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0" r:id="rId2"/>
    <p:sldId id="258" r:id="rId3"/>
    <p:sldId id="256" r:id="rId4"/>
    <p:sldId id="257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B5D6F-3BDA-6446-8D4D-288DD955C304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064AF-6410-214E-9EB2-199C1C2C89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88760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76B30-D1D4-6B47-AF8B-1E4796B1A82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6769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CD6E-F92D-2B4C-A665-30FDE9432B72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5946-86FF-C249-9EB8-D0B75CE333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3111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CD6E-F92D-2B4C-A665-30FDE9432B72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5946-86FF-C249-9EB8-D0B75CE333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2682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CD6E-F92D-2B4C-A665-30FDE9432B72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5946-86FF-C249-9EB8-D0B75CE333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6721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CD6E-F92D-2B4C-A665-30FDE9432B72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5946-86FF-C249-9EB8-D0B75CE333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4879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CD6E-F92D-2B4C-A665-30FDE9432B72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5946-86FF-C249-9EB8-D0B75CE333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8107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CD6E-F92D-2B4C-A665-30FDE9432B72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5946-86FF-C249-9EB8-D0B75CE333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4755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CD6E-F92D-2B4C-A665-30FDE9432B72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5946-86FF-C249-9EB8-D0B75CE333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20348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CD6E-F92D-2B4C-A665-30FDE9432B72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5946-86FF-C249-9EB8-D0B75CE333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6804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CD6E-F92D-2B4C-A665-30FDE9432B72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5946-86FF-C249-9EB8-D0B75CE333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2613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CD6E-F92D-2B4C-A665-30FDE9432B72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5946-86FF-C249-9EB8-D0B75CE333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7856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CD6E-F92D-2B4C-A665-30FDE9432B72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5946-86FF-C249-9EB8-D0B75CE333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012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1CD6E-F92D-2B4C-A665-30FDE9432B72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95946-86FF-C249-9EB8-D0B75CE33391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5399584" y="6453336"/>
            <a:ext cx="3744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800" dirty="0" smtClean="0"/>
              <a:t>UPV/EHU OCW 2016 </a:t>
            </a:r>
            <a:r>
              <a:rPr lang="es-ES_tradnl" sz="800" dirty="0" smtClean="0"/>
              <a:t>GUION </a:t>
            </a:r>
            <a:r>
              <a:rPr lang="es-ES_tradnl" sz="800" dirty="0" smtClean="0"/>
              <a:t>DOCUMENTAL.A. Nerekan </a:t>
            </a:r>
            <a:r>
              <a:rPr lang="es-ES_tradnl" sz="800" dirty="0" err="1" smtClean="0"/>
              <a:t>Umaran</a:t>
            </a:r>
            <a:r>
              <a:rPr lang="es-ES_tradnl" sz="800" dirty="0" smtClean="0"/>
              <a:t>, I. Fresneda Delgado </a:t>
            </a:r>
            <a:endParaRPr lang="es-ES" sz="8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88794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8134" y="249616"/>
            <a:ext cx="7772400" cy="905479"/>
          </a:xfrm>
        </p:spPr>
        <p:txBody>
          <a:bodyPr>
            <a:normAutofit/>
          </a:bodyPr>
          <a:lstStyle/>
          <a:p>
            <a:r>
              <a:rPr lang="es-ES" sz="3600" b="1" u="sng" dirty="0" smtClean="0"/>
              <a:t>GUION DOCUMENTAL</a:t>
            </a:r>
            <a:endParaRPr lang="es-ES" sz="3600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250" y="1554260"/>
            <a:ext cx="4320174" cy="5419367"/>
          </a:xfrm>
        </p:spPr>
        <p:txBody>
          <a:bodyPr>
            <a:normAutofit fontScale="62500" lnSpcReduction="20000"/>
          </a:bodyPr>
          <a:lstStyle/>
          <a:p>
            <a:r>
              <a:rPr lang="es-ES" sz="2800" b="1" u="sng" dirty="0" smtClean="0">
                <a:solidFill>
                  <a:schemeClr val="tx1"/>
                </a:solidFill>
              </a:rPr>
              <a:t>PRESENTACIÓN</a:t>
            </a:r>
            <a:endParaRPr lang="es-ES_tradnl" sz="2800" u="sng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just"/>
            <a:r>
              <a:rPr lang="es-ES" sz="2800" dirty="0">
                <a:solidFill>
                  <a:schemeClr val="tx1"/>
                </a:solidFill>
              </a:rPr>
              <a:t>Estos materiales pertenecen a una de las unidades temáticas del curso </a:t>
            </a:r>
            <a:r>
              <a:rPr lang="es-ES" sz="2800" b="1" dirty="0" smtClean="0">
                <a:solidFill>
                  <a:schemeClr val="tx1"/>
                </a:solidFill>
              </a:rPr>
              <a:t>“Guion documental” </a:t>
            </a:r>
            <a:r>
              <a:rPr lang="es-ES" sz="2800" dirty="0">
                <a:solidFill>
                  <a:schemeClr val="tx1"/>
                </a:solidFill>
              </a:rPr>
              <a:t>publicado por la UPV/EHU (Universidad del País Vasco/</a:t>
            </a:r>
            <a:r>
              <a:rPr lang="es-ES" sz="2800" dirty="0" err="1">
                <a:solidFill>
                  <a:schemeClr val="tx1"/>
                </a:solidFill>
              </a:rPr>
              <a:t>Euskal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Herriko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Unibertsitatea</a:t>
            </a:r>
            <a:r>
              <a:rPr lang="es-ES" sz="2800" dirty="0">
                <a:solidFill>
                  <a:schemeClr val="tx1"/>
                </a:solidFill>
              </a:rPr>
              <a:t>), dentro de la iniciativa OCW (Open </a:t>
            </a:r>
            <a:r>
              <a:rPr lang="es-ES" sz="2800" dirty="0" err="1">
                <a:solidFill>
                  <a:schemeClr val="tx1"/>
                </a:solidFill>
              </a:rPr>
              <a:t>Course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Ware</a:t>
            </a:r>
            <a:r>
              <a:rPr lang="es-ES" sz="2800" dirty="0">
                <a:solidFill>
                  <a:schemeClr val="tx1"/>
                </a:solidFill>
              </a:rPr>
              <a:t>).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" sz="2800" dirty="0">
                <a:solidFill>
                  <a:schemeClr val="tx1"/>
                </a:solidFill>
              </a:rPr>
              <a:t>Puedes ver el curso completo en la siguiente web: ocw.ehu.es, </a:t>
            </a:r>
            <a:r>
              <a:rPr lang="es-ES" sz="2800" dirty="0" smtClean="0">
                <a:solidFill>
                  <a:schemeClr val="tx1"/>
                </a:solidFill>
              </a:rPr>
              <a:t>en </a:t>
            </a:r>
            <a:r>
              <a:rPr lang="es-ES" sz="2800" dirty="0">
                <a:solidFill>
                  <a:schemeClr val="tx1"/>
                </a:solidFill>
              </a:rPr>
              <a:t>el número </a:t>
            </a:r>
            <a:r>
              <a:rPr lang="es-ES" sz="2800" dirty="0" smtClean="0">
                <a:solidFill>
                  <a:schemeClr val="tx1"/>
                </a:solidFill>
              </a:rPr>
              <a:t>x </a:t>
            </a:r>
            <a:r>
              <a:rPr lang="es-ES" sz="2800" dirty="0">
                <a:solidFill>
                  <a:schemeClr val="tx1"/>
                </a:solidFill>
              </a:rPr>
              <a:t>(año </a:t>
            </a:r>
            <a:r>
              <a:rPr lang="es-ES" sz="2800" dirty="0" smtClean="0">
                <a:solidFill>
                  <a:schemeClr val="tx1"/>
                </a:solidFill>
              </a:rPr>
              <a:t>2016)</a:t>
            </a:r>
            <a:r>
              <a:rPr lang="es-ES" sz="2800" dirty="0">
                <a:solidFill>
                  <a:schemeClr val="tx1"/>
                </a:solidFill>
              </a:rPr>
              <a:t>, dentro de la sección </a:t>
            </a:r>
            <a:br>
              <a:rPr lang="es-ES" sz="2800" dirty="0">
                <a:solidFill>
                  <a:schemeClr val="tx1"/>
                </a:solidFill>
              </a:rPr>
            </a:br>
            <a:r>
              <a:rPr lang="es-ES" sz="2800" dirty="0" smtClean="0">
                <a:solidFill>
                  <a:schemeClr val="tx1"/>
                </a:solidFill>
              </a:rPr>
              <a:t>“Arte y Humanidades”.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" sz="2800" i="1" dirty="0">
                <a:solidFill>
                  <a:schemeClr val="tx1"/>
                </a:solidFill>
              </a:rPr>
              <a:t>Cómo citar: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_tradnl" sz="2800" dirty="0" err="1" smtClean="0">
                <a:solidFill>
                  <a:schemeClr val="tx1"/>
                </a:solidFill>
              </a:rPr>
              <a:t>Nerekan</a:t>
            </a:r>
            <a:r>
              <a:rPr lang="es-ES_tradnl" sz="2800" dirty="0" smtClean="0">
                <a:solidFill>
                  <a:schemeClr val="tx1"/>
                </a:solidFill>
              </a:rPr>
              <a:t>, Amaia;  Fresneda, Iratxe</a:t>
            </a:r>
            <a:r>
              <a:rPr lang="es-ES" sz="2800" dirty="0" smtClean="0">
                <a:solidFill>
                  <a:schemeClr val="tx1"/>
                </a:solidFill>
              </a:rPr>
              <a:t> (2016) </a:t>
            </a:r>
            <a:r>
              <a:rPr lang="es-ES" sz="2800" dirty="0" smtClean="0">
                <a:solidFill>
                  <a:schemeClr val="tx1"/>
                </a:solidFill>
              </a:rPr>
              <a:t>“</a:t>
            </a:r>
            <a:r>
              <a:rPr lang="es-ES" sz="2800" dirty="0" smtClean="0">
                <a:solidFill>
                  <a:schemeClr val="tx1"/>
                </a:solidFill>
              </a:rPr>
              <a:t>G</a:t>
            </a:r>
            <a:r>
              <a:rPr lang="es-ES" sz="2800" dirty="0" smtClean="0">
                <a:solidFill>
                  <a:schemeClr val="tx1"/>
                </a:solidFill>
              </a:rPr>
              <a:t>uion </a:t>
            </a:r>
            <a:r>
              <a:rPr lang="es-ES" sz="2800" dirty="0" smtClean="0">
                <a:solidFill>
                  <a:schemeClr val="tx1"/>
                </a:solidFill>
              </a:rPr>
              <a:t>documental</a:t>
            </a:r>
            <a:r>
              <a:rPr lang="es-ES" sz="2800" dirty="0" smtClean="0">
                <a:solidFill>
                  <a:schemeClr val="tx1"/>
                </a:solidFill>
              </a:rPr>
              <a:t>”, en </a:t>
            </a:r>
            <a:r>
              <a:rPr lang="es-ES" sz="2800" i="1" dirty="0">
                <a:solidFill>
                  <a:schemeClr val="tx1"/>
                </a:solidFill>
              </a:rPr>
              <a:t>OCW UPV/EHU, </a:t>
            </a:r>
            <a:r>
              <a:rPr lang="es-ES" sz="2800" dirty="0" smtClean="0">
                <a:solidFill>
                  <a:schemeClr val="tx1"/>
                </a:solidFill>
              </a:rPr>
              <a:t>nº9. 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_tradnl" sz="2800" b="1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815840" y="1554260"/>
            <a:ext cx="43281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u="sng" dirty="0" smtClean="0"/>
              <a:t>NOTAS SOBRE DERECHOS DE AUTOR/AS</a:t>
            </a:r>
            <a:endParaRPr lang="es-ES_tradnl" dirty="0"/>
          </a:p>
          <a:p>
            <a:r>
              <a:rPr lang="es-ES_tradnl" b="1" dirty="0"/>
              <a:t> </a:t>
            </a:r>
            <a:endParaRPr lang="es-ES_tradnl" dirty="0"/>
          </a:p>
          <a:p>
            <a:r>
              <a:rPr lang="es-ES_tradnl" dirty="0"/>
              <a:t>El presente trabajo está publicado bajo la licencia </a:t>
            </a:r>
            <a:r>
              <a:rPr lang="es-ES_tradnl" dirty="0" err="1"/>
              <a:t>Creative</a:t>
            </a:r>
            <a:r>
              <a:rPr lang="es-ES_tradnl" dirty="0"/>
              <a:t> </a:t>
            </a:r>
            <a:r>
              <a:rPr lang="es-ES_tradnl" dirty="0" err="1"/>
              <a:t>Commons</a:t>
            </a:r>
            <a:r>
              <a:rPr lang="es-ES_tradnl" dirty="0"/>
              <a:t>, que permite copiar, distribuir y comunicar públicamente esta obra de forma libre siempre que se cumplan las siguientes condiciones: </a:t>
            </a:r>
            <a:endParaRPr lang="es-ES_tradnl" dirty="0" smtClean="0"/>
          </a:p>
          <a:p>
            <a:endParaRPr lang="es-ES_tradnl" dirty="0" smtClean="0"/>
          </a:p>
          <a:p>
            <a:pPr marL="285750" indent="-285750">
              <a:buFont typeface="Arial"/>
              <a:buChar char="•"/>
            </a:pPr>
            <a:r>
              <a:rPr lang="es-ES_tradnl" dirty="0" smtClean="0"/>
              <a:t>Reconocer </a:t>
            </a:r>
            <a:r>
              <a:rPr lang="es-ES_tradnl" dirty="0"/>
              <a:t>su </a:t>
            </a:r>
            <a:r>
              <a:rPr lang="es-ES_tradnl" dirty="0" smtClean="0"/>
              <a:t>autoría. </a:t>
            </a:r>
          </a:p>
          <a:p>
            <a:pPr marL="285750" indent="-285750">
              <a:buFont typeface="Arial"/>
              <a:buChar char="•"/>
            </a:pPr>
            <a:r>
              <a:rPr lang="es-ES_tradnl" dirty="0"/>
              <a:t>N</a:t>
            </a:r>
            <a:r>
              <a:rPr lang="es-ES_tradnl" dirty="0" smtClean="0"/>
              <a:t>o </a:t>
            </a:r>
            <a:r>
              <a:rPr lang="es-ES_tradnl" dirty="0"/>
              <a:t>utilizar la obra para fines </a:t>
            </a:r>
            <a:r>
              <a:rPr lang="es-ES_tradnl" dirty="0" smtClean="0"/>
              <a:t>comerciales.</a:t>
            </a:r>
          </a:p>
          <a:p>
            <a:pPr marL="285750" indent="-285750">
              <a:buFont typeface="Arial"/>
              <a:buChar char="•"/>
            </a:pPr>
            <a:r>
              <a:rPr lang="es-ES_tradnl" dirty="0"/>
              <a:t>E</a:t>
            </a:r>
            <a:r>
              <a:rPr lang="es-ES_tradnl" dirty="0" smtClean="0"/>
              <a:t>n </a:t>
            </a:r>
            <a:r>
              <a:rPr lang="es-ES_tradnl" dirty="0"/>
              <a:t>caso de crear materiales reutilizando elementos de este trabajo, compartirlos bajo esta misma licencia. </a:t>
            </a:r>
          </a:p>
          <a:p>
            <a:r>
              <a:rPr lang="es-ES_tradnl" dirty="0"/>
              <a:t> </a:t>
            </a:r>
          </a:p>
        </p:txBody>
      </p:sp>
      <p:pic>
        <p:nvPicPr>
          <p:cNvPr id="6" name="Imagen 5" descr="Creative commo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5914" y="588657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253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ctrTitle"/>
          </p:nvPr>
        </p:nvSpPr>
        <p:spPr>
          <a:xfrm>
            <a:off x="107504" y="1484784"/>
            <a:ext cx="8783638" cy="4340225"/>
          </a:xfrm>
        </p:spPr>
        <p:txBody>
          <a:bodyPr>
            <a:normAutofit fontScale="90000"/>
          </a:bodyPr>
          <a:lstStyle/>
          <a:p>
            <a:pPr marL="342900" indent="-342900" algn="l"/>
            <a:r>
              <a:rPr lang="es-ES_tradnl" sz="3600" dirty="0">
                <a:solidFill>
                  <a:srgbClr val="000000"/>
                </a:solidFill>
                <a:latin typeface="Calibri" charset="0"/>
                <a:cs typeface="Calibri" charset="0"/>
              </a:rPr>
              <a:t/>
            </a:r>
            <a:br>
              <a:rPr lang="es-ES_tradnl" sz="3600" dirty="0">
                <a:solidFill>
                  <a:srgbClr val="000000"/>
                </a:solidFill>
                <a:latin typeface="Calibri" charset="0"/>
                <a:cs typeface="Calibri" charset="0"/>
              </a:rPr>
            </a:br>
            <a:r>
              <a:rPr lang="es-ES_tradnl" sz="3200" dirty="0">
                <a:solidFill>
                  <a:srgbClr val="000000"/>
                </a:solidFill>
                <a:latin typeface="Calibri" charset="0"/>
                <a:cs typeface="Calibri" charset="0"/>
              </a:rPr>
              <a:t/>
            </a:r>
            <a:br>
              <a:rPr lang="es-ES_tradnl" sz="3200" dirty="0">
                <a:solidFill>
                  <a:srgbClr val="000000"/>
                </a:solidFill>
                <a:latin typeface="Calibri" charset="0"/>
                <a:cs typeface="Calibri" charset="0"/>
              </a:rPr>
            </a:br>
            <a:r>
              <a:rPr lang="es-ES_tradnl" sz="3200" dirty="0">
                <a:solidFill>
                  <a:srgbClr val="000000"/>
                </a:solidFill>
                <a:latin typeface="Calibri" charset="0"/>
                <a:cs typeface="Calibri" charset="0"/>
              </a:rPr>
              <a:t>2.1. </a:t>
            </a:r>
            <a:r>
              <a:rPr lang="es-ES_tradnl" sz="3200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Guion </a:t>
            </a:r>
            <a:r>
              <a:rPr lang="es-ES_tradnl" sz="3200" dirty="0">
                <a:solidFill>
                  <a:srgbClr val="000000"/>
                </a:solidFill>
                <a:latin typeface="Calibri" charset="0"/>
                <a:cs typeface="Calibri" charset="0"/>
              </a:rPr>
              <a:t>ficción vs. </a:t>
            </a:r>
            <a:r>
              <a:rPr lang="es-ES_tradnl" sz="3200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Guion </a:t>
            </a:r>
            <a:r>
              <a:rPr lang="es-ES_tradnl" sz="3200" dirty="0">
                <a:solidFill>
                  <a:srgbClr val="000000"/>
                </a:solidFill>
                <a:latin typeface="Calibri" charset="0"/>
                <a:cs typeface="Calibri" charset="0"/>
              </a:rPr>
              <a:t>documental</a:t>
            </a:r>
            <a:br>
              <a:rPr lang="es-ES_tradnl" sz="3200" dirty="0">
                <a:solidFill>
                  <a:srgbClr val="000000"/>
                </a:solidFill>
                <a:latin typeface="Calibri" charset="0"/>
                <a:cs typeface="Calibri" charset="0"/>
              </a:rPr>
            </a:br>
            <a:r>
              <a:rPr lang="es-ES_tradnl" sz="3200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/>
            </a:r>
            <a:br>
              <a:rPr lang="es-ES_tradnl" sz="3200" dirty="0" smtClean="0">
                <a:solidFill>
                  <a:srgbClr val="000000"/>
                </a:solidFill>
                <a:latin typeface="Calibri" charset="0"/>
                <a:cs typeface="Calibri" charset="0"/>
              </a:rPr>
            </a:br>
            <a:r>
              <a:rPr lang="es-ES_tradnl" sz="3200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/>
            </a:r>
            <a:br>
              <a:rPr lang="es-ES_tradnl" sz="3200" dirty="0" smtClean="0">
                <a:solidFill>
                  <a:srgbClr val="000000"/>
                </a:solidFill>
                <a:latin typeface="Calibri" charset="0"/>
                <a:cs typeface="Calibri" charset="0"/>
              </a:rPr>
            </a:br>
            <a:r>
              <a:rPr lang="es-ES_tradnl" sz="3200" dirty="0">
                <a:solidFill>
                  <a:srgbClr val="000000"/>
                </a:solidFill>
                <a:latin typeface="Calibri" charset="0"/>
                <a:cs typeface="Calibri" charset="0"/>
              </a:rPr>
              <a:t/>
            </a:r>
            <a:br>
              <a:rPr lang="es-ES_tradnl" sz="3200" dirty="0">
                <a:solidFill>
                  <a:srgbClr val="000000"/>
                </a:solidFill>
                <a:latin typeface="Calibri" charset="0"/>
                <a:cs typeface="Calibri" charset="0"/>
              </a:rPr>
            </a:br>
            <a:r>
              <a:rPr lang="es-ES_tradnl" sz="3200" dirty="0">
                <a:solidFill>
                  <a:srgbClr val="000000"/>
                </a:solidFill>
                <a:latin typeface="Calibri" charset="0"/>
                <a:cs typeface="Calibri" charset="0"/>
              </a:rPr>
              <a:t>2.2. Pasos para escribir un </a:t>
            </a:r>
            <a:r>
              <a:rPr lang="es-ES_tradnl" sz="3200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guion </a:t>
            </a:r>
            <a:r>
              <a:rPr lang="es-ES_tradnl" sz="3200" dirty="0">
                <a:solidFill>
                  <a:srgbClr val="000000"/>
                </a:solidFill>
                <a:latin typeface="Calibri" charset="0"/>
                <a:cs typeface="Calibri" charset="0"/>
              </a:rPr>
              <a:t>documental</a:t>
            </a:r>
            <a:br>
              <a:rPr lang="es-ES_tradnl" sz="3200" dirty="0">
                <a:solidFill>
                  <a:srgbClr val="000000"/>
                </a:solidFill>
                <a:latin typeface="Calibri" charset="0"/>
                <a:cs typeface="Calibri" charset="0"/>
              </a:rPr>
            </a:br>
            <a:r>
              <a:rPr lang="es-ES_tradnl" sz="1800" dirty="0">
                <a:solidFill>
                  <a:srgbClr val="000000"/>
                </a:solidFill>
                <a:latin typeface="Calibri" charset="0"/>
                <a:cs typeface="Calibri" charset="0"/>
              </a:rPr>
              <a:t/>
            </a:r>
            <a:br>
              <a:rPr lang="es-ES_tradnl" sz="1800" dirty="0">
                <a:solidFill>
                  <a:srgbClr val="000000"/>
                </a:solidFill>
                <a:latin typeface="Calibri" charset="0"/>
                <a:cs typeface="Calibri" charset="0"/>
              </a:rPr>
            </a:br>
            <a:r>
              <a:rPr lang="es-ES_tradnl" sz="1800" dirty="0">
                <a:solidFill>
                  <a:srgbClr val="000000"/>
                </a:solidFill>
                <a:latin typeface="Calibri" charset="0"/>
              </a:rPr>
              <a:t/>
            </a:r>
            <a:br>
              <a:rPr lang="es-ES_tradnl" sz="1800" dirty="0">
                <a:solidFill>
                  <a:srgbClr val="000000"/>
                </a:solidFill>
                <a:latin typeface="Calibri" charset="0"/>
              </a:rPr>
            </a:br>
            <a:endParaRPr lang="es-ES" sz="18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041573" y="356176"/>
            <a:ext cx="737164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 smtClean="0">
                <a:latin typeface="Calibri"/>
                <a:cs typeface="Calibri"/>
              </a:rPr>
              <a:t>        </a:t>
            </a:r>
            <a:r>
              <a:rPr lang="es-ES_tradnl" sz="4000" b="1" u="sng" dirty="0" smtClean="0">
                <a:latin typeface="Calibri"/>
                <a:cs typeface="Calibri"/>
              </a:rPr>
              <a:t>GUIÓN DOCUMENTAL</a:t>
            </a:r>
            <a:endParaRPr lang="es-ES_tradnl" sz="4000" b="1" u="sng" dirty="0">
              <a:latin typeface="Calibri"/>
              <a:cs typeface="Calibri"/>
            </a:endParaRPr>
          </a:p>
          <a:p>
            <a:endParaRPr lang="es-ES" dirty="0">
              <a:latin typeface="Calibri"/>
              <a:cs typeface="Calibri"/>
            </a:endParaRPr>
          </a:p>
        </p:txBody>
      </p:sp>
      <p:sp>
        <p:nvSpPr>
          <p:cNvPr id="12" name="7 Rectángulo"/>
          <p:cNvSpPr/>
          <p:nvPr/>
        </p:nvSpPr>
        <p:spPr>
          <a:xfrm>
            <a:off x="0" y="0"/>
            <a:ext cx="9144000" cy="1528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u-ES">
              <a:latin typeface="Calibri"/>
              <a:cs typeface="Calibri"/>
            </a:endParaRPr>
          </a:p>
        </p:txBody>
      </p:sp>
      <p:sp>
        <p:nvSpPr>
          <p:cNvPr id="13" name="8 CuadroTexto"/>
          <p:cNvSpPr txBox="1">
            <a:spLocks noChangeArrowheads="1"/>
          </p:cNvSpPr>
          <p:nvPr/>
        </p:nvSpPr>
        <p:spPr bwMode="auto">
          <a:xfrm>
            <a:off x="1116013" y="44450"/>
            <a:ext cx="74882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endParaRPr lang="es-ES" sz="1600" dirty="0">
              <a:solidFill>
                <a:srgbClr val="C8003E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14" name="9 Rectángulo"/>
          <p:cNvSpPr/>
          <p:nvPr/>
        </p:nvSpPr>
        <p:spPr>
          <a:xfrm>
            <a:off x="0" y="476250"/>
            <a:ext cx="9144000" cy="100806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u-ES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5" name="10 Rectángulo"/>
          <p:cNvSpPr/>
          <p:nvPr/>
        </p:nvSpPr>
        <p:spPr>
          <a:xfrm>
            <a:off x="8532813" y="476250"/>
            <a:ext cx="611187" cy="100806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u-ES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-36513" y="476250"/>
            <a:ext cx="9180513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3 CuadroTexto"/>
          <p:cNvSpPr txBox="1">
            <a:spLocks noChangeArrowheads="1"/>
          </p:cNvSpPr>
          <p:nvPr/>
        </p:nvSpPr>
        <p:spPr bwMode="auto">
          <a:xfrm>
            <a:off x="179513" y="765175"/>
            <a:ext cx="828027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3200" dirty="0" smtClean="0">
                <a:solidFill>
                  <a:srgbClr val="F2F2F2"/>
                </a:solidFill>
                <a:latin typeface="Calibri"/>
                <a:cs typeface="Calibri"/>
              </a:rPr>
              <a:t>TEMA 2: </a:t>
            </a:r>
            <a:r>
              <a:rPr lang="es-ES_tradnl" sz="3200" b="1" dirty="0" smtClean="0">
                <a:solidFill>
                  <a:schemeClr val="bg1"/>
                </a:solidFill>
                <a:latin typeface="Calibri"/>
                <a:cs typeface="Calibri"/>
              </a:rPr>
              <a:t>Guion </a:t>
            </a:r>
            <a:r>
              <a:rPr lang="es-ES_tradnl" sz="3200" dirty="0" smtClean="0">
                <a:solidFill>
                  <a:schemeClr val="bg1"/>
                </a:solidFill>
                <a:latin typeface="Calibri"/>
                <a:cs typeface="Calibri"/>
              </a:rPr>
              <a:t>documental</a:t>
            </a:r>
            <a:r>
              <a:rPr lang="es-ES_tradnl" sz="3200" dirty="0">
                <a:latin typeface="Calibri"/>
                <a:cs typeface="Calibri"/>
              </a:rPr>
              <a:t/>
            </a:r>
            <a:br>
              <a:rPr lang="es-ES_tradnl" sz="3200" dirty="0">
                <a:latin typeface="Calibri"/>
                <a:cs typeface="Calibri"/>
              </a:rPr>
            </a:br>
            <a:endParaRPr lang="eu-ES" sz="3200" dirty="0">
              <a:solidFill>
                <a:srgbClr val="F2F2F2"/>
              </a:solidFill>
              <a:latin typeface="Calibri"/>
              <a:cs typeface="Calibri"/>
            </a:endParaRPr>
          </a:p>
        </p:txBody>
      </p:sp>
      <p:sp>
        <p:nvSpPr>
          <p:cNvPr id="18" name="8 CuadroTexto"/>
          <p:cNvSpPr txBox="1">
            <a:spLocks noChangeArrowheads="1"/>
          </p:cNvSpPr>
          <p:nvPr/>
        </p:nvSpPr>
        <p:spPr bwMode="auto">
          <a:xfrm>
            <a:off x="-107950" y="44450"/>
            <a:ext cx="89281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 smtClean="0">
                <a:latin typeface="Calibri"/>
                <a:cs typeface="Calibri"/>
              </a:rPr>
              <a:t>Guion documental: temario teórico</a:t>
            </a:r>
            <a:endParaRPr lang="es-ES" sz="2000" dirty="0">
              <a:latin typeface="Calibri"/>
              <a:cs typeface="Calibri"/>
            </a:endParaRPr>
          </a:p>
          <a:p>
            <a:pPr algn="r">
              <a:defRPr/>
            </a:pPr>
            <a:endParaRPr lang="es-ES" sz="1600" dirty="0">
              <a:solidFill>
                <a:srgbClr val="C8003E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024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5039140" y="993440"/>
            <a:ext cx="3722492" cy="5342310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4000" b="1" u="sng" dirty="0" smtClean="0"/>
              <a:t>NO FICCIÓN</a:t>
            </a:r>
            <a:r>
              <a:rPr lang="es-ES" sz="4000" b="1" dirty="0"/>
              <a:t/>
            </a:r>
            <a:br>
              <a:rPr lang="es-ES" sz="4000" b="1" dirty="0"/>
            </a:br>
            <a:r>
              <a:rPr lang="es-ES" sz="2800" dirty="0" smtClean="0"/>
              <a:t> </a:t>
            </a:r>
            <a:br>
              <a:rPr lang="es-ES" sz="2800" dirty="0" smtClean="0"/>
            </a:br>
            <a:r>
              <a:rPr lang="es-ES" sz="2800" b="1" dirty="0" smtClean="0"/>
              <a:t>PREPRODUCCIÓN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400" dirty="0" smtClean="0"/>
              <a:t>Idea</a:t>
            </a:r>
            <a:br>
              <a:rPr lang="es-ES" sz="2400" dirty="0" smtClean="0"/>
            </a:br>
            <a:r>
              <a:rPr lang="es-ES" sz="2400" dirty="0" smtClean="0"/>
              <a:t>Investigación</a:t>
            </a:r>
            <a:br>
              <a:rPr lang="es-ES" sz="2400" dirty="0" smtClean="0"/>
            </a:br>
            <a:r>
              <a:rPr lang="es-ES" sz="2400" dirty="0" smtClean="0"/>
              <a:t>Documentación</a:t>
            </a:r>
            <a:br>
              <a:rPr lang="es-ES" sz="24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b="1" dirty="0" smtClean="0"/>
              <a:t>PRODUCCIÓN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400" dirty="0" smtClean="0"/>
              <a:t>Grabación - Guion</a:t>
            </a:r>
            <a:br>
              <a:rPr lang="es-ES" sz="24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b="1" dirty="0" smtClean="0"/>
              <a:t>POSPRODUCCIÓN</a:t>
            </a:r>
            <a:br>
              <a:rPr lang="es-ES" sz="2800" b="1" dirty="0" smtClean="0"/>
            </a:br>
            <a:r>
              <a:rPr lang="es-ES" sz="2400" dirty="0" smtClean="0"/>
              <a:t>Edición - Guion</a:t>
            </a:r>
            <a:br>
              <a:rPr lang="es-ES" sz="2400" dirty="0" smtClean="0"/>
            </a:br>
            <a:r>
              <a:rPr lang="es-ES" sz="2400" dirty="0" err="1" smtClean="0"/>
              <a:t>Etalonaje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Sonorización</a:t>
            </a:r>
            <a:endParaRPr lang="es-ES" sz="2800" dirty="0"/>
          </a:p>
        </p:txBody>
      </p:sp>
      <p:sp>
        <p:nvSpPr>
          <p:cNvPr id="8" name="Título 6"/>
          <p:cNvSpPr txBox="1">
            <a:spLocks/>
          </p:cNvSpPr>
          <p:nvPr/>
        </p:nvSpPr>
        <p:spPr>
          <a:xfrm>
            <a:off x="716086" y="993440"/>
            <a:ext cx="3722492" cy="53423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b="1" u="sng" dirty="0" smtClean="0"/>
              <a:t>FICCIÓN</a:t>
            </a:r>
            <a:r>
              <a:rPr lang="es-ES" sz="4000" b="1" dirty="0" smtClean="0"/>
              <a:t/>
            </a:r>
            <a:br>
              <a:rPr lang="es-ES" sz="4000" b="1" dirty="0" smtClean="0"/>
            </a:br>
            <a:r>
              <a:rPr lang="es-ES" sz="2800" dirty="0" smtClean="0"/>
              <a:t> </a:t>
            </a:r>
            <a:br>
              <a:rPr lang="es-ES" sz="2800" dirty="0" smtClean="0"/>
            </a:br>
            <a:r>
              <a:rPr lang="es-ES" sz="2800" b="1" dirty="0" smtClean="0"/>
              <a:t>PREPRODUCCIÓN</a:t>
            </a:r>
          </a:p>
          <a:p>
            <a:r>
              <a:rPr lang="es-ES" sz="2700" dirty="0" smtClean="0"/>
              <a:t>Idea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400" dirty="0" smtClean="0"/>
              <a:t>Guion literario</a:t>
            </a:r>
            <a:br>
              <a:rPr lang="es-ES" sz="2400" dirty="0" smtClean="0"/>
            </a:br>
            <a:r>
              <a:rPr lang="es-ES" sz="2400" dirty="0" smtClean="0"/>
              <a:t>Guion técnico</a:t>
            </a:r>
            <a:br>
              <a:rPr lang="es-ES" sz="2400" dirty="0" smtClean="0"/>
            </a:br>
            <a:r>
              <a:rPr lang="es-ES" sz="2400" dirty="0" err="1" smtClean="0"/>
              <a:t>Story</a:t>
            </a:r>
            <a:r>
              <a:rPr lang="es-ES" sz="2400" dirty="0" smtClean="0"/>
              <a:t> </a:t>
            </a:r>
            <a:r>
              <a:rPr lang="es-ES" sz="2400" dirty="0" err="1" smtClean="0"/>
              <a:t>board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b="1" dirty="0" smtClean="0"/>
              <a:t>PRODUCCIÓN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400" dirty="0" smtClean="0"/>
              <a:t>Grabación</a:t>
            </a:r>
            <a:br>
              <a:rPr lang="es-ES" sz="24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b="1" dirty="0" smtClean="0"/>
              <a:t>POSPRODUCCIÓN</a:t>
            </a:r>
            <a:br>
              <a:rPr lang="es-ES" sz="2800" b="1" dirty="0" smtClean="0"/>
            </a:br>
            <a:r>
              <a:rPr lang="es-ES" sz="2400" dirty="0" smtClean="0"/>
              <a:t>Edición</a:t>
            </a:r>
            <a:br>
              <a:rPr lang="es-ES" sz="2400" dirty="0" smtClean="0"/>
            </a:br>
            <a:r>
              <a:rPr lang="es-ES" sz="2400" dirty="0" err="1" smtClean="0"/>
              <a:t>Etalonaje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Sonorización</a:t>
            </a:r>
            <a:endParaRPr lang="es-ES" sz="2800" dirty="0"/>
          </a:p>
        </p:txBody>
      </p:sp>
      <p:sp>
        <p:nvSpPr>
          <p:cNvPr id="9" name="CuadroTexto 8"/>
          <p:cNvSpPr txBox="1"/>
          <p:nvPr/>
        </p:nvSpPr>
        <p:spPr>
          <a:xfrm>
            <a:off x="667241" y="250325"/>
            <a:ext cx="8045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 smtClean="0">
                <a:cs typeface="Calibri"/>
              </a:rPr>
              <a:t>2.1. Guion </a:t>
            </a:r>
            <a:r>
              <a:rPr lang="es-ES_tradnl" sz="3600" b="1" dirty="0">
                <a:cs typeface="Calibri"/>
              </a:rPr>
              <a:t>ficción vs. </a:t>
            </a:r>
            <a:r>
              <a:rPr lang="es-ES_tradnl" sz="3600" b="1" dirty="0" smtClean="0">
                <a:cs typeface="Calibri"/>
              </a:rPr>
              <a:t>Guion </a:t>
            </a:r>
            <a:r>
              <a:rPr lang="es-ES_tradnl" sz="3600" b="1" dirty="0">
                <a:cs typeface="Calibri"/>
              </a:rPr>
              <a:t>documental</a:t>
            </a:r>
            <a:endParaRPr lang="es-ES" sz="3600" b="1" u="sng" dirty="0"/>
          </a:p>
        </p:txBody>
      </p:sp>
    </p:spTree>
    <p:extLst>
      <p:ext uri="{BB962C8B-B14F-4D97-AF65-F5344CB8AC3E}">
        <p14:creationId xmlns:p14="http://schemas.microsoft.com/office/powerpoint/2010/main" xmlns="" val="12343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5039140" y="981458"/>
            <a:ext cx="3722492" cy="5342310"/>
          </a:xfrm>
          <a:solidFill>
            <a:srgbClr val="D9D9D9"/>
          </a:solidFill>
        </p:spPr>
        <p:txBody>
          <a:bodyPr>
            <a:normAutofit fontScale="90000"/>
          </a:bodyPr>
          <a:lstStyle/>
          <a:p>
            <a:r>
              <a:rPr lang="es-ES" sz="4000" b="1" u="sng" dirty="0" smtClean="0"/>
              <a:t/>
            </a:r>
            <a:br>
              <a:rPr lang="es-ES" sz="4000" b="1" u="sng" dirty="0" smtClean="0"/>
            </a:br>
            <a:r>
              <a:rPr lang="es-ES" b="1" u="sng" dirty="0" smtClean="0"/>
              <a:t>NO FICCIÓN</a:t>
            </a:r>
            <a:r>
              <a:rPr lang="es-ES" sz="4000" b="1" dirty="0"/>
              <a:t/>
            </a:r>
            <a:br>
              <a:rPr lang="es-ES" sz="4000" b="1" dirty="0"/>
            </a:br>
            <a:r>
              <a:rPr lang="es-ES" sz="2800" dirty="0" smtClean="0"/>
              <a:t> </a:t>
            </a:r>
            <a:br>
              <a:rPr lang="es-ES" sz="2800" dirty="0" smtClean="0"/>
            </a:br>
            <a:r>
              <a:rPr lang="es-ES" sz="3100" b="1" dirty="0" smtClean="0"/>
              <a:t>PREPRODUCCIÓN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700" dirty="0" smtClean="0"/>
              <a:t>Guion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3100" b="1" dirty="0" smtClean="0"/>
              <a:t>PRODUCCIÓN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700" dirty="0" smtClean="0"/>
              <a:t>Guion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3100" b="1" dirty="0" smtClean="0"/>
              <a:t>POSPRODUCCIÓN</a:t>
            </a: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700" dirty="0" smtClean="0"/>
              <a:t>Guion</a:t>
            </a:r>
            <a:r>
              <a:rPr lang="es-ES" sz="2400" dirty="0" smtClean="0"/>
              <a:t/>
            </a:r>
            <a:br>
              <a:rPr lang="es-ES" sz="2400" dirty="0" smtClean="0"/>
            </a:br>
            <a:endParaRPr lang="es-ES" sz="2800" dirty="0"/>
          </a:p>
        </p:txBody>
      </p:sp>
      <p:sp>
        <p:nvSpPr>
          <p:cNvPr id="8" name="Título 6"/>
          <p:cNvSpPr txBox="1">
            <a:spLocks/>
          </p:cNvSpPr>
          <p:nvPr/>
        </p:nvSpPr>
        <p:spPr>
          <a:xfrm>
            <a:off x="758419" y="981458"/>
            <a:ext cx="3722492" cy="53423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100" b="1" u="sng" dirty="0" smtClean="0"/>
              <a:t>FICCIÓN</a:t>
            </a:r>
          </a:p>
          <a:p>
            <a:r>
              <a:rPr lang="es-ES" sz="2800" dirty="0" smtClean="0"/>
              <a:t> </a:t>
            </a:r>
            <a:br>
              <a:rPr lang="es-ES" sz="2800" dirty="0" smtClean="0"/>
            </a:br>
            <a:r>
              <a:rPr lang="es-ES" sz="2900" b="1" dirty="0" smtClean="0"/>
              <a:t>PREPRODUCCIÓN</a:t>
            </a:r>
          </a:p>
          <a:p>
            <a:r>
              <a:rPr lang="es-ES" sz="2400" dirty="0" smtClean="0"/>
              <a:t>Guion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900" b="1" dirty="0" smtClean="0"/>
              <a:t>PRODUCCIÓN</a:t>
            </a:r>
            <a:r>
              <a:rPr lang="es-ES" sz="2900" dirty="0" smtClean="0"/>
              <a:t/>
            </a:r>
            <a:br>
              <a:rPr lang="es-ES" sz="29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900" b="1" dirty="0" smtClean="0"/>
              <a:t>POSPRODUCCIÓN</a:t>
            </a:r>
            <a:br>
              <a:rPr lang="es-ES" sz="2900" b="1" dirty="0" smtClean="0"/>
            </a:br>
            <a:endParaRPr lang="es-ES" sz="2900" dirty="0"/>
          </a:p>
        </p:txBody>
      </p:sp>
      <p:sp>
        <p:nvSpPr>
          <p:cNvPr id="9" name="CuadroTexto 8"/>
          <p:cNvSpPr txBox="1"/>
          <p:nvPr/>
        </p:nvSpPr>
        <p:spPr>
          <a:xfrm>
            <a:off x="539564" y="250325"/>
            <a:ext cx="8045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>
                <a:cs typeface="Calibri"/>
              </a:rPr>
              <a:t>2.1. </a:t>
            </a:r>
            <a:r>
              <a:rPr lang="es-ES_tradnl" sz="3600" b="1" dirty="0" smtClean="0">
                <a:cs typeface="Calibri"/>
              </a:rPr>
              <a:t>Guion </a:t>
            </a:r>
            <a:r>
              <a:rPr lang="es-ES_tradnl" sz="3600" b="1" dirty="0">
                <a:cs typeface="Calibri"/>
              </a:rPr>
              <a:t>ficción vs. </a:t>
            </a:r>
            <a:r>
              <a:rPr lang="es-ES_tradnl" sz="3600" b="1" dirty="0" smtClean="0">
                <a:cs typeface="Calibri"/>
              </a:rPr>
              <a:t>Guion </a:t>
            </a:r>
            <a:r>
              <a:rPr lang="es-ES_tradnl" sz="3600" b="1" dirty="0">
                <a:cs typeface="Calibri"/>
              </a:rPr>
              <a:t>documental</a:t>
            </a:r>
            <a:endParaRPr lang="es-ES" sz="3600" b="1" u="sng" dirty="0"/>
          </a:p>
        </p:txBody>
      </p:sp>
    </p:spTree>
    <p:extLst>
      <p:ext uri="{BB962C8B-B14F-4D97-AF65-F5344CB8AC3E}">
        <p14:creationId xmlns:p14="http://schemas.microsoft.com/office/powerpoint/2010/main" xmlns="" val="315830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539564" y="250325"/>
            <a:ext cx="8045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>
                <a:cs typeface="Calibri"/>
              </a:rPr>
              <a:t>2.1. </a:t>
            </a:r>
            <a:r>
              <a:rPr lang="es-ES_tradnl" sz="3600" b="1" dirty="0" smtClean="0">
                <a:cs typeface="Calibri"/>
              </a:rPr>
              <a:t>Guion </a:t>
            </a:r>
            <a:r>
              <a:rPr lang="es-ES_tradnl" sz="3600" b="1" dirty="0">
                <a:cs typeface="Calibri"/>
              </a:rPr>
              <a:t>ficción vs. </a:t>
            </a:r>
            <a:r>
              <a:rPr lang="es-ES_tradnl" sz="3600" b="1" dirty="0" smtClean="0">
                <a:cs typeface="Calibri"/>
              </a:rPr>
              <a:t>Guion </a:t>
            </a:r>
            <a:r>
              <a:rPr lang="es-ES_tradnl" sz="3600" b="1" dirty="0">
                <a:cs typeface="Calibri"/>
              </a:rPr>
              <a:t>documental</a:t>
            </a:r>
            <a:endParaRPr lang="es-ES" sz="3600" b="1" u="sng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2381" y="1203477"/>
            <a:ext cx="8563429" cy="5424714"/>
          </a:xfrm>
        </p:spPr>
        <p:txBody>
          <a:bodyPr>
            <a:noAutofit/>
          </a:bodyPr>
          <a:lstStyle/>
          <a:p>
            <a:pPr algn="l"/>
            <a:r>
              <a:rPr lang="es-ES_tradnl" sz="2400" dirty="0" smtClean="0"/>
              <a:t>Lecturas </a:t>
            </a:r>
            <a:r>
              <a:rPr lang="es-ES_tradnl" sz="2400" dirty="0"/>
              <a:t>recomendadas para realizar esta práctica: </a:t>
            </a:r>
            <a:br>
              <a:rPr lang="es-ES_tradnl" sz="2400" dirty="0"/>
            </a:b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/>
              <a:t>Artículo del </a:t>
            </a:r>
            <a:r>
              <a:rPr lang="es-ES_tradnl" sz="2400" dirty="0" smtClean="0"/>
              <a:t>documentalista </a:t>
            </a:r>
            <a:r>
              <a:rPr lang="es-ES_tradnl" sz="2400" dirty="0"/>
              <a:t>chileno Patricio Guzmán “El guión en el cine documental”, publicado por la revista “Viridiana” (Madrid, 1998); la revista “</a:t>
            </a:r>
            <a:r>
              <a:rPr lang="es-ES_tradnl" sz="2400" dirty="0" err="1"/>
              <a:t>Cinémas</a:t>
            </a:r>
            <a:r>
              <a:rPr lang="es-ES_tradnl" sz="2400" dirty="0"/>
              <a:t> </a:t>
            </a:r>
            <a:r>
              <a:rPr lang="es-ES_tradnl" sz="2400" dirty="0" err="1"/>
              <a:t>d’Amérique</a:t>
            </a:r>
            <a:r>
              <a:rPr lang="es-ES_tradnl" sz="2400" dirty="0"/>
              <a:t> Latine” (Toulouse, 1998); la antología “Pensar el documental” (Editorial Ministerio de Cultura, Bogotá, 1998); y la antología “Taller de escritura para televisión”, de Lorenzo Vilches (Editorial </a:t>
            </a:r>
            <a:r>
              <a:rPr lang="es-ES_tradnl" sz="2400" dirty="0" err="1"/>
              <a:t>Gedisa</a:t>
            </a:r>
            <a:r>
              <a:rPr lang="es-ES_tradnl" sz="2400" dirty="0"/>
              <a:t>, España, 1999). </a:t>
            </a:r>
            <a:br>
              <a:rPr lang="es-ES_tradnl" sz="2400" dirty="0"/>
            </a:b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/>
              <a:t/>
            </a:r>
            <a:br>
              <a:rPr lang="es-ES_tradnl" sz="2400" dirty="0"/>
            </a:b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162194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58</Words>
  <Application>Microsoft Office PowerPoint</Application>
  <PresentationFormat>Presentación en pantalla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GUION DOCUMENTAL</vt:lpstr>
      <vt:lpstr>  2.1. Guion ficción vs. Guion documental    2.2. Pasos para escribir un guion documental   </vt:lpstr>
      <vt:lpstr>NO FICCIÓN   PREPRODUCCIÓN Idea Investigación Documentación  PRODUCCIÓN Grabación - Guion  POSPRODUCCIÓN Edición - Guion Etalonaje Sonorización</vt:lpstr>
      <vt:lpstr> NO FICCIÓN   PREPRODUCCIÓN Guion  PRODUCCIÓN Guion  POSPRODUCCIÓN Guion </vt:lpstr>
      <vt:lpstr>Lecturas recomendadas para realizar esta práctica:   Artículo del documentalista chileno Patricio Guzmán “El guión en el cine documental”, publicado por la revista “Viridiana” (Madrid, 1998); la revista “Cinémas d’Amérique Latine” (Toulouse, 1998); la antología “Pensar el documental” (Editorial Ministerio de Cultura, Bogotá, 1998); y la antología “Taller de escritura para televisión”, de Lorenzo Vilches (Editorial Gedisa, España, 1999).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FICCIÓN  PREPRODUCCIÓN PRODUCCIÓN POSPRODUCCIÓN</dc:title>
  <dc:creator>Usuario</dc:creator>
  <cp:lastModifiedBy>Administrador</cp:lastModifiedBy>
  <cp:revision>16</cp:revision>
  <dcterms:created xsi:type="dcterms:W3CDTF">2016-01-15T13:21:46Z</dcterms:created>
  <dcterms:modified xsi:type="dcterms:W3CDTF">2016-06-13T16:04:29Z</dcterms:modified>
</cp:coreProperties>
</file>