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73" r:id="rId2"/>
    <p:sldId id="257" r:id="rId3"/>
    <p:sldId id="260" r:id="rId4"/>
    <p:sldId id="261" r:id="rId5"/>
    <p:sldId id="262" r:id="rId6"/>
    <p:sldId id="263" r:id="rId7"/>
    <p:sldId id="265" r:id="rId8"/>
    <p:sldId id="266" r:id="rId9"/>
    <p:sldId id="267" r:id="rId10"/>
    <p:sldId id="269" r:id="rId11"/>
    <p:sldId id="270" r:id="rId12"/>
    <p:sldId id="271" r:id="rId13"/>
    <p:sldId id="272" r:id="rId1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60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DCB370-468F-B940-8B83-73CB777DFB38}" type="datetimeFigureOut">
              <a:rPr lang="es-ES" smtClean="0"/>
              <a:t>9/6/15</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C27DF3-AFD5-B849-BE80-9DAF2192B96C}" type="slidenum">
              <a:rPr lang="es-ES" smtClean="0"/>
              <a:t>‹Nr.›</a:t>
            </a:fld>
            <a:endParaRPr lang="es-ES"/>
          </a:p>
        </p:txBody>
      </p:sp>
    </p:spTree>
    <p:extLst>
      <p:ext uri="{BB962C8B-B14F-4D97-AF65-F5344CB8AC3E}">
        <p14:creationId xmlns:p14="http://schemas.microsoft.com/office/powerpoint/2010/main" val="39149492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FE711316-7A3D-8545-AB3F-99F4A69CE61C}" type="slidenum">
              <a:rPr lang="eu-ES" sz="1200">
                <a:latin typeface="Times" charset="0"/>
              </a:rPr>
              <a:pPr/>
              <a:t>2</a:t>
            </a:fld>
            <a:endParaRPr lang="eu-ES" sz="1200">
              <a:latin typeface="Times" charset="0"/>
            </a:endParaRPr>
          </a:p>
        </p:txBody>
      </p:sp>
      <p:sp>
        <p:nvSpPr>
          <p:cNvPr id="552963" name="Rectangle 2"/>
          <p:cNvSpPr>
            <a:spLocks noGrp="1" noRot="1" noChangeAspect="1" noChangeArrowheads="1" noTextEdit="1"/>
          </p:cNvSpPr>
          <p:nvPr>
            <p:ph type="sldImg"/>
          </p:nvPr>
        </p:nvSpPr>
        <p:spPr>
          <a:ln/>
        </p:spPr>
      </p:sp>
      <p:sp>
        <p:nvSpPr>
          <p:cNvPr id="552964"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7896611D-4473-724F-AA15-37526202F710}" type="slidenum">
              <a:rPr lang="eu-ES" sz="1200">
                <a:latin typeface="Times" charset="0"/>
              </a:rPr>
              <a:pPr/>
              <a:t>3</a:t>
            </a:fld>
            <a:endParaRPr lang="eu-ES" sz="1200">
              <a:latin typeface="Times" charset="0"/>
            </a:endParaRPr>
          </a:p>
        </p:txBody>
      </p:sp>
      <p:sp>
        <p:nvSpPr>
          <p:cNvPr id="555011" name="Rectangle 2"/>
          <p:cNvSpPr>
            <a:spLocks noGrp="1" noRot="1" noChangeAspect="1" noChangeArrowheads="1" noTextEdit="1"/>
          </p:cNvSpPr>
          <p:nvPr>
            <p:ph type="sldImg"/>
          </p:nvPr>
        </p:nvSpPr>
        <p:spPr>
          <a:ln/>
        </p:spPr>
      </p:sp>
      <p:sp>
        <p:nvSpPr>
          <p:cNvPr id="555012"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04E2470E-4957-364B-885D-2B2CAABD663D}" type="slidenum">
              <a:rPr lang="eu-ES" sz="1200">
                <a:latin typeface="Times" charset="0"/>
              </a:rPr>
              <a:pPr/>
              <a:t>4</a:t>
            </a:fld>
            <a:endParaRPr lang="eu-ES" sz="1200">
              <a:latin typeface="Times" charset="0"/>
            </a:endParaRPr>
          </a:p>
        </p:txBody>
      </p:sp>
      <p:sp>
        <p:nvSpPr>
          <p:cNvPr id="556035" name="Rectangle 2"/>
          <p:cNvSpPr>
            <a:spLocks noGrp="1" noRot="1" noChangeAspect="1" noChangeArrowheads="1" noTextEdit="1"/>
          </p:cNvSpPr>
          <p:nvPr>
            <p:ph type="sldImg"/>
          </p:nvPr>
        </p:nvSpPr>
        <p:spPr>
          <a:ln/>
        </p:spPr>
      </p:sp>
      <p:sp>
        <p:nvSpPr>
          <p:cNvPr id="55603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E6BBA8C-9D82-3944-9527-8BEA54300C9A}" type="slidenum">
              <a:rPr lang="eu-ES" sz="1200">
                <a:latin typeface="Times" charset="0"/>
              </a:rPr>
              <a:pPr/>
              <a:t>7</a:t>
            </a:fld>
            <a:endParaRPr lang="eu-ES" sz="1200">
              <a:latin typeface="Times" charset="0"/>
            </a:endParaRPr>
          </a:p>
        </p:txBody>
      </p:sp>
      <p:sp>
        <p:nvSpPr>
          <p:cNvPr id="558083" name="Rectangle 2"/>
          <p:cNvSpPr>
            <a:spLocks noGrp="1" noRot="1" noChangeAspect="1" noChangeArrowheads="1" noTextEdit="1"/>
          </p:cNvSpPr>
          <p:nvPr>
            <p:ph type="sldImg"/>
          </p:nvPr>
        </p:nvSpPr>
        <p:spPr>
          <a:ln/>
        </p:spPr>
      </p:sp>
      <p:sp>
        <p:nvSpPr>
          <p:cNvPr id="558084"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134852E-B30F-034D-9C46-9670ABD7926A}" type="slidenum">
              <a:rPr lang="eu-ES" sz="1200">
                <a:latin typeface="Times" charset="0"/>
              </a:rPr>
              <a:pPr/>
              <a:t>9</a:t>
            </a:fld>
            <a:endParaRPr lang="eu-ES" sz="1200">
              <a:latin typeface="Times" charset="0"/>
            </a:endParaRPr>
          </a:p>
        </p:txBody>
      </p:sp>
      <p:sp>
        <p:nvSpPr>
          <p:cNvPr id="559107" name="Rectangle 2"/>
          <p:cNvSpPr>
            <a:spLocks noGrp="1" noRot="1" noChangeAspect="1" noChangeArrowheads="1" noTextEdit="1"/>
          </p:cNvSpPr>
          <p:nvPr>
            <p:ph type="sldImg"/>
          </p:nvPr>
        </p:nvSpPr>
        <p:spPr>
          <a:ln/>
        </p:spPr>
      </p:sp>
      <p:sp>
        <p:nvSpPr>
          <p:cNvPr id="559108"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7EE62236-9614-794F-80DA-A3DFC9BD2DB5}" type="slidenum">
              <a:rPr lang="eu-ES" sz="1200">
                <a:latin typeface="Times" charset="0"/>
              </a:rPr>
              <a:pPr/>
              <a:t>10</a:t>
            </a:fld>
            <a:endParaRPr lang="eu-ES" sz="1200">
              <a:latin typeface="Times" charset="0"/>
            </a:endParaRPr>
          </a:p>
        </p:txBody>
      </p:sp>
      <p:sp>
        <p:nvSpPr>
          <p:cNvPr id="560131" name="Rectangle 2"/>
          <p:cNvSpPr>
            <a:spLocks noGrp="1" noRot="1" noChangeAspect="1" noChangeArrowheads="1" noTextEdit="1"/>
          </p:cNvSpPr>
          <p:nvPr>
            <p:ph type="sldImg"/>
          </p:nvPr>
        </p:nvSpPr>
        <p:spPr>
          <a:ln/>
        </p:spPr>
      </p:sp>
      <p:sp>
        <p:nvSpPr>
          <p:cNvPr id="560132"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EAC5C5B-B53D-DF44-8B06-5B7A08FB2528}" type="slidenum">
              <a:rPr lang="eu-ES" sz="1200">
                <a:latin typeface="Times" charset="0"/>
              </a:rPr>
              <a:pPr/>
              <a:t>11</a:t>
            </a:fld>
            <a:endParaRPr lang="eu-ES" sz="1200">
              <a:latin typeface="Times" charset="0"/>
            </a:endParaRPr>
          </a:p>
        </p:txBody>
      </p:sp>
      <p:sp>
        <p:nvSpPr>
          <p:cNvPr id="561155" name="Rectangle 2"/>
          <p:cNvSpPr>
            <a:spLocks noGrp="1" noRot="1" noChangeAspect="1" noChangeArrowheads="1" noTextEdit="1"/>
          </p:cNvSpPr>
          <p:nvPr>
            <p:ph type="sldImg"/>
          </p:nvPr>
        </p:nvSpPr>
        <p:spPr>
          <a:ln/>
        </p:spPr>
      </p:sp>
      <p:sp>
        <p:nvSpPr>
          <p:cNvPr id="56115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4A99ED1-69CB-0945-938B-36330F354C8F}" type="slidenum">
              <a:rPr lang="eu-ES" sz="1200">
                <a:latin typeface="Times" charset="0"/>
              </a:rPr>
              <a:pPr/>
              <a:t>12</a:t>
            </a:fld>
            <a:endParaRPr lang="eu-ES" sz="1200">
              <a:latin typeface="Times" charset="0"/>
            </a:endParaRPr>
          </a:p>
        </p:txBody>
      </p:sp>
      <p:sp>
        <p:nvSpPr>
          <p:cNvPr id="562179" name="Rectangle 2"/>
          <p:cNvSpPr>
            <a:spLocks noGrp="1" noRot="1" noChangeAspect="1" noChangeArrowheads="1" noTextEdit="1"/>
          </p:cNvSpPr>
          <p:nvPr>
            <p:ph type="sldImg"/>
          </p:nvPr>
        </p:nvSpPr>
        <p:spPr>
          <a:ln/>
        </p:spPr>
      </p:sp>
      <p:sp>
        <p:nvSpPr>
          <p:cNvPr id="562180"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640D659E-C87B-324A-B6A9-B2EE2277AED3}" type="datetimeFigureOut">
              <a:rPr lang="es-ES" smtClean="0"/>
              <a:t>9/6/15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1012286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640D659E-C87B-324A-B6A9-B2EE2277AED3}" type="datetimeFigureOut">
              <a:rPr lang="es-ES" smtClean="0"/>
              <a:t>9/6/15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3366221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640D659E-C87B-324A-B6A9-B2EE2277AED3}" type="datetimeFigureOut">
              <a:rPr lang="es-ES" smtClean="0"/>
              <a:t>9/6/15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1583627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640D659E-C87B-324A-B6A9-B2EE2277AED3}" type="datetimeFigureOut">
              <a:rPr lang="es-ES" smtClean="0"/>
              <a:t>9/6/15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2569384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640D659E-C87B-324A-B6A9-B2EE2277AED3}" type="datetimeFigureOut">
              <a:rPr lang="es-ES" smtClean="0"/>
              <a:t>9/6/15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193758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640D659E-C87B-324A-B6A9-B2EE2277AED3}" type="datetimeFigureOut">
              <a:rPr lang="es-ES" smtClean="0"/>
              <a:t>9/6/15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3931928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640D659E-C87B-324A-B6A9-B2EE2277AED3}" type="datetimeFigureOut">
              <a:rPr lang="es-ES" smtClean="0"/>
              <a:t>9/6/15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1641638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640D659E-C87B-324A-B6A9-B2EE2277AED3}" type="datetimeFigureOut">
              <a:rPr lang="es-ES" smtClean="0"/>
              <a:t>9/6/15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1620715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40D659E-C87B-324A-B6A9-B2EE2277AED3}" type="datetimeFigureOut">
              <a:rPr lang="es-ES" smtClean="0"/>
              <a:t>9/6/15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413217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640D659E-C87B-324A-B6A9-B2EE2277AED3}" type="datetimeFigureOut">
              <a:rPr lang="es-ES" smtClean="0"/>
              <a:t>9/6/15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4154389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640D659E-C87B-324A-B6A9-B2EE2277AED3}" type="datetimeFigureOut">
              <a:rPr lang="es-ES" smtClean="0"/>
              <a:t>9/6/15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30210471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D659E-C87B-324A-B6A9-B2EE2277AED3}" type="datetimeFigureOut">
              <a:rPr lang="es-ES" smtClean="0"/>
              <a:t>9/6/15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1F551-8E63-1645-95B3-8B46126E9329}" type="slidenum">
              <a:rPr lang="es-ES" smtClean="0"/>
              <a:t>‹Nr.›</a:t>
            </a:fld>
            <a:endParaRPr lang="es-ES"/>
          </a:p>
        </p:txBody>
      </p:sp>
    </p:spTree>
    <p:extLst>
      <p:ext uri="{BB962C8B-B14F-4D97-AF65-F5344CB8AC3E}">
        <p14:creationId xmlns:p14="http://schemas.microsoft.com/office/powerpoint/2010/main" val="1421524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hyperlink" Target="http://creativecommons.org/licenses/by-nc-sa/2.5/es/"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creativecommons.org/licenses/by-nc-sa/2.5/es/"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8"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nc-sa/2.5/es/"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8"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1" Type="http://schemas.openxmlformats.org/officeDocument/2006/relationships/image" Target="../media/image4.jpeg"/><Relationship Id="rId12"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6" Type="http://schemas.openxmlformats.org/officeDocument/2006/relationships/image" Target="../media/image8.jpeg"/><Relationship Id="rId7" Type="http://schemas.openxmlformats.org/officeDocument/2006/relationships/hyperlink" Target="http://creativecommons.org/licenses/by-nc-sa/2.5/es/" TargetMode="External"/><Relationship Id="rId8" Type="http://schemas.openxmlformats.org/officeDocument/2006/relationships/image" Target="../media/image1.png"/><Relationship Id="rId9" Type="http://schemas.openxmlformats.org/officeDocument/2006/relationships/image" Target="../media/image2.png"/><Relationship Id="rId10"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hyperlink" Target="http://creativecommons.org/licenses/by-nc-sa/2.5/e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sa/2.5/es/"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8"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hyperlink" Target="http://creativecommons.org/licenses/by-nc-sa/2.5/es/"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8"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creativecommons.org/licenses/by-nc-sa/2.5/es/"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8"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hyperlink" Target="http://creativecommons.org/licenses/by-nc-sa/2.5/e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hyperlink" Target="http://creativecommons.org/licenses/by-nc-sa/2.5/e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creativecommons.org/licenses/by-nc-sa/2.5/es/"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8"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hyperlink" Target="http://creativecommons.org/licenses/by-nc-sa/2.5/e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creativecommons.org/licenses/by-nc-sa/2.5/es/"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8"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41489" y="2167552"/>
            <a:ext cx="7559807" cy="1754327"/>
          </a:xfrm>
          <a:prstGeom prst="rect">
            <a:avLst/>
          </a:prstGeom>
        </p:spPr>
        <p:txBody>
          <a:bodyPr wrap="none">
            <a:spAutoFit/>
          </a:bodyPr>
          <a:lstStyle/>
          <a:p>
            <a:r>
              <a:rPr lang="eu-ES" sz="3600" b="1" dirty="0" smtClean="0">
                <a:solidFill>
                  <a:srgbClr val="72BFC5"/>
                </a:solidFill>
              </a:rPr>
              <a:t>7. IKASGAIA  INDAR GRABITATORIOAK</a:t>
            </a:r>
          </a:p>
          <a:p>
            <a:endParaRPr lang="eu-ES" sz="3600" b="1" dirty="0">
              <a:solidFill>
                <a:srgbClr val="72BFC5"/>
              </a:solidFill>
            </a:endParaRPr>
          </a:p>
          <a:p>
            <a:r>
              <a:rPr lang="eu-ES" sz="3600" b="1" dirty="0" smtClean="0">
                <a:solidFill>
                  <a:srgbClr val="72BFC5"/>
                </a:solidFill>
              </a:rPr>
              <a:t>autoebaluazioa</a:t>
            </a:r>
          </a:p>
        </p:txBody>
      </p:sp>
      <p:pic>
        <p:nvPicPr>
          <p:cNvPr id="4"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4025040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ED55DC6-01D6-A04D-919F-3A40FAE02771}" type="slidenum">
              <a:rPr lang="eu-ES" sz="1400">
                <a:latin typeface="Times" charset="0"/>
              </a:rPr>
              <a:pPr/>
              <a:t>10</a:t>
            </a:fld>
            <a:endParaRPr lang="eu-ES" sz="1400">
              <a:latin typeface="Times" charset="0"/>
            </a:endParaRPr>
          </a:p>
        </p:txBody>
      </p:sp>
      <p:sp>
        <p:nvSpPr>
          <p:cNvPr id="182274" name="Rectangle 2"/>
          <p:cNvSpPr>
            <a:spLocks noChangeArrowheads="1"/>
          </p:cNvSpPr>
          <p:nvPr/>
        </p:nvSpPr>
        <p:spPr bwMode="auto">
          <a:xfrm>
            <a:off x="1155700" y="1567854"/>
            <a:ext cx="7339013" cy="369332"/>
          </a:xfrm>
          <a:prstGeom prst="rect">
            <a:avLst/>
          </a:prstGeom>
          <a:solidFill>
            <a:srgbClr val="FFFF99"/>
          </a:solidFill>
          <a:ln w="9525">
            <a:solidFill>
              <a:schemeClr val="tx1"/>
            </a:solidFill>
            <a:miter lim="800000"/>
            <a:headEnd/>
            <a:tailEnd/>
          </a:ln>
        </p:spPr>
        <p:txBody>
          <a:bodyPr wrap="square" anchor="ctr">
            <a:spAutoFit/>
          </a:bodyPr>
          <a:lstStyle/>
          <a:p>
            <a:pPr algn="ctr" eaLnBrk="1" hangingPunct="1"/>
            <a:r>
              <a:rPr lang="eu-ES"/>
              <a:t>Ondorengo planetetan balantzak eta dinamometroak zer adieraziko lukete?</a:t>
            </a:r>
          </a:p>
        </p:txBody>
      </p:sp>
      <p:sp>
        <p:nvSpPr>
          <p:cNvPr id="182275" name="Text Box 3"/>
          <p:cNvSpPr txBox="1">
            <a:spLocks noChangeArrowheads="1"/>
          </p:cNvSpPr>
          <p:nvPr/>
        </p:nvSpPr>
        <p:spPr bwMode="auto">
          <a:xfrm>
            <a:off x="468313" y="2741294"/>
            <a:ext cx="984250" cy="346075"/>
          </a:xfrm>
          <a:prstGeom prst="rect">
            <a:avLst/>
          </a:prstGeom>
          <a:solidFill>
            <a:srgbClr val="FEF7D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Merkurio</a:t>
            </a:r>
          </a:p>
        </p:txBody>
      </p:sp>
      <p:sp>
        <p:nvSpPr>
          <p:cNvPr id="182276" name="Text Box 4"/>
          <p:cNvSpPr txBox="1">
            <a:spLocks noChangeArrowheads="1"/>
          </p:cNvSpPr>
          <p:nvPr/>
        </p:nvSpPr>
        <p:spPr bwMode="auto">
          <a:xfrm>
            <a:off x="2271713" y="2741294"/>
            <a:ext cx="962025" cy="346075"/>
          </a:xfrm>
          <a:prstGeom prst="rect">
            <a:avLst/>
          </a:prstGeom>
          <a:solidFill>
            <a:srgbClr val="FEF7D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Artizarra</a:t>
            </a:r>
          </a:p>
        </p:txBody>
      </p:sp>
      <p:sp>
        <p:nvSpPr>
          <p:cNvPr id="182277" name="Text Box 5"/>
          <p:cNvSpPr txBox="1">
            <a:spLocks noChangeArrowheads="1"/>
          </p:cNvSpPr>
          <p:nvPr/>
        </p:nvSpPr>
        <p:spPr bwMode="auto">
          <a:xfrm>
            <a:off x="1546225" y="5509894"/>
            <a:ext cx="5480050" cy="346075"/>
          </a:xfrm>
          <a:prstGeom prst="rect">
            <a:avLst/>
          </a:prstGeom>
          <a:solidFill>
            <a:srgbClr val="FFFFCC"/>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Lurrean 47 kg adieraziko luke eta dinamometroak 460,6 N.</a:t>
            </a:r>
          </a:p>
        </p:txBody>
      </p:sp>
      <p:sp>
        <p:nvSpPr>
          <p:cNvPr id="182278" name="Text Box 6"/>
          <p:cNvSpPr txBox="1">
            <a:spLocks noChangeArrowheads="1"/>
          </p:cNvSpPr>
          <p:nvPr/>
        </p:nvSpPr>
        <p:spPr bwMode="auto">
          <a:xfrm>
            <a:off x="4086225" y="2741294"/>
            <a:ext cx="714375" cy="346075"/>
          </a:xfrm>
          <a:prstGeom prst="rect">
            <a:avLst/>
          </a:prstGeom>
          <a:solidFill>
            <a:srgbClr val="FEF7D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Marte</a:t>
            </a:r>
          </a:p>
        </p:txBody>
      </p:sp>
      <p:sp>
        <p:nvSpPr>
          <p:cNvPr id="182279" name="Text Box 7"/>
          <p:cNvSpPr txBox="1">
            <a:spLocks noChangeArrowheads="1"/>
          </p:cNvSpPr>
          <p:nvPr/>
        </p:nvSpPr>
        <p:spPr bwMode="auto">
          <a:xfrm>
            <a:off x="5829300" y="2741294"/>
            <a:ext cx="803275" cy="346075"/>
          </a:xfrm>
          <a:prstGeom prst="rect">
            <a:avLst/>
          </a:prstGeom>
          <a:solidFill>
            <a:srgbClr val="FEF7D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Jupiter</a:t>
            </a:r>
          </a:p>
        </p:txBody>
      </p:sp>
      <p:sp>
        <p:nvSpPr>
          <p:cNvPr id="182280" name="Text Box 8"/>
          <p:cNvSpPr txBox="1">
            <a:spLocks noChangeArrowheads="1"/>
          </p:cNvSpPr>
          <p:nvPr/>
        </p:nvSpPr>
        <p:spPr bwMode="auto">
          <a:xfrm>
            <a:off x="7589838" y="2741294"/>
            <a:ext cx="904875" cy="346075"/>
          </a:xfrm>
          <a:prstGeom prst="rect">
            <a:avLst/>
          </a:prstGeom>
          <a:solidFill>
            <a:srgbClr val="FEF7D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Saturno</a:t>
            </a:r>
          </a:p>
        </p:txBody>
      </p:sp>
      <p:sp>
        <p:nvSpPr>
          <p:cNvPr id="182281" name="Text Box 9"/>
          <p:cNvSpPr txBox="1">
            <a:spLocks noChangeArrowheads="1"/>
          </p:cNvSpPr>
          <p:nvPr/>
        </p:nvSpPr>
        <p:spPr bwMode="auto">
          <a:xfrm>
            <a:off x="198437" y="3617594"/>
            <a:ext cx="1731077" cy="1477328"/>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square">
            <a:spAutoFit/>
          </a:bodyPr>
          <a:lstStyle/>
          <a:p>
            <a:pPr algn="ctr" eaLnBrk="1" hangingPunct="1">
              <a:defRPr/>
            </a:pPr>
            <a:r>
              <a:rPr lang="eu-ES">
                <a:ea typeface="+mn-ea"/>
              </a:rPr>
              <a:t>Balantza</a:t>
            </a:r>
          </a:p>
          <a:p>
            <a:pPr algn="ctr" eaLnBrk="1" hangingPunct="1">
              <a:defRPr/>
            </a:pPr>
            <a:r>
              <a:rPr lang="eu-ES">
                <a:ea typeface="+mn-ea"/>
              </a:rPr>
              <a:t>47 kg</a:t>
            </a:r>
          </a:p>
          <a:p>
            <a:pPr algn="ctr" eaLnBrk="1" hangingPunct="1">
              <a:defRPr/>
            </a:pPr>
            <a:endParaRPr lang="eu-ES">
              <a:ea typeface="+mn-ea"/>
            </a:endParaRPr>
          </a:p>
          <a:p>
            <a:pPr algn="ctr" eaLnBrk="1" hangingPunct="1">
              <a:defRPr/>
            </a:pPr>
            <a:r>
              <a:rPr lang="eu-ES">
                <a:ea typeface="+mn-ea"/>
              </a:rPr>
              <a:t>Dinamometroa</a:t>
            </a:r>
          </a:p>
          <a:p>
            <a:pPr algn="ctr" eaLnBrk="1" hangingPunct="1">
              <a:defRPr/>
            </a:pPr>
            <a:r>
              <a:rPr lang="eu-ES">
                <a:ea typeface="+mn-ea"/>
              </a:rPr>
              <a:t>173,9 N</a:t>
            </a:r>
          </a:p>
        </p:txBody>
      </p:sp>
      <p:sp>
        <p:nvSpPr>
          <p:cNvPr id="182287" name="Text Box 15"/>
          <p:cNvSpPr txBox="1">
            <a:spLocks noChangeArrowheads="1"/>
          </p:cNvSpPr>
          <p:nvPr/>
        </p:nvSpPr>
        <p:spPr bwMode="auto">
          <a:xfrm>
            <a:off x="1893887" y="3617594"/>
            <a:ext cx="1731077" cy="1477328"/>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square">
            <a:spAutoFit/>
          </a:bodyPr>
          <a:lstStyle/>
          <a:p>
            <a:pPr algn="ctr" eaLnBrk="1" hangingPunct="1">
              <a:defRPr/>
            </a:pPr>
            <a:r>
              <a:rPr lang="eu-ES">
                <a:ea typeface="+mn-ea"/>
              </a:rPr>
              <a:t>Balantza</a:t>
            </a:r>
          </a:p>
          <a:p>
            <a:pPr algn="ctr" eaLnBrk="1" hangingPunct="1">
              <a:defRPr/>
            </a:pPr>
            <a:r>
              <a:rPr lang="eu-ES">
                <a:ea typeface="+mn-ea"/>
              </a:rPr>
              <a:t>47 kg</a:t>
            </a:r>
          </a:p>
          <a:p>
            <a:pPr algn="ctr" eaLnBrk="1" hangingPunct="1">
              <a:defRPr/>
            </a:pPr>
            <a:endParaRPr lang="eu-ES">
              <a:ea typeface="+mn-ea"/>
            </a:endParaRPr>
          </a:p>
          <a:p>
            <a:pPr algn="ctr" eaLnBrk="1" hangingPunct="1">
              <a:defRPr/>
            </a:pPr>
            <a:r>
              <a:rPr lang="eu-ES">
                <a:ea typeface="+mn-ea"/>
              </a:rPr>
              <a:t>Dinamometroa</a:t>
            </a:r>
          </a:p>
          <a:p>
            <a:pPr algn="ctr" eaLnBrk="1" hangingPunct="1">
              <a:defRPr/>
            </a:pPr>
            <a:r>
              <a:rPr lang="eu-ES">
                <a:ea typeface="+mn-ea"/>
              </a:rPr>
              <a:t>416,9 N</a:t>
            </a:r>
          </a:p>
        </p:txBody>
      </p:sp>
      <p:sp>
        <p:nvSpPr>
          <p:cNvPr id="182288" name="Text Box 16"/>
          <p:cNvSpPr txBox="1">
            <a:spLocks noChangeArrowheads="1"/>
          </p:cNvSpPr>
          <p:nvPr/>
        </p:nvSpPr>
        <p:spPr bwMode="auto">
          <a:xfrm>
            <a:off x="3681412" y="3617594"/>
            <a:ext cx="1731077" cy="1477328"/>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square">
            <a:spAutoFit/>
          </a:bodyPr>
          <a:lstStyle/>
          <a:p>
            <a:pPr algn="ctr" eaLnBrk="1" hangingPunct="1">
              <a:defRPr/>
            </a:pPr>
            <a:r>
              <a:rPr lang="eu-ES">
                <a:ea typeface="+mn-ea"/>
              </a:rPr>
              <a:t>Balantza</a:t>
            </a:r>
          </a:p>
          <a:p>
            <a:pPr algn="ctr" eaLnBrk="1" hangingPunct="1">
              <a:defRPr/>
            </a:pPr>
            <a:r>
              <a:rPr lang="eu-ES">
                <a:ea typeface="+mn-ea"/>
              </a:rPr>
              <a:t>47 kg</a:t>
            </a:r>
          </a:p>
          <a:p>
            <a:pPr algn="ctr" eaLnBrk="1" hangingPunct="1">
              <a:defRPr/>
            </a:pPr>
            <a:endParaRPr lang="eu-ES">
              <a:ea typeface="+mn-ea"/>
            </a:endParaRPr>
          </a:p>
          <a:p>
            <a:pPr algn="ctr" eaLnBrk="1" hangingPunct="1">
              <a:defRPr/>
            </a:pPr>
            <a:r>
              <a:rPr lang="eu-ES">
                <a:ea typeface="+mn-ea"/>
              </a:rPr>
              <a:t>Dinamometroa</a:t>
            </a:r>
          </a:p>
          <a:p>
            <a:pPr algn="ctr" eaLnBrk="1" hangingPunct="1">
              <a:defRPr/>
            </a:pPr>
            <a:r>
              <a:rPr lang="eu-ES">
                <a:ea typeface="+mn-ea"/>
              </a:rPr>
              <a:t>174,8 N</a:t>
            </a:r>
          </a:p>
        </p:txBody>
      </p:sp>
      <p:sp>
        <p:nvSpPr>
          <p:cNvPr id="182289" name="Text Box 17"/>
          <p:cNvSpPr txBox="1">
            <a:spLocks noChangeArrowheads="1"/>
          </p:cNvSpPr>
          <p:nvPr/>
        </p:nvSpPr>
        <p:spPr bwMode="auto">
          <a:xfrm>
            <a:off x="5468937" y="3617594"/>
            <a:ext cx="1731077" cy="1477328"/>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square">
            <a:spAutoFit/>
          </a:bodyPr>
          <a:lstStyle/>
          <a:p>
            <a:pPr algn="ctr" eaLnBrk="1" hangingPunct="1">
              <a:defRPr/>
            </a:pPr>
            <a:r>
              <a:rPr lang="eu-ES">
                <a:ea typeface="+mn-ea"/>
              </a:rPr>
              <a:t>Balantza</a:t>
            </a:r>
          </a:p>
          <a:p>
            <a:pPr algn="ctr" eaLnBrk="1" hangingPunct="1">
              <a:defRPr/>
            </a:pPr>
            <a:r>
              <a:rPr lang="eu-ES">
                <a:ea typeface="+mn-ea"/>
              </a:rPr>
              <a:t>47 kg</a:t>
            </a:r>
          </a:p>
          <a:p>
            <a:pPr algn="ctr" eaLnBrk="1" hangingPunct="1">
              <a:defRPr/>
            </a:pPr>
            <a:endParaRPr lang="eu-ES">
              <a:ea typeface="+mn-ea"/>
            </a:endParaRPr>
          </a:p>
          <a:p>
            <a:pPr algn="ctr" eaLnBrk="1" hangingPunct="1">
              <a:defRPr/>
            </a:pPr>
            <a:r>
              <a:rPr lang="eu-ES">
                <a:ea typeface="+mn-ea"/>
              </a:rPr>
              <a:t>Dinamometroa</a:t>
            </a:r>
          </a:p>
          <a:p>
            <a:pPr algn="ctr" eaLnBrk="1" hangingPunct="1">
              <a:defRPr/>
            </a:pPr>
            <a:r>
              <a:rPr lang="eu-ES">
                <a:ea typeface="+mn-ea"/>
              </a:rPr>
              <a:t>1179,7 N</a:t>
            </a:r>
          </a:p>
        </p:txBody>
      </p:sp>
      <p:sp>
        <p:nvSpPr>
          <p:cNvPr id="182290" name="Text Box 18"/>
          <p:cNvSpPr txBox="1">
            <a:spLocks noChangeArrowheads="1"/>
          </p:cNvSpPr>
          <p:nvPr/>
        </p:nvSpPr>
        <p:spPr bwMode="auto">
          <a:xfrm>
            <a:off x="7280274" y="3617594"/>
            <a:ext cx="1731078" cy="1477328"/>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square">
            <a:spAutoFit/>
          </a:bodyPr>
          <a:lstStyle/>
          <a:p>
            <a:pPr algn="ctr" eaLnBrk="1" hangingPunct="1">
              <a:defRPr/>
            </a:pPr>
            <a:r>
              <a:rPr lang="eu-ES">
                <a:ea typeface="+mn-ea"/>
              </a:rPr>
              <a:t>Balantza</a:t>
            </a:r>
          </a:p>
          <a:p>
            <a:pPr algn="ctr" eaLnBrk="1" hangingPunct="1">
              <a:defRPr/>
            </a:pPr>
            <a:r>
              <a:rPr lang="eu-ES">
                <a:ea typeface="+mn-ea"/>
              </a:rPr>
              <a:t>47 kg</a:t>
            </a:r>
          </a:p>
          <a:p>
            <a:pPr algn="ctr" eaLnBrk="1" hangingPunct="1">
              <a:defRPr/>
            </a:pPr>
            <a:endParaRPr lang="eu-ES">
              <a:ea typeface="+mn-ea"/>
            </a:endParaRPr>
          </a:p>
          <a:p>
            <a:pPr algn="ctr" eaLnBrk="1" hangingPunct="1">
              <a:defRPr/>
            </a:pPr>
            <a:r>
              <a:rPr lang="eu-ES">
                <a:ea typeface="+mn-ea"/>
              </a:rPr>
              <a:t>Dinamometroa</a:t>
            </a:r>
          </a:p>
          <a:p>
            <a:pPr algn="ctr" eaLnBrk="1" hangingPunct="1">
              <a:defRPr/>
            </a:pPr>
            <a:r>
              <a:rPr lang="eu-ES">
                <a:ea typeface="+mn-ea"/>
              </a:rPr>
              <a:t>502,9 N</a:t>
            </a:r>
          </a:p>
        </p:txBody>
      </p:sp>
      <p:pic>
        <p:nvPicPr>
          <p:cNvPr id="21" name="Imagen 9" descr="Creative Commons License">
            <a:hlinkClick r:id="rId3" tooltip="&quot;Creative Commons License&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1" descr="blanco_peque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Imagen 12" descr="logo_pap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8"/>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29801068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2274"/>
                                        </p:tgtEl>
                                        <p:attrNameLst>
                                          <p:attrName>style.visibility</p:attrName>
                                        </p:attrNameLst>
                                      </p:cBhvr>
                                      <p:to>
                                        <p:strVal val="visible"/>
                                      </p:to>
                                    </p:set>
                                    <p:animEffect transition="in" filter="wipe(left)">
                                      <p:cBhvr>
                                        <p:cTn id="7" dur="1000"/>
                                        <p:tgtEl>
                                          <p:spTgt spid="1822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2275"/>
                                        </p:tgtEl>
                                        <p:attrNameLst>
                                          <p:attrName>style.visibility</p:attrName>
                                        </p:attrNameLst>
                                      </p:cBhvr>
                                      <p:to>
                                        <p:strVal val="visible"/>
                                      </p:to>
                                    </p:set>
                                    <p:animEffect transition="in" filter="fade">
                                      <p:cBhvr>
                                        <p:cTn id="12" dur="1000"/>
                                        <p:tgtEl>
                                          <p:spTgt spid="182275"/>
                                        </p:tgtEl>
                                      </p:cBhvr>
                                    </p:animEffect>
                                  </p:childTnLst>
                                </p:cTn>
                              </p:par>
                            </p:childTnLst>
                          </p:cTn>
                        </p:par>
                        <p:par>
                          <p:cTn id="13" fill="hold" nodeType="afterGroup">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82281"/>
                                        </p:tgtEl>
                                        <p:attrNameLst>
                                          <p:attrName>style.visibility</p:attrName>
                                        </p:attrNameLst>
                                      </p:cBhvr>
                                      <p:to>
                                        <p:strVal val="visible"/>
                                      </p:to>
                                    </p:set>
                                    <p:animEffect transition="in" filter="fade">
                                      <p:cBhvr>
                                        <p:cTn id="16" dur="1000"/>
                                        <p:tgtEl>
                                          <p:spTgt spid="18228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2276"/>
                                        </p:tgtEl>
                                        <p:attrNameLst>
                                          <p:attrName>style.visibility</p:attrName>
                                        </p:attrNameLst>
                                      </p:cBhvr>
                                      <p:to>
                                        <p:strVal val="visible"/>
                                      </p:to>
                                    </p:set>
                                    <p:animEffect transition="in" filter="fade">
                                      <p:cBhvr>
                                        <p:cTn id="21" dur="1000"/>
                                        <p:tgtEl>
                                          <p:spTgt spid="182276"/>
                                        </p:tgtEl>
                                      </p:cBhvr>
                                    </p:animEffect>
                                  </p:childTnLst>
                                </p:cTn>
                              </p:par>
                            </p:childTnLst>
                          </p:cTn>
                        </p:par>
                        <p:par>
                          <p:cTn id="22" fill="hold" nodeType="afterGroup">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182287"/>
                                        </p:tgtEl>
                                        <p:attrNameLst>
                                          <p:attrName>style.visibility</p:attrName>
                                        </p:attrNameLst>
                                      </p:cBhvr>
                                      <p:to>
                                        <p:strVal val="visible"/>
                                      </p:to>
                                    </p:set>
                                    <p:animEffect transition="in" filter="fade">
                                      <p:cBhvr>
                                        <p:cTn id="25" dur="1000"/>
                                        <p:tgtEl>
                                          <p:spTgt spid="18228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82278"/>
                                        </p:tgtEl>
                                        <p:attrNameLst>
                                          <p:attrName>style.visibility</p:attrName>
                                        </p:attrNameLst>
                                      </p:cBhvr>
                                      <p:to>
                                        <p:strVal val="visible"/>
                                      </p:to>
                                    </p:set>
                                    <p:animEffect transition="in" filter="fade">
                                      <p:cBhvr>
                                        <p:cTn id="30" dur="1000"/>
                                        <p:tgtEl>
                                          <p:spTgt spid="182278"/>
                                        </p:tgtEl>
                                      </p:cBhvr>
                                    </p:animEffect>
                                  </p:childTnLst>
                                </p:cTn>
                              </p:par>
                            </p:childTnLst>
                          </p:cTn>
                        </p:par>
                        <p:par>
                          <p:cTn id="31" fill="hold" nodeType="afterGroup">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182288"/>
                                        </p:tgtEl>
                                        <p:attrNameLst>
                                          <p:attrName>style.visibility</p:attrName>
                                        </p:attrNameLst>
                                      </p:cBhvr>
                                      <p:to>
                                        <p:strVal val="visible"/>
                                      </p:to>
                                    </p:set>
                                    <p:animEffect transition="in" filter="fade">
                                      <p:cBhvr>
                                        <p:cTn id="34" dur="1000"/>
                                        <p:tgtEl>
                                          <p:spTgt spid="18228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82279"/>
                                        </p:tgtEl>
                                        <p:attrNameLst>
                                          <p:attrName>style.visibility</p:attrName>
                                        </p:attrNameLst>
                                      </p:cBhvr>
                                      <p:to>
                                        <p:strVal val="visible"/>
                                      </p:to>
                                    </p:set>
                                    <p:animEffect transition="in" filter="fade">
                                      <p:cBhvr>
                                        <p:cTn id="39" dur="1000"/>
                                        <p:tgtEl>
                                          <p:spTgt spid="182279"/>
                                        </p:tgtEl>
                                      </p:cBhvr>
                                    </p:animEffect>
                                  </p:childTnLst>
                                </p:cTn>
                              </p:par>
                            </p:childTnLst>
                          </p:cTn>
                        </p:par>
                        <p:par>
                          <p:cTn id="40" fill="hold" nodeType="afterGroup">
                            <p:stCondLst>
                              <p:cond delay="1000"/>
                            </p:stCondLst>
                            <p:childTnLst>
                              <p:par>
                                <p:cTn id="41" presetID="10" presetClass="entr" presetSubtype="0" fill="hold" grpId="0" nodeType="afterEffect">
                                  <p:stCondLst>
                                    <p:cond delay="0"/>
                                  </p:stCondLst>
                                  <p:childTnLst>
                                    <p:set>
                                      <p:cBhvr>
                                        <p:cTn id="42" dur="1" fill="hold">
                                          <p:stCondLst>
                                            <p:cond delay="0"/>
                                          </p:stCondLst>
                                        </p:cTn>
                                        <p:tgtEl>
                                          <p:spTgt spid="182289"/>
                                        </p:tgtEl>
                                        <p:attrNameLst>
                                          <p:attrName>style.visibility</p:attrName>
                                        </p:attrNameLst>
                                      </p:cBhvr>
                                      <p:to>
                                        <p:strVal val="visible"/>
                                      </p:to>
                                    </p:set>
                                    <p:animEffect transition="in" filter="fade">
                                      <p:cBhvr>
                                        <p:cTn id="43" dur="1000"/>
                                        <p:tgtEl>
                                          <p:spTgt spid="18228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82280"/>
                                        </p:tgtEl>
                                        <p:attrNameLst>
                                          <p:attrName>style.visibility</p:attrName>
                                        </p:attrNameLst>
                                      </p:cBhvr>
                                      <p:to>
                                        <p:strVal val="visible"/>
                                      </p:to>
                                    </p:set>
                                    <p:animEffect transition="in" filter="fade">
                                      <p:cBhvr>
                                        <p:cTn id="48" dur="1000"/>
                                        <p:tgtEl>
                                          <p:spTgt spid="182280"/>
                                        </p:tgtEl>
                                      </p:cBhvr>
                                    </p:animEffect>
                                  </p:childTnLst>
                                </p:cTn>
                              </p:par>
                            </p:childTnLst>
                          </p:cTn>
                        </p:par>
                        <p:par>
                          <p:cTn id="49" fill="hold" nodeType="afterGroup">
                            <p:stCondLst>
                              <p:cond delay="1000"/>
                            </p:stCondLst>
                            <p:childTnLst>
                              <p:par>
                                <p:cTn id="50" presetID="10" presetClass="entr" presetSubtype="0" fill="hold" grpId="0" nodeType="afterEffect">
                                  <p:stCondLst>
                                    <p:cond delay="0"/>
                                  </p:stCondLst>
                                  <p:childTnLst>
                                    <p:set>
                                      <p:cBhvr>
                                        <p:cTn id="51" dur="1" fill="hold">
                                          <p:stCondLst>
                                            <p:cond delay="0"/>
                                          </p:stCondLst>
                                        </p:cTn>
                                        <p:tgtEl>
                                          <p:spTgt spid="182290"/>
                                        </p:tgtEl>
                                        <p:attrNameLst>
                                          <p:attrName>style.visibility</p:attrName>
                                        </p:attrNameLst>
                                      </p:cBhvr>
                                      <p:to>
                                        <p:strVal val="visible"/>
                                      </p:to>
                                    </p:set>
                                    <p:animEffect transition="in" filter="fade">
                                      <p:cBhvr>
                                        <p:cTn id="52" dur="1000"/>
                                        <p:tgtEl>
                                          <p:spTgt spid="18229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82277"/>
                                        </p:tgtEl>
                                        <p:attrNameLst>
                                          <p:attrName>style.visibility</p:attrName>
                                        </p:attrNameLst>
                                      </p:cBhvr>
                                      <p:to>
                                        <p:strVal val="visible"/>
                                      </p:to>
                                    </p:set>
                                    <p:animEffect transition="in" filter="fade">
                                      <p:cBhvr>
                                        <p:cTn id="57" dur="1000"/>
                                        <p:tgtEl>
                                          <p:spTgt spid="182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animBg="1"/>
      <p:bldP spid="182275" grpId="0" animBg="1"/>
      <p:bldP spid="182276" grpId="0" animBg="1"/>
      <p:bldP spid="182277" grpId="0" animBg="1"/>
      <p:bldP spid="182278" grpId="0" animBg="1"/>
      <p:bldP spid="182279" grpId="0" animBg="1"/>
      <p:bldP spid="182280" grpId="0" animBg="1"/>
      <p:bldP spid="182281" grpId="0" animBg="1"/>
      <p:bldP spid="182287" grpId="0" animBg="1"/>
      <p:bldP spid="182288" grpId="0" animBg="1"/>
      <p:bldP spid="182289" grpId="0" animBg="1"/>
      <p:bldP spid="18229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6CFDAB8-4142-634E-A0B5-5B004087C4DB}" type="slidenum">
              <a:rPr lang="eu-ES" sz="1400">
                <a:latin typeface="Times" charset="0"/>
              </a:rPr>
              <a:pPr/>
              <a:t>11</a:t>
            </a:fld>
            <a:endParaRPr lang="eu-ES" sz="1400">
              <a:latin typeface="Times" charset="0"/>
            </a:endParaRPr>
          </a:p>
        </p:txBody>
      </p:sp>
      <p:sp>
        <p:nvSpPr>
          <p:cNvPr id="184322" name="Rectangle 2"/>
          <p:cNvSpPr>
            <a:spLocks noChangeArrowheads="1"/>
          </p:cNvSpPr>
          <p:nvPr/>
        </p:nvSpPr>
        <p:spPr bwMode="auto">
          <a:xfrm>
            <a:off x="1606550" y="1123859"/>
            <a:ext cx="5962650" cy="346075"/>
          </a:xfrm>
          <a:prstGeom prst="rect">
            <a:avLst/>
          </a:prstGeom>
          <a:solidFill>
            <a:srgbClr val="FFFF99"/>
          </a:solidFill>
          <a:ln w="9525">
            <a:solidFill>
              <a:schemeClr val="tx1"/>
            </a:solidFill>
            <a:miter lim="800000"/>
            <a:headEnd/>
            <a:tailEnd/>
          </a:ln>
        </p:spPr>
        <p:txBody>
          <a:bodyPr wrap="none" anchor="ctr">
            <a:spAutoFit/>
          </a:bodyPr>
          <a:lstStyle/>
          <a:p>
            <a:pPr algn="ctr" eaLnBrk="1" hangingPunct="1"/>
            <a:r>
              <a:rPr lang="eu-ES" dirty="0"/>
              <a:t>Bi hemisferioetan  ez dirudi </a:t>
            </a:r>
            <a:r>
              <a:rPr lang="eu-ES" dirty="0">
                <a:cs typeface="Arial" charset="0"/>
              </a:rPr>
              <a:t>«buruz behera» gaudenik. Zergatik?</a:t>
            </a:r>
          </a:p>
        </p:txBody>
      </p:sp>
      <p:sp>
        <p:nvSpPr>
          <p:cNvPr id="184324" name="Text Box 4"/>
          <p:cNvSpPr txBox="1">
            <a:spLocks noChangeArrowheads="1"/>
          </p:cNvSpPr>
          <p:nvPr/>
        </p:nvSpPr>
        <p:spPr bwMode="auto">
          <a:xfrm>
            <a:off x="836200" y="1593850"/>
            <a:ext cx="7826788" cy="3975100"/>
          </a:xfrm>
          <a:prstGeom prst="rect">
            <a:avLst/>
          </a:prstGeom>
          <a:solidFill>
            <a:srgbClr val="FFFFCC"/>
          </a:solidFill>
          <a:ln w="9525">
            <a:solidFill>
              <a:schemeClr val="tx1"/>
            </a:solidFill>
            <a:miter lim="800000"/>
            <a:headEnd/>
            <a:tailEnd/>
          </a:ln>
        </p:spPr>
        <p:txBody>
          <a:bodyPr wrap="square" tIns="118800" bIns="11880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Lurrak gorputzengan egiten duen indarra</a:t>
            </a:r>
          </a:p>
          <a:p>
            <a:pPr algn="ctr" eaLnBrk="1" hangingPunct="1"/>
            <a:r>
              <a:rPr lang="eu-ES" dirty="0"/>
              <a:t> lurraren zentrora zuzenduta dago.</a:t>
            </a:r>
          </a:p>
          <a:p>
            <a:pPr algn="ctr" eaLnBrk="1" hangingPunct="1"/>
            <a:endParaRPr lang="eu-ES" dirty="0"/>
          </a:p>
          <a:p>
            <a:pPr algn="ctr" eaLnBrk="1" hangingPunct="1"/>
            <a:endParaRPr lang="eu-ES" dirty="0"/>
          </a:p>
          <a:p>
            <a:pPr algn="ctr" eaLnBrk="1" hangingPunct="1"/>
            <a:r>
              <a:rPr lang="eu-ES" dirty="0">
                <a:cs typeface="Arial" charset="0"/>
              </a:rPr>
              <a:t>«Behera» pertsona guztientzat lurraren </a:t>
            </a:r>
          </a:p>
          <a:p>
            <a:pPr algn="ctr" eaLnBrk="1" hangingPunct="1"/>
            <a:r>
              <a:rPr lang="eu-ES" dirty="0">
                <a:cs typeface="Arial" charset="0"/>
              </a:rPr>
              <a:t>zentroan dago,</a:t>
            </a:r>
          </a:p>
          <a:p>
            <a:pPr algn="ctr" eaLnBrk="1" hangingPunct="1"/>
            <a:r>
              <a:rPr lang="eu-ES" dirty="0">
                <a:cs typeface="Arial" charset="0"/>
              </a:rPr>
              <a:t> «goialdea»  Lurraren zentroan eta gauden </a:t>
            </a:r>
          </a:p>
          <a:p>
            <a:pPr algn="ctr" eaLnBrk="1" hangingPunct="1"/>
            <a:r>
              <a:rPr lang="eu-ES" dirty="0">
                <a:cs typeface="Arial" charset="0"/>
              </a:rPr>
              <a:t>lurrazaleko puntuaren </a:t>
            </a:r>
          </a:p>
          <a:p>
            <a:pPr algn="ctr" eaLnBrk="1" hangingPunct="1"/>
            <a:r>
              <a:rPr lang="eu-ES" dirty="0">
                <a:cs typeface="Arial" charset="0"/>
              </a:rPr>
              <a:t>arteko lerroan dago </a:t>
            </a:r>
            <a:r>
              <a:rPr lang="ja-JP" altLang="eu-ES" dirty="0">
                <a:cs typeface="Arial" charset="0"/>
              </a:rPr>
              <a:t>“</a:t>
            </a:r>
            <a:r>
              <a:rPr lang="eu-ES" dirty="0">
                <a:cs typeface="Arial" charset="0"/>
              </a:rPr>
              <a:t>goialdea</a:t>
            </a:r>
            <a:r>
              <a:rPr lang="ja-JP" altLang="eu-ES" dirty="0">
                <a:cs typeface="Arial" charset="0"/>
              </a:rPr>
              <a:t>”</a:t>
            </a:r>
            <a:r>
              <a:rPr lang="eu-ES" dirty="0">
                <a:cs typeface="Arial" charset="0"/>
              </a:rPr>
              <a:t>.</a:t>
            </a:r>
          </a:p>
          <a:p>
            <a:pPr algn="ctr" eaLnBrk="1" hangingPunct="1"/>
            <a:endParaRPr lang="eu-ES" dirty="0">
              <a:cs typeface="Arial" charset="0"/>
            </a:endParaRPr>
          </a:p>
          <a:p>
            <a:pPr algn="ctr" eaLnBrk="1" hangingPunct="1"/>
            <a:endParaRPr lang="eu-ES" dirty="0">
              <a:cs typeface="Arial" charset="0"/>
            </a:endParaRPr>
          </a:p>
          <a:p>
            <a:pPr algn="ctr" eaLnBrk="1" hangingPunct="1"/>
            <a:r>
              <a:rPr lang="eu-ES" dirty="0"/>
              <a:t>Gora eta behera pertsona bakoitzak </a:t>
            </a:r>
          </a:p>
          <a:p>
            <a:pPr algn="ctr" eaLnBrk="1" hangingPunct="1"/>
            <a:r>
              <a:rPr lang="eu-ES" dirty="0"/>
              <a:t>lurrazalean duen posizioarekin </a:t>
            </a:r>
          </a:p>
          <a:p>
            <a:pPr algn="ctr" eaLnBrk="1" hangingPunct="1"/>
            <a:r>
              <a:rPr lang="eu-ES" dirty="0"/>
              <a:t>erlazionaturiko termino erlatiboak dira. </a:t>
            </a:r>
          </a:p>
          <a:p>
            <a:pPr algn="ctr" eaLnBrk="1" hangingPunct="1"/>
            <a:r>
              <a:rPr lang="eu-ES" dirty="0"/>
              <a:t>Ez dago leku berezirik</a:t>
            </a:r>
            <a:r>
              <a:rPr lang="eu-ES" sz="2000" dirty="0"/>
              <a:t>.</a:t>
            </a:r>
            <a:endParaRPr lang="eu-ES" dirty="0">
              <a:cs typeface="Arial" charset="0"/>
            </a:endParaRPr>
          </a:p>
        </p:txBody>
      </p:sp>
      <p:pic>
        <p:nvPicPr>
          <p:cNvPr id="7" name="Imagen 9" descr="Creative Commons License">
            <a:hlinkClick r:id="rId3" tooltip="&quot;Creative Commons License&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8"/>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1430091705"/>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84322"/>
                                        </p:tgtEl>
                                        <p:attrNameLst>
                                          <p:attrName>style.visibility</p:attrName>
                                        </p:attrNameLst>
                                      </p:cBhvr>
                                      <p:to>
                                        <p:strVal val="visible"/>
                                      </p:to>
                                    </p:set>
                                    <p:animEffect transition="in" filter="wipe(left)">
                                      <p:cBhvr>
                                        <p:cTn id="7" dur="1000"/>
                                        <p:tgtEl>
                                          <p:spTgt spid="1843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24">
                                            <p:bg/>
                                          </p:spTgt>
                                        </p:tgtEl>
                                        <p:attrNameLst>
                                          <p:attrName>style.visibility</p:attrName>
                                        </p:attrNameLst>
                                      </p:cBhvr>
                                      <p:to>
                                        <p:strVal val="visible"/>
                                      </p:to>
                                    </p:set>
                                    <p:animEffect transition="in" filter="fade">
                                      <p:cBhvr>
                                        <p:cTn id="12" dur="1000"/>
                                        <p:tgtEl>
                                          <p:spTgt spid="184324">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4324">
                                            <p:txEl>
                                              <p:pRg st="0" end="0"/>
                                            </p:txEl>
                                          </p:spTgt>
                                        </p:tgtEl>
                                        <p:attrNameLst>
                                          <p:attrName>style.visibility</p:attrName>
                                        </p:attrNameLst>
                                      </p:cBhvr>
                                      <p:to>
                                        <p:strVal val="visible"/>
                                      </p:to>
                                    </p:set>
                                    <p:animEffect transition="in" filter="fade">
                                      <p:cBhvr>
                                        <p:cTn id="15" dur="1000"/>
                                        <p:tgtEl>
                                          <p:spTgt spid="184324">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4324">
                                            <p:txEl>
                                              <p:pRg st="1" end="1"/>
                                            </p:txEl>
                                          </p:spTgt>
                                        </p:tgtEl>
                                        <p:attrNameLst>
                                          <p:attrName>style.visibility</p:attrName>
                                        </p:attrNameLst>
                                      </p:cBhvr>
                                      <p:to>
                                        <p:strVal val="visible"/>
                                      </p:to>
                                    </p:set>
                                    <p:animEffect transition="in" filter="fade">
                                      <p:cBhvr>
                                        <p:cTn id="18" dur="1000"/>
                                        <p:tgtEl>
                                          <p:spTgt spid="184324">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4324">
                                            <p:txEl>
                                              <p:pRg st="4" end="4"/>
                                            </p:txEl>
                                          </p:spTgt>
                                        </p:tgtEl>
                                        <p:attrNameLst>
                                          <p:attrName>style.visibility</p:attrName>
                                        </p:attrNameLst>
                                      </p:cBhvr>
                                      <p:to>
                                        <p:strVal val="visible"/>
                                      </p:to>
                                    </p:set>
                                    <p:animEffect transition="in" filter="fade">
                                      <p:cBhvr>
                                        <p:cTn id="23" dur="1000"/>
                                        <p:tgtEl>
                                          <p:spTgt spid="184324">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84324">
                                            <p:txEl>
                                              <p:pRg st="5" end="5"/>
                                            </p:txEl>
                                          </p:spTgt>
                                        </p:tgtEl>
                                        <p:attrNameLst>
                                          <p:attrName>style.visibility</p:attrName>
                                        </p:attrNameLst>
                                      </p:cBhvr>
                                      <p:to>
                                        <p:strVal val="visible"/>
                                      </p:to>
                                    </p:set>
                                    <p:animEffect transition="in" filter="fade">
                                      <p:cBhvr>
                                        <p:cTn id="28" dur="1000"/>
                                        <p:tgtEl>
                                          <p:spTgt spid="184324">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4324">
                                            <p:txEl>
                                              <p:pRg st="6" end="6"/>
                                            </p:txEl>
                                          </p:spTgt>
                                        </p:tgtEl>
                                        <p:attrNameLst>
                                          <p:attrName>style.visibility</p:attrName>
                                        </p:attrNameLst>
                                      </p:cBhvr>
                                      <p:to>
                                        <p:strVal val="visible"/>
                                      </p:to>
                                    </p:set>
                                    <p:animEffect transition="in" filter="fade">
                                      <p:cBhvr>
                                        <p:cTn id="33" dur="1000"/>
                                        <p:tgtEl>
                                          <p:spTgt spid="184324">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84324">
                                            <p:txEl>
                                              <p:pRg st="7" end="7"/>
                                            </p:txEl>
                                          </p:spTgt>
                                        </p:tgtEl>
                                        <p:attrNameLst>
                                          <p:attrName>style.visibility</p:attrName>
                                        </p:attrNameLst>
                                      </p:cBhvr>
                                      <p:to>
                                        <p:strVal val="visible"/>
                                      </p:to>
                                    </p:set>
                                    <p:animEffect transition="in" filter="fade">
                                      <p:cBhvr>
                                        <p:cTn id="38" dur="1000"/>
                                        <p:tgtEl>
                                          <p:spTgt spid="184324">
                                            <p:txEl>
                                              <p:pRg st="7" end="7"/>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84324">
                                            <p:txEl>
                                              <p:pRg st="8" end="8"/>
                                            </p:txEl>
                                          </p:spTgt>
                                        </p:tgtEl>
                                        <p:attrNameLst>
                                          <p:attrName>style.visibility</p:attrName>
                                        </p:attrNameLst>
                                      </p:cBhvr>
                                      <p:to>
                                        <p:strVal val="visible"/>
                                      </p:to>
                                    </p:set>
                                    <p:animEffect transition="in" filter="fade">
                                      <p:cBhvr>
                                        <p:cTn id="43" dur="1000"/>
                                        <p:tgtEl>
                                          <p:spTgt spid="184324">
                                            <p:txEl>
                                              <p:pRg st="8" end="8"/>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84324">
                                            <p:txEl>
                                              <p:pRg st="11" end="11"/>
                                            </p:txEl>
                                          </p:spTgt>
                                        </p:tgtEl>
                                        <p:attrNameLst>
                                          <p:attrName>style.visibility</p:attrName>
                                        </p:attrNameLst>
                                      </p:cBhvr>
                                      <p:to>
                                        <p:strVal val="visible"/>
                                      </p:to>
                                    </p:set>
                                    <p:animEffect transition="in" filter="fade">
                                      <p:cBhvr>
                                        <p:cTn id="48" dur="1000"/>
                                        <p:tgtEl>
                                          <p:spTgt spid="184324">
                                            <p:txEl>
                                              <p:pRg st="11" end="11"/>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84324">
                                            <p:txEl>
                                              <p:pRg st="12" end="12"/>
                                            </p:txEl>
                                          </p:spTgt>
                                        </p:tgtEl>
                                        <p:attrNameLst>
                                          <p:attrName>style.visibility</p:attrName>
                                        </p:attrNameLst>
                                      </p:cBhvr>
                                      <p:to>
                                        <p:strVal val="visible"/>
                                      </p:to>
                                    </p:set>
                                    <p:animEffect transition="in" filter="fade">
                                      <p:cBhvr>
                                        <p:cTn id="53" dur="1000"/>
                                        <p:tgtEl>
                                          <p:spTgt spid="184324">
                                            <p:txEl>
                                              <p:pRg st="12" end="12"/>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84324">
                                            <p:txEl>
                                              <p:pRg st="13" end="13"/>
                                            </p:txEl>
                                          </p:spTgt>
                                        </p:tgtEl>
                                        <p:attrNameLst>
                                          <p:attrName>style.visibility</p:attrName>
                                        </p:attrNameLst>
                                      </p:cBhvr>
                                      <p:to>
                                        <p:strVal val="visible"/>
                                      </p:to>
                                    </p:set>
                                    <p:animEffect transition="in" filter="fade">
                                      <p:cBhvr>
                                        <p:cTn id="58" dur="1000"/>
                                        <p:tgtEl>
                                          <p:spTgt spid="184324">
                                            <p:txEl>
                                              <p:pRg st="13" end="13"/>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84324">
                                            <p:txEl>
                                              <p:pRg st="14" end="14"/>
                                            </p:txEl>
                                          </p:spTgt>
                                        </p:tgtEl>
                                        <p:attrNameLst>
                                          <p:attrName>style.visibility</p:attrName>
                                        </p:attrNameLst>
                                      </p:cBhvr>
                                      <p:to>
                                        <p:strVal val="visible"/>
                                      </p:to>
                                    </p:set>
                                    <p:animEffect transition="in" filter="fade">
                                      <p:cBhvr>
                                        <p:cTn id="63" dur="1000"/>
                                        <p:tgtEl>
                                          <p:spTgt spid="18432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2" grpId="0" animBg="1"/>
      <p:bldP spid="184324"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3158978" y="2287716"/>
            <a:ext cx="2823475" cy="260954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4"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0329F71-956B-0841-8850-326960F1D8BF}" type="slidenum">
              <a:rPr lang="eu-ES" sz="1400">
                <a:latin typeface="Times" charset="0"/>
              </a:rPr>
              <a:pPr/>
              <a:t>12</a:t>
            </a:fld>
            <a:endParaRPr lang="eu-ES" sz="1400">
              <a:latin typeface="Times" charset="0"/>
            </a:endParaRPr>
          </a:p>
        </p:txBody>
      </p:sp>
      <p:sp>
        <p:nvSpPr>
          <p:cNvPr id="114691" name="Line 2"/>
          <p:cNvSpPr>
            <a:spLocks noChangeShapeType="1"/>
          </p:cNvSpPr>
          <p:nvPr/>
        </p:nvSpPr>
        <p:spPr bwMode="auto">
          <a:xfrm flipV="1">
            <a:off x="2087563" y="1244600"/>
            <a:ext cx="4689475" cy="47371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114693" name="Line 4"/>
          <p:cNvSpPr>
            <a:spLocks noChangeShapeType="1"/>
          </p:cNvSpPr>
          <p:nvPr/>
        </p:nvSpPr>
        <p:spPr bwMode="auto">
          <a:xfrm>
            <a:off x="1216025" y="3490913"/>
            <a:ext cx="6770688" cy="190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114694" name="Line 5"/>
          <p:cNvSpPr>
            <a:spLocks noChangeShapeType="1"/>
          </p:cNvSpPr>
          <p:nvPr/>
        </p:nvSpPr>
        <p:spPr bwMode="auto">
          <a:xfrm>
            <a:off x="4559300" y="495300"/>
            <a:ext cx="0" cy="61071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114695" name="Line 6"/>
          <p:cNvSpPr>
            <a:spLocks noChangeShapeType="1"/>
          </p:cNvSpPr>
          <p:nvPr/>
        </p:nvSpPr>
        <p:spPr bwMode="auto">
          <a:xfrm rot="5400000" flipV="1">
            <a:off x="2095501" y="1047750"/>
            <a:ext cx="4908550" cy="491172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pic>
        <p:nvPicPr>
          <p:cNvPr id="114696" name="Picture 7" descr="mama"/>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32300" y="1008063"/>
            <a:ext cx="261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7" name="Picture 8" descr="mama"/>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635266">
            <a:off x="5899150" y="1495425"/>
            <a:ext cx="261938"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8" name="Picture 9" descr="mama"/>
          <p:cNvPicPr>
            <a:picLocks noChangeAspect="1" noChangeArrowheads="1"/>
          </p:cNvPicPr>
          <p:nvPr/>
        </p:nvPicPr>
        <p:blipFill>
          <a:blip r:embed="rId4">
            <a:clrChange>
              <a:clrFrom>
                <a:srgbClr val="FBFFFA"/>
              </a:clrFrom>
              <a:clrTo>
                <a:srgbClr val="FBFFFA">
                  <a:alpha val="0"/>
                </a:srgbClr>
              </a:clrTo>
            </a:clrChange>
            <a:extLst>
              <a:ext uri="{28A0092B-C50C-407E-A947-70E740481C1C}">
                <a14:useLocalDpi xmlns:a14="http://schemas.microsoft.com/office/drawing/2010/main" val="0"/>
              </a:ext>
            </a:extLst>
          </a:blip>
          <a:srcRect/>
          <a:stretch>
            <a:fillRect/>
          </a:stretch>
        </p:blipFill>
        <p:spPr bwMode="auto">
          <a:xfrm>
            <a:off x="6075363" y="3378200"/>
            <a:ext cx="10239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9" name="Picture 10" descr="mama"/>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32300" y="5145088"/>
            <a:ext cx="261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0" name="Picture 11" descr="mama"/>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66913" y="3378200"/>
            <a:ext cx="10239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1" name="Picture 12" descr="mama"/>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501483">
            <a:off x="2944813" y="1554163"/>
            <a:ext cx="261937"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2" name="Picture 13" descr="mama"/>
          <p:cNvPicPr>
            <a:picLocks noChangeAspect="1" noChangeArrowheads="1"/>
          </p:cNvPicPr>
          <p:nvPr/>
        </p:nvPicPr>
        <p:blipFill>
          <a:blip r:embed="rId5">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2639789">
            <a:off x="5848350" y="4403725"/>
            <a:ext cx="261938"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3" name="Picture 14" descr="mama"/>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543243">
            <a:off x="2962275" y="4402138"/>
            <a:ext cx="261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704" name="Text Box 15"/>
          <p:cNvSpPr txBox="1">
            <a:spLocks noChangeArrowheads="1"/>
          </p:cNvSpPr>
          <p:nvPr/>
        </p:nvSpPr>
        <p:spPr bwMode="auto">
          <a:xfrm>
            <a:off x="7972425" y="3341688"/>
            <a:ext cx="6000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s-ES"/>
              <a:t>gora</a:t>
            </a:r>
          </a:p>
        </p:txBody>
      </p:sp>
      <p:sp>
        <p:nvSpPr>
          <p:cNvPr id="114705" name="Text Box 16"/>
          <p:cNvSpPr txBox="1">
            <a:spLocks noChangeArrowheads="1"/>
          </p:cNvSpPr>
          <p:nvPr/>
        </p:nvSpPr>
        <p:spPr bwMode="auto">
          <a:xfrm rot="2827609">
            <a:off x="1803400" y="5686425"/>
            <a:ext cx="6000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s-ES"/>
              <a:t>gora</a:t>
            </a:r>
          </a:p>
        </p:txBody>
      </p:sp>
      <p:sp>
        <p:nvSpPr>
          <p:cNvPr id="114706" name="Text Box 17"/>
          <p:cNvSpPr txBox="1">
            <a:spLocks noChangeArrowheads="1"/>
          </p:cNvSpPr>
          <p:nvPr/>
        </p:nvSpPr>
        <p:spPr bwMode="auto">
          <a:xfrm rot="2296414">
            <a:off x="6559550" y="846138"/>
            <a:ext cx="6000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s-ES"/>
              <a:t>gora</a:t>
            </a:r>
          </a:p>
        </p:txBody>
      </p:sp>
      <p:sp>
        <p:nvSpPr>
          <p:cNvPr id="114707" name="Text Box 18"/>
          <p:cNvSpPr txBox="1">
            <a:spLocks noChangeArrowheads="1"/>
          </p:cNvSpPr>
          <p:nvPr/>
        </p:nvSpPr>
        <p:spPr bwMode="auto">
          <a:xfrm>
            <a:off x="4168775" y="6407150"/>
            <a:ext cx="6000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s-ES"/>
              <a:t>gora</a:t>
            </a:r>
          </a:p>
        </p:txBody>
      </p:sp>
      <p:sp>
        <p:nvSpPr>
          <p:cNvPr id="114708" name="Text Box 19"/>
          <p:cNvSpPr txBox="1">
            <a:spLocks noChangeArrowheads="1"/>
          </p:cNvSpPr>
          <p:nvPr/>
        </p:nvSpPr>
        <p:spPr bwMode="auto">
          <a:xfrm>
            <a:off x="4198938" y="134938"/>
            <a:ext cx="6000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s-ES"/>
              <a:t>gora</a:t>
            </a:r>
          </a:p>
        </p:txBody>
      </p:sp>
      <p:sp>
        <p:nvSpPr>
          <p:cNvPr id="114709" name="Text Box 20"/>
          <p:cNvSpPr txBox="1">
            <a:spLocks noChangeArrowheads="1"/>
          </p:cNvSpPr>
          <p:nvPr/>
        </p:nvSpPr>
        <p:spPr bwMode="auto">
          <a:xfrm>
            <a:off x="506413" y="3341688"/>
            <a:ext cx="6000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s-ES"/>
              <a:t>gora</a:t>
            </a:r>
          </a:p>
        </p:txBody>
      </p:sp>
      <p:sp>
        <p:nvSpPr>
          <p:cNvPr id="114710" name="Text Box 21"/>
          <p:cNvSpPr txBox="1">
            <a:spLocks noChangeArrowheads="1"/>
          </p:cNvSpPr>
          <p:nvPr/>
        </p:nvSpPr>
        <p:spPr bwMode="auto">
          <a:xfrm rot="-2781360">
            <a:off x="6659563" y="5791200"/>
            <a:ext cx="6000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s-ES"/>
              <a:t>gora</a:t>
            </a:r>
          </a:p>
        </p:txBody>
      </p:sp>
      <p:sp>
        <p:nvSpPr>
          <p:cNvPr id="114711" name="Text Box 22"/>
          <p:cNvSpPr txBox="1">
            <a:spLocks noChangeArrowheads="1"/>
          </p:cNvSpPr>
          <p:nvPr/>
        </p:nvSpPr>
        <p:spPr bwMode="auto">
          <a:xfrm rot="-2069741">
            <a:off x="1751013" y="849313"/>
            <a:ext cx="6000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s-ES"/>
              <a:t>gora</a:t>
            </a:r>
          </a:p>
        </p:txBody>
      </p:sp>
      <p:sp>
        <p:nvSpPr>
          <p:cNvPr id="114712" name="Text Box 23"/>
          <p:cNvSpPr txBox="1">
            <a:spLocks noChangeArrowheads="1"/>
          </p:cNvSpPr>
          <p:nvPr/>
        </p:nvSpPr>
        <p:spPr bwMode="auto">
          <a:xfrm>
            <a:off x="4075113" y="3306763"/>
            <a:ext cx="984250" cy="406400"/>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s-ES" sz="2000"/>
              <a:t>behera</a:t>
            </a:r>
          </a:p>
        </p:txBody>
      </p:sp>
      <p:pic>
        <p:nvPicPr>
          <p:cNvPr id="27" name="Imagen 9" descr="Creative Commons License">
            <a:hlinkClick r:id="rId7" tooltip="&quot;Creative Commons License&quo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39878" y="333375"/>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Imagen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97850" y="110714"/>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Imagen 11" descr="blanco_pequeno"/>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7801"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Imagen 12" descr="logo_papel"/>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66019" y="110714"/>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12"/>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724231714"/>
      </p:ext>
    </p:extLst>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6419B5DC-5280-674B-87CA-CD0614D928CA}" type="slidenum">
              <a:rPr lang="eu-ES" sz="1400">
                <a:latin typeface="Times" charset="0"/>
              </a:rPr>
              <a:pPr/>
              <a:t>13</a:t>
            </a:fld>
            <a:endParaRPr lang="eu-ES" sz="1400">
              <a:latin typeface="Times" charset="0"/>
            </a:endParaRPr>
          </a:p>
        </p:txBody>
      </p:sp>
      <p:sp>
        <p:nvSpPr>
          <p:cNvPr id="115715" name="Text Box 2"/>
          <p:cNvSpPr txBox="1">
            <a:spLocks noChangeArrowheads="1"/>
          </p:cNvSpPr>
          <p:nvPr/>
        </p:nvSpPr>
        <p:spPr bwMode="auto">
          <a:xfrm>
            <a:off x="457200" y="797971"/>
            <a:ext cx="83058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r>
              <a:rPr lang="eu-ES" sz="2000" dirty="0"/>
              <a:t>10. Nagorek beso berdineko balantza batean eta itsasoaren mailan bere masa neurtu du. Balantzak 47 kg seinalatu du. Zenbat markatuko du leku berberean dinamometro batek, Nagore bertatik eskegitzen bada? </a:t>
            </a:r>
          </a:p>
          <a:p>
            <a:r>
              <a:rPr lang="eu-ES" sz="2000" dirty="0"/>
              <a:t>Esan zenbat neurtuko luketen balantzak eta dinamometroak ondorengo egoeretan</a:t>
            </a:r>
          </a:p>
          <a:p>
            <a:r>
              <a:rPr lang="eu-ES" sz="2000" dirty="0"/>
              <a:t>- Ilargian </a:t>
            </a:r>
          </a:p>
          <a:p>
            <a:r>
              <a:rPr lang="eu-ES" sz="2000" dirty="0"/>
              <a:t>- Jupiterren </a:t>
            </a:r>
          </a:p>
          <a:p>
            <a:r>
              <a:rPr lang="eu-ES" sz="2000" dirty="0"/>
              <a:t>- Mendi baten tontorrean </a:t>
            </a:r>
          </a:p>
          <a:p>
            <a:r>
              <a:rPr lang="eu-ES" sz="2000" dirty="0"/>
              <a:t>- ltsasoaren mailan, aire guztia kendu zaion gela batean </a:t>
            </a:r>
          </a:p>
          <a:p>
            <a:endParaRPr lang="eu-ES" sz="2000" dirty="0"/>
          </a:p>
          <a:p>
            <a:r>
              <a:rPr lang="eu-ES" sz="2000" dirty="0"/>
              <a:t>Pisua, grabitate indarra edo Lurrak gorputz bat erakartzen duen indarra esaten dugunean, gauza bera esaten ari gara. Berdinak al dira pisua eta masa? </a:t>
            </a:r>
          </a:p>
          <a:p>
            <a:endParaRPr lang="eu-ES" sz="2000" dirty="0"/>
          </a:p>
          <a:p>
            <a:r>
              <a:rPr lang="eu-ES" sz="2000" dirty="0"/>
              <a:t>Kontutan izan Pisua=</a:t>
            </a:r>
            <a:r>
              <a:rPr lang="eu-ES" sz="2000" i="1" dirty="0"/>
              <a:t>m g  non g=9,8m/s</a:t>
            </a:r>
            <a:r>
              <a:rPr lang="eu-ES" sz="2000" i="1" baseline="30000" dirty="0"/>
              <a:t>2</a:t>
            </a:r>
            <a:r>
              <a:rPr lang="eu-ES" sz="2000" i="1" dirty="0"/>
              <a:t> eta m masa da</a:t>
            </a:r>
            <a:r>
              <a:rPr lang="eu-ES" sz="2000" i="1" dirty="0" smtClean="0"/>
              <a:t>.</a:t>
            </a:r>
            <a:endParaRPr lang="eu-ES" sz="2000" i="1" dirty="0"/>
          </a:p>
        </p:txBody>
      </p:sp>
      <p:pic>
        <p:nvPicPr>
          <p:cNvPr id="5"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1341559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21A2BE6-9478-084C-BA60-3A24643E2998}" type="slidenum">
              <a:rPr lang="eu-ES" sz="1400">
                <a:latin typeface="Times" charset="0"/>
              </a:rPr>
              <a:pPr/>
              <a:t>2</a:t>
            </a:fld>
            <a:endParaRPr lang="eu-ES" sz="1400">
              <a:latin typeface="Times" charset="0"/>
            </a:endParaRPr>
          </a:p>
        </p:txBody>
      </p:sp>
      <p:sp>
        <p:nvSpPr>
          <p:cNvPr id="165890" name="Rectangle 2"/>
          <p:cNvSpPr>
            <a:spLocks noChangeArrowheads="1"/>
          </p:cNvSpPr>
          <p:nvPr/>
        </p:nvSpPr>
        <p:spPr bwMode="auto">
          <a:xfrm>
            <a:off x="432874" y="3991758"/>
            <a:ext cx="8057076" cy="1754327"/>
          </a:xfrm>
          <a:prstGeom prst="rect">
            <a:avLst/>
          </a:prstGeom>
          <a:solidFill>
            <a:srgbClr val="FFFFCC"/>
          </a:solidFill>
          <a:ln w="9525">
            <a:solidFill>
              <a:schemeClr val="tx1"/>
            </a:solidFill>
            <a:miter lim="800000"/>
            <a:headEnd/>
            <a:tailEnd/>
          </a:ln>
        </p:spPr>
        <p:txBody>
          <a:bodyPr wrap="square" anchor="ctr">
            <a:spAutoFit/>
          </a:bodyPr>
          <a:lstStyle/>
          <a:p>
            <a:pPr algn="just"/>
            <a:r>
              <a:rPr lang="eu-ES" dirty="0" smtClean="0"/>
              <a:t>AZTERTU ESALDIA: “Ez </a:t>
            </a:r>
            <a:r>
              <a:rPr lang="eu-ES" dirty="0"/>
              <a:t>dakit munduak nola  ikusiko nauen, baina nire ustez, itsas ertzean jolasean </a:t>
            </a:r>
            <a:r>
              <a:rPr lang="eu-ES" dirty="0" smtClean="0"/>
              <a:t>ari </a:t>
            </a:r>
            <a:r>
              <a:rPr lang="eu-ES" dirty="0"/>
              <a:t>den haurra bezala aritu naiz, eta noizean behin harri leunago edo oskol politagoa aurkitzen ongi pasatzen dudanean bezala, bitartean, erabat ezezagun den egiaren ozeano  zegoen nire </a:t>
            </a:r>
            <a:r>
              <a:rPr lang="eu-ES" dirty="0" smtClean="0"/>
              <a:t>aurrean” NEWTONEN ESALDI HONEK NATURAREN PRINTZIPIOEN EZAGUTZRAKO DITUGUN EBIDENTZIA ESPERIMENTALEN GARRANTZIA ETA TEORIA ZIENTIFIKOEN GARRANTZIA ADIERAZTEN DIGU.</a:t>
            </a:r>
            <a:endParaRPr lang="eu-ES" dirty="0"/>
          </a:p>
        </p:txBody>
      </p:sp>
      <p:sp>
        <p:nvSpPr>
          <p:cNvPr id="165891" name="Rectangle 3"/>
          <p:cNvSpPr>
            <a:spLocks noChangeArrowheads="1"/>
          </p:cNvSpPr>
          <p:nvPr/>
        </p:nvSpPr>
        <p:spPr bwMode="auto">
          <a:xfrm>
            <a:off x="549367" y="2652458"/>
            <a:ext cx="7839131" cy="1200329"/>
          </a:xfrm>
          <a:prstGeom prst="rect">
            <a:avLst/>
          </a:prstGeom>
          <a:solidFill>
            <a:srgbClr val="FFFFCC"/>
          </a:solidFill>
          <a:ln w="9525">
            <a:solidFill>
              <a:schemeClr val="tx1"/>
            </a:solidFill>
            <a:miter lim="800000"/>
            <a:headEnd/>
            <a:tailEnd/>
          </a:ln>
        </p:spPr>
        <p:txBody>
          <a:bodyPr wrap="square" anchor="ctr">
            <a:spAutoFit/>
          </a:bodyPr>
          <a:lstStyle/>
          <a:p>
            <a:pPr algn="ctr" eaLnBrk="1" hangingPunct="1"/>
            <a:r>
              <a:rPr lang="eu-ES" dirty="0"/>
              <a:t>Isaac Newton 1642 -1727.</a:t>
            </a:r>
          </a:p>
          <a:p>
            <a:pPr algn="ctr" eaLnBrk="1" hangingPunct="1"/>
            <a:r>
              <a:rPr lang="eu-ES" dirty="0"/>
              <a:t>1687 . urtean Filosofia naturalaren printzipio </a:t>
            </a:r>
            <a:r>
              <a:rPr lang="eu-ES" dirty="0" smtClean="0"/>
              <a:t>matematikoak izeneko liburua </a:t>
            </a:r>
            <a:r>
              <a:rPr lang="eu-ES" dirty="0"/>
              <a:t>argitaratu zituen</a:t>
            </a:r>
            <a:r>
              <a:rPr lang="eu-ES" dirty="0" smtClean="0"/>
              <a:t>. ERANTZUNA: DATU HAUEK ZUZENAK DIRA XVII. MENDEAN EGIN ZITUEN BERE EKARPENAK, MUNDUARI BURUZKO IDEIAK PROPOSATUZ.</a:t>
            </a:r>
            <a:endParaRPr lang="eu-ES" dirty="0"/>
          </a:p>
        </p:txBody>
      </p:sp>
      <p:sp>
        <p:nvSpPr>
          <p:cNvPr id="165892" name="Text Box 4"/>
          <p:cNvSpPr txBox="1">
            <a:spLocks noChangeArrowheads="1"/>
          </p:cNvSpPr>
          <p:nvPr/>
        </p:nvSpPr>
        <p:spPr bwMode="auto">
          <a:xfrm>
            <a:off x="456457" y="929143"/>
            <a:ext cx="8687544" cy="1477328"/>
          </a:xfrm>
          <a:prstGeom prst="rect">
            <a:avLst/>
          </a:prstGeom>
          <a:solidFill>
            <a:srgbClr val="FFFF99"/>
          </a:solidFill>
          <a:ln w="9525">
            <a:solidFill>
              <a:schemeClr val="tx1"/>
            </a:solidFill>
            <a:miter lim="800000"/>
            <a:headEnd/>
            <a:tailEnd/>
          </a:ln>
        </p:spPr>
        <p:txBody>
          <a:bodyPr wrap="squar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a:solidFill>
                  <a:srgbClr val="3333CC"/>
                </a:solidFill>
              </a:rPr>
              <a:t>Grabitazio Unibertsalaren </a:t>
            </a:r>
            <a:r>
              <a:rPr lang="eu-ES" sz="1800" b="1" dirty="0" smtClean="0">
                <a:solidFill>
                  <a:srgbClr val="3333CC"/>
                </a:solidFill>
              </a:rPr>
              <a:t>legea nork proposatu zuen?</a:t>
            </a:r>
          </a:p>
          <a:p>
            <a:pPr eaLnBrk="1" hangingPunct="1"/>
            <a:endParaRPr lang="eu-ES" sz="1800" b="1" dirty="0">
              <a:solidFill>
                <a:srgbClr val="3333CC"/>
              </a:solidFill>
            </a:endParaRPr>
          </a:p>
          <a:p>
            <a:pPr eaLnBrk="1" hangingPunct="1"/>
            <a:r>
              <a:rPr lang="eu-ES" sz="1800" b="1" dirty="0" smtClean="0">
                <a:solidFill>
                  <a:srgbClr val="3333CC"/>
                </a:solidFill>
              </a:rPr>
              <a:t>ERANTZUNA : </a:t>
            </a:r>
            <a:r>
              <a:rPr lang="eu-ES" sz="1800" b="1" dirty="0">
                <a:solidFill>
                  <a:srgbClr val="3333CC"/>
                </a:solidFill>
              </a:rPr>
              <a:t>Newtonen </a:t>
            </a:r>
            <a:r>
              <a:rPr lang="eu-ES" sz="1800" b="1" dirty="0" smtClean="0">
                <a:solidFill>
                  <a:srgbClr val="3333CC"/>
                </a:solidFill>
              </a:rPr>
              <a:t>IZAN ZEN ETA BERAK PROPOSATU ZITUEN LEGEA. GRABITAZIOAN OINARRITU ZEN, PLANETEN ARTEKO ELKARREKINTZETAN HAIN ZUZEN.</a:t>
            </a:r>
            <a:endParaRPr lang="eu-ES" sz="1800" b="1" dirty="0">
              <a:solidFill>
                <a:srgbClr val="3333CC"/>
              </a:solidFill>
            </a:endParaRPr>
          </a:p>
        </p:txBody>
      </p:sp>
      <p:pic>
        <p:nvPicPr>
          <p:cNvPr id="8" name="Imagen 9" descr="Creative Commons License">
            <a:hlinkClick r:id="rId3" tooltip="&quot;Creative Commons License&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9" descr="Creative Commons License">
            <a:hlinkClick r:id="rId3" tooltip="&quot;Creative Commons License&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8"/>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4102330222"/>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65892"/>
                                        </p:tgtEl>
                                        <p:attrNameLst>
                                          <p:attrName>style.visibility</p:attrName>
                                        </p:attrNameLst>
                                      </p:cBhvr>
                                      <p:to>
                                        <p:strVal val="visible"/>
                                      </p:to>
                                    </p:set>
                                    <p:anim calcmode="lin" valueType="num">
                                      <p:cBhvr>
                                        <p:cTn id="7" dur="500" fill="hold"/>
                                        <p:tgtEl>
                                          <p:spTgt spid="165892"/>
                                        </p:tgtEl>
                                        <p:attrNameLst>
                                          <p:attrName>ppt_w</p:attrName>
                                        </p:attrNameLst>
                                      </p:cBhvr>
                                      <p:tavLst>
                                        <p:tav tm="0">
                                          <p:val>
                                            <p:fltVal val="0"/>
                                          </p:val>
                                        </p:tav>
                                        <p:tav tm="100000">
                                          <p:val>
                                            <p:strVal val="#ppt_w"/>
                                          </p:val>
                                        </p:tav>
                                      </p:tavLst>
                                    </p:anim>
                                    <p:anim calcmode="lin" valueType="num">
                                      <p:cBhvr>
                                        <p:cTn id="8" dur="500" fill="hold"/>
                                        <p:tgtEl>
                                          <p:spTgt spid="16589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65891"/>
                                        </p:tgtEl>
                                        <p:attrNameLst>
                                          <p:attrName>style.visibility</p:attrName>
                                        </p:attrNameLst>
                                      </p:cBhvr>
                                      <p:to>
                                        <p:strVal val="visible"/>
                                      </p:to>
                                    </p:set>
                                    <p:animEffect transition="in" filter="wipe(up)">
                                      <p:cBhvr>
                                        <p:cTn id="13" dur="3000"/>
                                        <p:tgtEl>
                                          <p:spTgt spid="16589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xit" presetSubtype="0" fill="hold" grpId="1" nodeType="clickEffect">
                                  <p:stCondLst>
                                    <p:cond delay="0"/>
                                  </p:stCondLst>
                                  <p:childTnLst>
                                    <p:animEffect transition="out" filter="fade">
                                      <p:cBhvr>
                                        <p:cTn id="17" dur="2000"/>
                                        <p:tgtEl>
                                          <p:spTgt spid="165891"/>
                                        </p:tgtEl>
                                      </p:cBhvr>
                                    </p:animEffect>
                                    <p:set>
                                      <p:cBhvr>
                                        <p:cTn id="18" dur="1" fill="hold">
                                          <p:stCondLst>
                                            <p:cond delay="1999"/>
                                          </p:stCondLst>
                                        </p:cTn>
                                        <p:tgtEl>
                                          <p:spTgt spid="165891"/>
                                        </p:tgtEl>
                                        <p:attrNameLst>
                                          <p:attrName>style.visibility</p:attrName>
                                        </p:attrNameLst>
                                      </p:cBhvr>
                                      <p:to>
                                        <p:strVal val="hidden"/>
                                      </p:to>
                                    </p:set>
                                  </p:childTnLst>
                                </p:cTn>
                              </p:par>
                            </p:childTnLst>
                          </p:cTn>
                        </p:par>
                        <p:par>
                          <p:cTn id="19" fill="hold" nodeType="afterGroup">
                            <p:stCondLst>
                              <p:cond delay="2000"/>
                            </p:stCondLst>
                            <p:childTnLst>
                              <p:par>
                                <p:cTn id="20" presetID="22" presetClass="entr" presetSubtype="1" fill="hold" grpId="0" nodeType="afterEffect">
                                  <p:stCondLst>
                                    <p:cond delay="0"/>
                                  </p:stCondLst>
                                  <p:childTnLst>
                                    <p:set>
                                      <p:cBhvr>
                                        <p:cTn id="21" dur="1" fill="hold">
                                          <p:stCondLst>
                                            <p:cond delay="0"/>
                                          </p:stCondLst>
                                        </p:cTn>
                                        <p:tgtEl>
                                          <p:spTgt spid="165890"/>
                                        </p:tgtEl>
                                        <p:attrNameLst>
                                          <p:attrName>style.visibility</p:attrName>
                                        </p:attrNameLst>
                                      </p:cBhvr>
                                      <p:to>
                                        <p:strVal val="visible"/>
                                      </p:to>
                                    </p:set>
                                    <p:animEffect transition="in" filter="wipe(up)">
                                      <p:cBhvr>
                                        <p:cTn id="22" dur="3000"/>
                                        <p:tgtEl>
                                          <p:spTgt spid="165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animBg="1"/>
      <p:bldP spid="165891" grpId="0" animBg="1"/>
      <p:bldP spid="165891" grpId="1" animBg="1"/>
      <p:bldP spid="16589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F75CAD9-CD9D-9347-A583-D1EE61B945C2}" type="slidenum">
              <a:rPr lang="eu-ES" sz="1400">
                <a:latin typeface="Times" charset="0"/>
              </a:rPr>
              <a:pPr/>
              <a:t>3</a:t>
            </a:fld>
            <a:endParaRPr lang="eu-ES" sz="1400">
              <a:latin typeface="Times" charset="0"/>
            </a:endParaRPr>
          </a:p>
        </p:txBody>
      </p:sp>
      <p:sp>
        <p:nvSpPr>
          <p:cNvPr id="169986" name="Rectangle 2"/>
          <p:cNvSpPr>
            <a:spLocks noChangeArrowheads="1"/>
          </p:cNvSpPr>
          <p:nvPr/>
        </p:nvSpPr>
        <p:spPr bwMode="auto">
          <a:xfrm>
            <a:off x="1270000" y="3523522"/>
            <a:ext cx="6604000" cy="1146175"/>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s-ES">
              <a:ea typeface="+mn-ea"/>
            </a:endParaRPr>
          </a:p>
        </p:txBody>
      </p:sp>
      <p:sp>
        <p:nvSpPr>
          <p:cNvPr id="169987" name="Text Box 3"/>
          <p:cNvSpPr txBox="1">
            <a:spLocks noChangeArrowheads="1"/>
          </p:cNvSpPr>
          <p:nvPr/>
        </p:nvSpPr>
        <p:spPr bwMode="auto">
          <a:xfrm>
            <a:off x="846060" y="1497972"/>
            <a:ext cx="7494587" cy="590550"/>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Bi pertsonen arteko grabitazio erakarpen indarraren balioa kalkula ezazu </a:t>
            </a:r>
          </a:p>
          <a:p>
            <a:pPr algn="ctr" eaLnBrk="1" hangingPunct="1"/>
            <a:r>
              <a:rPr lang="eu-ES" dirty="0"/>
              <a:t>bata 70 kg eta bestea  50 kg-koa bada, biak metro batetako distantzian badaude.</a:t>
            </a:r>
          </a:p>
        </p:txBody>
      </p:sp>
      <p:sp>
        <p:nvSpPr>
          <p:cNvPr id="169988" name="Text Box 4"/>
          <p:cNvSpPr txBox="1">
            <a:spLocks noChangeArrowheads="1"/>
          </p:cNvSpPr>
          <p:nvPr/>
        </p:nvSpPr>
        <p:spPr bwMode="auto">
          <a:xfrm>
            <a:off x="1468438" y="3945797"/>
            <a:ext cx="11588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F</a:t>
            </a:r>
            <a:r>
              <a:rPr lang="eu-ES" sz="1800" baseline="-25000"/>
              <a:t>1,2</a:t>
            </a:r>
            <a:r>
              <a:rPr lang="eu-ES" sz="1800"/>
              <a:t> =</a:t>
            </a:r>
            <a:r>
              <a:rPr lang="eu-ES" sz="1800" i="1"/>
              <a:t> F</a:t>
            </a:r>
            <a:r>
              <a:rPr lang="eu-ES" sz="1800" baseline="-25000"/>
              <a:t>2,1</a:t>
            </a:r>
            <a:r>
              <a:rPr lang="eu-ES" sz="1800"/>
              <a:t> =</a:t>
            </a:r>
            <a:endParaRPr lang="eu-ES" sz="1800" i="1"/>
          </a:p>
        </p:txBody>
      </p:sp>
      <p:sp>
        <p:nvSpPr>
          <p:cNvPr id="169989" name="Text Box 5"/>
          <p:cNvSpPr txBox="1">
            <a:spLocks noChangeArrowheads="1"/>
          </p:cNvSpPr>
          <p:nvPr/>
        </p:nvSpPr>
        <p:spPr bwMode="auto">
          <a:xfrm>
            <a:off x="3200400" y="3706085"/>
            <a:ext cx="719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m</a:t>
            </a:r>
            <a:r>
              <a:rPr lang="eu-ES" sz="1800" baseline="-25000"/>
              <a:t>1 </a:t>
            </a:r>
            <a:r>
              <a:rPr lang="eu-ES" sz="1800"/>
              <a:t>· </a:t>
            </a:r>
            <a:r>
              <a:rPr lang="eu-ES" sz="1800" i="1"/>
              <a:t>m</a:t>
            </a:r>
            <a:r>
              <a:rPr lang="eu-ES" sz="1800" baseline="-25000"/>
              <a:t>2</a:t>
            </a:r>
            <a:endParaRPr lang="eu-ES" sz="1800" i="1"/>
          </a:p>
        </p:txBody>
      </p:sp>
      <p:grpSp>
        <p:nvGrpSpPr>
          <p:cNvPr id="2" name="Group 6"/>
          <p:cNvGrpSpPr>
            <a:grpSpLocks/>
          </p:cNvGrpSpPr>
          <p:nvPr/>
        </p:nvGrpSpPr>
        <p:grpSpPr bwMode="auto">
          <a:xfrm>
            <a:off x="3425825" y="4215672"/>
            <a:ext cx="266700" cy="265113"/>
            <a:chOff x="3596" y="2663"/>
            <a:chExt cx="168" cy="167"/>
          </a:xfrm>
        </p:grpSpPr>
        <p:sp>
          <p:nvSpPr>
            <p:cNvPr id="2066" name="Text Box 7"/>
            <p:cNvSpPr txBox="1">
              <a:spLocks noChangeArrowheads="1"/>
            </p:cNvSpPr>
            <p:nvPr/>
          </p:nvSpPr>
          <p:spPr bwMode="auto">
            <a:xfrm>
              <a:off x="3596" y="2663"/>
              <a:ext cx="9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d</a:t>
              </a:r>
              <a:r>
                <a:rPr lang="eu-ES" baseline="30000"/>
                <a:t> </a:t>
              </a:r>
              <a:endParaRPr lang="eu-ES" i="1" baseline="30000"/>
            </a:p>
          </p:txBody>
        </p:sp>
        <p:sp>
          <p:nvSpPr>
            <p:cNvPr id="2067" name="Text Box 8"/>
            <p:cNvSpPr txBox="1">
              <a:spLocks noChangeArrowheads="1"/>
            </p:cNvSpPr>
            <p:nvPr/>
          </p:nvSpPr>
          <p:spPr bwMode="auto">
            <a:xfrm>
              <a:off x="3684" y="2669"/>
              <a:ext cx="80"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36000" rIns="0" bIns="3600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aseline="30000"/>
                <a:t>2 </a:t>
              </a:r>
              <a:endParaRPr lang="eu-ES" sz="1800" i="1" baseline="30000"/>
            </a:p>
          </p:txBody>
        </p:sp>
      </p:grpSp>
      <p:sp>
        <p:nvSpPr>
          <p:cNvPr id="169993" name="Line 9"/>
          <p:cNvSpPr>
            <a:spLocks noChangeShapeType="1"/>
          </p:cNvSpPr>
          <p:nvPr/>
        </p:nvSpPr>
        <p:spPr bwMode="auto">
          <a:xfrm>
            <a:off x="3116263" y="4098197"/>
            <a:ext cx="8413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9994" name="Text Box 10"/>
          <p:cNvSpPr txBox="1">
            <a:spLocks noChangeArrowheads="1"/>
          </p:cNvSpPr>
          <p:nvPr/>
        </p:nvSpPr>
        <p:spPr bwMode="auto">
          <a:xfrm>
            <a:off x="2651125" y="3899760"/>
            <a:ext cx="361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G</a:t>
            </a:r>
          </a:p>
        </p:txBody>
      </p:sp>
      <p:sp>
        <p:nvSpPr>
          <p:cNvPr id="169995" name="Rectangle 11"/>
          <p:cNvSpPr>
            <a:spLocks noChangeArrowheads="1"/>
          </p:cNvSpPr>
          <p:nvPr/>
        </p:nvSpPr>
        <p:spPr bwMode="auto">
          <a:xfrm>
            <a:off x="993775" y="4828447"/>
            <a:ext cx="7202488" cy="590550"/>
          </a:xfrm>
          <a:prstGeom prst="rect">
            <a:avLst/>
          </a:prstGeom>
          <a:solidFill>
            <a:srgbClr val="FFFFCC"/>
          </a:solidFill>
          <a:ln w="9525">
            <a:solidFill>
              <a:schemeClr val="tx1"/>
            </a:solidFill>
            <a:miter lim="800000"/>
            <a:headEnd/>
            <a:tailEnd/>
          </a:ln>
        </p:spPr>
        <p:txBody>
          <a:bodyPr wrap="none" anchor="ctr">
            <a:spAutoFit/>
          </a:bodyPr>
          <a:lstStyle/>
          <a:p>
            <a:pPr algn="ctr" eaLnBrk="1" hangingPunct="1"/>
            <a:r>
              <a:rPr lang="eu-ES" dirty="0"/>
              <a:t>Bi indarren zenbakizko balio berdina dute, pertsona bakoitzari aplikatzen zaio,</a:t>
            </a:r>
          </a:p>
          <a:p>
            <a:pPr algn="ctr" eaLnBrk="1" hangingPunct="1"/>
            <a:r>
              <a:rPr lang="eu-ES" dirty="0"/>
              <a:t> baina noranzkoa ezberdina da.</a:t>
            </a:r>
            <a:endParaRPr lang="eu-ES" i="1" dirty="0"/>
          </a:p>
        </p:txBody>
      </p:sp>
      <p:sp>
        <p:nvSpPr>
          <p:cNvPr id="169996" name="Rectangle 12"/>
          <p:cNvSpPr>
            <a:spLocks noChangeArrowheads="1"/>
          </p:cNvSpPr>
          <p:nvPr/>
        </p:nvSpPr>
        <p:spPr bwMode="auto">
          <a:xfrm>
            <a:off x="2625725" y="3007585"/>
            <a:ext cx="3929063" cy="346075"/>
          </a:xfrm>
          <a:prstGeom prst="rect">
            <a:avLst/>
          </a:prstGeom>
          <a:solidFill>
            <a:srgbClr val="FFFFCC"/>
          </a:solidFill>
          <a:ln w="9525">
            <a:solidFill>
              <a:schemeClr val="tx1"/>
            </a:solidFill>
            <a:miter lim="800000"/>
            <a:headEnd/>
            <a:tailEnd/>
          </a:ln>
        </p:spPr>
        <p:txBody>
          <a:bodyPr wrap="none" anchor="ctr">
            <a:spAutoFit/>
          </a:bodyPr>
          <a:lstStyle/>
          <a:p>
            <a:pPr algn="ctr" eaLnBrk="1" hangingPunct="1"/>
            <a:r>
              <a:rPr lang="eu-ES"/>
              <a:t>Grabitazio unibertsalaren legea aplikatuz:</a:t>
            </a:r>
            <a:endParaRPr lang="eu-ES" i="1"/>
          </a:p>
        </p:txBody>
      </p:sp>
      <p:sp>
        <p:nvSpPr>
          <p:cNvPr id="169997" name="Text Box 13"/>
          <p:cNvSpPr txBox="1">
            <a:spLocks noChangeArrowheads="1"/>
          </p:cNvSpPr>
          <p:nvPr/>
        </p:nvSpPr>
        <p:spPr bwMode="auto">
          <a:xfrm>
            <a:off x="4089400" y="3947385"/>
            <a:ext cx="12795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a:t>=</a:t>
            </a:r>
            <a:r>
              <a:rPr lang="eu-ES" sz="1800" i="1"/>
              <a:t> </a:t>
            </a:r>
            <a:r>
              <a:rPr lang="eu-ES" sz="1800"/>
              <a:t>6,67·10</a:t>
            </a:r>
            <a:r>
              <a:rPr lang="eu-ES" sz="1800" baseline="30000">
                <a:cs typeface="Arial" charset="0"/>
              </a:rPr>
              <a:t>−11</a:t>
            </a:r>
            <a:r>
              <a:rPr lang="eu-ES" sz="1800"/>
              <a:t> </a:t>
            </a:r>
            <a:endParaRPr lang="eu-ES" sz="1800" i="1"/>
          </a:p>
        </p:txBody>
      </p:sp>
      <p:sp>
        <p:nvSpPr>
          <p:cNvPr id="169998" name="Text Box 14"/>
          <p:cNvSpPr txBox="1">
            <a:spLocks noChangeArrowheads="1"/>
          </p:cNvSpPr>
          <p:nvPr/>
        </p:nvSpPr>
        <p:spPr bwMode="auto">
          <a:xfrm>
            <a:off x="5438775" y="3760060"/>
            <a:ext cx="762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a:t>70</a:t>
            </a:r>
            <a:r>
              <a:rPr lang="eu-ES" sz="1800">
                <a:cs typeface="Arial" charset="0"/>
              </a:rPr>
              <a:t> · 50</a:t>
            </a:r>
            <a:r>
              <a:rPr lang="eu-ES" sz="1800"/>
              <a:t> </a:t>
            </a:r>
            <a:endParaRPr lang="eu-ES" sz="1800" i="1"/>
          </a:p>
        </p:txBody>
      </p:sp>
      <p:sp>
        <p:nvSpPr>
          <p:cNvPr id="169999" name="Text Box 15"/>
          <p:cNvSpPr txBox="1">
            <a:spLocks noChangeArrowheads="1"/>
          </p:cNvSpPr>
          <p:nvPr/>
        </p:nvSpPr>
        <p:spPr bwMode="auto">
          <a:xfrm>
            <a:off x="5683250" y="4158522"/>
            <a:ext cx="2746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a:t>1</a:t>
            </a:r>
            <a:r>
              <a:rPr lang="eu-ES" sz="1800" baseline="30000">
                <a:cs typeface="Arial" charset="0"/>
              </a:rPr>
              <a:t>2</a:t>
            </a:r>
            <a:r>
              <a:rPr lang="eu-ES" sz="1800"/>
              <a:t> </a:t>
            </a:r>
            <a:endParaRPr lang="eu-ES" sz="1800" i="1"/>
          </a:p>
        </p:txBody>
      </p:sp>
      <p:sp>
        <p:nvSpPr>
          <p:cNvPr id="170000" name="Line 16"/>
          <p:cNvSpPr>
            <a:spLocks noChangeShapeType="1"/>
          </p:cNvSpPr>
          <p:nvPr/>
        </p:nvSpPr>
        <p:spPr bwMode="auto">
          <a:xfrm>
            <a:off x="5367338" y="4096610"/>
            <a:ext cx="8874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70001" name="Text Box 17"/>
          <p:cNvSpPr txBox="1">
            <a:spLocks noChangeArrowheads="1"/>
          </p:cNvSpPr>
          <p:nvPr/>
        </p:nvSpPr>
        <p:spPr bwMode="auto">
          <a:xfrm>
            <a:off x="6345238" y="3952147"/>
            <a:ext cx="12969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a:t>=</a:t>
            </a:r>
            <a:r>
              <a:rPr lang="eu-ES" sz="1800" i="1"/>
              <a:t> </a:t>
            </a:r>
            <a:r>
              <a:rPr lang="eu-ES" sz="1800"/>
              <a:t>2</a:t>
            </a:r>
            <a:r>
              <a:rPr lang="eu-ES" sz="1800" i="1"/>
              <a:t>,</a:t>
            </a:r>
            <a:r>
              <a:rPr lang="eu-ES" sz="1800"/>
              <a:t>3·10</a:t>
            </a:r>
            <a:r>
              <a:rPr lang="eu-ES" sz="1800" baseline="30000">
                <a:cs typeface="Arial" charset="0"/>
              </a:rPr>
              <a:t>−7</a:t>
            </a:r>
            <a:r>
              <a:rPr lang="eu-ES" sz="1800"/>
              <a:t> N </a:t>
            </a:r>
            <a:endParaRPr lang="eu-ES" sz="1800" i="1"/>
          </a:p>
        </p:txBody>
      </p:sp>
      <p:pic>
        <p:nvPicPr>
          <p:cNvPr id="21" name="Imagen 9" descr="Creative Commons License">
            <a:hlinkClick r:id="rId3" tooltip="&quot;Creative Commons License&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1" descr="blanco_peque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Imagen 12" descr="logo_pap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8"/>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1852749309"/>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69987"/>
                                        </p:tgtEl>
                                        <p:attrNameLst>
                                          <p:attrName>style.visibility</p:attrName>
                                        </p:attrNameLst>
                                      </p:cBhvr>
                                      <p:to>
                                        <p:strVal val="visible"/>
                                      </p:to>
                                    </p:set>
                                    <p:animEffect transition="in" filter="wipe(left)">
                                      <p:cBhvr>
                                        <p:cTn id="7" dur="1000"/>
                                        <p:tgtEl>
                                          <p:spTgt spid="1699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9996"/>
                                        </p:tgtEl>
                                        <p:attrNameLst>
                                          <p:attrName>style.visibility</p:attrName>
                                        </p:attrNameLst>
                                      </p:cBhvr>
                                      <p:to>
                                        <p:strVal val="visible"/>
                                      </p:to>
                                    </p:set>
                                    <p:animEffect transition="in" filter="fade">
                                      <p:cBhvr>
                                        <p:cTn id="12" dur="2000"/>
                                        <p:tgtEl>
                                          <p:spTgt spid="1699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69986"/>
                                        </p:tgtEl>
                                        <p:attrNameLst>
                                          <p:attrName>style.visibility</p:attrName>
                                        </p:attrNameLst>
                                      </p:cBhvr>
                                      <p:to>
                                        <p:strVal val="visible"/>
                                      </p:to>
                                    </p:set>
                                    <p:anim calcmode="lin" valueType="num">
                                      <p:cBhvr>
                                        <p:cTn id="17" dur="500" fill="hold"/>
                                        <p:tgtEl>
                                          <p:spTgt spid="169986"/>
                                        </p:tgtEl>
                                        <p:attrNameLst>
                                          <p:attrName>ppt_w</p:attrName>
                                        </p:attrNameLst>
                                      </p:cBhvr>
                                      <p:tavLst>
                                        <p:tav tm="0">
                                          <p:val>
                                            <p:fltVal val="0"/>
                                          </p:val>
                                        </p:tav>
                                        <p:tav tm="100000">
                                          <p:val>
                                            <p:strVal val="#ppt_w"/>
                                          </p:val>
                                        </p:tav>
                                      </p:tavLst>
                                    </p:anim>
                                    <p:anim calcmode="lin" valueType="num">
                                      <p:cBhvr>
                                        <p:cTn id="18" dur="500" fill="hold"/>
                                        <p:tgtEl>
                                          <p:spTgt spid="169986"/>
                                        </p:tgtEl>
                                        <p:attrNameLst>
                                          <p:attrName>ppt_h</p:attrName>
                                        </p:attrNameLst>
                                      </p:cBhvr>
                                      <p:tavLst>
                                        <p:tav tm="0">
                                          <p:val>
                                            <p:fltVal val="0"/>
                                          </p:val>
                                        </p:tav>
                                        <p:tav tm="100000">
                                          <p:val>
                                            <p:strVal val="#ppt_h"/>
                                          </p:val>
                                        </p:tav>
                                      </p:tavLst>
                                    </p:anim>
                                  </p:childTnLst>
                                </p:cTn>
                              </p:par>
                            </p:childTnLst>
                          </p:cTn>
                        </p:par>
                        <p:par>
                          <p:cTn id="19" fill="hold" nodeType="afterGroup">
                            <p:stCondLst>
                              <p:cond delay="500"/>
                            </p:stCondLst>
                            <p:childTnLst>
                              <p:par>
                                <p:cTn id="20" presetID="22" presetClass="entr" presetSubtype="8" fill="hold" grpId="0" nodeType="afterEffect">
                                  <p:stCondLst>
                                    <p:cond delay="0"/>
                                  </p:stCondLst>
                                  <p:childTnLst>
                                    <p:set>
                                      <p:cBhvr>
                                        <p:cTn id="21" dur="1" fill="hold">
                                          <p:stCondLst>
                                            <p:cond delay="0"/>
                                          </p:stCondLst>
                                        </p:cTn>
                                        <p:tgtEl>
                                          <p:spTgt spid="169988"/>
                                        </p:tgtEl>
                                        <p:attrNameLst>
                                          <p:attrName>style.visibility</p:attrName>
                                        </p:attrNameLst>
                                      </p:cBhvr>
                                      <p:to>
                                        <p:strVal val="visible"/>
                                      </p:to>
                                    </p:set>
                                    <p:animEffect transition="in" filter="wipe(left)">
                                      <p:cBhvr>
                                        <p:cTn id="22" dur="1000"/>
                                        <p:tgtEl>
                                          <p:spTgt spid="169988"/>
                                        </p:tgtEl>
                                      </p:cBhvr>
                                    </p:animEffect>
                                  </p:childTnLst>
                                </p:cTn>
                              </p:par>
                            </p:childTnLst>
                          </p:cTn>
                        </p:par>
                        <p:par>
                          <p:cTn id="23" fill="hold" nodeType="afterGroup">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169994"/>
                                        </p:tgtEl>
                                        <p:attrNameLst>
                                          <p:attrName>style.visibility</p:attrName>
                                        </p:attrNameLst>
                                      </p:cBhvr>
                                      <p:to>
                                        <p:strVal val="visible"/>
                                      </p:to>
                                    </p:set>
                                    <p:animEffect transition="in" filter="wipe(left)">
                                      <p:cBhvr>
                                        <p:cTn id="26" dur="1000"/>
                                        <p:tgtEl>
                                          <p:spTgt spid="169994"/>
                                        </p:tgtEl>
                                      </p:cBhvr>
                                    </p:animEffect>
                                  </p:childTnLst>
                                </p:cTn>
                              </p:par>
                            </p:childTnLst>
                          </p:cTn>
                        </p:par>
                        <p:par>
                          <p:cTn id="27" fill="hold" nodeType="afterGroup">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69989"/>
                                        </p:tgtEl>
                                        <p:attrNameLst>
                                          <p:attrName>style.visibility</p:attrName>
                                        </p:attrNameLst>
                                      </p:cBhvr>
                                      <p:to>
                                        <p:strVal val="visible"/>
                                      </p:to>
                                    </p:set>
                                    <p:animEffect transition="in" filter="wipe(left)">
                                      <p:cBhvr>
                                        <p:cTn id="30" dur="1000"/>
                                        <p:tgtEl>
                                          <p:spTgt spid="169989"/>
                                        </p:tgtEl>
                                      </p:cBhvr>
                                    </p:animEffect>
                                  </p:childTnLst>
                                </p:cTn>
                              </p:par>
                            </p:childTnLst>
                          </p:cTn>
                        </p:par>
                        <p:par>
                          <p:cTn id="31" fill="hold" nodeType="afterGroup">
                            <p:stCondLst>
                              <p:cond delay="3500"/>
                            </p:stCondLst>
                            <p:childTnLst>
                              <p:par>
                                <p:cTn id="32" presetID="22" presetClass="entr" presetSubtype="8" fill="hold" grpId="0" nodeType="afterEffect">
                                  <p:stCondLst>
                                    <p:cond delay="0"/>
                                  </p:stCondLst>
                                  <p:childTnLst>
                                    <p:set>
                                      <p:cBhvr>
                                        <p:cTn id="33" dur="1" fill="hold">
                                          <p:stCondLst>
                                            <p:cond delay="0"/>
                                          </p:stCondLst>
                                        </p:cTn>
                                        <p:tgtEl>
                                          <p:spTgt spid="169993"/>
                                        </p:tgtEl>
                                        <p:attrNameLst>
                                          <p:attrName>style.visibility</p:attrName>
                                        </p:attrNameLst>
                                      </p:cBhvr>
                                      <p:to>
                                        <p:strVal val="visible"/>
                                      </p:to>
                                    </p:set>
                                    <p:animEffect transition="in" filter="wipe(left)">
                                      <p:cBhvr>
                                        <p:cTn id="34" dur="1000"/>
                                        <p:tgtEl>
                                          <p:spTgt spid="169993"/>
                                        </p:tgtEl>
                                      </p:cBhvr>
                                    </p:animEffect>
                                  </p:childTnLst>
                                </p:cTn>
                              </p:par>
                            </p:childTnLst>
                          </p:cTn>
                        </p:par>
                        <p:par>
                          <p:cTn id="35" fill="hold" nodeType="afterGroup">
                            <p:stCondLst>
                              <p:cond delay="4500"/>
                            </p:stCondLst>
                            <p:childTnLst>
                              <p:par>
                                <p:cTn id="36" presetID="22" presetClass="entr" presetSubtype="8" fill="hold" nodeType="after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left)">
                                      <p:cBhvr>
                                        <p:cTn id="38" dur="1000"/>
                                        <p:tgtEl>
                                          <p:spTgt spid="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69997"/>
                                        </p:tgtEl>
                                        <p:attrNameLst>
                                          <p:attrName>style.visibility</p:attrName>
                                        </p:attrNameLst>
                                      </p:cBhvr>
                                      <p:to>
                                        <p:strVal val="visible"/>
                                      </p:to>
                                    </p:set>
                                    <p:animEffect transition="in" filter="wipe(left)">
                                      <p:cBhvr>
                                        <p:cTn id="43" dur="2000"/>
                                        <p:tgtEl>
                                          <p:spTgt spid="169997"/>
                                        </p:tgtEl>
                                      </p:cBhvr>
                                    </p:animEffect>
                                  </p:childTnLst>
                                </p:cTn>
                              </p:par>
                            </p:childTnLst>
                          </p:cTn>
                        </p:par>
                        <p:par>
                          <p:cTn id="44" fill="hold" nodeType="afterGroup">
                            <p:stCondLst>
                              <p:cond delay="2000"/>
                            </p:stCondLst>
                            <p:childTnLst>
                              <p:par>
                                <p:cTn id="45" presetID="10" presetClass="entr" presetSubtype="0" fill="hold" grpId="0" nodeType="afterEffect">
                                  <p:stCondLst>
                                    <p:cond delay="0"/>
                                  </p:stCondLst>
                                  <p:childTnLst>
                                    <p:set>
                                      <p:cBhvr>
                                        <p:cTn id="46" dur="1" fill="hold">
                                          <p:stCondLst>
                                            <p:cond delay="0"/>
                                          </p:stCondLst>
                                        </p:cTn>
                                        <p:tgtEl>
                                          <p:spTgt spid="169998"/>
                                        </p:tgtEl>
                                        <p:attrNameLst>
                                          <p:attrName>style.visibility</p:attrName>
                                        </p:attrNameLst>
                                      </p:cBhvr>
                                      <p:to>
                                        <p:strVal val="visible"/>
                                      </p:to>
                                    </p:set>
                                    <p:animEffect transition="in" filter="fade">
                                      <p:cBhvr>
                                        <p:cTn id="47" dur="1000"/>
                                        <p:tgtEl>
                                          <p:spTgt spid="169998"/>
                                        </p:tgtEl>
                                      </p:cBhvr>
                                    </p:animEffect>
                                  </p:childTnLst>
                                </p:cTn>
                              </p:par>
                            </p:childTnLst>
                          </p:cTn>
                        </p:par>
                        <p:par>
                          <p:cTn id="48" fill="hold" nodeType="afterGroup">
                            <p:stCondLst>
                              <p:cond delay="3000"/>
                            </p:stCondLst>
                            <p:childTnLst>
                              <p:par>
                                <p:cTn id="49" presetID="10" presetClass="entr" presetSubtype="0" fill="hold" grpId="0" nodeType="afterEffect">
                                  <p:stCondLst>
                                    <p:cond delay="0"/>
                                  </p:stCondLst>
                                  <p:childTnLst>
                                    <p:set>
                                      <p:cBhvr>
                                        <p:cTn id="50" dur="1" fill="hold">
                                          <p:stCondLst>
                                            <p:cond delay="0"/>
                                          </p:stCondLst>
                                        </p:cTn>
                                        <p:tgtEl>
                                          <p:spTgt spid="169999"/>
                                        </p:tgtEl>
                                        <p:attrNameLst>
                                          <p:attrName>style.visibility</p:attrName>
                                        </p:attrNameLst>
                                      </p:cBhvr>
                                      <p:to>
                                        <p:strVal val="visible"/>
                                      </p:to>
                                    </p:set>
                                    <p:animEffect transition="in" filter="fade">
                                      <p:cBhvr>
                                        <p:cTn id="51" dur="1000"/>
                                        <p:tgtEl>
                                          <p:spTgt spid="169999"/>
                                        </p:tgtEl>
                                      </p:cBhvr>
                                    </p:animEffect>
                                  </p:childTnLst>
                                </p:cTn>
                              </p:par>
                            </p:childTnLst>
                          </p:cTn>
                        </p:par>
                        <p:par>
                          <p:cTn id="52" fill="hold" nodeType="afterGroup">
                            <p:stCondLst>
                              <p:cond delay="4000"/>
                            </p:stCondLst>
                            <p:childTnLst>
                              <p:par>
                                <p:cTn id="53" presetID="10" presetClass="entr" presetSubtype="0" fill="hold" grpId="0" nodeType="afterEffect">
                                  <p:stCondLst>
                                    <p:cond delay="0"/>
                                  </p:stCondLst>
                                  <p:childTnLst>
                                    <p:set>
                                      <p:cBhvr>
                                        <p:cTn id="54" dur="1" fill="hold">
                                          <p:stCondLst>
                                            <p:cond delay="0"/>
                                          </p:stCondLst>
                                        </p:cTn>
                                        <p:tgtEl>
                                          <p:spTgt spid="170000"/>
                                        </p:tgtEl>
                                        <p:attrNameLst>
                                          <p:attrName>style.visibility</p:attrName>
                                        </p:attrNameLst>
                                      </p:cBhvr>
                                      <p:to>
                                        <p:strVal val="visible"/>
                                      </p:to>
                                    </p:set>
                                    <p:animEffect transition="in" filter="fade">
                                      <p:cBhvr>
                                        <p:cTn id="55" dur="500"/>
                                        <p:tgtEl>
                                          <p:spTgt spid="170000"/>
                                        </p:tgtEl>
                                      </p:cBhvr>
                                    </p:animEffect>
                                  </p:childTnLst>
                                </p:cTn>
                              </p:par>
                            </p:childTnLst>
                          </p:cTn>
                        </p:par>
                        <p:par>
                          <p:cTn id="56" fill="hold" nodeType="afterGroup">
                            <p:stCondLst>
                              <p:cond delay="4500"/>
                            </p:stCondLst>
                            <p:childTnLst>
                              <p:par>
                                <p:cTn id="57" presetID="10" presetClass="entr" presetSubtype="0" fill="hold" grpId="0" nodeType="afterEffect">
                                  <p:stCondLst>
                                    <p:cond delay="0"/>
                                  </p:stCondLst>
                                  <p:childTnLst>
                                    <p:set>
                                      <p:cBhvr>
                                        <p:cTn id="58" dur="1" fill="hold">
                                          <p:stCondLst>
                                            <p:cond delay="0"/>
                                          </p:stCondLst>
                                        </p:cTn>
                                        <p:tgtEl>
                                          <p:spTgt spid="170001"/>
                                        </p:tgtEl>
                                        <p:attrNameLst>
                                          <p:attrName>style.visibility</p:attrName>
                                        </p:attrNameLst>
                                      </p:cBhvr>
                                      <p:to>
                                        <p:strVal val="visible"/>
                                      </p:to>
                                    </p:set>
                                    <p:animEffect transition="in" filter="fade">
                                      <p:cBhvr>
                                        <p:cTn id="59" dur="2000"/>
                                        <p:tgtEl>
                                          <p:spTgt spid="170001"/>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1" fill="hold" grpId="0" nodeType="clickEffect">
                                  <p:stCondLst>
                                    <p:cond delay="0"/>
                                  </p:stCondLst>
                                  <p:childTnLst>
                                    <p:set>
                                      <p:cBhvr>
                                        <p:cTn id="63" dur="1" fill="hold">
                                          <p:stCondLst>
                                            <p:cond delay="0"/>
                                          </p:stCondLst>
                                        </p:cTn>
                                        <p:tgtEl>
                                          <p:spTgt spid="169995"/>
                                        </p:tgtEl>
                                        <p:attrNameLst>
                                          <p:attrName>style.visibility</p:attrName>
                                        </p:attrNameLst>
                                      </p:cBhvr>
                                      <p:to>
                                        <p:strVal val="visible"/>
                                      </p:to>
                                    </p:set>
                                    <p:animEffect transition="in" filter="wipe(up)">
                                      <p:cBhvr>
                                        <p:cTn id="64" dur="2000"/>
                                        <p:tgtEl>
                                          <p:spTgt spid="169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animBg="1"/>
      <p:bldP spid="169987" grpId="0" animBg="1"/>
      <p:bldP spid="169988" grpId="0"/>
      <p:bldP spid="169989" grpId="0"/>
      <p:bldP spid="169993" grpId="0" animBg="1"/>
      <p:bldP spid="169994" grpId="0"/>
      <p:bldP spid="169995" grpId="0" animBg="1"/>
      <p:bldP spid="169996" grpId="0" animBg="1"/>
      <p:bldP spid="169997" grpId="0"/>
      <p:bldP spid="169998" grpId="0"/>
      <p:bldP spid="169999" grpId="0"/>
      <p:bldP spid="170000" grpId="0" animBg="1"/>
      <p:bldP spid="17000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4E858FC-DEB0-114A-8629-D351F0634520}" type="slidenum">
              <a:rPr lang="eu-ES" sz="1400">
                <a:latin typeface="Times" charset="0"/>
              </a:rPr>
              <a:pPr/>
              <a:t>4</a:t>
            </a:fld>
            <a:endParaRPr lang="eu-ES" sz="1400">
              <a:latin typeface="Times" charset="0"/>
            </a:endParaRPr>
          </a:p>
        </p:txBody>
      </p:sp>
      <p:sp>
        <p:nvSpPr>
          <p:cNvPr id="172034" name="Text Box 2"/>
          <p:cNvSpPr txBox="1">
            <a:spLocks noChangeArrowheads="1"/>
          </p:cNvSpPr>
          <p:nvPr/>
        </p:nvSpPr>
        <p:spPr bwMode="auto">
          <a:xfrm>
            <a:off x="1825625" y="2498646"/>
            <a:ext cx="5168900"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Kasu honetan egokia al da grabitazio legea aplikatzea?</a:t>
            </a:r>
          </a:p>
        </p:txBody>
      </p:sp>
      <p:sp>
        <p:nvSpPr>
          <p:cNvPr id="172035" name="Rectangle 3"/>
          <p:cNvSpPr>
            <a:spLocks noChangeArrowheads="1"/>
          </p:cNvSpPr>
          <p:nvPr/>
        </p:nvSpPr>
        <p:spPr bwMode="auto">
          <a:xfrm>
            <a:off x="409575" y="3694110"/>
            <a:ext cx="8312150" cy="908050"/>
          </a:xfrm>
          <a:prstGeom prst="rect">
            <a:avLst/>
          </a:prstGeom>
          <a:solidFill>
            <a:srgbClr val="FFFFCC"/>
          </a:solidFill>
          <a:ln w="9525">
            <a:solidFill>
              <a:schemeClr val="tx1"/>
            </a:solidFill>
            <a:miter lim="800000"/>
            <a:headEnd/>
            <a:tailEnd/>
          </a:ln>
        </p:spPr>
        <p:txBody>
          <a:bodyPr wrap="none" tIns="82800" bIns="82800" anchor="ctr">
            <a:spAutoFit/>
          </a:bodyPr>
          <a:lstStyle/>
          <a:p>
            <a:pPr algn="ctr" eaLnBrk="1" hangingPunct="1"/>
            <a:r>
              <a:rPr lang="eu-ES"/>
              <a:t>Kasu honetan adierazpena ezin da aplikatu.</a:t>
            </a:r>
          </a:p>
          <a:p>
            <a:pPr algn="ctr" eaLnBrk="1" hangingPunct="1"/>
            <a:r>
              <a:rPr lang="eu-ES"/>
              <a:t>Kasu berezietan aplikagarria da, o edo gorputz esferiko isotropoetan.</a:t>
            </a:r>
          </a:p>
          <a:p>
            <a:pPr algn="ctr" eaLnBrk="1" hangingPunct="1"/>
            <a:r>
              <a:rPr lang="eu-ES"/>
              <a:t>Bi gorputzen artean erakarpen grabitatorioa dago, bana kalkulatutako balioa hurbilketa da.</a:t>
            </a:r>
            <a:endParaRPr lang="eu-ES" i="1"/>
          </a:p>
        </p:txBody>
      </p:sp>
      <p:sp>
        <p:nvSpPr>
          <p:cNvPr id="172036" name="Text Box 4"/>
          <p:cNvSpPr txBox="1">
            <a:spLocks noChangeArrowheads="1"/>
          </p:cNvSpPr>
          <p:nvPr/>
        </p:nvSpPr>
        <p:spPr bwMode="auto">
          <a:xfrm>
            <a:off x="2312988" y="2463721"/>
            <a:ext cx="45624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Indar grabitatorioaren balioa noiz nabaritzen da?</a:t>
            </a:r>
          </a:p>
        </p:txBody>
      </p:sp>
      <p:sp>
        <p:nvSpPr>
          <p:cNvPr id="172037" name="Rectangle 5"/>
          <p:cNvSpPr>
            <a:spLocks noChangeArrowheads="1"/>
          </p:cNvSpPr>
          <p:nvPr/>
        </p:nvSpPr>
        <p:spPr bwMode="auto">
          <a:xfrm>
            <a:off x="2384425" y="3857623"/>
            <a:ext cx="4822825" cy="663575"/>
          </a:xfrm>
          <a:prstGeom prst="rect">
            <a:avLst/>
          </a:prstGeom>
          <a:solidFill>
            <a:srgbClr val="FFFFCC"/>
          </a:solidFill>
          <a:ln w="9525">
            <a:solidFill>
              <a:schemeClr val="tx1"/>
            </a:solidFill>
            <a:miter lim="800000"/>
            <a:headEnd/>
            <a:tailEnd/>
          </a:ln>
        </p:spPr>
        <p:txBody>
          <a:bodyPr wrap="none" tIns="82800" bIns="82800" anchor="ctr">
            <a:spAutoFit/>
          </a:bodyPr>
          <a:lstStyle/>
          <a:p>
            <a:pPr algn="ctr" eaLnBrk="1" hangingPunct="1"/>
            <a:r>
              <a:rPr lang="eu-ES"/>
              <a:t>Indar grabitatorioaren balioa nabaritzeko gutxienez,</a:t>
            </a:r>
          </a:p>
          <a:p>
            <a:pPr algn="ctr" eaLnBrk="1" hangingPunct="1"/>
            <a:r>
              <a:rPr lang="eu-ES"/>
              <a:t> gorputz baten masak oso handia izan behar du.</a:t>
            </a:r>
          </a:p>
        </p:txBody>
      </p:sp>
      <p:sp>
        <p:nvSpPr>
          <p:cNvPr id="172038" name="Rectangle 6"/>
          <p:cNvSpPr>
            <a:spLocks noChangeArrowheads="1"/>
          </p:cNvSpPr>
          <p:nvPr/>
        </p:nvSpPr>
        <p:spPr bwMode="auto">
          <a:xfrm>
            <a:off x="593725" y="3938585"/>
            <a:ext cx="7994650" cy="419100"/>
          </a:xfrm>
          <a:prstGeom prst="rect">
            <a:avLst/>
          </a:prstGeom>
          <a:solidFill>
            <a:srgbClr val="FFFFCC"/>
          </a:solidFill>
          <a:ln w="9525">
            <a:solidFill>
              <a:schemeClr val="tx1"/>
            </a:solidFill>
            <a:miter lim="800000"/>
            <a:headEnd/>
            <a:tailEnd/>
          </a:ln>
        </p:spPr>
        <p:txBody>
          <a:bodyPr wrap="none" tIns="82800" bIns="82800" anchor="ctr">
            <a:spAutoFit/>
          </a:bodyPr>
          <a:lstStyle/>
          <a:p>
            <a:pPr algn="ctr" eaLnBrk="1" hangingPunct="1"/>
            <a:r>
              <a:rPr lang="eu-ES"/>
              <a:t>0,000 000 23 N-eko indarra hain txikia da beste edozein indarrak neutraliza dezakeela.</a:t>
            </a:r>
          </a:p>
        </p:txBody>
      </p:sp>
      <p:sp>
        <p:nvSpPr>
          <p:cNvPr id="172039" name="Text Box 7"/>
          <p:cNvSpPr txBox="1">
            <a:spLocks noChangeArrowheads="1"/>
          </p:cNvSpPr>
          <p:nvPr/>
        </p:nvSpPr>
        <p:spPr bwMode="auto">
          <a:xfrm>
            <a:off x="593725" y="2403396"/>
            <a:ext cx="7908925" cy="406400"/>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2000" dirty="0"/>
              <a:t>Erakarpen indarra egon arren pertsonak ez dira hurbiltzen. Zergatik?</a:t>
            </a:r>
          </a:p>
        </p:txBody>
      </p:sp>
      <p:pic>
        <p:nvPicPr>
          <p:cNvPr id="12" name="Imagen 9" descr="Creative Commons License">
            <a:hlinkClick r:id="rId3" tooltip="&quot;Creative Commons License&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1" descr="blanco_peque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2" descr="logo_pap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8"/>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35466417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1" nodeType="withEffect">
                                  <p:stCondLst>
                                    <p:cond delay="0"/>
                                  </p:stCondLst>
                                  <p:childTnLst>
                                    <p:set>
                                      <p:cBhvr>
                                        <p:cTn id="6" dur="1" fill="hold">
                                          <p:stCondLst>
                                            <p:cond delay="0"/>
                                          </p:stCondLst>
                                        </p:cTn>
                                        <p:tgtEl>
                                          <p:spTgt spid="172034"/>
                                        </p:tgtEl>
                                        <p:attrNameLst>
                                          <p:attrName>style.visibility</p:attrName>
                                        </p:attrNameLst>
                                      </p:cBhvr>
                                      <p:to>
                                        <p:strVal val="visible"/>
                                      </p:to>
                                    </p:set>
                                    <p:animEffect transition="in" filter="wipe(left)">
                                      <p:cBhvr>
                                        <p:cTn id="7" dur="1000"/>
                                        <p:tgtEl>
                                          <p:spTgt spid="172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2035">
                                            <p:bg/>
                                          </p:spTgt>
                                        </p:tgtEl>
                                        <p:attrNameLst>
                                          <p:attrName>style.visibility</p:attrName>
                                        </p:attrNameLst>
                                      </p:cBhvr>
                                      <p:to>
                                        <p:strVal val="visible"/>
                                      </p:to>
                                    </p:set>
                                    <p:animEffect transition="in" filter="fade">
                                      <p:cBhvr>
                                        <p:cTn id="12" dur="1000"/>
                                        <p:tgtEl>
                                          <p:spTgt spid="172035">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72035">
                                            <p:txEl>
                                              <p:pRg st="0" end="0"/>
                                            </p:txEl>
                                          </p:spTgt>
                                        </p:tgtEl>
                                        <p:attrNameLst>
                                          <p:attrName>style.visibility</p:attrName>
                                        </p:attrNameLst>
                                      </p:cBhvr>
                                      <p:to>
                                        <p:strVal val="visible"/>
                                      </p:to>
                                    </p:set>
                                    <p:animEffect transition="in" filter="fade">
                                      <p:cBhvr>
                                        <p:cTn id="15" dur="1000"/>
                                        <p:tgtEl>
                                          <p:spTgt spid="17203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72035">
                                            <p:txEl>
                                              <p:pRg st="1" end="1"/>
                                            </p:txEl>
                                          </p:spTgt>
                                        </p:tgtEl>
                                        <p:attrNameLst>
                                          <p:attrName>style.visibility</p:attrName>
                                        </p:attrNameLst>
                                      </p:cBhvr>
                                      <p:to>
                                        <p:strVal val="visible"/>
                                      </p:to>
                                    </p:set>
                                    <p:animEffect transition="in" filter="fade">
                                      <p:cBhvr>
                                        <p:cTn id="20" dur="1000"/>
                                        <p:tgtEl>
                                          <p:spTgt spid="17203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2035">
                                            <p:txEl>
                                              <p:pRg st="2" end="2"/>
                                            </p:txEl>
                                          </p:spTgt>
                                        </p:tgtEl>
                                        <p:attrNameLst>
                                          <p:attrName>style.visibility</p:attrName>
                                        </p:attrNameLst>
                                      </p:cBhvr>
                                      <p:to>
                                        <p:strVal val="visible"/>
                                      </p:to>
                                    </p:set>
                                    <p:animEffect transition="in" filter="fade">
                                      <p:cBhvr>
                                        <p:cTn id="25" dur="1000"/>
                                        <p:tgtEl>
                                          <p:spTgt spid="172035">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xit" presetSubtype="16" fill="hold" grpId="0" nodeType="clickEffect">
                                  <p:stCondLst>
                                    <p:cond delay="0"/>
                                  </p:stCondLst>
                                  <p:childTnLst>
                                    <p:animEffect transition="out" filter="box(in)">
                                      <p:cBhvr>
                                        <p:cTn id="29" dur="1000"/>
                                        <p:tgtEl>
                                          <p:spTgt spid="172034"/>
                                        </p:tgtEl>
                                      </p:cBhvr>
                                    </p:animEffect>
                                    <p:set>
                                      <p:cBhvr>
                                        <p:cTn id="30" dur="1" fill="hold">
                                          <p:stCondLst>
                                            <p:cond delay="999"/>
                                          </p:stCondLst>
                                        </p:cTn>
                                        <p:tgtEl>
                                          <p:spTgt spid="172034"/>
                                        </p:tgtEl>
                                        <p:attrNameLst>
                                          <p:attrName>style.visibility</p:attrName>
                                        </p:attrNameLst>
                                      </p:cBhvr>
                                      <p:to>
                                        <p:strVal val="hidden"/>
                                      </p:to>
                                    </p:set>
                                  </p:childTnLst>
                                </p:cTn>
                              </p:par>
                              <p:par>
                                <p:cTn id="31" presetID="4" presetClass="exit" presetSubtype="16" fill="hold" grpId="1" nodeType="withEffect">
                                  <p:stCondLst>
                                    <p:cond delay="0"/>
                                  </p:stCondLst>
                                  <p:childTnLst>
                                    <p:animEffect transition="out" filter="box(in)">
                                      <p:cBhvr>
                                        <p:cTn id="32" dur="500"/>
                                        <p:tgtEl>
                                          <p:spTgt spid="172035">
                                            <p:txEl>
                                              <p:pRg st="0" end="0"/>
                                            </p:txEl>
                                          </p:spTgt>
                                        </p:tgtEl>
                                      </p:cBhvr>
                                    </p:animEffect>
                                    <p:set>
                                      <p:cBhvr>
                                        <p:cTn id="33" dur="1" fill="hold">
                                          <p:stCondLst>
                                            <p:cond delay="499"/>
                                          </p:stCondLst>
                                        </p:cTn>
                                        <p:tgtEl>
                                          <p:spTgt spid="172035">
                                            <p:txEl>
                                              <p:pRg st="0" end="0"/>
                                            </p:txEl>
                                          </p:spTgt>
                                        </p:tgtEl>
                                        <p:attrNameLst>
                                          <p:attrName>style.visibility</p:attrName>
                                        </p:attrNameLst>
                                      </p:cBhvr>
                                      <p:to>
                                        <p:strVal val="hidden"/>
                                      </p:to>
                                    </p:set>
                                  </p:childTnLst>
                                </p:cTn>
                              </p:par>
                              <p:par>
                                <p:cTn id="34" presetID="4" presetClass="exit" presetSubtype="16" fill="hold" grpId="1" nodeType="withEffect">
                                  <p:stCondLst>
                                    <p:cond delay="0"/>
                                  </p:stCondLst>
                                  <p:childTnLst>
                                    <p:animEffect transition="out" filter="box(in)">
                                      <p:cBhvr>
                                        <p:cTn id="35" dur="500"/>
                                        <p:tgtEl>
                                          <p:spTgt spid="172035">
                                            <p:txEl>
                                              <p:pRg st="1" end="1"/>
                                            </p:txEl>
                                          </p:spTgt>
                                        </p:tgtEl>
                                      </p:cBhvr>
                                    </p:animEffect>
                                    <p:set>
                                      <p:cBhvr>
                                        <p:cTn id="36" dur="1" fill="hold">
                                          <p:stCondLst>
                                            <p:cond delay="499"/>
                                          </p:stCondLst>
                                        </p:cTn>
                                        <p:tgtEl>
                                          <p:spTgt spid="172035">
                                            <p:txEl>
                                              <p:pRg st="1" end="1"/>
                                            </p:txEl>
                                          </p:spTgt>
                                        </p:tgtEl>
                                        <p:attrNameLst>
                                          <p:attrName>style.visibility</p:attrName>
                                        </p:attrNameLst>
                                      </p:cBhvr>
                                      <p:to>
                                        <p:strVal val="hidden"/>
                                      </p:to>
                                    </p:set>
                                  </p:childTnLst>
                                </p:cTn>
                              </p:par>
                              <p:par>
                                <p:cTn id="37" presetID="4" presetClass="exit" presetSubtype="16" fill="hold" grpId="1" nodeType="withEffect">
                                  <p:stCondLst>
                                    <p:cond delay="0"/>
                                  </p:stCondLst>
                                  <p:childTnLst>
                                    <p:animEffect transition="out" filter="box(in)">
                                      <p:cBhvr>
                                        <p:cTn id="38" dur="500"/>
                                        <p:tgtEl>
                                          <p:spTgt spid="172035">
                                            <p:txEl>
                                              <p:pRg st="2" end="2"/>
                                            </p:txEl>
                                          </p:spTgt>
                                        </p:tgtEl>
                                      </p:cBhvr>
                                    </p:animEffect>
                                    <p:set>
                                      <p:cBhvr>
                                        <p:cTn id="39" dur="1" fill="hold">
                                          <p:stCondLst>
                                            <p:cond delay="499"/>
                                          </p:stCondLst>
                                        </p:cTn>
                                        <p:tgtEl>
                                          <p:spTgt spid="172035">
                                            <p:txEl>
                                              <p:pRg st="2" end="2"/>
                                            </p:txEl>
                                          </p:spTgt>
                                        </p:tgtEl>
                                        <p:attrNameLst>
                                          <p:attrName>style.visibility</p:attrName>
                                        </p:attrNameLst>
                                      </p:cBhvr>
                                      <p:to>
                                        <p:strVal val="hidden"/>
                                      </p:to>
                                    </p:set>
                                  </p:childTnLst>
                                </p:cTn>
                              </p:par>
                              <p:par>
                                <p:cTn id="40" presetID="4" presetClass="exit" presetSubtype="16" fill="hold" grpId="1" nodeType="withEffect">
                                  <p:stCondLst>
                                    <p:cond delay="0"/>
                                  </p:stCondLst>
                                  <p:childTnLst>
                                    <p:animEffect transition="out" filter="box(in)">
                                      <p:cBhvr>
                                        <p:cTn id="41" dur="500"/>
                                        <p:tgtEl>
                                          <p:spTgt spid="172035">
                                            <p:bg/>
                                          </p:spTgt>
                                        </p:tgtEl>
                                      </p:cBhvr>
                                    </p:animEffect>
                                    <p:set>
                                      <p:cBhvr>
                                        <p:cTn id="42" dur="1" fill="hold">
                                          <p:stCondLst>
                                            <p:cond delay="499"/>
                                          </p:stCondLst>
                                        </p:cTn>
                                        <p:tgtEl>
                                          <p:spTgt spid="172035">
                                            <p:bg/>
                                          </p:spTgt>
                                        </p:tgtEl>
                                        <p:attrNameLst>
                                          <p:attrName>style.visibility</p:attrName>
                                        </p:attrNameLst>
                                      </p:cBhvr>
                                      <p:to>
                                        <p:strVal val="hidden"/>
                                      </p:to>
                                    </p:set>
                                  </p:childTnLst>
                                </p:cTn>
                              </p:par>
                            </p:childTnLst>
                          </p:cTn>
                        </p:par>
                        <p:par>
                          <p:cTn id="43" fill="hold" nodeType="afterGroup">
                            <p:stCondLst>
                              <p:cond delay="1000"/>
                            </p:stCondLst>
                            <p:childTnLst>
                              <p:par>
                                <p:cTn id="44" presetID="22" presetClass="entr" presetSubtype="1" fill="hold" grpId="0" nodeType="afterEffect">
                                  <p:stCondLst>
                                    <p:cond delay="0"/>
                                  </p:stCondLst>
                                  <p:childTnLst>
                                    <p:set>
                                      <p:cBhvr>
                                        <p:cTn id="45" dur="1" fill="hold">
                                          <p:stCondLst>
                                            <p:cond delay="0"/>
                                          </p:stCondLst>
                                        </p:cTn>
                                        <p:tgtEl>
                                          <p:spTgt spid="172039">
                                            <p:bg/>
                                          </p:spTgt>
                                        </p:tgtEl>
                                        <p:attrNameLst>
                                          <p:attrName>style.visibility</p:attrName>
                                        </p:attrNameLst>
                                      </p:cBhvr>
                                      <p:to>
                                        <p:strVal val="visible"/>
                                      </p:to>
                                    </p:set>
                                    <p:animEffect transition="in" filter="wipe(up)">
                                      <p:cBhvr>
                                        <p:cTn id="46" dur="1000"/>
                                        <p:tgtEl>
                                          <p:spTgt spid="172039">
                                            <p:bg/>
                                          </p:spTgt>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72039">
                                            <p:txEl>
                                              <p:pRg st="0" end="0"/>
                                            </p:txEl>
                                          </p:spTgt>
                                        </p:tgtEl>
                                        <p:attrNameLst>
                                          <p:attrName>style.visibility</p:attrName>
                                        </p:attrNameLst>
                                      </p:cBhvr>
                                      <p:to>
                                        <p:strVal val="visible"/>
                                      </p:to>
                                    </p:set>
                                    <p:animEffect transition="in" filter="wipe(up)">
                                      <p:cBhvr>
                                        <p:cTn id="49" dur="1000"/>
                                        <p:tgtEl>
                                          <p:spTgt spid="172039">
                                            <p:txEl>
                                              <p:pRg st="0" end="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72038">
                                            <p:bg/>
                                          </p:spTgt>
                                        </p:tgtEl>
                                        <p:attrNameLst>
                                          <p:attrName>style.visibility</p:attrName>
                                        </p:attrNameLst>
                                      </p:cBhvr>
                                      <p:to>
                                        <p:strVal val="visible"/>
                                      </p:to>
                                    </p:set>
                                    <p:animEffect transition="in" filter="fade">
                                      <p:cBhvr>
                                        <p:cTn id="54" dur="2000"/>
                                        <p:tgtEl>
                                          <p:spTgt spid="172038">
                                            <p:bg/>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72038">
                                            <p:txEl>
                                              <p:pRg st="0" end="0"/>
                                            </p:txEl>
                                          </p:spTgt>
                                        </p:tgtEl>
                                        <p:attrNameLst>
                                          <p:attrName>style.visibility</p:attrName>
                                        </p:attrNameLst>
                                      </p:cBhvr>
                                      <p:to>
                                        <p:strVal val="visible"/>
                                      </p:to>
                                    </p:set>
                                    <p:animEffect transition="in" filter="fade">
                                      <p:cBhvr>
                                        <p:cTn id="57" dur="2000"/>
                                        <p:tgtEl>
                                          <p:spTgt spid="172038">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xit" presetSubtype="0" fill="hold" grpId="1" nodeType="clickEffect">
                                  <p:stCondLst>
                                    <p:cond delay="0"/>
                                  </p:stCondLst>
                                  <p:childTnLst>
                                    <p:animEffect transition="out" filter="fade">
                                      <p:cBhvr>
                                        <p:cTn id="61" dur="500"/>
                                        <p:tgtEl>
                                          <p:spTgt spid="172039">
                                            <p:txEl>
                                              <p:pRg st="0" end="0"/>
                                            </p:txEl>
                                          </p:spTgt>
                                        </p:tgtEl>
                                      </p:cBhvr>
                                    </p:animEffect>
                                    <p:set>
                                      <p:cBhvr>
                                        <p:cTn id="62" dur="1" fill="hold">
                                          <p:stCondLst>
                                            <p:cond delay="499"/>
                                          </p:stCondLst>
                                        </p:cTn>
                                        <p:tgtEl>
                                          <p:spTgt spid="172039">
                                            <p:txEl>
                                              <p:pRg st="0" end="0"/>
                                            </p:txEl>
                                          </p:spTgt>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172039">
                                            <p:bg/>
                                          </p:spTgt>
                                        </p:tgtEl>
                                      </p:cBhvr>
                                    </p:animEffect>
                                    <p:set>
                                      <p:cBhvr>
                                        <p:cTn id="65" dur="1" fill="hold">
                                          <p:stCondLst>
                                            <p:cond delay="499"/>
                                          </p:stCondLst>
                                        </p:cTn>
                                        <p:tgtEl>
                                          <p:spTgt spid="172039">
                                            <p:bg/>
                                          </p:spTgt>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172038">
                                            <p:txEl>
                                              <p:pRg st="0" end="0"/>
                                            </p:txEl>
                                          </p:spTgt>
                                        </p:tgtEl>
                                      </p:cBhvr>
                                    </p:animEffect>
                                    <p:set>
                                      <p:cBhvr>
                                        <p:cTn id="68" dur="1" fill="hold">
                                          <p:stCondLst>
                                            <p:cond delay="499"/>
                                          </p:stCondLst>
                                        </p:cTn>
                                        <p:tgtEl>
                                          <p:spTgt spid="172038">
                                            <p:txEl>
                                              <p:pRg st="0" end="0"/>
                                            </p:txEl>
                                          </p:spTgt>
                                        </p:tgtEl>
                                        <p:attrNameLst>
                                          <p:attrName>style.visibility</p:attrName>
                                        </p:attrNameLst>
                                      </p:cBhvr>
                                      <p:to>
                                        <p:strVal val="hidden"/>
                                      </p:to>
                                    </p:set>
                                  </p:childTnLst>
                                </p:cTn>
                              </p:par>
                              <p:par>
                                <p:cTn id="69" presetID="10" presetClass="exit" presetSubtype="0" fill="hold" grpId="1" nodeType="withEffect">
                                  <p:stCondLst>
                                    <p:cond delay="0"/>
                                  </p:stCondLst>
                                  <p:childTnLst>
                                    <p:animEffect transition="out" filter="fade">
                                      <p:cBhvr>
                                        <p:cTn id="70" dur="500"/>
                                        <p:tgtEl>
                                          <p:spTgt spid="172038">
                                            <p:bg/>
                                          </p:spTgt>
                                        </p:tgtEl>
                                      </p:cBhvr>
                                    </p:animEffect>
                                    <p:set>
                                      <p:cBhvr>
                                        <p:cTn id="71" dur="1" fill="hold">
                                          <p:stCondLst>
                                            <p:cond delay="499"/>
                                          </p:stCondLst>
                                        </p:cTn>
                                        <p:tgtEl>
                                          <p:spTgt spid="172038">
                                            <p:bg/>
                                          </p:spTgt>
                                        </p:tgtEl>
                                        <p:attrNameLst>
                                          <p:attrName>style.visibility</p:attrName>
                                        </p:attrNameLst>
                                      </p:cBhvr>
                                      <p:to>
                                        <p:strVal val="hidden"/>
                                      </p:to>
                                    </p:set>
                                  </p:childTnLst>
                                </p:cTn>
                              </p:par>
                            </p:childTnLst>
                          </p:cTn>
                        </p:par>
                        <p:par>
                          <p:cTn id="72" fill="hold" nodeType="afterGroup">
                            <p:stCondLst>
                              <p:cond delay="500"/>
                            </p:stCondLst>
                            <p:childTnLst>
                              <p:par>
                                <p:cTn id="73" presetID="22" presetClass="entr" presetSubtype="1" fill="hold" grpId="0" nodeType="afterEffect">
                                  <p:stCondLst>
                                    <p:cond delay="0"/>
                                  </p:stCondLst>
                                  <p:childTnLst>
                                    <p:set>
                                      <p:cBhvr>
                                        <p:cTn id="74" dur="1" fill="hold">
                                          <p:stCondLst>
                                            <p:cond delay="0"/>
                                          </p:stCondLst>
                                        </p:cTn>
                                        <p:tgtEl>
                                          <p:spTgt spid="172036">
                                            <p:bg/>
                                          </p:spTgt>
                                        </p:tgtEl>
                                        <p:attrNameLst>
                                          <p:attrName>style.visibility</p:attrName>
                                        </p:attrNameLst>
                                      </p:cBhvr>
                                      <p:to>
                                        <p:strVal val="visible"/>
                                      </p:to>
                                    </p:set>
                                    <p:animEffect transition="in" filter="wipe(up)">
                                      <p:cBhvr>
                                        <p:cTn id="75" dur="1000"/>
                                        <p:tgtEl>
                                          <p:spTgt spid="172036">
                                            <p:bg/>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172036">
                                            <p:txEl>
                                              <p:pRg st="0" end="0"/>
                                            </p:txEl>
                                          </p:spTgt>
                                        </p:tgtEl>
                                        <p:attrNameLst>
                                          <p:attrName>style.visibility</p:attrName>
                                        </p:attrNameLst>
                                      </p:cBhvr>
                                      <p:to>
                                        <p:strVal val="visible"/>
                                      </p:to>
                                    </p:set>
                                    <p:animEffect transition="in" filter="wipe(up)">
                                      <p:cBhvr>
                                        <p:cTn id="78" dur="1000"/>
                                        <p:tgtEl>
                                          <p:spTgt spid="172036">
                                            <p:txEl>
                                              <p:pRg st="0" end="0"/>
                                            </p:txEl>
                                          </p:spTgt>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72037">
                                            <p:bg/>
                                          </p:spTgt>
                                        </p:tgtEl>
                                        <p:attrNameLst>
                                          <p:attrName>style.visibility</p:attrName>
                                        </p:attrNameLst>
                                      </p:cBhvr>
                                      <p:to>
                                        <p:strVal val="visible"/>
                                      </p:to>
                                    </p:set>
                                    <p:animEffect transition="in" filter="fade">
                                      <p:cBhvr>
                                        <p:cTn id="83" dur="1000"/>
                                        <p:tgtEl>
                                          <p:spTgt spid="172037">
                                            <p:bg/>
                                          </p:spTgt>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72037">
                                            <p:txEl>
                                              <p:pRg st="0" end="0"/>
                                            </p:txEl>
                                          </p:spTgt>
                                        </p:tgtEl>
                                        <p:attrNameLst>
                                          <p:attrName>style.visibility</p:attrName>
                                        </p:attrNameLst>
                                      </p:cBhvr>
                                      <p:to>
                                        <p:strVal val="visible"/>
                                      </p:to>
                                    </p:set>
                                    <p:animEffect transition="in" filter="fade">
                                      <p:cBhvr>
                                        <p:cTn id="86" dur="1000"/>
                                        <p:tgtEl>
                                          <p:spTgt spid="172037">
                                            <p:txEl>
                                              <p:pRg st="0" end="0"/>
                                            </p:txEl>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72037">
                                            <p:txEl>
                                              <p:pRg st="1" end="1"/>
                                            </p:txEl>
                                          </p:spTgt>
                                        </p:tgtEl>
                                        <p:attrNameLst>
                                          <p:attrName>style.visibility</p:attrName>
                                        </p:attrNameLst>
                                      </p:cBhvr>
                                      <p:to>
                                        <p:strVal val="visible"/>
                                      </p:to>
                                    </p:set>
                                    <p:animEffect transition="in" filter="fade">
                                      <p:cBhvr>
                                        <p:cTn id="89" dur="1000"/>
                                        <p:tgtEl>
                                          <p:spTgt spid="1720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4" grpId="0" animBg="1"/>
      <p:bldP spid="172034" grpId="1" animBg="1"/>
      <p:bldP spid="172035" grpId="0" build="p" animBg="1"/>
      <p:bldP spid="172035" grpId="1" build="allAtOnce" animBg="1"/>
      <p:bldP spid="172036" grpId="0" build="p" animBg="1"/>
      <p:bldP spid="172037" grpId="0" build="p" animBg="1"/>
      <p:bldP spid="172038" grpId="0" build="p" animBg="1"/>
      <p:bldP spid="172038" grpId="1" build="allAtOnce" animBg="1"/>
      <p:bldP spid="172039" grpId="0" build="p" animBg="1"/>
      <p:bldP spid="172039" grpI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78AE1DB-CAE3-EF46-BB27-270BF04C118C}" type="slidenum">
              <a:rPr lang="eu-ES" sz="1400">
                <a:latin typeface="Times" charset="0"/>
              </a:rPr>
              <a:pPr/>
              <a:t>5</a:t>
            </a:fld>
            <a:endParaRPr lang="eu-ES" sz="1400">
              <a:latin typeface="Times" charset="0"/>
            </a:endParaRPr>
          </a:p>
        </p:txBody>
      </p:sp>
      <p:sp>
        <p:nvSpPr>
          <p:cNvPr id="103427" name="Text Box 2"/>
          <p:cNvSpPr txBox="1">
            <a:spLocks noChangeArrowheads="1"/>
          </p:cNvSpPr>
          <p:nvPr/>
        </p:nvSpPr>
        <p:spPr bwMode="auto">
          <a:xfrm>
            <a:off x="427068" y="1000836"/>
            <a:ext cx="83058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r>
              <a:rPr lang="eu-ES" sz="2000" dirty="0"/>
              <a:t>8. Adierazi ekuazio baten bidez Grabitazio Unibertsalaren legea</a:t>
            </a:r>
            <a:r>
              <a:rPr lang="eu-ES" sz="2000" dirty="0" smtClean="0"/>
              <a:t>.</a:t>
            </a:r>
          </a:p>
          <a:p>
            <a:endParaRPr lang="eu-ES" sz="2000" dirty="0"/>
          </a:p>
          <a:p>
            <a:r>
              <a:rPr lang="eu-ES" sz="2000" dirty="0" smtClean="0"/>
              <a:t>IKASTEKO MATERIALETAN DUZU</a:t>
            </a:r>
            <a:endParaRPr lang="eu-ES" sz="2000" dirty="0"/>
          </a:p>
          <a:p>
            <a:endParaRPr lang="eu-ES" sz="2000" dirty="0"/>
          </a:p>
          <a:p>
            <a:r>
              <a:rPr lang="eu-ES" sz="2000" dirty="0"/>
              <a:t>9. a) Kalkulatu 70 kg eta 50 kg duten bi pertsonen arteko erakarpen indar grabitatorioa, bien arteko distantzia 1m dela jakinik. </a:t>
            </a:r>
            <a:endParaRPr lang="eu-ES" sz="2000" dirty="0" smtClean="0"/>
          </a:p>
          <a:p>
            <a:endParaRPr lang="eu-ES" sz="2000" dirty="0"/>
          </a:p>
          <a:p>
            <a:endParaRPr lang="eu-ES" sz="2000" dirty="0" smtClean="0"/>
          </a:p>
          <a:p>
            <a:r>
              <a:rPr lang="eu-ES" sz="2000" dirty="0" smtClean="0"/>
              <a:t>MASAK BIDERKATU, DISTANTZIAREN KARRATUAREKIN ZATITU ETA G KONSTANTEAREKIN BIDERKATU</a:t>
            </a:r>
            <a:endParaRPr lang="eu-ES" sz="2000" dirty="0"/>
          </a:p>
          <a:p>
            <a:endParaRPr lang="eu-ES" sz="2000" dirty="0"/>
          </a:p>
          <a:p>
            <a:r>
              <a:rPr lang="eu-ES" sz="2000" dirty="0"/>
              <a:t>b) Zergatik ez dira elkarrengana hurbiltzen? </a:t>
            </a:r>
            <a:endParaRPr lang="eu-ES" sz="2000" dirty="0" smtClean="0"/>
          </a:p>
          <a:p>
            <a:endParaRPr lang="eu-ES" sz="2000" dirty="0"/>
          </a:p>
          <a:p>
            <a:r>
              <a:rPr lang="eu-ES" sz="2000" dirty="0" smtClean="0"/>
              <a:t>INDARRAK OSO TXIKIAK BAITIRA. EZ DIRA IA NABARITZEN. PLANETAK BEZALAKO MASA HANDIAN BEHAR DIRA NABARITZEKO.</a:t>
            </a:r>
            <a:endParaRPr lang="eu-ES" sz="2000" dirty="0"/>
          </a:p>
          <a:p>
            <a:endParaRPr lang="eu-ES" sz="2000" dirty="0"/>
          </a:p>
        </p:txBody>
      </p:sp>
      <p:pic>
        <p:nvPicPr>
          <p:cNvPr id="5"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38422020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9FDB05A-E028-9641-AC7D-6F1B6435D6F7}" type="slidenum">
              <a:rPr lang="eu-ES" sz="1400">
                <a:latin typeface="Times" charset="0"/>
              </a:rPr>
              <a:pPr/>
              <a:t>6</a:t>
            </a:fld>
            <a:endParaRPr lang="eu-ES" sz="1400">
              <a:latin typeface="Times" charset="0"/>
            </a:endParaRPr>
          </a:p>
        </p:txBody>
      </p:sp>
      <p:sp>
        <p:nvSpPr>
          <p:cNvPr id="104451" name="Text Box 2"/>
          <p:cNvSpPr txBox="1">
            <a:spLocks noChangeArrowheads="1"/>
          </p:cNvSpPr>
          <p:nvPr/>
        </p:nvSpPr>
        <p:spPr bwMode="auto">
          <a:xfrm>
            <a:off x="304800" y="813257"/>
            <a:ext cx="88392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r>
              <a:rPr lang="eu-ES" sz="2000" dirty="0"/>
              <a:t>Indar grabitatorioa nabarmenki agertzen den adibiderik hurbilena, Lurra era bere gainazalean (edo hurbil) dagoen edozein gorputzen artekoarena da. Kasu honetan distantzia Lurraren zentrutik neurtu behar da. Lurra esfera bat dela suposatuz, erradioa eta masaren gutxi gora beherako baloreak ondokoak dira: </a:t>
            </a:r>
          </a:p>
          <a:p>
            <a:r>
              <a:rPr lang="eu-ES" sz="2000" dirty="0"/>
              <a:t>R = 6,4 .106 m,. M = 6 1024 kg </a:t>
            </a:r>
          </a:p>
          <a:p>
            <a:r>
              <a:rPr lang="eu-ES" sz="2000" dirty="0"/>
              <a:t>G konstantearen balorea : G = 6,67 . 10-11 N m2 kg-2 </a:t>
            </a:r>
          </a:p>
          <a:p>
            <a:r>
              <a:rPr lang="eu-ES" sz="2000" dirty="0"/>
              <a:t>Beraz., Lurra eta m masa duen gorputz baten arteko erakarpen indarra : F = </a:t>
            </a:r>
          </a:p>
          <a:p>
            <a:r>
              <a:rPr lang="eu-ES" sz="2000" dirty="0"/>
              <a:t>Ilargiarentzat : M = 7,3 . 1022 kg ,. R = 1,7 106 m</a:t>
            </a:r>
          </a:p>
          <a:p>
            <a:r>
              <a:rPr lang="eu-ES" sz="2000" dirty="0"/>
              <a:t>Jupiterrentzat : M = 1,9 .1027 kg ,. R = 7,1 107 m </a:t>
            </a:r>
          </a:p>
          <a:p>
            <a:r>
              <a:rPr lang="eu-ES" sz="2000" dirty="0"/>
              <a:t>Kalkula dezagun bi astro hauek eta bertan dagoen gorputz baten arteko erakarpen indarra. </a:t>
            </a:r>
          </a:p>
          <a:p>
            <a:endParaRPr lang="eu-ES" sz="2000" dirty="0"/>
          </a:p>
          <a:p>
            <a:r>
              <a:rPr lang="eu-ES" sz="2000" dirty="0"/>
              <a:t>9,8 N/kg baloreari grabitatea (Lurrean) deitzen zaio. </a:t>
            </a:r>
          </a:p>
          <a:p>
            <a:r>
              <a:rPr lang="eu-ES" sz="2000" dirty="0"/>
              <a:t>Grabitatea Lurraren gainazalarekiko distantziarekin aldatzen da. Esate baterako 30.000 km-ra (Hispasat dagoen distantziara) 0,4 N/kg da. </a:t>
            </a:r>
          </a:p>
        </p:txBody>
      </p:sp>
      <p:pic>
        <p:nvPicPr>
          <p:cNvPr id="5"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244256952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DAB5547-C497-7242-9C84-C4A6EBB66AC1}" type="slidenum">
              <a:rPr lang="eu-ES" sz="1400">
                <a:latin typeface="Times" charset="0"/>
              </a:rPr>
              <a:pPr/>
              <a:t>7</a:t>
            </a:fld>
            <a:endParaRPr lang="eu-ES" sz="1400">
              <a:latin typeface="Times" charset="0"/>
            </a:endParaRPr>
          </a:p>
        </p:txBody>
      </p:sp>
      <p:sp>
        <p:nvSpPr>
          <p:cNvPr id="176131" name="Rectangle 3"/>
          <p:cNvSpPr>
            <a:spLocks noChangeArrowheads="1"/>
          </p:cNvSpPr>
          <p:nvPr/>
        </p:nvSpPr>
        <p:spPr bwMode="auto">
          <a:xfrm>
            <a:off x="1820863" y="1409706"/>
            <a:ext cx="5613400" cy="346075"/>
          </a:xfrm>
          <a:prstGeom prst="rect">
            <a:avLst/>
          </a:prstGeom>
          <a:solidFill>
            <a:srgbClr val="FFFF99"/>
          </a:solidFill>
          <a:ln w="9525">
            <a:solidFill>
              <a:schemeClr val="tx1"/>
            </a:solidFill>
            <a:miter lim="800000"/>
            <a:headEnd/>
            <a:tailEnd/>
          </a:ln>
        </p:spPr>
        <p:txBody>
          <a:bodyPr wrap="none" anchor="ctr">
            <a:spAutoFit/>
          </a:bodyPr>
          <a:lstStyle/>
          <a:p>
            <a:pPr algn="ctr" eaLnBrk="1" hangingPunct="1"/>
            <a:r>
              <a:rPr lang="eu-ES" dirty="0"/>
              <a:t>Ilargian balantzak eta dinamometroak zer adieraziko lukete?</a:t>
            </a:r>
          </a:p>
        </p:txBody>
      </p:sp>
      <p:sp>
        <p:nvSpPr>
          <p:cNvPr id="176132" name="Text Box 4"/>
          <p:cNvSpPr txBox="1">
            <a:spLocks noChangeArrowheads="1"/>
          </p:cNvSpPr>
          <p:nvPr/>
        </p:nvSpPr>
        <p:spPr bwMode="auto">
          <a:xfrm>
            <a:off x="1179513" y="1984375"/>
            <a:ext cx="6773862" cy="2233613"/>
          </a:xfrm>
          <a:prstGeom prst="rect">
            <a:avLst/>
          </a:prstGeom>
          <a:solidFill>
            <a:srgbClr val="FFFFCC"/>
          </a:solidFill>
          <a:ln w="9525">
            <a:solidFill>
              <a:schemeClr val="tx1"/>
            </a:solidFill>
            <a:miter lim="800000"/>
            <a:headEnd/>
            <a:tailEnd/>
          </a:ln>
        </p:spPr>
        <p:txBody>
          <a:bodyPr wrap="none" bIns="11880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lnSpc>
                <a:spcPct val="150000"/>
              </a:lnSpc>
            </a:pPr>
            <a:r>
              <a:rPr lang="eu-ES" sz="1700" b="1">
                <a:solidFill>
                  <a:srgbClr val="CC3300"/>
                </a:solidFill>
              </a:rPr>
              <a:t>Balantzak</a:t>
            </a:r>
            <a:r>
              <a:rPr lang="eu-ES"/>
              <a:t> lurrean bezala 47 kg adieraziko luke. </a:t>
            </a:r>
          </a:p>
          <a:p>
            <a:pPr algn="ctr" eaLnBrk="1" hangingPunct="1">
              <a:lnSpc>
                <a:spcPct val="150000"/>
              </a:lnSpc>
            </a:pPr>
            <a:r>
              <a:rPr lang="eu-ES"/>
              <a:t>Masa gorputzen ezaugarria da eta ez dago gunearen menpe.</a:t>
            </a:r>
          </a:p>
          <a:p>
            <a:pPr algn="ctr" eaLnBrk="1" hangingPunct="1">
              <a:lnSpc>
                <a:spcPct val="150000"/>
              </a:lnSpc>
            </a:pPr>
            <a:r>
              <a:rPr lang="eu-ES" sz="1700" b="1">
                <a:solidFill>
                  <a:srgbClr val="CC3300"/>
                </a:solidFill>
              </a:rPr>
              <a:t>Dinamometroak</a:t>
            </a:r>
            <a:r>
              <a:rPr lang="eu-ES"/>
              <a:t> Lurrak Jonerengan egiten duen indarra adieraziko du. </a:t>
            </a:r>
          </a:p>
          <a:p>
            <a:pPr algn="ctr" eaLnBrk="1" hangingPunct="1">
              <a:lnSpc>
                <a:spcPct val="150000"/>
              </a:lnSpc>
            </a:pPr>
            <a:r>
              <a:rPr lang="eu-ES"/>
              <a:t>Lurraren erakarpen indarra hauxe izango da:</a:t>
            </a:r>
          </a:p>
          <a:p>
            <a:pPr algn="ctr" eaLnBrk="1" hangingPunct="1">
              <a:lnSpc>
                <a:spcPct val="150000"/>
              </a:lnSpc>
            </a:pPr>
            <a:r>
              <a:rPr lang="eu-ES" sz="2400" i="1"/>
              <a:t>F</a:t>
            </a:r>
            <a:r>
              <a:rPr lang="eu-ES" sz="2400" baseline="-25000"/>
              <a:t>Ilargia,J</a:t>
            </a:r>
            <a:r>
              <a:rPr lang="eu-ES" sz="2400"/>
              <a:t> = 47 · 1,6 = 75,2 N </a:t>
            </a:r>
            <a:endParaRPr lang="eu-ES" sz="2400">
              <a:cs typeface="Arial" charset="0"/>
            </a:endParaRPr>
          </a:p>
        </p:txBody>
      </p:sp>
      <p:pic>
        <p:nvPicPr>
          <p:cNvPr id="7" name="Imagen 9" descr="Creative Commons License">
            <a:hlinkClick r:id="rId3" tooltip="&quot;Creative Commons License&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8"/>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33742203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6131"/>
                                        </p:tgtEl>
                                        <p:attrNameLst>
                                          <p:attrName>style.visibility</p:attrName>
                                        </p:attrNameLst>
                                      </p:cBhvr>
                                      <p:to>
                                        <p:strVal val="visible"/>
                                      </p:to>
                                    </p:set>
                                    <p:animEffect transition="in" filter="wipe(left)">
                                      <p:cBhvr>
                                        <p:cTn id="7" dur="1000"/>
                                        <p:tgtEl>
                                          <p:spTgt spid="1761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6132">
                                            <p:bg/>
                                          </p:spTgt>
                                        </p:tgtEl>
                                        <p:attrNameLst>
                                          <p:attrName>style.visibility</p:attrName>
                                        </p:attrNameLst>
                                      </p:cBhvr>
                                      <p:to>
                                        <p:strVal val="visible"/>
                                      </p:to>
                                    </p:set>
                                    <p:animEffect transition="in" filter="fade">
                                      <p:cBhvr>
                                        <p:cTn id="12" dur="1000"/>
                                        <p:tgtEl>
                                          <p:spTgt spid="176132">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76132">
                                            <p:txEl>
                                              <p:pRg st="0" end="0"/>
                                            </p:txEl>
                                          </p:spTgt>
                                        </p:tgtEl>
                                        <p:attrNameLst>
                                          <p:attrName>style.visibility</p:attrName>
                                        </p:attrNameLst>
                                      </p:cBhvr>
                                      <p:to>
                                        <p:strVal val="visible"/>
                                      </p:to>
                                    </p:set>
                                    <p:animEffect transition="in" filter="fade">
                                      <p:cBhvr>
                                        <p:cTn id="15" dur="1000"/>
                                        <p:tgtEl>
                                          <p:spTgt spid="176132">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6132">
                                            <p:txEl>
                                              <p:pRg st="1" end="1"/>
                                            </p:txEl>
                                          </p:spTgt>
                                        </p:tgtEl>
                                        <p:attrNameLst>
                                          <p:attrName>style.visibility</p:attrName>
                                        </p:attrNameLst>
                                      </p:cBhvr>
                                      <p:to>
                                        <p:strVal val="visible"/>
                                      </p:to>
                                    </p:set>
                                    <p:animEffect transition="in" filter="fade">
                                      <p:cBhvr>
                                        <p:cTn id="18" dur="1000"/>
                                        <p:tgtEl>
                                          <p:spTgt spid="176132">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76132">
                                            <p:txEl>
                                              <p:pRg st="2" end="2"/>
                                            </p:txEl>
                                          </p:spTgt>
                                        </p:tgtEl>
                                        <p:attrNameLst>
                                          <p:attrName>style.visibility</p:attrName>
                                        </p:attrNameLst>
                                      </p:cBhvr>
                                      <p:to>
                                        <p:strVal val="visible"/>
                                      </p:to>
                                    </p:set>
                                    <p:animEffect transition="in" filter="fade">
                                      <p:cBhvr>
                                        <p:cTn id="21" dur="1000"/>
                                        <p:tgtEl>
                                          <p:spTgt spid="176132">
                                            <p:txEl>
                                              <p:pRg st="2" end="2"/>
                                            </p:txEl>
                                          </p:spTgt>
                                        </p:tgtEl>
                                      </p:cBhvr>
                                    </p:animEffect>
                                  </p:childTnLst>
                                </p:cTn>
                              </p:par>
                            </p:childTnLst>
                          </p:cTn>
                        </p:par>
                        <p:par>
                          <p:cTn id="22" fill="hold" nodeType="afterGroup">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176132">
                                            <p:txEl>
                                              <p:pRg st="3" end="3"/>
                                            </p:txEl>
                                          </p:spTgt>
                                        </p:tgtEl>
                                        <p:attrNameLst>
                                          <p:attrName>style.visibility</p:attrName>
                                        </p:attrNameLst>
                                      </p:cBhvr>
                                      <p:to>
                                        <p:strVal val="visible"/>
                                      </p:to>
                                    </p:set>
                                    <p:animEffect transition="in" filter="fade">
                                      <p:cBhvr>
                                        <p:cTn id="25" dur="1000"/>
                                        <p:tgtEl>
                                          <p:spTgt spid="176132">
                                            <p:txEl>
                                              <p:pRg st="3" end="3"/>
                                            </p:txEl>
                                          </p:spTgt>
                                        </p:tgtEl>
                                      </p:cBhvr>
                                    </p:animEffect>
                                  </p:childTnLst>
                                </p:cTn>
                              </p:par>
                            </p:childTnLst>
                          </p:cTn>
                        </p:par>
                        <p:par>
                          <p:cTn id="26" fill="hold" nodeType="afterGroup">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176132">
                                            <p:txEl>
                                              <p:pRg st="4" end="4"/>
                                            </p:txEl>
                                          </p:spTgt>
                                        </p:tgtEl>
                                        <p:attrNameLst>
                                          <p:attrName>style.visibility</p:attrName>
                                        </p:attrNameLst>
                                      </p:cBhvr>
                                      <p:to>
                                        <p:strVal val="visible"/>
                                      </p:to>
                                    </p:set>
                                    <p:animEffect transition="in" filter="fade">
                                      <p:cBhvr>
                                        <p:cTn id="29" dur="1000"/>
                                        <p:tgtEl>
                                          <p:spTgt spid="1761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animBg="1"/>
      <p:bldP spid="176132"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F35AAE11-C9FD-FB4E-9D9F-0F131BAC3062}" type="slidenum">
              <a:rPr lang="eu-ES" sz="1400">
                <a:latin typeface="Times" charset="0"/>
              </a:rPr>
              <a:pPr/>
              <a:t>8</a:t>
            </a:fld>
            <a:endParaRPr lang="eu-ES" sz="1400">
              <a:latin typeface="Times" charset="0"/>
            </a:endParaRPr>
          </a:p>
        </p:txBody>
      </p:sp>
      <p:sp>
        <p:nvSpPr>
          <p:cNvPr id="178179" name="Rectangle 3"/>
          <p:cNvSpPr>
            <a:spLocks noChangeArrowheads="1"/>
          </p:cNvSpPr>
          <p:nvPr/>
        </p:nvSpPr>
        <p:spPr bwMode="auto">
          <a:xfrm>
            <a:off x="1917700" y="1285791"/>
            <a:ext cx="5411788" cy="346075"/>
          </a:xfrm>
          <a:prstGeom prst="rect">
            <a:avLst/>
          </a:prstGeom>
          <a:solidFill>
            <a:srgbClr val="FFFF99"/>
          </a:solidFill>
          <a:ln w="9525">
            <a:solidFill>
              <a:schemeClr val="tx1"/>
            </a:solidFill>
            <a:miter lim="800000"/>
            <a:headEnd/>
            <a:tailEnd/>
          </a:ln>
        </p:spPr>
        <p:txBody>
          <a:bodyPr wrap="none" anchor="ctr">
            <a:spAutoFit/>
          </a:bodyPr>
          <a:lstStyle/>
          <a:p>
            <a:pPr algn="ctr" eaLnBrk="1" hangingPunct="1"/>
            <a:r>
              <a:rPr lang="eu-ES"/>
              <a:t>Jupiter balantzak eta dinamometroak zer adieraziko dute?</a:t>
            </a:r>
          </a:p>
        </p:txBody>
      </p:sp>
      <p:sp>
        <p:nvSpPr>
          <p:cNvPr id="178180" name="Text Box 4"/>
          <p:cNvSpPr txBox="1">
            <a:spLocks noChangeArrowheads="1"/>
          </p:cNvSpPr>
          <p:nvPr/>
        </p:nvSpPr>
        <p:spPr bwMode="auto">
          <a:xfrm>
            <a:off x="560388" y="1984375"/>
            <a:ext cx="8291512" cy="2225675"/>
          </a:xfrm>
          <a:prstGeom prst="rect">
            <a:avLst/>
          </a:prstGeom>
          <a:solidFill>
            <a:srgbClr val="FFFFCC"/>
          </a:solidFill>
          <a:ln w="9525">
            <a:solidFill>
              <a:schemeClr val="tx1"/>
            </a:solidFill>
            <a:miter lim="800000"/>
            <a:headEnd/>
            <a:tailEnd/>
          </a:ln>
        </p:spPr>
        <p:txBody>
          <a:bodyPr wrap="none" bIns="11880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a:lnSpc>
                <a:spcPct val="140000"/>
              </a:lnSpc>
            </a:pPr>
            <a:r>
              <a:rPr lang="eu-ES" sz="2000" b="1" dirty="0">
                <a:solidFill>
                  <a:srgbClr val="CC3300"/>
                </a:solidFill>
              </a:rPr>
              <a:t>Balantzak</a:t>
            </a:r>
            <a:r>
              <a:rPr lang="eu-ES" sz="2000" dirty="0"/>
              <a:t> lurrean bezala 47 kg adieraziko luke. </a:t>
            </a:r>
          </a:p>
          <a:p>
            <a:pPr algn="ctr">
              <a:lnSpc>
                <a:spcPct val="140000"/>
              </a:lnSpc>
            </a:pPr>
            <a:r>
              <a:rPr lang="eu-ES" sz="2000" dirty="0"/>
              <a:t>Masa gorputzen ezaugarria da eta ez dago gunearen menpe.</a:t>
            </a:r>
          </a:p>
          <a:p>
            <a:pPr algn="ctr">
              <a:lnSpc>
                <a:spcPct val="140000"/>
              </a:lnSpc>
            </a:pPr>
            <a:r>
              <a:rPr lang="eu-ES" sz="2000" b="1" dirty="0">
                <a:solidFill>
                  <a:srgbClr val="CC3300"/>
                </a:solidFill>
              </a:rPr>
              <a:t>Dinamometroak</a:t>
            </a:r>
            <a:r>
              <a:rPr lang="eu-ES" sz="2000" dirty="0"/>
              <a:t> Lurrak Jonerengan egiten duen indarra adieraziko du. </a:t>
            </a:r>
          </a:p>
          <a:p>
            <a:pPr algn="ctr">
              <a:lnSpc>
                <a:spcPct val="140000"/>
              </a:lnSpc>
            </a:pPr>
            <a:r>
              <a:rPr lang="eu-ES" sz="2000" dirty="0"/>
              <a:t>Lurraren erakarpen indarra hauxe izango da:</a:t>
            </a:r>
          </a:p>
          <a:p>
            <a:pPr algn="ctr" eaLnBrk="1" hangingPunct="1">
              <a:lnSpc>
                <a:spcPct val="140000"/>
              </a:lnSpc>
            </a:pPr>
            <a:r>
              <a:rPr lang="eu-ES" i="1" dirty="0"/>
              <a:t>F</a:t>
            </a:r>
            <a:r>
              <a:rPr lang="eu-ES" baseline="-25000" dirty="0"/>
              <a:t>Jupiter,J</a:t>
            </a:r>
            <a:r>
              <a:rPr lang="eu-ES" dirty="0"/>
              <a:t> = 47 · 25,1 = 1179,7 N </a:t>
            </a:r>
          </a:p>
        </p:txBody>
      </p:sp>
      <p:pic>
        <p:nvPicPr>
          <p:cNvPr id="7"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12607464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8179"/>
                                        </p:tgtEl>
                                        <p:attrNameLst>
                                          <p:attrName>style.visibility</p:attrName>
                                        </p:attrNameLst>
                                      </p:cBhvr>
                                      <p:to>
                                        <p:strVal val="visible"/>
                                      </p:to>
                                    </p:set>
                                    <p:animEffect transition="in" filter="wipe(left)">
                                      <p:cBhvr>
                                        <p:cTn id="7" dur="1000"/>
                                        <p:tgtEl>
                                          <p:spTgt spid="1781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8180">
                                            <p:bg/>
                                          </p:spTgt>
                                        </p:tgtEl>
                                        <p:attrNameLst>
                                          <p:attrName>style.visibility</p:attrName>
                                        </p:attrNameLst>
                                      </p:cBhvr>
                                      <p:to>
                                        <p:strVal val="visible"/>
                                      </p:to>
                                    </p:set>
                                    <p:animEffect transition="in" filter="fade">
                                      <p:cBhvr>
                                        <p:cTn id="12" dur="1000"/>
                                        <p:tgtEl>
                                          <p:spTgt spid="178180">
                                            <p:bg/>
                                          </p:spTgt>
                                        </p:tgtEl>
                                      </p:cBhvr>
                                    </p:animEffect>
                                  </p:childTnLst>
                                </p:cTn>
                              </p:par>
                            </p:childTnLst>
                          </p:cTn>
                        </p:par>
                        <p:par>
                          <p:cTn id="13" fill="hold" nodeType="afterGroup">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78180">
                                            <p:txEl>
                                              <p:pRg st="0" end="0"/>
                                            </p:txEl>
                                          </p:spTgt>
                                        </p:tgtEl>
                                        <p:attrNameLst>
                                          <p:attrName>style.visibility</p:attrName>
                                        </p:attrNameLst>
                                      </p:cBhvr>
                                      <p:to>
                                        <p:strVal val="visible"/>
                                      </p:to>
                                    </p:set>
                                    <p:animEffect transition="in" filter="fade">
                                      <p:cBhvr>
                                        <p:cTn id="16" dur="1000"/>
                                        <p:tgtEl>
                                          <p:spTgt spid="178180">
                                            <p:txEl>
                                              <p:pRg st="0" end="0"/>
                                            </p:txEl>
                                          </p:spTgt>
                                        </p:tgtEl>
                                      </p:cBhvr>
                                    </p:animEffect>
                                  </p:childTnLst>
                                </p:cTn>
                              </p:par>
                            </p:childTnLst>
                          </p:cTn>
                        </p:par>
                        <p:par>
                          <p:cTn id="17" fill="hold" nodeType="afterGroup">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178180">
                                            <p:txEl>
                                              <p:pRg st="1" end="1"/>
                                            </p:txEl>
                                          </p:spTgt>
                                        </p:tgtEl>
                                        <p:attrNameLst>
                                          <p:attrName>style.visibility</p:attrName>
                                        </p:attrNameLst>
                                      </p:cBhvr>
                                      <p:to>
                                        <p:strVal val="visible"/>
                                      </p:to>
                                    </p:set>
                                    <p:animEffect transition="in" filter="fade">
                                      <p:cBhvr>
                                        <p:cTn id="20" dur="1000"/>
                                        <p:tgtEl>
                                          <p:spTgt spid="178180">
                                            <p:txEl>
                                              <p:pRg st="1" end="1"/>
                                            </p:txEl>
                                          </p:spTgt>
                                        </p:tgtEl>
                                      </p:cBhvr>
                                    </p:animEffect>
                                  </p:childTnLst>
                                </p:cTn>
                              </p:par>
                            </p:childTnLst>
                          </p:cTn>
                        </p:par>
                        <p:par>
                          <p:cTn id="21" fill="hold" nodeType="afterGroup">
                            <p:stCondLst>
                              <p:cond delay="3000"/>
                            </p:stCondLst>
                            <p:childTnLst>
                              <p:par>
                                <p:cTn id="22" presetID="10" presetClass="entr" presetSubtype="0" fill="hold" grpId="0" nodeType="afterEffect">
                                  <p:stCondLst>
                                    <p:cond delay="0"/>
                                  </p:stCondLst>
                                  <p:childTnLst>
                                    <p:set>
                                      <p:cBhvr>
                                        <p:cTn id="23" dur="1" fill="hold">
                                          <p:stCondLst>
                                            <p:cond delay="0"/>
                                          </p:stCondLst>
                                        </p:cTn>
                                        <p:tgtEl>
                                          <p:spTgt spid="178180">
                                            <p:txEl>
                                              <p:pRg st="2" end="2"/>
                                            </p:txEl>
                                          </p:spTgt>
                                        </p:tgtEl>
                                        <p:attrNameLst>
                                          <p:attrName>style.visibility</p:attrName>
                                        </p:attrNameLst>
                                      </p:cBhvr>
                                      <p:to>
                                        <p:strVal val="visible"/>
                                      </p:to>
                                    </p:set>
                                    <p:animEffect transition="in" filter="fade">
                                      <p:cBhvr>
                                        <p:cTn id="24" dur="1000"/>
                                        <p:tgtEl>
                                          <p:spTgt spid="178180">
                                            <p:txEl>
                                              <p:pRg st="2" end="2"/>
                                            </p:txEl>
                                          </p:spTgt>
                                        </p:tgtEl>
                                      </p:cBhvr>
                                    </p:animEffect>
                                  </p:childTnLst>
                                </p:cTn>
                              </p:par>
                            </p:childTnLst>
                          </p:cTn>
                        </p:par>
                        <p:par>
                          <p:cTn id="25" fill="hold" nodeType="afterGroup">
                            <p:stCondLst>
                              <p:cond delay="4000"/>
                            </p:stCondLst>
                            <p:childTnLst>
                              <p:par>
                                <p:cTn id="26" presetID="10" presetClass="entr" presetSubtype="0" fill="hold" grpId="0" nodeType="afterEffect">
                                  <p:stCondLst>
                                    <p:cond delay="0"/>
                                  </p:stCondLst>
                                  <p:childTnLst>
                                    <p:set>
                                      <p:cBhvr>
                                        <p:cTn id="27" dur="1" fill="hold">
                                          <p:stCondLst>
                                            <p:cond delay="0"/>
                                          </p:stCondLst>
                                        </p:cTn>
                                        <p:tgtEl>
                                          <p:spTgt spid="178180">
                                            <p:txEl>
                                              <p:pRg st="3" end="3"/>
                                            </p:txEl>
                                          </p:spTgt>
                                        </p:tgtEl>
                                        <p:attrNameLst>
                                          <p:attrName>style.visibility</p:attrName>
                                        </p:attrNameLst>
                                      </p:cBhvr>
                                      <p:to>
                                        <p:strVal val="visible"/>
                                      </p:to>
                                    </p:set>
                                    <p:animEffect transition="in" filter="fade">
                                      <p:cBhvr>
                                        <p:cTn id="28" dur="1000"/>
                                        <p:tgtEl>
                                          <p:spTgt spid="178180">
                                            <p:txEl>
                                              <p:pRg st="3" end="3"/>
                                            </p:txEl>
                                          </p:spTgt>
                                        </p:tgtEl>
                                      </p:cBhvr>
                                    </p:animEffect>
                                  </p:childTnLst>
                                </p:cTn>
                              </p:par>
                            </p:childTnLst>
                          </p:cTn>
                        </p:par>
                        <p:par>
                          <p:cTn id="29" fill="hold" nodeType="afterGroup">
                            <p:stCondLst>
                              <p:cond delay="5000"/>
                            </p:stCondLst>
                            <p:childTnLst>
                              <p:par>
                                <p:cTn id="30" presetID="10" presetClass="entr" presetSubtype="0" fill="hold" grpId="0" nodeType="afterEffect">
                                  <p:stCondLst>
                                    <p:cond delay="0"/>
                                  </p:stCondLst>
                                  <p:childTnLst>
                                    <p:set>
                                      <p:cBhvr>
                                        <p:cTn id="31" dur="1" fill="hold">
                                          <p:stCondLst>
                                            <p:cond delay="0"/>
                                          </p:stCondLst>
                                        </p:cTn>
                                        <p:tgtEl>
                                          <p:spTgt spid="178180">
                                            <p:txEl>
                                              <p:pRg st="4" end="4"/>
                                            </p:txEl>
                                          </p:spTgt>
                                        </p:tgtEl>
                                        <p:attrNameLst>
                                          <p:attrName>style.visibility</p:attrName>
                                        </p:attrNameLst>
                                      </p:cBhvr>
                                      <p:to>
                                        <p:strVal val="visible"/>
                                      </p:to>
                                    </p:set>
                                    <p:animEffect transition="in" filter="fade">
                                      <p:cBhvr>
                                        <p:cTn id="32" dur="1000"/>
                                        <p:tgtEl>
                                          <p:spTgt spid="1781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animBg="1"/>
      <p:bldP spid="178180"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6808AA14-51FD-B649-8A79-1108C266354B}" type="slidenum">
              <a:rPr lang="eu-ES" sz="1400">
                <a:latin typeface="Times" charset="0"/>
              </a:rPr>
              <a:pPr/>
              <a:t>9</a:t>
            </a:fld>
            <a:endParaRPr lang="eu-ES" sz="1400">
              <a:latin typeface="Times" charset="0"/>
            </a:endParaRPr>
          </a:p>
        </p:txBody>
      </p:sp>
      <p:sp>
        <p:nvSpPr>
          <p:cNvPr id="179203" name="Rectangle 3"/>
          <p:cNvSpPr>
            <a:spLocks noChangeArrowheads="1"/>
          </p:cNvSpPr>
          <p:nvPr/>
        </p:nvSpPr>
        <p:spPr bwMode="auto">
          <a:xfrm>
            <a:off x="585788" y="1243184"/>
            <a:ext cx="8390771" cy="369332"/>
          </a:xfrm>
          <a:prstGeom prst="rect">
            <a:avLst/>
          </a:prstGeom>
          <a:solidFill>
            <a:srgbClr val="FFFF99"/>
          </a:solidFill>
          <a:ln w="9525">
            <a:solidFill>
              <a:schemeClr val="tx1"/>
            </a:solidFill>
            <a:miter lim="800000"/>
            <a:headEnd/>
            <a:tailEnd/>
          </a:ln>
        </p:spPr>
        <p:txBody>
          <a:bodyPr wrap="square" anchor="ctr">
            <a:spAutoFit/>
          </a:bodyPr>
          <a:lstStyle/>
          <a:p>
            <a:pPr algn="ctr" eaLnBrk="1" hangingPunct="1"/>
            <a:r>
              <a:rPr lang="eu-ES" dirty="0"/>
              <a:t>3000 metroko mendi baten gainean balantzak eta dinamometroak zer adieraziko dute?</a:t>
            </a:r>
          </a:p>
        </p:txBody>
      </p:sp>
      <p:sp>
        <p:nvSpPr>
          <p:cNvPr id="179204" name="Text Box 4"/>
          <p:cNvSpPr txBox="1">
            <a:spLocks noChangeArrowheads="1"/>
          </p:cNvSpPr>
          <p:nvPr/>
        </p:nvSpPr>
        <p:spPr bwMode="auto">
          <a:xfrm>
            <a:off x="414338" y="1984375"/>
            <a:ext cx="8291512" cy="2982913"/>
          </a:xfrm>
          <a:prstGeom prst="rect">
            <a:avLst/>
          </a:prstGeom>
          <a:solidFill>
            <a:srgbClr val="FFFFCC"/>
          </a:solidFill>
          <a:ln w="9525">
            <a:solidFill>
              <a:schemeClr val="tx1"/>
            </a:solidFill>
            <a:miter lim="800000"/>
            <a:headEnd/>
            <a:tailEnd/>
          </a:ln>
        </p:spPr>
        <p:txBody>
          <a:bodyPr wrap="none" bIns="11880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a:lnSpc>
                <a:spcPct val="140000"/>
              </a:lnSpc>
            </a:pPr>
            <a:r>
              <a:rPr lang="eu-ES" sz="2000" b="1" dirty="0">
                <a:solidFill>
                  <a:srgbClr val="CC3300"/>
                </a:solidFill>
              </a:rPr>
              <a:t>Balantzak</a:t>
            </a:r>
            <a:r>
              <a:rPr lang="eu-ES" sz="2000" dirty="0"/>
              <a:t> lurrean bezala 47 kg adieraziko luke. </a:t>
            </a:r>
          </a:p>
          <a:p>
            <a:pPr algn="ctr">
              <a:lnSpc>
                <a:spcPct val="140000"/>
              </a:lnSpc>
            </a:pPr>
            <a:r>
              <a:rPr lang="eu-ES" sz="2000" dirty="0"/>
              <a:t>Masa gorputzen ezaugarria da eta ez dago gunearen menpe.</a:t>
            </a:r>
          </a:p>
          <a:p>
            <a:pPr algn="ctr">
              <a:lnSpc>
                <a:spcPct val="140000"/>
              </a:lnSpc>
            </a:pPr>
            <a:r>
              <a:rPr lang="eu-ES" sz="2000" b="1" dirty="0">
                <a:solidFill>
                  <a:srgbClr val="CC3300"/>
                </a:solidFill>
              </a:rPr>
              <a:t>Dinamometroak</a:t>
            </a:r>
            <a:r>
              <a:rPr lang="eu-ES" sz="2000" dirty="0"/>
              <a:t> Lurrak Jonerengan egiten duen indarra adieraziko du. </a:t>
            </a:r>
          </a:p>
          <a:p>
            <a:pPr algn="ctr">
              <a:lnSpc>
                <a:spcPct val="140000"/>
              </a:lnSpc>
            </a:pPr>
            <a:r>
              <a:rPr lang="eu-ES" sz="2000" dirty="0"/>
              <a:t>Lurraren erakarpen indarra hauxe izango da:</a:t>
            </a:r>
          </a:p>
          <a:p>
            <a:pPr algn="ctr" eaLnBrk="1" hangingPunct="1">
              <a:lnSpc>
                <a:spcPct val="150000"/>
              </a:lnSpc>
            </a:pPr>
            <a:r>
              <a:rPr lang="eu-ES" i="1" dirty="0"/>
              <a:t>F</a:t>
            </a:r>
            <a:r>
              <a:rPr lang="eu-ES" baseline="-25000" dirty="0"/>
              <a:t>3000L,J</a:t>
            </a:r>
            <a:r>
              <a:rPr lang="eu-ES" dirty="0"/>
              <a:t> = 47 · 9,8 = 460,6 N</a:t>
            </a:r>
          </a:p>
          <a:p>
            <a:pPr algn="ctr" eaLnBrk="1" hangingPunct="1">
              <a:lnSpc>
                <a:spcPct val="150000"/>
              </a:lnSpc>
            </a:pPr>
            <a:r>
              <a:rPr lang="eu-ES" dirty="0"/>
              <a:t>3000 m = 3 km lurraren erradioarekin konparatuz oso distantzia txikia da.</a:t>
            </a:r>
          </a:p>
          <a:p>
            <a:pPr algn="ctr" eaLnBrk="1" hangingPunct="1">
              <a:lnSpc>
                <a:spcPct val="150000"/>
              </a:lnSpc>
            </a:pPr>
            <a:r>
              <a:rPr lang="eu-ES" b="1" dirty="0">
                <a:solidFill>
                  <a:srgbClr val="3333CC"/>
                </a:solidFill>
              </a:rPr>
              <a:t>Mendi bat igotzerakoan lurraren erakarpen indarra oso gutxi aldatzen da.</a:t>
            </a:r>
          </a:p>
        </p:txBody>
      </p:sp>
      <p:pic>
        <p:nvPicPr>
          <p:cNvPr id="7" name="Imagen 9" descr="Creative Commons License">
            <a:hlinkClick r:id="rId3" tooltip="&quot;Creative Commons License&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8"/>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26381336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9203"/>
                                        </p:tgtEl>
                                        <p:attrNameLst>
                                          <p:attrName>style.visibility</p:attrName>
                                        </p:attrNameLst>
                                      </p:cBhvr>
                                      <p:to>
                                        <p:strVal val="visible"/>
                                      </p:to>
                                    </p:set>
                                    <p:animEffect transition="in" filter="wipe(left)">
                                      <p:cBhvr>
                                        <p:cTn id="7" dur="1000"/>
                                        <p:tgtEl>
                                          <p:spTgt spid="1792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9204">
                                            <p:bg/>
                                          </p:spTgt>
                                        </p:tgtEl>
                                        <p:attrNameLst>
                                          <p:attrName>style.visibility</p:attrName>
                                        </p:attrNameLst>
                                      </p:cBhvr>
                                      <p:to>
                                        <p:strVal val="visible"/>
                                      </p:to>
                                    </p:set>
                                    <p:animEffect transition="in" filter="fade">
                                      <p:cBhvr>
                                        <p:cTn id="12" dur="1000"/>
                                        <p:tgtEl>
                                          <p:spTgt spid="179204">
                                            <p:bg/>
                                          </p:spTgt>
                                        </p:tgtEl>
                                      </p:cBhvr>
                                    </p:animEffect>
                                  </p:childTnLst>
                                </p:cTn>
                              </p:par>
                            </p:childTnLst>
                          </p:cTn>
                        </p:par>
                        <p:par>
                          <p:cTn id="13" fill="hold" nodeType="afterGroup">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79204">
                                            <p:txEl>
                                              <p:pRg st="0" end="0"/>
                                            </p:txEl>
                                          </p:spTgt>
                                        </p:tgtEl>
                                        <p:attrNameLst>
                                          <p:attrName>style.visibility</p:attrName>
                                        </p:attrNameLst>
                                      </p:cBhvr>
                                      <p:to>
                                        <p:strVal val="visible"/>
                                      </p:to>
                                    </p:set>
                                    <p:animEffect transition="in" filter="fade">
                                      <p:cBhvr>
                                        <p:cTn id="16" dur="1000"/>
                                        <p:tgtEl>
                                          <p:spTgt spid="179204">
                                            <p:txEl>
                                              <p:pRg st="0" end="0"/>
                                            </p:txEl>
                                          </p:spTgt>
                                        </p:tgtEl>
                                      </p:cBhvr>
                                    </p:animEffect>
                                  </p:childTnLst>
                                </p:cTn>
                              </p:par>
                            </p:childTnLst>
                          </p:cTn>
                        </p:par>
                        <p:par>
                          <p:cTn id="17" fill="hold" nodeType="afterGroup">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179204">
                                            <p:txEl>
                                              <p:pRg st="1" end="1"/>
                                            </p:txEl>
                                          </p:spTgt>
                                        </p:tgtEl>
                                        <p:attrNameLst>
                                          <p:attrName>style.visibility</p:attrName>
                                        </p:attrNameLst>
                                      </p:cBhvr>
                                      <p:to>
                                        <p:strVal val="visible"/>
                                      </p:to>
                                    </p:set>
                                    <p:animEffect transition="in" filter="fade">
                                      <p:cBhvr>
                                        <p:cTn id="20" dur="1000"/>
                                        <p:tgtEl>
                                          <p:spTgt spid="179204">
                                            <p:txEl>
                                              <p:pRg st="1" end="1"/>
                                            </p:txEl>
                                          </p:spTgt>
                                        </p:tgtEl>
                                      </p:cBhvr>
                                    </p:animEffect>
                                  </p:childTnLst>
                                </p:cTn>
                              </p:par>
                            </p:childTnLst>
                          </p:cTn>
                        </p:par>
                        <p:par>
                          <p:cTn id="21" fill="hold" nodeType="afterGroup">
                            <p:stCondLst>
                              <p:cond delay="3000"/>
                            </p:stCondLst>
                            <p:childTnLst>
                              <p:par>
                                <p:cTn id="22" presetID="10" presetClass="entr" presetSubtype="0" fill="hold" grpId="0" nodeType="afterEffect">
                                  <p:stCondLst>
                                    <p:cond delay="0"/>
                                  </p:stCondLst>
                                  <p:childTnLst>
                                    <p:set>
                                      <p:cBhvr>
                                        <p:cTn id="23" dur="1" fill="hold">
                                          <p:stCondLst>
                                            <p:cond delay="0"/>
                                          </p:stCondLst>
                                        </p:cTn>
                                        <p:tgtEl>
                                          <p:spTgt spid="179204">
                                            <p:txEl>
                                              <p:pRg st="2" end="2"/>
                                            </p:txEl>
                                          </p:spTgt>
                                        </p:tgtEl>
                                        <p:attrNameLst>
                                          <p:attrName>style.visibility</p:attrName>
                                        </p:attrNameLst>
                                      </p:cBhvr>
                                      <p:to>
                                        <p:strVal val="visible"/>
                                      </p:to>
                                    </p:set>
                                    <p:animEffect transition="in" filter="fade">
                                      <p:cBhvr>
                                        <p:cTn id="24" dur="1000"/>
                                        <p:tgtEl>
                                          <p:spTgt spid="179204">
                                            <p:txEl>
                                              <p:pRg st="2" end="2"/>
                                            </p:txEl>
                                          </p:spTgt>
                                        </p:tgtEl>
                                      </p:cBhvr>
                                    </p:animEffect>
                                  </p:childTnLst>
                                </p:cTn>
                              </p:par>
                            </p:childTnLst>
                          </p:cTn>
                        </p:par>
                        <p:par>
                          <p:cTn id="25" fill="hold" nodeType="afterGroup">
                            <p:stCondLst>
                              <p:cond delay="4000"/>
                            </p:stCondLst>
                            <p:childTnLst>
                              <p:par>
                                <p:cTn id="26" presetID="10" presetClass="entr" presetSubtype="0" fill="hold" grpId="0" nodeType="afterEffect">
                                  <p:stCondLst>
                                    <p:cond delay="0"/>
                                  </p:stCondLst>
                                  <p:childTnLst>
                                    <p:set>
                                      <p:cBhvr>
                                        <p:cTn id="27" dur="1" fill="hold">
                                          <p:stCondLst>
                                            <p:cond delay="0"/>
                                          </p:stCondLst>
                                        </p:cTn>
                                        <p:tgtEl>
                                          <p:spTgt spid="179204">
                                            <p:txEl>
                                              <p:pRg st="3" end="3"/>
                                            </p:txEl>
                                          </p:spTgt>
                                        </p:tgtEl>
                                        <p:attrNameLst>
                                          <p:attrName>style.visibility</p:attrName>
                                        </p:attrNameLst>
                                      </p:cBhvr>
                                      <p:to>
                                        <p:strVal val="visible"/>
                                      </p:to>
                                    </p:set>
                                    <p:animEffect transition="in" filter="fade">
                                      <p:cBhvr>
                                        <p:cTn id="28" dur="1000"/>
                                        <p:tgtEl>
                                          <p:spTgt spid="179204">
                                            <p:txEl>
                                              <p:pRg st="3" end="3"/>
                                            </p:txEl>
                                          </p:spTgt>
                                        </p:tgtEl>
                                      </p:cBhvr>
                                    </p:animEffect>
                                  </p:childTnLst>
                                </p:cTn>
                              </p:par>
                            </p:childTnLst>
                          </p:cTn>
                        </p:par>
                        <p:par>
                          <p:cTn id="29" fill="hold" nodeType="afterGroup">
                            <p:stCondLst>
                              <p:cond delay="5000"/>
                            </p:stCondLst>
                            <p:childTnLst>
                              <p:par>
                                <p:cTn id="30" presetID="10" presetClass="entr" presetSubtype="0" fill="hold" grpId="0" nodeType="afterEffect">
                                  <p:stCondLst>
                                    <p:cond delay="0"/>
                                  </p:stCondLst>
                                  <p:childTnLst>
                                    <p:set>
                                      <p:cBhvr>
                                        <p:cTn id="31" dur="1" fill="hold">
                                          <p:stCondLst>
                                            <p:cond delay="0"/>
                                          </p:stCondLst>
                                        </p:cTn>
                                        <p:tgtEl>
                                          <p:spTgt spid="179204">
                                            <p:txEl>
                                              <p:pRg st="4" end="4"/>
                                            </p:txEl>
                                          </p:spTgt>
                                        </p:tgtEl>
                                        <p:attrNameLst>
                                          <p:attrName>style.visibility</p:attrName>
                                        </p:attrNameLst>
                                      </p:cBhvr>
                                      <p:to>
                                        <p:strVal val="visible"/>
                                      </p:to>
                                    </p:set>
                                    <p:animEffect transition="in" filter="fade">
                                      <p:cBhvr>
                                        <p:cTn id="32" dur="1000"/>
                                        <p:tgtEl>
                                          <p:spTgt spid="179204">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9204">
                                            <p:txEl>
                                              <p:pRg st="5" end="5"/>
                                            </p:txEl>
                                          </p:spTgt>
                                        </p:tgtEl>
                                        <p:attrNameLst>
                                          <p:attrName>style.visibility</p:attrName>
                                        </p:attrNameLst>
                                      </p:cBhvr>
                                      <p:to>
                                        <p:strVal val="visible"/>
                                      </p:to>
                                    </p:set>
                                    <p:animEffect transition="in" filter="fade">
                                      <p:cBhvr>
                                        <p:cTn id="37" dur="1000"/>
                                        <p:tgtEl>
                                          <p:spTgt spid="179204">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9204">
                                            <p:txEl>
                                              <p:pRg st="6" end="6"/>
                                            </p:txEl>
                                          </p:spTgt>
                                        </p:tgtEl>
                                        <p:attrNameLst>
                                          <p:attrName>style.visibility</p:attrName>
                                        </p:attrNameLst>
                                      </p:cBhvr>
                                      <p:to>
                                        <p:strVal val="visible"/>
                                      </p:to>
                                    </p:set>
                                    <p:animEffect transition="in" filter="fade">
                                      <p:cBhvr>
                                        <p:cTn id="42" dur="1000"/>
                                        <p:tgtEl>
                                          <p:spTgt spid="17920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animBg="1"/>
      <p:bldP spid="179204" grpId="0" build="p"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TotalTime>
  <Words>1211</Words>
  <Application>Microsoft Macintosh PowerPoint</Application>
  <PresentationFormat>Presentación en pantalla (4:3)</PresentationFormat>
  <Paragraphs>174</Paragraphs>
  <Slides>13</Slides>
  <Notes>8</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Jme</dc:creator>
  <cp:lastModifiedBy>Jme</cp:lastModifiedBy>
  <cp:revision>7</cp:revision>
  <dcterms:created xsi:type="dcterms:W3CDTF">2015-04-14T05:48:57Z</dcterms:created>
  <dcterms:modified xsi:type="dcterms:W3CDTF">2015-06-09T17:16:44Z</dcterms:modified>
</cp:coreProperties>
</file>