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308" r:id="rId3"/>
    <p:sldId id="259" r:id="rId4"/>
    <p:sldId id="260" r:id="rId5"/>
    <p:sldId id="261" r:id="rId6"/>
    <p:sldId id="375" r:id="rId7"/>
    <p:sldId id="309" r:id="rId8"/>
    <p:sldId id="376" r:id="rId9"/>
    <p:sldId id="310" r:id="rId10"/>
    <p:sldId id="378" r:id="rId11"/>
    <p:sldId id="311" r:id="rId12"/>
    <p:sldId id="312" r:id="rId13"/>
    <p:sldId id="313" r:id="rId14"/>
    <p:sldId id="314" r:id="rId15"/>
    <p:sldId id="315" r:id="rId16"/>
    <p:sldId id="316" r:id="rId17"/>
    <p:sldId id="380" r:id="rId18"/>
    <p:sldId id="317" r:id="rId19"/>
    <p:sldId id="318" r:id="rId20"/>
    <p:sldId id="319" r:id="rId21"/>
    <p:sldId id="320" r:id="rId22"/>
    <p:sldId id="322" r:id="rId23"/>
    <p:sldId id="323" r:id="rId24"/>
    <p:sldId id="324" r:id="rId25"/>
    <p:sldId id="379" r:id="rId26"/>
    <p:sldId id="326" r:id="rId27"/>
    <p:sldId id="327" r:id="rId28"/>
    <p:sldId id="329" r:id="rId29"/>
    <p:sldId id="330" r:id="rId30"/>
    <p:sldId id="331" r:id="rId31"/>
    <p:sldId id="332" r:id="rId32"/>
    <p:sldId id="333" r:id="rId33"/>
    <p:sldId id="334" r:id="rId34"/>
    <p:sldId id="335" r:id="rId35"/>
    <p:sldId id="381" r:id="rId36"/>
    <p:sldId id="336" r:id="rId37"/>
    <p:sldId id="382" r:id="rId38"/>
    <p:sldId id="337" r:id="rId39"/>
    <p:sldId id="383" r:id="rId40"/>
    <p:sldId id="338" r:id="rId41"/>
    <p:sldId id="384" r:id="rId42"/>
    <p:sldId id="339" r:id="rId43"/>
    <p:sldId id="385" r:id="rId44"/>
    <p:sldId id="340" r:id="rId45"/>
    <p:sldId id="341" r:id="rId46"/>
    <p:sldId id="386" r:id="rId47"/>
    <p:sldId id="342" r:id="rId48"/>
    <p:sldId id="343" r:id="rId49"/>
    <p:sldId id="344" r:id="rId50"/>
    <p:sldId id="345" r:id="rId51"/>
    <p:sldId id="346" r:id="rId52"/>
    <p:sldId id="347" r:id="rId53"/>
    <p:sldId id="348" r:id="rId54"/>
    <p:sldId id="349" r:id="rId55"/>
    <p:sldId id="356" r:id="rId56"/>
    <p:sldId id="357" r:id="rId57"/>
    <p:sldId id="358" r:id="rId58"/>
    <p:sldId id="359" r:id="rId59"/>
    <p:sldId id="360" r:id="rId60"/>
    <p:sldId id="361" r:id="rId61"/>
    <p:sldId id="362" r:id="rId62"/>
    <p:sldId id="363" r:id="rId63"/>
    <p:sldId id="364" r:id="rId64"/>
    <p:sldId id="365" r:id="rId65"/>
    <p:sldId id="366" r:id="rId66"/>
    <p:sldId id="367" r:id="rId67"/>
    <p:sldId id="368" r:id="rId68"/>
    <p:sldId id="371" r:id="rId69"/>
    <p:sldId id="372" r:id="rId70"/>
    <p:sldId id="374" r:id="rId7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520" y="-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27961A1F-C423-6A4A-AE39-E6FE3A4ED951}"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102411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7961A1F-C423-6A4A-AE39-E6FE3A4ED951}"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3190912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7961A1F-C423-6A4A-AE39-E6FE3A4ED951}"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363834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27961A1F-C423-6A4A-AE39-E6FE3A4ED951}"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407817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7961A1F-C423-6A4A-AE39-E6FE3A4ED951}" type="datetimeFigureOut">
              <a:rPr lang="es-ES" smtClean="0"/>
              <a:t>11/6/15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3573116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27961A1F-C423-6A4A-AE39-E6FE3A4ED951}"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117834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27961A1F-C423-6A4A-AE39-E6FE3A4ED951}" type="datetimeFigureOut">
              <a:rPr lang="es-ES" smtClean="0"/>
              <a:t>11/6/15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296834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27961A1F-C423-6A4A-AE39-E6FE3A4ED951}" type="datetimeFigureOut">
              <a:rPr lang="es-ES" smtClean="0"/>
              <a:t>11/6/15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387431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7961A1F-C423-6A4A-AE39-E6FE3A4ED951}" type="datetimeFigureOut">
              <a:rPr lang="es-ES" smtClean="0"/>
              <a:t>11/6/15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342155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7961A1F-C423-6A4A-AE39-E6FE3A4ED951}"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15225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7961A1F-C423-6A4A-AE39-E6FE3A4ED951}" type="datetimeFigureOut">
              <a:rPr lang="es-ES" smtClean="0"/>
              <a:t>11/6/15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1A20BBDB-E7F2-534B-BB36-0FE989082E01}" type="slidenum">
              <a:rPr lang="es-ES" smtClean="0"/>
              <a:t>‹Nr.›</a:t>
            </a:fld>
            <a:endParaRPr lang="es-ES"/>
          </a:p>
        </p:txBody>
      </p:sp>
    </p:spTree>
    <p:extLst>
      <p:ext uri="{BB962C8B-B14F-4D97-AF65-F5344CB8AC3E}">
        <p14:creationId xmlns:p14="http://schemas.microsoft.com/office/powerpoint/2010/main" val="775106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61A1F-C423-6A4A-AE39-E6FE3A4ED951}" type="datetimeFigureOut">
              <a:rPr lang="es-ES" smtClean="0"/>
              <a:t>11/6/15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0BBDB-E7F2-534B-BB36-0FE989082E01}" type="slidenum">
              <a:rPr lang="es-ES" smtClean="0"/>
              <a:t>‹Nr.›</a:t>
            </a:fld>
            <a:endParaRPr lang="es-ES"/>
          </a:p>
        </p:txBody>
      </p:sp>
    </p:spTree>
    <p:extLst>
      <p:ext uri="{BB962C8B-B14F-4D97-AF65-F5344CB8AC3E}">
        <p14:creationId xmlns:p14="http://schemas.microsoft.com/office/powerpoint/2010/main" val="3411970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1.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centros5.pntic.mec.es/ies.victoria.kent/Rincon-C/Simulaci/termometro/term.htm"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2.xml"/><Relationship Id="rId2" Type="http://schemas.openxmlformats.org/officeDocument/2006/relationships/hyperlink" Target="http://creativecommons.org/licenses/by-nc-sa/2.5/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hyperlink" Target="http://www.codiapasa.com/pdf/termometros.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Anders_Celsiu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youtube.com/watch?v=xLw-xTEn1Dw&amp;list=PLB880B7F091D2870B&amp;index=7"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hyperlink" Target="http://teleformacion.edu.aytolacoruna.es/FISICA/document/fisicaInteractiva/Calor/"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recursostic.educacion.es/newton/web/materiales_didacticos/calor_especifico/applet.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hyperlink" Target="http://webs.um.es/gregomc/LabESO/Calorimetroagualiquida/Calorimetroagualiquida.html" TargetMode="External"/><Relationship Id="rId4" Type="http://schemas.openxmlformats.org/officeDocument/2006/relationships/hyperlink" Target="http://webs.um.es/jmz/IntroFisiCompu/Enlaces/Enlaces.html" TargetMode="External"/><Relationship Id="rId5" Type="http://schemas.openxmlformats.org/officeDocument/2006/relationships/hyperlink" Target="inakiresa.files.wordpress.com%5C2010%5C03%5Cmetal-baten-bero-espezifikoa.doc" TargetMode="External"/><Relationship Id="rId6" Type="http://schemas.openxmlformats.org/officeDocument/2006/relationships/hyperlink" Target="http://www.google.es/imgres?imgurl=http://www.todomonografias.com/images/2006/12/8942.gif&amp;imgrefurl=http://www.todomonografias.com/fisica/calor-especifico-en-solidos/&amp;usg=__vbD1GANYuiUAHnCNPMKNVLABpEo=&amp;h=464&amp;w=591&amp;sz=13&amp;hl=es&amp;start=8&amp;zoom=1&amp;tbnid=TUPWEsqyc" TargetMode="External"/><Relationship Id="rId7" Type="http://schemas.openxmlformats.org/officeDocument/2006/relationships/image" Target="../media/image2.png"/><Relationship Id="rId8" Type="http://schemas.openxmlformats.org/officeDocument/2006/relationships/image" Target="../media/image3.jpeg"/><Relationship Id="rId9"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ehu.es/estibalizapinaniz/Praktikak/Kalorimetria.pdf" TargetMode="External"/></Relationships>
</file>

<file path=ppt/slides/_rels/slide44.xml.rels><?xml version="1.0" encoding="UTF-8" standalone="yes"?>
<Relationships xmlns="http://schemas.openxmlformats.org/package/2006/relationships"><Relationship Id="rId11" Type="http://schemas.openxmlformats.org/officeDocument/2006/relationships/image" Target="../media/image3.jpeg"/><Relationship Id="rId12"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ursos.tecmilenio.edu.mx/cursos/cfe/fe04153/contenidos/apoyos/9.swf" TargetMode="External"/><Relationship Id="rId3" Type="http://schemas.openxmlformats.org/officeDocument/2006/relationships/hyperlink" Target="http://www.colegiorubencastro.cl/files/CalorTemperatura.swf" TargetMode="External"/><Relationship Id="rId4" Type="http://schemas.openxmlformats.org/officeDocument/2006/relationships/hyperlink" Target="http://www.euskalnet.net/lauaizeta/matti/galderak/hilabeteak/apirilaberoa.htm" TargetMode="External"/><Relationship Id="rId5" Type="http://schemas.openxmlformats.org/officeDocument/2006/relationships/hyperlink" Target="http://www.sc.ehu.es/sbweb/fisica/estadistica/otros/calorimetro/calorimetro.htm" TargetMode="External"/><Relationship Id="rId6" Type="http://schemas.openxmlformats.org/officeDocument/2006/relationships/hyperlink" Target="http://perso.wanadoo.es/oyederra/marcos/marco7.htm" TargetMode="External"/><Relationship Id="rId7" Type="http://schemas.openxmlformats.org/officeDocument/2006/relationships/hyperlink" Target="http://www.zarautz.com/rafamunoa/hsaol_2_kimika/termokimika/Kalorimetria.pdf" TargetMode="External"/><Relationship Id="rId8" Type="http://schemas.openxmlformats.org/officeDocument/2006/relationships/hyperlink" Target="https://teknotxoko.wikispaces.com/1.03.+Propietate+fisikoak+I+-+dentsitatea,+fusio+tenperatura,+konduktibitate+termikoa+eta+bero+espezifikoa+(Sheila)+f" TargetMode="External"/><Relationship Id="rId9" Type="http://schemas.openxmlformats.org/officeDocument/2006/relationships/hyperlink" Target="#-1,1,Cap%92tulo 16. Temperatura y dilataci%97n"/><Relationship Id="rId10"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3.xml.rels><?xml version="1.0" encoding="UTF-8" standalone="yes"?>
<Relationships xmlns="http://schemas.openxmlformats.org/package/2006/relationships"><Relationship Id="rId11" Type="http://schemas.openxmlformats.org/officeDocument/2006/relationships/hyperlink" Target="http://es.wikipedia.org/wiki/Lat%C3%B3n" TargetMode="External"/><Relationship Id="rId12" Type="http://schemas.openxmlformats.org/officeDocument/2006/relationships/hyperlink" Target="http://es.wikipedia.org/wiki/Cobre" TargetMode="External"/><Relationship Id="rId13" Type="http://schemas.openxmlformats.org/officeDocument/2006/relationships/hyperlink" Target="http://es.wikipedia.org/wiki/Vidrio" TargetMode="External"/><Relationship Id="rId14" Type="http://schemas.openxmlformats.org/officeDocument/2006/relationships/hyperlink" Target="http://es.wikipedia.org/wiki/Cuarzo" TargetMode="External"/><Relationship Id="rId15" Type="http://schemas.openxmlformats.org/officeDocument/2006/relationships/hyperlink" Target="http://es.wikipedia.org/wiki/Grafito" TargetMode="External"/><Relationship Id="rId16" Type="http://schemas.openxmlformats.org/officeDocument/2006/relationships/image" Target="../media/image2.png"/><Relationship Id="rId17" Type="http://schemas.openxmlformats.org/officeDocument/2006/relationships/image" Target="../media/image3.jpeg"/><Relationship Id="rId18"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es.wikipedia.org/wiki/Hormig%C3%B3n" TargetMode="External"/><Relationship Id="rId3" Type="http://schemas.openxmlformats.org/officeDocument/2006/relationships/hyperlink" Target="http://es.wikipedia.org/wiki/Acero" TargetMode="External"/><Relationship Id="rId4" Type="http://schemas.openxmlformats.org/officeDocument/2006/relationships/hyperlink" Target="http://es.wikipedia.org/wiki/Hierro" TargetMode="External"/><Relationship Id="rId5" Type="http://schemas.openxmlformats.org/officeDocument/2006/relationships/hyperlink" Target="http://es.wikipedia.org/wiki/Plata" TargetMode="External"/><Relationship Id="rId6" Type="http://schemas.openxmlformats.org/officeDocument/2006/relationships/hyperlink" Target="http://es.wikipedia.org/wiki/Oro" TargetMode="External"/><Relationship Id="rId7" Type="http://schemas.openxmlformats.org/officeDocument/2006/relationships/hyperlink" Target="http://es.wikipedia.org/wiki/Invar" TargetMode="External"/><Relationship Id="rId8" Type="http://schemas.openxmlformats.org/officeDocument/2006/relationships/hyperlink" Target="http://es.wikipedia.org/wiki/Plomo" TargetMode="External"/><Relationship Id="rId9" Type="http://schemas.openxmlformats.org/officeDocument/2006/relationships/hyperlink" Target="http://es.wikipedia.org/wiki/Zinc" TargetMode="External"/><Relationship Id="rId10" Type="http://schemas.openxmlformats.org/officeDocument/2006/relationships/hyperlink" Target="http://es.wikipedia.org/wiki/Aluminio"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6.xml.rels><?xml version="1.0" encoding="UTF-8" standalone="yes"?>
<Relationships xmlns="http://schemas.openxmlformats.org/package/2006/relationships"><Relationship Id="rId11" Type="http://schemas.openxmlformats.org/officeDocument/2006/relationships/image" Target="../media/image4.jpeg"/><Relationship Id="rId12"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image" Target="../media/image9.jpeg"/><Relationship Id="rId3" Type="http://schemas.openxmlformats.org/officeDocument/2006/relationships/hyperlink" Target="http://www.spitzer.caltech.edu/espanol/edu/thermal/index.html" TargetMode="External"/><Relationship Id="rId4" Type="http://schemas.openxmlformats.org/officeDocument/2006/relationships/image" Target="../media/image10.png"/><Relationship Id="rId5" Type="http://schemas.openxmlformats.org/officeDocument/2006/relationships/hyperlink" Target="http://calentamientoglobalclima.org/" TargetMode="External"/><Relationship Id="rId6" Type="http://schemas.openxmlformats.org/officeDocument/2006/relationships/image" Target="../media/image11.png"/><Relationship Id="rId7" Type="http://schemas.openxmlformats.org/officeDocument/2006/relationships/hyperlink" Target="http://creativecommons.org/licenses/by-nc-sa/2.5/es/" TargetMode="External"/><Relationship Id="rId8" Type="http://schemas.openxmlformats.org/officeDocument/2006/relationships/image" Target="../media/image1.png"/><Relationship Id="rId9" Type="http://schemas.openxmlformats.org/officeDocument/2006/relationships/image" Target="../media/image2.png"/><Relationship Id="rId10" Type="http://schemas.openxmlformats.org/officeDocument/2006/relationships/image" Target="../media/image3.jpeg"/></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6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rincondelaciencia.educa.madrid.org/practica2/pr-66/pr-66.html"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9.xml.rels><?xml version="1.0" encoding="UTF-8" standalone="yes"?>
<Relationships xmlns="http://schemas.openxmlformats.org/package/2006/relationships"><Relationship Id="rId3" Type="http://schemas.openxmlformats.org/officeDocument/2006/relationships/hyperlink" Target="http://zientzia.net/artikuluak/eguzkia-hartu-onuren-eta-arriskuen-arteko-mugak/" TargetMode="External"/><Relationship Id="rId4" Type="http://schemas.openxmlformats.org/officeDocument/2006/relationships/hyperlink" Target="http://www.ikasbil.net/web/ikasbil/dokutekako-fitxa?p_p_id=56_INSTANCE_fLB1&amp;p_p_lifecycle=0&amp;p_p_state=normal&amp;p_p_mode=view&amp;p_p_col_id=column-1&amp;p_p_col_count=1&amp;articleId=25419&amp;groupId=10138" TargetMode="External"/><Relationship Id="rId5" Type="http://schemas.openxmlformats.org/officeDocument/2006/relationships/hyperlink" Target="file:///\\hhttp\www.cruzrojagipuzkoa.com\attachments\article\111\tr%25C3%25ADptico%20vichy%20adultos%20euskera.pdf" TargetMode="External"/><Relationship Id="rId6" Type="http://schemas.openxmlformats.org/officeDocument/2006/relationships/image" Target="../media/image2.png"/><Relationship Id="rId7" Type="http://schemas.openxmlformats.org/officeDocument/2006/relationships/image" Target="../media/image3.jpeg"/><Relationship Id="rId8"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www.eitb.com/multimedia/infografias/eguzkia/Eguzkiaren_eragina_eu.sw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oncurso.cnice.mec.es/cnice2005/93_iniciacion_interactiva_materia/curso/materiales/estados/solido.htm" TargetMode="External"/><Relationship Id="rId4" Type="http://schemas.openxmlformats.org/officeDocument/2006/relationships/hyperlink" Target="http://concurso.cnice.mec.es/cnice2005/93_iniciacion_interactiva_materia/curso/materiales/estados/liquido.htm" TargetMode="Externa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oncurso.cnice.mec.es/cnice2005/93_iniciacion_interactiva_materia/curso/materiales/estados/gas.htm" TargetMode="Externa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hyperlink" Target="http://educacion.tamps.gob.mx/alumnos/Material/49151HaN5L.sw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concurso.cnice.mec.es/cnice2005/93_iniciacion_interactiva_materia/curso/materiales/estados/solido.htm" TargetMode="External"/><Relationship Id="rId4" Type="http://schemas.openxmlformats.org/officeDocument/2006/relationships/hyperlink" Target="http://concurso.cnice.mec.es/cnice2005/93_iniciacion_interactiva_materia/curso/materiales/estados/gas.htm" TargetMode="External"/><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hyperlink" Target="http://concurso.cnice.mec.es/cnice2005/93_iniciacion_interactiva_materia/curso/materiales/estados/liquido.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799" y="1317625"/>
            <a:ext cx="8170333" cy="2678642"/>
          </a:xfrm>
        </p:spPr>
        <p:txBody>
          <a:bodyPr>
            <a:normAutofit fontScale="90000"/>
          </a:bodyPr>
          <a:lstStyle/>
          <a:p>
            <a:r>
              <a:rPr lang="es-ES" dirty="0" smtClean="0">
                <a:solidFill>
                  <a:srgbClr val="0000FF"/>
                </a:solidFill>
              </a:rPr>
              <a:t>17. </a:t>
            </a:r>
            <a:r>
              <a:rPr lang="es-ES" dirty="0" err="1" smtClean="0">
                <a:solidFill>
                  <a:srgbClr val="0000FF"/>
                </a:solidFill>
              </a:rPr>
              <a:t>Gaia</a:t>
            </a:r>
            <a:r>
              <a:rPr lang="es-ES" dirty="0" smtClean="0">
                <a:solidFill>
                  <a:srgbClr val="0000FF"/>
                </a:solidFill>
              </a:rPr>
              <a:t> ARIKETAK.</a:t>
            </a:r>
            <a:br>
              <a:rPr lang="es-ES" dirty="0" smtClean="0">
                <a:solidFill>
                  <a:srgbClr val="0000FF"/>
                </a:solidFill>
              </a:rPr>
            </a:br>
            <a:r>
              <a:rPr lang="es-ES" dirty="0" smtClean="0">
                <a:solidFill>
                  <a:srgbClr val="0000FF"/>
                </a:solidFill>
              </a:rPr>
              <a:t>ENERGIA TERMIKOA. LANA ETA BEROA.</a:t>
            </a:r>
            <a:br>
              <a:rPr lang="es-ES" dirty="0" smtClean="0">
                <a:solidFill>
                  <a:srgbClr val="0000FF"/>
                </a:solidFill>
              </a:rPr>
            </a:br>
            <a:r>
              <a:rPr lang="es-ES" dirty="0">
                <a:solidFill>
                  <a:srgbClr val="0000FF"/>
                </a:solidFill>
              </a:rPr>
              <a:t/>
            </a:r>
            <a:br>
              <a:rPr lang="es-ES" dirty="0">
                <a:solidFill>
                  <a:srgbClr val="0000FF"/>
                </a:solidFill>
              </a:rPr>
            </a:br>
            <a:endParaRPr lang="es-ES" dirty="0">
              <a:solidFill>
                <a:srgbClr val="0000FF"/>
              </a:solidFill>
            </a:endParaRPr>
          </a:p>
        </p:txBody>
      </p:sp>
      <p:sp>
        <p:nvSpPr>
          <p:cNvPr id="3" name="Rectangle 1026"/>
          <p:cNvSpPr txBox="1">
            <a:spLocks noChangeArrowheads="1"/>
          </p:cNvSpPr>
          <p:nvPr/>
        </p:nvSpPr>
        <p:spPr>
          <a:xfrm>
            <a:off x="685799" y="3996267"/>
            <a:ext cx="7772400" cy="1143000"/>
          </a:xfrm>
          <a:prstGeom prst="rect">
            <a:avLst/>
          </a:prstGeom>
          <a:solidFill>
            <a:srgbClr val="FFFFFF"/>
          </a:solidFill>
          <a:ln>
            <a:solidFill>
              <a:srgbClr val="FFFFFF"/>
            </a:solidFill>
            <a:miter lim="800000"/>
            <a:headEnd/>
            <a:tailEnd/>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 smtClean="0">
                <a:latin typeface="Arial" charset="0"/>
              </a:rPr>
              <a:t>BEROA ETA TENPERATURA</a:t>
            </a:r>
            <a:endParaRPr lang="es-ES">
              <a:latin typeface="Arial" charset="0"/>
            </a:endParaRPr>
          </a:p>
        </p:txBody>
      </p:sp>
      <p:pic>
        <p:nvPicPr>
          <p:cNvPr id="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953268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6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60E7C55-326E-7645-8F59-74723CC7AD53}" type="slidenum">
              <a:rPr lang="eu-ES" sz="1400">
                <a:latin typeface="Times" charset="0"/>
              </a:rPr>
              <a:pPr/>
              <a:t>10</a:t>
            </a:fld>
            <a:endParaRPr lang="eu-ES" sz="1400">
              <a:latin typeface="Times" charset="0"/>
            </a:endParaRPr>
          </a:p>
        </p:txBody>
      </p:sp>
      <p:sp>
        <p:nvSpPr>
          <p:cNvPr id="782493" name="AutoShape 1181"/>
          <p:cNvSpPr>
            <a:spLocks noChangeArrowheads="1"/>
          </p:cNvSpPr>
          <p:nvPr/>
        </p:nvSpPr>
        <p:spPr bwMode="auto">
          <a:xfrm>
            <a:off x="395288" y="3860800"/>
            <a:ext cx="8424862" cy="647700"/>
          </a:xfrm>
          <a:prstGeom prst="rightArrow">
            <a:avLst>
              <a:gd name="adj1" fmla="val 44120"/>
              <a:gd name="adj2" fmla="val 140431"/>
            </a:avLst>
          </a:prstGeom>
          <a:gradFill rotWithShape="1">
            <a:gsLst>
              <a:gs pos="0">
                <a:schemeClr val="accent1"/>
              </a:gs>
              <a:gs pos="100000">
                <a:srgbClr val="FF0000"/>
              </a:gs>
            </a:gsLst>
            <a:lin ang="0" scaled="1"/>
          </a:gradFill>
          <a:ln w="9525">
            <a:solidFill>
              <a:schemeClr val="tx1"/>
            </a:solidFill>
            <a:miter lim="800000"/>
            <a:headEnd/>
            <a:tailEnd/>
          </a:ln>
        </p:spPr>
        <p:txBody>
          <a:bodyPr wrap="none" anchor="ctr"/>
          <a:lstStyle/>
          <a:p>
            <a:pPr algn="ctr" eaLnBrk="1" hangingPunct="1"/>
            <a:r>
              <a:rPr lang="eu-ES" sz="1800" b="1" dirty="0">
                <a:cs typeface="Arial" charset="0"/>
              </a:rPr>
              <a:t>Tenperaturaren </a:t>
            </a:r>
            <a:r>
              <a:rPr lang="eu-ES" b="1" dirty="0" smtClean="0">
                <a:cs typeface="Arial" charset="0"/>
              </a:rPr>
              <a:t>...................</a:t>
            </a:r>
            <a:endParaRPr lang="eu-ES" sz="1800" b="1" dirty="0">
              <a:cs typeface="Arial" charset="0"/>
            </a:endParaRPr>
          </a:p>
        </p:txBody>
      </p:sp>
      <p:sp>
        <p:nvSpPr>
          <p:cNvPr id="706718" name="Text Box 1182"/>
          <p:cNvSpPr txBox="1">
            <a:spLocks noChangeArrowheads="1"/>
          </p:cNvSpPr>
          <p:nvPr/>
        </p:nvSpPr>
        <p:spPr bwMode="auto">
          <a:xfrm>
            <a:off x="6516688" y="4005263"/>
            <a:ext cx="2627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Tenperatura </a:t>
            </a:r>
            <a:r>
              <a:rPr lang="eu-ES" sz="1400" b="1" dirty="0" smtClean="0">
                <a:cs typeface="Arial" charset="0"/>
              </a:rPr>
              <a:t>..............</a:t>
            </a:r>
            <a:endParaRPr lang="eu-ES" sz="1400" b="1" dirty="0">
              <a:cs typeface="Arial" charset="0"/>
            </a:endParaRPr>
          </a:p>
        </p:txBody>
      </p:sp>
      <p:sp>
        <p:nvSpPr>
          <p:cNvPr id="706719" name="Text Box 1183"/>
          <p:cNvSpPr txBox="1">
            <a:spLocks noChangeArrowheads="1"/>
          </p:cNvSpPr>
          <p:nvPr/>
        </p:nvSpPr>
        <p:spPr bwMode="auto">
          <a:xfrm>
            <a:off x="323850" y="4005263"/>
            <a:ext cx="2303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Tenperatuta </a:t>
            </a:r>
            <a:r>
              <a:rPr lang="eu-ES" sz="1400" b="1" dirty="0" smtClean="0">
                <a:cs typeface="Arial" charset="0"/>
              </a:rPr>
              <a:t>...................</a:t>
            </a:r>
            <a:endParaRPr lang="eu-ES" sz="1400" b="1" dirty="0">
              <a:cs typeface="Arial" charset="0"/>
            </a:endParaRPr>
          </a:p>
        </p:txBody>
      </p:sp>
      <p:sp>
        <p:nvSpPr>
          <p:cNvPr id="782496" name="AutoShape 1184"/>
          <p:cNvSpPr>
            <a:spLocks noChangeArrowheads="1"/>
          </p:cNvSpPr>
          <p:nvPr/>
        </p:nvSpPr>
        <p:spPr bwMode="auto">
          <a:xfrm>
            <a:off x="395288" y="4724400"/>
            <a:ext cx="8424862" cy="647700"/>
          </a:xfrm>
          <a:prstGeom prst="rightArrow">
            <a:avLst>
              <a:gd name="adj1" fmla="val 44120"/>
              <a:gd name="adj2" fmla="val 140431"/>
            </a:avLst>
          </a:prstGeom>
          <a:gradFill rotWithShape="1">
            <a:gsLst>
              <a:gs pos="0">
                <a:srgbClr val="ABFDB1"/>
              </a:gs>
              <a:gs pos="100000">
                <a:srgbClr val="FF9933"/>
              </a:gs>
            </a:gsLst>
            <a:lin ang="0" scaled="1"/>
          </a:gradFill>
          <a:ln w="9525">
            <a:solidFill>
              <a:schemeClr val="tx1"/>
            </a:solidFill>
            <a:miter lim="800000"/>
            <a:headEnd/>
            <a:tailEnd/>
          </a:ln>
        </p:spPr>
        <p:txBody>
          <a:bodyPr wrap="none" anchor="ctr"/>
          <a:lstStyle/>
          <a:p>
            <a:pPr algn="ctr" eaLnBrk="1" hangingPunct="1"/>
            <a:r>
              <a:rPr lang="eu-ES" sz="1800" b="1" dirty="0">
                <a:cs typeface="Arial" charset="0"/>
              </a:rPr>
              <a:t>Energia zinetikoaren </a:t>
            </a:r>
            <a:r>
              <a:rPr lang="eu-ES" sz="1800" b="1" dirty="0" smtClean="0">
                <a:cs typeface="Arial" charset="0"/>
              </a:rPr>
              <a:t>.......................</a:t>
            </a:r>
            <a:endParaRPr lang="eu-ES" sz="1800" b="1" dirty="0">
              <a:cs typeface="Arial" charset="0"/>
            </a:endParaRPr>
          </a:p>
        </p:txBody>
      </p:sp>
      <p:sp>
        <p:nvSpPr>
          <p:cNvPr id="706721" name="Text Box 1185"/>
          <p:cNvSpPr txBox="1">
            <a:spLocks noChangeArrowheads="1"/>
          </p:cNvSpPr>
          <p:nvPr/>
        </p:nvSpPr>
        <p:spPr bwMode="auto">
          <a:xfrm>
            <a:off x="395288" y="4868863"/>
            <a:ext cx="19446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E. Zinetiko </a:t>
            </a:r>
            <a:r>
              <a:rPr lang="eu-ES" sz="1400" b="1" dirty="0" smtClean="0">
                <a:cs typeface="Arial" charset="0"/>
              </a:rPr>
              <a:t>................</a:t>
            </a:r>
            <a:endParaRPr lang="eu-ES" sz="1400" b="1" dirty="0">
              <a:cs typeface="Arial" charset="0"/>
            </a:endParaRPr>
          </a:p>
        </p:txBody>
      </p:sp>
      <p:sp>
        <p:nvSpPr>
          <p:cNvPr id="706722" name="Text Box 1186"/>
          <p:cNvSpPr txBox="1">
            <a:spLocks noChangeArrowheads="1"/>
          </p:cNvSpPr>
          <p:nvPr/>
        </p:nvSpPr>
        <p:spPr bwMode="auto">
          <a:xfrm>
            <a:off x="6659563" y="4868863"/>
            <a:ext cx="2305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rPr>
              <a:t>E. Zinetiko </a:t>
            </a:r>
            <a:r>
              <a:rPr lang="eu-ES" sz="1400" b="1" dirty="0" smtClean="0">
                <a:cs typeface="Arial" charset="0"/>
              </a:rPr>
              <a:t>...................</a:t>
            </a:r>
            <a:endParaRPr lang="eu-ES" sz="1400" b="1" dirty="0">
              <a:cs typeface="Arial" charset="0"/>
            </a:endParaRPr>
          </a:p>
        </p:txBody>
      </p:sp>
      <p:sp>
        <p:nvSpPr>
          <p:cNvPr id="166" name="CuadroTexto 165"/>
          <p:cNvSpPr txBox="1"/>
          <p:nvPr/>
        </p:nvSpPr>
        <p:spPr>
          <a:xfrm>
            <a:off x="216693" y="1023408"/>
            <a:ext cx="8927307" cy="1569660"/>
          </a:xfrm>
          <a:prstGeom prst="rect">
            <a:avLst/>
          </a:prstGeom>
          <a:noFill/>
        </p:spPr>
        <p:txBody>
          <a:bodyPr wrap="square" rtlCol="0">
            <a:spAutoFit/>
          </a:bodyPr>
          <a:lstStyle/>
          <a:p>
            <a:r>
              <a:rPr lang="es-ES" sz="3200" dirty="0" err="1" smtClean="0"/>
              <a:t>Irudi</a:t>
            </a:r>
            <a:r>
              <a:rPr lang="es-ES" sz="3200" dirty="0" smtClean="0"/>
              <a:t> batean </a:t>
            </a:r>
            <a:r>
              <a:rPr lang="es-ES" sz="3200" dirty="0" err="1" smtClean="0"/>
              <a:t>sustantzia</a:t>
            </a:r>
            <a:r>
              <a:rPr lang="es-ES" sz="3200" dirty="0" smtClean="0"/>
              <a:t> baten </a:t>
            </a:r>
            <a:r>
              <a:rPr lang="es-ES" sz="3200" dirty="0" err="1" smtClean="0"/>
              <a:t>partikulak</a:t>
            </a:r>
            <a:r>
              <a:rPr lang="es-ES" sz="3200" dirty="0" smtClean="0"/>
              <a:t> </a:t>
            </a:r>
            <a:r>
              <a:rPr lang="es-ES" sz="3200" dirty="0" err="1" smtClean="0"/>
              <a:t>agertzen</a:t>
            </a:r>
            <a:r>
              <a:rPr lang="es-ES" sz="3200" dirty="0" smtClean="0"/>
              <a:t> </a:t>
            </a:r>
            <a:r>
              <a:rPr lang="es-ES" sz="3200" dirty="0" err="1" smtClean="0"/>
              <a:t>dira</a:t>
            </a:r>
            <a:r>
              <a:rPr lang="es-ES" sz="3200" dirty="0" smtClean="0"/>
              <a:t>. </a:t>
            </a:r>
            <a:r>
              <a:rPr lang="es-ES" sz="3200" dirty="0" err="1"/>
              <a:t>T</a:t>
            </a:r>
            <a:r>
              <a:rPr lang="es-ES" sz="3200" dirty="0" err="1" smtClean="0"/>
              <a:t>enperaturarekin</a:t>
            </a:r>
            <a:r>
              <a:rPr lang="es-ES" sz="3200" dirty="0" smtClean="0"/>
              <a:t> </a:t>
            </a:r>
            <a:r>
              <a:rPr lang="es-ES" sz="3200" dirty="0" err="1" smtClean="0"/>
              <a:t>ba</a:t>
            </a:r>
            <a:r>
              <a:rPr lang="es-ES" sz="3200" dirty="0" smtClean="0"/>
              <a:t> al </a:t>
            </a:r>
            <a:r>
              <a:rPr lang="es-ES" sz="3200" dirty="0" err="1" smtClean="0"/>
              <a:t>dute</a:t>
            </a:r>
            <a:r>
              <a:rPr lang="es-ES" sz="3200" dirty="0" smtClean="0"/>
              <a:t> </a:t>
            </a:r>
            <a:r>
              <a:rPr lang="es-ES" sz="3200" dirty="0" err="1" smtClean="0"/>
              <a:t>erlaziorik</a:t>
            </a:r>
            <a:r>
              <a:rPr lang="es-ES" sz="3200" dirty="0" smtClean="0"/>
              <a:t>? </a:t>
            </a:r>
            <a:r>
              <a:rPr lang="es-ES" sz="3200" dirty="0" err="1" smtClean="0"/>
              <a:t>Zeinek</a:t>
            </a:r>
            <a:r>
              <a:rPr lang="es-ES" sz="3200" dirty="0" smtClean="0"/>
              <a:t> du </a:t>
            </a:r>
            <a:r>
              <a:rPr lang="es-ES" sz="3200" dirty="0" err="1" smtClean="0"/>
              <a:t>handiena</a:t>
            </a:r>
            <a:r>
              <a:rPr lang="es-ES" sz="3200" dirty="0" smtClean="0"/>
              <a:t> eta </a:t>
            </a:r>
            <a:r>
              <a:rPr lang="es-ES" sz="3200" dirty="0" err="1" smtClean="0"/>
              <a:t>zeinek</a:t>
            </a:r>
            <a:r>
              <a:rPr lang="es-ES" sz="3200" dirty="0" smtClean="0"/>
              <a:t> </a:t>
            </a:r>
            <a:r>
              <a:rPr lang="es-ES" sz="3200" dirty="0" err="1" smtClean="0"/>
              <a:t>txikiena</a:t>
            </a:r>
            <a:r>
              <a:rPr lang="es-ES" sz="3200" dirty="0" smtClean="0"/>
              <a:t>? </a:t>
            </a:r>
            <a:r>
              <a:rPr lang="es-ES" sz="3200" dirty="0" err="1" smtClean="0"/>
              <a:t>Nola</a:t>
            </a:r>
            <a:r>
              <a:rPr lang="es-ES" sz="3200" dirty="0" smtClean="0"/>
              <a:t> </a:t>
            </a:r>
            <a:r>
              <a:rPr lang="es-ES" sz="3200" dirty="0" err="1" smtClean="0"/>
              <a:t>dakizu</a:t>
            </a:r>
            <a:r>
              <a:rPr lang="es-ES" sz="3200" dirty="0" smtClean="0"/>
              <a:t>?</a:t>
            </a:r>
            <a:endParaRPr lang="es-ES" sz="3200" dirty="0"/>
          </a:p>
        </p:txBody>
      </p:sp>
      <p:sp>
        <p:nvSpPr>
          <p:cNvPr id="2" name="CuadroTexto 1"/>
          <p:cNvSpPr txBox="1"/>
          <p:nvPr/>
        </p:nvSpPr>
        <p:spPr>
          <a:xfrm>
            <a:off x="283369" y="5107876"/>
            <a:ext cx="8860631" cy="1077218"/>
          </a:xfrm>
          <a:prstGeom prst="rect">
            <a:avLst/>
          </a:prstGeom>
          <a:noFill/>
        </p:spPr>
        <p:txBody>
          <a:bodyPr wrap="square" rtlCol="0">
            <a:spAutoFit/>
          </a:bodyPr>
          <a:lstStyle/>
          <a:p>
            <a:r>
              <a:rPr lang="es-ES" sz="3200" dirty="0" err="1" smtClean="0"/>
              <a:t>Beraz</a:t>
            </a:r>
            <a:r>
              <a:rPr lang="es-ES" sz="3200" dirty="0" smtClean="0"/>
              <a:t> </a:t>
            </a:r>
            <a:r>
              <a:rPr lang="es-ES" sz="3200" dirty="0" err="1" smtClean="0"/>
              <a:t>energia</a:t>
            </a:r>
            <a:r>
              <a:rPr lang="es-ES" sz="3200" dirty="0" smtClean="0"/>
              <a:t>………………….. eta ………………………..</a:t>
            </a:r>
            <a:r>
              <a:rPr lang="es-ES" sz="3200" dirty="0" err="1" smtClean="0"/>
              <a:t>ren</a:t>
            </a:r>
            <a:r>
              <a:rPr lang="es-ES" sz="3200" dirty="0" smtClean="0"/>
              <a:t> </a:t>
            </a:r>
            <a:r>
              <a:rPr lang="es-ES" sz="3200" dirty="0" err="1" smtClean="0"/>
              <a:t>artean</a:t>
            </a:r>
            <a:r>
              <a:rPr lang="es-ES" sz="3200" dirty="0" smtClean="0"/>
              <a:t>………………….. </a:t>
            </a:r>
            <a:r>
              <a:rPr lang="es-ES" sz="3200" dirty="0" err="1" smtClean="0"/>
              <a:t>dago</a:t>
            </a:r>
            <a:endParaRPr lang="es-ES" sz="3200" dirty="0"/>
          </a:p>
        </p:txBody>
      </p:sp>
      <p:pic>
        <p:nvPicPr>
          <p:cNvPr id="16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8611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2493">
                                            <p:txEl>
                                              <p:pRg st="0" end="0"/>
                                            </p:txEl>
                                          </p:spTgt>
                                        </p:tgtEl>
                                        <p:attrNameLst>
                                          <p:attrName>style.color</p:attrName>
                                        </p:attrNameLst>
                                      </p:cBhvr>
                                      <p:to>
                                        <a:schemeClr val="bg1"/>
                                      </p:to>
                                    </p:animClr>
                                  </p:childTnLst>
                                </p:cTn>
                              </p:par>
                              <p:par>
                                <p:cTn id="7" presetID="3" presetClass="emph" presetSubtype="2" repeatCount="indefinite" fill="hold" nodeType="withEffect">
                                  <p:stCondLst>
                                    <p:cond delay="0"/>
                                  </p:stCondLst>
                                  <p:childTnLst>
                                    <p:animClr clrSpc="rgb" dir="cw">
                                      <p:cBhvr override="childStyle">
                                        <p:cTn id="8" dur="3000" fill="hold"/>
                                        <p:tgtEl>
                                          <p:spTgt spid="782496">
                                            <p:txEl>
                                              <p:pRg st="0" end="0"/>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029A233-7289-DF48-8ECA-2351482DE239}" type="slidenum">
              <a:rPr lang="eu-ES" sz="1400">
                <a:latin typeface="Times" charset="0"/>
              </a:rPr>
              <a:pPr/>
              <a:t>11</a:t>
            </a:fld>
            <a:endParaRPr lang="eu-ES" sz="1400">
              <a:latin typeface="Times" charset="0"/>
            </a:endParaRPr>
          </a:p>
        </p:txBody>
      </p:sp>
      <p:sp>
        <p:nvSpPr>
          <p:cNvPr id="707740" name="Text Box 1182"/>
          <p:cNvSpPr txBox="1">
            <a:spLocks noChangeArrowheads="1"/>
          </p:cNvSpPr>
          <p:nvPr/>
        </p:nvSpPr>
        <p:spPr bwMode="auto">
          <a:xfrm>
            <a:off x="684212" y="4221163"/>
            <a:ext cx="7775575" cy="954107"/>
          </a:xfrm>
          <a:prstGeom prst="rect">
            <a:avLst/>
          </a:prstGeom>
          <a:solidFill>
            <a:srgbClr val="FFFFFF"/>
          </a:solidFill>
          <a:ln w="9525">
            <a:solidFill>
              <a:srgbClr val="000000"/>
            </a:solidFill>
            <a:miter lim="800000"/>
            <a:headEnd/>
            <a:tailEnd/>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dist" eaLnBrk="1" hangingPunct="1"/>
            <a:r>
              <a:rPr lang="eu-ES" sz="2800" b="1" dirty="0" smtClean="0">
                <a:cs typeface="Arial" charset="0"/>
              </a:rPr>
              <a:t>................. en bataz </a:t>
            </a:r>
            <a:r>
              <a:rPr lang="eu-ES" sz="2800" b="1" dirty="0">
                <a:cs typeface="Arial" charset="0"/>
              </a:rPr>
              <a:t>besteko </a:t>
            </a:r>
            <a:r>
              <a:rPr lang="eu-ES" sz="2800" b="1" dirty="0" smtClean="0">
                <a:cs typeface="Arial" charset="0"/>
              </a:rPr>
              <a:t>................................... da.</a:t>
            </a:r>
            <a:endParaRPr lang="eu-ES" sz="2800" b="1" dirty="0">
              <a:cs typeface="Arial" charset="0"/>
            </a:endParaRPr>
          </a:p>
        </p:txBody>
      </p:sp>
      <p:sp>
        <p:nvSpPr>
          <p:cNvPr id="783521" name="Rectangle 1185"/>
          <p:cNvSpPr>
            <a:spLocks noChangeArrowheads="1"/>
          </p:cNvSpPr>
          <p:nvPr/>
        </p:nvSpPr>
        <p:spPr bwMode="auto">
          <a:xfrm>
            <a:off x="8805970" y="5568950"/>
            <a:ext cx="142875" cy="576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3522" name="Rectangle 1186"/>
          <p:cNvSpPr>
            <a:spLocks noChangeArrowheads="1"/>
          </p:cNvSpPr>
          <p:nvPr/>
        </p:nvSpPr>
        <p:spPr bwMode="auto">
          <a:xfrm>
            <a:off x="8532813" y="5780088"/>
            <a:ext cx="142875" cy="576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3523" name="Rectangle 1187"/>
          <p:cNvSpPr>
            <a:spLocks noChangeArrowheads="1"/>
          </p:cNvSpPr>
          <p:nvPr/>
        </p:nvSpPr>
        <p:spPr bwMode="auto">
          <a:xfrm>
            <a:off x="8459788" y="3969544"/>
            <a:ext cx="215900" cy="3603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3524" name="Rectangle 1188"/>
          <p:cNvSpPr>
            <a:spLocks noChangeArrowheads="1"/>
          </p:cNvSpPr>
          <p:nvPr/>
        </p:nvSpPr>
        <p:spPr bwMode="auto">
          <a:xfrm>
            <a:off x="8747919" y="5098719"/>
            <a:ext cx="144462" cy="431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16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317075" y="1512394"/>
            <a:ext cx="3121768" cy="461665"/>
          </a:xfrm>
          <a:prstGeom prst="rect">
            <a:avLst/>
          </a:prstGeom>
        </p:spPr>
        <p:txBody>
          <a:bodyPr wrap="none">
            <a:spAutoFit/>
          </a:bodyPr>
          <a:lstStyle/>
          <a:p>
            <a:pPr algn="ctr"/>
            <a:r>
              <a:rPr lang="eu-ES" sz="2400" dirty="0">
                <a:latin typeface="Comic Sans MS" charset="0"/>
                <a:cs typeface="Arial" charset="0"/>
              </a:rPr>
              <a:t>Zer da tenperatura?</a:t>
            </a:r>
            <a:endParaRPr lang="eu-ES" sz="2400" dirty="0">
              <a:latin typeface="Comic Sans MS" charset="0"/>
              <a:cs typeface="Arial" charset="0"/>
            </a:endParaRPr>
          </a:p>
        </p:txBody>
      </p:sp>
    </p:spTree>
    <p:extLst>
      <p:ext uri="{BB962C8B-B14F-4D97-AF65-F5344CB8AC3E}">
        <p14:creationId xmlns:p14="http://schemas.microsoft.com/office/powerpoint/2010/main" val="64982492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xit" presetSubtype="0" repeatCount="indefinite" fill="hold" grpId="0" nodeType="withEffect">
                                  <p:stCondLst>
                                    <p:cond delay="0"/>
                                  </p:stCondLst>
                                  <p:childTnLst>
                                    <p:anim calcmode="lin" valueType="num">
                                      <p:cBhvr>
                                        <p:cTn id="6" dur="2000"/>
                                        <p:tgtEl>
                                          <p:spTgt spid="783521"/>
                                        </p:tgtEl>
                                        <p:attrNameLst>
                                          <p:attrName>ppt_w</p:attrName>
                                        </p:attrNameLst>
                                      </p:cBhvr>
                                      <p:tavLst>
                                        <p:tav tm="0">
                                          <p:val>
                                            <p:strVal val="ppt_w"/>
                                          </p:val>
                                        </p:tav>
                                        <p:tav tm="100000">
                                          <p:val>
                                            <p:strVal val="ppt_w*0.70"/>
                                          </p:val>
                                        </p:tav>
                                      </p:tavLst>
                                    </p:anim>
                                    <p:anim calcmode="lin" valueType="num">
                                      <p:cBhvr>
                                        <p:cTn id="7" dur="2000"/>
                                        <p:tgtEl>
                                          <p:spTgt spid="783521"/>
                                        </p:tgtEl>
                                        <p:attrNameLst>
                                          <p:attrName>ppt_h</p:attrName>
                                        </p:attrNameLst>
                                      </p:cBhvr>
                                      <p:tavLst>
                                        <p:tav tm="0">
                                          <p:val>
                                            <p:strVal val="ppt_h"/>
                                          </p:val>
                                        </p:tav>
                                        <p:tav tm="100000">
                                          <p:val>
                                            <p:strVal val="ppt_h"/>
                                          </p:val>
                                        </p:tav>
                                      </p:tavLst>
                                    </p:anim>
                                    <p:animEffect transition="out" filter="fade">
                                      <p:cBhvr>
                                        <p:cTn id="8" dur="2000"/>
                                        <p:tgtEl>
                                          <p:spTgt spid="783521"/>
                                        </p:tgtEl>
                                      </p:cBhvr>
                                    </p:animEffect>
                                    <p:set>
                                      <p:cBhvr>
                                        <p:cTn id="9" dur="1" fill="hold">
                                          <p:stCondLst>
                                            <p:cond delay="1999"/>
                                          </p:stCondLst>
                                        </p:cTn>
                                        <p:tgtEl>
                                          <p:spTgt spid="783521"/>
                                        </p:tgtEl>
                                        <p:attrNameLst>
                                          <p:attrName>style.visibility</p:attrName>
                                        </p:attrNameLst>
                                      </p:cBhvr>
                                      <p:to>
                                        <p:strVal val="hidden"/>
                                      </p:to>
                                    </p:set>
                                  </p:childTnLst>
                                </p:cTn>
                              </p:par>
                              <p:par>
                                <p:cTn id="10" presetID="55" presetClass="exit" presetSubtype="0" repeatCount="indefinite" fill="hold" grpId="0" nodeType="withEffect">
                                  <p:stCondLst>
                                    <p:cond delay="0"/>
                                  </p:stCondLst>
                                  <p:childTnLst>
                                    <p:anim calcmode="lin" valueType="num">
                                      <p:cBhvr>
                                        <p:cTn id="11" dur="3000"/>
                                        <p:tgtEl>
                                          <p:spTgt spid="783522"/>
                                        </p:tgtEl>
                                        <p:attrNameLst>
                                          <p:attrName>ppt_w</p:attrName>
                                        </p:attrNameLst>
                                      </p:cBhvr>
                                      <p:tavLst>
                                        <p:tav tm="0">
                                          <p:val>
                                            <p:strVal val="ppt_w"/>
                                          </p:val>
                                        </p:tav>
                                        <p:tav tm="100000">
                                          <p:val>
                                            <p:strVal val="ppt_w*0.70"/>
                                          </p:val>
                                        </p:tav>
                                      </p:tavLst>
                                    </p:anim>
                                    <p:anim calcmode="lin" valueType="num">
                                      <p:cBhvr>
                                        <p:cTn id="12" dur="3000"/>
                                        <p:tgtEl>
                                          <p:spTgt spid="783522"/>
                                        </p:tgtEl>
                                        <p:attrNameLst>
                                          <p:attrName>ppt_h</p:attrName>
                                        </p:attrNameLst>
                                      </p:cBhvr>
                                      <p:tavLst>
                                        <p:tav tm="0">
                                          <p:val>
                                            <p:strVal val="ppt_h"/>
                                          </p:val>
                                        </p:tav>
                                        <p:tav tm="100000">
                                          <p:val>
                                            <p:strVal val="ppt_h"/>
                                          </p:val>
                                        </p:tav>
                                      </p:tavLst>
                                    </p:anim>
                                    <p:animEffect transition="out" filter="fade">
                                      <p:cBhvr>
                                        <p:cTn id="13" dur="3000"/>
                                        <p:tgtEl>
                                          <p:spTgt spid="783522"/>
                                        </p:tgtEl>
                                      </p:cBhvr>
                                    </p:animEffect>
                                    <p:set>
                                      <p:cBhvr>
                                        <p:cTn id="14" dur="1" fill="hold">
                                          <p:stCondLst>
                                            <p:cond delay="2999"/>
                                          </p:stCondLst>
                                        </p:cTn>
                                        <p:tgtEl>
                                          <p:spTgt spid="783522"/>
                                        </p:tgtEl>
                                        <p:attrNameLst>
                                          <p:attrName>style.visibility</p:attrName>
                                        </p:attrNameLst>
                                      </p:cBhvr>
                                      <p:to>
                                        <p:strVal val="hidden"/>
                                      </p:to>
                                    </p:set>
                                  </p:childTnLst>
                                </p:cTn>
                              </p:par>
                              <p:par>
                                <p:cTn id="15" presetID="55" presetClass="exit" presetSubtype="0" repeatCount="indefinite" fill="hold" grpId="0" nodeType="withEffect">
                                  <p:stCondLst>
                                    <p:cond delay="0"/>
                                  </p:stCondLst>
                                  <p:childTnLst>
                                    <p:anim calcmode="lin" valueType="num">
                                      <p:cBhvr>
                                        <p:cTn id="16" dur="4000"/>
                                        <p:tgtEl>
                                          <p:spTgt spid="783523"/>
                                        </p:tgtEl>
                                        <p:attrNameLst>
                                          <p:attrName>ppt_w</p:attrName>
                                        </p:attrNameLst>
                                      </p:cBhvr>
                                      <p:tavLst>
                                        <p:tav tm="0">
                                          <p:val>
                                            <p:strVal val="ppt_w"/>
                                          </p:val>
                                        </p:tav>
                                        <p:tav tm="100000">
                                          <p:val>
                                            <p:strVal val="ppt_w*0.70"/>
                                          </p:val>
                                        </p:tav>
                                      </p:tavLst>
                                    </p:anim>
                                    <p:anim calcmode="lin" valueType="num">
                                      <p:cBhvr>
                                        <p:cTn id="17" dur="4000"/>
                                        <p:tgtEl>
                                          <p:spTgt spid="783523"/>
                                        </p:tgtEl>
                                        <p:attrNameLst>
                                          <p:attrName>ppt_h</p:attrName>
                                        </p:attrNameLst>
                                      </p:cBhvr>
                                      <p:tavLst>
                                        <p:tav tm="0">
                                          <p:val>
                                            <p:strVal val="ppt_h"/>
                                          </p:val>
                                        </p:tav>
                                        <p:tav tm="100000">
                                          <p:val>
                                            <p:strVal val="ppt_h"/>
                                          </p:val>
                                        </p:tav>
                                      </p:tavLst>
                                    </p:anim>
                                    <p:animEffect transition="out" filter="fade">
                                      <p:cBhvr>
                                        <p:cTn id="18" dur="4000"/>
                                        <p:tgtEl>
                                          <p:spTgt spid="783523"/>
                                        </p:tgtEl>
                                      </p:cBhvr>
                                    </p:animEffect>
                                    <p:set>
                                      <p:cBhvr>
                                        <p:cTn id="19" dur="1" fill="hold">
                                          <p:stCondLst>
                                            <p:cond delay="3999"/>
                                          </p:stCondLst>
                                        </p:cTn>
                                        <p:tgtEl>
                                          <p:spTgt spid="783523"/>
                                        </p:tgtEl>
                                        <p:attrNameLst>
                                          <p:attrName>style.visibility</p:attrName>
                                        </p:attrNameLst>
                                      </p:cBhvr>
                                      <p:to>
                                        <p:strVal val="hidden"/>
                                      </p:to>
                                    </p:set>
                                  </p:childTnLst>
                                </p:cTn>
                              </p:par>
                              <p:par>
                                <p:cTn id="20" presetID="55" presetClass="exit" presetSubtype="0" repeatCount="indefinite" fill="hold" grpId="0" nodeType="withEffect">
                                  <p:stCondLst>
                                    <p:cond delay="0"/>
                                  </p:stCondLst>
                                  <p:childTnLst>
                                    <p:anim calcmode="lin" valueType="num">
                                      <p:cBhvr>
                                        <p:cTn id="21" dur="1000"/>
                                        <p:tgtEl>
                                          <p:spTgt spid="783524"/>
                                        </p:tgtEl>
                                        <p:attrNameLst>
                                          <p:attrName>ppt_w</p:attrName>
                                        </p:attrNameLst>
                                      </p:cBhvr>
                                      <p:tavLst>
                                        <p:tav tm="0">
                                          <p:val>
                                            <p:strVal val="ppt_w"/>
                                          </p:val>
                                        </p:tav>
                                        <p:tav tm="100000">
                                          <p:val>
                                            <p:strVal val="ppt_w*0.70"/>
                                          </p:val>
                                        </p:tav>
                                      </p:tavLst>
                                    </p:anim>
                                    <p:anim calcmode="lin" valueType="num">
                                      <p:cBhvr>
                                        <p:cTn id="22" dur="1000"/>
                                        <p:tgtEl>
                                          <p:spTgt spid="783524"/>
                                        </p:tgtEl>
                                        <p:attrNameLst>
                                          <p:attrName>ppt_h</p:attrName>
                                        </p:attrNameLst>
                                      </p:cBhvr>
                                      <p:tavLst>
                                        <p:tav tm="0">
                                          <p:val>
                                            <p:strVal val="ppt_h"/>
                                          </p:val>
                                        </p:tav>
                                        <p:tav tm="100000">
                                          <p:val>
                                            <p:strVal val="ppt_h"/>
                                          </p:val>
                                        </p:tav>
                                      </p:tavLst>
                                    </p:anim>
                                    <p:animEffect transition="out" filter="fade">
                                      <p:cBhvr>
                                        <p:cTn id="23" dur="1000"/>
                                        <p:tgtEl>
                                          <p:spTgt spid="783524"/>
                                        </p:tgtEl>
                                      </p:cBhvr>
                                    </p:animEffect>
                                    <p:set>
                                      <p:cBhvr>
                                        <p:cTn id="24" dur="1" fill="hold">
                                          <p:stCondLst>
                                            <p:cond delay="999"/>
                                          </p:stCondLst>
                                        </p:cTn>
                                        <p:tgtEl>
                                          <p:spTgt spid="7835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521" grpId="0" animBg="1"/>
      <p:bldP spid="783522" grpId="0" animBg="1"/>
      <p:bldP spid="783523" grpId="0" animBg="1"/>
      <p:bldP spid="7835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749AF82-DEBC-7B45-9D19-165E11D443EE}" type="slidenum">
              <a:rPr lang="eu-ES" sz="1400">
                <a:latin typeface="Times" charset="0"/>
              </a:rPr>
              <a:pPr/>
              <a:t>12</a:t>
            </a:fld>
            <a:endParaRPr lang="eu-ES" sz="1400">
              <a:latin typeface="Times" charset="0"/>
            </a:endParaRPr>
          </a:p>
        </p:txBody>
      </p:sp>
      <p:sp>
        <p:nvSpPr>
          <p:cNvPr id="2" name="1 Título"/>
          <p:cNvSpPr>
            <a:spLocks/>
          </p:cNvSpPr>
          <p:nvPr/>
        </p:nvSpPr>
        <p:spPr bwMode="auto">
          <a:xfrm>
            <a:off x="-173160" y="707178"/>
            <a:ext cx="9447036" cy="941388"/>
          </a:xfrm>
          <a:prstGeom prst="rect">
            <a:avLst/>
          </a:prstGeom>
          <a:solidFill>
            <a:srgbClr val="FFFFFF"/>
          </a:solidFill>
          <a:ln w="9525">
            <a:solidFill>
              <a:srgbClr val="FFFFFF"/>
            </a:solidFill>
            <a:miter lim="800000"/>
            <a:headEnd/>
            <a:tailEnd/>
          </a:ln>
        </p:spPr>
        <p:txBody>
          <a:bodyPr/>
          <a:lstStyle/>
          <a:p>
            <a:pPr algn="ctr" eaLnBrk="1" hangingPunct="1"/>
            <a:r>
              <a:rPr lang="eu-ES" sz="3200" dirty="0" smtClean="0"/>
              <a:t>Tenperaturari buruzko ondorengo galderak erantzun:</a:t>
            </a:r>
            <a:endParaRPr lang="eu-ES" sz="3200" dirty="0"/>
          </a:p>
        </p:txBody>
      </p:sp>
      <p:sp>
        <p:nvSpPr>
          <p:cNvPr id="3" name="2 Marcador de contenido"/>
          <p:cNvSpPr>
            <a:spLocks/>
          </p:cNvSpPr>
          <p:nvPr/>
        </p:nvSpPr>
        <p:spPr bwMode="auto">
          <a:xfrm>
            <a:off x="457200" y="1600200"/>
            <a:ext cx="4038600" cy="2185988"/>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r>
              <a:rPr lang="eu-ES" sz="3200" dirty="0" smtClean="0"/>
              <a:t>Objektu edo sistema baten..................da.</a:t>
            </a:r>
            <a:endParaRPr lang="eu-ES" sz="3200" dirty="0"/>
          </a:p>
        </p:txBody>
      </p:sp>
      <p:sp>
        <p:nvSpPr>
          <p:cNvPr id="4" name="3 Marcador de contenido"/>
          <p:cNvSpPr>
            <a:spLocks noGrp="1"/>
          </p:cNvSpPr>
          <p:nvPr>
            <p:ph sz="quarter" idx="4294967295"/>
          </p:nvPr>
        </p:nvSpPr>
        <p:spPr>
          <a:xfrm>
            <a:off x="4648200" y="1600200"/>
            <a:ext cx="4038600" cy="2185988"/>
          </a:xfrm>
          <a:solidFill>
            <a:schemeClr val="accent2">
              <a:lumMod val="40000"/>
              <a:lumOff val="60000"/>
            </a:schemeClr>
          </a:solidFill>
        </p:spPr>
        <p:txBody>
          <a:bodyPr>
            <a:normAutofit lnSpcReduction="10000"/>
          </a:bodyPr>
          <a:lstStyle/>
          <a:p>
            <a:pPr eaLnBrk="1" hangingPunct="1">
              <a:defRPr/>
            </a:pPr>
            <a:r>
              <a:rPr lang="eu-ES" sz="2400" dirty="0" smtClean="0">
                <a:latin typeface="Arial" charset="0"/>
                <a:ea typeface="+mn-ea"/>
                <a:cs typeface="+mn-cs"/>
              </a:rPr>
              <a:t>Sistema internazionalean ....etan neurtzen da.</a:t>
            </a:r>
          </a:p>
          <a:p>
            <a:pPr eaLnBrk="1" hangingPunct="1">
              <a:defRPr/>
            </a:pPr>
            <a:r>
              <a:rPr lang="eu-ES" sz="2400" dirty="0" smtClean="0">
                <a:latin typeface="Arial" charset="0"/>
                <a:ea typeface="+mn-ea"/>
                <a:cs typeface="+mn-cs"/>
              </a:rPr>
              <a:t>Eguneroko bizitzan gradu .........ak erabiltzen ditugu.</a:t>
            </a:r>
          </a:p>
        </p:txBody>
      </p:sp>
      <p:sp>
        <p:nvSpPr>
          <p:cNvPr id="5" name="4 Marcador de contenido"/>
          <p:cNvSpPr>
            <a:spLocks noGrp="1"/>
          </p:cNvSpPr>
          <p:nvPr>
            <p:ph sz="quarter" idx="4294967295"/>
          </p:nvPr>
        </p:nvSpPr>
        <p:spPr>
          <a:xfrm>
            <a:off x="457200" y="3938588"/>
            <a:ext cx="4038600" cy="2187575"/>
          </a:xfrm>
          <a:solidFill>
            <a:schemeClr val="accent3">
              <a:lumMod val="65000"/>
            </a:schemeClr>
          </a:solidFill>
        </p:spPr>
        <p:txBody>
          <a:bodyPr/>
          <a:lstStyle/>
          <a:p>
            <a:pPr eaLnBrk="1" hangingPunct="1">
              <a:defRPr/>
            </a:pPr>
            <a:r>
              <a:rPr lang="eu-ES" sz="2800" dirty="0" smtClean="0">
                <a:latin typeface="Arial" charset="0"/>
                <a:ea typeface="+mn-ea"/>
                <a:cs typeface="+mn-cs"/>
              </a:rPr>
              <a:t>........... </a:t>
            </a:r>
            <a:r>
              <a:rPr lang="es-ES" sz="2800" dirty="0" smtClean="0">
                <a:latin typeface="Arial" charset="0"/>
                <a:ea typeface="+mn-ea"/>
                <a:cs typeface="+mn-cs"/>
              </a:rPr>
              <a:t>T</a:t>
            </a:r>
            <a:r>
              <a:rPr lang="eu-ES" sz="2800" dirty="0" smtClean="0">
                <a:latin typeface="Arial" charset="0"/>
                <a:ea typeface="+mn-ea"/>
                <a:cs typeface="+mn-cs"/>
              </a:rPr>
              <a:t>resnarekin neur daiteke.</a:t>
            </a:r>
          </a:p>
        </p:txBody>
      </p:sp>
      <p:sp>
        <p:nvSpPr>
          <p:cNvPr id="6" name="5 Marcador de contenido"/>
          <p:cNvSpPr>
            <a:spLocks noGrp="1"/>
          </p:cNvSpPr>
          <p:nvPr>
            <p:ph sz="quarter" idx="4294967295"/>
          </p:nvPr>
        </p:nvSpPr>
        <p:spPr>
          <a:xfrm>
            <a:off x="4648200" y="3938588"/>
            <a:ext cx="4038600" cy="2187575"/>
          </a:xfrm>
          <a:solidFill>
            <a:schemeClr val="accent5">
              <a:lumMod val="75000"/>
            </a:schemeClr>
          </a:solidFill>
        </p:spPr>
        <p:txBody>
          <a:bodyPr/>
          <a:lstStyle/>
          <a:p>
            <a:pPr eaLnBrk="1" hangingPunct="1">
              <a:defRPr/>
            </a:pPr>
            <a:r>
              <a:rPr lang="eu-ES" sz="2400" dirty="0" smtClean="0">
                <a:latin typeface="Arial" charset="0"/>
                <a:ea typeface="+mn-ea"/>
                <a:cs typeface="+mn-cs"/>
              </a:rPr>
              <a:t>Mikroskopikoki ............................................................................... da.</a:t>
            </a:r>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181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linds(horizontal)">
                                      <p:cBhvr>
                                        <p:cTn id="12" dur="500"/>
                                        <p:tgtEl>
                                          <p:spTgt spid="3">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linds(horizontal)">
                                      <p:cBhvr>
                                        <p:cTn id="17" dur="5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diamond(in)">
                                      <p:cBhvr>
                                        <p:cTn id="27" dur="2000"/>
                                        <p:tgtEl>
                                          <p:spTgt spid="4">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ox(in)">
                                      <p:cBhvr>
                                        <p:cTn id="32" dur="500"/>
                                        <p:tgtEl>
                                          <p:spTgt spid="5">
                                            <p:bg/>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ox(in)">
                                      <p:cBhvr>
                                        <p:cTn id="37" dur="500"/>
                                        <p:tgtEl>
                                          <p:spTgt spid="5">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
                                            <p:bg/>
                                          </p:spTgt>
                                        </p:tgtEl>
                                        <p:attrNameLst>
                                          <p:attrName>style.visibility</p:attrName>
                                        </p:attrNameLst>
                                      </p:cBhvr>
                                      <p:to>
                                        <p:strVal val="visible"/>
                                      </p:to>
                                    </p:set>
                                    <p:animEffect transition="in" filter="box(in)">
                                      <p:cBhvr>
                                        <p:cTn id="42" dur="500"/>
                                        <p:tgtEl>
                                          <p:spTgt spid="6">
                                            <p:bg/>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box(in)">
                                      <p:cBhvr>
                                        <p:cTn id="47" dur="500"/>
                                        <p:tgtEl>
                                          <p:spTgt spid="6">
                                            <p:txEl>
                                              <p:pRg st="0" end="0"/>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4">
                                            <p:bg/>
                                          </p:spTgt>
                                        </p:tgtEl>
                                        <p:attrNameLst>
                                          <p:attrName>style.visibility</p:attrName>
                                        </p:attrNameLst>
                                      </p:cBhvr>
                                      <p:to>
                                        <p:strVal val="visible"/>
                                      </p:to>
                                    </p:set>
                                    <p:animEffect transition="in" filter="box(in)">
                                      <p:cBhvr>
                                        <p:cTn id="52" dur="500"/>
                                        <p:tgtEl>
                                          <p:spTgt spid="4">
                                            <p:bg/>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box(in)">
                                      <p:cBhvr>
                                        <p:cTn id="57" dur="500"/>
                                        <p:tgtEl>
                                          <p:spTgt spid="4">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4">
                                            <p:txEl>
                                              <p:pRg st="1" end="1"/>
                                            </p:txEl>
                                          </p:spTgt>
                                        </p:tgtEl>
                                        <p:attrNameLst>
                                          <p:attrName>style.visibility</p:attrName>
                                        </p:attrNameLst>
                                      </p:cBhvr>
                                      <p:to>
                                        <p:strVal val="visible"/>
                                      </p:to>
                                    </p:set>
                                    <p:animEffect transition="in" filter="box(in)">
                                      <p:cBhvr>
                                        <p:cTn id="6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P spid="5" grpId="0" build="p" animBg="1"/>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96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C79BEB4-398B-7741-A24A-31F98EEFE7C4}" type="slidenum">
              <a:rPr lang="eu-ES" sz="1400">
                <a:latin typeface="Times" charset="0"/>
              </a:rPr>
              <a:pPr/>
              <a:t>13</a:t>
            </a:fld>
            <a:endParaRPr lang="eu-ES" sz="1400">
              <a:latin typeface="Times" charset="0"/>
            </a:endParaRPr>
          </a:p>
        </p:txBody>
      </p:sp>
      <p:sp>
        <p:nvSpPr>
          <p:cNvPr id="709635" name="Rectangle 6"/>
          <p:cNvSpPr>
            <a:spLocks noChangeArrowheads="1"/>
          </p:cNvSpPr>
          <p:nvPr/>
        </p:nvSpPr>
        <p:spPr bwMode="auto">
          <a:xfrm>
            <a:off x="6732588" y="2492375"/>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709637" name="Picture 8"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6663" y="333375"/>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9638" name="Rectangle 9"/>
          <p:cNvSpPr>
            <a:spLocks noChangeArrowheads="1"/>
          </p:cNvSpPr>
          <p:nvPr/>
        </p:nvSpPr>
        <p:spPr bwMode="auto">
          <a:xfrm>
            <a:off x="5673097" y="2636838"/>
            <a:ext cx="71438" cy="26638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5418" name="Rectangle 10"/>
          <p:cNvSpPr>
            <a:spLocks noChangeArrowheads="1"/>
          </p:cNvSpPr>
          <p:nvPr/>
        </p:nvSpPr>
        <p:spPr bwMode="auto">
          <a:xfrm>
            <a:off x="6948488" y="908050"/>
            <a:ext cx="144462"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09642" name="Text Box 13"/>
          <p:cNvSpPr txBox="1">
            <a:spLocks noChangeArrowheads="1"/>
          </p:cNvSpPr>
          <p:nvPr/>
        </p:nvSpPr>
        <p:spPr bwMode="auto">
          <a:xfrm>
            <a:off x="1370351" y="5322212"/>
            <a:ext cx="1657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smtClean="0">
                <a:cs typeface="Arial" charset="0"/>
              </a:rPr>
              <a:t>IDATZI TRESNA HONEN IZENA</a:t>
            </a:r>
            <a:endParaRPr lang="eu-ES" sz="1400" b="1" dirty="0">
              <a:cs typeface="Arial" charset="0"/>
            </a:endParaRPr>
          </a:p>
        </p:txBody>
      </p:sp>
      <p:pic>
        <p:nvPicPr>
          <p:cNvPr id="1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332120" y="3429000"/>
            <a:ext cx="4576681" cy="646331"/>
          </a:xfrm>
          <a:prstGeom prst="rect">
            <a:avLst/>
          </a:prstGeom>
        </p:spPr>
        <p:txBody>
          <a:bodyPr wrap="none">
            <a:spAutoFit/>
          </a:bodyPr>
          <a:lstStyle/>
          <a:p>
            <a:pPr algn="ctr"/>
            <a:r>
              <a:rPr lang="eu-ES" dirty="0">
                <a:cs typeface="Arial" charset="0"/>
              </a:rPr>
              <a:t>..............................rekin neurtzen </a:t>
            </a:r>
            <a:r>
              <a:rPr lang="eu-ES" dirty="0" smtClean="0">
                <a:cs typeface="Arial" charset="0"/>
              </a:rPr>
              <a:t>da.................</a:t>
            </a:r>
          </a:p>
          <a:p>
            <a:pPr algn="ctr"/>
            <a:r>
              <a:rPr lang="eu-ES" dirty="0" smtClean="0">
                <a:cs typeface="Arial" charset="0"/>
              </a:rPr>
              <a:t>....................................................</a:t>
            </a:r>
            <a:endParaRPr lang="eu-ES" dirty="0">
              <a:cs typeface="Arial" charset="0"/>
            </a:endParaRPr>
          </a:p>
        </p:txBody>
      </p:sp>
      <p:sp>
        <p:nvSpPr>
          <p:cNvPr id="3" name="Rectángulo 2"/>
          <p:cNvSpPr/>
          <p:nvPr/>
        </p:nvSpPr>
        <p:spPr>
          <a:xfrm>
            <a:off x="332120" y="2123043"/>
            <a:ext cx="4284985" cy="369332"/>
          </a:xfrm>
          <a:prstGeom prst="rect">
            <a:avLst/>
          </a:prstGeom>
        </p:spPr>
        <p:txBody>
          <a:bodyPr wrap="none">
            <a:spAutoFit/>
          </a:bodyPr>
          <a:lstStyle/>
          <a:p>
            <a:pPr>
              <a:spcBef>
                <a:spcPct val="20000"/>
              </a:spcBef>
            </a:pPr>
            <a:r>
              <a:rPr lang="eu-ES" dirty="0"/>
              <a:t>Mikroskopikoki ....................................... da.</a:t>
            </a:r>
            <a:endParaRPr lang="eu-ES" b="1" dirty="0">
              <a:cs typeface="Arial" charset="0"/>
            </a:endParaRPr>
          </a:p>
        </p:txBody>
      </p:sp>
      <p:sp>
        <p:nvSpPr>
          <p:cNvPr id="4" name="Rectángulo 3"/>
          <p:cNvSpPr/>
          <p:nvPr/>
        </p:nvSpPr>
        <p:spPr>
          <a:xfrm>
            <a:off x="332120" y="1220037"/>
            <a:ext cx="1350099" cy="369332"/>
          </a:xfrm>
          <a:prstGeom prst="rect">
            <a:avLst/>
          </a:prstGeom>
        </p:spPr>
        <p:txBody>
          <a:bodyPr wrap="none">
            <a:spAutoFit/>
          </a:bodyPr>
          <a:lstStyle/>
          <a:p>
            <a:pPr>
              <a:defRPr/>
            </a:pPr>
            <a:r>
              <a:rPr lang="eu-ES" dirty="0">
                <a:effectLst>
                  <a:outerShdw blurRad="38100" dist="38100" dir="2700000" algn="tl">
                    <a:srgbClr val="FFFFFF"/>
                  </a:outerShdw>
                </a:effectLst>
                <a:cs typeface="Arial" charset="0"/>
              </a:rPr>
              <a:t>Tenperatura</a:t>
            </a:r>
          </a:p>
        </p:txBody>
      </p:sp>
    </p:spTree>
    <p:extLst>
      <p:ext uri="{BB962C8B-B14F-4D97-AF65-F5344CB8AC3E}">
        <p14:creationId xmlns:p14="http://schemas.microsoft.com/office/powerpoint/2010/main" val="8768128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5000" fill="hold"/>
                                        <p:tgtEl>
                                          <p:spTgt spid="785418"/>
                                        </p:tgtEl>
                                        <p:attrNameLst>
                                          <p:attrName>ppt_x</p:attrName>
                                          <p:attrName>ppt_y</p:attrName>
                                        </p:attrNameLst>
                                      </p:cBhvr>
                                      <p:rCtr x="0" y="73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6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16441F6-A9EB-FE43-BBC9-37DABF7700A5}" type="slidenum">
              <a:rPr lang="eu-ES" sz="1400">
                <a:latin typeface="Times" charset="0"/>
              </a:rPr>
              <a:pPr/>
              <a:t>14</a:t>
            </a:fld>
            <a:endParaRPr lang="eu-ES" sz="1400">
              <a:latin typeface="Times" charset="0"/>
            </a:endParaRPr>
          </a:p>
        </p:txBody>
      </p:sp>
      <p:sp>
        <p:nvSpPr>
          <p:cNvPr id="710660" name="Text Box 8"/>
          <p:cNvSpPr txBox="1">
            <a:spLocks noChangeArrowheads="1"/>
          </p:cNvSpPr>
          <p:nvPr/>
        </p:nvSpPr>
        <p:spPr bwMode="auto">
          <a:xfrm>
            <a:off x="539750" y="2153627"/>
            <a:ext cx="8280400"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smtClean="0">
                <a:cs typeface="Arial" charset="0"/>
              </a:rPr>
              <a:t>............................................................ </a:t>
            </a:r>
            <a:r>
              <a:rPr lang="eu-ES" sz="2400" b="1" dirty="0">
                <a:cs typeface="Arial" charset="0"/>
              </a:rPr>
              <a:t>altuagoa duela adierazterakoan </a:t>
            </a:r>
            <a:r>
              <a:rPr lang="eu-ES" sz="2400" b="1" dirty="0" smtClean="0">
                <a:cs typeface="Arial" charset="0"/>
              </a:rPr>
              <a:t>....................... handiagoa </a:t>
            </a:r>
            <a:r>
              <a:rPr lang="eu-ES" sz="2400" b="1" dirty="0">
                <a:cs typeface="Arial" charset="0"/>
              </a:rPr>
              <a:t>dela esten dugu</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586067" y="1377687"/>
            <a:ext cx="1738577" cy="461665"/>
          </a:xfrm>
          <a:prstGeom prst="rect">
            <a:avLst/>
          </a:prstGeom>
        </p:spPr>
        <p:txBody>
          <a:bodyPr wrap="none">
            <a:spAutoFit/>
          </a:bodyPr>
          <a:lstStyle/>
          <a:p>
            <a:pPr>
              <a:defRPr/>
            </a:pPr>
            <a:r>
              <a:rPr lang="eu-ES" sz="2400" dirty="0">
                <a:effectLst>
                  <a:outerShdw blurRad="38100" dist="38100" dir="2700000" algn="tl">
                    <a:srgbClr val="FFFFFF"/>
                  </a:outerShdw>
                </a:effectLst>
                <a:cs typeface="Arial" charset="0"/>
              </a:rPr>
              <a:t>Tenperatura</a:t>
            </a:r>
          </a:p>
        </p:txBody>
      </p:sp>
      <p:sp>
        <p:nvSpPr>
          <p:cNvPr id="3" name="Rectángulo 2"/>
          <p:cNvSpPr/>
          <p:nvPr/>
        </p:nvSpPr>
        <p:spPr>
          <a:xfrm>
            <a:off x="586066" y="3778997"/>
            <a:ext cx="7013891" cy="954107"/>
          </a:xfrm>
          <a:prstGeom prst="rect">
            <a:avLst/>
          </a:prstGeom>
        </p:spPr>
        <p:txBody>
          <a:bodyPr wrap="square">
            <a:spAutoFit/>
          </a:bodyPr>
          <a:lstStyle/>
          <a:p>
            <a:pPr>
              <a:spcBef>
                <a:spcPct val="50000"/>
              </a:spcBef>
            </a:pPr>
            <a:r>
              <a:rPr lang="eu-ES" sz="2800" dirty="0"/>
              <a:t>Beroa ............ da eta ikusten dugun ontzira iristen da</a:t>
            </a:r>
            <a:endParaRPr lang="eu-ES" sz="2800" dirty="0"/>
          </a:p>
        </p:txBody>
      </p:sp>
    </p:spTree>
    <p:extLst>
      <p:ext uri="{BB962C8B-B14F-4D97-AF65-F5344CB8AC3E}">
        <p14:creationId xmlns:p14="http://schemas.microsoft.com/office/powerpoint/2010/main" val="2290640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16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0BEDA7F-5734-3145-A8C2-51398BDA73D6}" type="slidenum">
              <a:rPr lang="eu-ES" sz="1400">
                <a:latin typeface="Times" charset="0"/>
              </a:rPr>
              <a:pPr/>
              <a:t>15</a:t>
            </a:fld>
            <a:endParaRPr lang="eu-ES" sz="1400">
              <a:latin typeface="Times" charset="0"/>
            </a:endParaRPr>
          </a:p>
        </p:txBody>
      </p:sp>
      <p:sp>
        <p:nvSpPr>
          <p:cNvPr id="3" name="Rectángulo 2"/>
          <p:cNvSpPr/>
          <p:nvPr/>
        </p:nvSpPr>
        <p:spPr>
          <a:xfrm>
            <a:off x="323849" y="1235153"/>
            <a:ext cx="7891801" cy="954107"/>
          </a:xfrm>
          <a:prstGeom prst="rect">
            <a:avLst/>
          </a:prstGeom>
        </p:spPr>
        <p:txBody>
          <a:bodyPr wrap="square">
            <a:spAutoFit/>
          </a:bodyPr>
          <a:lstStyle/>
          <a:p>
            <a:pPr>
              <a:spcBef>
                <a:spcPct val="50000"/>
              </a:spcBef>
            </a:pPr>
            <a:r>
              <a:rPr lang="eu-ES" sz="2800" dirty="0" smtClean="0"/>
              <a:t>Beroa eta tenperaturaren arteko ezberdintasunak idatz itzazu:</a:t>
            </a:r>
            <a:endParaRPr lang="eu-ES" sz="2800" dirty="0"/>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ángulo 3"/>
          <p:cNvSpPr/>
          <p:nvPr/>
        </p:nvSpPr>
        <p:spPr>
          <a:xfrm>
            <a:off x="323850" y="2578951"/>
            <a:ext cx="8362950" cy="1477328"/>
          </a:xfrm>
          <a:prstGeom prst="rect">
            <a:avLst/>
          </a:prstGeom>
        </p:spPr>
        <p:txBody>
          <a:bodyPr wrap="square">
            <a:spAutoFit/>
          </a:bodyPr>
          <a:lstStyle/>
          <a:p>
            <a:pPr algn="just"/>
            <a:r>
              <a:rPr lang="eu-ES" dirty="0">
                <a:cs typeface="Times New Roman" charset="0"/>
              </a:rPr>
              <a:t>Beroa: ............................ ........................................... ........................................... ........................................... ........................................... ........................................... ........................................... ........................................... ........................................... ........................................... ........................................... ........................................... ........................................... ..............................................................</a:t>
            </a:r>
            <a:endParaRPr lang="eu-ES" dirty="0">
              <a:cs typeface="Times New Roman" charset="0"/>
            </a:endParaRPr>
          </a:p>
        </p:txBody>
      </p:sp>
      <p:sp>
        <p:nvSpPr>
          <p:cNvPr id="5" name="Rectángulo 4"/>
          <p:cNvSpPr/>
          <p:nvPr/>
        </p:nvSpPr>
        <p:spPr>
          <a:xfrm>
            <a:off x="323850" y="4466221"/>
            <a:ext cx="8362950" cy="1754327"/>
          </a:xfrm>
          <a:prstGeom prst="rect">
            <a:avLst/>
          </a:prstGeom>
        </p:spPr>
        <p:txBody>
          <a:bodyPr wrap="square">
            <a:spAutoFit/>
          </a:bodyPr>
          <a:lstStyle/>
          <a:p>
            <a:pPr algn="just"/>
            <a:r>
              <a:rPr lang="eu-ES" dirty="0">
                <a:cs typeface="Times New Roman" charset="0"/>
              </a:rPr>
              <a:t>Tenperatura: ........................................... ........................................... ........................................... ........................................... ........................................... ........................................... ........................................... ........................................... ........................................... ........................................... ........................................... ........................................... ........................................... ........................................... ........................................... ...........................................</a:t>
            </a:r>
            <a:endParaRPr lang="eu-ES" dirty="0">
              <a:cs typeface="Times New Roman" charset="0"/>
            </a:endParaRPr>
          </a:p>
        </p:txBody>
      </p:sp>
    </p:spTree>
    <p:extLst>
      <p:ext uri="{BB962C8B-B14F-4D97-AF65-F5344CB8AC3E}">
        <p14:creationId xmlns:p14="http://schemas.microsoft.com/office/powerpoint/2010/main" val="25628242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129268A-600C-2046-B340-67A4454F2CC4}" type="slidenum">
              <a:rPr lang="eu-ES" sz="1400">
                <a:latin typeface="Times" charset="0"/>
              </a:rPr>
              <a:pPr/>
              <a:t>16</a:t>
            </a:fld>
            <a:endParaRPr lang="eu-ES" sz="1400">
              <a:latin typeface="Times" charset="0"/>
            </a:endParaRP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255187" y="1886167"/>
            <a:ext cx="8378825" cy="1754327"/>
          </a:xfrm>
          <a:prstGeom prst="rect">
            <a:avLst/>
          </a:prstGeom>
        </p:spPr>
        <p:txBody>
          <a:bodyPr wrap="square">
            <a:spAutoFit/>
          </a:bodyPr>
          <a:lstStyle/>
          <a:p>
            <a:pPr algn="just"/>
            <a:r>
              <a:rPr lang="eu-ES" dirty="0">
                <a:cs typeface="Times New Roman" charset="0"/>
              </a:rPr>
              <a:t>Idatzi termometroaren ezaugarriak  </a:t>
            </a:r>
          </a:p>
          <a:p>
            <a:pPr algn="just"/>
            <a:r>
              <a:rPr lang="eu-ES" dirty="0">
                <a:cs typeface="Times New Roman" charset="0"/>
              </a:rPr>
              <a:t>...................................................................................................... ................................................................................................. ................................................................................................. ................................................................................................. ................................................................................................. ...............................................................................................................</a:t>
            </a:r>
            <a:endParaRPr lang="eu-ES" dirty="0">
              <a:cs typeface="Times New Roman" charset="0"/>
            </a:endParaRPr>
          </a:p>
        </p:txBody>
      </p:sp>
      <p:sp>
        <p:nvSpPr>
          <p:cNvPr id="4" name="Rectángulo 3"/>
          <p:cNvSpPr/>
          <p:nvPr/>
        </p:nvSpPr>
        <p:spPr>
          <a:xfrm>
            <a:off x="419100" y="1085238"/>
            <a:ext cx="4572000" cy="646331"/>
          </a:xfrm>
          <a:prstGeom prst="rect">
            <a:avLst/>
          </a:prstGeom>
        </p:spPr>
        <p:txBody>
          <a:bodyPr>
            <a:spAutoFit/>
          </a:bodyPr>
          <a:lstStyle/>
          <a:p>
            <a:pPr>
              <a:spcBef>
                <a:spcPct val="50000"/>
              </a:spcBef>
            </a:pPr>
            <a:r>
              <a:rPr lang="eu-ES" dirty="0"/>
              <a:t>Zein tresnaren bitartez neurtzen da tenperatura?</a:t>
            </a:r>
            <a:endParaRPr lang="eu-ES" dirty="0"/>
          </a:p>
        </p:txBody>
      </p:sp>
      <p:sp>
        <p:nvSpPr>
          <p:cNvPr id="5" name="Rectángulo 4"/>
          <p:cNvSpPr/>
          <p:nvPr/>
        </p:nvSpPr>
        <p:spPr>
          <a:xfrm>
            <a:off x="255187" y="3752166"/>
            <a:ext cx="8234763" cy="1754327"/>
          </a:xfrm>
          <a:prstGeom prst="rect">
            <a:avLst/>
          </a:prstGeom>
        </p:spPr>
        <p:txBody>
          <a:bodyPr wrap="square">
            <a:spAutoFit/>
          </a:bodyPr>
          <a:lstStyle/>
          <a:p>
            <a:pPr algn="just"/>
            <a:r>
              <a:rPr lang="eu-ES" dirty="0">
                <a:cs typeface="Times New Roman" charset="0"/>
              </a:rPr>
              <a:t>Zein eskala erabiltzen da edo erabiltzen dira neurketak egiteko? Zein erlazio dago? ................................................................................................. ................................................................................................. ................................................................................................. ................................................................................................. ................................................................................................. .................................................................................................</a:t>
            </a:r>
            <a:endParaRPr lang="eu-ES" dirty="0">
              <a:sym typeface="Symbol" charset="0"/>
            </a:endParaRPr>
          </a:p>
        </p:txBody>
      </p:sp>
    </p:spTree>
    <p:extLst>
      <p:ext uri="{BB962C8B-B14F-4D97-AF65-F5344CB8AC3E}">
        <p14:creationId xmlns:p14="http://schemas.microsoft.com/office/powerpoint/2010/main" val="252691848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81762" y="2039840"/>
            <a:ext cx="4425292" cy="2308324"/>
          </a:xfrm>
          <a:prstGeom prst="rect">
            <a:avLst/>
          </a:prstGeom>
          <a:solidFill>
            <a:srgbClr val="FFFFFF"/>
          </a:solidFill>
          <a:ln>
            <a:noFill/>
          </a:ln>
        </p:spPr>
        <p:txBody>
          <a:bodyPr wrap="square" rtlCol="0">
            <a:spAutoFit/>
          </a:bodyPr>
          <a:lstStyle/>
          <a:p>
            <a:pPr algn="just"/>
            <a:r>
              <a:rPr lang="es-ES" sz="3600" dirty="0" err="1" smtClean="0"/>
              <a:t>Aldaketak</a:t>
            </a:r>
            <a:r>
              <a:rPr lang="es-ES" sz="3600" dirty="0" smtClean="0"/>
              <a:t> </a:t>
            </a:r>
            <a:r>
              <a:rPr lang="es-ES" sz="3600" dirty="0" err="1" smtClean="0"/>
              <a:t>neurtzeko</a:t>
            </a:r>
            <a:r>
              <a:rPr lang="es-ES" sz="3600" dirty="0" smtClean="0"/>
              <a:t> tresna </a:t>
            </a:r>
            <a:r>
              <a:rPr lang="es-ES" sz="3600" dirty="0" err="1" smtClean="0"/>
              <a:t>behar</a:t>
            </a:r>
            <a:r>
              <a:rPr lang="es-ES" sz="3600" dirty="0" smtClean="0"/>
              <a:t> </a:t>
            </a:r>
            <a:r>
              <a:rPr lang="es-ES" sz="3600" dirty="0" err="1" smtClean="0"/>
              <a:t>dugu</a:t>
            </a:r>
            <a:r>
              <a:rPr lang="es-ES" sz="3600" dirty="0" smtClean="0"/>
              <a:t>. </a:t>
            </a:r>
            <a:r>
              <a:rPr lang="es-ES" sz="3600" dirty="0" err="1" smtClean="0"/>
              <a:t>Bere</a:t>
            </a:r>
            <a:r>
              <a:rPr lang="es-ES" sz="3600" dirty="0" smtClean="0"/>
              <a:t> </a:t>
            </a:r>
            <a:r>
              <a:rPr lang="es-ES" sz="3600" dirty="0" err="1" smtClean="0"/>
              <a:t>ezaugarriak</a:t>
            </a:r>
            <a:r>
              <a:rPr lang="es-ES" sz="3600" dirty="0" smtClean="0"/>
              <a:t> </a:t>
            </a:r>
            <a:r>
              <a:rPr lang="es-ES" sz="3600" dirty="0" err="1" smtClean="0"/>
              <a:t>aztertuko</a:t>
            </a:r>
            <a:r>
              <a:rPr lang="es-ES" sz="3600" dirty="0" smtClean="0"/>
              <a:t> </a:t>
            </a:r>
            <a:r>
              <a:rPr lang="es-ES" sz="3600" dirty="0" err="1" smtClean="0"/>
              <a:t>ditugu</a:t>
            </a:r>
            <a:r>
              <a:rPr lang="es-ES" sz="3600" dirty="0" smtClean="0"/>
              <a:t>.</a:t>
            </a:r>
            <a:endParaRPr lang="es-ES" sz="3600" dirty="0"/>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5483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37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7C32495-4E6A-E649-940A-084091EA4BC8}" type="slidenum">
              <a:rPr lang="eu-ES" sz="1400">
                <a:latin typeface="Times" charset="0"/>
              </a:rPr>
              <a:pPr/>
              <a:t>18</a:t>
            </a:fld>
            <a:endParaRPr lang="eu-ES" sz="1400">
              <a:latin typeface="Times" charset="0"/>
            </a:endParaRPr>
          </a:p>
        </p:txBody>
      </p:sp>
      <p:sp>
        <p:nvSpPr>
          <p:cNvPr id="713730" name="Rectangle 1026"/>
          <p:cNvSpPr>
            <a:spLocks noChangeArrowheads="1"/>
          </p:cNvSpPr>
          <p:nvPr/>
        </p:nvSpPr>
        <p:spPr bwMode="auto">
          <a:xfrm>
            <a:off x="6732588" y="2492375"/>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pic>
        <p:nvPicPr>
          <p:cNvPr id="713731" name="Picture 1027"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6663" y="358247"/>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3732" name="Rectangle 1028"/>
          <p:cNvSpPr>
            <a:spLocks noChangeArrowheads="1"/>
          </p:cNvSpPr>
          <p:nvPr/>
        </p:nvSpPr>
        <p:spPr bwMode="auto">
          <a:xfrm>
            <a:off x="5670279" y="1341438"/>
            <a:ext cx="71438" cy="39958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86437" name="Rectangle 1029"/>
          <p:cNvSpPr>
            <a:spLocks noChangeArrowheads="1"/>
          </p:cNvSpPr>
          <p:nvPr/>
        </p:nvSpPr>
        <p:spPr bwMode="auto">
          <a:xfrm>
            <a:off x="6948488" y="908050"/>
            <a:ext cx="144462"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13735" name="AutoShape 1031"/>
          <p:cNvSpPr>
            <a:spLocks noChangeArrowheads="1"/>
          </p:cNvSpPr>
          <p:nvPr/>
        </p:nvSpPr>
        <p:spPr bwMode="auto">
          <a:xfrm>
            <a:off x="1116013" y="1341438"/>
            <a:ext cx="3168650" cy="1511300"/>
          </a:xfrm>
          <a:prstGeom prst="wedgeRoundRectCallout">
            <a:avLst>
              <a:gd name="adj1" fmla="val 69389"/>
              <a:gd name="adj2" fmla="val 147898"/>
              <a:gd name="adj3" fmla="val 16667"/>
            </a:avLst>
          </a:prstGeom>
          <a:solidFill>
            <a:srgbClr val="FFFFFF"/>
          </a:solidFill>
          <a:ln w="9525">
            <a:solidFill>
              <a:srgbClr val="FFFFFF"/>
            </a:solidFill>
            <a:miter lim="800000"/>
            <a:headEnd/>
            <a:tailEnd/>
          </a:ln>
        </p:spPr>
        <p:txBody>
          <a:bodyPr/>
          <a:lstStyle/>
          <a:p>
            <a:pPr algn="ctr" eaLnBrk="1" hangingPunct="1"/>
            <a:r>
              <a:rPr lang="eu-ES" sz="3200" dirty="0">
                <a:cs typeface="Arial" charset="0"/>
                <a:hlinkClick r:id="rId3"/>
              </a:rPr>
              <a:t>Nola funtzionatzen du?</a:t>
            </a:r>
            <a:endParaRPr lang="eu-ES" sz="3200" dirty="0">
              <a:cs typeface="Arial" charset="0"/>
            </a:endParaRPr>
          </a:p>
        </p:txBody>
      </p:sp>
      <p:sp>
        <p:nvSpPr>
          <p:cNvPr id="713736" name="Text Box 1032"/>
          <p:cNvSpPr txBox="1">
            <a:spLocks noChangeArrowheads="1"/>
          </p:cNvSpPr>
          <p:nvPr/>
        </p:nvSpPr>
        <p:spPr bwMode="auto">
          <a:xfrm>
            <a:off x="1825967" y="5301080"/>
            <a:ext cx="1800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smtClean="0">
                <a:cs typeface="Arial" charset="0"/>
              </a:rPr>
              <a:t>TERMOMETROA al da?</a:t>
            </a:r>
            <a:endParaRPr lang="eu-ES" sz="1400" b="1" dirty="0">
              <a:cs typeface="Arial" charset="0"/>
            </a:endParaRPr>
          </a:p>
        </p:txBody>
      </p:sp>
      <p:sp>
        <p:nvSpPr>
          <p:cNvPr id="786441" name="AutoShape 1033"/>
          <p:cNvSpPr>
            <a:spLocks noChangeArrowheads="1"/>
          </p:cNvSpPr>
          <p:nvPr/>
        </p:nvSpPr>
        <p:spPr bwMode="auto">
          <a:xfrm>
            <a:off x="827088" y="3357563"/>
            <a:ext cx="3168650" cy="1079500"/>
          </a:xfrm>
          <a:prstGeom prst="wedgeRoundRectCallout">
            <a:avLst>
              <a:gd name="adj1" fmla="val 77204"/>
              <a:gd name="adj2" fmla="val -34412"/>
              <a:gd name="adj3" fmla="val 16667"/>
            </a:avLst>
          </a:prstGeom>
          <a:solidFill>
            <a:srgbClr val="FFFFFF"/>
          </a:solidFill>
          <a:ln w="9525">
            <a:solidFill>
              <a:srgbClr val="FFFFFF"/>
            </a:solidFill>
            <a:miter lim="800000"/>
            <a:headEnd/>
            <a:tailEnd/>
          </a:ln>
        </p:spPr>
        <p:txBody>
          <a:bodyPr/>
          <a:lstStyle/>
          <a:p>
            <a:pPr algn="ctr" eaLnBrk="1" hangingPunct="1"/>
            <a:r>
              <a:rPr lang="eu-ES" sz="3200" dirty="0">
                <a:cs typeface="Arial" charset="0"/>
              </a:rPr>
              <a:t>Zer dira </a:t>
            </a:r>
            <a:r>
              <a:rPr lang="eu-ES" sz="3200" dirty="0" smtClean="0">
                <a:cs typeface="Arial" charset="0"/>
              </a:rPr>
              <a:t>gradua zentigraduak?</a:t>
            </a:r>
            <a:endParaRPr lang="eu-ES" sz="3200" dirty="0">
              <a:cs typeface="Arial" charset="0"/>
            </a:endParaRPr>
          </a:p>
        </p:txBody>
      </p:sp>
      <p:pic>
        <p:nvPicPr>
          <p:cNvPr id="13"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62391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5000" fill="hold"/>
                                        <p:tgtEl>
                                          <p:spTgt spid="786437"/>
                                        </p:tgtEl>
                                        <p:attrNameLst>
                                          <p:attrName>ppt_x</p:attrName>
                                          <p:attrName>ppt_y</p:attrName>
                                        </p:attrNameLst>
                                      </p:cBhvr>
                                      <p:rCtr x="0" y="7338"/>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6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6437" grpId="0" animBg="1"/>
      <p:bldP spid="7864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3097891-42F2-5B4E-BCC8-B4ECCFF38251}" type="slidenum">
              <a:rPr lang="eu-ES" sz="1400">
                <a:latin typeface="Times" charset="0"/>
              </a:rPr>
              <a:pPr/>
              <a:t>19</a:t>
            </a:fld>
            <a:endParaRPr lang="eu-ES" sz="1400">
              <a:latin typeface="Times" charset="0"/>
            </a:endParaRPr>
          </a:p>
        </p:txBody>
      </p:sp>
      <p:pic>
        <p:nvPicPr>
          <p:cNvPr id="714754" name="Picture 2" descr="termometr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1013" y="765175"/>
            <a:ext cx="798512" cy="33115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714762" name="AutoShape 12"/>
          <p:cNvCxnSpPr>
            <a:cxnSpLocks noChangeShapeType="1"/>
          </p:cNvCxnSpPr>
          <p:nvPr/>
        </p:nvCxnSpPr>
        <p:spPr bwMode="auto">
          <a:xfrm rot="5400000">
            <a:off x="2447131" y="1448595"/>
            <a:ext cx="1152525" cy="360362"/>
          </a:xfrm>
          <a:prstGeom prst="bentConnector3">
            <a:avLst>
              <a:gd name="adj1" fmla="val 32778"/>
            </a:avLst>
          </a:prstGeom>
          <a:noFill/>
          <a:ln w="92075">
            <a:solidFill>
              <a:srgbClr val="800000"/>
            </a:solidFill>
            <a:miter lim="800000"/>
            <a:headEnd/>
            <a:tailEnd type="arrow" w="med" len="med"/>
          </a:ln>
          <a:extLst>
            <a:ext uri="{909E8E84-426E-40dd-AFC4-6F175D3DCCD1}">
              <a14:hiddenFill xmlns:a14="http://schemas.microsoft.com/office/drawing/2010/main">
                <a:noFill/>
              </a14:hiddenFill>
            </a:ext>
          </a:extLst>
        </p:spPr>
      </p:cxnSp>
      <p:cxnSp>
        <p:nvCxnSpPr>
          <p:cNvPr id="714763" name="AutoShape 13"/>
          <p:cNvCxnSpPr>
            <a:cxnSpLocks noChangeShapeType="1"/>
          </p:cNvCxnSpPr>
          <p:nvPr/>
        </p:nvCxnSpPr>
        <p:spPr bwMode="auto">
          <a:xfrm rot="16200000" flipH="1">
            <a:off x="3860006" y="413545"/>
            <a:ext cx="504825" cy="1782762"/>
          </a:xfrm>
          <a:prstGeom prst="bentConnector2">
            <a:avLst/>
          </a:prstGeom>
          <a:noFill/>
          <a:ln w="92075">
            <a:solidFill>
              <a:srgbClr val="800000"/>
            </a:solidFill>
            <a:miter lim="800000"/>
            <a:headEnd/>
            <a:tailEnd type="arrow" w="med" len="med"/>
          </a:ln>
          <a:extLst>
            <a:ext uri="{909E8E84-426E-40dd-AFC4-6F175D3DCCD1}">
              <a14:hiddenFill xmlns:a14="http://schemas.microsoft.com/office/drawing/2010/main">
                <a:noFill/>
              </a14:hiddenFill>
            </a:ext>
          </a:extLst>
        </p:spPr>
      </p:cxnSp>
      <p:sp>
        <p:nvSpPr>
          <p:cNvPr id="2" name="CuadroTexto 1"/>
          <p:cNvSpPr txBox="1"/>
          <p:nvPr/>
        </p:nvSpPr>
        <p:spPr>
          <a:xfrm>
            <a:off x="178814" y="2205039"/>
            <a:ext cx="8720711" cy="584776"/>
          </a:xfrm>
          <a:prstGeom prst="rect">
            <a:avLst/>
          </a:prstGeom>
          <a:noFill/>
        </p:spPr>
        <p:txBody>
          <a:bodyPr wrap="square" rtlCol="0">
            <a:spAutoFit/>
          </a:bodyPr>
          <a:lstStyle/>
          <a:p>
            <a:r>
              <a:rPr lang="es-ES" sz="3200" dirty="0" err="1" smtClean="0"/>
              <a:t>Idatzi</a:t>
            </a:r>
            <a:r>
              <a:rPr lang="es-ES" sz="3200" dirty="0" smtClean="0"/>
              <a:t> </a:t>
            </a:r>
            <a:r>
              <a:rPr lang="es-ES" sz="3200" dirty="0" err="1" smtClean="0"/>
              <a:t>termometro</a:t>
            </a:r>
            <a:r>
              <a:rPr lang="es-ES" sz="3200" dirty="0" smtClean="0"/>
              <a:t> </a:t>
            </a:r>
            <a:r>
              <a:rPr lang="es-ES" sz="3200" dirty="0" err="1" smtClean="0"/>
              <a:t>motak</a:t>
            </a:r>
            <a:r>
              <a:rPr lang="es-ES" sz="3200" dirty="0" smtClean="0"/>
              <a:t>. </a:t>
            </a:r>
            <a:r>
              <a:rPr lang="es-ES" sz="3200" dirty="0" err="1" smtClean="0"/>
              <a:t>Zeintzuk</a:t>
            </a:r>
            <a:r>
              <a:rPr lang="es-ES" sz="3200" dirty="0" smtClean="0"/>
              <a:t> </a:t>
            </a:r>
            <a:r>
              <a:rPr lang="es-ES" sz="3200" dirty="0" err="1" smtClean="0"/>
              <a:t>dira</a:t>
            </a:r>
            <a:r>
              <a:rPr lang="es-ES" sz="3200" dirty="0" smtClean="0"/>
              <a:t> </a:t>
            </a:r>
            <a:r>
              <a:rPr lang="es-ES" sz="3200" dirty="0" err="1" smtClean="0"/>
              <a:t>izenak</a:t>
            </a:r>
            <a:r>
              <a:rPr lang="es-ES" sz="3200" dirty="0" smtClean="0"/>
              <a:t>?</a:t>
            </a:r>
            <a:endParaRPr lang="es-ES" sz="3200" dirty="0"/>
          </a:p>
        </p:txBody>
      </p:sp>
      <p:pic>
        <p:nvPicPr>
          <p:cNvPr id="1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2235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6901" y="877623"/>
            <a:ext cx="8229600" cy="1143000"/>
          </a:xfrm>
        </p:spPr>
        <p:txBody>
          <a:bodyPr>
            <a:normAutofit fontScale="90000"/>
          </a:bodyPr>
          <a:lstStyle/>
          <a:p>
            <a:pPr algn="l"/>
            <a:r>
              <a:rPr lang="es-ES" dirty="0" err="1" smtClean="0"/>
              <a:t>Marraztu</a:t>
            </a:r>
            <a:r>
              <a:rPr lang="es-ES" dirty="0" smtClean="0"/>
              <a:t> </a:t>
            </a:r>
            <a:r>
              <a:rPr lang="es-ES" dirty="0" err="1" smtClean="0"/>
              <a:t>beroarekin</a:t>
            </a:r>
            <a:r>
              <a:rPr lang="es-ES" dirty="0" smtClean="0"/>
              <a:t> </a:t>
            </a:r>
            <a:r>
              <a:rPr lang="es-ES" dirty="0" err="1" smtClean="0"/>
              <a:t>erlazionaturiko</a:t>
            </a:r>
            <a:r>
              <a:rPr lang="es-ES" dirty="0" smtClean="0"/>
              <a:t> </a:t>
            </a:r>
            <a:r>
              <a:rPr lang="es-ES" dirty="0" err="1" smtClean="0"/>
              <a:t>irudiak</a:t>
            </a:r>
            <a:r>
              <a:rPr lang="es-ES" dirty="0" smtClean="0"/>
              <a:t> eta </a:t>
            </a:r>
            <a:r>
              <a:rPr lang="es-ES" dirty="0" err="1" smtClean="0"/>
              <a:t>gerta</a:t>
            </a:r>
            <a:r>
              <a:rPr lang="es-ES" dirty="0" smtClean="0"/>
              <a:t> </a:t>
            </a:r>
            <a:r>
              <a:rPr lang="es-ES" dirty="0" err="1" smtClean="0"/>
              <a:t>daitekeena</a:t>
            </a:r>
            <a:r>
              <a:rPr lang="es-ES" dirty="0" smtClean="0"/>
              <a:t> </a:t>
            </a:r>
            <a:r>
              <a:rPr lang="es-ES" dirty="0" err="1" smtClean="0"/>
              <a:t>azal</a:t>
            </a:r>
            <a:r>
              <a:rPr lang="es-ES" dirty="0" smtClean="0"/>
              <a:t> </a:t>
            </a:r>
            <a:r>
              <a:rPr lang="es-ES" dirty="0" err="1" smtClean="0"/>
              <a:t>ezazu</a:t>
            </a:r>
            <a:endParaRPr lang="es-ES" dirty="0"/>
          </a:p>
        </p:txBody>
      </p:sp>
      <p:pic>
        <p:nvPicPr>
          <p:cNvPr id="18"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783760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57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82A3E9D-E765-674D-815F-ED4620A70E76}" type="slidenum">
              <a:rPr lang="eu-ES" sz="1400">
                <a:latin typeface="Times" charset="0"/>
              </a:rPr>
              <a:pPr/>
              <a:t>20</a:t>
            </a:fld>
            <a:endParaRPr lang="eu-ES" sz="1400">
              <a:latin typeface="Times" charset="0"/>
            </a:endParaRPr>
          </a:p>
        </p:txBody>
      </p:sp>
      <p:sp>
        <p:nvSpPr>
          <p:cNvPr id="715780" name="Line 1031"/>
          <p:cNvSpPr>
            <a:spLocks noChangeShapeType="1"/>
          </p:cNvSpPr>
          <p:nvPr/>
        </p:nvSpPr>
        <p:spPr bwMode="auto">
          <a:xfrm flipH="1" flipV="1">
            <a:off x="1403350" y="2490788"/>
            <a:ext cx="1439863" cy="144462"/>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1" name="Text Box 1032"/>
          <p:cNvSpPr txBox="1">
            <a:spLocks noChangeArrowheads="1"/>
          </p:cNvSpPr>
          <p:nvPr/>
        </p:nvSpPr>
        <p:spPr bwMode="auto">
          <a:xfrm>
            <a:off x="5580063" y="549275"/>
            <a:ext cx="2755900"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dirty="0" smtClean="0">
                <a:cs typeface="Arial" charset="0"/>
              </a:rPr>
              <a:t>Zein da termometro honen izena?</a:t>
            </a:r>
            <a:endParaRPr lang="eu-ES" sz="2400" b="1" dirty="0">
              <a:cs typeface="Arial" charset="0"/>
            </a:endParaRPr>
          </a:p>
        </p:txBody>
      </p:sp>
      <p:sp>
        <p:nvSpPr>
          <p:cNvPr id="715782" name="Line 1033"/>
          <p:cNvSpPr>
            <a:spLocks noChangeShapeType="1"/>
          </p:cNvSpPr>
          <p:nvPr/>
        </p:nvSpPr>
        <p:spPr bwMode="auto">
          <a:xfrm flipH="1">
            <a:off x="679517" y="3787775"/>
            <a:ext cx="2163696" cy="2166931"/>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3" name="Line 1034"/>
          <p:cNvSpPr>
            <a:spLocks noChangeShapeType="1"/>
          </p:cNvSpPr>
          <p:nvPr/>
        </p:nvSpPr>
        <p:spPr bwMode="auto">
          <a:xfrm flipH="1">
            <a:off x="608079" y="3211512"/>
            <a:ext cx="2235134" cy="1078805"/>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5784" name="Text Box 1035"/>
          <p:cNvSpPr txBox="1">
            <a:spLocks noChangeArrowheads="1"/>
          </p:cNvSpPr>
          <p:nvPr/>
        </p:nvSpPr>
        <p:spPr bwMode="auto">
          <a:xfrm>
            <a:off x="2843213" y="2419350"/>
            <a:ext cx="140318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smtClean="0">
                <a:cs typeface="Arial" charset="0"/>
              </a:rPr>
              <a:t>...................</a:t>
            </a:r>
            <a:endParaRPr lang="eu-ES" sz="1800" b="1" dirty="0">
              <a:cs typeface="Arial" charset="0"/>
            </a:endParaRPr>
          </a:p>
          <a:p>
            <a:pPr eaLnBrk="1" hangingPunct="1"/>
            <a:endParaRPr lang="eu-ES" sz="1800" b="1" dirty="0">
              <a:cs typeface="Arial" charset="0"/>
            </a:endParaRPr>
          </a:p>
          <a:p>
            <a:pPr eaLnBrk="1" hangingPunct="1"/>
            <a:r>
              <a:rPr lang="eu-ES" sz="1800" b="1" dirty="0" smtClean="0">
                <a:cs typeface="Arial" charset="0"/>
              </a:rPr>
              <a:t>..................</a:t>
            </a:r>
            <a:endParaRPr lang="eu-ES" sz="1800" b="1" dirty="0">
              <a:cs typeface="Arial" charset="0"/>
            </a:endParaRPr>
          </a:p>
          <a:p>
            <a:pPr eaLnBrk="1" hangingPunct="1"/>
            <a:endParaRPr lang="eu-ES" sz="1800" b="1" dirty="0">
              <a:cs typeface="Arial" charset="0"/>
            </a:endParaRPr>
          </a:p>
          <a:p>
            <a:pPr eaLnBrk="1" hangingPunct="1"/>
            <a:r>
              <a:rPr lang="eu-ES" sz="1800" b="1" dirty="0" smtClean="0">
                <a:cs typeface="Arial" charset="0"/>
              </a:rPr>
              <a:t>..................</a:t>
            </a:r>
            <a:endParaRPr lang="eu-ES" sz="1800" b="1" dirty="0">
              <a:cs typeface="Arial" charset="0"/>
            </a:endParaRPr>
          </a:p>
        </p:txBody>
      </p:sp>
      <p:sp>
        <p:nvSpPr>
          <p:cNvPr id="715785" name="AutoShape 1037"/>
          <p:cNvSpPr>
            <a:spLocks/>
          </p:cNvSpPr>
          <p:nvPr/>
        </p:nvSpPr>
        <p:spPr bwMode="auto">
          <a:xfrm>
            <a:off x="4716463" y="2133600"/>
            <a:ext cx="288925" cy="2735263"/>
          </a:xfrm>
          <a:prstGeom prst="rightBrace">
            <a:avLst>
              <a:gd name="adj1" fmla="val 78892"/>
              <a:gd name="adj2" fmla="val 50000"/>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715788" name="Text Box 1040"/>
          <p:cNvSpPr txBox="1">
            <a:spLocks noChangeArrowheads="1"/>
          </p:cNvSpPr>
          <p:nvPr/>
        </p:nvSpPr>
        <p:spPr bwMode="auto">
          <a:xfrm>
            <a:off x="3456023" y="4877488"/>
            <a:ext cx="51943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3200" b="1" dirty="0" smtClean="0">
                <a:cs typeface="Arial" charset="0"/>
              </a:rPr>
              <a:t>Digitaletan ...........ak neurtzen du tenperatura</a:t>
            </a:r>
            <a:r>
              <a:rPr lang="eu-ES" sz="1800" b="1" dirty="0" smtClean="0">
                <a:cs typeface="Arial" charset="0"/>
              </a:rPr>
              <a:t>.</a:t>
            </a:r>
            <a:endParaRPr lang="eu-ES" sz="1800" b="1" dirty="0">
              <a:cs typeface="Arial" charset="0"/>
            </a:endParaRPr>
          </a:p>
        </p:txBody>
      </p:sp>
      <p:sp>
        <p:nvSpPr>
          <p:cNvPr id="715792" name="Text Box 1044"/>
          <p:cNvSpPr txBox="1">
            <a:spLocks noChangeArrowheads="1"/>
          </p:cNvSpPr>
          <p:nvPr/>
        </p:nvSpPr>
        <p:spPr bwMode="auto">
          <a:xfrm>
            <a:off x="1490499" y="1223159"/>
            <a:ext cx="2755900"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dirty="0" smtClean="0">
                <a:cs typeface="Arial" charset="0"/>
              </a:rPr>
              <a:t>Zertarako balio du termometro </a:t>
            </a:r>
            <a:r>
              <a:rPr lang="eu-ES" sz="2400" b="1" dirty="0" smtClean="0">
                <a:cs typeface="Arial" charset="0"/>
              </a:rPr>
              <a:t>batek?</a:t>
            </a:r>
            <a:endParaRPr lang="eu-ES" sz="2400" b="1" dirty="0">
              <a:cs typeface="Arial" charset="0"/>
            </a:endParaRPr>
          </a:p>
        </p:txBody>
      </p:sp>
      <p:sp>
        <p:nvSpPr>
          <p:cNvPr id="715793" name="Text Box 1045"/>
          <p:cNvSpPr txBox="1">
            <a:spLocks noChangeArrowheads="1"/>
          </p:cNvSpPr>
          <p:nvPr/>
        </p:nvSpPr>
        <p:spPr bwMode="auto">
          <a:xfrm>
            <a:off x="5005387" y="3213100"/>
            <a:ext cx="33305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3200" dirty="0" smtClean="0">
                <a:hlinkClick r:id="rId2"/>
              </a:rPr>
              <a:t>Irakurri bere funtzionamendua</a:t>
            </a:r>
            <a:endParaRPr lang="eu-ES" sz="3200" dirty="0"/>
          </a:p>
        </p:txBody>
      </p:sp>
      <p:pic>
        <p:nvPicPr>
          <p:cNvPr id="21"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027" descr="termometro_transparente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37" y="590550"/>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Rectangle 1028"/>
          <p:cNvSpPr>
            <a:spLocks noChangeArrowheads="1"/>
          </p:cNvSpPr>
          <p:nvPr/>
        </p:nvSpPr>
        <p:spPr bwMode="auto">
          <a:xfrm>
            <a:off x="608079" y="1573741"/>
            <a:ext cx="71438" cy="3995824"/>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Tree>
    <p:extLst>
      <p:ext uri="{BB962C8B-B14F-4D97-AF65-F5344CB8AC3E}">
        <p14:creationId xmlns:p14="http://schemas.microsoft.com/office/powerpoint/2010/main" val="34446379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F7F72008-21CB-054E-8E23-142942F958BF}" type="slidenum">
              <a:rPr lang="eu-ES" sz="1400">
                <a:latin typeface="Times" charset="0"/>
              </a:rPr>
              <a:pPr/>
              <a:t>21</a:t>
            </a:fld>
            <a:endParaRPr lang="eu-ES" sz="1400">
              <a:latin typeface="Times" charset="0"/>
            </a:endParaRPr>
          </a:p>
        </p:txBody>
      </p:sp>
      <p:sp>
        <p:nvSpPr>
          <p:cNvPr id="716803" name="Line 1030"/>
          <p:cNvSpPr>
            <a:spLocks noChangeShapeType="1"/>
          </p:cNvSpPr>
          <p:nvPr/>
        </p:nvSpPr>
        <p:spPr bwMode="auto">
          <a:xfrm flipV="1">
            <a:off x="6370638" y="3789363"/>
            <a:ext cx="649287" cy="144462"/>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6804" name="Text Box 1031"/>
          <p:cNvSpPr txBox="1">
            <a:spLocks noChangeArrowheads="1"/>
          </p:cNvSpPr>
          <p:nvPr/>
        </p:nvSpPr>
        <p:spPr bwMode="auto">
          <a:xfrm>
            <a:off x="3779838" y="1196975"/>
            <a:ext cx="24685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2400" b="1" dirty="0" smtClean="0">
                <a:cs typeface="Arial" charset="0"/>
              </a:rPr>
              <a:t>Zein egoera fisikoa duen sustantziaren </a:t>
            </a:r>
            <a:r>
              <a:rPr lang="eu-ES" sz="2400" b="1" dirty="0">
                <a:cs typeface="Arial" charset="0"/>
              </a:rPr>
              <a:t>tenperatura neur </a:t>
            </a:r>
            <a:r>
              <a:rPr lang="eu-ES" sz="2400" b="1" dirty="0" smtClean="0">
                <a:cs typeface="Arial" charset="0"/>
              </a:rPr>
              <a:t>daiteke?</a:t>
            </a:r>
            <a:endParaRPr lang="eu-ES" sz="2400" b="1" dirty="0">
              <a:cs typeface="Arial" charset="0"/>
            </a:endParaRPr>
          </a:p>
        </p:txBody>
      </p:sp>
      <p:sp>
        <p:nvSpPr>
          <p:cNvPr id="716805" name="Line 1032"/>
          <p:cNvSpPr>
            <a:spLocks noChangeShapeType="1"/>
          </p:cNvSpPr>
          <p:nvPr/>
        </p:nvSpPr>
        <p:spPr bwMode="auto">
          <a:xfrm>
            <a:off x="6297613" y="4941888"/>
            <a:ext cx="722312" cy="647700"/>
          </a:xfrm>
          <a:prstGeom prst="line">
            <a:avLst/>
          </a:prstGeom>
          <a:noFill/>
          <a:ln w="508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16806" name="Text Box 1033"/>
          <p:cNvSpPr txBox="1">
            <a:spLocks noChangeArrowheads="1"/>
          </p:cNvSpPr>
          <p:nvPr/>
        </p:nvSpPr>
        <p:spPr bwMode="auto">
          <a:xfrm>
            <a:off x="3597956" y="3860800"/>
            <a:ext cx="271077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smtClean="0">
                <a:cs typeface="Arial" charset="0"/>
              </a:rPr>
              <a:t>...................................</a:t>
            </a:r>
            <a:endParaRPr lang="eu-ES" sz="1800" b="1" dirty="0">
              <a:cs typeface="Arial" charset="0"/>
            </a:endParaRPr>
          </a:p>
          <a:p>
            <a:pPr algn="r" eaLnBrk="1" hangingPunct="1"/>
            <a:endParaRPr lang="eu-ES" sz="1800" b="1" dirty="0">
              <a:cs typeface="Arial" charset="0"/>
            </a:endParaRPr>
          </a:p>
          <a:p>
            <a:pPr algn="r" eaLnBrk="1" hangingPunct="1"/>
            <a:endParaRPr lang="eu-ES" sz="1800" b="1" dirty="0">
              <a:cs typeface="Arial" charset="0"/>
            </a:endParaRPr>
          </a:p>
          <a:p>
            <a:pPr algn="r" eaLnBrk="1" hangingPunct="1"/>
            <a:r>
              <a:rPr lang="eu-ES" sz="1800" b="1" dirty="0" smtClean="0">
                <a:cs typeface="Arial" charset="0"/>
              </a:rPr>
              <a:t>..................................</a:t>
            </a:r>
            <a:endParaRPr lang="eu-ES" sz="1800" b="1" dirty="0">
              <a:cs typeface="Arial" charset="0"/>
            </a:endParaRPr>
          </a:p>
        </p:txBody>
      </p:sp>
      <p:sp>
        <p:nvSpPr>
          <p:cNvPr id="716807" name="Text Box 1034"/>
          <p:cNvSpPr txBox="1">
            <a:spLocks noChangeArrowheads="1"/>
          </p:cNvSpPr>
          <p:nvPr/>
        </p:nvSpPr>
        <p:spPr bwMode="auto">
          <a:xfrm>
            <a:off x="468313" y="1916113"/>
            <a:ext cx="36718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Mota ezberdinetakoak daude.</a:t>
            </a:r>
          </a:p>
          <a:p>
            <a:pPr eaLnBrk="1" hangingPunct="1"/>
            <a:r>
              <a:rPr lang="eu-ES" sz="2000" b="1" dirty="0" smtClean="0">
                <a:cs typeface="Arial" charset="0"/>
              </a:rPr>
              <a:t>Zein bi sustantzia erabiltzen dira termometroetan?</a:t>
            </a:r>
            <a:endParaRPr lang="eu-ES" sz="2000" b="1" dirty="0">
              <a:cs typeface="Arial" charset="0"/>
            </a:endParaRPr>
          </a:p>
        </p:txBody>
      </p:sp>
      <p:sp>
        <p:nvSpPr>
          <p:cNvPr id="716808" name="Text Box 1035"/>
          <p:cNvSpPr txBox="1">
            <a:spLocks noChangeArrowheads="1"/>
          </p:cNvSpPr>
          <p:nvPr/>
        </p:nvSpPr>
        <p:spPr bwMode="auto">
          <a:xfrm>
            <a:off x="900113" y="5949950"/>
            <a:ext cx="4537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smtClean="0">
                <a:cs typeface="Arial" charset="0"/>
              </a:rPr>
              <a:t>............................... </a:t>
            </a:r>
            <a:r>
              <a:rPr lang="eu-ES" sz="1800" b="1" dirty="0">
                <a:cs typeface="Arial" charset="0"/>
              </a:rPr>
              <a:t>erabiltzen </a:t>
            </a:r>
            <a:r>
              <a:rPr lang="eu-ES" sz="1800" b="1" dirty="0" smtClean="0">
                <a:cs typeface="Arial" charset="0"/>
              </a:rPr>
              <a:t>dira. ......................a dute.</a:t>
            </a:r>
            <a:endParaRPr lang="eu-ES" sz="1800" b="1" dirty="0">
              <a:cs typeface="Arial" charset="0"/>
            </a:endParaRPr>
          </a:p>
        </p:txBody>
      </p:sp>
      <p:pic>
        <p:nvPicPr>
          <p:cNvPr id="716810" name="Picture 1039" descr="termometro_transparent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260350"/>
            <a:ext cx="1685925" cy="626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11" name="Rectangle 1040"/>
          <p:cNvSpPr>
            <a:spLocks noChangeArrowheads="1"/>
          </p:cNvSpPr>
          <p:nvPr/>
        </p:nvSpPr>
        <p:spPr bwMode="auto">
          <a:xfrm>
            <a:off x="7091363" y="2420938"/>
            <a:ext cx="73025" cy="28797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91569" name="Rectangle 1041"/>
          <p:cNvSpPr>
            <a:spLocks noChangeArrowheads="1"/>
          </p:cNvSpPr>
          <p:nvPr/>
        </p:nvSpPr>
        <p:spPr bwMode="auto">
          <a:xfrm>
            <a:off x="7019925" y="1052513"/>
            <a:ext cx="144463" cy="1250950"/>
          </a:xfrm>
          <a:prstGeom prst="rect">
            <a:avLst/>
          </a:prstGeom>
          <a:solidFill>
            <a:schemeClr val="bg1"/>
          </a:solidFill>
          <a:ln w="9525">
            <a:solidFill>
              <a:schemeClr val="bg1"/>
            </a:solidFill>
            <a:miter lim="800000"/>
            <a:headEnd/>
            <a:tailEnd/>
          </a:ln>
        </p:spPr>
        <p:txBody>
          <a:bodyPr wrap="none" anchor="ctr"/>
          <a:lstStyle/>
          <a:p>
            <a:endParaRPr lang="es-ES"/>
          </a:p>
        </p:txBody>
      </p:sp>
      <p:sp>
        <p:nvSpPr>
          <p:cNvPr id="716813" name="Text Box 1042"/>
          <p:cNvSpPr txBox="1">
            <a:spLocks noChangeArrowheads="1"/>
          </p:cNvSpPr>
          <p:nvPr/>
        </p:nvSpPr>
        <p:spPr bwMode="auto">
          <a:xfrm>
            <a:off x="539750" y="1016000"/>
            <a:ext cx="3384550" cy="46672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t>Termometroak</a:t>
            </a:r>
          </a:p>
        </p:txBody>
      </p:sp>
      <p:pic>
        <p:nvPicPr>
          <p:cNvPr id="19"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217889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path" presetSubtype="0" repeatCount="indefinite" accel="50000" decel="50000" fill="hold" grpId="0" nodeType="withEffect">
                                  <p:stCondLst>
                                    <p:cond delay="0"/>
                                  </p:stCondLst>
                                  <p:childTnLst>
                                    <p:animMotion origin="layout" path="M 2.77778E-6 0.05278 L 2.77778E-6 0.19977 " pathEditMode="relative" rAng="0" ptsTypes="AA">
                                      <p:cBhvr>
                                        <p:cTn id="6" dur="8000" fill="hold"/>
                                        <p:tgtEl>
                                          <p:spTgt spid="791569"/>
                                        </p:tgtEl>
                                        <p:attrNameLst>
                                          <p:attrName>ppt_x</p:attrName>
                                          <p:attrName>ppt_y</p:attrName>
                                        </p:attrNameLst>
                                      </p:cBhvr>
                                      <p:rCtr x="0" y="733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6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F5D88F4-BE31-C84D-80BA-DBD6D5A64EBA}" type="slidenum">
              <a:rPr lang="eu-ES" sz="1400">
                <a:latin typeface="Times" charset="0"/>
              </a:rPr>
              <a:pPr/>
              <a:t>22</a:t>
            </a:fld>
            <a:endParaRPr lang="eu-ES" sz="1400">
              <a:latin typeface="Times" charset="0"/>
            </a:endParaRPr>
          </a:p>
        </p:txBody>
      </p:sp>
      <p:sp>
        <p:nvSpPr>
          <p:cNvPr id="717828" name="Rectangle 5"/>
          <p:cNvSpPr>
            <a:spLocks noChangeArrowheads="1"/>
          </p:cNvSpPr>
          <p:nvPr/>
        </p:nvSpPr>
        <p:spPr bwMode="auto">
          <a:xfrm>
            <a:off x="323850" y="4531741"/>
            <a:ext cx="81661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r"/>
            <a:r>
              <a:rPr lang="eu-ES" sz="2000" dirty="0" smtClean="0">
                <a:cs typeface="Arial" charset="0"/>
              </a:rPr>
              <a:t>Bere proposamena: 0° </a:t>
            </a:r>
            <a:r>
              <a:rPr lang="eu-ES" sz="2000" dirty="0">
                <a:cs typeface="Arial" charset="0"/>
              </a:rPr>
              <a:t>uraren izoztea </a:t>
            </a:r>
            <a:r>
              <a:rPr lang="eu-ES" sz="2000" dirty="0" smtClean="0">
                <a:cs typeface="Arial" charset="0"/>
              </a:rPr>
              <a:t>da, </a:t>
            </a:r>
            <a:r>
              <a:rPr lang="eu-ES" sz="2000" dirty="0">
                <a:cs typeface="Arial" charset="0"/>
              </a:rPr>
              <a:t>eta </a:t>
            </a:r>
            <a:r>
              <a:rPr lang="eu-ES" sz="2000" dirty="0" smtClean="0">
                <a:cs typeface="Arial" charset="0"/>
              </a:rPr>
              <a:t>100° </a:t>
            </a:r>
            <a:r>
              <a:rPr lang="eu-ES" sz="2000" dirty="0">
                <a:cs typeface="Arial" charset="0"/>
              </a:rPr>
              <a:t>uraren irakitea (1 atm-ko presiopean), eskala 100 zati berdinetan zatitzen da, bakoitza 1 gradu </a:t>
            </a:r>
            <a:r>
              <a:rPr lang="eu-ES" sz="2000" dirty="0" smtClean="0">
                <a:cs typeface="Arial" charset="0"/>
              </a:rPr>
              <a:t>Celsiusi dagokio.</a:t>
            </a:r>
            <a:endParaRPr lang="eu-ES" sz="2000" dirty="0">
              <a:cs typeface="Arial" charset="0"/>
            </a:endParaRPr>
          </a:p>
        </p:txBody>
      </p:sp>
      <p:sp>
        <p:nvSpPr>
          <p:cNvPr id="792582" name="Rectangle 6"/>
          <p:cNvSpPr>
            <a:spLocks noChangeArrowheads="1"/>
          </p:cNvSpPr>
          <p:nvPr/>
        </p:nvSpPr>
        <p:spPr bwMode="auto">
          <a:xfrm>
            <a:off x="2051050" y="2133600"/>
            <a:ext cx="18002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eu-ES" sz="1800">
                <a:cs typeface="Arial" charset="0"/>
              </a:rPr>
              <a:t>Celsius</a:t>
            </a:r>
            <a:r>
              <a:rPr lang="eu-ES" sz="1800" b="1">
                <a:cs typeface="Arial" charset="0"/>
              </a:rPr>
              <a:t> gradua</a:t>
            </a:r>
            <a:r>
              <a:rPr lang="eu-ES" sz="1800">
                <a:cs typeface="Arial" charset="0"/>
              </a:rPr>
              <a:t> </a:t>
            </a:r>
            <a:r>
              <a:rPr lang="eu-ES" sz="1800" b="1">
                <a:cs typeface="Arial" charset="0"/>
              </a:rPr>
              <a:t>°C</a:t>
            </a:r>
            <a:r>
              <a:rPr lang="eu-ES" sz="1800">
                <a:cs typeface="Arial" charset="0"/>
              </a:rPr>
              <a:t>, </a:t>
            </a:r>
            <a:r>
              <a:rPr lang="eu-ES" sz="1800">
                <a:cs typeface="Arial" charset="0"/>
                <a:hlinkClick r:id="rId2"/>
              </a:rPr>
              <a:t>Anders Celsius</a:t>
            </a:r>
            <a:r>
              <a:rPr lang="eu-ES" sz="1800">
                <a:cs typeface="Arial" charset="0"/>
              </a:rPr>
              <a:t>.</a:t>
            </a:r>
            <a:endParaRPr lang="eu-ES" sz="2000">
              <a:cs typeface="Arial" charset="0"/>
            </a:endParaRPr>
          </a:p>
        </p:txBody>
      </p:sp>
      <p:sp>
        <p:nvSpPr>
          <p:cNvPr id="717830" name="Rectangle 7"/>
          <p:cNvSpPr>
            <a:spLocks noChangeArrowheads="1"/>
          </p:cNvSpPr>
          <p:nvPr/>
        </p:nvSpPr>
        <p:spPr bwMode="auto">
          <a:xfrm>
            <a:off x="468313" y="3068638"/>
            <a:ext cx="154781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eu-ES">
                <a:solidFill>
                  <a:srgbClr val="FFFFCC"/>
                </a:solidFill>
                <a:cs typeface="Arial" charset="0"/>
              </a:rPr>
              <a:t>Anders Celsius</a:t>
            </a:r>
            <a:br>
              <a:rPr lang="eu-ES">
                <a:solidFill>
                  <a:srgbClr val="FFFFCC"/>
                </a:solidFill>
                <a:cs typeface="Arial" charset="0"/>
              </a:rPr>
            </a:br>
            <a:r>
              <a:rPr lang="eu-ES">
                <a:solidFill>
                  <a:srgbClr val="FFFFCC"/>
                </a:solidFill>
                <a:cs typeface="Arial" charset="0"/>
              </a:rPr>
              <a:t>1701-1744</a:t>
            </a:r>
            <a:r>
              <a:rPr lang="eu-ES" sz="1800" b="1">
                <a:solidFill>
                  <a:srgbClr val="FFFFCC"/>
                </a:solidFill>
                <a:cs typeface="Arial" charset="0"/>
              </a:rPr>
              <a:t> </a:t>
            </a:r>
          </a:p>
        </p:txBody>
      </p:sp>
      <p:sp>
        <p:nvSpPr>
          <p:cNvPr id="792590" name="AutoShape 14"/>
          <p:cNvSpPr>
            <a:spLocks noChangeArrowheads="1"/>
          </p:cNvSpPr>
          <p:nvPr/>
        </p:nvSpPr>
        <p:spPr bwMode="auto">
          <a:xfrm>
            <a:off x="1835150" y="1196975"/>
            <a:ext cx="1512888" cy="358775"/>
          </a:xfrm>
          <a:prstGeom prst="wedgeRoundRectCallout">
            <a:avLst>
              <a:gd name="adj1" fmla="val -64269"/>
              <a:gd name="adj2" fmla="val 389380"/>
              <a:gd name="adj3" fmla="val 16667"/>
            </a:avLst>
          </a:prstGeom>
          <a:solidFill>
            <a:srgbClr val="FFFF99"/>
          </a:solidFill>
          <a:ln w="9525">
            <a:solidFill>
              <a:schemeClr val="tx1"/>
            </a:solidFill>
            <a:miter lim="800000"/>
            <a:headEnd/>
            <a:tailEnd/>
          </a:ln>
        </p:spPr>
        <p:txBody>
          <a:bodyPr/>
          <a:lstStyle/>
          <a:p>
            <a:pPr algn="ctr" eaLnBrk="1" hangingPunct="1"/>
            <a:r>
              <a:rPr lang="eu-ES" sz="1800" dirty="0" smtClean="0">
                <a:cs typeface="Arial" charset="0"/>
              </a:rPr>
              <a:t>Nik ......... </a:t>
            </a:r>
            <a:r>
              <a:rPr lang="eu-ES" sz="1800" dirty="0">
                <a:cs typeface="Arial" charset="0"/>
              </a:rPr>
              <a:t>zati</a:t>
            </a:r>
            <a:r>
              <a:rPr lang="eu-ES" sz="1800" b="1" dirty="0">
                <a:cs typeface="Arial" charset="0"/>
              </a:rPr>
              <a:t> </a:t>
            </a:r>
          </a:p>
        </p:txBody>
      </p:sp>
      <p:sp>
        <p:nvSpPr>
          <p:cNvPr id="717833" name="Text Box 15"/>
          <p:cNvSpPr txBox="1">
            <a:spLocks noChangeArrowheads="1"/>
          </p:cNvSpPr>
          <p:nvPr/>
        </p:nvSpPr>
        <p:spPr bwMode="auto">
          <a:xfrm>
            <a:off x="2897188" y="3068638"/>
            <a:ext cx="5592762" cy="830997"/>
          </a:xfrm>
          <a:prstGeom prst="rect">
            <a:avLst/>
          </a:prstGeom>
          <a:solidFill>
            <a:srgbClr val="FFFF99"/>
          </a:solidFill>
          <a:ln w="9525">
            <a:solidFill>
              <a:schemeClr val="tx1"/>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dirty="0" smtClean="0"/>
              <a:t>Neurketa egiteko patroiak erabiltzen dira. ...................k ditugu</a:t>
            </a:r>
            <a:endParaRPr lang="eu-ES" sz="2400" dirty="0"/>
          </a:p>
        </p:txBody>
      </p:sp>
      <p:pic>
        <p:nvPicPr>
          <p:cNvPr id="1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332854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xit" presetSubtype="0" fill="hold" grpId="0" nodeType="withEffect">
                                  <p:stCondLst>
                                    <p:cond delay="0"/>
                                  </p:stCondLst>
                                  <p:childTnLst>
                                    <p:animEffect transition="out" filter="fade">
                                      <p:cBhvr>
                                        <p:cTn id="6" dur="2000"/>
                                        <p:tgtEl>
                                          <p:spTgt spid="792582"/>
                                        </p:tgtEl>
                                      </p:cBhvr>
                                    </p:animEffect>
                                    <p:set>
                                      <p:cBhvr>
                                        <p:cTn id="7" dur="1" fill="hold">
                                          <p:stCondLst>
                                            <p:cond delay="1999"/>
                                          </p:stCondLst>
                                        </p:cTn>
                                        <p:tgtEl>
                                          <p:spTgt spid="792582"/>
                                        </p:tgtEl>
                                        <p:attrNameLst>
                                          <p:attrName>style.visibility</p:attrName>
                                        </p:attrNameLst>
                                      </p:cBhvr>
                                      <p:to>
                                        <p:strVal val="hidden"/>
                                      </p:to>
                                    </p:set>
                                  </p:childTnLst>
                                </p:cTn>
                              </p:par>
                            </p:childTnLst>
                          </p:cTn>
                        </p:par>
                        <p:par>
                          <p:cTn id="8" fill="hold" nodeType="afterGroup">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792590"/>
                                        </p:tgtEl>
                                        <p:attrNameLst>
                                          <p:attrName>style.visibility</p:attrName>
                                        </p:attrNameLst>
                                      </p:cBhvr>
                                      <p:to>
                                        <p:strVal val="visible"/>
                                      </p:to>
                                    </p:set>
                                    <p:anim calcmode="lin" valueType="num">
                                      <p:cBhvr>
                                        <p:cTn id="11" dur="500" fill="hold"/>
                                        <p:tgtEl>
                                          <p:spTgt spid="792590"/>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792590"/>
                                        </p:tgtEl>
                                        <p:attrNameLst>
                                          <p:attrName>ppt_y</p:attrName>
                                        </p:attrNameLst>
                                      </p:cBhvr>
                                      <p:tavLst>
                                        <p:tav tm="0">
                                          <p:val>
                                            <p:strVal val="#ppt_y"/>
                                          </p:val>
                                        </p:tav>
                                        <p:tav tm="100000">
                                          <p:val>
                                            <p:strVal val="#ppt_y"/>
                                          </p:val>
                                        </p:tav>
                                      </p:tavLst>
                                    </p:anim>
                                    <p:anim calcmode="lin" valueType="num">
                                      <p:cBhvr>
                                        <p:cTn id="13" dur="500" fill="hold"/>
                                        <p:tgtEl>
                                          <p:spTgt spid="792590"/>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792590"/>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792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2582" grpId="0"/>
      <p:bldP spid="79259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107B30E-8A7A-3540-B0AF-1389D872D36D}" type="slidenum">
              <a:rPr lang="eu-ES" sz="1400">
                <a:latin typeface="Times" charset="0"/>
              </a:rPr>
              <a:pPr/>
              <a:t>23</a:t>
            </a:fld>
            <a:endParaRPr lang="eu-ES" sz="1400">
              <a:latin typeface="Times" charset="0"/>
            </a:endParaRPr>
          </a:p>
        </p:txBody>
      </p:sp>
      <p:sp>
        <p:nvSpPr>
          <p:cNvPr id="793604" name="AutoShape 1028"/>
          <p:cNvSpPr>
            <a:spLocks noChangeArrowheads="1"/>
          </p:cNvSpPr>
          <p:nvPr/>
        </p:nvSpPr>
        <p:spPr bwMode="auto">
          <a:xfrm>
            <a:off x="827426" y="1665286"/>
            <a:ext cx="3706621" cy="936625"/>
          </a:xfrm>
          <a:prstGeom prst="wedgeRoundRectCallout">
            <a:avLst>
              <a:gd name="adj1" fmla="val 62157"/>
              <a:gd name="adj2" fmla="val 208477"/>
              <a:gd name="adj3" fmla="val 16667"/>
            </a:avLst>
          </a:prstGeom>
          <a:solidFill>
            <a:srgbClr val="FFFFFF"/>
          </a:solidFill>
          <a:ln w="9525">
            <a:solidFill>
              <a:srgbClr val="FFFFFF"/>
            </a:solidFill>
            <a:miter lim="800000"/>
            <a:headEnd/>
            <a:tailEnd/>
          </a:ln>
        </p:spPr>
        <p:txBody>
          <a:bodyPr/>
          <a:lstStyle/>
          <a:p>
            <a:pPr eaLnBrk="1" hangingPunct="1"/>
            <a:r>
              <a:rPr lang="eu-ES" sz="2400" dirty="0">
                <a:cs typeface="Arial" charset="0"/>
              </a:rPr>
              <a:t>Sakatu tenperaturak identifikatzeko, …</a:t>
            </a:r>
          </a:p>
          <a:p>
            <a:pPr algn="ctr" eaLnBrk="1" hangingPunct="1"/>
            <a:endParaRPr lang="eu-ES" sz="2400" dirty="0">
              <a:cs typeface="Arial" charset="0"/>
            </a:endParaRPr>
          </a:p>
        </p:txBody>
      </p:sp>
      <p:sp>
        <p:nvSpPr>
          <p:cNvPr id="793707" name="Text Box 1131"/>
          <p:cNvSpPr txBox="1">
            <a:spLocks noChangeArrowheads="1"/>
          </p:cNvSpPr>
          <p:nvPr/>
        </p:nvSpPr>
        <p:spPr bwMode="auto">
          <a:xfrm>
            <a:off x="2143464" y="5102158"/>
            <a:ext cx="2693924" cy="1200328"/>
          </a:xfrm>
          <a:prstGeom prst="rect">
            <a:avLst/>
          </a:prstGeom>
          <a:solidFill>
            <a:srgbClr val="FFFFFF"/>
          </a:solidFill>
          <a:ln w="9525">
            <a:solidFill>
              <a:srgbClr val="000000"/>
            </a:solidFill>
            <a:miter lim="800000"/>
            <a:headEnd/>
            <a:tailEnd/>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smtClean="0">
                <a:cs typeface="Arial" charset="0"/>
              </a:rPr>
              <a:t>– </a:t>
            </a:r>
            <a:r>
              <a:rPr lang="eu-ES" sz="2400" b="1" dirty="0">
                <a:cs typeface="Arial" charset="0"/>
              </a:rPr>
              <a:t>273ºC Partikulak ez dira </a:t>
            </a:r>
            <a:r>
              <a:rPr lang="eu-ES" sz="2400" b="1" dirty="0" smtClean="0">
                <a:cs typeface="Arial" charset="0"/>
              </a:rPr>
              <a:t>...............</a:t>
            </a:r>
            <a:endParaRPr lang="eu-ES" sz="2400" b="1" dirty="0">
              <a:cs typeface="Arial" charset="0"/>
            </a:endParaRPr>
          </a:p>
        </p:txBody>
      </p:sp>
      <p:sp>
        <p:nvSpPr>
          <p:cNvPr id="793709" name="AutoShape 1133"/>
          <p:cNvSpPr>
            <a:spLocks noChangeArrowheads="1"/>
          </p:cNvSpPr>
          <p:nvPr/>
        </p:nvSpPr>
        <p:spPr bwMode="auto">
          <a:xfrm>
            <a:off x="4643438" y="2133599"/>
            <a:ext cx="4043362" cy="1871663"/>
          </a:xfrm>
          <a:prstGeom prst="wedgeRoundRectCallout">
            <a:avLst>
              <a:gd name="adj1" fmla="val 63042"/>
              <a:gd name="adj2" fmla="val -19116"/>
              <a:gd name="adj3" fmla="val 16667"/>
            </a:avLst>
          </a:prstGeom>
          <a:solidFill>
            <a:srgbClr val="FFFFFF"/>
          </a:solidFill>
          <a:ln w="9525">
            <a:solidFill>
              <a:srgbClr val="FFFFFF"/>
            </a:solidFill>
            <a:miter lim="800000"/>
            <a:headEnd/>
            <a:tailEnd/>
          </a:ln>
        </p:spPr>
        <p:txBody>
          <a:bodyPr/>
          <a:lstStyle/>
          <a:p>
            <a:pPr eaLnBrk="1" hangingPunct="1"/>
            <a:r>
              <a:rPr lang="eu-ES" sz="2400" dirty="0">
                <a:cs typeface="Arial" charset="0"/>
              </a:rPr>
              <a:t>-273ºC da tenperaturarik </a:t>
            </a:r>
            <a:r>
              <a:rPr lang="eu-ES" sz="2400" dirty="0" smtClean="0">
                <a:cs typeface="Arial" charset="0"/>
              </a:rPr>
              <a:t>..........a </a:t>
            </a:r>
            <a:r>
              <a:rPr lang="eu-ES" sz="2400" dirty="0">
                <a:cs typeface="Arial" charset="0"/>
              </a:rPr>
              <a:t>gutxiago ezin baitute </a:t>
            </a:r>
            <a:r>
              <a:rPr lang="eu-ES" sz="2400" dirty="0" smtClean="0">
                <a:cs typeface="Arial" charset="0"/>
              </a:rPr>
              <a:t>............. partikulek. </a:t>
            </a:r>
            <a:r>
              <a:rPr lang="eu-ES" sz="2400" dirty="0">
                <a:cs typeface="Arial" charset="0"/>
              </a:rPr>
              <a:t>Ia ez dute </a:t>
            </a:r>
            <a:r>
              <a:rPr lang="eu-ES" sz="2400" dirty="0" smtClean="0">
                <a:cs typeface="Arial" charset="0"/>
              </a:rPr>
              <a:t>................tzen</a:t>
            </a:r>
            <a:r>
              <a:rPr lang="eu-ES" sz="2400" dirty="0">
                <a:cs typeface="Arial" charset="0"/>
              </a:rPr>
              <a:t>.</a:t>
            </a:r>
          </a:p>
          <a:p>
            <a:pPr algn="ctr" eaLnBrk="1" hangingPunct="1"/>
            <a:endParaRPr lang="eu-ES" sz="2400" dirty="0">
              <a:cs typeface="Arial" charset="0"/>
            </a:endParaRPr>
          </a:p>
        </p:txBody>
      </p:sp>
      <p:pic>
        <p:nvPicPr>
          <p:cNvPr id="12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88987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793604"/>
                                        </p:tgtEl>
                                      </p:cBhvr>
                                    </p:animEffect>
                                    <p:set>
                                      <p:cBhvr>
                                        <p:cTn id="7" dur="1" fill="hold">
                                          <p:stCondLst>
                                            <p:cond delay="1999"/>
                                          </p:stCondLst>
                                        </p:cTn>
                                        <p:tgtEl>
                                          <p:spTgt spid="793604"/>
                                        </p:tgtEl>
                                        <p:attrNameLst>
                                          <p:attrName>style.visibility</p:attrName>
                                        </p:attrNameLst>
                                      </p:cBhvr>
                                      <p:to>
                                        <p:strVal val="hidden"/>
                                      </p:to>
                                    </p:set>
                                  </p:childTnLst>
                                </p:cTn>
                              </p:par>
                              <p:par>
                                <p:cTn id="8" presetID="41" presetClass="entr" presetSubtype="0" fill="hold" grpId="0" nodeType="withEffect">
                                  <p:stCondLst>
                                    <p:cond delay="0"/>
                                  </p:stCondLst>
                                  <p:iterate type="lt">
                                    <p:tmPct val="10000"/>
                                  </p:iterate>
                                  <p:childTnLst>
                                    <p:set>
                                      <p:cBhvr>
                                        <p:cTn id="9" dur="1" fill="hold">
                                          <p:stCondLst>
                                            <p:cond delay="0"/>
                                          </p:stCondLst>
                                        </p:cTn>
                                        <p:tgtEl>
                                          <p:spTgt spid="793707"/>
                                        </p:tgtEl>
                                        <p:attrNameLst>
                                          <p:attrName>style.visibility</p:attrName>
                                        </p:attrNameLst>
                                      </p:cBhvr>
                                      <p:to>
                                        <p:strVal val="visible"/>
                                      </p:to>
                                    </p:set>
                                    <p:anim calcmode="lin" valueType="num">
                                      <p:cBhvr>
                                        <p:cTn id="10" dur="500" fill="hold"/>
                                        <p:tgtEl>
                                          <p:spTgt spid="793707"/>
                                        </p:tgtEl>
                                        <p:attrNameLst>
                                          <p:attrName>ppt_x</p:attrName>
                                        </p:attrNameLst>
                                      </p:cBhvr>
                                      <p:tavLst>
                                        <p:tav tm="0">
                                          <p:val>
                                            <p:strVal val="#ppt_x"/>
                                          </p:val>
                                        </p:tav>
                                        <p:tav tm="50000">
                                          <p:val>
                                            <p:strVal val="#ppt_x+.1"/>
                                          </p:val>
                                        </p:tav>
                                        <p:tav tm="100000">
                                          <p:val>
                                            <p:strVal val="#ppt_x"/>
                                          </p:val>
                                        </p:tav>
                                      </p:tavLst>
                                    </p:anim>
                                    <p:anim calcmode="lin" valueType="num">
                                      <p:cBhvr>
                                        <p:cTn id="11" dur="500" fill="hold"/>
                                        <p:tgtEl>
                                          <p:spTgt spid="793707"/>
                                        </p:tgtEl>
                                        <p:attrNameLst>
                                          <p:attrName>ppt_y</p:attrName>
                                        </p:attrNameLst>
                                      </p:cBhvr>
                                      <p:tavLst>
                                        <p:tav tm="0">
                                          <p:val>
                                            <p:strVal val="#ppt_y"/>
                                          </p:val>
                                        </p:tav>
                                        <p:tav tm="100000">
                                          <p:val>
                                            <p:strVal val="#ppt_y"/>
                                          </p:val>
                                        </p:tav>
                                      </p:tavLst>
                                    </p:anim>
                                    <p:anim calcmode="lin" valueType="num">
                                      <p:cBhvr>
                                        <p:cTn id="12" dur="500" fill="hold"/>
                                        <p:tgtEl>
                                          <p:spTgt spid="793707"/>
                                        </p:tgtEl>
                                        <p:attrNameLst>
                                          <p:attrName>ppt_h</p:attrName>
                                        </p:attrNameLst>
                                      </p:cBhvr>
                                      <p:tavLst>
                                        <p:tav tm="0">
                                          <p:val>
                                            <p:strVal val="#ppt_h/10"/>
                                          </p:val>
                                        </p:tav>
                                        <p:tav tm="50000">
                                          <p:val>
                                            <p:strVal val="#ppt_h+.01"/>
                                          </p:val>
                                        </p:tav>
                                        <p:tav tm="100000">
                                          <p:val>
                                            <p:strVal val="#ppt_h"/>
                                          </p:val>
                                        </p:tav>
                                      </p:tavLst>
                                    </p:anim>
                                    <p:anim calcmode="lin" valueType="num">
                                      <p:cBhvr>
                                        <p:cTn id="13" dur="500" fill="hold"/>
                                        <p:tgtEl>
                                          <p:spTgt spid="793707"/>
                                        </p:tgtEl>
                                        <p:attrNameLst>
                                          <p:attrName>ppt_w</p:attrName>
                                        </p:attrNameLst>
                                      </p:cBhvr>
                                      <p:tavLst>
                                        <p:tav tm="0">
                                          <p:val>
                                            <p:strVal val="#ppt_w/10"/>
                                          </p:val>
                                        </p:tav>
                                        <p:tav tm="50000">
                                          <p:val>
                                            <p:strVal val="#ppt_w+.01"/>
                                          </p:val>
                                        </p:tav>
                                        <p:tav tm="100000">
                                          <p:val>
                                            <p:strVal val="#ppt_w"/>
                                          </p:val>
                                        </p:tav>
                                      </p:tavLst>
                                    </p:anim>
                                    <p:animEffect transition="in" filter="fade">
                                      <p:cBhvr>
                                        <p:cTn id="14" dur="500" tmFilter="0,0; .5, 1; 1, 1"/>
                                        <p:tgtEl>
                                          <p:spTgt spid="793707"/>
                                        </p:tgtEl>
                                      </p:cBhvr>
                                    </p:animEffect>
                                  </p:childTnLst>
                                </p:cTn>
                              </p:par>
                            </p:childTnLst>
                          </p:cTn>
                        </p:par>
                        <p:par>
                          <p:cTn id="15" fill="hold" nodeType="afterGroup">
                            <p:stCondLst>
                              <p:cond delay="2300"/>
                            </p:stCondLst>
                            <p:childTnLst>
                              <p:par>
                                <p:cTn id="16" presetID="1" presetClass="entr" presetSubtype="0" fill="hold" grpId="0" nodeType="afterEffect">
                                  <p:stCondLst>
                                    <p:cond delay="0"/>
                                  </p:stCondLst>
                                  <p:childTnLst>
                                    <p:set>
                                      <p:cBhvr>
                                        <p:cTn id="17" dur="1" fill="hold">
                                          <p:stCondLst>
                                            <p:cond delay="0"/>
                                          </p:stCondLst>
                                        </p:cTn>
                                        <p:tgtEl>
                                          <p:spTgt spid="7937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4" grpId="0" animBg="1"/>
      <p:bldP spid="793707" grpId="0" animBg="1"/>
      <p:bldP spid="79370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085A5130-425C-E440-972C-596DEA52EC9E}" type="slidenum">
              <a:rPr lang="eu-ES" sz="1400">
                <a:latin typeface="Times" charset="0"/>
              </a:rPr>
              <a:pPr/>
              <a:t>24</a:t>
            </a:fld>
            <a:endParaRPr lang="eu-ES" sz="1400">
              <a:latin typeface="Times" charset="0"/>
            </a:endParaRPr>
          </a:p>
        </p:txBody>
      </p:sp>
      <p:sp>
        <p:nvSpPr>
          <p:cNvPr id="719977" name="Text Box 209"/>
          <p:cNvSpPr txBox="1">
            <a:spLocks noChangeArrowheads="1"/>
          </p:cNvSpPr>
          <p:nvPr/>
        </p:nvSpPr>
        <p:spPr bwMode="auto">
          <a:xfrm>
            <a:off x="349588" y="4255351"/>
            <a:ext cx="369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Zero absolutua       &gt; 0 K</a:t>
            </a:r>
          </a:p>
        </p:txBody>
      </p:sp>
      <p:sp>
        <p:nvSpPr>
          <p:cNvPr id="719979" name="Text Box 211"/>
          <p:cNvSpPr txBox="1">
            <a:spLocks noChangeArrowheads="1"/>
          </p:cNvSpPr>
          <p:nvPr/>
        </p:nvSpPr>
        <p:spPr bwMode="auto">
          <a:xfrm>
            <a:off x="349588" y="5084164"/>
            <a:ext cx="399822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Partikulak </a:t>
            </a:r>
            <a:r>
              <a:rPr lang="eu-ES" sz="1800" b="1" dirty="0" smtClean="0">
                <a:cs typeface="Arial" charset="0"/>
              </a:rPr>
              <a:t>.............................</a:t>
            </a:r>
            <a:endParaRPr lang="eu-ES" sz="1800" b="1" dirty="0">
              <a:cs typeface="Arial" charset="0"/>
            </a:endParaRPr>
          </a:p>
        </p:txBody>
      </p:sp>
      <p:sp>
        <p:nvSpPr>
          <p:cNvPr id="719980" name="Text Box 212"/>
          <p:cNvSpPr txBox="1">
            <a:spLocks noChangeArrowheads="1"/>
          </p:cNvSpPr>
          <p:nvPr/>
        </p:nvSpPr>
        <p:spPr bwMode="auto">
          <a:xfrm>
            <a:off x="380441" y="5734050"/>
            <a:ext cx="462687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0K </a:t>
            </a:r>
            <a:r>
              <a:rPr lang="eu-ES" sz="1800" b="1" dirty="0" smtClean="0">
                <a:cs typeface="Arial" charset="0"/>
              </a:rPr>
              <a:t>................ ............... ezin </a:t>
            </a:r>
            <a:r>
              <a:rPr lang="eu-ES" sz="1800" b="1" dirty="0">
                <a:cs typeface="Arial" charset="0"/>
              </a:rPr>
              <a:t>da lortu</a:t>
            </a:r>
          </a:p>
        </p:txBody>
      </p:sp>
      <p:sp>
        <p:nvSpPr>
          <p:cNvPr id="719981" name="Text Box 213"/>
          <p:cNvSpPr txBox="1">
            <a:spLocks noChangeArrowheads="1"/>
          </p:cNvSpPr>
          <p:nvPr/>
        </p:nvSpPr>
        <p:spPr bwMode="auto">
          <a:xfrm>
            <a:off x="227451" y="3422063"/>
            <a:ext cx="4779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Lord Kelvin (1824-1907</a:t>
            </a:r>
            <a:r>
              <a:rPr lang="eu-ES" sz="1800" b="1" dirty="0" smtClean="0">
                <a:cs typeface="Arial" charset="0"/>
              </a:rPr>
              <a:t>) nor izan zen?</a:t>
            </a:r>
            <a:endParaRPr lang="eu-ES" sz="1800" b="1" dirty="0">
              <a:cs typeface="Arial" charset="0"/>
            </a:endParaRPr>
          </a:p>
        </p:txBody>
      </p:sp>
      <p:pic>
        <p:nvPicPr>
          <p:cNvPr id="719982" name="Picture 214"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9983" name="Picture 215"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27451" y="2031270"/>
            <a:ext cx="6241173" cy="1077218"/>
          </a:xfrm>
          <a:prstGeom prst="rect">
            <a:avLst/>
          </a:prstGeom>
          <a:noFill/>
        </p:spPr>
        <p:txBody>
          <a:bodyPr wrap="square" rtlCol="0">
            <a:spAutoFit/>
          </a:bodyPr>
          <a:lstStyle/>
          <a:p>
            <a:r>
              <a:rPr lang="es-ES" sz="3200" dirty="0" err="1" smtClean="0"/>
              <a:t>Partikulek</a:t>
            </a:r>
            <a:r>
              <a:rPr lang="es-ES" sz="3200" dirty="0" smtClean="0"/>
              <a:t> ….....…</a:t>
            </a:r>
          </a:p>
          <a:p>
            <a:r>
              <a:rPr lang="es-ES" sz="3200" dirty="0" err="1" smtClean="0"/>
              <a:t>tzen</a:t>
            </a:r>
            <a:r>
              <a:rPr lang="es-ES" sz="3200" dirty="0" smtClean="0"/>
              <a:t> </a:t>
            </a:r>
            <a:r>
              <a:rPr lang="es-ES" sz="3200" dirty="0" err="1" smtClean="0"/>
              <a:t>dute</a:t>
            </a:r>
            <a:r>
              <a:rPr lang="es-ES" sz="3200" dirty="0" smtClean="0"/>
              <a:t>.</a:t>
            </a:r>
            <a:endParaRPr lang="es-ES" sz="3200" dirty="0"/>
          </a:p>
        </p:txBody>
      </p:sp>
      <p:sp>
        <p:nvSpPr>
          <p:cNvPr id="219" name="CuadroTexto 218"/>
          <p:cNvSpPr txBox="1"/>
          <p:nvPr/>
        </p:nvSpPr>
        <p:spPr>
          <a:xfrm>
            <a:off x="169153" y="1054794"/>
            <a:ext cx="5968535" cy="584776"/>
          </a:xfrm>
          <a:prstGeom prst="rect">
            <a:avLst/>
          </a:prstGeom>
          <a:noFill/>
        </p:spPr>
        <p:txBody>
          <a:bodyPr wrap="square" rtlCol="0">
            <a:spAutoFit/>
          </a:bodyPr>
          <a:lstStyle/>
          <a:p>
            <a:r>
              <a:rPr lang="es-ES" sz="3200" dirty="0" err="1" smtClean="0"/>
              <a:t>Partikulek</a:t>
            </a:r>
            <a:r>
              <a:rPr lang="es-ES" sz="3200" dirty="0" smtClean="0"/>
              <a:t> </a:t>
            </a:r>
            <a:r>
              <a:rPr lang="es-ES" sz="3200" dirty="0" err="1" smtClean="0"/>
              <a:t>ez</a:t>
            </a:r>
            <a:r>
              <a:rPr lang="es-ES" sz="3200" dirty="0" smtClean="0"/>
              <a:t> </a:t>
            </a:r>
            <a:r>
              <a:rPr lang="es-ES" sz="3200" dirty="0" err="1" smtClean="0"/>
              <a:t>dute</a:t>
            </a:r>
            <a:r>
              <a:rPr lang="es-ES" sz="3200" dirty="0" smtClean="0"/>
              <a:t> ……………</a:t>
            </a:r>
            <a:r>
              <a:rPr lang="es-ES" sz="3200" dirty="0" err="1" smtClean="0"/>
              <a:t>tzen</a:t>
            </a:r>
            <a:r>
              <a:rPr lang="es-ES" sz="3200" dirty="0" smtClean="0"/>
              <a:t>.</a:t>
            </a:r>
            <a:endParaRPr lang="es-ES" sz="3200" dirty="0"/>
          </a:p>
        </p:txBody>
      </p:sp>
      <p:pic>
        <p:nvPicPr>
          <p:cNvPr id="22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428679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6202647-AE6A-9A4A-9D1E-61F842F4E6FE}" type="slidenum">
              <a:rPr lang="eu-ES" sz="1400">
                <a:latin typeface="Times" charset="0"/>
              </a:rPr>
              <a:pPr/>
              <a:t>25</a:t>
            </a:fld>
            <a:endParaRPr lang="eu-ES" sz="1400">
              <a:latin typeface="Times" charset="0"/>
            </a:endParaRPr>
          </a:p>
        </p:txBody>
      </p:sp>
      <p:sp>
        <p:nvSpPr>
          <p:cNvPr id="720898" name="AutoShape 33"/>
          <p:cNvSpPr>
            <a:spLocks noChangeArrowheads="1"/>
          </p:cNvSpPr>
          <p:nvPr/>
        </p:nvSpPr>
        <p:spPr bwMode="auto">
          <a:xfrm>
            <a:off x="1187450" y="1918029"/>
            <a:ext cx="7451725" cy="687387"/>
          </a:xfrm>
          <a:prstGeom prst="rightArrow">
            <a:avLst>
              <a:gd name="adj1" fmla="val 64741"/>
              <a:gd name="adj2" fmla="val 116838"/>
            </a:avLst>
          </a:prstGeom>
          <a:gradFill rotWithShape="1">
            <a:gsLst>
              <a:gs pos="0">
                <a:srgbClr val="FFC6C6"/>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20899" name="Text Box 34"/>
          <p:cNvSpPr txBox="1">
            <a:spLocks noChangeArrowheads="1"/>
          </p:cNvSpPr>
          <p:nvPr/>
        </p:nvSpPr>
        <p:spPr bwMode="auto">
          <a:xfrm>
            <a:off x="1978025" y="1988649"/>
            <a:ext cx="47180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a:solidFill>
                  <a:srgbClr val="006600"/>
                </a:solidFill>
              </a:rPr>
              <a:t>Tenperatura </a:t>
            </a:r>
            <a:r>
              <a:rPr lang="eu-ES" sz="2400" dirty="0" smtClean="0">
                <a:solidFill>
                  <a:srgbClr val="006600"/>
                </a:solidFill>
              </a:rPr>
              <a:t>.................. </a:t>
            </a:r>
            <a:r>
              <a:rPr lang="eu-ES" sz="2400" dirty="0">
                <a:solidFill>
                  <a:srgbClr val="006600"/>
                </a:solidFill>
              </a:rPr>
              <a:t>da</a:t>
            </a:r>
          </a:p>
        </p:txBody>
      </p:sp>
      <p:grpSp>
        <p:nvGrpSpPr>
          <p:cNvPr id="720900" name="Group 47"/>
          <p:cNvGrpSpPr>
            <a:grpSpLocks/>
          </p:cNvGrpSpPr>
          <p:nvPr/>
        </p:nvGrpSpPr>
        <p:grpSpPr bwMode="auto">
          <a:xfrm>
            <a:off x="1187450" y="4902747"/>
            <a:ext cx="7451725" cy="687387"/>
            <a:chOff x="817" y="3386"/>
            <a:chExt cx="4694" cy="433"/>
          </a:xfrm>
        </p:grpSpPr>
        <p:sp>
          <p:nvSpPr>
            <p:cNvPr id="720909" name="AutoShape 36"/>
            <p:cNvSpPr>
              <a:spLocks noChangeArrowheads="1"/>
            </p:cNvSpPr>
            <p:nvPr/>
          </p:nvSpPr>
          <p:spPr bwMode="auto">
            <a:xfrm>
              <a:off x="817" y="3386"/>
              <a:ext cx="4694" cy="433"/>
            </a:xfrm>
            <a:prstGeom prst="rightArrow">
              <a:avLst>
                <a:gd name="adj1" fmla="val 64741"/>
                <a:gd name="adj2" fmla="val 116838"/>
              </a:avLst>
            </a:prstGeom>
            <a:gradFill rotWithShape="1">
              <a:gsLst>
                <a:gs pos="0">
                  <a:srgbClr val="C6C6FF"/>
                </a:gs>
                <a:gs pos="100000">
                  <a:srgbClr val="0000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2400"/>
            </a:p>
          </p:txBody>
        </p:sp>
        <p:sp>
          <p:nvSpPr>
            <p:cNvPr id="720910" name="Text Box 37"/>
            <p:cNvSpPr txBox="1">
              <a:spLocks noChangeArrowheads="1"/>
            </p:cNvSpPr>
            <p:nvPr/>
          </p:nvSpPr>
          <p:spPr bwMode="auto">
            <a:xfrm>
              <a:off x="1088" y="3506"/>
              <a:ext cx="357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a:solidFill>
                    <a:srgbClr val="006600"/>
                  </a:solidFill>
                </a:rPr>
                <a:t>Partikulen abiaduraren </a:t>
              </a:r>
              <a:r>
                <a:rPr lang="eu-ES" sz="2400" dirty="0" smtClean="0">
                  <a:solidFill>
                    <a:srgbClr val="006600"/>
                  </a:solidFill>
                </a:rPr>
                <a:t>.....................zea</a:t>
              </a:r>
              <a:endParaRPr lang="eu-ES" sz="2400" dirty="0">
                <a:solidFill>
                  <a:srgbClr val="006600"/>
                </a:solidFill>
              </a:endParaRPr>
            </a:p>
          </p:txBody>
        </p:sp>
      </p:grpSp>
      <p:sp>
        <p:nvSpPr>
          <p:cNvPr id="350251" name="Text Box 43"/>
          <p:cNvSpPr txBox="1">
            <a:spLocks noChangeArrowheads="1"/>
          </p:cNvSpPr>
          <p:nvPr/>
        </p:nvSpPr>
        <p:spPr bwMode="auto">
          <a:xfrm>
            <a:off x="34925" y="3712122"/>
            <a:ext cx="1368425" cy="7397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t>ZERO ABSOLUTOA  -273,15º C</a:t>
            </a:r>
          </a:p>
        </p:txBody>
      </p:sp>
      <p:sp>
        <p:nvSpPr>
          <p:cNvPr id="350253" name="Rectangle 45"/>
          <p:cNvSpPr>
            <a:spLocks noChangeArrowheads="1"/>
          </p:cNvSpPr>
          <p:nvPr/>
        </p:nvSpPr>
        <p:spPr bwMode="auto">
          <a:xfrm>
            <a:off x="113297" y="1280766"/>
            <a:ext cx="8985242" cy="707886"/>
          </a:xfrm>
          <a:prstGeom prst="rect">
            <a:avLst/>
          </a:prstGeom>
          <a:solidFill>
            <a:srgbClr val="FFFFFF"/>
          </a:solidFill>
          <a:ln w="9525">
            <a:solidFill>
              <a:srgbClr val="FFFFFF"/>
            </a:solidFill>
            <a:miter lim="800000"/>
            <a:headEnd/>
            <a:tailEnd/>
          </a:ln>
        </p:spPr>
        <p:txBody>
          <a:bodyPr wrap="square">
            <a:spAutoFit/>
          </a:bodyPr>
          <a:lstStyle/>
          <a:p>
            <a:pPr algn="ctr" eaLnBrk="1" hangingPunct="1"/>
            <a:r>
              <a:rPr lang="eu-ES" sz="2000" dirty="0"/>
              <a:t>Teoria </a:t>
            </a:r>
            <a:r>
              <a:rPr lang="eu-ES" sz="2000" dirty="0" smtClean="0"/>
              <a:t>zinetikoak dio, .................ren arabera </a:t>
            </a:r>
            <a:r>
              <a:rPr lang="eu-ES" sz="2000" dirty="0"/>
              <a:t>partikulak </a:t>
            </a:r>
            <a:r>
              <a:rPr lang="eu-ES" sz="2000" dirty="0" smtClean="0"/>
              <a:t>..................higi </a:t>
            </a:r>
            <a:r>
              <a:rPr lang="eu-ES" sz="2000" dirty="0"/>
              <a:t>daitezke. Azkarragoa bada </a:t>
            </a:r>
            <a:r>
              <a:rPr lang="eu-ES" sz="2000" dirty="0" smtClean="0"/>
              <a:t>higidura, orduan ..................... </a:t>
            </a:r>
            <a:r>
              <a:rPr lang="eu-ES" sz="2000" dirty="0"/>
              <a:t>handiagoa </a:t>
            </a:r>
            <a:r>
              <a:rPr lang="eu-ES" sz="2000" dirty="0" smtClean="0"/>
              <a:t> izango da</a:t>
            </a:r>
            <a:r>
              <a:rPr lang="eu-ES" sz="2000" dirty="0"/>
              <a:t>.</a:t>
            </a:r>
          </a:p>
        </p:txBody>
      </p:sp>
      <p:sp>
        <p:nvSpPr>
          <p:cNvPr id="350257" name="Line 49"/>
          <p:cNvSpPr>
            <a:spLocks noChangeShapeType="1"/>
          </p:cNvSpPr>
          <p:nvPr/>
        </p:nvSpPr>
        <p:spPr bwMode="auto">
          <a:xfrm flipH="1">
            <a:off x="646113" y="3316834"/>
            <a:ext cx="684212" cy="360363"/>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pic>
        <p:nvPicPr>
          <p:cNvPr id="1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ángulo 1"/>
          <p:cNvSpPr/>
          <p:nvPr/>
        </p:nvSpPr>
        <p:spPr>
          <a:xfrm>
            <a:off x="1978025" y="3059760"/>
            <a:ext cx="1892639" cy="139213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2" name="Rectángulo 21"/>
          <p:cNvSpPr/>
          <p:nvPr/>
        </p:nvSpPr>
        <p:spPr>
          <a:xfrm>
            <a:off x="4660561" y="3059760"/>
            <a:ext cx="1892639" cy="139213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3" name="Rectángulo 22"/>
          <p:cNvSpPr/>
          <p:nvPr/>
        </p:nvSpPr>
        <p:spPr>
          <a:xfrm>
            <a:off x="6939002" y="3059760"/>
            <a:ext cx="1892639" cy="1392137"/>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19666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0253"/>
                                        </p:tgtEl>
                                        <p:attrNameLst>
                                          <p:attrName>style.visibility</p:attrName>
                                        </p:attrNameLst>
                                      </p:cBhvr>
                                      <p:to>
                                        <p:strVal val="visible"/>
                                      </p:to>
                                    </p:set>
                                    <p:animEffect transition="in" filter="fade">
                                      <p:cBhvr>
                                        <p:cTn id="7" dur="500"/>
                                        <p:tgtEl>
                                          <p:spTgt spid="350253"/>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50257"/>
                                        </p:tgtEl>
                                        <p:attrNameLst>
                                          <p:attrName>style.visibility</p:attrName>
                                        </p:attrNameLst>
                                      </p:cBhvr>
                                      <p:to>
                                        <p:strVal val="visible"/>
                                      </p:to>
                                    </p:set>
                                    <p:animEffect transition="in" filter="wipe(up)">
                                      <p:cBhvr>
                                        <p:cTn id="11" dur="1000"/>
                                        <p:tgtEl>
                                          <p:spTgt spid="350257"/>
                                        </p:tgtEl>
                                      </p:cBhvr>
                                    </p:animEffect>
                                  </p:childTnLst>
                                </p:cTn>
                              </p:par>
                            </p:childTnLst>
                          </p:cTn>
                        </p:par>
                        <p:par>
                          <p:cTn id="12" fill="hold" nodeType="afterGroup">
                            <p:stCondLst>
                              <p:cond delay="1500"/>
                            </p:stCondLst>
                            <p:childTnLst>
                              <p:par>
                                <p:cTn id="13" presetID="17" presetClass="entr" presetSubtype="10" fill="hold" grpId="0" nodeType="afterEffect">
                                  <p:stCondLst>
                                    <p:cond delay="0"/>
                                  </p:stCondLst>
                                  <p:childTnLst>
                                    <p:set>
                                      <p:cBhvr>
                                        <p:cTn id="14" dur="1" fill="hold">
                                          <p:stCondLst>
                                            <p:cond delay="0"/>
                                          </p:stCondLst>
                                        </p:cTn>
                                        <p:tgtEl>
                                          <p:spTgt spid="350251"/>
                                        </p:tgtEl>
                                        <p:attrNameLst>
                                          <p:attrName>style.visibility</p:attrName>
                                        </p:attrNameLst>
                                      </p:cBhvr>
                                      <p:to>
                                        <p:strVal val="visible"/>
                                      </p:to>
                                    </p:set>
                                    <p:anim calcmode="lin" valueType="num">
                                      <p:cBhvr>
                                        <p:cTn id="15" dur="500" fill="hold"/>
                                        <p:tgtEl>
                                          <p:spTgt spid="350251"/>
                                        </p:tgtEl>
                                        <p:attrNameLst>
                                          <p:attrName>ppt_w</p:attrName>
                                        </p:attrNameLst>
                                      </p:cBhvr>
                                      <p:tavLst>
                                        <p:tav tm="0">
                                          <p:val>
                                            <p:fltVal val="0"/>
                                          </p:val>
                                        </p:tav>
                                        <p:tav tm="100000">
                                          <p:val>
                                            <p:strVal val="#ppt_w"/>
                                          </p:val>
                                        </p:tav>
                                      </p:tavLst>
                                    </p:anim>
                                    <p:anim calcmode="lin" valueType="num">
                                      <p:cBhvr>
                                        <p:cTn id="16" dur="500" fill="hold"/>
                                        <p:tgtEl>
                                          <p:spTgt spid="3502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51" grpId="0" animBg="1"/>
      <p:bldP spid="350253" grpId="0" animBg="1"/>
      <p:bldP spid="35025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A15F284-DF4E-1546-A22A-0F9E44743614}" type="slidenum">
              <a:rPr lang="eu-ES" sz="1400">
                <a:latin typeface="Times" charset="0"/>
              </a:rPr>
              <a:pPr/>
              <a:t>26</a:t>
            </a:fld>
            <a:endParaRPr lang="eu-ES" sz="1400">
              <a:latin typeface="Times" charset="0"/>
            </a:endParaRPr>
          </a:p>
        </p:txBody>
      </p:sp>
      <p:pic>
        <p:nvPicPr>
          <p:cNvPr id="721922" name="Picture 4"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1923" name="Picture 5" descr="kelv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8825" y="3425825"/>
            <a:ext cx="635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1924" name="Text Box 6"/>
          <p:cNvSpPr txBox="1">
            <a:spLocks noChangeArrowheads="1"/>
          </p:cNvSpPr>
          <p:nvPr/>
        </p:nvSpPr>
        <p:spPr bwMode="auto">
          <a:xfrm>
            <a:off x="770830" y="1196975"/>
            <a:ext cx="7257158" cy="400110"/>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dirty="0">
                <a:cs typeface="Arial" charset="0"/>
              </a:rPr>
              <a:t>Kelvin eskalan uraren izoztea 273 K da, beraz</a:t>
            </a:r>
          </a:p>
        </p:txBody>
      </p:sp>
      <p:sp>
        <p:nvSpPr>
          <p:cNvPr id="721925" name="Text Box 7"/>
          <p:cNvSpPr txBox="1">
            <a:spLocks noChangeArrowheads="1"/>
          </p:cNvSpPr>
          <p:nvPr/>
        </p:nvSpPr>
        <p:spPr bwMode="auto">
          <a:xfrm>
            <a:off x="3987080" y="2133600"/>
            <a:ext cx="2862984" cy="457200"/>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a:cs typeface="Arial" charset="0"/>
              </a:rPr>
              <a:t>0ºC = 273 K</a:t>
            </a:r>
          </a:p>
        </p:txBody>
      </p:sp>
      <p:sp>
        <p:nvSpPr>
          <p:cNvPr id="721926" name="Text Box 8"/>
          <p:cNvSpPr txBox="1">
            <a:spLocks noChangeArrowheads="1"/>
          </p:cNvSpPr>
          <p:nvPr/>
        </p:nvSpPr>
        <p:spPr bwMode="auto">
          <a:xfrm>
            <a:off x="1000501" y="2636838"/>
            <a:ext cx="6811587" cy="707886"/>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Graduak Celsius eskalaren berdinak direnez uraren irakitea (1 atm)</a:t>
            </a:r>
          </a:p>
        </p:txBody>
      </p:sp>
      <p:sp>
        <p:nvSpPr>
          <p:cNvPr id="721927" name="Text Box 9"/>
          <p:cNvSpPr txBox="1">
            <a:spLocks noChangeArrowheads="1"/>
          </p:cNvSpPr>
          <p:nvPr/>
        </p:nvSpPr>
        <p:spPr bwMode="auto">
          <a:xfrm>
            <a:off x="1181495" y="4233863"/>
            <a:ext cx="3387330" cy="457200"/>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100ºC = 373 K</a:t>
            </a:r>
          </a:p>
        </p:txBody>
      </p:sp>
      <p:sp>
        <p:nvSpPr>
          <p:cNvPr id="721928" name="Text Box 10"/>
          <p:cNvSpPr txBox="1">
            <a:spLocks noChangeArrowheads="1"/>
          </p:cNvSpPr>
          <p:nvPr/>
        </p:nvSpPr>
        <p:spPr bwMode="auto">
          <a:xfrm>
            <a:off x="4489271" y="4229952"/>
            <a:ext cx="2360793" cy="457200"/>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a:cs typeface="Arial" charset="0"/>
              </a:rPr>
              <a:t>Ondorioz</a:t>
            </a:r>
          </a:p>
        </p:txBody>
      </p:sp>
      <p:sp>
        <p:nvSpPr>
          <p:cNvPr id="721929" name="Text Box 11"/>
          <p:cNvSpPr txBox="1">
            <a:spLocks noChangeArrowheads="1"/>
          </p:cNvSpPr>
          <p:nvPr/>
        </p:nvSpPr>
        <p:spPr bwMode="auto">
          <a:xfrm>
            <a:off x="1260577" y="5013325"/>
            <a:ext cx="6892823" cy="707886"/>
          </a:xfrm>
          <a:prstGeom prst="rect">
            <a:avLst/>
          </a:prstGeom>
          <a:solidFill>
            <a:srgbClr val="FFFFFF"/>
          </a:solidFill>
          <a:ln>
            <a:noFill/>
          </a:ln>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000" b="1">
                <a:cs typeface="Arial" charset="0"/>
              </a:rPr>
              <a:t>Celsiusetik Kelvinera </a:t>
            </a:r>
            <a:r>
              <a:rPr lang="eu-ES" sz="2000" b="1"/>
              <a:t>273</a:t>
            </a:r>
            <a:r>
              <a:rPr lang="eu-ES" sz="2000"/>
              <a:t> </a:t>
            </a:r>
            <a:r>
              <a:rPr lang="eu-ES" sz="2000" b="1">
                <a:cs typeface="Arial" charset="0"/>
              </a:rPr>
              <a:t>batu behar da</a:t>
            </a:r>
          </a:p>
          <a:p>
            <a:pPr eaLnBrk="1" hangingPunct="1"/>
            <a:r>
              <a:rPr lang="eu-ES" sz="2000" b="1">
                <a:cs typeface="Arial" charset="0"/>
              </a:rPr>
              <a:t>           T (K) = t (ºC) + 273</a:t>
            </a:r>
          </a:p>
        </p:txBody>
      </p:sp>
      <p:pic>
        <p:nvPicPr>
          <p:cNvPr id="1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8864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94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E2B75F3-EF08-5846-B89D-07DDB47B34BD}" type="slidenum">
              <a:rPr lang="eu-ES" sz="1400">
                <a:latin typeface="Times" charset="0"/>
              </a:rPr>
              <a:pPr/>
              <a:t>27</a:t>
            </a:fld>
            <a:endParaRPr lang="eu-ES" sz="1400">
              <a:latin typeface="Times" charset="0"/>
            </a:endParaRPr>
          </a:p>
        </p:txBody>
      </p:sp>
      <p:sp>
        <p:nvSpPr>
          <p:cNvPr id="205135" name="Text Box 335"/>
          <p:cNvSpPr txBox="1">
            <a:spLocks noChangeArrowheads="1"/>
          </p:cNvSpPr>
          <p:nvPr/>
        </p:nvSpPr>
        <p:spPr bwMode="auto">
          <a:xfrm>
            <a:off x="1258888" y="1376363"/>
            <a:ext cx="1223962" cy="314325"/>
          </a:xfrm>
          <a:prstGeom prst="rect">
            <a:avLst/>
          </a:prstGeom>
          <a:solidFill>
            <a:srgbClr val="99CC00"/>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KELVIN</a:t>
            </a:r>
          </a:p>
        </p:txBody>
      </p:sp>
      <p:sp>
        <p:nvSpPr>
          <p:cNvPr id="205136" name="Text Box 336"/>
          <p:cNvSpPr txBox="1">
            <a:spLocks noChangeArrowheads="1"/>
          </p:cNvSpPr>
          <p:nvPr/>
        </p:nvSpPr>
        <p:spPr bwMode="auto">
          <a:xfrm>
            <a:off x="4013200" y="1376363"/>
            <a:ext cx="1223963" cy="314325"/>
          </a:xfrm>
          <a:prstGeom prst="rect">
            <a:avLst/>
          </a:prstGeom>
          <a:solidFill>
            <a:srgbClr val="FF99CC"/>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CELSIUS</a:t>
            </a:r>
          </a:p>
        </p:txBody>
      </p:sp>
      <p:sp>
        <p:nvSpPr>
          <p:cNvPr id="205137" name="Text Box 337"/>
          <p:cNvSpPr txBox="1">
            <a:spLocks noChangeArrowheads="1"/>
          </p:cNvSpPr>
          <p:nvPr/>
        </p:nvSpPr>
        <p:spPr bwMode="auto">
          <a:xfrm>
            <a:off x="6767513" y="1376363"/>
            <a:ext cx="1584325" cy="314325"/>
          </a:xfrm>
          <a:prstGeom prst="rect">
            <a:avLst/>
          </a:prstGeom>
          <a:solidFill>
            <a:srgbClr val="99CCFF"/>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FAHRENHEIT</a:t>
            </a:r>
          </a:p>
        </p:txBody>
      </p:sp>
      <p:sp>
        <p:nvSpPr>
          <p:cNvPr id="205138" name="Rectangle 338"/>
          <p:cNvSpPr>
            <a:spLocks noChangeArrowheads="1"/>
          </p:cNvSpPr>
          <p:nvPr/>
        </p:nvSpPr>
        <p:spPr bwMode="auto">
          <a:xfrm>
            <a:off x="1692275" y="1952625"/>
            <a:ext cx="358775" cy="4105275"/>
          </a:xfrm>
          <a:prstGeom prst="rect">
            <a:avLst/>
          </a:prstGeom>
          <a:solidFill>
            <a:srgbClr val="99CC00"/>
          </a:solidFill>
          <a:ln w="9525">
            <a:solidFill>
              <a:srgbClr val="99CC00"/>
            </a:solidFill>
            <a:miter lim="800000"/>
            <a:headEnd/>
            <a:tailEnd/>
          </a:ln>
        </p:spPr>
        <p:txBody>
          <a:bodyPr wrap="none" anchor="ctr"/>
          <a:lstStyle/>
          <a:p>
            <a:pPr algn="ctr" eaLnBrk="1" hangingPunct="1"/>
            <a:endParaRPr lang="es-ES" sz="1800"/>
          </a:p>
        </p:txBody>
      </p:sp>
      <p:sp>
        <p:nvSpPr>
          <p:cNvPr id="205141" name="Rectangle 341"/>
          <p:cNvSpPr>
            <a:spLocks noChangeArrowheads="1"/>
          </p:cNvSpPr>
          <p:nvPr/>
        </p:nvSpPr>
        <p:spPr bwMode="auto">
          <a:xfrm>
            <a:off x="4400550" y="1952625"/>
            <a:ext cx="358775" cy="4105275"/>
          </a:xfrm>
          <a:prstGeom prst="rect">
            <a:avLst/>
          </a:prstGeom>
          <a:solidFill>
            <a:srgbClr val="FF99CC"/>
          </a:solidFill>
          <a:ln w="9525">
            <a:solidFill>
              <a:srgbClr val="FF99CC"/>
            </a:solidFill>
            <a:miter lim="800000"/>
            <a:headEnd/>
            <a:tailEnd/>
          </a:ln>
        </p:spPr>
        <p:txBody>
          <a:bodyPr wrap="none" anchor="ctr"/>
          <a:lstStyle/>
          <a:p>
            <a:pPr algn="ctr" eaLnBrk="1" hangingPunct="1"/>
            <a:endParaRPr lang="es-ES" sz="1800"/>
          </a:p>
        </p:txBody>
      </p:sp>
      <p:sp>
        <p:nvSpPr>
          <p:cNvPr id="205142" name="Rectangle 342"/>
          <p:cNvSpPr>
            <a:spLocks noChangeArrowheads="1"/>
          </p:cNvSpPr>
          <p:nvPr/>
        </p:nvSpPr>
        <p:spPr bwMode="auto">
          <a:xfrm>
            <a:off x="7380288" y="1952625"/>
            <a:ext cx="358775" cy="4105275"/>
          </a:xfrm>
          <a:prstGeom prst="rect">
            <a:avLst/>
          </a:prstGeom>
          <a:solidFill>
            <a:srgbClr val="99CCFF"/>
          </a:solidFill>
          <a:ln w="9525">
            <a:solidFill>
              <a:srgbClr val="CCFFFF"/>
            </a:solidFill>
            <a:miter lim="800000"/>
            <a:headEnd/>
            <a:tailEnd/>
          </a:ln>
        </p:spPr>
        <p:txBody>
          <a:bodyPr wrap="none" anchor="ctr"/>
          <a:lstStyle/>
          <a:p>
            <a:pPr algn="ctr" eaLnBrk="1" hangingPunct="1"/>
            <a:endParaRPr lang="es-ES" sz="1800"/>
          </a:p>
        </p:txBody>
      </p:sp>
      <p:sp>
        <p:nvSpPr>
          <p:cNvPr id="205143" name="Line 343"/>
          <p:cNvSpPr>
            <a:spLocks noChangeShapeType="1"/>
          </p:cNvSpPr>
          <p:nvPr/>
        </p:nvSpPr>
        <p:spPr bwMode="auto">
          <a:xfrm>
            <a:off x="863600" y="6029325"/>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4" name="Line 344"/>
          <p:cNvSpPr>
            <a:spLocks noChangeShapeType="1"/>
          </p:cNvSpPr>
          <p:nvPr/>
        </p:nvSpPr>
        <p:spPr bwMode="auto">
          <a:xfrm>
            <a:off x="863600" y="2889250"/>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5" name="Line 345"/>
          <p:cNvSpPr>
            <a:spLocks noChangeShapeType="1"/>
          </p:cNvSpPr>
          <p:nvPr/>
        </p:nvSpPr>
        <p:spPr bwMode="auto">
          <a:xfrm>
            <a:off x="863600" y="2276475"/>
            <a:ext cx="1187450" cy="0"/>
          </a:xfrm>
          <a:prstGeom prst="line">
            <a:avLst/>
          </a:prstGeom>
          <a:noFill/>
          <a:ln w="57150">
            <a:solidFill>
              <a:srgbClr val="99CC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6" name="Line 346"/>
          <p:cNvSpPr>
            <a:spLocks noChangeShapeType="1"/>
          </p:cNvSpPr>
          <p:nvPr/>
        </p:nvSpPr>
        <p:spPr bwMode="auto">
          <a:xfrm>
            <a:off x="3571875" y="2276475"/>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7" name="Line 347"/>
          <p:cNvSpPr>
            <a:spLocks noChangeShapeType="1"/>
          </p:cNvSpPr>
          <p:nvPr/>
        </p:nvSpPr>
        <p:spPr bwMode="auto">
          <a:xfrm>
            <a:off x="3571875" y="6029325"/>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8" name="Line 348"/>
          <p:cNvSpPr>
            <a:spLocks noChangeShapeType="1"/>
          </p:cNvSpPr>
          <p:nvPr/>
        </p:nvSpPr>
        <p:spPr bwMode="auto">
          <a:xfrm>
            <a:off x="3571875" y="2889250"/>
            <a:ext cx="1187450" cy="0"/>
          </a:xfrm>
          <a:prstGeom prst="line">
            <a:avLst/>
          </a:prstGeom>
          <a:noFill/>
          <a:ln w="57150">
            <a:solidFill>
              <a:srgbClr val="FF99CC"/>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49" name="Line 349"/>
          <p:cNvSpPr>
            <a:spLocks noChangeShapeType="1"/>
          </p:cNvSpPr>
          <p:nvPr/>
        </p:nvSpPr>
        <p:spPr bwMode="auto">
          <a:xfrm>
            <a:off x="6494463" y="6029325"/>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0" name="Line 350"/>
          <p:cNvSpPr>
            <a:spLocks noChangeShapeType="1"/>
          </p:cNvSpPr>
          <p:nvPr/>
        </p:nvSpPr>
        <p:spPr bwMode="auto">
          <a:xfrm>
            <a:off x="6494463" y="2889250"/>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1" name="Line 351"/>
          <p:cNvSpPr>
            <a:spLocks noChangeShapeType="1"/>
          </p:cNvSpPr>
          <p:nvPr/>
        </p:nvSpPr>
        <p:spPr bwMode="auto">
          <a:xfrm>
            <a:off x="6494463" y="2276475"/>
            <a:ext cx="1187450" cy="0"/>
          </a:xfrm>
          <a:prstGeom prst="line">
            <a:avLst/>
          </a:prstGeom>
          <a:noFill/>
          <a:ln w="57150">
            <a:solidFill>
              <a:srgbClr val="99CC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5152" name="Text Box 352"/>
          <p:cNvSpPr txBox="1">
            <a:spLocks noChangeArrowheads="1"/>
          </p:cNvSpPr>
          <p:nvPr/>
        </p:nvSpPr>
        <p:spPr bwMode="auto">
          <a:xfrm>
            <a:off x="431800" y="1881188"/>
            <a:ext cx="97155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373 K</a:t>
            </a:r>
          </a:p>
        </p:txBody>
      </p:sp>
      <p:sp>
        <p:nvSpPr>
          <p:cNvPr id="205153" name="Text Box 353"/>
          <p:cNvSpPr txBox="1">
            <a:spLocks noChangeArrowheads="1"/>
          </p:cNvSpPr>
          <p:nvPr/>
        </p:nvSpPr>
        <p:spPr bwMode="auto">
          <a:xfrm>
            <a:off x="431800" y="2492375"/>
            <a:ext cx="971550"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273 K</a:t>
            </a:r>
          </a:p>
        </p:txBody>
      </p:sp>
      <p:sp>
        <p:nvSpPr>
          <p:cNvPr id="205154" name="Text Box 354"/>
          <p:cNvSpPr txBox="1">
            <a:spLocks noChangeArrowheads="1"/>
          </p:cNvSpPr>
          <p:nvPr/>
        </p:nvSpPr>
        <p:spPr bwMode="auto">
          <a:xfrm>
            <a:off x="431800" y="5610225"/>
            <a:ext cx="719138" cy="314325"/>
          </a:xfrm>
          <a:prstGeom prst="rect">
            <a:avLst/>
          </a:prstGeom>
          <a:solidFill>
            <a:schemeClr val="bg1"/>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006600"/>
                </a:solidFill>
              </a:rPr>
              <a:t>0 K</a:t>
            </a:r>
          </a:p>
        </p:txBody>
      </p:sp>
      <p:sp>
        <p:nvSpPr>
          <p:cNvPr id="205155" name="Text Box 355"/>
          <p:cNvSpPr txBox="1">
            <a:spLocks noChangeArrowheads="1"/>
          </p:cNvSpPr>
          <p:nvPr/>
        </p:nvSpPr>
        <p:spPr bwMode="auto">
          <a:xfrm>
            <a:off x="2916238" y="5610225"/>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- 273 ºC</a:t>
            </a:r>
          </a:p>
        </p:txBody>
      </p:sp>
      <p:sp>
        <p:nvSpPr>
          <p:cNvPr id="205156" name="Text Box 356"/>
          <p:cNvSpPr txBox="1">
            <a:spLocks noChangeArrowheads="1"/>
          </p:cNvSpPr>
          <p:nvPr/>
        </p:nvSpPr>
        <p:spPr bwMode="auto">
          <a:xfrm>
            <a:off x="2916238" y="2492375"/>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0 ºC</a:t>
            </a:r>
          </a:p>
        </p:txBody>
      </p:sp>
      <p:sp>
        <p:nvSpPr>
          <p:cNvPr id="205157" name="Text Box 357"/>
          <p:cNvSpPr txBox="1">
            <a:spLocks noChangeArrowheads="1"/>
          </p:cNvSpPr>
          <p:nvPr/>
        </p:nvSpPr>
        <p:spPr bwMode="auto">
          <a:xfrm>
            <a:off x="2916238" y="1881188"/>
            <a:ext cx="971550" cy="314325"/>
          </a:xfrm>
          <a:prstGeom prst="rect">
            <a:avLst/>
          </a:prstGeom>
          <a:solidFill>
            <a:schemeClr val="bg1"/>
          </a:solidFill>
          <a:ln w="9525">
            <a:solidFill>
              <a:srgbClr val="FF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rgbClr val="800080"/>
                </a:solidFill>
              </a:rPr>
              <a:t>100 ºC</a:t>
            </a:r>
          </a:p>
        </p:txBody>
      </p:sp>
      <p:sp>
        <p:nvSpPr>
          <p:cNvPr id="205158" name="Text Box 358"/>
          <p:cNvSpPr txBox="1">
            <a:spLocks noChangeArrowheads="1"/>
          </p:cNvSpPr>
          <p:nvPr/>
        </p:nvSpPr>
        <p:spPr bwMode="auto">
          <a:xfrm>
            <a:off x="6084888" y="5610225"/>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- 459 ºF</a:t>
            </a:r>
          </a:p>
        </p:txBody>
      </p:sp>
      <p:sp>
        <p:nvSpPr>
          <p:cNvPr id="205159" name="Text Box 359"/>
          <p:cNvSpPr txBox="1">
            <a:spLocks noChangeArrowheads="1"/>
          </p:cNvSpPr>
          <p:nvPr/>
        </p:nvSpPr>
        <p:spPr bwMode="auto">
          <a:xfrm>
            <a:off x="6408738" y="2457450"/>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32 ºF</a:t>
            </a:r>
          </a:p>
        </p:txBody>
      </p:sp>
      <p:sp>
        <p:nvSpPr>
          <p:cNvPr id="205160" name="Text Box 360"/>
          <p:cNvSpPr txBox="1">
            <a:spLocks noChangeArrowheads="1"/>
          </p:cNvSpPr>
          <p:nvPr/>
        </p:nvSpPr>
        <p:spPr bwMode="auto">
          <a:xfrm>
            <a:off x="6084888" y="1881188"/>
            <a:ext cx="971550" cy="314325"/>
          </a:xfrm>
          <a:prstGeom prst="rect">
            <a:avLst/>
          </a:prstGeom>
          <a:solidFill>
            <a:schemeClr val="bg1"/>
          </a:solidFill>
          <a:ln w="9525">
            <a:solidFill>
              <a:srgbClr val="0000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a:solidFill>
                  <a:schemeClr val="accent2"/>
                </a:solidFill>
              </a:rPr>
              <a:t>212 ºF</a:t>
            </a:r>
          </a:p>
        </p:txBody>
      </p:sp>
      <p:sp>
        <p:nvSpPr>
          <p:cNvPr id="55" name="54 CuadroTexto"/>
          <p:cNvSpPr txBox="1">
            <a:spLocks noChangeArrowheads="1"/>
          </p:cNvSpPr>
          <p:nvPr/>
        </p:nvSpPr>
        <p:spPr bwMode="auto">
          <a:xfrm>
            <a:off x="2339975" y="4760913"/>
            <a:ext cx="1800225" cy="366712"/>
          </a:xfrm>
          <a:prstGeom prst="rect">
            <a:avLst/>
          </a:prstGeom>
          <a:solidFill>
            <a:srgbClr val="CC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a:t>K = ºC+273</a:t>
            </a:r>
          </a:p>
        </p:txBody>
      </p:sp>
      <p:sp>
        <p:nvSpPr>
          <p:cNvPr id="56" name="55 CuadroTexto"/>
          <p:cNvSpPr txBox="1"/>
          <p:nvPr/>
        </p:nvSpPr>
        <p:spPr>
          <a:xfrm>
            <a:off x="5292725" y="4797425"/>
            <a:ext cx="2051050" cy="366713"/>
          </a:xfrm>
          <a:prstGeom prst="rect">
            <a:avLst/>
          </a:prstGeom>
          <a:solidFill>
            <a:schemeClr val="accent5">
              <a:lumMod val="75000"/>
            </a:schemeClr>
          </a:solidFill>
        </p:spPr>
        <p:txBody>
          <a:bodyPr>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defRPr/>
            </a:pPr>
            <a:r>
              <a:rPr lang="es-ES" sz="1800" b="1" smtClean="0">
                <a:cs typeface="+mn-cs"/>
              </a:rPr>
              <a:t>ºF = 1,8(ºC ) + 32</a:t>
            </a:r>
          </a:p>
        </p:txBody>
      </p:sp>
      <p:sp>
        <p:nvSpPr>
          <p:cNvPr id="61" name="60 CuadroTexto"/>
          <p:cNvSpPr txBox="1"/>
          <p:nvPr/>
        </p:nvSpPr>
        <p:spPr>
          <a:xfrm>
            <a:off x="2447925" y="3392488"/>
            <a:ext cx="1763713" cy="641350"/>
          </a:xfrm>
          <a:prstGeom prst="rect">
            <a:avLst/>
          </a:prstGeom>
          <a:solidFill>
            <a:srgbClr val="FFFFFF"/>
          </a:solidFill>
        </p:spPr>
        <p:txBody>
          <a:bodyPr>
            <a:spAutoFit/>
          </a:bodyPr>
          <a:lstStyle/>
          <a:p>
            <a:pPr algn="ctr" eaLnBrk="1" hangingPunct="1">
              <a:defRPr/>
            </a:pPr>
            <a:r>
              <a:rPr lang="eu-ES" sz="1800">
                <a:ea typeface="+mn-ea"/>
                <a:cs typeface="+mn-cs"/>
              </a:rPr>
              <a:t>Izotzaren fusioa</a:t>
            </a:r>
          </a:p>
        </p:txBody>
      </p:sp>
      <p:cxnSp>
        <p:nvCxnSpPr>
          <p:cNvPr id="63" name="62 Conector recto de flecha"/>
          <p:cNvCxnSpPr>
            <a:cxnSpLocks noChangeShapeType="1"/>
          </p:cNvCxnSpPr>
          <p:nvPr/>
        </p:nvCxnSpPr>
        <p:spPr bwMode="auto">
          <a:xfrm rot="5400000" flipH="1" flipV="1">
            <a:off x="2753519" y="2978944"/>
            <a:ext cx="541338" cy="2159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pic>
        <p:nvPicPr>
          <p:cNvPr id="3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1692275" y="6356350"/>
            <a:ext cx="6472238" cy="461665"/>
          </a:xfrm>
          <a:prstGeom prst="rect">
            <a:avLst/>
          </a:prstGeom>
          <a:noFill/>
        </p:spPr>
        <p:txBody>
          <a:bodyPr wrap="square" rtlCol="0">
            <a:spAutoFit/>
          </a:bodyPr>
          <a:lstStyle/>
          <a:p>
            <a:r>
              <a:rPr lang="es-ES" sz="2400" dirty="0" err="1" smtClean="0"/>
              <a:t>Azaldu</a:t>
            </a:r>
            <a:r>
              <a:rPr lang="es-ES" sz="2400" dirty="0" smtClean="0"/>
              <a:t> </a:t>
            </a:r>
            <a:r>
              <a:rPr lang="es-ES" sz="2400" dirty="0" err="1" smtClean="0"/>
              <a:t>tenperatura</a:t>
            </a:r>
            <a:r>
              <a:rPr lang="es-ES" sz="2400" dirty="0" smtClean="0"/>
              <a:t> </a:t>
            </a:r>
            <a:r>
              <a:rPr lang="es-ES" sz="2400" dirty="0" err="1" smtClean="0"/>
              <a:t>bakoitzaren</a:t>
            </a:r>
            <a:r>
              <a:rPr lang="es-ES" sz="2400" dirty="0" smtClean="0"/>
              <a:t> </a:t>
            </a:r>
            <a:r>
              <a:rPr lang="es-ES" sz="2400" dirty="0" err="1" smtClean="0"/>
              <a:t>zergatia</a:t>
            </a:r>
            <a:r>
              <a:rPr lang="es-ES" sz="2400" dirty="0" smtClean="0"/>
              <a:t>?</a:t>
            </a:r>
            <a:endParaRPr lang="es-ES" sz="2400" dirty="0"/>
          </a:p>
        </p:txBody>
      </p:sp>
    </p:spTree>
    <p:extLst>
      <p:ext uri="{BB962C8B-B14F-4D97-AF65-F5344CB8AC3E}">
        <p14:creationId xmlns:p14="http://schemas.microsoft.com/office/powerpoint/2010/main" val="2735157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05135"/>
                                        </p:tgtEl>
                                        <p:attrNameLst>
                                          <p:attrName>style.visibility</p:attrName>
                                        </p:attrNameLst>
                                      </p:cBhvr>
                                      <p:to>
                                        <p:strVal val="visible"/>
                                      </p:to>
                                    </p:set>
                                    <p:anim calcmode="lin" valueType="num">
                                      <p:cBhvr>
                                        <p:cTn id="7" dur="500" fill="hold"/>
                                        <p:tgtEl>
                                          <p:spTgt spid="205135"/>
                                        </p:tgtEl>
                                        <p:attrNameLst>
                                          <p:attrName>ppt_w</p:attrName>
                                        </p:attrNameLst>
                                      </p:cBhvr>
                                      <p:tavLst>
                                        <p:tav tm="0">
                                          <p:val>
                                            <p:fltVal val="0"/>
                                          </p:val>
                                        </p:tav>
                                        <p:tav tm="100000">
                                          <p:val>
                                            <p:strVal val="#ppt_w"/>
                                          </p:val>
                                        </p:tav>
                                      </p:tavLst>
                                    </p:anim>
                                    <p:anim calcmode="lin" valueType="num">
                                      <p:cBhvr>
                                        <p:cTn id="8" dur="500" fill="hold"/>
                                        <p:tgtEl>
                                          <p:spTgt spid="205135"/>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05136"/>
                                        </p:tgtEl>
                                        <p:attrNameLst>
                                          <p:attrName>style.visibility</p:attrName>
                                        </p:attrNameLst>
                                      </p:cBhvr>
                                      <p:to>
                                        <p:strVal val="visible"/>
                                      </p:to>
                                    </p:set>
                                    <p:anim calcmode="lin" valueType="num">
                                      <p:cBhvr>
                                        <p:cTn id="13" dur="500" fill="hold"/>
                                        <p:tgtEl>
                                          <p:spTgt spid="205136"/>
                                        </p:tgtEl>
                                        <p:attrNameLst>
                                          <p:attrName>ppt_w</p:attrName>
                                        </p:attrNameLst>
                                      </p:cBhvr>
                                      <p:tavLst>
                                        <p:tav tm="0">
                                          <p:val>
                                            <p:fltVal val="0"/>
                                          </p:val>
                                        </p:tav>
                                        <p:tav tm="100000">
                                          <p:val>
                                            <p:strVal val="#ppt_w"/>
                                          </p:val>
                                        </p:tav>
                                      </p:tavLst>
                                    </p:anim>
                                    <p:anim calcmode="lin" valueType="num">
                                      <p:cBhvr>
                                        <p:cTn id="14" dur="500" fill="hold"/>
                                        <p:tgtEl>
                                          <p:spTgt spid="205136"/>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05137"/>
                                        </p:tgtEl>
                                        <p:attrNameLst>
                                          <p:attrName>style.visibility</p:attrName>
                                        </p:attrNameLst>
                                      </p:cBhvr>
                                      <p:to>
                                        <p:strVal val="visible"/>
                                      </p:to>
                                    </p:set>
                                    <p:anim calcmode="lin" valueType="num">
                                      <p:cBhvr>
                                        <p:cTn id="19" dur="500" fill="hold"/>
                                        <p:tgtEl>
                                          <p:spTgt spid="205137"/>
                                        </p:tgtEl>
                                        <p:attrNameLst>
                                          <p:attrName>ppt_w</p:attrName>
                                        </p:attrNameLst>
                                      </p:cBhvr>
                                      <p:tavLst>
                                        <p:tav tm="0">
                                          <p:val>
                                            <p:fltVal val="0"/>
                                          </p:val>
                                        </p:tav>
                                        <p:tav tm="100000">
                                          <p:val>
                                            <p:strVal val="#ppt_w"/>
                                          </p:val>
                                        </p:tav>
                                      </p:tavLst>
                                    </p:anim>
                                    <p:anim calcmode="lin" valueType="num">
                                      <p:cBhvr>
                                        <p:cTn id="20" dur="500" fill="hold"/>
                                        <p:tgtEl>
                                          <p:spTgt spid="205137"/>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5138"/>
                                        </p:tgtEl>
                                        <p:attrNameLst>
                                          <p:attrName>style.visibility</p:attrName>
                                        </p:attrNameLst>
                                      </p:cBhvr>
                                      <p:to>
                                        <p:strVal val="visible"/>
                                      </p:to>
                                    </p:set>
                                    <p:animEffect transition="in" filter="wipe(up)">
                                      <p:cBhvr>
                                        <p:cTn id="25" dur="1000"/>
                                        <p:tgtEl>
                                          <p:spTgt spid="205138"/>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05141"/>
                                        </p:tgtEl>
                                        <p:attrNameLst>
                                          <p:attrName>style.visibility</p:attrName>
                                        </p:attrNameLst>
                                      </p:cBhvr>
                                      <p:to>
                                        <p:strVal val="visible"/>
                                      </p:to>
                                    </p:set>
                                    <p:animEffect transition="in" filter="wipe(up)">
                                      <p:cBhvr>
                                        <p:cTn id="28" dur="1000"/>
                                        <p:tgtEl>
                                          <p:spTgt spid="20514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05142"/>
                                        </p:tgtEl>
                                        <p:attrNameLst>
                                          <p:attrName>style.visibility</p:attrName>
                                        </p:attrNameLst>
                                      </p:cBhvr>
                                      <p:to>
                                        <p:strVal val="visible"/>
                                      </p:to>
                                    </p:set>
                                    <p:animEffect transition="in" filter="wipe(up)">
                                      <p:cBhvr>
                                        <p:cTn id="31" dur="1000"/>
                                        <p:tgtEl>
                                          <p:spTgt spid="20514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205143"/>
                                        </p:tgtEl>
                                        <p:attrNameLst>
                                          <p:attrName>style.visibility</p:attrName>
                                        </p:attrNameLst>
                                      </p:cBhvr>
                                      <p:to>
                                        <p:strVal val="visible"/>
                                      </p:to>
                                    </p:set>
                                    <p:animEffect transition="in" filter="wipe(right)">
                                      <p:cBhvr>
                                        <p:cTn id="36" dur="1000"/>
                                        <p:tgtEl>
                                          <p:spTgt spid="205143"/>
                                        </p:tgtEl>
                                      </p:cBhvr>
                                    </p:animEffect>
                                  </p:childTnLst>
                                </p:cTn>
                              </p:par>
                            </p:childTnLst>
                          </p:cTn>
                        </p:par>
                        <p:par>
                          <p:cTn id="37" fill="hold" nodeType="afterGroup">
                            <p:stCondLst>
                              <p:cond delay="1000"/>
                            </p:stCondLst>
                            <p:childTnLst>
                              <p:par>
                                <p:cTn id="38" presetID="55" presetClass="entr" presetSubtype="0" fill="hold" grpId="0" nodeType="afterEffect">
                                  <p:stCondLst>
                                    <p:cond delay="0"/>
                                  </p:stCondLst>
                                  <p:childTnLst>
                                    <p:set>
                                      <p:cBhvr>
                                        <p:cTn id="39" dur="1" fill="hold">
                                          <p:stCondLst>
                                            <p:cond delay="0"/>
                                          </p:stCondLst>
                                        </p:cTn>
                                        <p:tgtEl>
                                          <p:spTgt spid="205154"/>
                                        </p:tgtEl>
                                        <p:attrNameLst>
                                          <p:attrName>style.visibility</p:attrName>
                                        </p:attrNameLst>
                                      </p:cBhvr>
                                      <p:to>
                                        <p:strVal val="visible"/>
                                      </p:to>
                                    </p:set>
                                    <p:anim calcmode="lin" valueType="num">
                                      <p:cBhvr>
                                        <p:cTn id="40" dur="500" fill="hold"/>
                                        <p:tgtEl>
                                          <p:spTgt spid="205154"/>
                                        </p:tgtEl>
                                        <p:attrNameLst>
                                          <p:attrName>ppt_w</p:attrName>
                                        </p:attrNameLst>
                                      </p:cBhvr>
                                      <p:tavLst>
                                        <p:tav tm="0">
                                          <p:val>
                                            <p:strVal val="#ppt_w*0.70"/>
                                          </p:val>
                                        </p:tav>
                                        <p:tav tm="100000">
                                          <p:val>
                                            <p:strVal val="#ppt_w"/>
                                          </p:val>
                                        </p:tav>
                                      </p:tavLst>
                                    </p:anim>
                                    <p:anim calcmode="lin" valueType="num">
                                      <p:cBhvr>
                                        <p:cTn id="41" dur="500" fill="hold"/>
                                        <p:tgtEl>
                                          <p:spTgt spid="205154"/>
                                        </p:tgtEl>
                                        <p:attrNameLst>
                                          <p:attrName>ppt_h</p:attrName>
                                        </p:attrNameLst>
                                      </p:cBhvr>
                                      <p:tavLst>
                                        <p:tav tm="0">
                                          <p:val>
                                            <p:strVal val="#ppt_h"/>
                                          </p:val>
                                        </p:tav>
                                        <p:tav tm="100000">
                                          <p:val>
                                            <p:strVal val="#ppt_h"/>
                                          </p:val>
                                        </p:tav>
                                      </p:tavLst>
                                    </p:anim>
                                    <p:animEffect transition="in" filter="fade">
                                      <p:cBhvr>
                                        <p:cTn id="42" dur="500"/>
                                        <p:tgtEl>
                                          <p:spTgt spid="205154"/>
                                        </p:tgtEl>
                                      </p:cBhvr>
                                    </p:animEffect>
                                  </p:childTnLst>
                                </p:cTn>
                              </p:par>
                            </p:childTnLst>
                          </p:cTn>
                        </p:par>
                        <p:par>
                          <p:cTn id="43" fill="hold" nodeType="afterGroup">
                            <p:stCondLst>
                              <p:cond delay="1500"/>
                            </p:stCondLst>
                            <p:childTnLst>
                              <p:par>
                                <p:cTn id="44" presetID="22" presetClass="entr" presetSubtype="2" fill="hold" grpId="0" nodeType="afterEffect">
                                  <p:stCondLst>
                                    <p:cond delay="500"/>
                                  </p:stCondLst>
                                  <p:childTnLst>
                                    <p:set>
                                      <p:cBhvr>
                                        <p:cTn id="45" dur="1" fill="hold">
                                          <p:stCondLst>
                                            <p:cond delay="0"/>
                                          </p:stCondLst>
                                        </p:cTn>
                                        <p:tgtEl>
                                          <p:spTgt spid="205144"/>
                                        </p:tgtEl>
                                        <p:attrNameLst>
                                          <p:attrName>style.visibility</p:attrName>
                                        </p:attrNameLst>
                                      </p:cBhvr>
                                      <p:to>
                                        <p:strVal val="visible"/>
                                      </p:to>
                                    </p:set>
                                    <p:animEffect transition="in" filter="wipe(right)">
                                      <p:cBhvr>
                                        <p:cTn id="46" dur="1000"/>
                                        <p:tgtEl>
                                          <p:spTgt spid="205144"/>
                                        </p:tgtEl>
                                      </p:cBhvr>
                                    </p:animEffect>
                                  </p:childTnLst>
                                </p:cTn>
                              </p:par>
                            </p:childTnLst>
                          </p:cTn>
                        </p:par>
                        <p:par>
                          <p:cTn id="47" fill="hold" nodeType="afterGroup">
                            <p:stCondLst>
                              <p:cond delay="3000"/>
                            </p:stCondLst>
                            <p:childTnLst>
                              <p:par>
                                <p:cTn id="48" presetID="55" presetClass="entr" presetSubtype="0" fill="hold" grpId="0" nodeType="afterEffect">
                                  <p:stCondLst>
                                    <p:cond delay="0"/>
                                  </p:stCondLst>
                                  <p:childTnLst>
                                    <p:set>
                                      <p:cBhvr>
                                        <p:cTn id="49" dur="1" fill="hold">
                                          <p:stCondLst>
                                            <p:cond delay="0"/>
                                          </p:stCondLst>
                                        </p:cTn>
                                        <p:tgtEl>
                                          <p:spTgt spid="205153"/>
                                        </p:tgtEl>
                                        <p:attrNameLst>
                                          <p:attrName>style.visibility</p:attrName>
                                        </p:attrNameLst>
                                      </p:cBhvr>
                                      <p:to>
                                        <p:strVal val="visible"/>
                                      </p:to>
                                    </p:set>
                                    <p:anim calcmode="lin" valueType="num">
                                      <p:cBhvr>
                                        <p:cTn id="50" dur="500" fill="hold"/>
                                        <p:tgtEl>
                                          <p:spTgt spid="205153"/>
                                        </p:tgtEl>
                                        <p:attrNameLst>
                                          <p:attrName>ppt_w</p:attrName>
                                        </p:attrNameLst>
                                      </p:cBhvr>
                                      <p:tavLst>
                                        <p:tav tm="0">
                                          <p:val>
                                            <p:strVal val="#ppt_w*0.70"/>
                                          </p:val>
                                        </p:tav>
                                        <p:tav tm="100000">
                                          <p:val>
                                            <p:strVal val="#ppt_w"/>
                                          </p:val>
                                        </p:tav>
                                      </p:tavLst>
                                    </p:anim>
                                    <p:anim calcmode="lin" valueType="num">
                                      <p:cBhvr>
                                        <p:cTn id="51" dur="500" fill="hold"/>
                                        <p:tgtEl>
                                          <p:spTgt spid="205153"/>
                                        </p:tgtEl>
                                        <p:attrNameLst>
                                          <p:attrName>ppt_h</p:attrName>
                                        </p:attrNameLst>
                                      </p:cBhvr>
                                      <p:tavLst>
                                        <p:tav tm="0">
                                          <p:val>
                                            <p:strVal val="#ppt_h"/>
                                          </p:val>
                                        </p:tav>
                                        <p:tav tm="100000">
                                          <p:val>
                                            <p:strVal val="#ppt_h"/>
                                          </p:val>
                                        </p:tav>
                                      </p:tavLst>
                                    </p:anim>
                                    <p:animEffect transition="in" filter="fade">
                                      <p:cBhvr>
                                        <p:cTn id="52" dur="500"/>
                                        <p:tgtEl>
                                          <p:spTgt spid="205153"/>
                                        </p:tgtEl>
                                      </p:cBhvr>
                                    </p:animEffect>
                                  </p:childTnLst>
                                </p:cTn>
                              </p:par>
                            </p:childTnLst>
                          </p:cTn>
                        </p:par>
                        <p:par>
                          <p:cTn id="53" fill="hold" nodeType="afterGroup">
                            <p:stCondLst>
                              <p:cond delay="3500"/>
                            </p:stCondLst>
                            <p:childTnLst>
                              <p:par>
                                <p:cTn id="54" presetID="22" presetClass="entr" presetSubtype="2" fill="hold" grpId="0" nodeType="afterEffect">
                                  <p:stCondLst>
                                    <p:cond delay="500"/>
                                  </p:stCondLst>
                                  <p:childTnLst>
                                    <p:set>
                                      <p:cBhvr>
                                        <p:cTn id="55" dur="1" fill="hold">
                                          <p:stCondLst>
                                            <p:cond delay="0"/>
                                          </p:stCondLst>
                                        </p:cTn>
                                        <p:tgtEl>
                                          <p:spTgt spid="205145"/>
                                        </p:tgtEl>
                                        <p:attrNameLst>
                                          <p:attrName>style.visibility</p:attrName>
                                        </p:attrNameLst>
                                      </p:cBhvr>
                                      <p:to>
                                        <p:strVal val="visible"/>
                                      </p:to>
                                    </p:set>
                                    <p:animEffect transition="in" filter="wipe(right)">
                                      <p:cBhvr>
                                        <p:cTn id="56" dur="1000"/>
                                        <p:tgtEl>
                                          <p:spTgt spid="205145"/>
                                        </p:tgtEl>
                                      </p:cBhvr>
                                    </p:animEffect>
                                  </p:childTnLst>
                                </p:cTn>
                              </p:par>
                            </p:childTnLst>
                          </p:cTn>
                        </p:par>
                        <p:par>
                          <p:cTn id="57" fill="hold" nodeType="afterGroup">
                            <p:stCondLst>
                              <p:cond delay="5000"/>
                            </p:stCondLst>
                            <p:childTnLst>
                              <p:par>
                                <p:cTn id="58" presetID="55" presetClass="entr" presetSubtype="0" fill="hold" grpId="0" nodeType="afterEffect">
                                  <p:stCondLst>
                                    <p:cond delay="0"/>
                                  </p:stCondLst>
                                  <p:childTnLst>
                                    <p:set>
                                      <p:cBhvr>
                                        <p:cTn id="59" dur="1" fill="hold">
                                          <p:stCondLst>
                                            <p:cond delay="0"/>
                                          </p:stCondLst>
                                        </p:cTn>
                                        <p:tgtEl>
                                          <p:spTgt spid="205152"/>
                                        </p:tgtEl>
                                        <p:attrNameLst>
                                          <p:attrName>style.visibility</p:attrName>
                                        </p:attrNameLst>
                                      </p:cBhvr>
                                      <p:to>
                                        <p:strVal val="visible"/>
                                      </p:to>
                                    </p:set>
                                    <p:anim calcmode="lin" valueType="num">
                                      <p:cBhvr>
                                        <p:cTn id="60" dur="500" fill="hold"/>
                                        <p:tgtEl>
                                          <p:spTgt spid="205152"/>
                                        </p:tgtEl>
                                        <p:attrNameLst>
                                          <p:attrName>ppt_w</p:attrName>
                                        </p:attrNameLst>
                                      </p:cBhvr>
                                      <p:tavLst>
                                        <p:tav tm="0">
                                          <p:val>
                                            <p:strVal val="#ppt_w*0.70"/>
                                          </p:val>
                                        </p:tav>
                                        <p:tav tm="100000">
                                          <p:val>
                                            <p:strVal val="#ppt_w"/>
                                          </p:val>
                                        </p:tav>
                                      </p:tavLst>
                                    </p:anim>
                                    <p:anim calcmode="lin" valueType="num">
                                      <p:cBhvr>
                                        <p:cTn id="61" dur="500" fill="hold"/>
                                        <p:tgtEl>
                                          <p:spTgt spid="205152"/>
                                        </p:tgtEl>
                                        <p:attrNameLst>
                                          <p:attrName>ppt_h</p:attrName>
                                        </p:attrNameLst>
                                      </p:cBhvr>
                                      <p:tavLst>
                                        <p:tav tm="0">
                                          <p:val>
                                            <p:strVal val="#ppt_h"/>
                                          </p:val>
                                        </p:tav>
                                        <p:tav tm="100000">
                                          <p:val>
                                            <p:strVal val="#ppt_h"/>
                                          </p:val>
                                        </p:tav>
                                      </p:tavLst>
                                    </p:anim>
                                    <p:animEffect transition="in" filter="fade">
                                      <p:cBhvr>
                                        <p:cTn id="62" dur="500"/>
                                        <p:tgtEl>
                                          <p:spTgt spid="20515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2" fill="hold" grpId="0" nodeType="clickEffect">
                                  <p:stCondLst>
                                    <p:cond delay="0"/>
                                  </p:stCondLst>
                                  <p:childTnLst>
                                    <p:set>
                                      <p:cBhvr>
                                        <p:cTn id="66" dur="1" fill="hold">
                                          <p:stCondLst>
                                            <p:cond delay="0"/>
                                          </p:stCondLst>
                                        </p:cTn>
                                        <p:tgtEl>
                                          <p:spTgt spid="205147"/>
                                        </p:tgtEl>
                                        <p:attrNameLst>
                                          <p:attrName>style.visibility</p:attrName>
                                        </p:attrNameLst>
                                      </p:cBhvr>
                                      <p:to>
                                        <p:strVal val="visible"/>
                                      </p:to>
                                    </p:set>
                                    <p:animEffect transition="in" filter="wipe(right)">
                                      <p:cBhvr>
                                        <p:cTn id="67" dur="1000"/>
                                        <p:tgtEl>
                                          <p:spTgt spid="205147"/>
                                        </p:tgtEl>
                                      </p:cBhvr>
                                    </p:animEffect>
                                  </p:childTnLst>
                                </p:cTn>
                              </p:par>
                            </p:childTnLst>
                          </p:cTn>
                        </p:par>
                        <p:par>
                          <p:cTn id="68" fill="hold" nodeType="afterGroup">
                            <p:stCondLst>
                              <p:cond delay="1000"/>
                            </p:stCondLst>
                            <p:childTnLst>
                              <p:par>
                                <p:cTn id="69" presetID="55" presetClass="entr" presetSubtype="0" fill="hold" grpId="0" nodeType="afterEffect">
                                  <p:stCondLst>
                                    <p:cond delay="0"/>
                                  </p:stCondLst>
                                  <p:childTnLst>
                                    <p:set>
                                      <p:cBhvr>
                                        <p:cTn id="70" dur="1" fill="hold">
                                          <p:stCondLst>
                                            <p:cond delay="0"/>
                                          </p:stCondLst>
                                        </p:cTn>
                                        <p:tgtEl>
                                          <p:spTgt spid="205155"/>
                                        </p:tgtEl>
                                        <p:attrNameLst>
                                          <p:attrName>style.visibility</p:attrName>
                                        </p:attrNameLst>
                                      </p:cBhvr>
                                      <p:to>
                                        <p:strVal val="visible"/>
                                      </p:to>
                                    </p:set>
                                    <p:anim calcmode="lin" valueType="num">
                                      <p:cBhvr>
                                        <p:cTn id="71" dur="500" fill="hold"/>
                                        <p:tgtEl>
                                          <p:spTgt spid="205155"/>
                                        </p:tgtEl>
                                        <p:attrNameLst>
                                          <p:attrName>ppt_w</p:attrName>
                                        </p:attrNameLst>
                                      </p:cBhvr>
                                      <p:tavLst>
                                        <p:tav tm="0">
                                          <p:val>
                                            <p:strVal val="#ppt_w*0.70"/>
                                          </p:val>
                                        </p:tav>
                                        <p:tav tm="100000">
                                          <p:val>
                                            <p:strVal val="#ppt_w"/>
                                          </p:val>
                                        </p:tav>
                                      </p:tavLst>
                                    </p:anim>
                                    <p:anim calcmode="lin" valueType="num">
                                      <p:cBhvr>
                                        <p:cTn id="72" dur="500" fill="hold"/>
                                        <p:tgtEl>
                                          <p:spTgt spid="205155"/>
                                        </p:tgtEl>
                                        <p:attrNameLst>
                                          <p:attrName>ppt_h</p:attrName>
                                        </p:attrNameLst>
                                      </p:cBhvr>
                                      <p:tavLst>
                                        <p:tav tm="0">
                                          <p:val>
                                            <p:strVal val="#ppt_h"/>
                                          </p:val>
                                        </p:tav>
                                        <p:tav tm="100000">
                                          <p:val>
                                            <p:strVal val="#ppt_h"/>
                                          </p:val>
                                        </p:tav>
                                      </p:tavLst>
                                    </p:anim>
                                    <p:animEffect transition="in" filter="fade">
                                      <p:cBhvr>
                                        <p:cTn id="73" dur="500"/>
                                        <p:tgtEl>
                                          <p:spTgt spid="205155"/>
                                        </p:tgtEl>
                                      </p:cBhvr>
                                    </p:animEffect>
                                  </p:childTnLst>
                                </p:cTn>
                              </p:par>
                            </p:childTnLst>
                          </p:cTn>
                        </p:par>
                        <p:par>
                          <p:cTn id="74" fill="hold" nodeType="afterGroup">
                            <p:stCondLst>
                              <p:cond delay="1500"/>
                            </p:stCondLst>
                            <p:childTnLst>
                              <p:par>
                                <p:cTn id="75" presetID="22" presetClass="entr" presetSubtype="2" fill="hold" grpId="0" nodeType="afterEffect">
                                  <p:stCondLst>
                                    <p:cond delay="500"/>
                                  </p:stCondLst>
                                  <p:childTnLst>
                                    <p:set>
                                      <p:cBhvr>
                                        <p:cTn id="76" dur="1" fill="hold">
                                          <p:stCondLst>
                                            <p:cond delay="0"/>
                                          </p:stCondLst>
                                        </p:cTn>
                                        <p:tgtEl>
                                          <p:spTgt spid="205148"/>
                                        </p:tgtEl>
                                        <p:attrNameLst>
                                          <p:attrName>style.visibility</p:attrName>
                                        </p:attrNameLst>
                                      </p:cBhvr>
                                      <p:to>
                                        <p:strVal val="visible"/>
                                      </p:to>
                                    </p:set>
                                    <p:animEffect transition="in" filter="wipe(right)">
                                      <p:cBhvr>
                                        <p:cTn id="77" dur="1000"/>
                                        <p:tgtEl>
                                          <p:spTgt spid="205148"/>
                                        </p:tgtEl>
                                      </p:cBhvr>
                                    </p:animEffect>
                                  </p:childTnLst>
                                </p:cTn>
                              </p:par>
                            </p:childTnLst>
                          </p:cTn>
                        </p:par>
                        <p:par>
                          <p:cTn id="78" fill="hold" nodeType="afterGroup">
                            <p:stCondLst>
                              <p:cond delay="3000"/>
                            </p:stCondLst>
                            <p:childTnLst>
                              <p:par>
                                <p:cTn id="79" presetID="55" presetClass="entr" presetSubtype="0" fill="hold" grpId="0" nodeType="afterEffect">
                                  <p:stCondLst>
                                    <p:cond delay="0"/>
                                  </p:stCondLst>
                                  <p:childTnLst>
                                    <p:set>
                                      <p:cBhvr>
                                        <p:cTn id="80" dur="1" fill="hold">
                                          <p:stCondLst>
                                            <p:cond delay="0"/>
                                          </p:stCondLst>
                                        </p:cTn>
                                        <p:tgtEl>
                                          <p:spTgt spid="205156"/>
                                        </p:tgtEl>
                                        <p:attrNameLst>
                                          <p:attrName>style.visibility</p:attrName>
                                        </p:attrNameLst>
                                      </p:cBhvr>
                                      <p:to>
                                        <p:strVal val="visible"/>
                                      </p:to>
                                    </p:set>
                                    <p:anim calcmode="lin" valueType="num">
                                      <p:cBhvr>
                                        <p:cTn id="81" dur="500" fill="hold"/>
                                        <p:tgtEl>
                                          <p:spTgt spid="205156"/>
                                        </p:tgtEl>
                                        <p:attrNameLst>
                                          <p:attrName>ppt_w</p:attrName>
                                        </p:attrNameLst>
                                      </p:cBhvr>
                                      <p:tavLst>
                                        <p:tav tm="0">
                                          <p:val>
                                            <p:strVal val="#ppt_w*0.70"/>
                                          </p:val>
                                        </p:tav>
                                        <p:tav tm="100000">
                                          <p:val>
                                            <p:strVal val="#ppt_w"/>
                                          </p:val>
                                        </p:tav>
                                      </p:tavLst>
                                    </p:anim>
                                    <p:anim calcmode="lin" valueType="num">
                                      <p:cBhvr>
                                        <p:cTn id="82" dur="500" fill="hold"/>
                                        <p:tgtEl>
                                          <p:spTgt spid="205156"/>
                                        </p:tgtEl>
                                        <p:attrNameLst>
                                          <p:attrName>ppt_h</p:attrName>
                                        </p:attrNameLst>
                                      </p:cBhvr>
                                      <p:tavLst>
                                        <p:tav tm="0">
                                          <p:val>
                                            <p:strVal val="#ppt_h"/>
                                          </p:val>
                                        </p:tav>
                                        <p:tav tm="100000">
                                          <p:val>
                                            <p:strVal val="#ppt_h"/>
                                          </p:val>
                                        </p:tav>
                                      </p:tavLst>
                                    </p:anim>
                                    <p:animEffect transition="in" filter="fade">
                                      <p:cBhvr>
                                        <p:cTn id="83" dur="500"/>
                                        <p:tgtEl>
                                          <p:spTgt spid="205156"/>
                                        </p:tgtEl>
                                      </p:cBhvr>
                                    </p:animEffect>
                                  </p:childTnLst>
                                </p:cTn>
                              </p:par>
                            </p:childTnLst>
                          </p:cTn>
                        </p:par>
                        <p:par>
                          <p:cTn id="84" fill="hold" nodeType="afterGroup">
                            <p:stCondLst>
                              <p:cond delay="3500"/>
                            </p:stCondLst>
                            <p:childTnLst>
                              <p:par>
                                <p:cTn id="85" presetID="22" presetClass="entr" presetSubtype="2" fill="hold" grpId="0" nodeType="afterEffect">
                                  <p:stCondLst>
                                    <p:cond delay="500"/>
                                  </p:stCondLst>
                                  <p:childTnLst>
                                    <p:set>
                                      <p:cBhvr>
                                        <p:cTn id="86" dur="1" fill="hold">
                                          <p:stCondLst>
                                            <p:cond delay="0"/>
                                          </p:stCondLst>
                                        </p:cTn>
                                        <p:tgtEl>
                                          <p:spTgt spid="205146"/>
                                        </p:tgtEl>
                                        <p:attrNameLst>
                                          <p:attrName>style.visibility</p:attrName>
                                        </p:attrNameLst>
                                      </p:cBhvr>
                                      <p:to>
                                        <p:strVal val="visible"/>
                                      </p:to>
                                    </p:set>
                                    <p:animEffect transition="in" filter="wipe(right)">
                                      <p:cBhvr>
                                        <p:cTn id="87" dur="1000"/>
                                        <p:tgtEl>
                                          <p:spTgt spid="205146"/>
                                        </p:tgtEl>
                                      </p:cBhvr>
                                    </p:animEffect>
                                  </p:childTnLst>
                                </p:cTn>
                              </p:par>
                            </p:childTnLst>
                          </p:cTn>
                        </p:par>
                        <p:par>
                          <p:cTn id="88" fill="hold" nodeType="afterGroup">
                            <p:stCondLst>
                              <p:cond delay="5000"/>
                            </p:stCondLst>
                            <p:childTnLst>
                              <p:par>
                                <p:cTn id="89" presetID="55" presetClass="entr" presetSubtype="0" fill="hold" grpId="0" nodeType="afterEffect">
                                  <p:stCondLst>
                                    <p:cond delay="0"/>
                                  </p:stCondLst>
                                  <p:childTnLst>
                                    <p:set>
                                      <p:cBhvr>
                                        <p:cTn id="90" dur="1" fill="hold">
                                          <p:stCondLst>
                                            <p:cond delay="0"/>
                                          </p:stCondLst>
                                        </p:cTn>
                                        <p:tgtEl>
                                          <p:spTgt spid="205157"/>
                                        </p:tgtEl>
                                        <p:attrNameLst>
                                          <p:attrName>style.visibility</p:attrName>
                                        </p:attrNameLst>
                                      </p:cBhvr>
                                      <p:to>
                                        <p:strVal val="visible"/>
                                      </p:to>
                                    </p:set>
                                    <p:anim calcmode="lin" valueType="num">
                                      <p:cBhvr>
                                        <p:cTn id="91" dur="500" fill="hold"/>
                                        <p:tgtEl>
                                          <p:spTgt spid="205157"/>
                                        </p:tgtEl>
                                        <p:attrNameLst>
                                          <p:attrName>ppt_w</p:attrName>
                                        </p:attrNameLst>
                                      </p:cBhvr>
                                      <p:tavLst>
                                        <p:tav tm="0">
                                          <p:val>
                                            <p:strVal val="#ppt_w*0.70"/>
                                          </p:val>
                                        </p:tav>
                                        <p:tav tm="100000">
                                          <p:val>
                                            <p:strVal val="#ppt_w"/>
                                          </p:val>
                                        </p:tav>
                                      </p:tavLst>
                                    </p:anim>
                                    <p:anim calcmode="lin" valueType="num">
                                      <p:cBhvr>
                                        <p:cTn id="92" dur="500" fill="hold"/>
                                        <p:tgtEl>
                                          <p:spTgt spid="205157"/>
                                        </p:tgtEl>
                                        <p:attrNameLst>
                                          <p:attrName>ppt_h</p:attrName>
                                        </p:attrNameLst>
                                      </p:cBhvr>
                                      <p:tavLst>
                                        <p:tav tm="0">
                                          <p:val>
                                            <p:strVal val="#ppt_h"/>
                                          </p:val>
                                        </p:tav>
                                        <p:tav tm="100000">
                                          <p:val>
                                            <p:strVal val="#ppt_h"/>
                                          </p:val>
                                        </p:tav>
                                      </p:tavLst>
                                    </p:anim>
                                    <p:animEffect transition="in" filter="fade">
                                      <p:cBhvr>
                                        <p:cTn id="93" dur="500"/>
                                        <p:tgtEl>
                                          <p:spTgt spid="20515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9" presetClass="entr" presetSubtype="0" fill="hold" grpId="0" nodeType="clickEffect">
                                  <p:stCondLst>
                                    <p:cond delay="0"/>
                                  </p:stCondLst>
                                  <p:childTnLst>
                                    <p:set>
                                      <p:cBhvr>
                                        <p:cTn id="97" dur="1" fill="hold">
                                          <p:stCondLst>
                                            <p:cond delay="0"/>
                                          </p:stCondLst>
                                        </p:cTn>
                                        <p:tgtEl>
                                          <p:spTgt spid="55"/>
                                        </p:tgtEl>
                                        <p:attrNameLst>
                                          <p:attrName>style.visibility</p:attrName>
                                        </p:attrNameLst>
                                      </p:cBhvr>
                                      <p:to>
                                        <p:strVal val="visible"/>
                                      </p:to>
                                    </p:set>
                                    <p:animEffect transition="in" filter="dissolve">
                                      <p:cBhvr>
                                        <p:cTn id="98" dur="500"/>
                                        <p:tgtEl>
                                          <p:spTgt spid="55"/>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2" fill="hold" grpId="0" nodeType="clickEffect">
                                  <p:stCondLst>
                                    <p:cond delay="0"/>
                                  </p:stCondLst>
                                  <p:childTnLst>
                                    <p:set>
                                      <p:cBhvr>
                                        <p:cTn id="102" dur="1" fill="hold">
                                          <p:stCondLst>
                                            <p:cond delay="0"/>
                                          </p:stCondLst>
                                        </p:cTn>
                                        <p:tgtEl>
                                          <p:spTgt spid="205149"/>
                                        </p:tgtEl>
                                        <p:attrNameLst>
                                          <p:attrName>style.visibility</p:attrName>
                                        </p:attrNameLst>
                                      </p:cBhvr>
                                      <p:to>
                                        <p:strVal val="visible"/>
                                      </p:to>
                                    </p:set>
                                    <p:animEffect transition="in" filter="wipe(right)">
                                      <p:cBhvr>
                                        <p:cTn id="103" dur="1000"/>
                                        <p:tgtEl>
                                          <p:spTgt spid="205149"/>
                                        </p:tgtEl>
                                      </p:cBhvr>
                                    </p:animEffect>
                                  </p:childTnLst>
                                </p:cTn>
                              </p:par>
                            </p:childTnLst>
                          </p:cTn>
                        </p:par>
                        <p:par>
                          <p:cTn id="104" fill="hold" nodeType="afterGroup">
                            <p:stCondLst>
                              <p:cond delay="1000"/>
                            </p:stCondLst>
                            <p:childTnLst>
                              <p:par>
                                <p:cTn id="105" presetID="55" presetClass="entr" presetSubtype="0" fill="hold" grpId="0" nodeType="afterEffect">
                                  <p:stCondLst>
                                    <p:cond delay="0"/>
                                  </p:stCondLst>
                                  <p:childTnLst>
                                    <p:set>
                                      <p:cBhvr>
                                        <p:cTn id="106" dur="1" fill="hold">
                                          <p:stCondLst>
                                            <p:cond delay="0"/>
                                          </p:stCondLst>
                                        </p:cTn>
                                        <p:tgtEl>
                                          <p:spTgt spid="205158"/>
                                        </p:tgtEl>
                                        <p:attrNameLst>
                                          <p:attrName>style.visibility</p:attrName>
                                        </p:attrNameLst>
                                      </p:cBhvr>
                                      <p:to>
                                        <p:strVal val="visible"/>
                                      </p:to>
                                    </p:set>
                                    <p:anim calcmode="lin" valueType="num">
                                      <p:cBhvr>
                                        <p:cTn id="107" dur="500" fill="hold"/>
                                        <p:tgtEl>
                                          <p:spTgt spid="205158"/>
                                        </p:tgtEl>
                                        <p:attrNameLst>
                                          <p:attrName>ppt_w</p:attrName>
                                        </p:attrNameLst>
                                      </p:cBhvr>
                                      <p:tavLst>
                                        <p:tav tm="0">
                                          <p:val>
                                            <p:strVal val="#ppt_w*0.70"/>
                                          </p:val>
                                        </p:tav>
                                        <p:tav tm="100000">
                                          <p:val>
                                            <p:strVal val="#ppt_w"/>
                                          </p:val>
                                        </p:tav>
                                      </p:tavLst>
                                    </p:anim>
                                    <p:anim calcmode="lin" valueType="num">
                                      <p:cBhvr>
                                        <p:cTn id="108" dur="500" fill="hold"/>
                                        <p:tgtEl>
                                          <p:spTgt spid="205158"/>
                                        </p:tgtEl>
                                        <p:attrNameLst>
                                          <p:attrName>ppt_h</p:attrName>
                                        </p:attrNameLst>
                                      </p:cBhvr>
                                      <p:tavLst>
                                        <p:tav tm="0">
                                          <p:val>
                                            <p:strVal val="#ppt_h"/>
                                          </p:val>
                                        </p:tav>
                                        <p:tav tm="100000">
                                          <p:val>
                                            <p:strVal val="#ppt_h"/>
                                          </p:val>
                                        </p:tav>
                                      </p:tavLst>
                                    </p:anim>
                                    <p:animEffect transition="in" filter="fade">
                                      <p:cBhvr>
                                        <p:cTn id="109" dur="500"/>
                                        <p:tgtEl>
                                          <p:spTgt spid="205158"/>
                                        </p:tgtEl>
                                      </p:cBhvr>
                                    </p:animEffect>
                                  </p:childTnLst>
                                </p:cTn>
                              </p:par>
                            </p:childTnLst>
                          </p:cTn>
                        </p:par>
                        <p:par>
                          <p:cTn id="110" fill="hold" nodeType="afterGroup">
                            <p:stCondLst>
                              <p:cond delay="1500"/>
                            </p:stCondLst>
                            <p:childTnLst>
                              <p:par>
                                <p:cTn id="111" presetID="22" presetClass="entr" presetSubtype="2" fill="hold" grpId="0" nodeType="afterEffect">
                                  <p:stCondLst>
                                    <p:cond delay="500"/>
                                  </p:stCondLst>
                                  <p:childTnLst>
                                    <p:set>
                                      <p:cBhvr>
                                        <p:cTn id="112" dur="1" fill="hold">
                                          <p:stCondLst>
                                            <p:cond delay="0"/>
                                          </p:stCondLst>
                                        </p:cTn>
                                        <p:tgtEl>
                                          <p:spTgt spid="205150"/>
                                        </p:tgtEl>
                                        <p:attrNameLst>
                                          <p:attrName>style.visibility</p:attrName>
                                        </p:attrNameLst>
                                      </p:cBhvr>
                                      <p:to>
                                        <p:strVal val="visible"/>
                                      </p:to>
                                    </p:set>
                                    <p:animEffect transition="in" filter="wipe(right)">
                                      <p:cBhvr>
                                        <p:cTn id="113" dur="1000"/>
                                        <p:tgtEl>
                                          <p:spTgt spid="205150"/>
                                        </p:tgtEl>
                                      </p:cBhvr>
                                    </p:animEffect>
                                  </p:childTnLst>
                                </p:cTn>
                              </p:par>
                            </p:childTnLst>
                          </p:cTn>
                        </p:par>
                        <p:par>
                          <p:cTn id="114" fill="hold" nodeType="afterGroup">
                            <p:stCondLst>
                              <p:cond delay="3000"/>
                            </p:stCondLst>
                            <p:childTnLst>
                              <p:par>
                                <p:cTn id="115" presetID="55" presetClass="entr" presetSubtype="0" fill="hold" grpId="0" nodeType="afterEffect">
                                  <p:stCondLst>
                                    <p:cond delay="0"/>
                                  </p:stCondLst>
                                  <p:childTnLst>
                                    <p:set>
                                      <p:cBhvr>
                                        <p:cTn id="116" dur="1" fill="hold">
                                          <p:stCondLst>
                                            <p:cond delay="0"/>
                                          </p:stCondLst>
                                        </p:cTn>
                                        <p:tgtEl>
                                          <p:spTgt spid="205159"/>
                                        </p:tgtEl>
                                        <p:attrNameLst>
                                          <p:attrName>style.visibility</p:attrName>
                                        </p:attrNameLst>
                                      </p:cBhvr>
                                      <p:to>
                                        <p:strVal val="visible"/>
                                      </p:to>
                                    </p:set>
                                    <p:anim calcmode="lin" valueType="num">
                                      <p:cBhvr>
                                        <p:cTn id="117" dur="500" fill="hold"/>
                                        <p:tgtEl>
                                          <p:spTgt spid="205159"/>
                                        </p:tgtEl>
                                        <p:attrNameLst>
                                          <p:attrName>ppt_w</p:attrName>
                                        </p:attrNameLst>
                                      </p:cBhvr>
                                      <p:tavLst>
                                        <p:tav tm="0">
                                          <p:val>
                                            <p:strVal val="#ppt_w*0.70"/>
                                          </p:val>
                                        </p:tav>
                                        <p:tav tm="100000">
                                          <p:val>
                                            <p:strVal val="#ppt_w"/>
                                          </p:val>
                                        </p:tav>
                                      </p:tavLst>
                                    </p:anim>
                                    <p:anim calcmode="lin" valueType="num">
                                      <p:cBhvr>
                                        <p:cTn id="118" dur="500" fill="hold"/>
                                        <p:tgtEl>
                                          <p:spTgt spid="205159"/>
                                        </p:tgtEl>
                                        <p:attrNameLst>
                                          <p:attrName>ppt_h</p:attrName>
                                        </p:attrNameLst>
                                      </p:cBhvr>
                                      <p:tavLst>
                                        <p:tav tm="0">
                                          <p:val>
                                            <p:strVal val="#ppt_h"/>
                                          </p:val>
                                        </p:tav>
                                        <p:tav tm="100000">
                                          <p:val>
                                            <p:strVal val="#ppt_h"/>
                                          </p:val>
                                        </p:tav>
                                      </p:tavLst>
                                    </p:anim>
                                    <p:animEffect transition="in" filter="fade">
                                      <p:cBhvr>
                                        <p:cTn id="119" dur="500"/>
                                        <p:tgtEl>
                                          <p:spTgt spid="205159"/>
                                        </p:tgtEl>
                                      </p:cBhvr>
                                    </p:animEffect>
                                  </p:childTnLst>
                                </p:cTn>
                              </p:par>
                            </p:childTnLst>
                          </p:cTn>
                        </p:par>
                        <p:par>
                          <p:cTn id="120" fill="hold" nodeType="afterGroup">
                            <p:stCondLst>
                              <p:cond delay="3500"/>
                            </p:stCondLst>
                            <p:childTnLst>
                              <p:par>
                                <p:cTn id="121" presetID="22" presetClass="entr" presetSubtype="2" fill="hold" grpId="0" nodeType="afterEffect">
                                  <p:stCondLst>
                                    <p:cond delay="500"/>
                                  </p:stCondLst>
                                  <p:childTnLst>
                                    <p:set>
                                      <p:cBhvr>
                                        <p:cTn id="122" dur="1" fill="hold">
                                          <p:stCondLst>
                                            <p:cond delay="0"/>
                                          </p:stCondLst>
                                        </p:cTn>
                                        <p:tgtEl>
                                          <p:spTgt spid="205151"/>
                                        </p:tgtEl>
                                        <p:attrNameLst>
                                          <p:attrName>style.visibility</p:attrName>
                                        </p:attrNameLst>
                                      </p:cBhvr>
                                      <p:to>
                                        <p:strVal val="visible"/>
                                      </p:to>
                                    </p:set>
                                    <p:animEffect transition="in" filter="wipe(right)">
                                      <p:cBhvr>
                                        <p:cTn id="123" dur="1000"/>
                                        <p:tgtEl>
                                          <p:spTgt spid="205151"/>
                                        </p:tgtEl>
                                      </p:cBhvr>
                                    </p:animEffect>
                                  </p:childTnLst>
                                </p:cTn>
                              </p:par>
                            </p:childTnLst>
                          </p:cTn>
                        </p:par>
                        <p:par>
                          <p:cTn id="124" fill="hold" nodeType="afterGroup">
                            <p:stCondLst>
                              <p:cond delay="5000"/>
                            </p:stCondLst>
                            <p:childTnLst>
                              <p:par>
                                <p:cTn id="125" presetID="55" presetClass="entr" presetSubtype="0" fill="hold" grpId="0" nodeType="afterEffect">
                                  <p:stCondLst>
                                    <p:cond delay="500"/>
                                  </p:stCondLst>
                                  <p:childTnLst>
                                    <p:set>
                                      <p:cBhvr>
                                        <p:cTn id="126" dur="1" fill="hold">
                                          <p:stCondLst>
                                            <p:cond delay="0"/>
                                          </p:stCondLst>
                                        </p:cTn>
                                        <p:tgtEl>
                                          <p:spTgt spid="205160"/>
                                        </p:tgtEl>
                                        <p:attrNameLst>
                                          <p:attrName>style.visibility</p:attrName>
                                        </p:attrNameLst>
                                      </p:cBhvr>
                                      <p:to>
                                        <p:strVal val="visible"/>
                                      </p:to>
                                    </p:set>
                                    <p:anim calcmode="lin" valueType="num">
                                      <p:cBhvr>
                                        <p:cTn id="127" dur="500" fill="hold"/>
                                        <p:tgtEl>
                                          <p:spTgt spid="205160"/>
                                        </p:tgtEl>
                                        <p:attrNameLst>
                                          <p:attrName>ppt_w</p:attrName>
                                        </p:attrNameLst>
                                      </p:cBhvr>
                                      <p:tavLst>
                                        <p:tav tm="0">
                                          <p:val>
                                            <p:strVal val="#ppt_w*0.70"/>
                                          </p:val>
                                        </p:tav>
                                        <p:tav tm="100000">
                                          <p:val>
                                            <p:strVal val="#ppt_w"/>
                                          </p:val>
                                        </p:tav>
                                      </p:tavLst>
                                    </p:anim>
                                    <p:anim calcmode="lin" valueType="num">
                                      <p:cBhvr>
                                        <p:cTn id="128" dur="500" fill="hold"/>
                                        <p:tgtEl>
                                          <p:spTgt spid="205160"/>
                                        </p:tgtEl>
                                        <p:attrNameLst>
                                          <p:attrName>ppt_h</p:attrName>
                                        </p:attrNameLst>
                                      </p:cBhvr>
                                      <p:tavLst>
                                        <p:tav tm="0">
                                          <p:val>
                                            <p:strVal val="#ppt_h"/>
                                          </p:val>
                                        </p:tav>
                                        <p:tav tm="100000">
                                          <p:val>
                                            <p:strVal val="#ppt_h"/>
                                          </p:val>
                                        </p:tav>
                                      </p:tavLst>
                                    </p:anim>
                                    <p:animEffect transition="in" filter="fade">
                                      <p:cBhvr>
                                        <p:cTn id="129" dur="500"/>
                                        <p:tgtEl>
                                          <p:spTgt spid="205160"/>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4" presetClass="entr" presetSubtype="16" fill="hold" grpId="0" nodeType="click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box(in)">
                                      <p:cBhvr>
                                        <p:cTn id="134" dur="500"/>
                                        <p:tgtEl>
                                          <p:spTgt spid="56"/>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 presetClass="entr" presetSubtype="10" fill="hold" grpId="0" nodeType="clickEffect">
                                  <p:stCondLst>
                                    <p:cond delay="0"/>
                                  </p:stCondLst>
                                  <p:childTnLst>
                                    <p:set>
                                      <p:cBhvr>
                                        <p:cTn id="138" dur="1" fill="hold">
                                          <p:stCondLst>
                                            <p:cond delay="0"/>
                                          </p:stCondLst>
                                        </p:cTn>
                                        <p:tgtEl>
                                          <p:spTgt spid="61"/>
                                        </p:tgtEl>
                                        <p:attrNameLst>
                                          <p:attrName>style.visibility</p:attrName>
                                        </p:attrNameLst>
                                      </p:cBhvr>
                                      <p:to>
                                        <p:strVal val="visible"/>
                                      </p:to>
                                    </p:set>
                                    <p:animEffect transition="in" filter="checkerboard(across)">
                                      <p:cBhvr>
                                        <p:cTn id="139" dur="500"/>
                                        <p:tgtEl>
                                          <p:spTgt spid="61"/>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4" presetClass="entr" presetSubtype="16" fill="hold" nodeType="clickEffect">
                                  <p:stCondLst>
                                    <p:cond delay="0"/>
                                  </p:stCondLst>
                                  <p:childTnLst>
                                    <p:set>
                                      <p:cBhvr>
                                        <p:cTn id="143" dur="1" fill="hold">
                                          <p:stCondLst>
                                            <p:cond delay="0"/>
                                          </p:stCondLst>
                                        </p:cTn>
                                        <p:tgtEl>
                                          <p:spTgt spid="63"/>
                                        </p:tgtEl>
                                        <p:attrNameLst>
                                          <p:attrName>style.visibility</p:attrName>
                                        </p:attrNameLst>
                                      </p:cBhvr>
                                      <p:to>
                                        <p:strVal val="visible"/>
                                      </p:to>
                                    </p:set>
                                    <p:animEffect transition="in" filter="box(in)">
                                      <p:cBhvr>
                                        <p:cTn id="14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35" grpId="0" animBg="1"/>
      <p:bldP spid="205136" grpId="0" animBg="1"/>
      <p:bldP spid="205137" grpId="0" animBg="1"/>
      <p:bldP spid="205138" grpId="0" animBg="1"/>
      <p:bldP spid="205141" grpId="0" animBg="1"/>
      <p:bldP spid="205142" grpId="0" animBg="1"/>
      <p:bldP spid="205143" grpId="0" animBg="1"/>
      <p:bldP spid="205144" grpId="0" animBg="1"/>
      <p:bldP spid="205145" grpId="0" animBg="1"/>
      <p:bldP spid="205146" grpId="0" animBg="1"/>
      <p:bldP spid="205147" grpId="0" animBg="1"/>
      <p:bldP spid="205148" grpId="0" animBg="1"/>
      <p:bldP spid="205149" grpId="0" animBg="1"/>
      <p:bldP spid="205150" grpId="0" animBg="1"/>
      <p:bldP spid="205151" grpId="0" animBg="1"/>
      <p:bldP spid="205152" grpId="0" animBg="1"/>
      <p:bldP spid="205153" grpId="0" animBg="1"/>
      <p:bldP spid="205154" grpId="0" animBg="1"/>
      <p:bldP spid="205155" grpId="0" animBg="1"/>
      <p:bldP spid="205156" grpId="0" animBg="1"/>
      <p:bldP spid="205157" grpId="0" animBg="1"/>
      <p:bldP spid="205158" grpId="0" animBg="1"/>
      <p:bldP spid="205159" grpId="0" animBg="1"/>
      <p:bldP spid="205160" grpId="0" animBg="1"/>
      <p:bldP spid="55" grpId="0" animBg="1"/>
      <p:bldP spid="56" grpId="0" animBg="1"/>
      <p:bldP spid="6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23850" y="823913"/>
            <a:ext cx="7704138" cy="406400"/>
          </a:xfrm>
          <a:prstGeom prst="rect">
            <a:avLst/>
          </a:prstGeom>
          <a:solidFill>
            <a:srgbClr val="FFFFFF"/>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Bero kantitatea nola neurtzen da?</a:t>
            </a:r>
          </a:p>
        </p:txBody>
      </p:sp>
      <p:sp>
        <p:nvSpPr>
          <p:cNvPr id="3" name="Rectangle 95"/>
          <p:cNvSpPr>
            <a:spLocks noChangeArrowheads="1"/>
          </p:cNvSpPr>
          <p:nvPr/>
        </p:nvSpPr>
        <p:spPr bwMode="auto">
          <a:xfrm>
            <a:off x="333375" y="1700213"/>
            <a:ext cx="8378825" cy="2246769"/>
          </a:xfrm>
          <a:prstGeom prst="rect">
            <a:avLst/>
          </a:prstGeom>
          <a:solidFill>
            <a:srgbClr val="FFFFFF"/>
          </a:solidFill>
          <a:ln w="9525">
            <a:solidFill>
              <a:schemeClr val="tx1"/>
            </a:solidFill>
            <a:miter lim="800000"/>
            <a:headEnd/>
            <a:tailEnd/>
          </a:ln>
        </p:spPr>
        <p:txBody>
          <a:bodyPr>
            <a:spAutoFit/>
          </a:bodyPr>
          <a:lstStyle/>
          <a:p>
            <a:pPr algn="just" eaLnBrk="1" hangingPunct="1"/>
            <a:r>
              <a:rPr lang="eu-ES" sz="2000" b="1" dirty="0" smtClean="0">
                <a:cs typeface="Times New Roman" charset="0"/>
              </a:rPr>
              <a:t>Zer dira kalorimetroak? Idatzi bere ezaugarriak</a:t>
            </a:r>
            <a:r>
              <a:rPr lang="eu-ES" sz="2000" dirty="0" smtClean="0">
                <a:cs typeface="Times New Roman" charset="0"/>
              </a:rPr>
              <a:t>:</a:t>
            </a:r>
          </a:p>
          <a:p>
            <a:pPr algn="just" eaLnBrk="1" hangingPunct="1"/>
            <a:endParaRPr lang="eu-ES" sz="2000" dirty="0">
              <a:cs typeface="Times New Roman" charset="0"/>
            </a:endParaRPr>
          </a:p>
          <a:p>
            <a:pPr algn="just" eaLnBrk="1" hangingPunct="1"/>
            <a:endParaRPr lang="eu-ES" sz="2000" dirty="0" smtClean="0">
              <a:cs typeface="Times New Roman" charset="0"/>
            </a:endParaRPr>
          </a:p>
          <a:p>
            <a:pPr algn="just" eaLnBrk="1" hangingPunct="1"/>
            <a:endParaRPr lang="eu-ES" sz="2000" dirty="0">
              <a:cs typeface="Times New Roman" charset="0"/>
            </a:endParaRPr>
          </a:p>
          <a:p>
            <a:pPr algn="just" eaLnBrk="1" hangingPunct="1"/>
            <a:endParaRPr lang="eu-ES" sz="2000" dirty="0" smtClean="0">
              <a:cs typeface="Times New Roman" charset="0"/>
            </a:endParaRPr>
          </a:p>
          <a:p>
            <a:pPr algn="just" eaLnBrk="1" hangingPunct="1"/>
            <a:endParaRPr lang="eu-ES" sz="2000" dirty="0">
              <a:cs typeface="Times New Roman" charset="0"/>
            </a:endParaRPr>
          </a:p>
          <a:p>
            <a:pPr algn="just" eaLnBrk="1" hangingPunct="1"/>
            <a:endParaRPr lang="eu-ES" sz="2000" dirty="0">
              <a:cs typeface="Times New Roman" charset="0"/>
            </a:endParaRPr>
          </a:p>
        </p:txBody>
      </p:sp>
      <p:sp>
        <p:nvSpPr>
          <p:cNvPr id="4" name="Text Box 1030"/>
          <p:cNvSpPr txBox="1">
            <a:spLocks noChangeArrowheads="1"/>
          </p:cNvSpPr>
          <p:nvPr/>
        </p:nvSpPr>
        <p:spPr bwMode="auto">
          <a:xfrm>
            <a:off x="333375" y="4284413"/>
            <a:ext cx="8810625"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1800" i="1" dirty="0" smtClean="0"/>
              <a:t>“</a:t>
            </a:r>
            <a:r>
              <a:rPr lang="es-ES" sz="1800" i="1" dirty="0" err="1" smtClean="0"/>
              <a:t>Berthelot</a:t>
            </a:r>
            <a:r>
              <a:rPr lang="es-ES" sz="1800" i="1" dirty="0" smtClean="0"/>
              <a:t> </a:t>
            </a:r>
            <a:r>
              <a:rPr lang="es-ES" sz="1800" i="1" dirty="0" err="1" smtClean="0"/>
              <a:t>zientzialariaren</a:t>
            </a:r>
            <a:r>
              <a:rPr lang="es-ES" sz="1800" i="1" dirty="0" smtClean="0"/>
              <a:t> </a:t>
            </a:r>
            <a:r>
              <a:rPr lang="es-ES" sz="1800" i="1" dirty="0" err="1" smtClean="0"/>
              <a:t>ekarpenak</a:t>
            </a:r>
            <a:r>
              <a:rPr lang="es-ES" sz="1800" i="1" dirty="0" smtClean="0"/>
              <a:t> </a:t>
            </a:r>
            <a:r>
              <a:rPr lang="es-ES" sz="1800" i="1" dirty="0" err="1" smtClean="0"/>
              <a:t>idatz</a:t>
            </a:r>
            <a:r>
              <a:rPr lang="es-ES" sz="1800" i="1" dirty="0" smtClean="0"/>
              <a:t> </a:t>
            </a:r>
            <a:r>
              <a:rPr lang="es-ES" sz="1800" i="1" dirty="0" err="1" smtClean="0"/>
              <a:t>itzazu</a:t>
            </a:r>
            <a:r>
              <a:rPr lang="es-ES" sz="1800" i="1" dirty="0" smtClean="0"/>
              <a:t>:</a:t>
            </a:r>
          </a:p>
          <a:p>
            <a:pPr>
              <a:spcBef>
                <a:spcPct val="50000"/>
              </a:spcBef>
            </a:pPr>
            <a:r>
              <a:rPr lang="es-ES" sz="1800" i="1" dirty="0" smtClean="0"/>
              <a:t>……………………………………………………………………………………………………………………………………………………………………………………………………………………………………………………………………………………………………………………………..</a:t>
            </a:r>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3067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622D7E5-B6CD-7647-9352-6434D14D2A9F}" type="slidenum">
              <a:rPr lang="eu-ES" sz="1400">
                <a:latin typeface="Times" charset="0"/>
              </a:rPr>
              <a:pPr/>
              <a:t>29</a:t>
            </a:fld>
            <a:endParaRPr lang="eu-ES" sz="1400">
              <a:latin typeface="Times" charset="0"/>
            </a:endParaRPr>
          </a:p>
        </p:txBody>
      </p:sp>
      <p:sp>
        <p:nvSpPr>
          <p:cNvPr id="796677" name="Text Box 5"/>
          <p:cNvSpPr txBox="1">
            <a:spLocks noChangeArrowheads="1"/>
          </p:cNvSpPr>
          <p:nvPr/>
        </p:nvSpPr>
        <p:spPr bwMode="auto">
          <a:xfrm>
            <a:off x="1036638" y="956480"/>
            <a:ext cx="3319462" cy="650875"/>
          </a:xfrm>
          <a:prstGeom prst="rect">
            <a:avLst/>
          </a:prstGeom>
          <a:solidFill>
            <a:srgbClr val="FFFFFF"/>
          </a:solidFill>
          <a:ln w="9525">
            <a:solidFill>
              <a:schemeClr val="tx1"/>
            </a:solidFill>
            <a:miter lim="800000"/>
            <a:headEnd/>
            <a:tailEnd/>
          </a:ln>
          <a:effectLst/>
        </p:spPr>
        <p:txBody>
          <a:bodyPr wrap="none">
            <a:spAutoFit/>
          </a:bodyPr>
          <a:lstStyle>
            <a:lvl1pPr>
              <a:defRPr sz="1600">
                <a:solidFill>
                  <a:schemeClr val="tx1"/>
                </a:solidFill>
                <a:latin typeface="Arial" charset="0"/>
                <a:ea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defRPr/>
            </a:pPr>
            <a:r>
              <a:rPr lang="eu-ES" sz="3600" smtClean="0">
                <a:effectLst>
                  <a:outerShdw blurRad="38100" dist="38100" dir="2700000" algn="tl">
                    <a:srgbClr val="FFFFFF"/>
                  </a:outerShdw>
                </a:effectLst>
                <a:cs typeface="Arial" charset="0"/>
              </a:rPr>
              <a:t>Oreka termikoa</a:t>
            </a:r>
          </a:p>
        </p:txBody>
      </p:sp>
      <p:sp>
        <p:nvSpPr>
          <p:cNvPr id="726020" name="Text Box 7"/>
          <p:cNvSpPr txBox="1">
            <a:spLocks noChangeArrowheads="1"/>
          </p:cNvSpPr>
          <p:nvPr/>
        </p:nvSpPr>
        <p:spPr bwMode="auto">
          <a:xfrm>
            <a:off x="1036638" y="2480534"/>
            <a:ext cx="7127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Tenperatura giro tenperaturaren berdina izatera </a:t>
            </a:r>
            <a:r>
              <a:rPr lang="eu-ES" sz="1800" b="1" dirty="0" smtClean="0">
                <a:cs typeface="Arial" charset="0"/>
              </a:rPr>
              <a:t>pasatzen bada giro tenperatura al da orekan dagoen tenperatura?</a:t>
            </a:r>
            <a:endParaRPr lang="eu-ES" sz="1800" b="1" dirty="0">
              <a:cs typeface="Arial" charset="0"/>
            </a:endParaRPr>
          </a:p>
        </p:txBody>
      </p:sp>
      <p:sp>
        <p:nvSpPr>
          <p:cNvPr id="726021" name="Text Box 8"/>
          <p:cNvSpPr txBox="1">
            <a:spLocks noChangeArrowheads="1"/>
          </p:cNvSpPr>
          <p:nvPr/>
        </p:nvSpPr>
        <p:spPr bwMode="auto">
          <a:xfrm>
            <a:off x="1036638" y="1803020"/>
            <a:ext cx="66960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smtClean="0">
                <a:cs typeface="Arial" charset="0"/>
              </a:rPr>
              <a:t>Zer adierazten du oreka termikoa adierazpenak? Azal ezazu.</a:t>
            </a:r>
            <a:endParaRPr lang="eu-ES" sz="1800" b="1" dirty="0">
              <a:cs typeface="Arial" charset="0"/>
            </a:endParaRP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4520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34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3497F7B-3F70-3A43-AE7B-B3ED95BD6493}" type="slidenum">
              <a:rPr lang="eu-ES" sz="1400">
                <a:latin typeface="Times" charset="0"/>
              </a:rPr>
              <a:pPr/>
              <a:t>3</a:t>
            </a:fld>
            <a:endParaRPr lang="eu-ES" sz="1400">
              <a:latin typeface="Times" charset="0"/>
            </a:endParaRPr>
          </a:p>
        </p:txBody>
      </p:sp>
      <p:sp>
        <p:nvSpPr>
          <p:cNvPr id="2" name="CuadroTexto 1"/>
          <p:cNvSpPr txBox="1"/>
          <p:nvPr/>
        </p:nvSpPr>
        <p:spPr>
          <a:xfrm>
            <a:off x="295199" y="942945"/>
            <a:ext cx="7715401" cy="707886"/>
          </a:xfrm>
          <a:prstGeom prst="rect">
            <a:avLst/>
          </a:prstGeom>
          <a:noFill/>
        </p:spPr>
        <p:txBody>
          <a:bodyPr wrap="square" rtlCol="0">
            <a:spAutoFit/>
          </a:bodyPr>
          <a:lstStyle/>
          <a:p>
            <a:r>
              <a:rPr lang="es-ES" sz="2000" dirty="0" err="1" smtClean="0"/>
              <a:t>Ondorengo</a:t>
            </a:r>
            <a:r>
              <a:rPr lang="es-ES" sz="2000" dirty="0" smtClean="0"/>
              <a:t> </a:t>
            </a:r>
            <a:r>
              <a:rPr lang="es-ES" sz="2000" dirty="0" err="1" smtClean="0"/>
              <a:t>esaldietan</a:t>
            </a:r>
            <a:r>
              <a:rPr lang="es-ES" sz="2000" dirty="0" smtClean="0"/>
              <a:t> </a:t>
            </a:r>
            <a:r>
              <a:rPr lang="es-ES" sz="2000" dirty="0" err="1" smtClean="0"/>
              <a:t>hutsuneak</a:t>
            </a:r>
            <a:r>
              <a:rPr lang="es-ES" sz="2000" dirty="0" smtClean="0"/>
              <a:t> </a:t>
            </a:r>
            <a:r>
              <a:rPr lang="es-ES" sz="2000" dirty="0" err="1" smtClean="0"/>
              <a:t>dituzu</a:t>
            </a:r>
            <a:r>
              <a:rPr lang="es-ES" sz="2000" dirty="0" smtClean="0"/>
              <a:t>. </a:t>
            </a:r>
            <a:r>
              <a:rPr lang="es-ES" sz="2000" dirty="0" err="1" smtClean="0"/>
              <a:t>Bete</a:t>
            </a:r>
            <a:r>
              <a:rPr lang="es-ES" sz="2000" dirty="0" smtClean="0"/>
              <a:t> </a:t>
            </a:r>
            <a:r>
              <a:rPr lang="es-ES" sz="2000" dirty="0" err="1" smtClean="0"/>
              <a:t>behar</a:t>
            </a:r>
            <a:r>
              <a:rPr lang="es-ES" sz="2000" dirty="0" smtClean="0"/>
              <a:t> </a:t>
            </a:r>
            <a:r>
              <a:rPr lang="es-ES" sz="2000" dirty="0" err="1" smtClean="0"/>
              <a:t>dituzu</a:t>
            </a:r>
            <a:r>
              <a:rPr lang="es-ES" sz="2000" dirty="0" smtClean="0"/>
              <a:t>. </a:t>
            </a:r>
            <a:r>
              <a:rPr lang="es-ES" sz="2000" dirty="0" err="1" smtClean="0"/>
              <a:t>Hitz</a:t>
            </a:r>
            <a:r>
              <a:rPr lang="es-ES" sz="2000" dirty="0" smtClean="0"/>
              <a:t> </a:t>
            </a:r>
            <a:r>
              <a:rPr lang="es-ES" sz="2000" dirty="0" err="1" smtClean="0"/>
              <a:t>hauek</a:t>
            </a:r>
            <a:r>
              <a:rPr lang="es-ES" sz="2000" dirty="0" smtClean="0"/>
              <a:t> </a:t>
            </a:r>
            <a:r>
              <a:rPr lang="es-ES" sz="2000" dirty="0" err="1" smtClean="0"/>
              <a:t>erabili</a:t>
            </a:r>
            <a:r>
              <a:rPr lang="es-ES" sz="2000" dirty="0" smtClean="0"/>
              <a:t> </a:t>
            </a:r>
            <a:r>
              <a:rPr lang="es-ES" sz="2000" dirty="0" err="1" smtClean="0"/>
              <a:t>behar</a:t>
            </a:r>
            <a:r>
              <a:rPr lang="es-ES" sz="2000" dirty="0" smtClean="0"/>
              <a:t> </a:t>
            </a:r>
            <a:r>
              <a:rPr lang="es-ES" sz="2000" dirty="0" err="1" smtClean="0"/>
              <a:t>dituzu</a:t>
            </a:r>
            <a:r>
              <a:rPr lang="es-ES" sz="2000" dirty="0" smtClean="0"/>
              <a:t>:</a:t>
            </a:r>
          </a:p>
        </p:txBody>
      </p:sp>
      <p:sp>
        <p:nvSpPr>
          <p:cNvPr id="3" name="CuadroTexto 2"/>
          <p:cNvSpPr txBox="1"/>
          <p:nvPr/>
        </p:nvSpPr>
        <p:spPr>
          <a:xfrm>
            <a:off x="30704" y="1841242"/>
            <a:ext cx="1874096" cy="5016758"/>
          </a:xfrm>
          <a:prstGeom prst="rect">
            <a:avLst/>
          </a:prstGeom>
          <a:noFill/>
        </p:spPr>
        <p:txBody>
          <a:bodyPr wrap="square" rtlCol="0">
            <a:spAutoFit/>
          </a:bodyPr>
          <a:lstStyle/>
          <a:p>
            <a:r>
              <a:rPr lang="es-ES" sz="2000" dirty="0" err="1" smtClean="0"/>
              <a:t>Pertzibitzen</a:t>
            </a:r>
            <a:endParaRPr lang="es-ES" sz="2000" dirty="0" smtClean="0"/>
          </a:p>
          <a:p>
            <a:r>
              <a:rPr lang="es-ES" sz="2000" dirty="0" err="1" smtClean="0"/>
              <a:t>Pertzepzioak</a:t>
            </a:r>
            <a:endParaRPr lang="es-ES" sz="2000" dirty="0" smtClean="0"/>
          </a:p>
          <a:p>
            <a:r>
              <a:rPr lang="es-ES" sz="2000" dirty="0" err="1"/>
              <a:t>E</a:t>
            </a:r>
            <a:r>
              <a:rPr lang="es-ES" sz="2000" dirty="0" err="1" smtClean="0"/>
              <a:t>goera</a:t>
            </a:r>
            <a:r>
              <a:rPr lang="es-ES" sz="2000" dirty="0" smtClean="0"/>
              <a:t> </a:t>
            </a:r>
            <a:r>
              <a:rPr lang="es-ES" sz="2000" dirty="0" err="1" smtClean="0"/>
              <a:t>termikoa</a:t>
            </a:r>
            <a:endParaRPr lang="es-ES" sz="2000" dirty="0" smtClean="0"/>
          </a:p>
          <a:p>
            <a:r>
              <a:rPr lang="es-ES" sz="2000" dirty="0" err="1" smtClean="0"/>
              <a:t>Berotasun</a:t>
            </a:r>
            <a:r>
              <a:rPr lang="es-ES" sz="2000" dirty="0" smtClean="0"/>
              <a:t> </a:t>
            </a:r>
            <a:r>
              <a:rPr lang="es-ES" sz="2000" dirty="0" err="1" smtClean="0"/>
              <a:t>eza</a:t>
            </a:r>
            <a:endParaRPr lang="es-ES" sz="2000" dirty="0" smtClean="0"/>
          </a:p>
          <a:p>
            <a:r>
              <a:rPr lang="es-ES" sz="2000" dirty="0" err="1" smtClean="0"/>
              <a:t>Berotasuna</a:t>
            </a:r>
            <a:endParaRPr lang="es-ES" sz="2000" dirty="0" smtClean="0"/>
          </a:p>
          <a:p>
            <a:r>
              <a:rPr lang="es-ES" sz="2000" dirty="0" err="1" smtClean="0"/>
              <a:t>Hedatzen</a:t>
            </a:r>
            <a:endParaRPr lang="es-ES" sz="2000" dirty="0" smtClean="0"/>
          </a:p>
          <a:p>
            <a:r>
              <a:rPr lang="es-ES" sz="2000" dirty="0" err="1" smtClean="0"/>
              <a:t>Tenperatura</a:t>
            </a:r>
            <a:endParaRPr lang="es-ES" sz="2000" dirty="0" smtClean="0"/>
          </a:p>
          <a:p>
            <a:r>
              <a:rPr lang="es-ES" sz="2000" dirty="0" err="1" smtClean="0"/>
              <a:t>Bero</a:t>
            </a:r>
            <a:r>
              <a:rPr lang="es-ES" sz="2000" dirty="0" smtClean="0"/>
              <a:t> </a:t>
            </a:r>
            <a:r>
              <a:rPr lang="es-ES" sz="2000" dirty="0" err="1" smtClean="0"/>
              <a:t>fluxua</a:t>
            </a:r>
            <a:endParaRPr lang="es-ES" sz="2000" dirty="0" smtClean="0"/>
          </a:p>
          <a:p>
            <a:r>
              <a:rPr lang="es-ES" sz="2000" dirty="0" err="1" smtClean="0"/>
              <a:t>Beroa</a:t>
            </a:r>
            <a:endParaRPr lang="es-ES" sz="2000" dirty="0" smtClean="0"/>
          </a:p>
          <a:p>
            <a:r>
              <a:rPr lang="es-ES" sz="2000" dirty="0" err="1" smtClean="0"/>
              <a:t>Tenperatura</a:t>
            </a:r>
            <a:endParaRPr lang="es-ES" sz="2000" dirty="0" smtClean="0"/>
          </a:p>
          <a:p>
            <a:endParaRPr lang="es-ES" sz="2000" dirty="0" smtClean="0"/>
          </a:p>
          <a:p>
            <a:endParaRPr lang="es-ES" sz="2000" dirty="0" smtClean="0"/>
          </a:p>
          <a:p>
            <a:endParaRPr lang="es-ES" sz="2000" dirty="0" smtClean="0"/>
          </a:p>
          <a:p>
            <a:endParaRPr lang="es-ES" sz="2000" dirty="0" smtClean="0"/>
          </a:p>
          <a:p>
            <a:endParaRPr lang="es-ES" sz="2000" dirty="0"/>
          </a:p>
        </p:txBody>
      </p:sp>
      <p:sp>
        <p:nvSpPr>
          <p:cNvPr id="4" name="CuadroTexto 3"/>
          <p:cNvSpPr txBox="1"/>
          <p:nvPr/>
        </p:nvSpPr>
        <p:spPr>
          <a:xfrm>
            <a:off x="2506062" y="2404510"/>
            <a:ext cx="6637938" cy="2862322"/>
          </a:xfrm>
          <a:prstGeom prst="rect">
            <a:avLst/>
          </a:prstGeom>
          <a:noFill/>
        </p:spPr>
        <p:txBody>
          <a:bodyPr wrap="square" rtlCol="0">
            <a:spAutoFit/>
          </a:bodyPr>
          <a:lstStyle/>
          <a:p>
            <a:r>
              <a:rPr lang="eu-ES" sz="2000" dirty="0" smtClean="0">
                <a:cs typeface="Times New Roman" charset="0"/>
              </a:rPr>
              <a:t>Zentzumenen bitartez .................. ditugu gorputz ezberdinak. Hauek ................................ dute eta ....................  adierazten digu. Ukitzerakoan ............................... ala .................... pettzibitzen dugu. Energia termikoa .................... da ........................ ezberdina edukitzeagatik .................. gertatzen da Ondorioz, ez ditugu beroa eta tenperatura kontzeptuak nahastu behar. .......... energia mota bat da eta  hautematen duguna da. ................  gorputz bakoitzak duen egoera termikoa da. </a:t>
            </a: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3158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1810A9-3328-A446-810C-ACC6A3477811}" type="slidenum">
              <a:rPr lang="eu-ES" sz="1400">
                <a:latin typeface="Times" charset="0"/>
              </a:rPr>
              <a:pPr/>
              <a:t>30</a:t>
            </a:fld>
            <a:endParaRPr lang="eu-ES" sz="1400">
              <a:latin typeface="Times" charset="0"/>
            </a:endParaRPr>
          </a:p>
        </p:txBody>
      </p:sp>
      <p:sp>
        <p:nvSpPr>
          <p:cNvPr id="727042" name="Text Box 1027"/>
          <p:cNvSpPr txBox="1">
            <a:spLocks noChangeArrowheads="1"/>
          </p:cNvSpPr>
          <p:nvPr/>
        </p:nvSpPr>
        <p:spPr bwMode="auto">
          <a:xfrm>
            <a:off x="885058" y="2108021"/>
            <a:ext cx="7863655" cy="83099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Bero </a:t>
            </a:r>
            <a:r>
              <a:rPr lang="eu-ES" sz="2400" dirty="0" smtClean="0">
                <a:cs typeface="Arial" charset="0"/>
              </a:rPr>
              <a:t>.................. </a:t>
            </a:r>
            <a:r>
              <a:rPr lang="eu-ES" sz="2400" dirty="0">
                <a:cs typeface="Arial" charset="0"/>
              </a:rPr>
              <a:t>gertatzen da, tenperatura handiena duenetik tenperatura baxuagoa duenera.</a:t>
            </a:r>
          </a:p>
        </p:txBody>
      </p:sp>
      <p:sp>
        <p:nvSpPr>
          <p:cNvPr id="727043" name="Text Box 1028"/>
          <p:cNvSpPr txBox="1">
            <a:spLocks noChangeArrowheads="1"/>
          </p:cNvSpPr>
          <p:nvPr/>
        </p:nvSpPr>
        <p:spPr bwMode="auto">
          <a:xfrm>
            <a:off x="2663825" y="4005263"/>
            <a:ext cx="3889375" cy="457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smtClean="0">
                <a:cs typeface="Arial" charset="0"/>
              </a:rPr>
              <a:t>............................lortu </a:t>
            </a:r>
            <a:r>
              <a:rPr lang="eu-ES" sz="2400" dirty="0">
                <a:cs typeface="Arial" charset="0"/>
              </a:rPr>
              <a:t>arte</a:t>
            </a:r>
          </a:p>
        </p:txBody>
      </p:sp>
      <p:pic>
        <p:nvPicPr>
          <p:cNvPr id="1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7014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3FCDB8-EF3D-784C-9548-F0F83192230C}" type="slidenum">
              <a:rPr lang="eu-ES" sz="1400">
                <a:latin typeface="Times" charset="0"/>
              </a:rPr>
              <a:pPr/>
              <a:t>31</a:t>
            </a:fld>
            <a:endParaRPr lang="eu-ES" sz="1400">
              <a:latin typeface="Times" charset="0"/>
            </a:endParaRPr>
          </a:p>
        </p:txBody>
      </p:sp>
      <p:sp>
        <p:nvSpPr>
          <p:cNvPr id="728066" name="Text Box 2"/>
          <p:cNvSpPr txBox="1">
            <a:spLocks noChangeArrowheads="1"/>
          </p:cNvSpPr>
          <p:nvPr/>
        </p:nvSpPr>
        <p:spPr bwMode="auto">
          <a:xfrm>
            <a:off x="827088" y="2877189"/>
            <a:ext cx="7489825" cy="1200328"/>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a:cs typeface="Arial" charset="0"/>
              </a:rPr>
              <a:t>ENERGIA TERMIKOA EDO BEROA </a:t>
            </a:r>
            <a:r>
              <a:rPr lang="eu-ES" sz="2400" dirty="0" smtClean="0">
                <a:cs typeface="Arial" charset="0"/>
              </a:rPr>
              <a:t>.............................. </a:t>
            </a:r>
            <a:r>
              <a:rPr lang="eu-ES" sz="2400" dirty="0">
                <a:cs typeface="Arial" charset="0"/>
              </a:rPr>
              <a:t>DA, </a:t>
            </a:r>
            <a:r>
              <a:rPr lang="eu-ES" sz="2400" dirty="0" smtClean="0">
                <a:cs typeface="Arial" charset="0"/>
              </a:rPr>
              <a:t>BITARTEKO EGOERAN DAGO (OREKARA HELDU ARTE).</a:t>
            </a:r>
            <a:endParaRPr lang="eu-ES" sz="2400" dirty="0">
              <a:cs typeface="Arial" charset="0"/>
            </a:endParaRPr>
          </a:p>
        </p:txBody>
      </p:sp>
      <p:sp>
        <p:nvSpPr>
          <p:cNvPr id="728068" name="Text Box 5"/>
          <p:cNvSpPr txBox="1">
            <a:spLocks noChangeArrowheads="1"/>
          </p:cNvSpPr>
          <p:nvPr/>
        </p:nvSpPr>
        <p:spPr bwMode="auto">
          <a:xfrm>
            <a:off x="832990" y="1268413"/>
            <a:ext cx="81565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Transferentzia dago</a:t>
            </a:r>
          </a:p>
        </p:txBody>
      </p:sp>
      <p:sp>
        <p:nvSpPr>
          <p:cNvPr id="728069" name="Text Box 6"/>
          <p:cNvSpPr txBox="1">
            <a:spLocks noChangeArrowheads="1"/>
          </p:cNvSpPr>
          <p:nvPr/>
        </p:nvSpPr>
        <p:spPr bwMode="auto">
          <a:xfrm>
            <a:off x="827088" y="1931296"/>
            <a:ext cx="72723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Batez besteko </a:t>
            </a:r>
            <a:r>
              <a:rPr lang="eu-ES" sz="1800" b="1" dirty="0" smtClean="0">
                <a:cs typeface="Arial" charset="0"/>
              </a:rPr>
              <a:t>energia </a:t>
            </a:r>
            <a:r>
              <a:rPr lang="eu-ES" sz="1800" b="1" dirty="0">
                <a:cs typeface="Arial" charset="0"/>
              </a:rPr>
              <a:t>zinetikoa edo tenperatura </a:t>
            </a:r>
            <a:r>
              <a:rPr lang="eu-ES" sz="1800" b="1" dirty="0" smtClean="0">
                <a:cs typeface="Arial" charset="0"/>
              </a:rPr>
              <a:t>................ </a:t>
            </a:r>
            <a:r>
              <a:rPr lang="eu-ES" sz="1800" b="1" dirty="0">
                <a:cs typeface="Arial" charset="0"/>
              </a:rPr>
              <a:t>izan arte.</a:t>
            </a:r>
          </a:p>
        </p:txBody>
      </p:sp>
      <p:sp>
        <p:nvSpPr>
          <p:cNvPr id="728070" name="Text Box 7"/>
          <p:cNvSpPr txBox="1">
            <a:spLocks noChangeArrowheads="1"/>
          </p:cNvSpPr>
          <p:nvPr/>
        </p:nvSpPr>
        <p:spPr bwMode="auto">
          <a:xfrm>
            <a:off x="539750" y="2492375"/>
            <a:ext cx="82103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solidFill>
                  <a:schemeClr val="bg1"/>
                </a:solidFill>
                <a:cs typeface="Arial" charset="0"/>
              </a:rPr>
              <a:t>Tenperatura baxua                                  Urak </a:t>
            </a:r>
            <a:r>
              <a:rPr lang="eu-ES" sz="1800" b="1" dirty="0" smtClean="0">
                <a:solidFill>
                  <a:schemeClr val="bg1"/>
                </a:solidFill>
                <a:cs typeface="Arial" charset="0"/>
              </a:rPr>
              <a:t>energia </a:t>
            </a:r>
            <a:r>
              <a:rPr lang="eu-ES" sz="1800" b="1" dirty="0">
                <a:solidFill>
                  <a:schemeClr val="bg1"/>
                </a:solidFill>
                <a:cs typeface="Arial" charset="0"/>
              </a:rPr>
              <a:t>termikoa zurgatu du</a:t>
            </a:r>
          </a:p>
        </p:txBody>
      </p:sp>
      <p:sp>
        <p:nvSpPr>
          <p:cNvPr id="728071" name="Text Box 8"/>
          <p:cNvSpPr txBox="1">
            <a:spLocks noChangeArrowheads="1"/>
          </p:cNvSpPr>
          <p:nvPr/>
        </p:nvSpPr>
        <p:spPr bwMode="auto">
          <a:xfrm>
            <a:off x="468313" y="404813"/>
            <a:ext cx="3346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Tenperatura altua duen iltzea</a:t>
            </a:r>
          </a:p>
        </p:txBody>
      </p:sp>
      <p:sp>
        <p:nvSpPr>
          <p:cNvPr id="728072" name="Text Box 9"/>
          <p:cNvSpPr txBox="1">
            <a:spLocks noChangeArrowheads="1"/>
          </p:cNvSpPr>
          <p:nvPr/>
        </p:nvSpPr>
        <p:spPr bwMode="auto">
          <a:xfrm>
            <a:off x="7237413" y="1268413"/>
            <a:ext cx="172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Tenperatura txikiagoa</a:t>
            </a:r>
          </a:p>
        </p:txBody>
      </p:sp>
      <p:sp>
        <p:nvSpPr>
          <p:cNvPr id="728073" name="Text Box 10"/>
          <p:cNvSpPr txBox="1">
            <a:spLocks noChangeArrowheads="1"/>
          </p:cNvSpPr>
          <p:nvPr/>
        </p:nvSpPr>
        <p:spPr bwMode="auto">
          <a:xfrm>
            <a:off x="4716463" y="476250"/>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a:solidFill>
                  <a:schemeClr val="bg1"/>
                </a:solidFill>
                <a:cs typeface="Arial" charset="0"/>
              </a:rPr>
              <a:t>Gehiago lurrintzen da</a:t>
            </a:r>
          </a:p>
        </p:txBody>
      </p:sp>
      <p:sp>
        <p:nvSpPr>
          <p:cNvPr id="728074" name="Text Box 11"/>
          <p:cNvSpPr txBox="1">
            <a:spLocks noChangeArrowheads="1"/>
          </p:cNvSpPr>
          <p:nvPr/>
        </p:nvSpPr>
        <p:spPr bwMode="auto">
          <a:xfrm>
            <a:off x="-1136650" y="10731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endParaRPr lang="es-ES" sz="1800" b="1">
              <a:cs typeface="Arial" charset="0"/>
            </a:endParaRPr>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5378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0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6206A7C-BA6D-AD4E-B85E-01A23C158AE9}" type="slidenum">
              <a:rPr lang="eu-ES" sz="1400">
                <a:latin typeface="Times" charset="0"/>
              </a:rPr>
              <a:pPr/>
              <a:t>32</a:t>
            </a:fld>
            <a:endParaRPr lang="eu-ES" sz="1400">
              <a:latin typeface="Times" charset="0"/>
            </a:endParaRPr>
          </a:p>
        </p:txBody>
      </p:sp>
      <p:sp>
        <p:nvSpPr>
          <p:cNvPr id="351264" name="Rectangle 32"/>
          <p:cNvSpPr>
            <a:spLocks noChangeArrowheads="1"/>
          </p:cNvSpPr>
          <p:nvPr/>
        </p:nvSpPr>
        <p:spPr bwMode="auto">
          <a:xfrm>
            <a:off x="0" y="1134751"/>
            <a:ext cx="8964613" cy="1569660"/>
          </a:xfrm>
          <a:prstGeom prst="rect">
            <a:avLst/>
          </a:prstGeom>
          <a:solidFill>
            <a:srgbClr val="FFFFFF"/>
          </a:solidFill>
          <a:ln w="9525">
            <a:solidFill>
              <a:srgbClr val="FFFFFF"/>
            </a:solidFill>
            <a:miter lim="800000"/>
            <a:headEnd/>
            <a:tailEnd/>
          </a:ln>
        </p:spPr>
        <p:txBody>
          <a:bodyPr wrap="square">
            <a:spAutoFit/>
          </a:bodyPr>
          <a:lstStyle/>
          <a:p>
            <a:pPr algn="just" eaLnBrk="1" hangingPunct="1"/>
            <a:r>
              <a:rPr lang="eu-ES" sz="2400" b="1" dirty="0"/>
              <a:t>BEROA edo ENERGIA TERMIKOA.  Tenperatura ezberdina duten bi gorputz kontaktuan ipintzerakoan edo egoera aldaketa gertatzerakoan </a:t>
            </a:r>
            <a:r>
              <a:rPr lang="eu-ES" sz="2400" b="1" dirty="0" smtClean="0"/>
              <a:t>................................................................................ </a:t>
            </a:r>
            <a:r>
              <a:rPr lang="es-ES" sz="2400" b="1" dirty="0"/>
              <a:t>e</a:t>
            </a:r>
            <a:r>
              <a:rPr lang="eu-ES" sz="2400" b="1" dirty="0" smtClean="0"/>
              <a:t>ta ................................................................................................</a:t>
            </a:r>
            <a:endParaRPr lang="eu-ES" sz="2400" b="1" dirty="0"/>
          </a:p>
        </p:txBody>
      </p:sp>
      <p:sp>
        <p:nvSpPr>
          <p:cNvPr id="351267" name="Rectangle 35"/>
          <p:cNvSpPr>
            <a:spLocks noChangeArrowheads="1"/>
          </p:cNvSpPr>
          <p:nvPr/>
        </p:nvSpPr>
        <p:spPr bwMode="auto">
          <a:xfrm>
            <a:off x="270133" y="4108139"/>
            <a:ext cx="7381875" cy="954107"/>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2800" b="1" dirty="0"/>
              <a:t>Oreka termikoa. Nahiko denbora eman ondoren tenperatura </a:t>
            </a:r>
            <a:r>
              <a:rPr lang="eu-ES" sz="2800" b="1" dirty="0" smtClean="0"/>
              <a:t>.........................................denean</a:t>
            </a:r>
            <a:endParaRPr lang="eu-ES" sz="2800" b="1" dirty="0"/>
          </a:p>
        </p:txBody>
      </p:sp>
      <p:sp>
        <p:nvSpPr>
          <p:cNvPr id="351270" name="Text Box 38"/>
          <p:cNvSpPr txBox="1">
            <a:spLocks noChangeArrowheads="1"/>
          </p:cNvSpPr>
          <p:nvPr/>
        </p:nvSpPr>
        <p:spPr bwMode="auto">
          <a:xfrm>
            <a:off x="135447" y="3038444"/>
            <a:ext cx="67493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pPr>
            <a:r>
              <a:rPr lang="eu-ES" sz="1800" dirty="0">
                <a:solidFill>
                  <a:srgbClr val="000000"/>
                </a:solidFill>
              </a:rPr>
              <a:t>Oreka termikoa </a:t>
            </a:r>
            <a:r>
              <a:rPr lang="eu-ES" sz="1800" dirty="0" smtClean="0">
                <a:solidFill>
                  <a:srgbClr val="000000"/>
                </a:solidFill>
              </a:rPr>
              <a:t>...............-aren arabera   .............................</a:t>
            </a:r>
            <a:r>
              <a:rPr lang="eu-ES" sz="1800" dirty="0" smtClean="0">
                <a:solidFill>
                  <a:srgbClr val="000000"/>
                </a:solidFill>
              </a:rPr>
              <a:t>izango </a:t>
            </a:r>
            <a:r>
              <a:rPr lang="eu-ES" sz="1800" dirty="0">
                <a:solidFill>
                  <a:srgbClr val="000000"/>
                </a:solidFill>
              </a:rPr>
              <a:t>da.</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0832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1264"/>
                                        </p:tgtEl>
                                        <p:attrNameLst>
                                          <p:attrName>style.visibility</p:attrName>
                                        </p:attrNameLst>
                                      </p:cBhvr>
                                      <p:to>
                                        <p:strVal val="visible"/>
                                      </p:to>
                                    </p:set>
                                    <p:animEffect transition="in" filter="fade">
                                      <p:cBhvr>
                                        <p:cTn id="7" dur="500"/>
                                        <p:tgtEl>
                                          <p:spTgt spid="351264"/>
                                        </p:tgtEl>
                                      </p:cBhvr>
                                    </p:animEffect>
                                  </p:childTnLst>
                                </p:cTn>
                              </p:par>
                            </p:childTnLst>
                          </p:cTn>
                        </p:par>
                        <p:par>
                          <p:cTn id="8" fill="hold" nodeType="afterGroup">
                            <p:stCondLst>
                              <p:cond delay="500"/>
                            </p:stCondLst>
                            <p:childTnLst>
                              <p:par>
                                <p:cTn id="9" presetID="1" presetClass="entr" presetSubtype="0" fill="hold" grpId="0" nodeType="afterEffect">
                                  <p:stCondLst>
                                    <p:cond delay="500"/>
                                  </p:stCondLst>
                                  <p:childTnLst>
                                    <p:set>
                                      <p:cBhvr>
                                        <p:cTn id="10" dur="1" fill="hold">
                                          <p:stCondLst>
                                            <p:cond delay="0"/>
                                          </p:stCondLst>
                                        </p:cTn>
                                        <p:tgtEl>
                                          <p:spTgt spid="35127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1267"/>
                                        </p:tgtEl>
                                        <p:attrNameLst>
                                          <p:attrName>style.visibility</p:attrName>
                                        </p:attrNameLst>
                                      </p:cBhvr>
                                      <p:to>
                                        <p:strVal val="visible"/>
                                      </p:to>
                                    </p:set>
                                    <p:animEffect transition="in" filter="fade">
                                      <p:cBhvr>
                                        <p:cTn id="15" dur="500"/>
                                        <p:tgtEl>
                                          <p:spTgt spid="35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64" grpId="0" animBg="1"/>
      <p:bldP spid="351267" grpId="0" animBg="1"/>
      <p:bldP spid="35127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B2A29E4-D032-B642-8563-0A12990FEBA2}" type="slidenum">
              <a:rPr lang="eu-ES" sz="1400">
                <a:latin typeface="Times" charset="0"/>
              </a:rPr>
              <a:pPr/>
              <a:t>33</a:t>
            </a:fld>
            <a:endParaRPr lang="eu-ES" sz="1400">
              <a:latin typeface="Times" charset="0"/>
            </a:endParaRPr>
          </a:p>
        </p:txBody>
      </p:sp>
      <p:sp>
        <p:nvSpPr>
          <p:cNvPr id="730114" name="Text Box 1026"/>
          <p:cNvSpPr txBox="1">
            <a:spLocks noChangeArrowheads="1"/>
          </p:cNvSpPr>
          <p:nvPr/>
        </p:nvSpPr>
        <p:spPr bwMode="auto">
          <a:xfrm>
            <a:off x="755649" y="1047750"/>
            <a:ext cx="7634288" cy="1077218"/>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3200" dirty="0">
                <a:cs typeface="Arial" charset="0"/>
              </a:rPr>
              <a:t>UNITATEAK. Beroa energia unitateetan neurtzen da. </a:t>
            </a:r>
            <a:r>
              <a:rPr lang="eu-ES" sz="3200" b="1" dirty="0" smtClean="0">
                <a:cs typeface="Arial" charset="0"/>
              </a:rPr>
              <a:t>...................</a:t>
            </a:r>
            <a:endParaRPr lang="eu-ES" sz="3200" dirty="0">
              <a:cs typeface="Arial" charset="0"/>
            </a:endParaRPr>
          </a:p>
        </p:txBody>
      </p:sp>
      <p:sp>
        <p:nvSpPr>
          <p:cNvPr id="730115" name="Text Box 1028"/>
          <p:cNvSpPr txBox="1">
            <a:spLocks noChangeArrowheads="1"/>
          </p:cNvSpPr>
          <p:nvPr/>
        </p:nvSpPr>
        <p:spPr bwMode="auto">
          <a:xfrm>
            <a:off x="-1136650" y="104775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endParaRPr lang="es-ES" sz="2000" b="1">
              <a:cs typeface="Arial" charset="0"/>
            </a:endParaRPr>
          </a:p>
        </p:txBody>
      </p:sp>
      <p:sp>
        <p:nvSpPr>
          <p:cNvPr id="730116" name="Text Box 1030"/>
          <p:cNvSpPr txBox="1">
            <a:spLocks noChangeArrowheads="1"/>
          </p:cNvSpPr>
          <p:nvPr/>
        </p:nvSpPr>
        <p:spPr bwMode="auto">
          <a:xfrm>
            <a:off x="755650" y="2492375"/>
            <a:ext cx="4210608" cy="584776"/>
          </a:xfrm>
          <a:prstGeom prst="rect">
            <a:avLst/>
          </a:prstGeom>
          <a:solidFill>
            <a:srgbClr val="FFFFFF"/>
          </a:solidFill>
          <a:ln w="9525">
            <a:solidFill>
              <a:srgbClr val="FFFFFF"/>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3200">
                <a:cs typeface="Arial" charset="0"/>
              </a:rPr>
              <a:t>1Kilojulio (kJ)= 1000 J</a:t>
            </a:r>
          </a:p>
        </p:txBody>
      </p:sp>
      <p:sp>
        <p:nvSpPr>
          <p:cNvPr id="730117" name="Text Box 1031"/>
          <p:cNvSpPr txBox="1">
            <a:spLocks noChangeArrowheads="1"/>
          </p:cNvSpPr>
          <p:nvPr/>
        </p:nvSpPr>
        <p:spPr bwMode="auto">
          <a:xfrm>
            <a:off x="755650" y="3357563"/>
            <a:ext cx="3600450" cy="1077218"/>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3200">
                <a:cs typeface="Arial" charset="0"/>
              </a:rPr>
              <a:t>kaloria (</a:t>
            </a:r>
            <a:r>
              <a:rPr lang="eu-ES" sz="3200" b="1">
                <a:cs typeface="Arial" charset="0"/>
              </a:rPr>
              <a:t>cal</a:t>
            </a:r>
            <a:r>
              <a:rPr lang="eu-ES" sz="3200">
                <a:cs typeface="Arial" charset="0"/>
              </a:rPr>
              <a:t>) </a:t>
            </a:r>
            <a:r>
              <a:rPr lang="eu-ES" sz="3200" b="1"/>
              <a:t>1 cal = 4,184 J</a:t>
            </a:r>
          </a:p>
        </p:txBody>
      </p:sp>
      <p:sp>
        <p:nvSpPr>
          <p:cNvPr id="730118" name="Text Box 1033"/>
          <p:cNvSpPr txBox="1">
            <a:spLocks noChangeArrowheads="1"/>
          </p:cNvSpPr>
          <p:nvPr/>
        </p:nvSpPr>
        <p:spPr bwMode="auto">
          <a:xfrm>
            <a:off x="755650" y="5116351"/>
            <a:ext cx="6594183" cy="584776"/>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3200" dirty="0" smtClean="0">
                <a:cs typeface="Arial" charset="0"/>
              </a:rPr>
              <a:t>Zer da kaloria bat?</a:t>
            </a:r>
            <a:endParaRPr lang="eu-ES" sz="3200" b="1" dirty="0"/>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97104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D8B10FA-3B86-B441-B0A0-6C773ED3FC2F}" type="slidenum">
              <a:rPr lang="eu-ES" sz="1400">
                <a:latin typeface="Times" charset="0"/>
              </a:rPr>
              <a:pPr/>
              <a:t>34</a:t>
            </a:fld>
            <a:endParaRPr lang="eu-ES" sz="1400">
              <a:latin typeface="Times" charset="0"/>
            </a:endParaRPr>
          </a:p>
        </p:txBody>
      </p:sp>
      <p:sp>
        <p:nvSpPr>
          <p:cNvPr id="731138" name="Text Box 2"/>
          <p:cNvSpPr txBox="1">
            <a:spLocks noChangeArrowheads="1"/>
          </p:cNvSpPr>
          <p:nvPr/>
        </p:nvSpPr>
        <p:spPr bwMode="auto">
          <a:xfrm>
            <a:off x="333375" y="1027113"/>
            <a:ext cx="7704138" cy="406400"/>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2000"/>
              <a:t>Gorputzengan beroaren hedapenak duen eragina zein da?</a:t>
            </a:r>
          </a:p>
        </p:txBody>
      </p:sp>
      <p:sp>
        <p:nvSpPr>
          <p:cNvPr id="371807" name="Rectangle 95"/>
          <p:cNvSpPr>
            <a:spLocks noChangeArrowheads="1"/>
          </p:cNvSpPr>
          <p:nvPr/>
        </p:nvSpPr>
        <p:spPr bwMode="auto">
          <a:xfrm>
            <a:off x="333375" y="1700213"/>
            <a:ext cx="8378825" cy="3416320"/>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2400" b="1" dirty="0">
                <a:cs typeface="Times New Roman" charset="0"/>
              </a:rPr>
              <a:t>Dilatazioa.</a:t>
            </a:r>
          </a:p>
          <a:p>
            <a:pPr algn="just" eaLnBrk="1" hangingPunct="1">
              <a:buFontTx/>
              <a:buChar char="•"/>
            </a:pPr>
            <a:r>
              <a:rPr lang="eu-ES" sz="2400" dirty="0">
                <a:cs typeface="Times New Roman" charset="0"/>
                <a:hlinkClick r:id="rId2"/>
              </a:rPr>
              <a:t>Gravesanderen </a:t>
            </a:r>
            <a:r>
              <a:rPr lang="eu-ES" sz="2400" dirty="0" smtClean="0">
                <a:cs typeface="Times New Roman" charset="0"/>
                <a:hlinkClick r:id="rId2"/>
              </a:rPr>
              <a:t>eraztuna</a:t>
            </a:r>
            <a:r>
              <a:rPr lang="eu-ES" sz="2400" dirty="0" smtClean="0">
                <a:cs typeface="Times New Roman" charset="0"/>
              </a:rPr>
              <a:t>ri buruzko informazioa aurki ezazu eta dilatazioarekin erlaziona ezazu.</a:t>
            </a:r>
            <a:endParaRPr lang="eu-ES" sz="2400" dirty="0">
              <a:cs typeface="Times New Roman" charset="0"/>
            </a:endParaRPr>
          </a:p>
          <a:p>
            <a:pPr algn="just" eaLnBrk="1" hangingPunct="1">
              <a:buFontTx/>
              <a:buChar char="•"/>
            </a:pPr>
            <a:r>
              <a:rPr lang="eu-ES" sz="2400" dirty="0">
                <a:cs typeface="Times New Roman" charset="0"/>
              </a:rPr>
              <a:t>Likidoentzat botila bat hartu </a:t>
            </a:r>
            <a:r>
              <a:rPr lang="eu-ES" sz="2400" dirty="0" smtClean="0">
                <a:cs typeface="Times New Roman" charset="0"/>
              </a:rPr>
              <a:t>kapilarra ahoan duela. Ondoren likidoa </a:t>
            </a:r>
            <a:r>
              <a:rPr lang="eu-ES" sz="2400" dirty="0">
                <a:cs typeface="Times New Roman" charset="0"/>
              </a:rPr>
              <a:t>sartu. Berotu eta ikusi zer gertatzen den</a:t>
            </a:r>
            <a:r>
              <a:rPr lang="eu-ES" sz="2400" dirty="0" smtClean="0">
                <a:cs typeface="Times New Roman" charset="0"/>
              </a:rPr>
              <a:t>. Zein erlazio du dilatazioarekin? Zergatik erabiltzen da kapilarra?</a:t>
            </a:r>
            <a:endParaRPr lang="eu-ES" sz="2400" dirty="0">
              <a:cs typeface="Times New Roman" charset="0"/>
            </a:endParaRPr>
          </a:p>
          <a:p>
            <a:pPr algn="just" eaLnBrk="1" hangingPunct="1">
              <a:buFontTx/>
              <a:buChar char="•"/>
            </a:pPr>
            <a:r>
              <a:rPr lang="eu-ES" sz="2400" dirty="0" smtClean="0">
                <a:cs typeface="Times New Roman" charset="0"/>
              </a:rPr>
              <a:t>Gasak jasotzeko </a:t>
            </a:r>
            <a:r>
              <a:rPr lang="eu-ES" sz="2400" dirty="0">
                <a:cs typeface="Times New Roman" charset="0"/>
              </a:rPr>
              <a:t>matraze batean gas bat sartu eta U hodia ipini irteeran. </a:t>
            </a:r>
            <a:r>
              <a:rPr lang="eu-ES" sz="2400" dirty="0" smtClean="0">
                <a:cs typeface="Times New Roman" charset="0"/>
              </a:rPr>
              <a:t>Hodi honetan likidoa dago. Likidoa igo ala jaisten da? Zergatik?</a:t>
            </a:r>
            <a:endParaRPr lang="eu-ES" sz="2400" dirty="0">
              <a:cs typeface="Times New Roman" charset="0"/>
            </a:endParaRPr>
          </a:p>
        </p:txBody>
      </p:sp>
      <p:pic>
        <p:nvPicPr>
          <p:cNvPr id="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07988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1807">
                                            <p:bg/>
                                          </p:spTgt>
                                        </p:tgtEl>
                                        <p:attrNameLst>
                                          <p:attrName>style.visibility</p:attrName>
                                        </p:attrNameLst>
                                      </p:cBhvr>
                                      <p:to>
                                        <p:strVal val="visible"/>
                                      </p:to>
                                    </p:set>
                                    <p:animEffect transition="in" filter="fade">
                                      <p:cBhvr>
                                        <p:cTn id="7" dur="500"/>
                                        <p:tgtEl>
                                          <p:spTgt spid="37180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1807">
                                            <p:txEl>
                                              <p:pRg st="0" end="0"/>
                                            </p:txEl>
                                          </p:spTgt>
                                        </p:tgtEl>
                                        <p:attrNameLst>
                                          <p:attrName>style.visibility</p:attrName>
                                        </p:attrNameLst>
                                      </p:cBhvr>
                                      <p:to>
                                        <p:strVal val="visible"/>
                                      </p:to>
                                    </p:set>
                                    <p:animEffect transition="in" filter="fade">
                                      <p:cBhvr>
                                        <p:cTn id="12" dur="500"/>
                                        <p:tgtEl>
                                          <p:spTgt spid="3718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1807">
                                            <p:txEl>
                                              <p:pRg st="1" end="1"/>
                                            </p:txEl>
                                          </p:spTgt>
                                        </p:tgtEl>
                                        <p:attrNameLst>
                                          <p:attrName>style.visibility</p:attrName>
                                        </p:attrNameLst>
                                      </p:cBhvr>
                                      <p:to>
                                        <p:strVal val="visible"/>
                                      </p:to>
                                    </p:set>
                                    <p:animEffect transition="in" filter="fade">
                                      <p:cBhvr>
                                        <p:cTn id="17" dur="500"/>
                                        <p:tgtEl>
                                          <p:spTgt spid="3718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1807">
                                            <p:txEl>
                                              <p:pRg st="2" end="2"/>
                                            </p:txEl>
                                          </p:spTgt>
                                        </p:tgtEl>
                                        <p:attrNameLst>
                                          <p:attrName>style.visibility</p:attrName>
                                        </p:attrNameLst>
                                      </p:cBhvr>
                                      <p:to>
                                        <p:strVal val="visible"/>
                                      </p:to>
                                    </p:set>
                                    <p:animEffect transition="in" filter="fade">
                                      <p:cBhvr>
                                        <p:cTn id="22" dur="500"/>
                                        <p:tgtEl>
                                          <p:spTgt spid="3718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71807">
                                            <p:txEl>
                                              <p:pRg st="3" end="3"/>
                                            </p:txEl>
                                          </p:spTgt>
                                        </p:tgtEl>
                                        <p:attrNameLst>
                                          <p:attrName>style.visibility</p:attrName>
                                        </p:attrNameLst>
                                      </p:cBhvr>
                                      <p:to>
                                        <p:strVal val="visible"/>
                                      </p:to>
                                    </p:set>
                                    <p:animEffect transition="in" filter="fade">
                                      <p:cBhvr>
                                        <p:cTn id="27" dur="500"/>
                                        <p:tgtEl>
                                          <p:spTgt spid="3718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807" grpId="0" build="p" bldLvl="5"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5"/>
          <p:cNvSpPr>
            <a:spLocks noChangeArrowheads="1"/>
          </p:cNvSpPr>
          <p:nvPr/>
        </p:nvSpPr>
        <p:spPr bwMode="auto">
          <a:xfrm>
            <a:off x="323850" y="830318"/>
            <a:ext cx="8378825" cy="1077218"/>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3200" dirty="0" smtClean="0">
                <a:cs typeface="Times New Roman" charset="0"/>
              </a:rPr>
              <a:t>Dilatazioak eguneroko bizitzan eragina du. Egoera aldaketekin ba al du loturarik?</a:t>
            </a:r>
            <a:endParaRPr lang="eu-ES" sz="3200" dirty="0">
              <a:sym typeface="Symbol" charset="0"/>
            </a:endParaRPr>
          </a:p>
        </p:txBody>
      </p:sp>
      <p:sp>
        <p:nvSpPr>
          <p:cNvPr id="3" name="Rectangle 95"/>
          <p:cNvSpPr>
            <a:spLocks noChangeArrowheads="1"/>
          </p:cNvSpPr>
          <p:nvPr/>
        </p:nvSpPr>
        <p:spPr bwMode="auto">
          <a:xfrm>
            <a:off x="323850" y="3420074"/>
            <a:ext cx="8378825" cy="1077218"/>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3200" dirty="0" smtClean="0">
                <a:cs typeface="Times New Roman" charset="0"/>
              </a:rPr>
              <a:t>Bizidunengan</a:t>
            </a:r>
            <a:r>
              <a:rPr lang="eu-ES" sz="3200" dirty="0">
                <a:cs typeface="Times New Roman" charset="0"/>
              </a:rPr>
              <a:t> </a:t>
            </a:r>
            <a:r>
              <a:rPr lang="eu-ES" sz="3200" dirty="0" smtClean="0">
                <a:cs typeface="Times New Roman" charset="0"/>
              </a:rPr>
              <a:t>metabolismoan ba al du eraginik odol hotzeko eta odol beroko bizidunengan?</a:t>
            </a:r>
            <a:endParaRPr lang="eu-ES" sz="3200" dirty="0">
              <a:sym typeface="Symbol" charset="0"/>
            </a:endParaRPr>
          </a:p>
        </p:txBody>
      </p:sp>
      <p:sp>
        <p:nvSpPr>
          <p:cNvPr id="4" name="Rectangle 95"/>
          <p:cNvSpPr>
            <a:spLocks noChangeArrowheads="1"/>
          </p:cNvSpPr>
          <p:nvPr/>
        </p:nvSpPr>
        <p:spPr bwMode="auto">
          <a:xfrm>
            <a:off x="323850" y="4584244"/>
            <a:ext cx="8378825" cy="1569660"/>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3200" dirty="0" smtClean="0">
                <a:cs typeface="Times New Roman" charset="0"/>
              </a:rPr>
              <a:t>Naturako objektu bizigabeengan (adibidez higaduran edo harrien eta mineralengan) ba al du eraginik?</a:t>
            </a:r>
            <a:endParaRPr lang="eu-ES" sz="3200" dirty="0">
              <a:sym typeface="Symbol" charset="0"/>
            </a:endParaRPr>
          </a:p>
        </p:txBody>
      </p:sp>
      <p:sp>
        <p:nvSpPr>
          <p:cNvPr id="5" name="Rectangle 95"/>
          <p:cNvSpPr>
            <a:spLocks noChangeArrowheads="1"/>
          </p:cNvSpPr>
          <p:nvPr/>
        </p:nvSpPr>
        <p:spPr bwMode="auto">
          <a:xfrm>
            <a:off x="323850" y="1975798"/>
            <a:ext cx="8378825" cy="1077218"/>
          </a:xfrm>
          <a:prstGeom prst="rect">
            <a:avLst/>
          </a:prstGeom>
          <a:solidFill>
            <a:srgbClr val="FFFFFF"/>
          </a:solidFill>
          <a:ln w="9525">
            <a:solidFill>
              <a:srgbClr val="FFFFFF"/>
            </a:solidFill>
            <a:miter lim="800000"/>
            <a:headEnd/>
            <a:tailEnd/>
          </a:ln>
        </p:spPr>
        <p:txBody>
          <a:bodyPr>
            <a:spAutoFit/>
          </a:bodyPr>
          <a:lstStyle/>
          <a:p>
            <a:pPr algn="just" eaLnBrk="1" hangingPunct="1"/>
            <a:r>
              <a:rPr lang="eu-ES" sz="3200" dirty="0" smtClean="0">
                <a:cs typeface="Times New Roman" charset="0"/>
              </a:rPr>
              <a:t>Dilatazioak objektu eta tresna ezberdinengan ba al du eraginik?</a:t>
            </a:r>
            <a:endParaRPr lang="eu-ES" sz="3200" dirty="0">
              <a:sym typeface="Symbol" charset="0"/>
            </a:endParaRP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5543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fade">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bg/>
                                          </p:spTgt>
                                        </p:tgtEl>
                                        <p:attrNameLst>
                                          <p:attrName>style.visibility</p:attrName>
                                        </p:attrNameLst>
                                      </p:cBhvr>
                                      <p:to>
                                        <p:strVal val="visible"/>
                                      </p:to>
                                    </p:set>
                                    <p:animEffect transition="in" filter="fade">
                                      <p:cBhvr>
                                        <p:cTn id="27" dur="500"/>
                                        <p:tgtEl>
                                          <p:spTgt spid="4">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fade">
                                      <p:cBhvr>
                                        <p:cTn id="37" dur="5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animBg="1"/>
      <p:bldP spid="3" grpId="0" build="p" bldLvl="5" animBg="1"/>
      <p:bldP spid="4" grpId="0" build="p" bldLvl="5" animBg="1"/>
      <p:bldP spid="5" grpId="0" build="p" bldLvl="5"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7740198-E06B-C14B-B4CD-6A51543449C8}" type="slidenum">
              <a:rPr lang="eu-ES" sz="1400">
                <a:latin typeface="Times" charset="0"/>
              </a:rPr>
              <a:pPr/>
              <a:t>36</a:t>
            </a:fld>
            <a:endParaRPr lang="eu-ES" sz="1400">
              <a:latin typeface="Times" charset="0"/>
            </a:endParaRPr>
          </a:p>
        </p:txBody>
      </p:sp>
      <p:sp>
        <p:nvSpPr>
          <p:cNvPr id="49154" name="Rectangle 2"/>
          <p:cNvSpPr>
            <a:spLocks noChangeArrowheads="1"/>
          </p:cNvSpPr>
          <p:nvPr/>
        </p:nvSpPr>
        <p:spPr bwMode="auto">
          <a:xfrm>
            <a:off x="450756" y="600693"/>
            <a:ext cx="8064500" cy="863600"/>
          </a:xfrm>
          <a:prstGeom prst="rect">
            <a:avLst/>
          </a:prstGeom>
          <a:solidFill>
            <a:srgbClr val="FFFFFF"/>
          </a:solidFill>
          <a:ln w="9525">
            <a:solidFill>
              <a:srgbClr val="FFFFFF"/>
            </a:solidFill>
            <a:miter lim="800000"/>
            <a:headEnd/>
            <a:tailEnd/>
          </a:ln>
        </p:spPr>
        <p:txBody>
          <a:bodyPr/>
          <a:lstStyle/>
          <a:p>
            <a:pPr algn="ctr" eaLnBrk="1" hangingPunct="1"/>
            <a:r>
              <a:rPr lang="eu-ES" sz="4000"/>
              <a:t>Bero transferentzia</a:t>
            </a:r>
          </a:p>
        </p:txBody>
      </p:sp>
      <p:sp>
        <p:nvSpPr>
          <p:cNvPr id="355403" name="Rectangle 75"/>
          <p:cNvSpPr>
            <a:spLocks noChangeArrowheads="1"/>
          </p:cNvSpPr>
          <p:nvPr/>
        </p:nvSpPr>
        <p:spPr bwMode="auto">
          <a:xfrm>
            <a:off x="468313" y="1592263"/>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1" hangingPunct="1"/>
            <a:endParaRPr lang="es-ES" sz="1800">
              <a:latin typeface="Times" charset="0"/>
            </a:endParaRPr>
          </a:p>
        </p:txBody>
      </p:sp>
      <p:sp>
        <p:nvSpPr>
          <p:cNvPr id="49158" name="Text Box 6"/>
          <p:cNvSpPr txBox="1">
            <a:spLocks noChangeArrowheads="1"/>
          </p:cNvSpPr>
          <p:nvPr/>
        </p:nvSpPr>
        <p:spPr bwMode="auto">
          <a:xfrm>
            <a:off x="0" y="4724400"/>
            <a:ext cx="9144000" cy="1815882"/>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spcBef>
                <a:spcPct val="50000"/>
              </a:spcBef>
            </a:pPr>
            <a:r>
              <a:rPr lang="eu-ES" sz="2800" dirty="0"/>
              <a:t>Zurgatutako / emandako beroa </a:t>
            </a:r>
            <a:r>
              <a:rPr lang="eu-ES" sz="2800" dirty="0" smtClean="0"/>
              <a:t>kalkula ezazue. </a:t>
            </a:r>
            <a:r>
              <a:rPr lang="es-ES" sz="2800" dirty="0" smtClean="0"/>
              <a:t>P</a:t>
            </a:r>
            <a:r>
              <a:rPr lang="eu-ES" sz="2800" dirty="0" smtClean="0"/>
              <a:t>roposa ezazue zuen hipotesia, iragarpena egin eta konprobatzeko esperimentua diseina ezazue. Lortutako adierazpenaren analisi dimentsionala egin ezazue.</a:t>
            </a:r>
            <a:endParaRPr lang="eu-ES" sz="2800" dirty="0">
              <a:cs typeface="Arial" charset="0"/>
            </a:endParaRPr>
          </a:p>
        </p:txBody>
      </p:sp>
      <p:sp>
        <p:nvSpPr>
          <p:cNvPr id="732168" name="Text Box 7"/>
          <p:cNvSpPr txBox="1">
            <a:spLocks noChangeArrowheads="1"/>
          </p:cNvSpPr>
          <p:nvPr/>
        </p:nvSpPr>
        <p:spPr bwMode="auto">
          <a:xfrm>
            <a:off x="833873" y="3197294"/>
            <a:ext cx="3852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a:t>Q zurgatutako  +</a:t>
            </a:r>
          </a:p>
          <a:p>
            <a:pPr algn="ctr" eaLnBrk="1" hangingPunct="1">
              <a:spcBef>
                <a:spcPct val="50000"/>
              </a:spcBef>
            </a:pPr>
            <a:r>
              <a:rPr lang="eu-ES" sz="2400" dirty="0"/>
              <a:t>Q emandakoa  -</a:t>
            </a:r>
          </a:p>
        </p:txBody>
      </p:sp>
      <p:sp>
        <p:nvSpPr>
          <p:cNvPr id="732169" name="Rectangle 9"/>
          <p:cNvSpPr>
            <a:spLocks noChangeArrowheads="1"/>
          </p:cNvSpPr>
          <p:nvPr/>
        </p:nvSpPr>
        <p:spPr bwMode="auto">
          <a:xfrm>
            <a:off x="5028795" y="3274270"/>
            <a:ext cx="1619250" cy="8636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sp>
        <p:nvSpPr>
          <p:cNvPr id="732170" name="AutoShape 10"/>
          <p:cNvSpPr>
            <a:spLocks noChangeArrowheads="1"/>
          </p:cNvSpPr>
          <p:nvPr/>
        </p:nvSpPr>
        <p:spPr bwMode="auto">
          <a:xfrm>
            <a:off x="4200120" y="3418733"/>
            <a:ext cx="1260475" cy="142875"/>
          </a:xfrm>
          <a:prstGeom prst="rightArrow">
            <a:avLst>
              <a:gd name="adj1" fmla="val 50000"/>
              <a:gd name="adj2" fmla="val 220556"/>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sp>
        <p:nvSpPr>
          <p:cNvPr id="732171" name="AutoShape 11"/>
          <p:cNvSpPr>
            <a:spLocks noChangeArrowheads="1"/>
          </p:cNvSpPr>
          <p:nvPr/>
        </p:nvSpPr>
        <p:spPr bwMode="auto">
          <a:xfrm>
            <a:off x="4163608" y="3885458"/>
            <a:ext cx="1296987" cy="144463"/>
          </a:xfrm>
          <a:prstGeom prst="leftArrow">
            <a:avLst>
              <a:gd name="adj1" fmla="val 50000"/>
              <a:gd name="adj2" fmla="val 224451"/>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sp>
        <p:nvSpPr>
          <p:cNvPr id="2" name="CuadroTexto 1"/>
          <p:cNvSpPr txBox="1"/>
          <p:nvPr/>
        </p:nvSpPr>
        <p:spPr>
          <a:xfrm>
            <a:off x="0" y="1016000"/>
            <a:ext cx="9144000" cy="2062103"/>
          </a:xfrm>
          <a:prstGeom prst="rect">
            <a:avLst/>
          </a:prstGeom>
          <a:noFill/>
        </p:spPr>
        <p:txBody>
          <a:bodyPr wrap="square" rtlCol="0">
            <a:spAutoFit/>
          </a:bodyPr>
          <a:lstStyle/>
          <a:p>
            <a:pPr algn="just"/>
            <a:r>
              <a:rPr lang="es-ES" sz="3200" dirty="0" err="1" smtClean="0"/>
              <a:t>Ondorengo</a:t>
            </a:r>
            <a:r>
              <a:rPr lang="es-ES" sz="3200" dirty="0" smtClean="0"/>
              <a:t> </a:t>
            </a:r>
            <a:r>
              <a:rPr lang="es-ES" sz="3200" dirty="0" err="1" smtClean="0"/>
              <a:t>marrazkian</a:t>
            </a:r>
            <a:r>
              <a:rPr lang="es-ES" sz="3200" dirty="0" smtClean="0"/>
              <a:t> </a:t>
            </a:r>
            <a:r>
              <a:rPr lang="es-ES" sz="3200" dirty="0" err="1" smtClean="0"/>
              <a:t>zurgatutako</a:t>
            </a:r>
            <a:r>
              <a:rPr lang="es-ES" sz="3200" dirty="0" smtClean="0"/>
              <a:t> eta </a:t>
            </a:r>
            <a:r>
              <a:rPr lang="es-ES" sz="3200" dirty="0" err="1" smtClean="0"/>
              <a:t>emandako</a:t>
            </a:r>
            <a:r>
              <a:rPr lang="es-ES" sz="3200" dirty="0" smtClean="0"/>
              <a:t> </a:t>
            </a:r>
            <a:r>
              <a:rPr lang="es-ES" sz="3200" dirty="0" err="1" smtClean="0"/>
              <a:t>beroa</a:t>
            </a:r>
            <a:r>
              <a:rPr lang="es-ES" sz="3200" dirty="0" smtClean="0"/>
              <a:t> </a:t>
            </a:r>
            <a:r>
              <a:rPr lang="es-ES" sz="3200" dirty="0" err="1" smtClean="0"/>
              <a:t>adierazten</a:t>
            </a:r>
            <a:r>
              <a:rPr lang="es-ES" sz="3200" dirty="0" smtClean="0"/>
              <a:t> da. </a:t>
            </a:r>
            <a:r>
              <a:rPr lang="es-ES" sz="3200" dirty="0" err="1" smtClean="0"/>
              <a:t>Energia</a:t>
            </a:r>
            <a:r>
              <a:rPr lang="es-ES" sz="3200" dirty="0" smtClean="0"/>
              <a:t> eta </a:t>
            </a:r>
            <a:r>
              <a:rPr lang="es-ES" sz="3200" dirty="0" err="1" smtClean="0"/>
              <a:t>objektuen</a:t>
            </a:r>
            <a:r>
              <a:rPr lang="es-ES" sz="3200" dirty="0" smtClean="0"/>
              <a:t> </a:t>
            </a:r>
            <a:r>
              <a:rPr lang="es-ES" sz="3200" dirty="0" err="1" smtClean="0"/>
              <a:t>erteko</a:t>
            </a:r>
            <a:r>
              <a:rPr lang="es-ES" sz="3200" dirty="0" smtClean="0"/>
              <a:t> </a:t>
            </a:r>
            <a:r>
              <a:rPr lang="es-ES" sz="3200" dirty="0" err="1" smtClean="0"/>
              <a:t>erlazioa</a:t>
            </a:r>
            <a:r>
              <a:rPr lang="es-ES" sz="3200" dirty="0" smtClean="0"/>
              <a:t> </a:t>
            </a:r>
            <a:r>
              <a:rPr lang="es-ES" sz="3200" dirty="0" err="1" smtClean="0"/>
              <a:t>adieraz</a:t>
            </a:r>
            <a:r>
              <a:rPr lang="es-ES" sz="3200" dirty="0" smtClean="0"/>
              <a:t> </a:t>
            </a:r>
            <a:r>
              <a:rPr lang="es-ES" sz="3200" dirty="0" err="1" smtClean="0"/>
              <a:t>ezazu</a:t>
            </a:r>
            <a:r>
              <a:rPr lang="es-ES" sz="3200" dirty="0" smtClean="0"/>
              <a:t>. </a:t>
            </a:r>
            <a:r>
              <a:rPr lang="es-ES" sz="3200" dirty="0" err="1" smtClean="0"/>
              <a:t>Kaloria</a:t>
            </a:r>
            <a:r>
              <a:rPr lang="es-ES" sz="3200" dirty="0" smtClean="0"/>
              <a:t> </a:t>
            </a:r>
            <a:r>
              <a:rPr lang="es-ES" sz="3200" dirty="0" err="1" smtClean="0"/>
              <a:t>kontzeptua</a:t>
            </a:r>
            <a:r>
              <a:rPr lang="es-ES" sz="3200" dirty="0" smtClean="0"/>
              <a:t> </a:t>
            </a:r>
            <a:r>
              <a:rPr lang="es-ES" sz="3200" dirty="0" err="1" smtClean="0"/>
              <a:t>erabil</a:t>
            </a:r>
            <a:r>
              <a:rPr lang="es-ES" sz="3200" dirty="0" smtClean="0"/>
              <a:t> al </a:t>
            </a:r>
            <a:r>
              <a:rPr lang="es-ES" sz="3200" dirty="0" err="1" smtClean="0"/>
              <a:t>daiteke</a:t>
            </a:r>
            <a:r>
              <a:rPr lang="es-ES" sz="3200" dirty="0" smtClean="0"/>
              <a:t> </a:t>
            </a:r>
            <a:r>
              <a:rPr lang="es-ES" sz="3200" dirty="0" err="1" smtClean="0"/>
              <a:t>horretarako</a:t>
            </a:r>
            <a:r>
              <a:rPr lang="es-ES" sz="3200" dirty="0" smtClean="0"/>
              <a:t>?</a:t>
            </a:r>
            <a:endParaRPr lang="es-ES" sz="3200" dirty="0"/>
          </a:p>
        </p:txBody>
      </p:sp>
      <p:pic>
        <p:nvPicPr>
          <p:cNvPr id="13"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6669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box(in)">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55403"/>
                                        </p:tgtEl>
                                        <p:attrNameLst>
                                          <p:attrName>style.visibility</p:attrName>
                                        </p:attrNameLst>
                                      </p:cBhvr>
                                      <p:to>
                                        <p:strVal val="visible"/>
                                      </p:to>
                                    </p:set>
                                    <p:animEffect transition="in" filter="fade">
                                      <p:cBhvr>
                                        <p:cTn id="12" dur="500"/>
                                        <p:tgtEl>
                                          <p:spTgt spid="355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9158"/>
                                        </p:tgtEl>
                                        <p:attrNameLst>
                                          <p:attrName>style.visibility</p:attrName>
                                        </p:attrNameLst>
                                      </p:cBhvr>
                                      <p:to>
                                        <p:strVal val="visible"/>
                                      </p:to>
                                    </p:set>
                                    <p:animEffect transition="in" filter="diamond(in)">
                                      <p:cBhvr>
                                        <p:cTn id="17" dur="20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355403" grpId="0"/>
      <p:bldP spid="4915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Agrupar 5"/>
          <p:cNvGrpSpPr/>
          <p:nvPr/>
        </p:nvGrpSpPr>
        <p:grpSpPr>
          <a:xfrm>
            <a:off x="1256522" y="1580828"/>
            <a:ext cx="5814172" cy="1016000"/>
            <a:chOff x="833873" y="3197294"/>
            <a:chExt cx="5814172" cy="1016000"/>
          </a:xfrm>
        </p:grpSpPr>
        <p:sp>
          <p:nvSpPr>
            <p:cNvPr id="2" name="Text Box 7"/>
            <p:cNvSpPr txBox="1">
              <a:spLocks noChangeArrowheads="1"/>
            </p:cNvSpPr>
            <p:nvPr/>
          </p:nvSpPr>
          <p:spPr bwMode="auto">
            <a:xfrm>
              <a:off x="833873" y="3197294"/>
              <a:ext cx="38528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a:t>Q zurgatutako  +</a:t>
              </a:r>
            </a:p>
            <a:p>
              <a:pPr algn="ctr" eaLnBrk="1" hangingPunct="1">
                <a:spcBef>
                  <a:spcPct val="50000"/>
                </a:spcBef>
              </a:pPr>
              <a:r>
                <a:rPr lang="eu-ES" sz="2400" dirty="0"/>
                <a:t>Q emandakoa  -</a:t>
              </a:r>
            </a:p>
          </p:txBody>
        </p:sp>
        <p:sp>
          <p:nvSpPr>
            <p:cNvPr id="3" name="Rectangle 9"/>
            <p:cNvSpPr>
              <a:spLocks noChangeArrowheads="1"/>
            </p:cNvSpPr>
            <p:nvPr/>
          </p:nvSpPr>
          <p:spPr bwMode="auto">
            <a:xfrm>
              <a:off x="5028795" y="3274270"/>
              <a:ext cx="1619250" cy="863600"/>
            </a:xfrm>
            <a:prstGeom prst="rect">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sp>
          <p:nvSpPr>
            <p:cNvPr id="4" name="AutoShape 10"/>
            <p:cNvSpPr>
              <a:spLocks noChangeArrowheads="1"/>
            </p:cNvSpPr>
            <p:nvPr/>
          </p:nvSpPr>
          <p:spPr bwMode="auto">
            <a:xfrm>
              <a:off x="4200120" y="3418733"/>
              <a:ext cx="1260475" cy="142875"/>
            </a:xfrm>
            <a:prstGeom prst="rightArrow">
              <a:avLst>
                <a:gd name="adj1" fmla="val 50000"/>
                <a:gd name="adj2" fmla="val 220556"/>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sp>
          <p:nvSpPr>
            <p:cNvPr id="5" name="AutoShape 11"/>
            <p:cNvSpPr>
              <a:spLocks noChangeArrowheads="1"/>
            </p:cNvSpPr>
            <p:nvPr/>
          </p:nvSpPr>
          <p:spPr bwMode="auto">
            <a:xfrm>
              <a:off x="4163608" y="3885458"/>
              <a:ext cx="1296987" cy="144463"/>
            </a:xfrm>
            <a:prstGeom prst="leftArrow">
              <a:avLst>
                <a:gd name="adj1" fmla="val 50000"/>
                <a:gd name="adj2" fmla="val 224451"/>
              </a:avLst>
            </a:prstGeom>
            <a:solidFill>
              <a:schemeClr val="accent1"/>
            </a:solidFill>
            <a:ln w="9525">
              <a:solidFill>
                <a:schemeClr val="tx1"/>
              </a:solidFill>
              <a:miter lim="800000"/>
              <a:headEnd/>
              <a:tailEnd/>
            </a:ln>
          </p:spPr>
          <p:txBody>
            <a:bodyPr wrap="none" anchor="ctr"/>
            <a:lstStyle/>
            <a:p>
              <a:pPr algn="ctr" eaLnBrk="1" hangingPunct="1"/>
              <a:endParaRPr lang="es-ES" sz="2400"/>
            </a:p>
          </p:txBody>
        </p:sp>
      </p:grpSp>
      <p:sp>
        <p:nvSpPr>
          <p:cNvPr id="7" name="CuadroTexto 6"/>
          <p:cNvSpPr txBox="1"/>
          <p:nvPr/>
        </p:nvSpPr>
        <p:spPr>
          <a:xfrm>
            <a:off x="0" y="2925060"/>
            <a:ext cx="9143999" cy="3046988"/>
          </a:xfrm>
          <a:prstGeom prst="rect">
            <a:avLst/>
          </a:prstGeom>
          <a:noFill/>
        </p:spPr>
        <p:txBody>
          <a:bodyPr wrap="square" rtlCol="0">
            <a:spAutoFit/>
          </a:bodyPr>
          <a:lstStyle/>
          <a:p>
            <a:r>
              <a:rPr lang="eu-ES" sz="2400" dirty="0" smtClean="0"/>
              <a:t>Zurgatutako eta emandako beroa neurtu nahi dugu. Nola egin dezakegu. Tresnaren bat diseina ezazue. Laguntza:</a:t>
            </a:r>
          </a:p>
          <a:p>
            <a:pPr marL="285750" indent="-285750">
              <a:buFontTx/>
              <a:buChar char="-"/>
            </a:pPr>
            <a:r>
              <a:rPr lang="eu-ES" sz="2400" dirty="0" smtClean="0"/>
              <a:t>Energia termikoa eta tenperatura bereiztu behar dituzue. Energia termikoa eman edo zurgatzen bada, eragina objektuetan islatzen da. Zein da objektuen ezaugarria eta nola neurtzen da.</a:t>
            </a:r>
          </a:p>
          <a:p>
            <a:pPr marL="285750" indent="-285750">
              <a:buFontTx/>
              <a:buChar char="-"/>
            </a:pPr>
            <a:r>
              <a:rPr lang="eu-ES" sz="2400" dirty="0" smtClean="0"/>
              <a:t>Isolatzaileak ala eroaleak behar ditugu tresna horretan?</a:t>
            </a:r>
          </a:p>
          <a:p>
            <a:pPr marL="285750" indent="-285750">
              <a:buFontTx/>
              <a:buChar char="-"/>
            </a:pPr>
            <a:r>
              <a:rPr lang="eu-ES" sz="2400" dirty="0" smtClean="0"/>
              <a:t>Sustantzia edo objektu batek eman behar du eta besteak zurgatu behar du, beraz zer sartu behar dugun pentsa ezazue.</a:t>
            </a:r>
            <a:endParaRPr lang="eu-ES" sz="2400" dirty="0"/>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7804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B393ECF-E3F1-AC4A-81BC-9C21465ABF75}" type="slidenum">
              <a:rPr lang="eu-ES" sz="1400">
                <a:latin typeface="Times" charset="0"/>
              </a:rPr>
              <a:pPr/>
              <a:t>38</a:t>
            </a:fld>
            <a:endParaRPr lang="eu-ES" sz="1400">
              <a:latin typeface="Times" charset="0"/>
            </a:endParaRPr>
          </a:p>
        </p:txBody>
      </p:sp>
      <p:sp>
        <p:nvSpPr>
          <p:cNvPr id="356420" name="Text Box 68"/>
          <p:cNvSpPr txBox="1">
            <a:spLocks noChangeArrowheads="1"/>
          </p:cNvSpPr>
          <p:nvPr/>
        </p:nvSpPr>
        <p:spPr bwMode="auto">
          <a:xfrm>
            <a:off x="253570" y="3730560"/>
            <a:ext cx="2299800" cy="461665"/>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a:solidFill>
                  <a:srgbClr val="006600"/>
                </a:solidFill>
              </a:rPr>
              <a:t>Termometroa</a:t>
            </a:r>
          </a:p>
        </p:txBody>
      </p:sp>
      <p:sp>
        <p:nvSpPr>
          <p:cNvPr id="356424" name="Text Box 72"/>
          <p:cNvSpPr txBox="1">
            <a:spLocks noChangeArrowheads="1"/>
          </p:cNvSpPr>
          <p:nvPr/>
        </p:nvSpPr>
        <p:spPr bwMode="auto">
          <a:xfrm>
            <a:off x="253569" y="5517285"/>
            <a:ext cx="1709241" cy="461665"/>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a:solidFill>
                  <a:srgbClr val="006600"/>
                </a:solidFill>
              </a:rPr>
              <a:t>Hutsa</a:t>
            </a:r>
          </a:p>
        </p:txBody>
      </p:sp>
      <p:sp>
        <p:nvSpPr>
          <p:cNvPr id="356426" name="Text Box 74"/>
          <p:cNvSpPr txBox="1">
            <a:spLocks noChangeArrowheads="1"/>
          </p:cNvSpPr>
          <p:nvPr/>
        </p:nvSpPr>
        <p:spPr bwMode="auto">
          <a:xfrm>
            <a:off x="253569" y="4941570"/>
            <a:ext cx="2268581" cy="461665"/>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a:solidFill>
                  <a:srgbClr val="006600"/>
                </a:solidFill>
              </a:rPr>
              <a:t>Isolatzailea</a:t>
            </a:r>
          </a:p>
        </p:txBody>
      </p:sp>
      <p:sp>
        <p:nvSpPr>
          <p:cNvPr id="356422" name="Text Box 70"/>
          <p:cNvSpPr txBox="1">
            <a:spLocks noChangeArrowheads="1"/>
          </p:cNvSpPr>
          <p:nvPr/>
        </p:nvSpPr>
        <p:spPr bwMode="auto">
          <a:xfrm>
            <a:off x="253570" y="4347680"/>
            <a:ext cx="1888750" cy="461665"/>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a:solidFill>
                  <a:srgbClr val="006600"/>
                </a:solidFill>
              </a:rPr>
              <a:t>Irabiagailua</a:t>
            </a:r>
          </a:p>
        </p:txBody>
      </p:sp>
      <p:sp>
        <p:nvSpPr>
          <p:cNvPr id="2" name="CuadroTexto 1"/>
          <p:cNvSpPr txBox="1"/>
          <p:nvPr/>
        </p:nvSpPr>
        <p:spPr>
          <a:xfrm>
            <a:off x="323850" y="967599"/>
            <a:ext cx="8362950" cy="1077218"/>
          </a:xfrm>
          <a:prstGeom prst="rect">
            <a:avLst/>
          </a:prstGeom>
          <a:noFill/>
        </p:spPr>
        <p:txBody>
          <a:bodyPr wrap="square" rtlCol="0">
            <a:spAutoFit/>
          </a:bodyPr>
          <a:lstStyle/>
          <a:p>
            <a:r>
              <a:rPr lang="es-ES" sz="3200" dirty="0" err="1" smtClean="0"/>
              <a:t>Marrazkia</a:t>
            </a:r>
            <a:r>
              <a:rPr lang="es-ES" sz="3200" dirty="0" smtClean="0"/>
              <a:t> </a:t>
            </a:r>
            <a:r>
              <a:rPr lang="es-ES" sz="3200" dirty="0" err="1" smtClean="0"/>
              <a:t>egin</a:t>
            </a:r>
            <a:r>
              <a:rPr lang="es-ES" sz="3200" dirty="0" smtClean="0"/>
              <a:t> eta </a:t>
            </a:r>
            <a:r>
              <a:rPr lang="es-ES" sz="3200" dirty="0" err="1" smtClean="0"/>
              <a:t>etiketa</a:t>
            </a:r>
            <a:r>
              <a:rPr lang="es-ES" sz="3200" dirty="0" smtClean="0"/>
              <a:t> </a:t>
            </a:r>
            <a:r>
              <a:rPr lang="es-ES" sz="3200" dirty="0" err="1" smtClean="0"/>
              <a:t>hauek</a:t>
            </a:r>
            <a:r>
              <a:rPr lang="es-ES" sz="3200" dirty="0" smtClean="0"/>
              <a:t> </a:t>
            </a:r>
            <a:r>
              <a:rPr lang="es-ES" sz="3200" dirty="0" err="1" smtClean="0"/>
              <a:t>koka</a:t>
            </a:r>
            <a:r>
              <a:rPr lang="es-ES" sz="3200" dirty="0" smtClean="0"/>
              <a:t> </a:t>
            </a:r>
            <a:r>
              <a:rPr lang="es-ES" sz="3200" dirty="0" err="1" smtClean="0"/>
              <a:t>itzazue</a:t>
            </a:r>
            <a:r>
              <a:rPr lang="es-ES" sz="3200" dirty="0" smtClean="0"/>
              <a:t>. </a:t>
            </a:r>
            <a:r>
              <a:rPr lang="es-ES" sz="3200" dirty="0" err="1" smtClean="0"/>
              <a:t>Zuek</a:t>
            </a:r>
            <a:r>
              <a:rPr lang="es-ES" sz="3200" dirty="0" smtClean="0"/>
              <a:t> </a:t>
            </a:r>
            <a:r>
              <a:rPr lang="es-ES" sz="3200" dirty="0" err="1" smtClean="0"/>
              <a:t>asmatu</a:t>
            </a:r>
            <a:r>
              <a:rPr lang="es-ES" sz="3200" dirty="0" smtClean="0"/>
              <a:t> </a:t>
            </a:r>
            <a:r>
              <a:rPr lang="es-ES" sz="3200" dirty="0" err="1" smtClean="0"/>
              <a:t>behar</a:t>
            </a:r>
            <a:r>
              <a:rPr lang="es-ES" sz="3200" dirty="0" smtClean="0"/>
              <a:t> </a:t>
            </a:r>
            <a:r>
              <a:rPr lang="es-ES" sz="3200" dirty="0" err="1" smtClean="0"/>
              <a:t>duzue</a:t>
            </a:r>
            <a:r>
              <a:rPr lang="es-ES" sz="3200" dirty="0" smtClean="0"/>
              <a:t> </a:t>
            </a:r>
            <a:r>
              <a:rPr lang="es-ES" sz="3200" dirty="0" err="1" smtClean="0"/>
              <a:t>zer</a:t>
            </a:r>
            <a:r>
              <a:rPr lang="es-ES" sz="3200" dirty="0" smtClean="0"/>
              <a:t> den.</a:t>
            </a:r>
            <a:endParaRPr lang="es-ES" sz="3200" dirty="0"/>
          </a:p>
        </p:txBody>
      </p:sp>
      <p:sp>
        <p:nvSpPr>
          <p:cNvPr id="17" name="Text Box 68"/>
          <p:cNvSpPr txBox="1">
            <a:spLocks noChangeArrowheads="1"/>
          </p:cNvSpPr>
          <p:nvPr/>
        </p:nvSpPr>
        <p:spPr bwMode="auto">
          <a:xfrm>
            <a:off x="275246" y="3153101"/>
            <a:ext cx="2299800" cy="461665"/>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2400" dirty="0" smtClean="0">
                <a:solidFill>
                  <a:srgbClr val="006600"/>
                </a:solidFill>
              </a:rPr>
              <a:t>Ontzia</a:t>
            </a:r>
            <a:endParaRPr lang="eu-ES" sz="2400" dirty="0">
              <a:solidFill>
                <a:srgbClr val="006600"/>
              </a:solidFill>
            </a:endParaRPr>
          </a:p>
        </p:txBody>
      </p:sp>
      <p:sp>
        <p:nvSpPr>
          <p:cNvPr id="18" name="Text Box 68"/>
          <p:cNvSpPr txBox="1">
            <a:spLocks noChangeArrowheads="1"/>
          </p:cNvSpPr>
          <p:nvPr/>
        </p:nvSpPr>
        <p:spPr bwMode="auto">
          <a:xfrm>
            <a:off x="275125" y="2207033"/>
            <a:ext cx="2299800" cy="830997"/>
          </a:xfrm>
          <a:prstGeom prst="rect">
            <a:avLst/>
          </a:prstGeom>
          <a:solidFill>
            <a:schemeClr val="bg1"/>
          </a:solidFill>
          <a:ln w="9525">
            <a:solidFill>
              <a:srgbClr val="0066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s-ES" sz="2400" dirty="0" smtClean="0">
                <a:solidFill>
                  <a:srgbClr val="006600"/>
                </a:solidFill>
              </a:rPr>
              <a:t>B</a:t>
            </a:r>
            <a:r>
              <a:rPr lang="eu-ES" sz="2400" dirty="0" smtClean="0">
                <a:solidFill>
                  <a:srgbClr val="006600"/>
                </a:solidFill>
              </a:rPr>
              <a:t>i zulodun tapoia</a:t>
            </a:r>
            <a:endParaRPr lang="eu-ES" sz="2400" dirty="0">
              <a:solidFill>
                <a:srgbClr val="006600"/>
              </a:solidFill>
            </a:endParaRPr>
          </a:p>
        </p:txBody>
      </p:sp>
      <p:pic>
        <p:nvPicPr>
          <p:cNvPr id="2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1689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6420"/>
                                        </p:tgtEl>
                                        <p:attrNameLst>
                                          <p:attrName>style.visibility</p:attrName>
                                        </p:attrNameLst>
                                      </p:cBhvr>
                                      <p:to>
                                        <p:strVal val="visible"/>
                                      </p:to>
                                    </p:set>
                                    <p:animEffect transition="in" filter="checkerboard(across)">
                                      <p:cBhvr>
                                        <p:cTn id="7" dur="500"/>
                                        <p:tgtEl>
                                          <p:spTgt spid="356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6422"/>
                                        </p:tgtEl>
                                        <p:attrNameLst>
                                          <p:attrName>style.visibility</p:attrName>
                                        </p:attrNameLst>
                                      </p:cBhvr>
                                      <p:to>
                                        <p:strVal val="visible"/>
                                      </p:to>
                                    </p:set>
                                    <p:animEffect transition="in" filter="checkerboard(across)">
                                      <p:cBhvr>
                                        <p:cTn id="12" dur="500"/>
                                        <p:tgtEl>
                                          <p:spTgt spid="3564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6426"/>
                                        </p:tgtEl>
                                        <p:attrNameLst>
                                          <p:attrName>style.visibility</p:attrName>
                                        </p:attrNameLst>
                                      </p:cBhvr>
                                      <p:to>
                                        <p:strVal val="visible"/>
                                      </p:to>
                                    </p:set>
                                    <p:animEffect transition="in" filter="checkerboard(across)">
                                      <p:cBhvr>
                                        <p:cTn id="17" dur="500"/>
                                        <p:tgtEl>
                                          <p:spTgt spid="3564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56424"/>
                                        </p:tgtEl>
                                        <p:attrNameLst>
                                          <p:attrName>style.visibility</p:attrName>
                                        </p:attrNameLst>
                                      </p:cBhvr>
                                      <p:to>
                                        <p:strVal val="visible"/>
                                      </p:to>
                                    </p:set>
                                    <p:animEffect transition="in" filter="checkerboard(across)">
                                      <p:cBhvr>
                                        <p:cTn id="22" dur="500"/>
                                        <p:tgtEl>
                                          <p:spTgt spid="35642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heckerboard(across)">
                                      <p:cBhvr>
                                        <p:cTn id="3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420" grpId="0" animBg="1"/>
      <p:bldP spid="356424" grpId="0" animBg="1"/>
      <p:bldP spid="356426" grpId="0" animBg="1"/>
      <p:bldP spid="356422" grpId="0" animBg="1"/>
      <p:bldP spid="17" grpId="0" animBg="1"/>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6"/>
          <p:cNvSpPr>
            <a:spLocks noChangeArrowheads="1"/>
          </p:cNvSpPr>
          <p:nvPr/>
        </p:nvSpPr>
        <p:spPr bwMode="auto">
          <a:xfrm>
            <a:off x="546431" y="745413"/>
            <a:ext cx="7496055" cy="2062103"/>
          </a:xfrm>
          <a:prstGeom prst="rect">
            <a:avLst/>
          </a:prstGeom>
          <a:solidFill>
            <a:srgbClr val="FFFFFF"/>
          </a:solidFill>
          <a:ln w="9525">
            <a:solidFill>
              <a:srgbClr val="FFFFFF"/>
            </a:solidFill>
            <a:miter lim="800000"/>
            <a:headEnd/>
            <a:tailEnd/>
          </a:ln>
        </p:spPr>
        <p:txBody>
          <a:bodyPr wrap="square">
            <a:spAutoFit/>
          </a:bodyPr>
          <a:lstStyle/>
          <a:p>
            <a:pPr algn="ctr" eaLnBrk="1" hangingPunct="1"/>
            <a:r>
              <a:rPr lang="eu-ES" sz="3200" dirty="0"/>
              <a:t>Bero espezifikoa kalkulatzeko </a:t>
            </a:r>
            <a:r>
              <a:rPr lang="eu-ES" sz="3200" dirty="0" smtClean="0"/>
              <a:t>erabiltzen den trena zein da? Nola egiten den ikusteko sakatu.</a:t>
            </a:r>
            <a:endParaRPr lang="eu-ES" sz="3200" dirty="0"/>
          </a:p>
          <a:p>
            <a:pPr algn="ctr" eaLnBrk="1" hangingPunct="1"/>
            <a:r>
              <a:rPr lang="eu-ES" sz="3200" dirty="0">
                <a:solidFill>
                  <a:schemeClr val="bg1"/>
                </a:solidFill>
                <a:hlinkClick r:id="rId2"/>
              </a:rPr>
              <a:t>Horrela egiten da</a:t>
            </a:r>
            <a:endParaRPr lang="eu-ES" sz="3200" dirty="0">
              <a:solidFill>
                <a:schemeClr val="bg1"/>
              </a:solidFill>
            </a:endParaRPr>
          </a:p>
        </p:txBody>
      </p:sp>
      <p:sp>
        <p:nvSpPr>
          <p:cNvPr id="3" name="Text Box 21"/>
          <p:cNvSpPr txBox="1">
            <a:spLocks noChangeArrowheads="1"/>
          </p:cNvSpPr>
          <p:nvPr/>
        </p:nvSpPr>
        <p:spPr bwMode="auto">
          <a:xfrm>
            <a:off x="527189" y="3489226"/>
            <a:ext cx="7496055" cy="2308324"/>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3200" dirty="0" smtClean="0">
                <a:hlinkClick r:id="rId3"/>
              </a:rPr>
              <a:t>Orain esperimentua egin behar duzue. Sakatu, behatu eta ondoren deskribatu eta azaldu. </a:t>
            </a:r>
          </a:p>
          <a:p>
            <a:pPr>
              <a:spcBef>
                <a:spcPct val="50000"/>
              </a:spcBef>
            </a:pPr>
            <a:r>
              <a:rPr lang="eu-ES" sz="3200" dirty="0" smtClean="0">
                <a:hlinkClick r:id="rId3"/>
              </a:rPr>
              <a:t>SAKATU HEMEN:  Esperimentua </a:t>
            </a:r>
            <a:r>
              <a:rPr lang="eu-ES" sz="3200" dirty="0">
                <a:hlinkClick r:id="rId3"/>
              </a:rPr>
              <a:t>egiten</a:t>
            </a:r>
            <a:endParaRPr lang="eu-ES" sz="3200" dirty="0"/>
          </a:p>
        </p:txBody>
      </p:sp>
      <p:pic>
        <p:nvPicPr>
          <p:cNvPr id="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305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3130564"/>
            <a:ext cx="9143999" cy="2308324"/>
          </a:xfrm>
          <a:prstGeom prst="rect">
            <a:avLst/>
          </a:prstGeom>
        </p:spPr>
        <p:txBody>
          <a:bodyPr wrap="square">
            <a:spAutoFit/>
          </a:bodyPr>
          <a:lstStyle/>
          <a:p>
            <a:pPr algn="just"/>
            <a:r>
              <a:rPr lang="eu-ES" i="1" dirty="0" smtClean="0">
                <a:solidFill>
                  <a:schemeClr val="bg1">
                    <a:lumMod val="50000"/>
                  </a:schemeClr>
                </a:solidFill>
                <a:cs typeface="Times New Roman" charset="0"/>
              </a:rPr>
              <a:t>“Kanpoko objektuak mailakatu edo sailkatu egiten ditugu bero fluxuarengatik- Izen hauek erabiltzen ditugu bero fluxua edo hadatzen den energia termikoa adierazteko: hotzak (energia termikoa alderantzizkoa denean, hau da guk ematen dugunean), epelak, beroak (energia termikoa jasotzen dugunean), oso hotzak (gure tenperatura handiagoa denean), oso beroak (beste objektuaren tenperatura oso handia denean), bereizten ditugu.</a:t>
            </a:r>
          </a:p>
          <a:p>
            <a:pPr algn="just"/>
            <a:r>
              <a:rPr lang="eu-ES" i="1" dirty="0" smtClean="0">
                <a:solidFill>
                  <a:schemeClr val="bg1">
                    <a:lumMod val="50000"/>
                  </a:schemeClr>
                </a:solidFill>
                <a:cs typeface="Times New Roman" charset="0"/>
              </a:rPr>
              <a:t>Tenperatura bero mailarekin definitzen dugu baina ez da horrela. Tenperatura gorputz bat osaturik dagoen partikulek duten mugimenduarekin erlazionatuta dago. Beroa (energia termikoa) gorputz batetik bestera pasatzen den energia mota da.”</a:t>
            </a:r>
            <a:endParaRPr lang="eu-ES" i="1" dirty="0">
              <a:solidFill>
                <a:schemeClr val="bg1">
                  <a:lumMod val="50000"/>
                </a:schemeClr>
              </a:solidFill>
              <a:cs typeface="Times New Roman" charset="0"/>
            </a:endParaRPr>
          </a:p>
        </p:txBody>
      </p:sp>
      <p:sp>
        <p:nvSpPr>
          <p:cNvPr id="3" name="CuadroTexto 2"/>
          <p:cNvSpPr txBox="1"/>
          <p:nvPr/>
        </p:nvSpPr>
        <p:spPr>
          <a:xfrm>
            <a:off x="1" y="1616477"/>
            <a:ext cx="9144000" cy="923330"/>
          </a:xfrm>
          <a:prstGeom prst="rect">
            <a:avLst/>
          </a:prstGeom>
          <a:noFill/>
        </p:spPr>
        <p:txBody>
          <a:bodyPr wrap="square" rtlCol="0">
            <a:spAutoFit/>
          </a:bodyPr>
          <a:lstStyle/>
          <a:p>
            <a:r>
              <a:rPr lang="es-ES" dirty="0" err="1" smtClean="0"/>
              <a:t>Ondorengo</a:t>
            </a:r>
            <a:r>
              <a:rPr lang="es-ES" dirty="0" smtClean="0"/>
              <a:t> </a:t>
            </a:r>
            <a:r>
              <a:rPr lang="es-ES" dirty="0" err="1" smtClean="0"/>
              <a:t>paragrafoak</a:t>
            </a:r>
            <a:r>
              <a:rPr lang="es-ES" dirty="0" smtClean="0"/>
              <a:t> </a:t>
            </a:r>
            <a:r>
              <a:rPr lang="es-ES" dirty="0" err="1" smtClean="0"/>
              <a:t>zer</a:t>
            </a:r>
            <a:r>
              <a:rPr lang="es-ES" dirty="0" smtClean="0"/>
              <a:t> </a:t>
            </a:r>
            <a:r>
              <a:rPr lang="es-ES" dirty="0" err="1" smtClean="0"/>
              <a:t>adierazten</a:t>
            </a:r>
            <a:r>
              <a:rPr lang="es-ES" dirty="0" smtClean="0"/>
              <a:t> </a:t>
            </a:r>
            <a:r>
              <a:rPr lang="es-ES" dirty="0" err="1" smtClean="0"/>
              <a:t>digu</a:t>
            </a:r>
            <a:r>
              <a:rPr lang="es-ES" dirty="0" smtClean="0"/>
              <a:t>, </a:t>
            </a:r>
            <a:r>
              <a:rPr lang="es-ES" dirty="0" err="1" smtClean="0"/>
              <a:t>tenperatuta</a:t>
            </a:r>
            <a:r>
              <a:rPr lang="es-ES" dirty="0" smtClean="0"/>
              <a:t> </a:t>
            </a:r>
            <a:r>
              <a:rPr lang="es-ES" dirty="0" err="1" smtClean="0"/>
              <a:t>pertzibitzen</a:t>
            </a:r>
            <a:r>
              <a:rPr lang="es-ES" dirty="0" smtClean="0"/>
              <a:t> </a:t>
            </a:r>
            <a:r>
              <a:rPr lang="es-ES" dirty="0" err="1" smtClean="0"/>
              <a:t>dugula</a:t>
            </a:r>
            <a:r>
              <a:rPr lang="es-ES" dirty="0" smtClean="0"/>
              <a:t> ala </a:t>
            </a:r>
            <a:r>
              <a:rPr lang="es-ES" dirty="0" err="1" smtClean="0"/>
              <a:t>bero</a:t>
            </a:r>
            <a:r>
              <a:rPr lang="es-ES" dirty="0" smtClean="0"/>
              <a:t> </a:t>
            </a:r>
            <a:r>
              <a:rPr lang="es-ES" dirty="0" err="1" smtClean="0"/>
              <a:t>fluxua</a:t>
            </a:r>
            <a:r>
              <a:rPr lang="es-ES" dirty="0" smtClean="0"/>
              <a:t> </a:t>
            </a:r>
            <a:r>
              <a:rPr lang="es-ES" dirty="0" err="1" smtClean="0"/>
              <a:t>pertzibitzen</a:t>
            </a:r>
            <a:r>
              <a:rPr lang="es-ES" dirty="0" smtClean="0"/>
              <a:t> </a:t>
            </a:r>
            <a:r>
              <a:rPr lang="es-ES" dirty="0" err="1" smtClean="0"/>
              <a:t>dugula</a:t>
            </a:r>
            <a:r>
              <a:rPr lang="es-ES" dirty="0" smtClean="0"/>
              <a:t>? </a:t>
            </a:r>
            <a:r>
              <a:rPr lang="es-ES" dirty="0" err="1" smtClean="0"/>
              <a:t>Tenperatura</a:t>
            </a:r>
            <a:r>
              <a:rPr lang="es-ES" dirty="0" smtClean="0"/>
              <a:t> eta </a:t>
            </a:r>
            <a:r>
              <a:rPr lang="es-ES" dirty="0" err="1" smtClean="0"/>
              <a:t>beroa</a:t>
            </a:r>
            <a:r>
              <a:rPr lang="es-ES" dirty="0" smtClean="0"/>
              <a:t> </a:t>
            </a:r>
            <a:r>
              <a:rPr lang="es-ES" dirty="0" err="1" smtClean="0"/>
              <a:t>sinonimoak</a:t>
            </a:r>
            <a:r>
              <a:rPr lang="es-ES" dirty="0" smtClean="0"/>
              <a:t> al </a:t>
            </a:r>
            <a:r>
              <a:rPr lang="es-ES" dirty="0" err="1" smtClean="0"/>
              <a:t>dira</a:t>
            </a:r>
            <a:r>
              <a:rPr lang="es-ES" dirty="0" smtClean="0"/>
              <a:t>?  </a:t>
            </a:r>
            <a:r>
              <a:rPr lang="es-ES" dirty="0" err="1" smtClean="0"/>
              <a:t>Tenperatura</a:t>
            </a:r>
            <a:r>
              <a:rPr lang="es-ES" dirty="0" smtClean="0"/>
              <a:t> </a:t>
            </a:r>
            <a:r>
              <a:rPr lang="eu-ES" dirty="0" smtClean="0">
                <a:cs typeface="Times New Roman" charset="0"/>
              </a:rPr>
              <a:t>gorputz batetik bestera pasatzen den energia mota al da? Zergatik? Gorputz batek ba al du berorik?</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7141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26C38CE-9B2C-E64F-921F-061FCEDF234D}" type="slidenum">
              <a:rPr lang="eu-ES" sz="1400">
                <a:latin typeface="Times" charset="0"/>
              </a:rPr>
              <a:pPr/>
              <a:t>40</a:t>
            </a:fld>
            <a:endParaRPr lang="eu-ES" sz="1400">
              <a:latin typeface="Times" charset="0"/>
            </a:endParaRPr>
          </a:p>
        </p:txBody>
      </p:sp>
      <p:sp>
        <p:nvSpPr>
          <p:cNvPr id="2" name="CuadroTexto 1"/>
          <p:cNvSpPr txBox="1"/>
          <p:nvPr/>
        </p:nvSpPr>
        <p:spPr>
          <a:xfrm>
            <a:off x="134683" y="811518"/>
            <a:ext cx="9009317" cy="4832093"/>
          </a:xfrm>
          <a:prstGeom prst="rect">
            <a:avLst/>
          </a:prstGeom>
          <a:noFill/>
        </p:spPr>
        <p:txBody>
          <a:bodyPr wrap="square" rtlCol="0">
            <a:spAutoFit/>
          </a:bodyPr>
          <a:lstStyle/>
          <a:p>
            <a:pPr algn="just"/>
            <a:r>
              <a:rPr lang="es-ES" sz="2800" dirty="0" err="1" smtClean="0"/>
              <a:t>Ondorengo</a:t>
            </a:r>
            <a:r>
              <a:rPr lang="es-ES" sz="2800" dirty="0" smtClean="0"/>
              <a:t> </a:t>
            </a:r>
            <a:r>
              <a:rPr lang="es-ES" sz="2800" dirty="0" err="1" smtClean="0"/>
              <a:t>tauletan</a:t>
            </a:r>
            <a:r>
              <a:rPr lang="es-ES" sz="2800" dirty="0" smtClean="0"/>
              <a:t> </a:t>
            </a:r>
            <a:r>
              <a:rPr lang="es-ES" sz="2800" dirty="0" err="1" smtClean="0"/>
              <a:t>bero</a:t>
            </a:r>
            <a:r>
              <a:rPr lang="es-ES" sz="2800" dirty="0" smtClean="0"/>
              <a:t> </a:t>
            </a:r>
            <a:r>
              <a:rPr lang="es-ES" sz="2800" dirty="0" err="1" smtClean="0"/>
              <a:t>espezifikoak</a:t>
            </a:r>
            <a:r>
              <a:rPr lang="es-ES" sz="2800" dirty="0" smtClean="0"/>
              <a:t> </a:t>
            </a:r>
            <a:r>
              <a:rPr lang="es-ES" sz="2800" dirty="0" err="1" smtClean="0"/>
              <a:t>dituzue</a:t>
            </a:r>
            <a:r>
              <a:rPr lang="es-ES" sz="2800" dirty="0" smtClean="0"/>
              <a:t>. </a:t>
            </a:r>
            <a:r>
              <a:rPr lang="es-ES" sz="2800" dirty="0" err="1" smtClean="0"/>
              <a:t>Zein</a:t>
            </a:r>
            <a:r>
              <a:rPr lang="es-ES" sz="2800" dirty="0" smtClean="0"/>
              <a:t> </a:t>
            </a:r>
            <a:r>
              <a:rPr lang="es-ES" sz="2800" dirty="0" err="1" smtClean="0"/>
              <a:t>unitateetan</a:t>
            </a:r>
            <a:r>
              <a:rPr lang="es-ES" sz="2800" dirty="0" smtClean="0"/>
              <a:t> </a:t>
            </a:r>
            <a:r>
              <a:rPr lang="es-ES" sz="2800" dirty="0" err="1" smtClean="0"/>
              <a:t>neurtzen</a:t>
            </a:r>
            <a:r>
              <a:rPr lang="es-ES" sz="2800" dirty="0" smtClean="0"/>
              <a:t> da? </a:t>
            </a:r>
            <a:r>
              <a:rPr lang="es-ES" sz="2800" dirty="0" err="1" smtClean="0"/>
              <a:t>Zein</a:t>
            </a:r>
            <a:r>
              <a:rPr lang="es-ES" sz="2800" dirty="0" smtClean="0"/>
              <a:t> da </a:t>
            </a:r>
            <a:r>
              <a:rPr lang="es-ES" sz="2800" dirty="0" err="1" smtClean="0"/>
              <a:t>bere</a:t>
            </a:r>
            <a:r>
              <a:rPr lang="es-ES" sz="2800" dirty="0" smtClean="0"/>
              <a:t> </a:t>
            </a:r>
            <a:r>
              <a:rPr lang="es-ES" sz="2800" dirty="0" err="1" smtClean="0"/>
              <a:t>esanahia</a:t>
            </a:r>
            <a:r>
              <a:rPr lang="es-ES" sz="2800" dirty="0" smtClean="0"/>
              <a:t>?</a:t>
            </a:r>
          </a:p>
          <a:p>
            <a:pPr algn="just"/>
            <a:endParaRPr lang="es-ES" sz="2800" dirty="0"/>
          </a:p>
          <a:p>
            <a:pPr algn="just"/>
            <a:r>
              <a:rPr lang="es-ES" sz="2800" dirty="0" err="1" smtClean="0"/>
              <a:t>Egoera</a:t>
            </a:r>
            <a:r>
              <a:rPr lang="es-ES" sz="2800" dirty="0" smtClean="0"/>
              <a:t> </a:t>
            </a:r>
            <a:r>
              <a:rPr lang="es-ES" sz="2800" dirty="0" err="1" smtClean="0"/>
              <a:t>fisikoa</a:t>
            </a:r>
            <a:r>
              <a:rPr lang="es-ES" sz="2800" dirty="0" smtClean="0"/>
              <a:t> eta </a:t>
            </a:r>
            <a:r>
              <a:rPr lang="es-ES" sz="2800" dirty="0" err="1" smtClean="0"/>
              <a:t>bero</a:t>
            </a:r>
            <a:r>
              <a:rPr lang="es-ES" sz="2800" dirty="0" smtClean="0"/>
              <a:t> </a:t>
            </a:r>
            <a:r>
              <a:rPr lang="es-ES" sz="2800" dirty="0" err="1" smtClean="0"/>
              <a:t>espezifikoa</a:t>
            </a:r>
            <a:r>
              <a:rPr lang="es-ES" sz="2800" dirty="0" smtClean="0"/>
              <a:t> </a:t>
            </a:r>
            <a:r>
              <a:rPr lang="es-ES" sz="2800" dirty="0" err="1" smtClean="0"/>
              <a:t>erlaziona</a:t>
            </a:r>
            <a:r>
              <a:rPr lang="es-ES" sz="2800" dirty="0" smtClean="0"/>
              <a:t> </a:t>
            </a:r>
            <a:r>
              <a:rPr lang="es-ES" sz="2800" dirty="0" err="1" smtClean="0"/>
              <a:t>itzazue</a:t>
            </a:r>
            <a:r>
              <a:rPr lang="es-ES" sz="2800" dirty="0" smtClean="0"/>
              <a:t>. </a:t>
            </a:r>
            <a:r>
              <a:rPr lang="es-ES" sz="2800" dirty="0" err="1" smtClean="0"/>
              <a:t>Teoria</a:t>
            </a:r>
            <a:r>
              <a:rPr lang="es-ES" sz="2800" dirty="0" smtClean="0"/>
              <a:t> </a:t>
            </a:r>
            <a:r>
              <a:rPr lang="es-ES" sz="2800" dirty="0" err="1" smtClean="0"/>
              <a:t>zinetiko-molekularraren</a:t>
            </a:r>
            <a:r>
              <a:rPr lang="es-ES" sz="2800" dirty="0" smtClean="0"/>
              <a:t> </a:t>
            </a:r>
            <a:r>
              <a:rPr lang="es-ES" sz="2800" dirty="0" err="1" smtClean="0"/>
              <a:t>arabera</a:t>
            </a:r>
            <a:r>
              <a:rPr lang="es-ES" sz="2800" dirty="0" smtClean="0"/>
              <a:t> interpreta </a:t>
            </a:r>
            <a:r>
              <a:rPr lang="es-ES" sz="2800" dirty="0" err="1" smtClean="0"/>
              <a:t>ezazue</a:t>
            </a:r>
            <a:r>
              <a:rPr lang="es-ES" sz="2800" dirty="0" smtClean="0"/>
              <a:t>.</a:t>
            </a:r>
          </a:p>
          <a:p>
            <a:pPr algn="just"/>
            <a:endParaRPr lang="es-ES" sz="2800" dirty="0"/>
          </a:p>
          <a:p>
            <a:pPr algn="just"/>
            <a:r>
              <a:rPr lang="es-ES" sz="2800" dirty="0" err="1" smtClean="0"/>
              <a:t>Bero-metagailuak</a:t>
            </a:r>
            <a:r>
              <a:rPr lang="es-ES" sz="2800" dirty="0" smtClean="0"/>
              <a:t> </a:t>
            </a:r>
            <a:r>
              <a:rPr lang="es-ES" sz="2800" dirty="0" err="1" smtClean="0"/>
              <a:t>zein</a:t>
            </a:r>
            <a:r>
              <a:rPr lang="es-ES" sz="2800" dirty="0" smtClean="0"/>
              <a:t> material </a:t>
            </a:r>
            <a:r>
              <a:rPr lang="es-ES" sz="2800" dirty="0" err="1" smtClean="0"/>
              <a:t>dute</a:t>
            </a:r>
            <a:r>
              <a:rPr lang="es-ES" sz="2800" dirty="0" smtClean="0"/>
              <a:t> </a:t>
            </a:r>
            <a:r>
              <a:rPr lang="es-ES" sz="2800" dirty="0" err="1" smtClean="0"/>
              <a:t>bere</a:t>
            </a:r>
            <a:r>
              <a:rPr lang="es-ES" sz="2800" dirty="0" smtClean="0"/>
              <a:t> </a:t>
            </a:r>
            <a:r>
              <a:rPr lang="es-ES" sz="2800" dirty="0" err="1" smtClean="0"/>
              <a:t>barnean</a:t>
            </a:r>
            <a:r>
              <a:rPr lang="es-ES" sz="2800" dirty="0" smtClean="0"/>
              <a:t>? </a:t>
            </a:r>
            <a:r>
              <a:rPr lang="es-ES" sz="2800" dirty="0" err="1" smtClean="0"/>
              <a:t>Zergatik</a:t>
            </a:r>
            <a:r>
              <a:rPr lang="es-ES" sz="2800" dirty="0" smtClean="0"/>
              <a:t>?</a:t>
            </a:r>
          </a:p>
          <a:p>
            <a:pPr algn="just"/>
            <a:endParaRPr lang="es-ES" sz="2800" dirty="0"/>
          </a:p>
          <a:p>
            <a:pPr algn="just"/>
            <a:r>
              <a:rPr lang="es-ES" sz="2800" dirty="0" err="1" smtClean="0"/>
              <a:t>Iluntzerakoan</a:t>
            </a:r>
            <a:r>
              <a:rPr lang="es-ES" sz="2800" dirty="0" smtClean="0"/>
              <a:t> </a:t>
            </a:r>
            <a:r>
              <a:rPr lang="es-ES" sz="2800" dirty="0" err="1" smtClean="0"/>
              <a:t>Donostiako</a:t>
            </a:r>
            <a:r>
              <a:rPr lang="es-ES" sz="2800" dirty="0" smtClean="0"/>
              <a:t> </a:t>
            </a:r>
            <a:r>
              <a:rPr lang="es-ES" sz="2800" dirty="0" err="1" smtClean="0"/>
              <a:t>etxe</a:t>
            </a:r>
            <a:r>
              <a:rPr lang="es-ES" sz="2800" dirty="0" smtClean="0"/>
              <a:t> </a:t>
            </a:r>
            <a:r>
              <a:rPr lang="es-ES" sz="2800" dirty="0" err="1" smtClean="0"/>
              <a:t>batetako</a:t>
            </a:r>
            <a:r>
              <a:rPr lang="es-ES" sz="2800" dirty="0" smtClean="0"/>
              <a:t> </a:t>
            </a:r>
            <a:r>
              <a:rPr lang="es-ES" sz="2800" dirty="0" err="1" smtClean="0"/>
              <a:t>fatxadak</a:t>
            </a:r>
            <a:r>
              <a:rPr lang="es-ES" sz="2800" dirty="0" smtClean="0"/>
              <a:t> </a:t>
            </a:r>
            <a:r>
              <a:rPr lang="es-ES" sz="2800" dirty="0" err="1" smtClean="0"/>
              <a:t>energia</a:t>
            </a:r>
            <a:r>
              <a:rPr lang="es-ES" sz="2800" dirty="0" smtClean="0"/>
              <a:t> </a:t>
            </a:r>
            <a:r>
              <a:rPr lang="es-ES" sz="2800" dirty="0" err="1" smtClean="0"/>
              <a:t>termikoa</a:t>
            </a:r>
            <a:r>
              <a:rPr lang="es-ES" sz="2800" dirty="0" smtClean="0"/>
              <a:t> </a:t>
            </a:r>
            <a:r>
              <a:rPr lang="es-ES" sz="2800" dirty="0" err="1" smtClean="0"/>
              <a:t>igortzen</a:t>
            </a:r>
            <a:r>
              <a:rPr lang="es-ES" sz="2800" dirty="0" smtClean="0"/>
              <a:t> du. </a:t>
            </a:r>
            <a:r>
              <a:rPr lang="es-ES" sz="2800" dirty="0" err="1" smtClean="0"/>
              <a:t>Zein</a:t>
            </a:r>
            <a:r>
              <a:rPr lang="es-ES" sz="2800" dirty="0" smtClean="0"/>
              <a:t> </a:t>
            </a:r>
            <a:r>
              <a:rPr lang="es-ES" sz="2800" dirty="0" err="1" smtClean="0"/>
              <a:t>aldera</a:t>
            </a:r>
            <a:r>
              <a:rPr lang="es-ES" sz="2800" dirty="0" smtClean="0"/>
              <a:t> </a:t>
            </a:r>
            <a:r>
              <a:rPr lang="es-ES" sz="2800" dirty="0" err="1" smtClean="0"/>
              <a:t>ematen</a:t>
            </a:r>
            <a:r>
              <a:rPr lang="es-ES" sz="2800" dirty="0" smtClean="0"/>
              <a:t> du </a:t>
            </a:r>
            <a:r>
              <a:rPr lang="es-ES" sz="2800" dirty="0" err="1" smtClean="0"/>
              <a:t>fatxada</a:t>
            </a:r>
            <a:r>
              <a:rPr lang="es-ES" sz="2800" dirty="0" smtClean="0"/>
              <a:t> </a:t>
            </a:r>
            <a:r>
              <a:rPr lang="es-ES" sz="2800" dirty="0" err="1" smtClean="0"/>
              <a:t>horrek</a:t>
            </a:r>
            <a:r>
              <a:rPr lang="es-ES" sz="2800" dirty="0" smtClean="0"/>
              <a:t>?</a:t>
            </a:r>
            <a:endParaRPr lang="es-ES" sz="28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4393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14"/>
          <p:cNvGraphicFramePr>
            <a:graphicFrameLocks noGrp="1"/>
          </p:cNvGraphicFramePr>
          <p:nvPr>
            <p:extLst>
              <p:ext uri="{D42A27DB-BD31-4B8C-83A1-F6EECF244321}">
                <p14:modId xmlns:p14="http://schemas.microsoft.com/office/powerpoint/2010/main" val="2453992485"/>
              </p:ext>
            </p:extLst>
          </p:nvPr>
        </p:nvGraphicFramePr>
        <p:xfrm>
          <a:off x="395288" y="642697"/>
          <a:ext cx="3783012" cy="5159508"/>
        </p:xfrm>
        <a:graphic>
          <a:graphicData uri="http://schemas.openxmlformats.org/drawingml/2006/table">
            <a:tbl>
              <a:tblPr/>
              <a:tblGrid>
                <a:gridCol w="2303462"/>
                <a:gridCol w="1479550"/>
              </a:tblGrid>
              <a:tr h="4658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Aluminioa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0,21</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Kobrea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0,09</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Eztainua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0,06</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Letoia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0,09</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Burdina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0,11</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Urrea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0,03</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Zilarra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0,06</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Platinoa</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0,03</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Beruna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0,03</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Sufrea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0,2</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Diamantea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0,14</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Izotza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0,5</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Beira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0,2</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Merkurioa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0,03</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125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smtClean="0">
                          <a:ln>
                            <a:noFill/>
                          </a:ln>
                          <a:solidFill>
                            <a:schemeClr val="tx1"/>
                          </a:solidFill>
                          <a:effectLst/>
                          <a:latin typeface="Arial" charset="0"/>
                          <a:cs typeface="Arial" charset="0"/>
                        </a:rPr>
                        <a:t>Ura</a:t>
                      </a:r>
                      <a:endParaRPr kumimoji="0" lang="eu-ES" sz="1600" b="0" i="0" u="none" strike="noStrike" cap="none" normalizeH="0" baseline="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1600" b="0" i="0" u="none" strike="noStrike" cap="none" normalizeH="0" baseline="0" dirty="0" smtClean="0">
                          <a:ln>
                            <a:noFill/>
                          </a:ln>
                          <a:solidFill>
                            <a:schemeClr val="tx1"/>
                          </a:solidFill>
                          <a:effectLst/>
                          <a:latin typeface="Arial" charset="0"/>
                          <a:cs typeface="Arial" charset="0"/>
                        </a:rPr>
                        <a:t>1</a:t>
                      </a:r>
                      <a:endParaRPr kumimoji="0" lang="eu-ES" sz="1600" b="0" i="0" u="none" strike="noStrike" cap="none" normalizeH="0" baseline="0" dirty="0" smtClean="0">
                        <a:ln>
                          <a:noFill/>
                        </a:ln>
                        <a:solidFill>
                          <a:schemeClr val="tx1"/>
                        </a:solidFill>
                        <a:effectLst/>
                        <a:latin typeface="Times" charset="0"/>
                      </a:endParaRPr>
                    </a:p>
                  </a:txBody>
                  <a:tcPr marT="45712" marB="45712"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 name="Group 313"/>
          <p:cNvGraphicFramePr>
            <a:graphicFrameLocks noGrp="1"/>
          </p:cNvGraphicFramePr>
          <p:nvPr>
            <p:extLst>
              <p:ext uri="{D42A27DB-BD31-4B8C-83A1-F6EECF244321}">
                <p14:modId xmlns:p14="http://schemas.microsoft.com/office/powerpoint/2010/main" val="4252168168"/>
              </p:ext>
            </p:extLst>
          </p:nvPr>
        </p:nvGraphicFramePr>
        <p:xfrm>
          <a:off x="4518535" y="1179848"/>
          <a:ext cx="3783013" cy="3565908"/>
        </p:xfrm>
        <a:graphic>
          <a:graphicData uri="http://schemas.openxmlformats.org/drawingml/2006/table">
            <a:tbl>
              <a:tblPr/>
              <a:tblGrid>
                <a:gridCol w="2303463"/>
                <a:gridCol w="1479550"/>
              </a:tblGrid>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Alkohola</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0,61</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Trementina</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0,43</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Airea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0,24</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Hidrogenoa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3,41</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Oxigenoa</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0,22</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Nitrogeno</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0,24</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Karbono Dioxidoa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0,22</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Kloro</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0,12</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6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smtClean="0">
                          <a:ln>
                            <a:noFill/>
                          </a:ln>
                          <a:solidFill>
                            <a:schemeClr val="tx1"/>
                          </a:solidFill>
                          <a:effectLst/>
                          <a:latin typeface="Arial" charset="0"/>
                          <a:cs typeface="Arial" charset="0"/>
                        </a:rPr>
                        <a:t>Ur lurrina</a:t>
                      </a:r>
                      <a:endParaRPr kumimoji="0" lang="eu-ES" sz="2000" b="0" i="0" u="none" strike="noStrike" cap="none" normalizeH="0" baseline="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u-ES" sz="2000" b="0" i="0" u="none" strike="noStrike" cap="none" normalizeH="0" baseline="0" dirty="0" smtClean="0">
                          <a:ln>
                            <a:noFill/>
                          </a:ln>
                          <a:solidFill>
                            <a:schemeClr val="tx1"/>
                          </a:solidFill>
                          <a:effectLst/>
                          <a:latin typeface="Arial" charset="0"/>
                          <a:cs typeface="Arial" charset="0"/>
                        </a:rPr>
                        <a:t>0,47</a:t>
                      </a:r>
                      <a:endParaRPr kumimoji="0" lang="eu-ES" sz="2000" b="0" i="0" u="none" strike="noStrike" cap="none" normalizeH="0" baseline="0" dirty="0" smtClean="0">
                        <a:ln>
                          <a:noFill/>
                        </a:ln>
                        <a:solidFill>
                          <a:schemeClr val="tx1"/>
                        </a:solidFill>
                        <a:effectLst/>
                        <a:latin typeface="Times" charset="0"/>
                      </a:endParaRPr>
                    </a:p>
                  </a:txBody>
                  <a:tcPr marT="45706" marB="4570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55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96062"/>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5007314" y="5157331"/>
            <a:ext cx="3516183" cy="369332"/>
          </a:xfrm>
          <a:prstGeom prst="rect">
            <a:avLst/>
          </a:prstGeom>
          <a:noFill/>
        </p:spPr>
        <p:txBody>
          <a:bodyPr wrap="square" rtlCol="0">
            <a:spAutoFit/>
          </a:bodyPr>
          <a:lstStyle/>
          <a:p>
            <a:r>
              <a:rPr lang="es-ES" dirty="0" err="1" smtClean="0"/>
              <a:t>Zein</a:t>
            </a:r>
            <a:r>
              <a:rPr lang="es-ES" dirty="0" smtClean="0"/>
              <a:t> </a:t>
            </a:r>
            <a:r>
              <a:rPr lang="es-ES" dirty="0" err="1" smtClean="0"/>
              <a:t>magnitude</a:t>
            </a:r>
            <a:r>
              <a:rPr lang="es-ES" dirty="0" smtClean="0"/>
              <a:t> izan </a:t>
            </a:r>
            <a:r>
              <a:rPr lang="es-ES" dirty="0" err="1" smtClean="0"/>
              <a:t>daiteke</a:t>
            </a:r>
            <a:r>
              <a:rPr lang="es-ES" dirty="0" smtClean="0"/>
              <a:t>?</a:t>
            </a:r>
            <a:endParaRPr lang="es-ES" dirty="0"/>
          </a:p>
        </p:txBody>
      </p:sp>
    </p:spTree>
    <p:extLst>
      <p:ext uri="{BB962C8B-B14F-4D97-AF65-F5344CB8AC3E}">
        <p14:creationId xmlns:p14="http://schemas.microsoft.com/office/powerpoint/2010/main" val="708447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D58B93A-BD41-5D4C-82B8-5FDE427F6087}" type="slidenum">
              <a:rPr lang="eu-ES" sz="1400">
                <a:latin typeface="Times" charset="0"/>
              </a:rPr>
              <a:pPr/>
              <a:t>42</a:t>
            </a:fld>
            <a:endParaRPr lang="eu-ES" sz="1400">
              <a:latin typeface="Times" charset="0"/>
            </a:endParaRPr>
          </a:p>
        </p:txBody>
      </p:sp>
      <p:sp>
        <p:nvSpPr>
          <p:cNvPr id="735234" name="Text Box 4"/>
          <p:cNvSpPr txBox="1">
            <a:spLocks noChangeArrowheads="1"/>
          </p:cNvSpPr>
          <p:nvPr/>
        </p:nvSpPr>
        <p:spPr bwMode="auto">
          <a:xfrm>
            <a:off x="323850" y="909373"/>
            <a:ext cx="8280400" cy="5693866"/>
          </a:xfrm>
          <a:prstGeom prst="rect">
            <a:avLst/>
          </a:prstGeom>
          <a:solidFill>
            <a:srgbClr val="FFFFFF"/>
          </a:solidFill>
          <a:ln w="9525">
            <a:solidFill>
              <a:srgbClr val="FFFFFF"/>
            </a:solidFill>
            <a:miter lim="800000"/>
            <a:headEnd/>
            <a:tailEnd/>
          </a:ln>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marL="285750" indent="-285750" algn="just">
              <a:spcBef>
                <a:spcPct val="50000"/>
              </a:spcBef>
              <a:buFontTx/>
              <a:buChar char="-"/>
            </a:pPr>
            <a:r>
              <a:rPr lang="eu-ES" sz="2800" dirty="0" smtClean="0"/>
              <a:t>Zerbat </a:t>
            </a:r>
            <a:r>
              <a:rPr lang="eu-ES" sz="2800" dirty="0"/>
              <a:t>bero zurgatzen dute 5 Kg ur 17</a:t>
            </a:r>
            <a:r>
              <a:rPr lang="eu-ES" sz="2800" dirty="0">
                <a:sym typeface="Symbol" charset="0"/>
              </a:rPr>
              <a:t>Ctatik 85 Ctara igotzeko (soluzioa 340  Kcaloria)</a:t>
            </a:r>
          </a:p>
          <a:p>
            <a:pPr marL="285750" indent="-285750" algn="just">
              <a:spcBef>
                <a:spcPct val="50000"/>
              </a:spcBef>
              <a:buFontTx/>
              <a:buChar char="-"/>
            </a:pPr>
            <a:r>
              <a:rPr lang="eu-ES" sz="2800" dirty="0" smtClean="0">
                <a:sym typeface="Symbol" charset="0"/>
              </a:rPr>
              <a:t>Aluminioaren </a:t>
            </a:r>
            <a:r>
              <a:rPr lang="eu-ES" sz="2800" dirty="0">
                <a:sym typeface="Symbol" charset="0"/>
              </a:rPr>
              <a:t>bero espezifikoa bada, 850 gramoei zenbat bero eman behar zaie tenperatura 20Ctatik 180 C-tara igotzeko  (Soluzioa 28560 </a:t>
            </a:r>
            <a:r>
              <a:rPr lang="eu-ES" sz="2800" dirty="0" smtClean="0">
                <a:sym typeface="Symbol" charset="0"/>
              </a:rPr>
              <a:t>cal)</a:t>
            </a:r>
          </a:p>
          <a:p>
            <a:pPr marL="285750" indent="-285750" algn="just">
              <a:spcBef>
                <a:spcPct val="50000"/>
              </a:spcBef>
              <a:buFontTx/>
              <a:buChar char="-"/>
            </a:pPr>
            <a:r>
              <a:rPr lang="eu-ES" sz="2800" dirty="0" smtClean="0">
                <a:sym typeface="Symbol" charset="0"/>
              </a:rPr>
              <a:t>Burdinaren </a:t>
            </a:r>
            <a:r>
              <a:rPr lang="eu-ES" sz="2800" dirty="0">
                <a:sym typeface="Symbol" charset="0"/>
              </a:rPr>
              <a:t>bero espezifikoa kalkulatzeko 30 g-ko bola bat 200 C arte berotu da berogailuan. Ondoren kalorimetrora 80g ur bota dira 20 C eta bola hori. Amaieran kalorimetroak 27,2 C adierazten du. Zein da burdinaren bero </a:t>
            </a:r>
            <a:r>
              <a:rPr lang="eu-ES" sz="2800" dirty="0" smtClean="0">
                <a:sym typeface="Symbol" charset="0"/>
              </a:rPr>
              <a:t>espezifikoa</a:t>
            </a:r>
            <a:r>
              <a:rPr lang="eu-ES" sz="2800" dirty="0">
                <a:sym typeface="Symbol" charset="0"/>
              </a:rPr>
              <a:t>?</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31010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33242" y="1801059"/>
            <a:ext cx="4134290" cy="646331"/>
          </a:xfrm>
          <a:prstGeom prst="rect">
            <a:avLst/>
          </a:prstGeom>
        </p:spPr>
        <p:txBody>
          <a:bodyPr wrap="none">
            <a:spAutoFit/>
          </a:bodyPr>
          <a:lstStyle/>
          <a:p>
            <a:pPr>
              <a:spcBef>
                <a:spcPct val="50000"/>
              </a:spcBef>
            </a:pPr>
            <a:r>
              <a:rPr lang="eu-ES" sz="3600" dirty="0">
                <a:sym typeface="Symbol" charset="0"/>
                <a:hlinkClick r:id="rId2"/>
              </a:rPr>
              <a:t>Laborategian egiteko</a:t>
            </a:r>
            <a:endParaRPr lang="eu-ES" sz="3600" dirty="0">
              <a:sym typeface="Symbol" charset="0"/>
            </a:endParaRPr>
          </a:p>
        </p:txBody>
      </p:sp>
      <p:sp>
        <p:nvSpPr>
          <p:cNvPr id="3" name="CuadroTexto 2"/>
          <p:cNvSpPr txBox="1"/>
          <p:nvPr/>
        </p:nvSpPr>
        <p:spPr>
          <a:xfrm>
            <a:off x="933241" y="1231704"/>
            <a:ext cx="7166965" cy="646331"/>
          </a:xfrm>
          <a:prstGeom prst="rect">
            <a:avLst/>
          </a:prstGeom>
          <a:solidFill>
            <a:srgbClr val="FFFFFF"/>
          </a:solidFill>
          <a:ln>
            <a:solidFill>
              <a:srgbClr val="FFFFFF"/>
            </a:solidFill>
          </a:ln>
        </p:spPr>
        <p:txBody>
          <a:bodyPr wrap="square" rtlCol="0">
            <a:spAutoFit/>
          </a:bodyPr>
          <a:lstStyle/>
          <a:p>
            <a:r>
              <a:rPr lang="es-ES" sz="3600" dirty="0" err="1" smtClean="0"/>
              <a:t>Marraz</a:t>
            </a:r>
            <a:r>
              <a:rPr lang="es-ES" sz="3600" dirty="0" smtClean="0"/>
              <a:t>, </a:t>
            </a:r>
            <a:r>
              <a:rPr lang="es-ES" sz="3600" dirty="0" err="1" smtClean="0"/>
              <a:t>deskriba</a:t>
            </a:r>
            <a:r>
              <a:rPr lang="es-ES" sz="3600" dirty="0" smtClean="0"/>
              <a:t> eta </a:t>
            </a:r>
            <a:r>
              <a:rPr lang="es-ES" sz="3600" dirty="0" err="1" smtClean="0"/>
              <a:t>azal</a:t>
            </a:r>
            <a:r>
              <a:rPr lang="es-ES" sz="3600" dirty="0" smtClean="0"/>
              <a:t> </a:t>
            </a:r>
            <a:r>
              <a:rPr lang="es-ES" sz="3600" dirty="0" err="1" smtClean="0"/>
              <a:t>ezazu</a:t>
            </a:r>
            <a:r>
              <a:rPr lang="es-ES" sz="3600" dirty="0"/>
              <a:t>:</a:t>
            </a:r>
          </a:p>
        </p:txBody>
      </p:sp>
      <p:sp>
        <p:nvSpPr>
          <p:cNvPr id="4" name="Text Box 6"/>
          <p:cNvSpPr txBox="1">
            <a:spLocks noChangeArrowheads="1"/>
          </p:cNvSpPr>
          <p:nvPr/>
        </p:nvSpPr>
        <p:spPr bwMode="auto">
          <a:xfrm>
            <a:off x="1005776" y="2787691"/>
            <a:ext cx="6624638" cy="584776"/>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a:hlinkClick r:id="rId3"/>
              </a:rPr>
              <a:t>Esperimentua egiten</a:t>
            </a:r>
            <a:endParaRPr lang="es-ES" sz="3200"/>
          </a:p>
        </p:txBody>
      </p:sp>
      <p:sp>
        <p:nvSpPr>
          <p:cNvPr id="5" name="Text Box 7"/>
          <p:cNvSpPr txBox="1">
            <a:spLocks noChangeArrowheads="1"/>
          </p:cNvSpPr>
          <p:nvPr/>
        </p:nvSpPr>
        <p:spPr bwMode="auto">
          <a:xfrm>
            <a:off x="1005776" y="3685560"/>
            <a:ext cx="6192838" cy="584776"/>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a:hlinkClick r:id="rId4"/>
              </a:rPr>
              <a:t>Esperimentu gehiago</a:t>
            </a:r>
            <a:endParaRPr lang="es-ES" sz="3200"/>
          </a:p>
        </p:txBody>
      </p:sp>
      <p:sp>
        <p:nvSpPr>
          <p:cNvPr id="6" name="Text Box 9"/>
          <p:cNvSpPr txBox="1">
            <a:spLocks noChangeArrowheads="1"/>
          </p:cNvSpPr>
          <p:nvPr/>
        </p:nvSpPr>
        <p:spPr bwMode="auto">
          <a:xfrm>
            <a:off x="1039059" y="4570729"/>
            <a:ext cx="5832475" cy="584776"/>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a:hlinkClick r:id="rId5" action="ppaction://hlinkfile"/>
              </a:rPr>
              <a:t>Metal baten bero espezifikoa</a:t>
            </a:r>
            <a:endParaRPr lang="es-ES" sz="3200" dirty="0"/>
          </a:p>
        </p:txBody>
      </p:sp>
      <p:sp>
        <p:nvSpPr>
          <p:cNvPr id="7" name="Text Box 10"/>
          <p:cNvSpPr txBox="1">
            <a:spLocks noChangeArrowheads="1"/>
          </p:cNvSpPr>
          <p:nvPr/>
        </p:nvSpPr>
        <p:spPr bwMode="auto">
          <a:xfrm>
            <a:off x="1039059" y="5464644"/>
            <a:ext cx="7869246" cy="584776"/>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a:hlinkClick r:id="rId6"/>
              </a:rPr>
              <a:t>Esperimentua egina eta garatuta</a:t>
            </a:r>
            <a:endParaRPr lang="es-ES" sz="3200" dirty="0"/>
          </a:p>
        </p:txBody>
      </p:sp>
      <p:pic>
        <p:nvPicPr>
          <p:cNvPr id="10" name="Imagen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2169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3DFDD9D-0A68-454A-A43F-6C6181DF92B0}" type="slidenum">
              <a:rPr lang="eu-ES" sz="1400">
                <a:latin typeface="Times" charset="0"/>
              </a:rPr>
              <a:pPr/>
              <a:t>44</a:t>
            </a:fld>
            <a:endParaRPr lang="eu-ES" sz="1400">
              <a:latin typeface="Times" charset="0"/>
            </a:endParaRPr>
          </a:p>
        </p:txBody>
      </p:sp>
      <p:sp>
        <p:nvSpPr>
          <p:cNvPr id="736258" name="Text Box 4"/>
          <p:cNvSpPr txBox="1">
            <a:spLocks noChangeArrowheads="1"/>
          </p:cNvSpPr>
          <p:nvPr/>
        </p:nvSpPr>
        <p:spPr bwMode="auto">
          <a:xfrm>
            <a:off x="755650" y="4382804"/>
            <a:ext cx="7905878" cy="2062103"/>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a:hlinkClick r:id="rId2"/>
              </a:rPr>
              <a:t>Ariketa</a:t>
            </a:r>
            <a:r>
              <a:rPr lang="es-ES" sz="3200"/>
              <a:t> 1</a:t>
            </a:r>
          </a:p>
          <a:p>
            <a:pPr>
              <a:spcBef>
                <a:spcPct val="50000"/>
              </a:spcBef>
            </a:pPr>
            <a:r>
              <a:rPr lang="es-ES" sz="3200">
                <a:hlinkClick r:id="rId3"/>
              </a:rPr>
              <a:t>Ariketa 2</a:t>
            </a:r>
            <a:endParaRPr lang="es-ES" sz="3200"/>
          </a:p>
          <a:p>
            <a:pPr>
              <a:spcBef>
                <a:spcPct val="50000"/>
              </a:spcBef>
            </a:pPr>
            <a:r>
              <a:rPr lang="es-ES" sz="3200">
                <a:hlinkClick r:id="rId4"/>
              </a:rPr>
              <a:t>Ariketak 3</a:t>
            </a:r>
            <a:endParaRPr lang="es-ES" sz="3200"/>
          </a:p>
        </p:txBody>
      </p:sp>
      <p:sp>
        <p:nvSpPr>
          <p:cNvPr id="736259" name="Text Box 5"/>
          <p:cNvSpPr txBox="1">
            <a:spLocks noChangeArrowheads="1"/>
          </p:cNvSpPr>
          <p:nvPr/>
        </p:nvSpPr>
        <p:spPr bwMode="auto">
          <a:xfrm>
            <a:off x="755649" y="578009"/>
            <a:ext cx="6882789" cy="3539431"/>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s-ES" sz="3200" dirty="0">
                <a:hlinkClick r:id="rId5"/>
              </a:rPr>
              <a:t>Errepasoa</a:t>
            </a:r>
            <a:r>
              <a:rPr lang="es-ES" sz="3200" dirty="0"/>
              <a:t> 1</a:t>
            </a:r>
          </a:p>
          <a:p>
            <a:pPr>
              <a:spcBef>
                <a:spcPct val="50000"/>
              </a:spcBef>
            </a:pPr>
            <a:r>
              <a:rPr lang="es-ES" sz="3200" dirty="0">
                <a:hlinkClick r:id="rId6"/>
              </a:rPr>
              <a:t>Errepasoa 2</a:t>
            </a:r>
            <a:endParaRPr lang="es-ES" sz="3200" dirty="0"/>
          </a:p>
          <a:p>
            <a:pPr>
              <a:spcBef>
                <a:spcPct val="50000"/>
              </a:spcBef>
            </a:pPr>
            <a:r>
              <a:rPr lang="es-ES" sz="3200" dirty="0">
                <a:hlinkClick r:id="rId7"/>
              </a:rPr>
              <a:t>Errepasoa 3</a:t>
            </a:r>
            <a:endParaRPr lang="es-ES" sz="3200" dirty="0"/>
          </a:p>
          <a:p>
            <a:pPr>
              <a:spcBef>
                <a:spcPct val="50000"/>
              </a:spcBef>
            </a:pPr>
            <a:r>
              <a:rPr lang="es-ES" sz="3200" dirty="0">
                <a:hlinkClick r:id="rId8"/>
              </a:rPr>
              <a:t>Teknotxokoko errepasoa</a:t>
            </a:r>
            <a:endParaRPr lang="es-ES" sz="3200" dirty="0"/>
          </a:p>
          <a:p>
            <a:pPr>
              <a:spcBef>
                <a:spcPct val="50000"/>
              </a:spcBef>
            </a:pPr>
            <a:r>
              <a:rPr lang="es-ES" sz="3200" dirty="0">
                <a:hlinkClick r:id="rId9" action="ppaction://hlinkpres?slideindex=1&amp;slidetitle=Cap%92tulo 16. Temperatura y dilataci%97n"/>
              </a:rPr>
              <a:t>Errepasoa</a:t>
            </a:r>
            <a:endParaRPr lang="es-ES" sz="3200" dirty="0"/>
          </a:p>
        </p:txBody>
      </p:sp>
      <p:pic>
        <p:nvPicPr>
          <p:cNvPr id="7" name="Imagen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7081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6635AC3-8C3B-3245-BD97-30871B8B3A2D}" type="slidenum">
              <a:rPr lang="eu-ES" sz="1400">
                <a:latin typeface="Times" charset="0"/>
              </a:rPr>
              <a:pPr/>
              <a:t>45</a:t>
            </a:fld>
            <a:endParaRPr lang="eu-ES" sz="1400">
              <a:latin typeface="Times" charset="0"/>
            </a:endParaRPr>
          </a:p>
        </p:txBody>
      </p:sp>
      <p:sp>
        <p:nvSpPr>
          <p:cNvPr id="737282" name="Text Box 4"/>
          <p:cNvSpPr txBox="1">
            <a:spLocks noChangeArrowheads="1"/>
          </p:cNvSpPr>
          <p:nvPr/>
        </p:nvSpPr>
        <p:spPr bwMode="auto">
          <a:xfrm>
            <a:off x="0" y="1503561"/>
            <a:ext cx="91440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r>
              <a:rPr lang="eu-ES" sz="2000" dirty="0"/>
              <a:t>1.- Kalkulatu 0 ºC-tan eta 1 atm-ko presioan dagoen 1,5 kg-ko masako izotzak xurgatu beharreko beroaren kantitatea erabat ur likiko bihurtzeko. (LF=333,5 kJ/kg)</a:t>
            </a:r>
          </a:p>
          <a:p>
            <a:r>
              <a:rPr lang="eu-ES" sz="2000" dirty="0"/>
              <a:t> Em: 500250 J </a:t>
            </a:r>
          </a:p>
          <a:p>
            <a:r>
              <a:rPr lang="eu-ES" sz="2000" dirty="0"/>
              <a:t>2.- Kalkulatu 100 ºC-tan eta 1 atm-ko presioan dagoen 475 g-ko masako urak xurgatu beharreko beroaren kantitatea erabat ur-lurrun bihurtzeko. (LV= 2257kJ/kg)</a:t>
            </a:r>
          </a:p>
          <a:p>
            <a:r>
              <a:rPr lang="eu-ES" sz="2000" dirty="0"/>
              <a:t> Em: 1072075 J </a:t>
            </a:r>
          </a:p>
          <a:p>
            <a:r>
              <a:rPr lang="eu-ES" sz="2000" dirty="0"/>
              <a:t>3.- 2,5 kg-ko burdinazko objektu bat berotu egin da 15 ºC-tik 80 ºC-ra. Kalkulatu xurgaturiko beroa (c = 443 J kg-1K-1)</a:t>
            </a:r>
          </a:p>
          <a:p>
            <a:r>
              <a:rPr lang="eu-ES" sz="2000" dirty="0"/>
              <a:t> Em: 71987,5 J </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75403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173872"/>
            <a:ext cx="9144000" cy="3477875"/>
          </a:xfrm>
          <a:prstGeom prst="rect">
            <a:avLst/>
          </a:prstGeom>
        </p:spPr>
        <p:txBody>
          <a:bodyPr wrap="square">
            <a:spAutoFit/>
          </a:bodyPr>
          <a:lstStyle/>
          <a:p>
            <a:pPr algn="just"/>
            <a:r>
              <a:rPr lang="eu-ES" sz="2000" dirty="0"/>
              <a:t>4.- Suposatu uraren, alkoholaren eta merkurioaren masa berdinak (hasierako tenperatura berean) berotzen ditugula bero-foku berbera erabiliz. Zein iritsiko da lehenik 30 ºC-ra? Arrazoitu erantzuna (Bero espezifikoak: ura 4180 J kg-1K-1, alkohola 2424 J kg-1K-1 eta merkurioa 140 J kg-1K-1)</a:t>
            </a:r>
          </a:p>
          <a:p>
            <a:pPr algn="just"/>
            <a:r>
              <a:rPr lang="eu-ES" sz="2000" dirty="0"/>
              <a:t>5.- 60 ºC-tan dagoen metal ezezagun batez eginiko 1,8 kg-ko pieza bat, 10 ºC-tan dagoen 1,5 kg uretan sartu dugu. Denbora jakin bat pasata, 15 ºC-ko tenperatura lortu dute (oreka termikoa). Kalkulatu metalaren bero espezifikoa.Datuak: Uraren bero espezifikoa 4180 J </a:t>
            </a:r>
            <a:r>
              <a:rPr lang="eu-ES" sz="2000" dirty="0" smtClean="0"/>
              <a:t>kg-1K-1) Em</a:t>
            </a:r>
            <a:r>
              <a:rPr lang="eu-ES" sz="2000" dirty="0"/>
              <a:t>: 387 J kg-1K -1</a:t>
            </a:r>
          </a:p>
          <a:p>
            <a:pPr algn="just"/>
            <a:r>
              <a:rPr lang="eu-ES" sz="2000" dirty="0"/>
              <a:t>6.- -10 ºC-tan dagoen 1 kg-ko izotz bloke bat 20 ºC-tan dagoen ur likido bihurtu arte berotu dugu. Zenbat bero eman behar izan diogu? (Datuak: ci zotza= 2090 J kg-1K-1, cura=4180 J kg-1K-1, LF= 333500 J </a:t>
            </a:r>
            <a:r>
              <a:rPr lang="eu-ES" sz="2000" dirty="0" smtClean="0"/>
              <a:t>kg-1   Em</a:t>
            </a:r>
            <a:r>
              <a:rPr lang="eu-ES" sz="2000" dirty="0"/>
              <a:t>: 438000 J</a:t>
            </a: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6958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9FEB9FBB-48FA-8A4C-858C-ED44ED35C7D1}" type="slidenum">
              <a:rPr lang="eu-ES" sz="1400">
                <a:latin typeface="Times" charset="0"/>
              </a:rPr>
              <a:pPr/>
              <a:t>47</a:t>
            </a:fld>
            <a:endParaRPr lang="eu-ES" sz="1400">
              <a:latin typeface="Times" charset="0"/>
            </a:endParaRPr>
          </a:p>
        </p:txBody>
      </p:sp>
      <p:sp>
        <p:nvSpPr>
          <p:cNvPr id="738309" name="Line 3"/>
          <p:cNvSpPr>
            <a:spLocks noChangeShapeType="1"/>
          </p:cNvSpPr>
          <p:nvPr/>
        </p:nvSpPr>
        <p:spPr bwMode="auto">
          <a:xfrm>
            <a:off x="684213" y="1044575"/>
            <a:ext cx="8351837" cy="0"/>
          </a:xfrm>
          <a:prstGeom prst="line">
            <a:avLst/>
          </a:prstGeom>
          <a:noFill/>
          <a:ln w="9525">
            <a:solidFill>
              <a:srgbClr val="339933"/>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2" name="Group 31"/>
          <p:cNvGrpSpPr>
            <a:grpSpLocks/>
          </p:cNvGrpSpPr>
          <p:nvPr/>
        </p:nvGrpSpPr>
        <p:grpSpPr bwMode="auto">
          <a:xfrm>
            <a:off x="503238" y="3536950"/>
            <a:ext cx="1368425" cy="395288"/>
            <a:chOff x="680" y="1684"/>
            <a:chExt cx="862" cy="249"/>
          </a:xfrm>
        </p:grpSpPr>
        <p:sp>
          <p:nvSpPr>
            <p:cNvPr id="738338" name="Rectangle 32"/>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9" name="Text Box 33"/>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nvGrpSpPr>
          <p:cNvPr id="3" name="Group 34"/>
          <p:cNvGrpSpPr>
            <a:grpSpLocks/>
          </p:cNvGrpSpPr>
          <p:nvPr/>
        </p:nvGrpSpPr>
        <p:grpSpPr bwMode="auto">
          <a:xfrm>
            <a:off x="3851275" y="3536950"/>
            <a:ext cx="1368425" cy="395288"/>
            <a:chOff x="680" y="1684"/>
            <a:chExt cx="862" cy="249"/>
          </a:xfrm>
        </p:grpSpPr>
        <p:sp>
          <p:nvSpPr>
            <p:cNvPr id="738336" name="Rectangle 35"/>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7" name="Text Box 36"/>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nvGrpSpPr>
          <p:cNvPr id="4" name="Group 37"/>
          <p:cNvGrpSpPr>
            <a:grpSpLocks/>
          </p:cNvGrpSpPr>
          <p:nvPr/>
        </p:nvGrpSpPr>
        <p:grpSpPr bwMode="auto">
          <a:xfrm>
            <a:off x="7092950" y="3536950"/>
            <a:ext cx="1368425" cy="395288"/>
            <a:chOff x="680" y="1684"/>
            <a:chExt cx="862" cy="249"/>
          </a:xfrm>
        </p:grpSpPr>
        <p:sp>
          <p:nvSpPr>
            <p:cNvPr id="738334" name="Rectangle 38"/>
            <p:cNvSpPr>
              <a:spLocks noChangeArrowheads="1"/>
            </p:cNvSpPr>
            <p:nvPr/>
          </p:nvSpPr>
          <p:spPr bwMode="auto">
            <a:xfrm>
              <a:off x="680" y="1684"/>
              <a:ext cx="862" cy="24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es-ES" sz="1800"/>
            </a:p>
          </p:txBody>
        </p:sp>
        <p:sp>
          <p:nvSpPr>
            <p:cNvPr id="738335" name="Text Box 39"/>
            <p:cNvSpPr txBox="1">
              <a:spLocks noChangeArrowheads="1"/>
            </p:cNvSpPr>
            <p:nvPr/>
          </p:nvSpPr>
          <p:spPr bwMode="auto">
            <a:xfrm>
              <a:off x="793" y="1706"/>
              <a:ext cx="635" cy="19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endParaRPr lang="eu-ES" sz="1400" dirty="0"/>
            </a:p>
          </p:txBody>
        </p:sp>
      </p:grpSp>
      <p:grpSp>
        <p:nvGrpSpPr>
          <p:cNvPr id="5" name="Group 68"/>
          <p:cNvGrpSpPr>
            <a:grpSpLocks/>
          </p:cNvGrpSpPr>
          <p:nvPr/>
        </p:nvGrpSpPr>
        <p:grpSpPr bwMode="auto">
          <a:xfrm>
            <a:off x="2195513" y="3789363"/>
            <a:ext cx="1008062" cy="490537"/>
            <a:chOff x="1383" y="2387"/>
            <a:chExt cx="635" cy="309"/>
          </a:xfrm>
        </p:grpSpPr>
        <p:sp>
          <p:nvSpPr>
            <p:cNvPr id="738332" name="Line 41"/>
            <p:cNvSpPr>
              <a:spLocks noChangeShapeType="1"/>
            </p:cNvSpPr>
            <p:nvPr/>
          </p:nvSpPr>
          <p:spPr bwMode="auto">
            <a:xfrm rot="-5400000">
              <a:off x="1701" y="2069"/>
              <a:ext cx="0" cy="635"/>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33" name="Text Box 42"/>
            <p:cNvSpPr txBox="1">
              <a:spLocks noChangeArrowheads="1"/>
            </p:cNvSpPr>
            <p:nvPr/>
          </p:nvSpPr>
          <p:spPr bwMode="auto">
            <a:xfrm>
              <a:off x="1406" y="2523"/>
              <a:ext cx="499"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FUSIOA</a:t>
              </a:r>
            </a:p>
          </p:txBody>
        </p:sp>
      </p:grpSp>
      <p:grpSp>
        <p:nvGrpSpPr>
          <p:cNvPr id="6" name="Group 67"/>
          <p:cNvGrpSpPr>
            <a:grpSpLocks/>
          </p:cNvGrpSpPr>
          <p:nvPr/>
        </p:nvGrpSpPr>
        <p:grpSpPr bwMode="auto">
          <a:xfrm>
            <a:off x="5362575" y="3787775"/>
            <a:ext cx="1549400" cy="492125"/>
            <a:chOff x="3378" y="2386"/>
            <a:chExt cx="976" cy="310"/>
          </a:xfrm>
        </p:grpSpPr>
        <p:sp>
          <p:nvSpPr>
            <p:cNvPr id="738330" name="Line 44"/>
            <p:cNvSpPr>
              <a:spLocks noChangeShapeType="1"/>
            </p:cNvSpPr>
            <p:nvPr/>
          </p:nvSpPr>
          <p:spPr bwMode="auto">
            <a:xfrm rot="-5400000">
              <a:off x="3833" y="2068"/>
              <a:ext cx="0" cy="635"/>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31" name="Text Box 45"/>
            <p:cNvSpPr txBox="1">
              <a:spLocks noChangeArrowheads="1"/>
            </p:cNvSpPr>
            <p:nvPr/>
          </p:nvSpPr>
          <p:spPr bwMode="auto">
            <a:xfrm>
              <a:off x="3378" y="2523"/>
              <a:ext cx="9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200"/>
                <a:t>LURRINTZEA</a:t>
              </a:r>
            </a:p>
          </p:txBody>
        </p:sp>
      </p:grpSp>
      <p:sp>
        <p:nvSpPr>
          <p:cNvPr id="738328" name="Line 47"/>
          <p:cNvSpPr>
            <a:spLocks noChangeShapeType="1"/>
          </p:cNvSpPr>
          <p:nvPr/>
        </p:nvSpPr>
        <p:spPr bwMode="auto">
          <a:xfrm rot="16200000" flipV="1">
            <a:off x="2663825" y="-501828"/>
            <a:ext cx="0" cy="1008062"/>
          </a:xfrm>
          <a:prstGeom prst="line">
            <a:avLst/>
          </a:prstGeom>
          <a:noFill/>
          <a:ln w="5715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8" name="Group 70"/>
          <p:cNvGrpSpPr>
            <a:grpSpLocks/>
          </p:cNvGrpSpPr>
          <p:nvPr/>
        </p:nvGrpSpPr>
        <p:grpSpPr bwMode="auto">
          <a:xfrm>
            <a:off x="5364163" y="2960688"/>
            <a:ext cx="1549400" cy="574675"/>
            <a:chOff x="3379" y="1865"/>
            <a:chExt cx="976" cy="362"/>
          </a:xfrm>
        </p:grpSpPr>
        <p:sp>
          <p:nvSpPr>
            <p:cNvPr id="738326" name="Line 50"/>
            <p:cNvSpPr>
              <a:spLocks noChangeShapeType="1"/>
            </p:cNvSpPr>
            <p:nvPr/>
          </p:nvSpPr>
          <p:spPr bwMode="auto">
            <a:xfrm rot="16200000" flipV="1">
              <a:off x="3810" y="1909"/>
              <a:ext cx="0" cy="635"/>
            </a:xfrm>
            <a:prstGeom prst="line">
              <a:avLst/>
            </a:prstGeom>
            <a:noFill/>
            <a:ln w="5715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38327" name="Text Box 51"/>
            <p:cNvSpPr txBox="1">
              <a:spLocks noChangeArrowheads="1"/>
            </p:cNvSpPr>
            <p:nvPr/>
          </p:nvSpPr>
          <p:spPr bwMode="auto">
            <a:xfrm>
              <a:off x="3379" y="1865"/>
              <a:ext cx="9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LIKIDOTZEA EDO KONDENTSAZIOA</a:t>
              </a:r>
            </a:p>
          </p:txBody>
        </p:sp>
      </p:grpSp>
      <p:grpSp>
        <p:nvGrpSpPr>
          <p:cNvPr id="9" name="Group 65"/>
          <p:cNvGrpSpPr>
            <a:grpSpLocks/>
          </p:cNvGrpSpPr>
          <p:nvPr/>
        </p:nvGrpSpPr>
        <p:grpSpPr bwMode="auto">
          <a:xfrm>
            <a:off x="1584325" y="4292600"/>
            <a:ext cx="5975350" cy="1427163"/>
            <a:chOff x="998" y="2704"/>
            <a:chExt cx="3764" cy="899"/>
          </a:xfrm>
        </p:grpSpPr>
        <p:sp>
          <p:nvSpPr>
            <p:cNvPr id="738324" name="Freeform 53"/>
            <p:cNvSpPr>
              <a:spLocks/>
            </p:cNvSpPr>
            <p:nvPr/>
          </p:nvSpPr>
          <p:spPr bwMode="auto">
            <a:xfrm rot="-5400000">
              <a:off x="2571" y="1131"/>
              <a:ext cx="617" cy="3764"/>
            </a:xfrm>
            <a:custGeom>
              <a:avLst/>
              <a:gdLst>
                <a:gd name="T0" fmla="*/ 617 w 617"/>
                <a:gd name="T1" fmla="*/ 37 h 2135"/>
                <a:gd name="T2" fmla="*/ 2 w 617"/>
                <a:gd name="T3" fmla="*/ 0 h 2135"/>
                <a:gd name="T4" fmla="*/ 0 w 617"/>
                <a:gd name="T5" fmla="*/ 64106 h 2135"/>
                <a:gd name="T6" fmla="*/ 615 w 617"/>
                <a:gd name="T7" fmla="*/ 64041 h 2135"/>
                <a:gd name="T8" fmla="*/ 0 60000 65536"/>
                <a:gd name="T9" fmla="*/ 0 60000 65536"/>
                <a:gd name="T10" fmla="*/ 0 60000 65536"/>
                <a:gd name="T11" fmla="*/ 0 60000 65536"/>
                <a:gd name="T12" fmla="*/ 0 w 617"/>
                <a:gd name="T13" fmla="*/ 0 h 2135"/>
                <a:gd name="T14" fmla="*/ 617 w 617"/>
                <a:gd name="T15" fmla="*/ 2135 h 2135"/>
              </a:gdLst>
              <a:ahLst/>
              <a:cxnLst>
                <a:cxn ang="T8">
                  <a:pos x="T0" y="T1"/>
                </a:cxn>
                <a:cxn ang="T9">
                  <a:pos x="T2" y="T3"/>
                </a:cxn>
                <a:cxn ang="T10">
                  <a:pos x="T4" y="T5"/>
                </a:cxn>
                <a:cxn ang="T11">
                  <a:pos x="T6" y="T7"/>
                </a:cxn>
              </a:cxnLst>
              <a:rect l="T12" t="T13" r="T14" b="T15"/>
              <a:pathLst>
                <a:path w="617" h="2135">
                  <a:moveTo>
                    <a:pt x="617" y="1"/>
                  </a:moveTo>
                  <a:lnTo>
                    <a:pt x="2" y="0"/>
                  </a:lnTo>
                  <a:lnTo>
                    <a:pt x="0" y="2135"/>
                  </a:lnTo>
                  <a:lnTo>
                    <a:pt x="615" y="2133"/>
                  </a:lnTo>
                </a:path>
              </a:pathLst>
            </a:custGeom>
            <a:noFill/>
            <a:ln w="57150">
              <a:solidFill>
                <a:srgbClr val="FF00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738325" name="Text Box 54"/>
            <p:cNvSpPr txBox="1">
              <a:spLocks noChangeArrowheads="1"/>
            </p:cNvSpPr>
            <p:nvPr/>
          </p:nvSpPr>
          <p:spPr bwMode="auto">
            <a:xfrm>
              <a:off x="2336" y="3430"/>
              <a:ext cx="97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SUBLIMAZIOA</a:t>
              </a:r>
            </a:p>
          </p:txBody>
        </p:sp>
      </p:grpSp>
      <p:sp>
        <p:nvSpPr>
          <p:cNvPr id="738318" name="Freeform 56"/>
          <p:cNvSpPr>
            <a:spLocks/>
          </p:cNvSpPr>
          <p:nvPr/>
        </p:nvSpPr>
        <p:spPr bwMode="auto">
          <a:xfrm rot="-5400000">
            <a:off x="4008438" y="-555625"/>
            <a:ext cx="1200150" cy="6048375"/>
          </a:xfrm>
          <a:custGeom>
            <a:avLst/>
            <a:gdLst>
              <a:gd name="T0" fmla="*/ 0 w 756"/>
              <a:gd name="T1" fmla="*/ 2147483647 h 2133"/>
              <a:gd name="T2" fmla="*/ 2147483647 w 756"/>
              <a:gd name="T3" fmla="*/ 2147483647 h 2133"/>
              <a:gd name="T4" fmla="*/ 2147483647 w 756"/>
              <a:gd name="T5" fmla="*/ 0 h 2133"/>
              <a:gd name="T6" fmla="*/ 2147483647 w 756"/>
              <a:gd name="T7" fmla="*/ 2147483647 h 2133"/>
              <a:gd name="T8" fmla="*/ 0 60000 65536"/>
              <a:gd name="T9" fmla="*/ 0 60000 65536"/>
              <a:gd name="T10" fmla="*/ 0 60000 65536"/>
              <a:gd name="T11" fmla="*/ 0 60000 65536"/>
              <a:gd name="T12" fmla="*/ 0 w 756"/>
              <a:gd name="T13" fmla="*/ 0 h 2133"/>
              <a:gd name="T14" fmla="*/ 756 w 756"/>
              <a:gd name="T15" fmla="*/ 2133 h 2133"/>
            </a:gdLst>
            <a:ahLst/>
            <a:cxnLst>
              <a:cxn ang="T8">
                <a:pos x="T0" y="T1"/>
              </a:cxn>
              <a:cxn ang="T9">
                <a:pos x="T2" y="T3"/>
              </a:cxn>
              <a:cxn ang="T10">
                <a:pos x="T4" y="T5"/>
              </a:cxn>
              <a:cxn ang="T11">
                <a:pos x="T6" y="T7"/>
              </a:cxn>
            </a:cxnLst>
            <a:rect l="T12" t="T13" r="T14" b="T15"/>
            <a:pathLst>
              <a:path w="756" h="2133">
                <a:moveTo>
                  <a:pt x="0" y="2133"/>
                </a:moveTo>
                <a:lnTo>
                  <a:pt x="756" y="2130"/>
                </a:lnTo>
                <a:lnTo>
                  <a:pt x="756" y="0"/>
                </a:lnTo>
                <a:lnTo>
                  <a:pt x="3" y="1"/>
                </a:lnTo>
              </a:path>
            </a:pathLst>
          </a:custGeom>
          <a:noFill/>
          <a:ln w="57150">
            <a:solidFill>
              <a:srgbClr val="FF990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 name="CuadroTexto 9"/>
          <p:cNvSpPr txBox="1"/>
          <p:nvPr/>
        </p:nvSpPr>
        <p:spPr>
          <a:xfrm>
            <a:off x="717550" y="1044575"/>
            <a:ext cx="8189472" cy="584776"/>
          </a:xfrm>
          <a:prstGeom prst="rect">
            <a:avLst/>
          </a:prstGeom>
          <a:noFill/>
        </p:spPr>
        <p:txBody>
          <a:bodyPr wrap="square" rtlCol="0">
            <a:spAutoFit/>
          </a:bodyPr>
          <a:lstStyle/>
          <a:p>
            <a:r>
              <a:rPr lang="es-ES" sz="3200" dirty="0" err="1" smtClean="0"/>
              <a:t>Egoera</a:t>
            </a:r>
            <a:r>
              <a:rPr lang="es-ES" sz="3200" dirty="0" smtClean="0"/>
              <a:t> </a:t>
            </a:r>
            <a:r>
              <a:rPr lang="es-ES" sz="3200" dirty="0" err="1" smtClean="0"/>
              <a:t>aldaketei</a:t>
            </a:r>
            <a:r>
              <a:rPr lang="es-ES" sz="3200" dirty="0" smtClean="0"/>
              <a:t> </a:t>
            </a:r>
            <a:r>
              <a:rPr lang="es-ES" sz="3200" dirty="0" err="1" smtClean="0"/>
              <a:t>dagozkien</a:t>
            </a:r>
            <a:r>
              <a:rPr lang="es-ES" sz="3200" dirty="0" smtClean="0"/>
              <a:t> </a:t>
            </a:r>
            <a:r>
              <a:rPr lang="es-ES" sz="3200" dirty="0" err="1" smtClean="0"/>
              <a:t>izenak</a:t>
            </a:r>
            <a:r>
              <a:rPr lang="es-ES" sz="3200" dirty="0" smtClean="0"/>
              <a:t> </a:t>
            </a:r>
            <a:r>
              <a:rPr lang="es-ES" sz="3200" dirty="0" err="1" smtClean="0"/>
              <a:t>idatz</a:t>
            </a:r>
            <a:r>
              <a:rPr lang="es-ES" sz="3200" dirty="0" smtClean="0"/>
              <a:t> </a:t>
            </a:r>
            <a:r>
              <a:rPr lang="es-ES" sz="3200" dirty="0" err="1" smtClean="0"/>
              <a:t>itzazu</a:t>
            </a:r>
            <a:r>
              <a:rPr lang="es-ES" sz="3200" dirty="0" smtClean="0"/>
              <a:t>:</a:t>
            </a:r>
            <a:endParaRPr lang="es-ES" sz="3200" dirty="0"/>
          </a:p>
        </p:txBody>
      </p:sp>
      <p:pic>
        <p:nvPicPr>
          <p:cNvPr id="3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41259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par>
                          <p:cTn id="13" fill="hold" nodeType="afterGroup">
                            <p:stCondLst>
                              <p:cond delay="1000"/>
                            </p:stCondLst>
                            <p:childTnLst>
                              <p:par>
                                <p:cTn id="14" presetID="22" presetClass="entr" presetSubtype="8"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20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1000"/>
                                        <p:tgtEl>
                                          <p:spTgt spid="6"/>
                                        </p:tgtEl>
                                      </p:cBhvr>
                                    </p:animEffec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2000"/>
                                        <p:tgtEl>
                                          <p:spTgt spid="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2"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1000"/>
                                        <p:tgtEl>
                                          <p:spTgt spid="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22298597-57EE-4F4F-B368-A4C80E2DBADB}" type="slidenum">
              <a:rPr lang="eu-ES" sz="1400">
                <a:latin typeface="Times" charset="0"/>
              </a:rPr>
              <a:pPr/>
              <a:t>48</a:t>
            </a:fld>
            <a:endParaRPr lang="eu-ES" sz="1400">
              <a:latin typeface="Times" charset="0"/>
            </a:endParaRPr>
          </a:p>
        </p:txBody>
      </p:sp>
      <p:grpSp>
        <p:nvGrpSpPr>
          <p:cNvPr id="2" name="Group 32"/>
          <p:cNvGrpSpPr>
            <a:grpSpLocks/>
          </p:cNvGrpSpPr>
          <p:nvPr/>
        </p:nvGrpSpPr>
        <p:grpSpPr bwMode="auto">
          <a:xfrm>
            <a:off x="2051050" y="873125"/>
            <a:ext cx="4654550" cy="4464050"/>
            <a:chOff x="2352" y="1139"/>
            <a:chExt cx="2932" cy="2812"/>
          </a:xfrm>
        </p:grpSpPr>
        <p:sp>
          <p:nvSpPr>
            <p:cNvPr id="739367" name="Line 33"/>
            <p:cNvSpPr>
              <a:spLocks noChangeShapeType="1"/>
            </p:cNvSpPr>
            <p:nvPr/>
          </p:nvSpPr>
          <p:spPr bwMode="auto">
            <a:xfrm>
              <a:off x="2675" y="1166"/>
              <a:ext cx="0" cy="264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68" name="Line 34"/>
            <p:cNvSpPr>
              <a:spLocks noChangeShapeType="1"/>
            </p:cNvSpPr>
            <p:nvPr/>
          </p:nvSpPr>
          <p:spPr bwMode="auto">
            <a:xfrm>
              <a:off x="2799" y="1162"/>
              <a:ext cx="0" cy="2650"/>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69" name="Line 35"/>
            <p:cNvSpPr>
              <a:spLocks noChangeShapeType="1"/>
            </p:cNvSpPr>
            <p:nvPr/>
          </p:nvSpPr>
          <p:spPr bwMode="auto">
            <a:xfrm>
              <a:off x="2923"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0" name="Line 36"/>
            <p:cNvSpPr>
              <a:spLocks noChangeShapeType="1"/>
            </p:cNvSpPr>
            <p:nvPr/>
          </p:nvSpPr>
          <p:spPr bwMode="auto">
            <a:xfrm>
              <a:off x="3046"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1" name="Line 37"/>
            <p:cNvSpPr>
              <a:spLocks noChangeShapeType="1"/>
            </p:cNvSpPr>
            <p:nvPr/>
          </p:nvSpPr>
          <p:spPr bwMode="auto">
            <a:xfrm>
              <a:off x="3170"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2" name="Line 38"/>
            <p:cNvSpPr>
              <a:spLocks noChangeShapeType="1"/>
            </p:cNvSpPr>
            <p:nvPr/>
          </p:nvSpPr>
          <p:spPr bwMode="auto">
            <a:xfrm>
              <a:off x="3294"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3" name="Line 39"/>
            <p:cNvSpPr>
              <a:spLocks noChangeShapeType="1"/>
            </p:cNvSpPr>
            <p:nvPr/>
          </p:nvSpPr>
          <p:spPr bwMode="auto">
            <a:xfrm>
              <a:off x="3418"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4" name="Line 40"/>
            <p:cNvSpPr>
              <a:spLocks noChangeShapeType="1"/>
            </p:cNvSpPr>
            <p:nvPr/>
          </p:nvSpPr>
          <p:spPr bwMode="auto">
            <a:xfrm>
              <a:off x="3541"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5" name="Line 41"/>
            <p:cNvSpPr>
              <a:spLocks noChangeShapeType="1"/>
            </p:cNvSpPr>
            <p:nvPr/>
          </p:nvSpPr>
          <p:spPr bwMode="auto">
            <a:xfrm>
              <a:off x="3665"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6" name="Line 42"/>
            <p:cNvSpPr>
              <a:spLocks noChangeShapeType="1"/>
            </p:cNvSpPr>
            <p:nvPr/>
          </p:nvSpPr>
          <p:spPr bwMode="auto">
            <a:xfrm>
              <a:off x="3789"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7" name="Line 43"/>
            <p:cNvSpPr>
              <a:spLocks noChangeShapeType="1"/>
            </p:cNvSpPr>
            <p:nvPr/>
          </p:nvSpPr>
          <p:spPr bwMode="auto">
            <a:xfrm>
              <a:off x="3913"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8" name="Line 44"/>
            <p:cNvSpPr>
              <a:spLocks noChangeShapeType="1"/>
            </p:cNvSpPr>
            <p:nvPr/>
          </p:nvSpPr>
          <p:spPr bwMode="auto">
            <a:xfrm>
              <a:off x="4036"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79" name="Line 45"/>
            <p:cNvSpPr>
              <a:spLocks noChangeShapeType="1"/>
            </p:cNvSpPr>
            <p:nvPr/>
          </p:nvSpPr>
          <p:spPr bwMode="auto">
            <a:xfrm>
              <a:off x="4160"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0" name="Line 46"/>
            <p:cNvSpPr>
              <a:spLocks noChangeShapeType="1"/>
            </p:cNvSpPr>
            <p:nvPr/>
          </p:nvSpPr>
          <p:spPr bwMode="auto">
            <a:xfrm>
              <a:off x="4284"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1" name="Line 47"/>
            <p:cNvSpPr>
              <a:spLocks noChangeShapeType="1"/>
            </p:cNvSpPr>
            <p:nvPr/>
          </p:nvSpPr>
          <p:spPr bwMode="auto">
            <a:xfrm>
              <a:off x="4408"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2" name="Line 48"/>
            <p:cNvSpPr>
              <a:spLocks noChangeShapeType="1"/>
            </p:cNvSpPr>
            <p:nvPr/>
          </p:nvSpPr>
          <p:spPr bwMode="auto">
            <a:xfrm>
              <a:off x="4532"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3" name="Line 49"/>
            <p:cNvSpPr>
              <a:spLocks noChangeShapeType="1"/>
            </p:cNvSpPr>
            <p:nvPr/>
          </p:nvSpPr>
          <p:spPr bwMode="auto">
            <a:xfrm>
              <a:off x="4655" y="1166"/>
              <a:ext cx="0" cy="2646"/>
            </a:xfrm>
            <a:prstGeom prst="line">
              <a:avLst/>
            </a:prstGeom>
            <a:noFill/>
            <a:ln w="19050">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4" name="Line 50"/>
            <p:cNvSpPr>
              <a:spLocks noChangeShapeType="1"/>
            </p:cNvSpPr>
            <p:nvPr/>
          </p:nvSpPr>
          <p:spPr bwMode="auto">
            <a:xfrm>
              <a:off x="2675" y="3812"/>
              <a:ext cx="19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5" name="Line 51"/>
            <p:cNvSpPr>
              <a:spLocks noChangeShapeType="1"/>
            </p:cNvSpPr>
            <p:nvPr/>
          </p:nvSpPr>
          <p:spPr bwMode="auto">
            <a:xfrm>
              <a:off x="2675" y="1819"/>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6" name="Line 52"/>
            <p:cNvSpPr>
              <a:spLocks noChangeShapeType="1"/>
            </p:cNvSpPr>
            <p:nvPr/>
          </p:nvSpPr>
          <p:spPr bwMode="auto">
            <a:xfrm>
              <a:off x="2675" y="1949"/>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7" name="Line 53"/>
            <p:cNvSpPr>
              <a:spLocks noChangeShapeType="1"/>
            </p:cNvSpPr>
            <p:nvPr/>
          </p:nvSpPr>
          <p:spPr bwMode="auto">
            <a:xfrm>
              <a:off x="2675" y="2080"/>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8" name="Line 54"/>
            <p:cNvSpPr>
              <a:spLocks noChangeShapeType="1"/>
            </p:cNvSpPr>
            <p:nvPr/>
          </p:nvSpPr>
          <p:spPr bwMode="auto">
            <a:xfrm>
              <a:off x="2675" y="2210"/>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89" name="Line 55"/>
            <p:cNvSpPr>
              <a:spLocks noChangeShapeType="1"/>
            </p:cNvSpPr>
            <p:nvPr/>
          </p:nvSpPr>
          <p:spPr bwMode="auto">
            <a:xfrm>
              <a:off x="2675" y="2341"/>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0" name="Line 56"/>
            <p:cNvSpPr>
              <a:spLocks noChangeShapeType="1"/>
            </p:cNvSpPr>
            <p:nvPr/>
          </p:nvSpPr>
          <p:spPr bwMode="auto">
            <a:xfrm>
              <a:off x="2675" y="2472"/>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1" name="Line 57"/>
            <p:cNvSpPr>
              <a:spLocks noChangeShapeType="1"/>
            </p:cNvSpPr>
            <p:nvPr/>
          </p:nvSpPr>
          <p:spPr bwMode="auto">
            <a:xfrm>
              <a:off x="2675" y="2602"/>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2" name="Line 58"/>
            <p:cNvSpPr>
              <a:spLocks noChangeShapeType="1"/>
            </p:cNvSpPr>
            <p:nvPr/>
          </p:nvSpPr>
          <p:spPr bwMode="auto">
            <a:xfrm>
              <a:off x="2675" y="2733"/>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3" name="Line 59"/>
            <p:cNvSpPr>
              <a:spLocks noChangeShapeType="1"/>
            </p:cNvSpPr>
            <p:nvPr/>
          </p:nvSpPr>
          <p:spPr bwMode="auto">
            <a:xfrm>
              <a:off x="2675" y="2863"/>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4" name="Line 60"/>
            <p:cNvSpPr>
              <a:spLocks noChangeShapeType="1"/>
            </p:cNvSpPr>
            <p:nvPr/>
          </p:nvSpPr>
          <p:spPr bwMode="auto">
            <a:xfrm>
              <a:off x="2675" y="2994"/>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5" name="Line 61"/>
            <p:cNvSpPr>
              <a:spLocks noChangeShapeType="1"/>
            </p:cNvSpPr>
            <p:nvPr/>
          </p:nvSpPr>
          <p:spPr bwMode="auto">
            <a:xfrm>
              <a:off x="2675" y="3125"/>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6" name="Line 62"/>
            <p:cNvSpPr>
              <a:spLocks noChangeShapeType="1"/>
            </p:cNvSpPr>
            <p:nvPr/>
          </p:nvSpPr>
          <p:spPr bwMode="auto">
            <a:xfrm>
              <a:off x="2675" y="3255"/>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7" name="Line 63"/>
            <p:cNvSpPr>
              <a:spLocks noChangeShapeType="1"/>
            </p:cNvSpPr>
            <p:nvPr/>
          </p:nvSpPr>
          <p:spPr bwMode="auto">
            <a:xfrm>
              <a:off x="2675" y="3386"/>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8" name="Line 64"/>
            <p:cNvSpPr>
              <a:spLocks noChangeShapeType="1"/>
            </p:cNvSpPr>
            <p:nvPr/>
          </p:nvSpPr>
          <p:spPr bwMode="auto">
            <a:xfrm>
              <a:off x="2675" y="3516"/>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399" name="Line 65"/>
            <p:cNvSpPr>
              <a:spLocks noChangeShapeType="1"/>
            </p:cNvSpPr>
            <p:nvPr/>
          </p:nvSpPr>
          <p:spPr bwMode="auto">
            <a:xfrm>
              <a:off x="2675" y="3647"/>
              <a:ext cx="1987" cy="0"/>
            </a:xfrm>
            <a:prstGeom prst="line">
              <a:avLst/>
            </a:prstGeom>
            <a:noFill/>
            <a:ln w="9525">
              <a:solidFill>
                <a:srgbClr val="00FFFF"/>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39400" name="Text Box 66"/>
            <p:cNvSpPr txBox="1">
              <a:spLocks noChangeArrowheads="1"/>
            </p:cNvSpPr>
            <p:nvPr/>
          </p:nvSpPr>
          <p:spPr bwMode="auto">
            <a:xfrm>
              <a:off x="2452" y="3708"/>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-20</a:t>
              </a:r>
            </a:p>
          </p:txBody>
        </p:sp>
        <p:sp>
          <p:nvSpPr>
            <p:cNvPr id="739401" name="Text Box 67"/>
            <p:cNvSpPr txBox="1">
              <a:spLocks noChangeArrowheads="1"/>
            </p:cNvSpPr>
            <p:nvPr/>
          </p:nvSpPr>
          <p:spPr bwMode="auto">
            <a:xfrm>
              <a:off x="2521" y="3446"/>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t>0</a:t>
              </a:r>
            </a:p>
          </p:txBody>
        </p:sp>
        <p:sp>
          <p:nvSpPr>
            <p:cNvPr id="739402" name="Text Box 68"/>
            <p:cNvSpPr txBox="1">
              <a:spLocks noChangeArrowheads="1"/>
            </p:cNvSpPr>
            <p:nvPr/>
          </p:nvSpPr>
          <p:spPr bwMode="auto">
            <a:xfrm>
              <a:off x="2443" y="2135"/>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100</a:t>
              </a:r>
            </a:p>
          </p:txBody>
        </p:sp>
        <p:sp>
          <p:nvSpPr>
            <p:cNvPr id="739403" name="Text Box 69"/>
            <p:cNvSpPr txBox="1">
              <a:spLocks noChangeArrowheads="1"/>
            </p:cNvSpPr>
            <p:nvPr/>
          </p:nvSpPr>
          <p:spPr bwMode="auto">
            <a:xfrm>
              <a:off x="2352" y="1774"/>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T (ºC)</a:t>
              </a:r>
            </a:p>
          </p:txBody>
        </p:sp>
        <p:sp>
          <p:nvSpPr>
            <p:cNvPr id="739404" name="Text Box 70"/>
            <p:cNvSpPr txBox="1">
              <a:spLocks noChangeArrowheads="1"/>
            </p:cNvSpPr>
            <p:nvPr/>
          </p:nvSpPr>
          <p:spPr bwMode="auto">
            <a:xfrm>
              <a:off x="2591"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0</a:t>
              </a:r>
            </a:p>
          </p:txBody>
        </p:sp>
        <p:sp>
          <p:nvSpPr>
            <p:cNvPr id="739405" name="Text Box 71"/>
            <p:cNvSpPr txBox="1">
              <a:spLocks noChangeArrowheads="1"/>
            </p:cNvSpPr>
            <p:nvPr/>
          </p:nvSpPr>
          <p:spPr bwMode="auto">
            <a:xfrm>
              <a:off x="2834"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4</a:t>
              </a:r>
            </a:p>
          </p:txBody>
        </p:sp>
        <p:sp>
          <p:nvSpPr>
            <p:cNvPr id="739406" name="Text Box 72"/>
            <p:cNvSpPr txBox="1">
              <a:spLocks noChangeArrowheads="1"/>
            </p:cNvSpPr>
            <p:nvPr/>
          </p:nvSpPr>
          <p:spPr bwMode="auto">
            <a:xfrm>
              <a:off x="3082"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8</a:t>
              </a:r>
            </a:p>
          </p:txBody>
        </p:sp>
        <p:sp>
          <p:nvSpPr>
            <p:cNvPr id="739407" name="Text Box 73"/>
            <p:cNvSpPr txBox="1">
              <a:spLocks noChangeArrowheads="1"/>
            </p:cNvSpPr>
            <p:nvPr/>
          </p:nvSpPr>
          <p:spPr bwMode="auto">
            <a:xfrm>
              <a:off x="3798"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20</a:t>
              </a:r>
            </a:p>
          </p:txBody>
        </p:sp>
        <p:sp>
          <p:nvSpPr>
            <p:cNvPr id="739408" name="Text Box 74"/>
            <p:cNvSpPr txBox="1">
              <a:spLocks noChangeArrowheads="1"/>
            </p:cNvSpPr>
            <p:nvPr/>
          </p:nvSpPr>
          <p:spPr bwMode="auto">
            <a:xfrm>
              <a:off x="3296"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12</a:t>
              </a:r>
            </a:p>
          </p:txBody>
        </p:sp>
        <p:sp>
          <p:nvSpPr>
            <p:cNvPr id="739409" name="Text Box 75"/>
            <p:cNvSpPr txBox="1">
              <a:spLocks noChangeArrowheads="1"/>
            </p:cNvSpPr>
            <p:nvPr/>
          </p:nvSpPr>
          <p:spPr bwMode="auto">
            <a:xfrm>
              <a:off x="3555" y="3797"/>
              <a:ext cx="74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16</a:t>
              </a:r>
            </a:p>
          </p:txBody>
        </p:sp>
        <p:sp>
          <p:nvSpPr>
            <p:cNvPr id="739410" name="Text Box 76"/>
            <p:cNvSpPr txBox="1">
              <a:spLocks noChangeArrowheads="1"/>
            </p:cNvSpPr>
            <p:nvPr/>
          </p:nvSpPr>
          <p:spPr bwMode="auto">
            <a:xfrm>
              <a:off x="4299"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28</a:t>
              </a:r>
            </a:p>
          </p:txBody>
        </p:sp>
        <p:sp>
          <p:nvSpPr>
            <p:cNvPr id="739411" name="Text Box 77"/>
            <p:cNvSpPr txBox="1">
              <a:spLocks noChangeArrowheads="1"/>
            </p:cNvSpPr>
            <p:nvPr/>
          </p:nvSpPr>
          <p:spPr bwMode="auto">
            <a:xfrm>
              <a:off x="4033"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24</a:t>
              </a:r>
            </a:p>
          </p:txBody>
        </p:sp>
        <p:sp>
          <p:nvSpPr>
            <p:cNvPr id="739412" name="Text Box 78"/>
            <p:cNvSpPr txBox="1">
              <a:spLocks noChangeArrowheads="1"/>
            </p:cNvSpPr>
            <p:nvPr/>
          </p:nvSpPr>
          <p:spPr bwMode="auto">
            <a:xfrm>
              <a:off x="4538" y="3797"/>
              <a:ext cx="7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000">
                  <a:solidFill>
                    <a:srgbClr val="006600"/>
                  </a:solidFill>
                </a:rPr>
                <a:t>t (min)</a:t>
              </a:r>
            </a:p>
          </p:txBody>
        </p:sp>
        <p:sp>
          <p:nvSpPr>
            <p:cNvPr id="739413" name="Rectangle 79"/>
            <p:cNvSpPr>
              <a:spLocks noChangeArrowheads="1"/>
            </p:cNvSpPr>
            <p:nvPr/>
          </p:nvSpPr>
          <p:spPr bwMode="auto">
            <a:xfrm>
              <a:off x="2650" y="1139"/>
              <a:ext cx="2013" cy="665"/>
            </a:xfrm>
            <a:prstGeom prst="rect">
              <a:avLst/>
            </a:prstGeom>
            <a:solidFill>
              <a:schemeClr val="bg1"/>
            </a:solidFill>
            <a:ln w="9525">
              <a:solidFill>
                <a:schemeClr val="bg1"/>
              </a:solidFill>
              <a:miter lim="800000"/>
              <a:headEnd/>
              <a:tailEnd/>
            </a:ln>
          </p:spPr>
          <p:txBody>
            <a:bodyPr wrap="none" anchor="ctr"/>
            <a:lstStyle/>
            <a:p>
              <a:pPr algn="ctr" eaLnBrk="1" hangingPunct="1"/>
              <a:endParaRPr lang="es-ES" sz="1800"/>
            </a:p>
          </p:txBody>
        </p:sp>
      </p:grpSp>
      <p:sp>
        <p:nvSpPr>
          <p:cNvPr id="352336" name="Line 80"/>
          <p:cNvSpPr>
            <a:spLocks noChangeShapeType="1"/>
          </p:cNvSpPr>
          <p:nvPr/>
        </p:nvSpPr>
        <p:spPr bwMode="auto">
          <a:xfrm flipV="1">
            <a:off x="2563813" y="4618038"/>
            <a:ext cx="198437" cy="498475"/>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7" name="Line 81"/>
          <p:cNvSpPr>
            <a:spLocks noChangeShapeType="1"/>
          </p:cNvSpPr>
          <p:nvPr/>
        </p:nvSpPr>
        <p:spPr bwMode="auto">
          <a:xfrm>
            <a:off x="2762250" y="4618038"/>
            <a:ext cx="274638"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8" name="Line 82"/>
          <p:cNvSpPr>
            <a:spLocks noChangeShapeType="1"/>
          </p:cNvSpPr>
          <p:nvPr/>
        </p:nvSpPr>
        <p:spPr bwMode="auto">
          <a:xfrm flipV="1">
            <a:off x="3036888" y="2579688"/>
            <a:ext cx="1971675" cy="20383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39" name="Line 83"/>
          <p:cNvSpPr>
            <a:spLocks noChangeShapeType="1"/>
          </p:cNvSpPr>
          <p:nvPr/>
        </p:nvSpPr>
        <p:spPr bwMode="auto">
          <a:xfrm>
            <a:off x="5005388" y="2579688"/>
            <a:ext cx="314325"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52340" name="Line 84"/>
          <p:cNvSpPr>
            <a:spLocks noChangeShapeType="1"/>
          </p:cNvSpPr>
          <p:nvPr/>
        </p:nvSpPr>
        <p:spPr bwMode="auto">
          <a:xfrm flipV="1">
            <a:off x="5324475" y="2205038"/>
            <a:ext cx="196850" cy="37465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s-ES"/>
          </a:p>
        </p:txBody>
      </p:sp>
      <p:grpSp>
        <p:nvGrpSpPr>
          <p:cNvPr id="3" name="Group 104"/>
          <p:cNvGrpSpPr>
            <a:grpSpLocks/>
          </p:cNvGrpSpPr>
          <p:nvPr/>
        </p:nvGrpSpPr>
        <p:grpSpPr bwMode="auto">
          <a:xfrm>
            <a:off x="1341438" y="4700588"/>
            <a:ext cx="1065212" cy="303212"/>
            <a:chOff x="1253" y="3256"/>
            <a:chExt cx="671" cy="191"/>
          </a:xfrm>
        </p:grpSpPr>
        <p:sp>
          <p:nvSpPr>
            <p:cNvPr id="739365" name="Rectangle 86"/>
            <p:cNvSpPr>
              <a:spLocks noChangeArrowheads="1"/>
            </p:cNvSpPr>
            <p:nvPr/>
          </p:nvSpPr>
          <p:spPr bwMode="auto">
            <a:xfrm>
              <a:off x="1253" y="3264"/>
              <a:ext cx="671" cy="183"/>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6" name="Text Box 87"/>
            <p:cNvSpPr txBox="1">
              <a:spLocks noChangeArrowheads="1"/>
            </p:cNvSpPr>
            <p:nvPr/>
          </p:nvSpPr>
          <p:spPr bwMode="auto">
            <a:xfrm>
              <a:off x="1341" y="3256"/>
              <a:ext cx="494" cy="17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Solidoa</a:t>
              </a:r>
            </a:p>
          </p:txBody>
        </p:sp>
      </p:grpSp>
      <p:grpSp>
        <p:nvGrpSpPr>
          <p:cNvPr id="4" name="Group 103"/>
          <p:cNvGrpSpPr>
            <a:grpSpLocks/>
          </p:cNvGrpSpPr>
          <p:nvPr/>
        </p:nvGrpSpPr>
        <p:grpSpPr bwMode="auto">
          <a:xfrm>
            <a:off x="3825875" y="3933825"/>
            <a:ext cx="1106488" cy="280988"/>
            <a:chOff x="2818" y="2759"/>
            <a:chExt cx="672" cy="191"/>
          </a:xfrm>
        </p:grpSpPr>
        <p:sp>
          <p:nvSpPr>
            <p:cNvPr id="739363" name="Rectangle 89"/>
            <p:cNvSpPr>
              <a:spLocks noChangeArrowheads="1"/>
            </p:cNvSpPr>
            <p:nvPr/>
          </p:nvSpPr>
          <p:spPr bwMode="auto">
            <a:xfrm>
              <a:off x="2818" y="2767"/>
              <a:ext cx="672" cy="183"/>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4" name="Text Box 90"/>
            <p:cNvSpPr txBox="1">
              <a:spLocks noChangeArrowheads="1"/>
            </p:cNvSpPr>
            <p:nvPr/>
          </p:nvSpPr>
          <p:spPr bwMode="auto">
            <a:xfrm>
              <a:off x="2906" y="2759"/>
              <a:ext cx="495" cy="1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Likidoa</a:t>
              </a:r>
            </a:p>
          </p:txBody>
        </p:sp>
      </p:grpSp>
      <p:grpSp>
        <p:nvGrpSpPr>
          <p:cNvPr id="5" name="Group 102"/>
          <p:cNvGrpSpPr>
            <a:grpSpLocks/>
          </p:cNvGrpSpPr>
          <p:nvPr/>
        </p:nvGrpSpPr>
        <p:grpSpPr bwMode="auto">
          <a:xfrm>
            <a:off x="5561013" y="2330450"/>
            <a:ext cx="1066800" cy="301625"/>
            <a:chOff x="3911" y="1763"/>
            <a:chExt cx="672" cy="190"/>
          </a:xfrm>
        </p:grpSpPr>
        <p:sp>
          <p:nvSpPr>
            <p:cNvPr id="739361" name="Rectangle 92"/>
            <p:cNvSpPr>
              <a:spLocks noChangeArrowheads="1"/>
            </p:cNvSpPr>
            <p:nvPr/>
          </p:nvSpPr>
          <p:spPr bwMode="auto">
            <a:xfrm>
              <a:off x="3911" y="1771"/>
              <a:ext cx="672" cy="182"/>
            </a:xfrm>
            <a:prstGeom prst="rect">
              <a:avLst/>
            </a:prstGeom>
            <a:solidFill>
              <a:srgbClr val="FFFF99"/>
            </a:solidFill>
            <a:ln w="9525">
              <a:solidFill>
                <a:srgbClr val="008000"/>
              </a:solidFill>
              <a:miter lim="800000"/>
              <a:headEnd/>
              <a:tailEnd/>
            </a:ln>
          </p:spPr>
          <p:txBody>
            <a:bodyPr wrap="none" anchor="ctr"/>
            <a:lstStyle/>
            <a:p>
              <a:pPr algn="ctr" eaLnBrk="1" hangingPunct="1"/>
              <a:endParaRPr lang="es-ES" sz="1800"/>
            </a:p>
          </p:txBody>
        </p:sp>
        <p:sp>
          <p:nvSpPr>
            <p:cNvPr id="739362" name="Text Box 93"/>
            <p:cNvSpPr txBox="1">
              <a:spLocks noChangeArrowheads="1"/>
            </p:cNvSpPr>
            <p:nvPr/>
          </p:nvSpPr>
          <p:spPr bwMode="auto">
            <a:xfrm>
              <a:off x="3999" y="1763"/>
              <a:ext cx="495" cy="173"/>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t>Gasa</a:t>
              </a:r>
            </a:p>
          </p:txBody>
        </p:sp>
      </p:grpSp>
      <p:grpSp>
        <p:nvGrpSpPr>
          <p:cNvPr id="6" name="Group 94"/>
          <p:cNvGrpSpPr>
            <a:grpSpLocks/>
          </p:cNvGrpSpPr>
          <p:nvPr/>
        </p:nvGrpSpPr>
        <p:grpSpPr bwMode="auto">
          <a:xfrm>
            <a:off x="2563813" y="2579688"/>
            <a:ext cx="2444750" cy="2536825"/>
            <a:chOff x="2675" y="2214"/>
            <a:chExt cx="1540" cy="1598"/>
          </a:xfrm>
        </p:grpSpPr>
        <p:sp>
          <p:nvSpPr>
            <p:cNvPr id="739359" name="Line 95"/>
            <p:cNvSpPr>
              <a:spLocks noChangeShapeType="1"/>
            </p:cNvSpPr>
            <p:nvPr/>
          </p:nvSpPr>
          <p:spPr bwMode="auto">
            <a:xfrm>
              <a:off x="2675" y="2214"/>
              <a:ext cx="154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739360" name="Line 96"/>
            <p:cNvSpPr>
              <a:spLocks noChangeShapeType="1"/>
            </p:cNvSpPr>
            <p:nvPr/>
          </p:nvSpPr>
          <p:spPr bwMode="auto">
            <a:xfrm>
              <a:off x="4215" y="2214"/>
              <a:ext cx="0" cy="159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grpSp>
        <p:nvGrpSpPr>
          <p:cNvPr id="7" name="Group 97"/>
          <p:cNvGrpSpPr>
            <a:grpSpLocks/>
          </p:cNvGrpSpPr>
          <p:nvPr/>
        </p:nvGrpSpPr>
        <p:grpSpPr bwMode="auto">
          <a:xfrm>
            <a:off x="2563813" y="4632325"/>
            <a:ext cx="198437" cy="525463"/>
            <a:chOff x="2675" y="3507"/>
            <a:chExt cx="125" cy="331"/>
          </a:xfrm>
        </p:grpSpPr>
        <p:sp>
          <p:nvSpPr>
            <p:cNvPr id="739357" name="Line 98"/>
            <p:cNvSpPr>
              <a:spLocks noChangeShapeType="1"/>
            </p:cNvSpPr>
            <p:nvPr/>
          </p:nvSpPr>
          <p:spPr bwMode="auto">
            <a:xfrm>
              <a:off x="2675" y="3507"/>
              <a:ext cx="1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739358" name="Line 99"/>
            <p:cNvSpPr>
              <a:spLocks noChangeShapeType="1"/>
            </p:cNvSpPr>
            <p:nvPr/>
          </p:nvSpPr>
          <p:spPr bwMode="auto">
            <a:xfrm>
              <a:off x="2800" y="3525"/>
              <a:ext cx="0" cy="31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grpSp>
      <p:sp>
        <p:nvSpPr>
          <p:cNvPr id="352356" name="Text Box 100"/>
          <p:cNvSpPr txBox="1">
            <a:spLocks noChangeArrowheads="1"/>
          </p:cNvSpPr>
          <p:nvPr/>
        </p:nvSpPr>
        <p:spPr bwMode="auto">
          <a:xfrm>
            <a:off x="287338" y="3968750"/>
            <a:ext cx="1979612" cy="646331"/>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dirty="0" smtClean="0">
                <a:solidFill>
                  <a:srgbClr val="006600"/>
                </a:solidFill>
              </a:rPr>
              <a:t>-tik ..........-raTENPERATURA </a:t>
            </a:r>
            <a:r>
              <a:rPr lang="eu-ES" sz="1200" dirty="0">
                <a:solidFill>
                  <a:srgbClr val="006600"/>
                </a:solidFill>
              </a:rPr>
              <a:t>ALDATU GABE</a:t>
            </a:r>
          </a:p>
        </p:txBody>
      </p:sp>
      <p:sp>
        <p:nvSpPr>
          <p:cNvPr id="352357" name="Text Box 101"/>
          <p:cNvSpPr txBox="1">
            <a:spLocks noChangeArrowheads="1"/>
          </p:cNvSpPr>
          <p:nvPr/>
        </p:nvSpPr>
        <p:spPr bwMode="auto">
          <a:xfrm>
            <a:off x="2160588" y="3140075"/>
            <a:ext cx="1717675" cy="284163"/>
          </a:xfrm>
          <a:prstGeom prst="rect">
            <a:avLst/>
          </a:prstGeom>
          <a:solidFill>
            <a:schemeClr val="bg1">
              <a:alpha val="61960"/>
            </a:schemeClr>
          </a:solidFill>
          <a:ln w="9525">
            <a:solidFill>
              <a:srgbClr val="0080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200">
                <a:solidFill>
                  <a:srgbClr val="006600"/>
                </a:solidFill>
              </a:rPr>
              <a:t>Likidoa da</a:t>
            </a:r>
          </a:p>
        </p:txBody>
      </p:sp>
      <p:sp>
        <p:nvSpPr>
          <p:cNvPr id="352361" name="Text Box 105"/>
          <p:cNvSpPr txBox="1">
            <a:spLocks noChangeArrowheads="1"/>
          </p:cNvSpPr>
          <p:nvPr/>
        </p:nvSpPr>
        <p:spPr bwMode="auto">
          <a:xfrm>
            <a:off x="1135184" y="1196975"/>
            <a:ext cx="5776791" cy="584776"/>
          </a:xfrm>
          <a:prstGeom prst="rect">
            <a:avLst/>
          </a:prstGeom>
          <a:solidFill>
            <a:schemeClr val="bg1">
              <a:alpha val="63136"/>
            </a:schemeClr>
          </a:solidFill>
          <a:ln w="9525">
            <a:solidFill>
              <a:srgbClr val="0080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dirty="0" smtClean="0">
                <a:solidFill>
                  <a:srgbClr val="006600"/>
                </a:solidFill>
              </a:rPr>
              <a:t>.................tik ............................... </a:t>
            </a:r>
            <a:r>
              <a:rPr lang="eu-ES" dirty="0">
                <a:solidFill>
                  <a:srgbClr val="006600"/>
                </a:solidFill>
              </a:rPr>
              <a:t>egoerara TENPERATURA </a:t>
            </a:r>
            <a:r>
              <a:rPr lang="eu-ES" dirty="0" smtClean="0">
                <a:solidFill>
                  <a:srgbClr val="006600"/>
                </a:solidFill>
              </a:rPr>
              <a:t>,,,,,,,,</a:t>
            </a:r>
            <a:endParaRPr lang="eu-ES" dirty="0">
              <a:solidFill>
                <a:srgbClr val="006600"/>
              </a:solidFill>
            </a:endParaRPr>
          </a:p>
        </p:txBody>
      </p:sp>
      <p:sp>
        <p:nvSpPr>
          <p:cNvPr id="352362" name="Text Box 106"/>
          <p:cNvSpPr txBox="1">
            <a:spLocks noChangeArrowheads="1"/>
          </p:cNvSpPr>
          <p:nvPr/>
        </p:nvSpPr>
        <p:spPr bwMode="auto">
          <a:xfrm>
            <a:off x="5707063" y="1736725"/>
            <a:ext cx="1852612" cy="466725"/>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dirty="0">
                <a:solidFill>
                  <a:srgbClr val="006600"/>
                </a:solidFill>
              </a:rPr>
              <a:t>Sustantzia guztia </a:t>
            </a:r>
            <a:r>
              <a:rPr lang="eu-ES" sz="1200" dirty="0" smtClean="0">
                <a:solidFill>
                  <a:srgbClr val="006600"/>
                </a:solidFill>
              </a:rPr>
              <a:t>.......... </a:t>
            </a:r>
            <a:r>
              <a:rPr lang="eu-ES" sz="1200" dirty="0">
                <a:solidFill>
                  <a:srgbClr val="006600"/>
                </a:solidFill>
              </a:rPr>
              <a:t>egoeran dago</a:t>
            </a:r>
          </a:p>
        </p:txBody>
      </p:sp>
      <p:sp>
        <p:nvSpPr>
          <p:cNvPr id="352363" name="Oval 107"/>
          <p:cNvSpPr>
            <a:spLocks noChangeArrowheads="1"/>
          </p:cNvSpPr>
          <p:nvPr/>
        </p:nvSpPr>
        <p:spPr bwMode="auto">
          <a:xfrm>
            <a:off x="2663825" y="4508500"/>
            <a:ext cx="180975" cy="180975"/>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endParaRPr lang="es-ES" sz="1800"/>
          </a:p>
        </p:txBody>
      </p:sp>
      <p:sp>
        <p:nvSpPr>
          <p:cNvPr id="352364" name="Oval 108"/>
          <p:cNvSpPr>
            <a:spLocks noChangeArrowheads="1"/>
          </p:cNvSpPr>
          <p:nvPr/>
        </p:nvSpPr>
        <p:spPr bwMode="auto">
          <a:xfrm>
            <a:off x="4932363" y="2492375"/>
            <a:ext cx="180975" cy="180975"/>
          </a:xfrm>
          <a:prstGeom prst="ellipse">
            <a:avLst/>
          </a:prstGeom>
          <a:solidFill>
            <a:srgbClr val="008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1" hangingPunct="1"/>
            <a:endParaRPr lang="es-ES" sz="1800"/>
          </a:p>
        </p:txBody>
      </p:sp>
      <p:sp>
        <p:nvSpPr>
          <p:cNvPr id="352370" name="Text Box 114"/>
          <p:cNvSpPr txBox="1">
            <a:spLocks noChangeArrowheads="1"/>
          </p:cNvSpPr>
          <p:nvPr/>
        </p:nvSpPr>
        <p:spPr bwMode="auto">
          <a:xfrm>
            <a:off x="6911975" y="2528888"/>
            <a:ext cx="1944688" cy="292388"/>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dirty="0" smtClean="0">
                <a:solidFill>
                  <a:srgbClr val="006600"/>
                </a:solidFill>
              </a:rPr>
              <a:t>.......................PUNTUA</a:t>
            </a:r>
            <a:endParaRPr lang="eu-ES" sz="1300" dirty="0">
              <a:solidFill>
                <a:srgbClr val="006600"/>
              </a:solidFill>
            </a:endParaRPr>
          </a:p>
        </p:txBody>
      </p:sp>
      <p:sp>
        <p:nvSpPr>
          <p:cNvPr id="352371" name="Text Box 115"/>
          <p:cNvSpPr txBox="1">
            <a:spLocks noChangeArrowheads="1"/>
          </p:cNvSpPr>
          <p:nvPr/>
        </p:nvSpPr>
        <p:spPr bwMode="auto">
          <a:xfrm>
            <a:off x="6119813" y="4724400"/>
            <a:ext cx="1944687" cy="492443"/>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dirty="0" smtClean="0">
                <a:solidFill>
                  <a:srgbClr val="006600"/>
                </a:solidFill>
              </a:rPr>
              <a:t>........................... </a:t>
            </a:r>
            <a:r>
              <a:rPr lang="eu-ES" sz="1300" dirty="0">
                <a:solidFill>
                  <a:srgbClr val="006600"/>
                </a:solidFill>
              </a:rPr>
              <a:t>PUNTUA</a:t>
            </a:r>
          </a:p>
        </p:txBody>
      </p:sp>
      <p:sp>
        <p:nvSpPr>
          <p:cNvPr id="352372" name="Line 116"/>
          <p:cNvSpPr>
            <a:spLocks noChangeShapeType="1"/>
          </p:cNvSpPr>
          <p:nvPr/>
        </p:nvSpPr>
        <p:spPr bwMode="auto">
          <a:xfrm>
            <a:off x="5111750" y="2636838"/>
            <a:ext cx="1765300" cy="396875"/>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2373" name="Line 117"/>
          <p:cNvSpPr>
            <a:spLocks noChangeShapeType="1"/>
          </p:cNvSpPr>
          <p:nvPr/>
        </p:nvSpPr>
        <p:spPr bwMode="auto">
          <a:xfrm>
            <a:off x="2808288" y="4652963"/>
            <a:ext cx="3186112" cy="252412"/>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52374" name="Text Box 118"/>
          <p:cNvSpPr txBox="1">
            <a:spLocks noChangeArrowheads="1"/>
          </p:cNvSpPr>
          <p:nvPr/>
        </p:nvSpPr>
        <p:spPr bwMode="auto">
          <a:xfrm>
            <a:off x="6877050" y="3049444"/>
            <a:ext cx="1619250" cy="292388"/>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dirty="0" smtClean="0">
                <a:solidFill>
                  <a:srgbClr val="006600"/>
                </a:solidFill>
              </a:rPr>
              <a:t> ...............PUNTUA</a:t>
            </a:r>
            <a:endParaRPr lang="eu-ES" sz="1300" dirty="0">
              <a:solidFill>
                <a:srgbClr val="006600"/>
              </a:solidFill>
            </a:endParaRPr>
          </a:p>
        </p:txBody>
      </p:sp>
      <p:sp>
        <p:nvSpPr>
          <p:cNvPr id="352375" name="Text Box 119"/>
          <p:cNvSpPr txBox="1">
            <a:spLocks noChangeArrowheads="1"/>
          </p:cNvSpPr>
          <p:nvPr/>
        </p:nvSpPr>
        <p:spPr bwMode="auto">
          <a:xfrm>
            <a:off x="6119813" y="5530850"/>
            <a:ext cx="1944687" cy="492443"/>
          </a:xfrm>
          <a:prstGeom prst="rect">
            <a:avLst/>
          </a:prstGeom>
          <a:solidFill>
            <a:srgbClr val="FFFF99"/>
          </a:solidFill>
          <a:ln w="9525">
            <a:solidFill>
              <a:srgbClr val="0066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300" dirty="0" smtClean="0">
                <a:solidFill>
                  <a:srgbClr val="006600"/>
                </a:solidFill>
              </a:rPr>
              <a:t>.......................... </a:t>
            </a:r>
            <a:r>
              <a:rPr lang="eu-ES" sz="1300" dirty="0">
                <a:solidFill>
                  <a:srgbClr val="006600"/>
                </a:solidFill>
              </a:rPr>
              <a:t>PUNTUA</a:t>
            </a:r>
          </a:p>
        </p:txBody>
      </p:sp>
      <p:sp>
        <p:nvSpPr>
          <p:cNvPr id="16498" name="Text Box 114"/>
          <p:cNvSpPr txBox="1">
            <a:spLocks noChangeArrowheads="1"/>
          </p:cNvSpPr>
          <p:nvPr/>
        </p:nvSpPr>
        <p:spPr bwMode="auto">
          <a:xfrm>
            <a:off x="179388" y="5734050"/>
            <a:ext cx="3322638" cy="369332"/>
          </a:xfrm>
          <a:prstGeom prst="rect">
            <a:avLst/>
          </a:prstGeom>
          <a:solidFill>
            <a:srgbClr val="FFFF99"/>
          </a:solidFill>
          <a:ln w="9525">
            <a:solidFill>
              <a:srgbClr val="00CC00"/>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dirty="0"/>
              <a:t>Bero </a:t>
            </a:r>
            <a:r>
              <a:rPr lang="eu-ES" sz="1800" dirty="0" smtClean="0"/>
              <a:t>sor fusioa: </a:t>
            </a:r>
            <a:r>
              <a:rPr lang="eu-ES" sz="1800" dirty="0"/>
              <a:t>F.B = F.B.S.</a:t>
            </a:r>
          </a:p>
        </p:txBody>
      </p:sp>
      <p:sp>
        <p:nvSpPr>
          <p:cNvPr id="16499" name="Text Box 115"/>
          <p:cNvSpPr txBox="1">
            <a:spLocks noChangeArrowheads="1"/>
          </p:cNvSpPr>
          <p:nvPr/>
        </p:nvSpPr>
        <p:spPr bwMode="auto">
          <a:xfrm>
            <a:off x="3501958" y="5661025"/>
            <a:ext cx="2519362" cy="650875"/>
          </a:xfrm>
          <a:prstGeom prst="rect">
            <a:avLst/>
          </a:prstGeom>
          <a:solidFill>
            <a:srgbClr val="FFFF99"/>
          </a:solidFill>
          <a:ln w="9525">
            <a:solidFill>
              <a:srgbClr val="00CC00"/>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t>F.B.S. = Fusio bero sor</a:t>
            </a:r>
          </a:p>
        </p:txBody>
      </p:sp>
      <p:sp>
        <p:nvSpPr>
          <p:cNvPr id="8" name="CuadroTexto 7"/>
          <p:cNvSpPr txBox="1"/>
          <p:nvPr/>
        </p:nvSpPr>
        <p:spPr>
          <a:xfrm>
            <a:off x="181495" y="6199766"/>
            <a:ext cx="8192616" cy="646331"/>
          </a:xfrm>
          <a:prstGeom prst="rect">
            <a:avLst/>
          </a:prstGeom>
          <a:noFill/>
        </p:spPr>
        <p:txBody>
          <a:bodyPr wrap="square" rtlCol="0">
            <a:spAutoFit/>
          </a:bodyPr>
          <a:lstStyle/>
          <a:p>
            <a:r>
              <a:rPr lang="es-ES" dirty="0" err="1" smtClean="0"/>
              <a:t>Zer</a:t>
            </a:r>
            <a:r>
              <a:rPr lang="es-ES" dirty="0" smtClean="0"/>
              <a:t> </a:t>
            </a:r>
            <a:r>
              <a:rPr lang="es-ES" dirty="0" err="1" smtClean="0"/>
              <a:t>dugu</a:t>
            </a:r>
            <a:r>
              <a:rPr lang="es-ES" dirty="0" smtClean="0"/>
              <a:t> </a:t>
            </a:r>
            <a:r>
              <a:rPr lang="es-ES" dirty="0" err="1" smtClean="0"/>
              <a:t>irudi</a:t>
            </a:r>
            <a:r>
              <a:rPr lang="es-ES" dirty="0" smtClean="0"/>
              <a:t> </a:t>
            </a:r>
            <a:r>
              <a:rPr lang="es-ES" dirty="0" err="1" smtClean="0"/>
              <a:t>honetan</a:t>
            </a:r>
            <a:r>
              <a:rPr lang="es-ES" dirty="0" smtClean="0"/>
              <a:t>? </a:t>
            </a:r>
            <a:r>
              <a:rPr lang="es-ES" dirty="0" err="1" smtClean="0"/>
              <a:t>Deskriba</a:t>
            </a:r>
            <a:r>
              <a:rPr lang="es-ES" dirty="0" smtClean="0"/>
              <a:t> </a:t>
            </a:r>
            <a:r>
              <a:rPr lang="es-ES" dirty="0" err="1" smtClean="0"/>
              <a:t>ezazu</a:t>
            </a:r>
            <a:r>
              <a:rPr lang="es-ES" dirty="0" smtClean="0"/>
              <a:t>. </a:t>
            </a:r>
            <a:r>
              <a:rPr lang="es-ES" dirty="0" err="1" smtClean="0"/>
              <a:t>Osatu</a:t>
            </a:r>
            <a:r>
              <a:rPr lang="es-ES" dirty="0" smtClean="0"/>
              <a:t> eta </a:t>
            </a:r>
            <a:r>
              <a:rPr lang="es-ES" dirty="0" err="1" smtClean="0"/>
              <a:t>azal</a:t>
            </a:r>
            <a:r>
              <a:rPr lang="es-ES" dirty="0" smtClean="0"/>
              <a:t> </a:t>
            </a:r>
            <a:r>
              <a:rPr lang="es-ES" dirty="0" err="1" smtClean="0"/>
              <a:t>ezazu</a:t>
            </a:r>
            <a:r>
              <a:rPr lang="es-ES" dirty="0" smtClean="0"/>
              <a:t> </a:t>
            </a:r>
            <a:r>
              <a:rPr lang="es-ES" dirty="0" err="1" smtClean="0"/>
              <a:t>teoria</a:t>
            </a:r>
            <a:r>
              <a:rPr lang="es-ES" dirty="0" smtClean="0"/>
              <a:t> </a:t>
            </a:r>
            <a:r>
              <a:rPr lang="es-ES" dirty="0" err="1" smtClean="0"/>
              <a:t>zinetiko-molekularraren</a:t>
            </a:r>
            <a:r>
              <a:rPr lang="es-ES" dirty="0" smtClean="0"/>
              <a:t> </a:t>
            </a:r>
            <a:r>
              <a:rPr lang="es-ES" dirty="0" err="1" smtClean="0"/>
              <a:t>arabera</a:t>
            </a:r>
            <a:r>
              <a:rPr lang="es-ES" dirty="0" smtClean="0"/>
              <a:t>.</a:t>
            </a:r>
            <a:endParaRPr lang="es-ES" dirty="0"/>
          </a:p>
        </p:txBody>
      </p:sp>
      <p:pic>
        <p:nvPicPr>
          <p:cNvPr id="8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10124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par>
                          <p:cTn id="13" fill="hold" nodeType="afterGroup">
                            <p:stCondLst>
                              <p:cond delay="2000"/>
                            </p:stCondLst>
                            <p:childTnLst>
                              <p:par>
                                <p:cTn id="14" presetID="22" presetClass="entr" presetSubtype="4" fill="hold" grpId="0" nodeType="afterEffect">
                                  <p:stCondLst>
                                    <p:cond delay="0"/>
                                  </p:stCondLst>
                                  <p:childTnLst>
                                    <p:set>
                                      <p:cBhvr>
                                        <p:cTn id="15" dur="1" fill="hold">
                                          <p:stCondLst>
                                            <p:cond delay="0"/>
                                          </p:stCondLst>
                                        </p:cTn>
                                        <p:tgtEl>
                                          <p:spTgt spid="352336"/>
                                        </p:tgtEl>
                                        <p:attrNameLst>
                                          <p:attrName>style.visibility</p:attrName>
                                        </p:attrNameLst>
                                      </p:cBhvr>
                                      <p:to>
                                        <p:strVal val="visible"/>
                                      </p:to>
                                    </p:set>
                                    <p:animEffect transition="in" filter="wipe(down)">
                                      <p:cBhvr>
                                        <p:cTn id="16" dur="1000"/>
                                        <p:tgtEl>
                                          <p:spTgt spid="352336"/>
                                        </p:tgtEl>
                                      </p:cBhvr>
                                    </p:animEffect>
                                  </p:childTnLst>
                                </p:cTn>
                              </p:par>
                            </p:childTnLst>
                          </p:cTn>
                        </p:par>
                        <p:par>
                          <p:cTn id="17" fill="hold" nodeType="afterGroup">
                            <p:stCondLst>
                              <p:cond delay="3000"/>
                            </p:stCondLst>
                            <p:childTnLst>
                              <p:par>
                                <p:cTn id="18" presetID="6" presetClass="entr" presetSubtype="16"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52337"/>
                                        </p:tgtEl>
                                        <p:attrNameLst>
                                          <p:attrName>style.visibility</p:attrName>
                                        </p:attrNameLst>
                                      </p:cBhvr>
                                      <p:to>
                                        <p:strVal val="visible"/>
                                      </p:to>
                                    </p:set>
                                    <p:animEffect transition="in" filter="wipe(left)">
                                      <p:cBhvr>
                                        <p:cTn id="25" dur="1000"/>
                                        <p:tgtEl>
                                          <p:spTgt spid="352337"/>
                                        </p:tgtEl>
                                      </p:cBhvr>
                                    </p:animEffect>
                                  </p:childTnLst>
                                </p:cTn>
                              </p:par>
                            </p:childTnLst>
                          </p:cTn>
                        </p:par>
                        <p:par>
                          <p:cTn id="26" fill="hold" nodeType="afterGroup">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352356"/>
                                        </p:tgtEl>
                                        <p:attrNameLst>
                                          <p:attrName>style.visibility</p:attrName>
                                        </p:attrNameLst>
                                      </p:cBhvr>
                                      <p:to>
                                        <p:strVal val="visible"/>
                                      </p:to>
                                    </p:set>
                                    <p:animEffect transition="in" filter="fade">
                                      <p:cBhvr>
                                        <p:cTn id="29" dur="1000"/>
                                        <p:tgtEl>
                                          <p:spTgt spid="35235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6" presetClass="entr" presetSubtype="16" fill="hold"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circle(in)">
                                      <p:cBhvr>
                                        <p:cTn id="34" dur="2000"/>
                                        <p:tgtEl>
                                          <p:spTgt spid="6"/>
                                        </p:tgtEl>
                                      </p:cBhvr>
                                    </p:animEffect>
                                  </p:childTnLst>
                                </p:cTn>
                              </p:par>
                            </p:childTnLst>
                          </p:cTn>
                        </p:par>
                        <p:par>
                          <p:cTn id="35" fill="hold" nodeType="afterGroup">
                            <p:stCondLst>
                              <p:cond delay="2000"/>
                            </p:stCondLst>
                            <p:childTnLst>
                              <p:par>
                                <p:cTn id="36" presetID="22" presetClass="entr" presetSubtype="4" fill="hold" grpId="0" nodeType="afterEffect">
                                  <p:stCondLst>
                                    <p:cond delay="0"/>
                                  </p:stCondLst>
                                  <p:childTnLst>
                                    <p:set>
                                      <p:cBhvr>
                                        <p:cTn id="37" dur="1" fill="hold">
                                          <p:stCondLst>
                                            <p:cond delay="0"/>
                                          </p:stCondLst>
                                        </p:cTn>
                                        <p:tgtEl>
                                          <p:spTgt spid="352338"/>
                                        </p:tgtEl>
                                        <p:attrNameLst>
                                          <p:attrName>style.visibility</p:attrName>
                                        </p:attrNameLst>
                                      </p:cBhvr>
                                      <p:to>
                                        <p:strVal val="visible"/>
                                      </p:to>
                                    </p:set>
                                    <p:animEffect transition="in" filter="wipe(down)">
                                      <p:cBhvr>
                                        <p:cTn id="38" dur="1000"/>
                                        <p:tgtEl>
                                          <p:spTgt spid="352338"/>
                                        </p:tgtEl>
                                      </p:cBhvr>
                                    </p:animEffect>
                                  </p:childTnLst>
                                </p:cTn>
                              </p:par>
                            </p:childTnLst>
                          </p:cTn>
                        </p:par>
                        <p:par>
                          <p:cTn id="39" fill="hold" nodeType="afterGroup">
                            <p:stCondLst>
                              <p:cond delay="3000"/>
                            </p:stCondLst>
                            <p:childTnLst>
                              <p:par>
                                <p:cTn id="40" presetID="6" presetClass="entr" presetSubtype="16"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circle(in)">
                                      <p:cBhvr>
                                        <p:cTn id="42" dur="2000"/>
                                        <p:tgtEl>
                                          <p:spTgt spid="4"/>
                                        </p:tgtEl>
                                      </p:cBhvr>
                                    </p:animEffect>
                                  </p:childTnLst>
                                </p:cTn>
                              </p:par>
                            </p:childTnLst>
                          </p:cTn>
                        </p:par>
                        <p:par>
                          <p:cTn id="43" fill="hold" nodeType="afterGroup">
                            <p:stCondLst>
                              <p:cond delay="5000"/>
                            </p:stCondLst>
                            <p:childTnLst>
                              <p:par>
                                <p:cTn id="44" presetID="10" presetClass="entr" presetSubtype="0" fill="hold" grpId="0" nodeType="afterEffect">
                                  <p:stCondLst>
                                    <p:cond delay="0"/>
                                  </p:stCondLst>
                                  <p:childTnLst>
                                    <p:set>
                                      <p:cBhvr>
                                        <p:cTn id="45" dur="1" fill="hold">
                                          <p:stCondLst>
                                            <p:cond delay="0"/>
                                          </p:stCondLst>
                                        </p:cTn>
                                        <p:tgtEl>
                                          <p:spTgt spid="352357"/>
                                        </p:tgtEl>
                                        <p:attrNameLst>
                                          <p:attrName>style.visibility</p:attrName>
                                        </p:attrNameLst>
                                      </p:cBhvr>
                                      <p:to>
                                        <p:strVal val="visible"/>
                                      </p:to>
                                    </p:set>
                                    <p:animEffect transition="in" filter="fade">
                                      <p:cBhvr>
                                        <p:cTn id="46" dur="2000"/>
                                        <p:tgtEl>
                                          <p:spTgt spid="35235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52339"/>
                                        </p:tgtEl>
                                        <p:attrNameLst>
                                          <p:attrName>style.visibility</p:attrName>
                                        </p:attrNameLst>
                                      </p:cBhvr>
                                      <p:to>
                                        <p:strVal val="visible"/>
                                      </p:to>
                                    </p:set>
                                    <p:animEffect transition="in" filter="wipe(left)">
                                      <p:cBhvr>
                                        <p:cTn id="51" dur="1000"/>
                                        <p:tgtEl>
                                          <p:spTgt spid="352339"/>
                                        </p:tgtEl>
                                      </p:cBhvr>
                                    </p:animEffect>
                                  </p:childTnLst>
                                </p:cTn>
                              </p:par>
                            </p:childTnLst>
                          </p:cTn>
                        </p:par>
                        <p:par>
                          <p:cTn id="52" fill="hold" nodeType="afterGroup">
                            <p:stCondLst>
                              <p:cond delay="1000"/>
                            </p:stCondLst>
                            <p:childTnLst>
                              <p:par>
                                <p:cTn id="53" presetID="10" presetClass="entr" presetSubtype="0" fill="hold" grpId="0" nodeType="afterEffect">
                                  <p:stCondLst>
                                    <p:cond delay="0"/>
                                  </p:stCondLst>
                                  <p:childTnLst>
                                    <p:set>
                                      <p:cBhvr>
                                        <p:cTn id="54" dur="1" fill="hold">
                                          <p:stCondLst>
                                            <p:cond delay="0"/>
                                          </p:stCondLst>
                                        </p:cTn>
                                        <p:tgtEl>
                                          <p:spTgt spid="352361"/>
                                        </p:tgtEl>
                                        <p:attrNameLst>
                                          <p:attrName>style.visibility</p:attrName>
                                        </p:attrNameLst>
                                      </p:cBhvr>
                                      <p:to>
                                        <p:strVal val="visible"/>
                                      </p:to>
                                    </p:set>
                                    <p:animEffect transition="in" filter="fade">
                                      <p:cBhvr>
                                        <p:cTn id="55" dur="2000"/>
                                        <p:tgtEl>
                                          <p:spTgt spid="35236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52340"/>
                                        </p:tgtEl>
                                        <p:attrNameLst>
                                          <p:attrName>style.visibility</p:attrName>
                                        </p:attrNameLst>
                                      </p:cBhvr>
                                      <p:to>
                                        <p:strVal val="visible"/>
                                      </p:to>
                                    </p:set>
                                    <p:animEffect transition="in" filter="wipe(down)">
                                      <p:cBhvr>
                                        <p:cTn id="60" dur="1000"/>
                                        <p:tgtEl>
                                          <p:spTgt spid="352340"/>
                                        </p:tgtEl>
                                      </p:cBhvr>
                                    </p:animEffect>
                                  </p:childTnLst>
                                </p:cTn>
                              </p:par>
                            </p:childTnLst>
                          </p:cTn>
                        </p:par>
                        <p:par>
                          <p:cTn id="61" fill="hold" nodeType="afterGroup">
                            <p:stCondLst>
                              <p:cond delay="1000"/>
                            </p:stCondLst>
                            <p:childTnLst>
                              <p:par>
                                <p:cTn id="62" presetID="6" presetClass="entr" presetSubtype="16" fill="hold" nodeType="afterEffect">
                                  <p:stCondLst>
                                    <p:cond delay="0"/>
                                  </p:stCondLst>
                                  <p:childTnLst>
                                    <p:set>
                                      <p:cBhvr>
                                        <p:cTn id="63" dur="1" fill="hold">
                                          <p:stCondLst>
                                            <p:cond delay="0"/>
                                          </p:stCondLst>
                                        </p:cTn>
                                        <p:tgtEl>
                                          <p:spTgt spid="5"/>
                                        </p:tgtEl>
                                        <p:attrNameLst>
                                          <p:attrName>style.visibility</p:attrName>
                                        </p:attrNameLst>
                                      </p:cBhvr>
                                      <p:to>
                                        <p:strVal val="visible"/>
                                      </p:to>
                                    </p:set>
                                    <p:animEffect transition="in" filter="circle(in)">
                                      <p:cBhvr>
                                        <p:cTn id="64" dur="2000"/>
                                        <p:tgtEl>
                                          <p:spTgt spid="5"/>
                                        </p:tgtEl>
                                      </p:cBhvr>
                                    </p:animEffect>
                                  </p:childTnLst>
                                </p:cTn>
                              </p:par>
                            </p:childTnLst>
                          </p:cTn>
                        </p:par>
                        <p:par>
                          <p:cTn id="65" fill="hold" nodeType="afterGroup">
                            <p:stCondLst>
                              <p:cond delay="3000"/>
                            </p:stCondLst>
                            <p:childTnLst>
                              <p:par>
                                <p:cTn id="66" presetID="10" presetClass="entr" presetSubtype="0" fill="hold" grpId="0" nodeType="afterEffect">
                                  <p:stCondLst>
                                    <p:cond delay="0"/>
                                  </p:stCondLst>
                                  <p:childTnLst>
                                    <p:set>
                                      <p:cBhvr>
                                        <p:cTn id="67" dur="1" fill="hold">
                                          <p:stCondLst>
                                            <p:cond delay="0"/>
                                          </p:stCondLst>
                                        </p:cTn>
                                        <p:tgtEl>
                                          <p:spTgt spid="352362"/>
                                        </p:tgtEl>
                                        <p:attrNameLst>
                                          <p:attrName>style.visibility</p:attrName>
                                        </p:attrNameLst>
                                      </p:cBhvr>
                                      <p:to>
                                        <p:strVal val="visible"/>
                                      </p:to>
                                    </p:set>
                                    <p:animEffect transition="in" filter="fade">
                                      <p:cBhvr>
                                        <p:cTn id="68" dur="1000"/>
                                        <p:tgtEl>
                                          <p:spTgt spid="35236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3" presetClass="entr" presetSubtype="0" fill="hold" grpId="0" nodeType="clickEffect">
                                  <p:stCondLst>
                                    <p:cond delay="0"/>
                                  </p:stCondLst>
                                  <p:childTnLst>
                                    <p:set>
                                      <p:cBhvr>
                                        <p:cTn id="72" dur="1" fill="hold">
                                          <p:stCondLst>
                                            <p:cond delay="0"/>
                                          </p:stCondLst>
                                        </p:cTn>
                                        <p:tgtEl>
                                          <p:spTgt spid="352363"/>
                                        </p:tgtEl>
                                        <p:attrNameLst>
                                          <p:attrName>style.visibility</p:attrName>
                                        </p:attrNameLst>
                                      </p:cBhvr>
                                      <p:to>
                                        <p:strVal val="visible"/>
                                      </p:to>
                                    </p:set>
                                    <p:anim calcmode="lin" valueType="num">
                                      <p:cBhvr>
                                        <p:cTn id="73" dur="500" fill="hold"/>
                                        <p:tgtEl>
                                          <p:spTgt spid="352363"/>
                                        </p:tgtEl>
                                        <p:attrNameLst>
                                          <p:attrName>ppt_w</p:attrName>
                                        </p:attrNameLst>
                                      </p:cBhvr>
                                      <p:tavLst>
                                        <p:tav tm="0">
                                          <p:val>
                                            <p:fltVal val="0"/>
                                          </p:val>
                                        </p:tav>
                                        <p:tav tm="100000">
                                          <p:val>
                                            <p:strVal val="#ppt_w"/>
                                          </p:val>
                                        </p:tav>
                                      </p:tavLst>
                                    </p:anim>
                                    <p:anim calcmode="lin" valueType="num">
                                      <p:cBhvr>
                                        <p:cTn id="74" dur="500" fill="hold"/>
                                        <p:tgtEl>
                                          <p:spTgt spid="352363"/>
                                        </p:tgtEl>
                                        <p:attrNameLst>
                                          <p:attrName>ppt_h</p:attrName>
                                        </p:attrNameLst>
                                      </p:cBhvr>
                                      <p:tavLst>
                                        <p:tav tm="0">
                                          <p:val>
                                            <p:fltVal val="0"/>
                                          </p:val>
                                        </p:tav>
                                        <p:tav tm="100000">
                                          <p:val>
                                            <p:strVal val="#ppt_h"/>
                                          </p:val>
                                        </p:tav>
                                      </p:tavLst>
                                    </p:anim>
                                    <p:animEffect transition="in" filter="fade">
                                      <p:cBhvr>
                                        <p:cTn id="75" dur="500"/>
                                        <p:tgtEl>
                                          <p:spTgt spid="352363"/>
                                        </p:tgtEl>
                                      </p:cBhvr>
                                    </p:animEffect>
                                  </p:childTnLst>
                                </p:cTn>
                              </p:par>
                            </p:childTnLst>
                          </p:cTn>
                        </p:par>
                        <p:par>
                          <p:cTn id="76" fill="hold" nodeType="afterGroup">
                            <p:stCondLst>
                              <p:cond delay="500"/>
                            </p:stCondLst>
                            <p:childTnLst>
                              <p:par>
                                <p:cTn id="77" presetID="22" presetClass="entr" presetSubtype="8" fill="hold" grpId="0" nodeType="afterEffect">
                                  <p:stCondLst>
                                    <p:cond delay="0"/>
                                  </p:stCondLst>
                                  <p:childTnLst>
                                    <p:set>
                                      <p:cBhvr>
                                        <p:cTn id="78" dur="1" fill="hold">
                                          <p:stCondLst>
                                            <p:cond delay="0"/>
                                          </p:stCondLst>
                                        </p:cTn>
                                        <p:tgtEl>
                                          <p:spTgt spid="352373"/>
                                        </p:tgtEl>
                                        <p:attrNameLst>
                                          <p:attrName>style.visibility</p:attrName>
                                        </p:attrNameLst>
                                      </p:cBhvr>
                                      <p:to>
                                        <p:strVal val="visible"/>
                                      </p:to>
                                    </p:set>
                                    <p:animEffect transition="in" filter="wipe(left)">
                                      <p:cBhvr>
                                        <p:cTn id="79" dur="1000"/>
                                        <p:tgtEl>
                                          <p:spTgt spid="352373"/>
                                        </p:tgtEl>
                                      </p:cBhvr>
                                    </p:animEffect>
                                  </p:childTnLst>
                                </p:cTn>
                              </p:par>
                            </p:childTnLst>
                          </p:cTn>
                        </p:par>
                        <p:par>
                          <p:cTn id="80" fill="hold" nodeType="afterGroup">
                            <p:stCondLst>
                              <p:cond delay="1500"/>
                            </p:stCondLst>
                            <p:childTnLst>
                              <p:par>
                                <p:cTn id="81" presetID="17" presetClass="entr" presetSubtype="10" fill="hold" grpId="0" nodeType="afterEffect">
                                  <p:stCondLst>
                                    <p:cond delay="0"/>
                                  </p:stCondLst>
                                  <p:childTnLst>
                                    <p:set>
                                      <p:cBhvr>
                                        <p:cTn id="82" dur="1" fill="hold">
                                          <p:stCondLst>
                                            <p:cond delay="0"/>
                                          </p:stCondLst>
                                        </p:cTn>
                                        <p:tgtEl>
                                          <p:spTgt spid="352371"/>
                                        </p:tgtEl>
                                        <p:attrNameLst>
                                          <p:attrName>style.visibility</p:attrName>
                                        </p:attrNameLst>
                                      </p:cBhvr>
                                      <p:to>
                                        <p:strVal val="visible"/>
                                      </p:to>
                                    </p:set>
                                    <p:anim calcmode="lin" valueType="num">
                                      <p:cBhvr>
                                        <p:cTn id="83" dur="500" fill="hold"/>
                                        <p:tgtEl>
                                          <p:spTgt spid="352371"/>
                                        </p:tgtEl>
                                        <p:attrNameLst>
                                          <p:attrName>ppt_w</p:attrName>
                                        </p:attrNameLst>
                                      </p:cBhvr>
                                      <p:tavLst>
                                        <p:tav tm="0">
                                          <p:val>
                                            <p:fltVal val="0"/>
                                          </p:val>
                                        </p:tav>
                                        <p:tav tm="100000">
                                          <p:val>
                                            <p:strVal val="#ppt_w"/>
                                          </p:val>
                                        </p:tav>
                                      </p:tavLst>
                                    </p:anim>
                                    <p:anim calcmode="lin" valueType="num">
                                      <p:cBhvr>
                                        <p:cTn id="84" dur="500" fill="hold"/>
                                        <p:tgtEl>
                                          <p:spTgt spid="352371"/>
                                        </p:tgtEl>
                                        <p:attrNameLst>
                                          <p:attrName>ppt_h</p:attrName>
                                        </p:attrNameLst>
                                      </p:cBhvr>
                                      <p:tavLst>
                                        <p:tav tm="0">
                                          <p:val>
                                            <p:strVal val="#ppt_h"/>
                                          </p:val>
                                        </p:tav>
                                        <p:tav tm="100000">
                                          <p:val>
                                            <p:strVal val="#ppt_h"/>
                                          </p:val>
                                        </p:tav>
                                      </p:tavLst>
                                    </p:anim>
                                  </p:childTnLst>
                                </p:cTn>
                              </p:par>
                            </p:childTnLst>
                          </p:cTn>
                        </p:par>
                        <p:par>
                          <p:cTn id="85" fill="hold" nodeType="afterGroup">
                            <p:stCondLst>
                              <p:cond delay="2000"/>
                            </p:stCondLst>
                            <p:childTnLst>
                              <p:par>
                                <p:cTn id="86" presetID="17" presetClass="entr" presetSubtype="10" fill="hold" grpId="0" nodeType="afterEffect">
                                  <p:stCondLst>
                                    <p:cond delay="0"/>
                                  </p:stCondLst>
                                  <p:childTnLst>
                                    <p:set>
                                      <p:cBhvr>
                                        <p:cTn id="87" dur="1" fill="hold">
                                          <p:stCondLst>
                                            <p:cond delay="0"/>
                                          </p:stCondLst>
                                        </p:cTn>
                                        <p:tgtEl>
                                          <p:spTgt spid="352375"/>
                                        </p:tgtEl>
                                        <p:attrNameLst>
                                          <p:attrName>style.visibility</p:attrName>
                                        </p:attrNameLst>
                                      </p:cBhvr>
                                      <p:to>
                                        <p:strVal val="visible"/>
                                      </p:to>
                                    </p:set>
                                    <p:anim calcmode="lin" valueType="num">
                                      <p:cBhvr>
                                        <p:cTn id="88" dur="500" fill="hold"/>
                                        <p:tgtEl>
                                          <p:spTgt spid="352375"/>
                                        </p:tgtEl>
                                        <p:attrNameLst>
                                          <p:attrName>ppt_w</p:attrName>
                                        </p:attrNameLst>
                                      </p:cBhvr>
                                      <p:tavLst>
                                        <p:tav tm="0">
                                          <p:val>
                                            <p:fltVal val="0"/>
                                          </p:val>
                                        </p:tav>
                                        <p:tav tm="100000">
                                          <p:val>
                                            <p:strVal val="#ppt_w"/>
                                          </p:val>
                                        </p:tav>
                                      </p:tavLst>
                                    </p:anim>
                                    <p:anim calcmode="lin" valueType="num">
                                      <p:cBhvr>
                                        <p:cTn id="89" dur="500" fill="hold"/>
                                        <p:tgtEl>
                                          <p:spTgt spid="352375"/>
                                        </p:tgtEl>
                                        <p:attrNameLst>
                                          <p:attrName>ppt_h</p:attrName>
                                        </p:attrNameLst>
                                      </p:cBhvr>
                                      <p:tavLst>
                                        <p:tav tm="0">
                                          <p:val>
                                            <p:strVal val="#ppt_h"/>
                                          </p:val>
                                        </p:tav>
                                        <p:tav tm="100000">
                                          <p:val>
                                            <p:strVal val="#ppt_h"/>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53" presetClass="entr" presetSubtype="0" fill="hold" grpId="0" nodeType="clickEffect">
                                  <p:stCondLst>
                                    <p:cond delay="0"/>
                                  </p:stCondLst>
                                  <p:childTnLst>
                                    <p:set>
                                      <p:cBhvr>
                                        <p:cTn id="93" dur="1" fill="hold">
                                          <p:stCondLst>
                                            <p:cond delay="0"/>
                                          </p:stCondLst>
                                        </p:cTn>
                                        <p:tgtEl>
                                          <p:spTgt spid="352364"/>
                                        </p:tgtEl>
                                        <p:attrNameLst>
                                          <p:attrName>style.visibility</p:attrName>
                                        </p:attrNameLst>
                                      </p:cBhvr>
                                      <p:to>
                                        <p:strVal val="visible"/>
                                      </p:to>
                                    </p:set>
                                    <p:anim calcmode="lin" valueType="num">
                                      <p:cBhvr>
                                        <p:cTn id="94" dur="500" fill="hold"/>
                                        <p:tgtEl>
                                          <p:spTgt spid="352364"/>
                                        </p:tgtEl>
                                        <p:attrNameLst>
                                          <p:attrName>ppt_w</p:attrName>
                                        </p:attrNameLst>
                                      </p:cBhvr>
                                      <p:tavLst>
                                        <p:tav tm="0">
                                          <p:val>
                                            <p:fltVal val="0"/>
                                          </p:val>
                                        </p:tav>
                                        <p:tav tm="100000">
                                          <p:val>
                                            <p:strVal val="#ppt_w"/>
                                          </p:val>
                                        </p:tav>
                                      </p:tavLst>
                                    </p:anim>
                                    <p:anim calcmode="lin" valueType="num">
                                      <p:cBhvr>
                                        <p:cTn id="95" dur="500" fill="hold"/>
                                        <p:tgtEl>
                                          <p:spTgt spid="352364"/>
                                        </p:tgtEl>
                                        <p:attrNameLst>
                                          <p:attrName>ppt_h</p:attrName>
                                        </p:attrNameLst>
                                      </p:cBhvr>
                                      <p:tavLst>
                                        <p:tav tm="0">
                                          <p:val>
                                            <p:fltVal val="0"/>
                                          </p:val>
                                        </p:tav>
                                        <p:tav tm="100000">
                                          <p:val>
                                            <p:strVal val="#ppt_h"/>
                                          </p:val>
                                        </p:tav>
                                      </p:tavLst>
                                    </p:anim>
                                    <p:animEffect transition="in" filter="fade">
                                      <p:cBhvr>
                                        <p:cTn id="96" dur="500"/>
                                        <p:tgtEl>
                                          <p:spTgt spid="352364"/>
                                        </p:tgtEl>
                                      </p:cBhvr>
                                    </p:animEffect>
                                  </p:childTnLst>
                                </p:cTn>
                              </p:par>
                            </p:childTnLst>
                          </p:cTn>
                        </p:par>
                        <p:par>
                          <p:cTn id="97" fill="hold" nodeType="afterGroup">
                            <p:stCondLst>
                              <p:cond delay="500"/>
                            </p:stCondLst>
                            <p:childTnLst>
                              <p:par>
                                <p:cTn id="98" presetID="22" presetClass="entr" presetSubtype="8" fill="hold" grpId="0" nodeType="afterEffect">
                                  <p:stCondLst>
                                    <p:cond delay="0"/>
                                  </p:stCondLst>
                                  <p:childTnLst>
                                    <p:set>
                                      <p:cBhvr>
                                        <p:cTn id="99" dur="1" fill="hold">
                                          <p:stCondLst>
                                            <p:cond delay="0"/>
                                          </p:stCondLst>
                                        </p:cTn>
                                        <p:tgtEl>
                                          <p:spTgt spid="352372"/>
                                        </p:tgtEl>
                                        <p:attrNameLst>
                                          <p:attrName>style.visibility</p:attrName>
                                        </p:attrNameLst>
                                      </p:cBhvr>
                                      <p:to>
                                        <p:strVal val="visible"/>
                                      </p:to>
                                    </p:set>
                                    <p:animEffect transition="in" filter="wipe(left)">
                                      <p:cBhvr>
                                        <p:cTn id="100" dur="1000"/>
                                        <p:tgtEl>
                                          <p:spTgt spid="352372"/>
                                        </p:tgtEl>
                                      </p:cBhvr>
                                    </p:animEffect>
                                  </p:childTnLst>
                                </p:cTn>
                              </p:par>
                            </p:childTnLst>
                          </p:cTn>
                        </p:par>
                        <p:par>
                          <p:cTn id="101" fill="hold" nodeType="afterGroup">
                            <p:stCondLst>
                              <p:cond delay="1500"/>
                            </p:stCondLst>
                            <p:childTnLst>
                              <p:par>
                                <p:cTn id="102" presetID="17" presetClass="entr" presetSubtype="10" fill="hold" grpId="0" nodeType="afterEffect">
                                  <p:stCondLst>
                                    <p:cond delay="500"/>
                                  </p:stCondLst>
                                  <p:childTnLst>
                                    <p:set>
                                      <p:cBhvr>
                                        <p:cTn id="103" dur="1" fill="hold">
                                          <p:stCondLst>
                                            <p:cond delay="0"/>
                                          </p:stCondLst>
                                        </p:cTn>
                                        <p:tgtEl>
                                          <p:spTgt spid="352370"/>
                                        </p:tgtEl>
                                        <p:attrNameLst>
                                          <p:attrName>style.visibility</p:attrName>
                                        </p:attrNameLst>
                                      </p:cBhvr>
                                      <p:to>
                                        <p:strVal val="visible"/>
                                      </p:to>
                                    </p:set>
                                    <p:anim calcmode="lin" valueType="num">
                                      <p:cBhvr>
                                        <p:cTn id="104" dur="500" fill="hold"/>
                                        <p:tgtEl>
                                          <p:spTgt spid="352370"/>
                                        </p:tgtEl>
                                        <p:attrNameLst>
                                          <p:attrName>ppt_w</p:attrName>
                                        </p:attrNameLst>
                                      </p:cBhvr>
                                      <p:tavLst>
                                        <p:tav tm="0">
                                          <p:val>
                                            <p:fltVal val="0"/>
                                          </p:val>
                                        </p:tav>
                                        <p:tav tm="100000">
                                          <p:val>
                                            <p:strVal val="#ppt_w"/>
                                          </p:val>
                                        </p:tav>
                                      </p:tavLst>
                                    </p:anim>
                                    <p:anim calcmode="lin" valueType="num">
                                      <p:cBhvr>
                                        <p:cTn id="105" dur="500" fill="hold"/>
                                        <p:tgtEl>
                                          <p:spTgt spid="352370"/>
                                        </p:tgtEl>
                                        <p:attrNameLst>
                                          <p:attrName>ppt_h</p:attrName>
                                        </p:attrNameLst>
                                      </p:cBhvr>
                                      <p:tavLst>
                                        <p:tav tm="0">
                                          <p:val>
                                            <p:strVal val="#ppt_h"/>
                                          </p:val>
                                        </p:tav>
                                        <p:tav tm="100000">
                                          <p:val>
                                            <p:strVal val="#ppt_h"/>
                                          </p:val>
                                        </p:tav>
                                      </p:tavLst>
                                    </p:anim>
                                  </p:childTnLst>
                                </p:cTn>
                              </p:par>
                            </p:childTnLst>
                          </p:cTn>
                        </p:par>
                        <p:par>
                          <p:cTn id="106" fill="hold" nodeType="afterGroup">
                            <p:stCondLst>
                              <p:cond delay="2500"/>
                            </p:stCondLst>
                            <p:childTnLst>
                              <p:par>
                                <p:cTn id="107" presetID="17" presetClass="entr" presetSubtype="10" fill="hold" grpId="0" nodeType="afterEffect">
                                  <p:stCondLst>
                                    <p:cond delay="500"/>
                                  </p:stCondLst>
                                  <p:childTnLst>
                                    <p:set>
                                      <p:cBhvr>
                                        <p:cTn id="108" dur="1" fill="hold">
                                          <p:stCondLst>
                                            <p:cond delay="0"/>
                                          </p:stCondLst>
                                        </p:cTn>
                                        <p:tgtEl>
                                          <p:spTgt spid="352374"/>
                                        </p:tgtEl>
                                        <p:attrNameLst>
                                          <p:attrName>style.visibility</p:attrName>
                                        </p:attrNameLst>
                                      </p:cBhvr>
                                      <p:to>
                                        <p:strVal val="visible"/>
                                      </p:to>
                                    </p:set>
                                    <p:anim calcmode="lin" valueType="num">
                                      <p:cBhvr>
                                        <p:cTn id="109" dur="500" fill="hold"/>
                                        <p:tgtEl>
                                          <p:spTgt spid="352374"/>
                                        </p:tgtEl>
                                        <p:attrNameLst>
                                          <p:attrName>ppt_w</p:attrName>
                                        </p:attrNameLst>
                                      </p:cBhvr>
                                      <p:tavLst>
                                        <p:tav tm="0">
                                          <p:val>
                                            <p:fltVal val="0"/>
                                          </p:val>
                                        </p:tav>
                                        <p:tav tm="100000">
                                          <p:val>
                                            <p:strVal val="#ppt_w"/>
                                          </p:val>
                                        </p:tav>
                                      </p:tavLst>
                                    </p:anim>
                                    <p:anim calcmode="lin" valueType="num">
                                      <p:cBhvr>
                                        <p:cTn id="110" dur="500" fill="hold"/>
                                        <p:tgtEl>
                                          <p:spTgt spid="352374"/>
                                        </p:tgtEl>
                                        <p:attrNameLst>
                                          <p:attrName>ppt_h</p:attrName>
                                        </p:attrNameLst>
                                      </p:cBhvr>
                                      <p:tavLst>
                                        <p:tav tm="0">
                                          <p:val>
                                            <p:strVal val="#ppt_h"/>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6498"/>
                                        </p:tgtEl>
                                        <p:attrNameLst>
                                          <p:attrName>style.visibility</p:attrName>
                                        </p:attrNameLst>
                                      </p:cBhvr>
                                      <p:to>
                                        <p:strVal val="visible"/>
                                      </p:to>
                                    </p:set>
                                    <p:animEffect transition="in" filter="wipe(down)">
                                      <p:cBhvr>
                                        <p:cTn id="115" dur="500"/>
                                        <p:tgtEl>
                                          <p:spTgt spid="16498"/>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6499"/>
                                        </p:tgtEl>
                                        <p:attrNameLst>
                                          <p:attrName>style.visibility</p:attrName>
                                        </p:attrNameLst>
                                      </p:cBhvr>
                                      <p:to>
                                        <p:strVal val="visible"/>
                                      </p:to>
                                    </p:set>
                                    <p:animEffect transition="in" filter="wipe(down)">
                                      <p:cBhvr>
                                        <p:cTn id="120" dur="500"/>
                                        <p:tgtEl>
                                          <p:spTgt spid="1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336" grpId="0" animBg="1"/>
      <p:bldP spid="352337" grpId="0" animBg="1"/>
      <p:bldP spid="352338" grpId="0" animBg="1"/>
      <p:bldP spid="352339" grpId="0" animBg="1"/>
      <p:bldP spid="352340" grpId="0" animBg="1"/>
      <p:bldP spid="352356" grpId="0" animBg="1"/>
      <p:bldP spid="352357" grpId="0" animBg="1"/>
      <p:bldP spid="352361" grpId="0" animBg="1"/>
      <p:bldP spid="352362" grpId="0" animBg="1"/>
      <p:bldP spid="352363" grpId="0" animBg="1"/>
      <p:bldP spid="352364" grpId="0" animBg="1"/>
      <p:bldP spid="352370" grpId="0" animBg="1"/>
      <p:bldP spid="352371" grpId="0" animBg="1"/>
      <p:bldP spid="352372" grpId="0" animBg="1"/>
      <p:bldP spid="352373" grpId="0" animBg="1"/>
      <p:bldP spid="352374" grpId="0" animBg="1"/>
      <p:bldP spid="352375" grpId="0" animBg="1"/>
      <p:bldP spid="16498" grpId="0" animBg="1"/>
      <p:bldP spid="16499"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D7F2E47E-E9A1-054D-8375-D8B0065B695C}" type="slidenum">
              <a:rPr lang="eu-ES" sz="1400">
                <a:latin typeface="Times" charset="0"/>
              </a:rPr>
              <a:pPr/>
              <a:t>49</a:t>
            </a:fld>
            <a:endParaRPr lang="eu-ES" sz="1400">
              <a:latin typeface="Times" charset="0"/>
            </a:endParaRPr>
          </a:p>
        </p:txBody>
      </p:sp>
      <p:sp>
        <p:nvSpPr>
          <p:cNvPr id="740354" name="Text Box 2"/>
          <p:cNvSpPr txBox="1">
            <a:spLocks noChangeArrowheads="1"/>
          </p:cNvSpPr>
          <p:nvPr/>
        </p:nvSpPr>
        <p:spPr bwMode="auto">
          <a:xfrm>
            <a:off x="6640513" y="5321300"/>
            <a:ext cx="21796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dirty="0">
                <a:cs typeface="Arial" charset="0"/>
              </a:rPr>
              <a:t>Partikulak </a:t>
            </a:r>
            <a:r>
              <a:rPr lang="eu-ES" sz="1800" dirty="0" smtClean="0">
                <a:cs typeface="Arial" charset="0"/>
              </a:rPr>
              <a:t>.....daude, .......................................................................................</a:t>
            </a:r>
            <a:endParaRPr lang="eu-ES" sz="1800" dirty="0">
              <a:cs typeface="Arial" charset="0"/>
            </a:endParaRPr>
          </a:p>
        </p:txBody>
      </p:sp>
      <p:sp>
        <p:nvSpPr>
          <p:cNvPr id="740355" name="Rectangle 3"/>
          <p:cNvSpPr>
            <a:spLocks noChangeArrowheads="1"/>
          </p:cNvSpPr>
          <p:nvPr/>
        </p:nvSpPr>
        <p:spPr bwMode="auto">
          <a:xfrm>
            <a:off x="5651500" y="4724400"/>
            <a:ext cx="73025" cy="1512888"/>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40356" name="Rectangle 4"/>
          <p:cNvSpPr>
            <a:spLocks noChangeArrowheads="1"/>
          </p:cNvSpPr>
          <p:nvPr/>
        </p:nvSpPr>
        <p:spPr bwMode="auto">
          <a:xfrm>
            <a:off x="2484438" y="5661025"/>
            <a:ext cx="71437" cy="576263"/>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40357" name="AutoShape 5" descr="Papel reciclado"/>
          <p:cNvSpPr>
            <a:spLocks noChangeArrowheads="1"/>
          </p:cNvSpPr>
          <p:nvPr/>
        </p:nvSpPr>
        <p:spPr bwMode="auto">
          <a:xfrm>
            <a:off x="539750" y="2060575"/>
            <a:ext cx="1584325" cy="1584325"/>
          </a:xfrm>
          <a:prstGeom prst="cube">
            <a:avLst>
              <a:gd name="adj" fmla="val 25000"/>
            </a:avLst>
          </a:prstGeom>
          <a:blipFill dpi="0" rotWithShape="1">
            <a:blip r:embed="rId2"/>
            <a:srcRect/>
            <a:tile tx="0" ty="0" sx="100000" sy="100000" flip="none" algn="tl"/>
          </a:blipFill>
          <a:ln w="9525">
            <a:solidFill>
              <a:schemeClr val="tx1"/>
            </a:solidFill>
            <a:miter lim="800000"/>
            <a:headEnd/>
            <a:tailEnd/>
          </a:ln>
        </p:spPr>
        <p:txBody>
          <a:bodyPr wrap="none" anchor="ctr"/>
          <a:lstStyle/>
          <a:p>
            <a:pPr algn="ctr" eaLnBrk="1" hangingPunct="1"/>
            <a:r>
              <a:rPr lang="eu-ES" sz="1800" dirty="0">
                <a:cs typeface="Arial" charset="0"/>
              </a:rPr>
              <a:t>Bolumen </a:t>
            </a:r>
          </a:p>
          <a:p>
            <a:pPr algn="ctr" eaLnBrk="1" hangingPunct="1"/>
            <a:r>
              <a:rPr lang="eu-ES" sz="1800" dirty="0" smtClean="0">
                <a:cs typeface="Arial" charset="0"/>
              </a:rPr>
              <a:t>...........a</a:t>
            </a:r>
            <a:endParaRPr lang="eu-ES" sz="1800" dirty="0">
              <a:cs typeface="Arial" charset="0"/>
            </a:endParaRPr>
          </a:p>
        </p:txBody>
      </p:sp>
      <p:sp>
        <p:nvSpPr>
          <p:cNvPr id="740358" name="AutoShape 6" descr="Papel reciclado"/>
          <p:cNvSpPr>
            <a:spLocks noChangeArrowheads="1"/>
          </p:cNvSpPr>
          <p:nvPr/>
        </p:nvSpPr>
        <p:spPr bwMode="auto">
          <a:xfrm>
            <a:off x="6588125" y="1773238"/>
            <a:ext cx="2087563" cy="1944687"/>
          </a:xfrm>
          <a:prstGeom prst="cube">
            <a:avLst>
              <a:gd name="adj" fmla="val 25000"/>
            </a:avLst>
          </a:prstGeom>
          <a:blipFill dpi="0" rotWithShape="1">
            <a:blip r:embed="rId2"/>
            <a:srcRect/>
            <a:tile tx="0" ty="0" sx="100000" sy="100000" flip="none" algn="tl"/>
          </a:blipFill>
          <a:ln w="9525">
            <a:solidFill>
              <a:schemeClr val="tx1"/>
            </a:solidFill>
            <a:miter lim="800000"/>
            <a:headEnd/>
            <a:tailEnd/>
          </a:ln>
        </p:spPr>
        <p:txBody>
          <a:bodyPr wrap="none" anchor="ctr"/>
          <a:lstStyle/>
          <a:p>
            <a:endParaRPr lang="es-ES"/>
          </a:p>
        </p:txBody>
      </p:sp>
      <p:sp>
        <p:nvSpPr>
          <p:cNvPr id="787463" name="AutoShape 7"/>
          <p:cNvSpPr>
            <a:spLocks noChangeArrowheads="1"/>
          </p:cNvSpPr>
          <p:nvPr/>
        </p:nvSpPr>
        <p:spPr bwMode="auto">
          <a:xfrm>
            <a:off x="2268538" y="2565400"/>
            <a:ext cx="4248150" cy="647700"/>
          </a:xfrm>
          <a:prstGeom prst="rightArrow">
            <a:avLst>
              <a:gd name="adj1" fmla="val 44120"/>
              <a:gd name="adj2" fmla="val 70811"/>
            </a:avLst>
          </a:prstGeom>
          <a:gradFill rotWithShape="1">
            <a:gsLst>
              <a:gs pos="0">
                <a:schemeClr val="accent1"/>
              </a:gs>
              <a:gs pos="100000">
                <a:srgbClr val="FF00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r>
              <a:rPr lang="eu-ES" sz="1800">
                <a:cs typeface="Arial" charset="0"/>
              </a:rPr>
              <a:t>Tenperatura  HANDIAGOTZEN da</a:t>
            </a:r>
          </a:p>
        </p:txBody>
      </p:sp>
      <p:sp>
        <p:nvSpPr>
          <p:cNvPr id="787464" name="AutoShape 8"/>
          <p:cNvSpPr>
            <a:spLocks noChangeArrowheads="1"/>
          </p:cNvSpPr>
          <p:nvPr/>
        </p:nvSpPr>
        <p:spPr bwMode="auto">
          <a:xfrm>
            <a:off x="6588125" y="1773238"/>
            <a:ext cx="2087563" cy="1944687"/>
          </a:xfrm>
          <a:prstGeom prst="cube">
            <a:avLst>
              <a:gd name="adj" fmla="val 25000"/>
            </a:avLst>
          </a:prstGeom>
          <a:solidFill>
            <a:srgbClr val="FF0000">
              <a:alpha val="20000"/>
            </a:srgbClr>
          </a:solidFill>
          <a:ln w="9525">
            <a:solidFill>
              <a:schemeClr val="tx1"/>
            </a:solidFill>
            <a:miter lim="800000"/>
            <a:headEnd/>
            <a:tailEnd/>
          </a:ln>
        </p:spPr>
        <p:txBody>
          <a:bodyPr wrap="none" anchor="ctr"/>
          <a:lstStyle/>
          <a:p>
            <a:pPr algn="ctr" eaLnBrk="1" hangingPunct="1"/>
            <a:r>
              <a:rPr lang="eu-ES" sz="1800" dirty="0">
                <a:cs typeface="Arial" charset="0"/>
              </a:rPr>
              <a:t>Bolumen </a:t>
            </a:r>
          </a:p>
          <a:p>
            <a:pPr algn="ctr" eaLnBrk="1" hangingPunct="1"/>
            <a:r>
              <a:rPr lang="eu-ES" sz="1800" dirty="0" smtClean="0">
                <a:cs typeface="Arial" charset="0"/>
              </a:rPr>
              <a:t>............oa</a:t>
            </a:r>
            <a:endParaRPr lang="eu-ES" sz="1800" dirty="0">
              <a:cs typeface="Arial" charset="0"/>
            </a:endParaRPr>
          </a:p>
        </p:txBody>
      </p:sp>
      <p:sp>
        <p:nvSpPr>
          <p:cNvPr id="787465" name="Text Box 9"/>
          <p:cNvSpPr txBox="1">
            <a:spLocks noChangeArrowheads="1"/>
          </p:cNvSpPr>
          <p:nvPr/>
        </p:nvSpPr>
        <p:spPr bwMode="auto">
          <a:xfrm>
            <a:off x="395288" y="676187"/>
            <a:ext cx="8497887" cy="915988"/>
          </a:xfrm>
          <a:prstGeom prst="rect">
            <a:avLst/>
          </a:prstGeom>
          <a:noFill/>
          <a:ln w="9525">
            <a:noFill/>
            <a:miter lim="800000"/>
            <a:headEnd/>
            <a:tailEnd/>
          </a:ln>
          <a:effectLst/>
        </p:spPr>
        <p:txBody>
          <a:bodyPr>
            <a:spAutoFit/>
          </a:bodyPr>
          <a:lstStyle/>
          <a:p>
            <a:pPr eaLnBrk="1" hangingPunct="1">
              <a:defRPr/>
            </a:pPr>
            <a:r>
              <a:rPr lang="eu-ES" sz="1800" dirty="0">
                <a:ea typeface="+mn-ea"/>
                <a:cs typeface="Arial" charset="0"/>
              </a:rPr>
              <a:t>Gorputzak berotzerakoan </a:t>
            </a:r>
            <a:r>
              <a:rPr lang="eu-ES" sz="1800" dirty="0">
                <a:effectLst>
                  <a:outerShdw blurRad="38100" dist="38100" dir="2700000" algn="tl">
                    <a:srgbClr val="C0C0C0"/>
                  </a:outerShdw>
                </a:effectLst>
                <a:ea typeface="+mn-ea"/>
                <a:cs typeface="Arial" charset="0"/>
              </a:rPr>
              <a:t>DILATATZEN dira</a:t>
            </a:r>
            <a:r>
              <a:rPr lang="eu-ES" sz="1800" dirty="0">
                <a:ea typeface="+mn-ea"/>
                <a:cs typeface="Arial" charset="0"/>
              </a:rPr>
              <a:t>, hau da, </a:t>
            </a:r>
            <a:r>
              <a:rPr lang="eu-ES" sz="1800" u="sng" dirty="0">
                <a:ea typeface="+mn-ea"/>
                <a:cs typeface="Arial" charset="0"/>
              </a:rPr>
              <a:t>bolumena aldatzen da tenperaturarekin (handitzen da)</a:t>
            </a:r>
            <a:r>
              <a:rPr lang="eu-ES" sz="1800" dirty="0">
                <a:ea typeface="+mn-ea"/>
                <a:cs typeface="Arial" charset="0"/>
              </a:rPr>
              <a:t>.</a:t>
            </a:r>
          </a:p>
          <a:p>
            <a:pPr eaLnBrk="1" hangingPunct="1">
              <a:defRPr/>
            </a:pPr>
            <a:r>
              <a:rPr lang="eu-ES" sz="1800" dirty="0">
                <a:ea typeface="+mn-ea"/>
                <a:cs typeface="Arial" charset="0"/>
              </a:rPr>
              <a:t>Mikroskopikoki partikulak aldendu egiten dira:</a:t>
            </a:r>
          </a:p>
        </p:txBody>
      </p:sp>
      <p:sp>
        <p:nvSpPr>
          <p:cNvPr id="740364" name="Oval 12"/>
          <p:cNvSpPr>
            <a:spLocks noChangeArrowheads="1"/>
          </p:cNvSpPr>
          <p:nvPr/>
        </p:nvSpPr>
        <p:spPr bwMode="auto">
          <a:xfrm>
            <a:off x="2411413" y="6237288"/>
            <a:ext cx="215900" cy="215900"/>
          </a:xfrm>
          <a:prstGeom prst="ellipse">
            <a:avLst/>
          </a:prstGeom>
          <a:solidFill>
            <a:srgbClr val="FF0000"/>
          </a:solidFill>
          <a:ln w="9525">
            <a:solidFill>
              <a:schemeClr val="tx1"/>
            </a:solidFill>
            <a:round/>
            <a:headEnd/>
            <a:tailEnd/>
          </a:ln>
        </p:spPr>
        <p:txBody>
          <a:bodyPr wrap="none" anchor="ctr"/>
          <a:lstStyle/>
          <a:p>
            <a:endParaRPr lang="es-ES"/>
          </a:p>
        </p:txBody>
      </p:sp>
      <p:sp>
        <p:nvSpPr>
          <p:cNvPr id="740365" name="Oval 13"/>
          <p:cNvSpPr>
            <a:spLocks noChangeArrowheads="1"/>
          </p:cNvSpPr>
          <p:nvPr/>
        </p:nvSpPr>
        <p:spPr bwMode="auto">
          <a:xfrm>
            <a:off x="5580063" y="6237288"/>
            <a:ext cx="215900" cy="215900"/>
          </a:xfrm>
          <a:prstGeom prst="ellipse">
            <a:avLst/>
          </a:prstGeom>
          <a:solidFill>
            <a:srgbClr val="FF0000"/>
          </a:solidFill>
          <a:ln w="9525">
            <a:solidFill>
              <a:schemeClr val="tx1"/>
            </a:solidFill>
            <a:round/>
            <a:headEnd/>
            <a:tailEnd/>
          </a:ln>
        </p:spPr>
        <p:txBody>
          <a:bodyPr wrap="none" anchor="ctr"/>
          <a:lstStyle/>
          <a:p>
            <a:endParaRPr lang="es-ES"/>
          </a:p>
        </p:txBody>
      </p:sp>
      <p:sp>
        <p:nvSpPr>
          <p:cNvPr id="740398" name="Text Box 46"/>
          <p:cNvSpPr txBox="1">
            <a:spLocks noChangeArrowheads="1"/>
          </p:cNvSpPr>
          <p:nvPr/>
        </p:nvSpPr>
        <p:spPr bwMode="auto">
          <a:xfrm>
            <a:off x="468313" y="5300663"/>
            <a:ext cx="160337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dirty="0">
                <a:cs typeface="Arial" charset="0"/>
              </a:rPr>
              <a:t>Partikulak</a:t>
            </a:r>
          </a:p>
          <a:p>
            <a:pPr eaLnBrk="1" hangingPunct="1"/>
            <a:r>
              <a:rPr lang="eu-ES" sz="1800" dirty="0" smtClean="0">
                <a:cs typeface="Arial" charset="0"/>
              </a:rPr>
              <a:t>.........................................</a:t>
            </a:r>
            <a:endParaRPr lang="eu-ES" sz="1800" dirty="0">
              <a:cs typeface="Arial" charset="0"/>
            </a:endParaRPr>
          </a:p>
        </p:txBody>
      </p:sp>
      <p:sp>
        <p:nvSpPr>
          <p:cNvPr id="740399" name="Text Box 47"/>
          <p:cNvSpPr txBox="1">
            <a:spLocks noChangeArrowheads="1"/>
          </p:cNvSpPr>
          <p:nvPr/>
        </p:nvSpPr>
        <p:spPr bwMode="auto">
          <a:xfrm>
            <a:off x="3132138" y="3500438"/>
            <a:ext cx="23034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dirty="0" smtClean="0">
                <a:cs typeface="Arial" charset="0"/>
              </a:rPr>
              <a:t>Temometroan dagoen likidoa.............. da</a:t>
            </a:r>
            <a:endParaRPr lang="eu-ES" sz="1800" dirty="0">
              <a:cs typeface="Arial" charset="0"/>
            </a:endParaRPr>
          </a:p>
        </p:txBody>
      </p:sp>
      <p:sp>
        <p:nvSpPr>
          <p:cNvPr id="740400" name="Line 48"/>
          <p:cNvSpPr>
            <a:spLocks noChangeShapeType="1"/>
          </p:cNvSpPr>
          <p:nvPr/>
        </p:nvSpPr>
        <p:spPr bwMode="auto">
          <a:xfrm>
            <a:off x="5003800" y="4797425"/>
            <a:ext cx="504825" cy="144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40402" name="Text Box 51"/>
          <p:cNvSpPr txBox="1">
            <a:spLocks noChangeArrowheads="1"/>
          </p:cNvSpPr>
          <p:nvPr/>
        </p:nvSpPr>
        <p:spPr bwMode="auto">
          <a:xfrm>
            <a:off x="2771775" y="1773238"/>
            <a:ext cx="28797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1800" dirty="0" smtClean="0"/>
              <a:t>Nola deitzen zaio gertakizun honi?</a:t>
            </a:r>
            <a:endParaRPr lang="eu-ES" sz="1800" dirty="0"/>
          </a:p>
        </p:txBody>
      </p:sp>
      <p:pic>
        <p:nvPicPr>
          <p:cNvPr id="54"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59413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7463">
                                            <p:txEl>
                                              <p:pRg st="0" end="0"/>
                                            </p:txEl>
                                          </p:spTgt>
                                        </p:tgtEl>
                                        <p:attrNameLst>
                                          <p:attrName>style.color</p:attrName>
                                        </p:attrNameLst>
                                      </p:cBhvr>
                                      <p:to>
                                        <a:schemeClr val="bg1"/>
                                      </p:to>
                                    </p:animClr>
                                  </p:childTnLst>
                                </p:cTn>
                              </p:par>
                            </p:childTnLst>
                          </p:cTn>
                        </p:par>
                        <p:par>
                          <p:cTn id="7" fill="hold" nodeType="afterGroup">
                            <p:stCondLst>
                              <p:cond delay="3000"/>
                            </p:stCondLst>
                            <p:childTnLst>
                              <p:par>
                                <p:cTn id="8" presetID="1" presetClass="emph" presetSubtype="2" repeatCount="indefinite" fill="hold" nodeType="afterEffect">
                                  <p:stCondLst>
                                    <p:cond delay="0"/>
                                  </p:stCondLst>
                                  <p:childTnLst>
                                    <p:animClr clrSpc="rgb" dir="cw">
                                      <p:cBhvr>
                                        <p:cTn id="9" dur="3000" fill="hold"/>
                                        <p:tgtEl>
                                          <p:spTgt spid="787464"/>
                                        </p:tgtEl>
                                        <p:attrNameLst>
                                          <p:attrName>fillcolor</p:attrName>
                                        </p:attrNameLst>
                                      </p:cBhvr>
                                      <p:to>
                                        <a:srgbClr val="FF9933"/>
                                      </p:to>
                                    </p:animClr>
                                    <p:set>
                                      <p:cBhvr>
                                        <p:cTn id="10" dur="3000" fill="hold"/>
                                        <p:tgtEl>
                                          <p:spTgt spid="787464"/>
                                        </p:tgtEl>
                                        <p:attrNameLst>
                                          <p:attrName>fill.type</p:attrName>
                                        </p:attrNameLst>
                                      </p:cBhvr>
                                      <p:to>
                                        <p:strVal val="solid"/>
                                      </p:to>
                                    </p:set>
                                    <p:set>
                                      <p:cBhvr>
                                        <p:cTn id="11" dur="3000" fill="hold"/>
                                        <p:tgtEl>
                                          <p:spTgt spid="78746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Marcador de número de diapositiva"/>
          <p:cNvSpPr>
            <a:spLocks noGrp="1"/>
          </p:cNvSpPr>
          <p:nvPr>
            <p:ph type="sldNum" sz="quarter" idx="12"/>
          </p:nvPr>
        </p:nvSpPr>
        <p:spPr>
          <a:xfrm>
            <a:off x="6553200" y="629861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EB750EB-1675-4649-9388-CF8E5AB48BDF}" type="slidenum">
              <a:rPr lang="eu-ES" sz="1400">
                <a:latin typeface="Times" charset="0"/>
              </a:rPr>
              <a:pPr/>
              <a:t>5</a:t>
            </a:fld>
            <a:endParaRPr lang="eu-ES" sz="1400">
              <a:latin typeface="Times" charset="0"/>
            </a:endParaRPr>
          </a:p>
        </p:txBody>
      </p:sp>
      <p:sp>
        <p:nvSpPr>
          <p:cNvPr id="4" name="Text Box 1034"/>
          <p:cNvSpPr txBox="1">
            <a:spLocks noChangeArrowheads="1"/>
          </p:cNvSpPr>
          <p:nvPr/>
        </p:nvSpPr>
        <p:spPr bwMode="auto">
          <a:xfrm>
            <a:off x="211644" y="1931406"/>
            <a:ext cx="847515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buFontTx/>
              <a:buAutoNum type="arabicPeriod"/>
            </a:pPr>
            <a:r>
              <a:rPr lang="eu-ES" sz="2400" b="1" dirty="0" smtClean="0">
                <a:cs typeface="Arial" charset="0"/>
              </a:rPr>
              <a:t>Sutondon eltzea dago. Sua dago eta eltzearekin kontaktuan dago. Zein objektuek dute tenperatura? Beroa nondik nora doa?</a:t>
            </a:r>
          </a:p>
          <a:p>
            <a:pPr eaLnBrk="1" hangingPunct="1">
              <a:buFontTx/>
              <a:buAutoNum type="arabicPeriod"/>
            </a:pPr>
            <a:endParaRPr lang="eu-ES" sz="2400" b="1" dirty="0">
              <a:cs typeface="Arial" charset="0"/>
            </a:endParaRPr>
          </a:p>
          <a:p>
            <a:pPr eaLnBrk="1" hangingPunct="1">
              <a:buFontTx/>
              <a:buAutoNum type="arabicPeriod"/>
            </a:pPr>
            <a:r>
              <a:rPr lang="eu-ES" sz="2400" b="1" dirty="0" smtClean="0">
                <a:cs typeface="Arial" charset="0"/>
              </a:rPr>
              <a:t>Uraren lurrintzea zeri esker gertatze da?. </a:t>
            </a:r>
            <a:r>
              <a:rPr lang="eu-ES" sz="2400" b="1" dirty="0">
                <a:cs typeface="Arial" charset="0"/>
              </a:rPr>
              <a:t>Zer uste duzu </a:t>
            </a:r>
            <a:r>
              <a:rPr lang="eu-ES" sz="2400" b="1" dirty="0" smtClean="0">
                <a:cs typeface="Arial" charset="0"/>
              </a:rPr>
              <a:t>gertatu dela?</a:t>
            </a:r>
          </a:p>
          <a:p>
            <a:pPr eaLnBrk="1" hangingPunct="1">
              <a:buFontTx/>
              <a:buAutoNum type="arabicPeriod"/>
            </a:pPr>
            <a:endParaRPr lang="eu-ES" sz="2400" b="1" dirty="0">
              <a:cs typeface="Arial" charset="0"/>
            </a:endParaRPr>
          </a:p>
          <a:p>
            <a:pPr eaLnBrk="1" hangingPunct="1">
              <a:buFontTx/>
              <a:buAutoNum type="arabicPeriod"/>
            </a:pPr>
            <a:r>
              <a:rPr lang="eu-ES" sz="2400" b="1" dirty="0" smtClean="0">
                <a:cs typeface="Arial" charset="0"/>
              </a:rPr>
              <a:t>Tenperatuta </a:t>
            </a:r>
            <a:r>
              <a:rPr lang="eu-ES" sz="2400" b="1" dirty="0">
                <a:cs typeface="Arial" charset="0"/>
              </a:rPr>
              <a:t>aldatzerakoan zer gertatuko da </a:t>
            </a:r>
            <a:r>
              <a:rPr lang="eu-ES" sz="2400" b="1" dirty="0" smtClean="0">
                <a:cs typeface="Arial" charset="0"/>
              </a:rPr>
              <a:t>gorputz bakoitzarekin?</a:t>
            </a:r>
            <a:endParaRPr lang="eu-ES" sz="2400" b="1" dirty="0">
              <a:cs typeface="Arial" charset="0"/>
            </a:endParaRPr>
          </a:p>
        </p:txBody>
      </p:sp>
      <p:sp>
        <p:nvSpPr>
          <p:cNvPr id="5" name="Rectangle 1035"/>
          <p:cNvSpPr>
            <a:spLocks noChangeArrowheads="1"/>
          </p:cNvSpPr>
          <p:nvPr/>
        </p:nvSpPr>
        <p:spPr bwMode="auto">
          <a:xfrm>
            <a:off x="6516688" y="2434643"/>
            <a:ext cx="503237"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6" name="Rectángulo 5"/>
          <p:cNvSpPr/>
          <p:nvPr/>
        </p:nvSpPr>
        <p:spPr>
          <a:xfrm>
            <a:off x="1369869" y="1221113"/>
            <a:ext cx="3742331" cy="707886"/>
          </a:xfrm>
          <a:prstGeom prst="rect">
            <a:avLst/>
          </a:prstGeom>
        </p:spPr>
        <p:txBody>
          <a:bodyPr wrap="none">
            <a:spAutoFit/>
          </a:bodyPr>
          <a:lstStyle/>
          <a:p>
            <a:pPr>
              <a:defRPr/>
            </a:pPr>
            <a:r>
              <a:rPr lang="eu-ES" sz="4000" dirty="0">
                <a:effectLst>
                  <a:outerShdw blurRad="38100" dist="38100" dir="2700000" algn="tl">
                    <a:srgbClr val="FFFFFF"/>
                  </a:outerShdw>
                </a:effectLst>
                <a:cs typeface="Arial" charset="0"/>
              </a:rPr>
              <a:t>Energia termikoa</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5714104"/>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5730485-09FA-FC48-A944-9BF2DCD590C0}" type="slidenum">
              <a:rPr lang="eu-ES" sz="1400">
                <a:latin typeface="Times" charset="0"/>
              </a:rPr>
              <a:pPr/>
              <a:t>50</a:t>
            </a:fld>
            <a:endParaRPr lang="eu-ES" sz="1400">
              <a:latin typeface="Times" charset="0"/>
            </a:endParaRPr>
          </a:p>
        </p:txBody>
      </p:sp>
      <p:sp>
        <p:nvSpPr>
          <p:cNvPr id="788483" name="AutoShape 3"/>
          <p:cNvSpPr>
            <a:spLocks noChangeArrowheads="1"/>
          </p:cNvSpPr>
          <p:nvPr/>
        </p:nvSpPr>
        <p:spPr bwMode="auto">
          <a:xfrm>
            <a:off x="457200" y="4249104"/>
            <a:ext cx="2962275" cy="1382712"/>
          </a:xfrm>
          <a:prstGeom prst="wedgeRoundRectCallout">
            <a:avLst>
              <a:gd name="adj1" fmla="val 64204"/>
              <a:gd name="adj2" fmla="val 14181"/>
              <a:gd name="adj3" fmla="val 16667"/>
            </a:avLst>
          </a:prstGeom>
          <a:solidFill>
            <a:srgbClr val="FFFFFF"/>
          </a:solidFill>
          <a:ln w="9525">
            <a:solidFill>
              <a:srgbClr val="FFFFFF"/>
            </a:solidFill>
            <a:miter lim="800000"/>
            <a:headEnd/>
            <a:tailEnd/>
          </a:ln>
        </p:spPr>
        <p:txBody>
          <a:bodyPr/>
          <a:lstStyle/>
          <a:p>
            <a:pPr algn="ctr" eaLnBrk="1" hangingPunct="1"/>
            <a:r>
              <a:rPr lang="eu-ES" sz="2400" dirty="0">
                <a:cs typeface="Arial" charset="0"/>
              </a:rPr>
              <a:t>Egongo ez </a:t>
            </a:r>
            <a:r>
              <a:rPr lang="eu-ES" sz="2400" dirty="0" smtClean="0">
                <a:cs typeface="Arial" charset="0"/>
              </a:rPr>
              <a:t>balira ................................................</a:t>
            </a:r>
            <a:endParaRPr lang="eu-ES" sz="2400" dirty="0">
              <a:cs typeface="Arial" charset="0"/>
            </a:endParaRPr>
          </a:p>
        </p:txBody>
      </p:sp>
      <p:sp>
        <p:nvSpPr>
          <p:cNvPr id="741380" name="AutoShape 4"/>
          <p:cNvSpPr>
            <a:spLocks noChangeArrowheads="1"/>
          </p:cNvSpPr>
          <p:nvPr/>
        </p:nvSpPr>
        <p:spPr bwMode="auto">
          <a:xfrm>
            <a:off x="2268538" y="2088516"/>
            <a:ext cx="1655762" cy="142875"/>
          </a:xfrm>
          <a:prstGeom prst="leftArrow">
            <a:avLst>
              <a:gd name="adj1" fmla="val 50000"/>
              <a:gd name="adj2" fmla="val 289722"/>
            </a:avLst>
          </a:prstGeom>
          <a:solidFill>
            <a:schemeClr val="bg1"/>
          </a:solidFill>
          <a:ln w="9525">
            <a:solidFill>
              <a:schemeClr val="tx1"/>
            </a:solidFill>
            <a:miter lim="800000"/>
            <a:headEnd/>
            <a:tailEnd/>
          </a:ln>
        </p:spPr>
        <p:txBody>
          <a:bodyPr wrap="none" anchor="ctr"/>
          <a:lstStyle/>
          <a:p>
            <a:endParaRPr lang="es-ES"/>
          </a:p>
        </p:txBody>
      </p:sp>
      <p:sp>
        <p:nvSpPr>
          <p:cNvPr id="741381" name="AutoShape 5"/>
          <p:cNvSpPr>
            <a:spLocks noChangeArrowheads="1"/>
          </p:cNvSpPr>
          <p:nvPr/>
        </p:nvSpPr>
        <p:spPr bwMode="auto">
          <a:xfrm rot="-7057804">
            <a:off x="5903120" y="2916397"/>
            <a:ext cx="1655762" cy="142875"/>
          </a:xfrm>
          <a:prstGeom prst="leftArrow">
            <a:avLst>
              <a:gd name="adj1" fmla="val 50000"/>
              <a:gd name="adj2" fmla="val 289722"/>
            </a:avLst>
          </a:prstGeom>
          <a:solidFill>
            <a:schemeClr val="bg1"/>
          </a:solidFill>
          <a:ln w="9525">
            <a:solidFill>
              <a:schemeClr val="tx1"/>
            </a:solidFill>
            <a:miter lim="800000"/>
            <a:headEnd/>
            <a:tailEnd/>
          </a:ln>
        </p:spPr>
        <p:txBody>
          <a:bodyPr wrap="none" anchor="ctr"/>
          <a:lstStyle/>
          <a:p>
            <a:endParaRPr lang="es-ES"/>
          </a:p>
        </p:txBody>
      </p:sp>
      <p:sp>
        <p:nvSpPr>
          <p:cNvPr id="741382" name="Text Box 6"/>
          <p:cNvSpPr txBox="1">
            <a:spLocks noChangeArrowheads="1"/>
          </p:cNvSpPr>
          <p:nvPr/>
        </p:nvSpPr>
        <p:spPr bwMode="auto">
          <a:xfrm>
            <a:off x="3903663" y="1963104"/>
            <a:ext cx="2684462"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800" b="1" dirty="0">
                <a:cs typeface="Arial" charset="0"/>
              </a:rPr>
              <a:t>Dilatazio </a:t>
            </a:r>
            <a:r>
              <a:rPr lang="eu-ES" sz="1800" b="1" dirty="0" smtClean="0">
                <a:cs typeface="Arial" charset="0"/>
              </a:rPr>
              <a:t>............</a:t>
            </a:r>
            <a:endParaRPr lang="eu-ES" sz="1800" b="1" dirty="0">
              <a:cs typeface="Arial" charset="0"/>
            </a:endParaRPr>
          </a:p>
        </p:txBody>
      </p:sp>
      <p:sp>
        <p:nvSpPr>
          <p:cNvPr id="788487" name="AutoShape 7"/>
          <p:cNvSpPr>
            <a:spLocks noChangeArrowheads="1"/>
          </p:cNvSpPr>
          <p:nvPr/>
        </p:nvSpPr>
        <p:spPr bwMode="auto">
          <a:xfrm>
            <a:off x="179388" y="2807654"/>
            <a:ext cx="4321175" cy="1368425"/>
          </a:xfrm>
          <a:prstGeom prst="wedgeRoundRectCallout">
            <a:avLst>
              <a:gd name="adj1" fmla="val 32292"/>
              <a:gd name="adj2" fmla="val 88282"/>
              <a:gd name="adj3" fmla="val 16667"/>
            </a:avLst>
          </a:prstGeom>
          <a:solidFill>
            <a:srgbClr val="FFFFFF"/>
          </a:solidFill>
          <a:ln w="9525">
            <a:solidFill>
              <a:srgbClr val="FFFFFF"/>
            </a:solidFill>
            <a:miter lim="800000"/>
            <a:headEnd/>
            <a:tailEnd/>
          </a:ln>
        </p:spPr>
        <p:txBody>
          <a:bodyPr/>
          <a:lstStyle/>
          <a:p>
            <a:pPr algn="ctr" eaLnBrk="1" hangingPunct="1"/>
            <a:r>
              <a:rPr lang="eu-ES" sz="2400" dirty="0">
                <a:cs typeface="Arial" charset="0"/>
              </a:rPr>
              <a:t>Udaran </a:t>
            </a:r>
            <a:r>
              <a:rPr lang="eu-ES" sz="2400" dirty="0" smtClean="0">
                <a:cs typeface="Arial" charset="0"/>
              </a:rPr>
              <a:t>............ </a:t>
            </a:r>
            <a:r>
              <a:rPr lang="eu-ES" sz="2400" dirty="0">
                <a:cs typeface="Arial" charset="0"/>
              </a:rPr>
              <a:t>dira</a:t>
            </a:r>
          </a:p>
        </p:txBody>
      </p:sp>
      <p:sp>
        <p:nvSpPr>
          <p:cNvPr id="788488" name="AutoShape 8"/>
          <p:cNvSpPr>
            <a:spLocks noChangeArrowheads="1"/>
          </p:cNvSpPr>
          <p:nvPr/>
        </p:nvSpPr>
        <p:spPr bwMode="auto">
          <a:xfrm>
            <a:off x="5364163" y="3888741"/>
            <a:ext cx="3475037" cy="1819275"/>
          </a:xfrm>
          <a:prstGeom prst="wedgeRoundRectCallout">
            <a:avLst>
              <a:gd name="adj1" fmla="val -70921"/>
              <a:gd name="adj2" fmla="val 13523"/>
              <a:gd name="adj3" fmla="val 16667"/>
            </a:avLst>
          </a:prstGeom>
          <a:solidFill>
            <a:srgbClr val="FFFFFF"/>
          </a:solidFill>
          <a:ln w="9525">
            <a:solidFill>
              <a:srgbClr val="FFFFFF"/>
            </a:solidFill>
            <a:miter lim="800000"/>
            <a:headEnd/>
            <a:tailEnd/>
          </a:ln>
        </p:spPr>
        <p:txBody>
          <a:bodyPr/>
          <a:lstStyle/>
          <a:p>
            <a:pPr algn="ctr" eaLnBrk="1" hangingPunct="1"/>
            <a:r>
              <a:rPr lang="eu-ES" sz="2400" dirty="0">
                <a:cs typeface="Arial" charset="0"/>
              </a:rPr>
              <a:t>Arazoak ekiditen dira, </a:t>
            </a:r>
            <a:r>
              <a:rPr lang="eu-ES" sz="2400" dirty="0" smtClean="0">
                <a:cs typeface="Arial" charset="0"/>
              </a:rPr>
              <a:t>............tzeko ........... </a:t>
            </a:r>
            <a:r>
              <a:rPr lang="eu-ES" sz="2400" dirty="0">
                <a:cs typeface="Arial" charset="0"/>
              </a:rPr>
              <a:t>baitu, </a:t>
            </a:r>
            <a:r>
              <a:rPr lang="eu-ES" sz="2400" dirty="0" smtClean="0">
                <a:cs typeface="Arial" charset="0"/>
              </a:rPr>
              <a:t>..............tu </a:t>
            </a:r>
            <a:r>
              <a:rPr lang="eu-ES" sz="2400" dirty="0">
                <a:cs typeface="Arial" charset="0"/>
              </a:rPr>
              <a:t>gabe</a:t>
            </a:r>
          </a:p>
        </p:txBody>
      </p:sp>
      <p:sp>
        <p:nvSpPr>
          <p:cNvPr id="741385" name="Rectangle 9"/>
          <p:cNvSpPr>
            <a:spLocks noChangeArrowheads="1"/>
          </p:cNvSpPr>
          <p:nvPr/>
        </p:nvSpPr>
        <p:spPr bwMode="auto">
          <a:xfrm>
            <a:off x="3995738" y="4680904"/>
            <a:ext cx="431800" cy="287337"/>
          </a:xfrm>
          <a:prstGeom prst="rect">
            <a:avLst/>
          </a:prstGeom>
          <a:solidFill>
            <a:schemeClr val="bg1"/>
          </a:solidFill>
          <a:ln w="9525">
            <a:solidFill>
              <a:schemeClr val="bg1"/>
            </a:solidFill>
            <a:miter lim="800000"/>
            <a:headEnd/>
            <a:tailEnd/>
          </a:ln>
        </p:spPr>
        <p:txBody>
          <a:bodyPr wrap="none" anchor="ctr"/>
          <a:lstStyle/>
          <a:p>
            <a:endParaRPr lang="es-ES"/>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461741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2000"/>
                                        <p:tgtEl>
                                          <p:spTgt spid="788483"/>
                                        </p:tgtEl>
                                      </p:cBhvr>
                                    </p:animEffect>
                                    <p:set>
                                      <p:cBhvr>
                                        <p:cTn id="7" dur="1" fill="hold">
                                          <p:stCondLst>
                                            <p:cond delay="1999"/>
                                          </p:stCondLst>
                                        </p:cTn>
                                        <p:tgtEl>
                                          <p:spTgt spid="788483"/>
                                        </p:tgtEl>
                                        <p:attrNameLst>
                                          <p:attrName>style.visibility</p:attrName>
                                        </p:attrNameLst>
                                      </p:cBhvr>
                                      <p:to>
                                        <p:strVal val="hidden"/>
                                      </p:to>
                                    </p:set>
                                  </p:childTnLst>
                                </p:cTn>
                              </p:par>
                            </p:childTnLst>
                          </p:cTn>
                        </p:par>
                        <p:par>
                          <p:cTn id="8" fill="hold" nodeType="afterGroup">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7884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xit" presetSubtype="0" fill="hold" grpId="1" nodeType="clickEffect">
                                  <p:stCondLst>
                                    <p:cond delay="0"/>
                                  </p:stCondLst>
                                  <p:childTnLst>
                                    <p:animEffect transition="out" filter="fade">
                                      <p:cBhvr>
                                        <p:cTn id="14" dur="2000"/>
                                        <p:tgtEl>
                                          <p:spTgt spid="788487"/>
                                        </p:tgtEl>
                                      </p:cBhvr>
                                    </p:animEffect>
                                    <p:set>
                                      <p:cBhvr>
                                        <p:cTn id="15" dur="1" fill="hold">
                                          <p:stCondLst>
                                            <p:cond delay="1999"/>
                                          </p:stCondLst>
                                        </p:cTn>
                                        <p:tgtEl>
                                          <p:spTgt spid="788487"/>
                                        </p:tgtEl>
                                        <p:attrNameLst>
                                          <p:attrName>style.visibility</p:attrName>
                                        </p:attrNameLst>
                                      </p:cBhvr>
                                      <p:to>
                                        <p:strVal val="hidden"/>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884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animBg="1"/>
      <p:bldP spid="788487" grpId="0" animBg="1"/>
      <p:bldP spid="788487" grpId="1" animBg="1"/>
      <p:bldP spid="78848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1"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FC45F18-9D38-B24A-8C83-19723D4FFB3E}" type="slidenum">
              <a:rPr lang="eu-ES" sz="1400">
                <a:latin typeface="Times" charset="0"/>
              </a:rPr>
              <a:pPr/>
              <a:t>51</a:t>
            </a:fld>
            <a:endParaRPr lang="eu-ES" sz="1400">
              <a:latin typeface="Times" charset="0"/>
            </a:endParaRPr>
          </a:p>
        </p:txBody>
      </p:sp>
      <p:sp>
        <p:nvSpPr>
          <p:cNvPr id="742403" name="Rectangle 4"/>
          <p:cNvSpPr>
            <a:spLocks noChangeArrowheads="1"/>
          </p:cNvSpPr>
          <p:nvPr/>
        </p:nvSpPr>
        <p:spPr bwMode="auto">
          <a:xfrm>
            <a:off x="571525" y="2922532"/>
            <a:ext cx="8135937" cy="3381977"/>
          </a:xfrm>
          <a:prstGeom prst="rect">
            <a:avLst/>
          </a:prstGeom>
          <a:solidFill>
            <a:srgbClr val="FFFFFF"/>
          </a:solidFill>
          <a:ln w="9525">
            <a:solidFill>
              <a:srgbClr val="FFFFFF"/>
            </a:solidFill>
            <a:miter lim="800000"/>
            <a:headEnd/>
            <a:tailEnd/>
          </a:ln>
        </p:spPr>
        <p:txBody>
          <a:bodyPr anchor="ctr"/>
          <a:lstStyle/>
          <a:p>
            <a:pPr algn="just" eaLnBrk="1" hangingPunct="1"/>
            <a:r>
              <a:rPr lang="eu-ES" sz="2800" dirty="0" smtClean="0"/>
              <a:t>- Hasieran </a:t>
            </a:r>
            <a:r>
              <a:rPr lang="eu-ES" sz="2800" dirty="0"/>
              <a:t>duen luzerarekin zerikusia izan </a:t>
            </a:r>
            <a:r>
              <a:rPr lang="eu-ES" sz="2800" dirty="0" smtClean="0"/>
              <a:t>al dezake?</a:t>
            </a:r>
            <a:r>
              <a:rPr lang="eu-ES" sz="2800" dirty="0"/>
              <a:t/>
            </a:r>
            <a:br>
              <a:rPr lang="eu-ES" sz="2800" dirty="0"/>
            </a:br>
            <a:r>
              <a:rPr lang="eu-ES" sz="2800" dirty="0"/>
              <a:t>Materialarekin zerikusia </a:t>
            </a:r>
            <a:r>
              <a:rPr lang="eu-ES" sz="2800" dirty="0" smtClean="0"/>
              <a:t>izan al dezake?</a:t>
            </a:r>
            <a:r>
              <a:rPr lang="eu-ES" sz="2800" dirty="0"/>
              <a:t/>
            </a:r>
            <a:br>
              <a:rPr lang="eu-ES" sz="2800" dirty="0"/>
            </a:br>
            <a:r>
              <a:rPr lang="eu-ES" sz="2800" dirty="0" smtClean="0"/>
              <a:t>Tenperatura </a:t>
            </a:r>
            <a:r>
              <a:rPr lang="eu-ES" sz="2800" dirty="0"/>
              <a:t>aldaketarekin zerikusia izan </a:t>
            </a:r>
            <a:r>
              <a:rPr lang="eu-ES" sz="2800" dirty="0" smtClean="0"/>
              <a:t>aldezake?</a:t>
            </a:r>
            <a:r>
              <a:rPr lang="eu-ES" sz="2800" dirty="0"/>
              <a:t/>
            </a:r>
            <a:br>
              <a:rPr lang="eu-ES" sz="2800" dirty="0"/>
            </a:br>
            <a:r>
              <a:rPr lang="eu-ES" sz="2800" dirty="0"/>
              <a:t/>
            </a:r>
            <a:br>
              <a:rPr lang="eu-ES" sz="2800" dirty="0"/>
            </a:br>
            <a:r>
              <a:rPr lang="eu-ES" sz="2800" dirty="0"/>
              <a:t>Erlazioak zuzenki proportzionalak izan </a:t>
            </a:r>
            <a:r>
              <a:rPr lang="eu-ES" sz="2800" dirty="0" smtClean="0"/>
              <a:t>daitezke, beraz honela idatz dezakegu. Azal ezazu</a:t>
            </a:r>
            <a:r>
              <a:rPr lang="eu-ES" sz="2800" dirty="0"/>
              <a:t/>
            </a:r>
            <a:br>
              <a:rPr lang="eu-ES" sz="2800" dirty="0"/>
            </a:br>
            <a:r>
              <a:rPr lang="eu-ES" sz="2800" dirty="0"/>
              <a:t>L=L</a:t>
            </a:r>
            <a:r>
              <a:rPr lang="eu-ES" sz="2800" baseline="-25000" dirty="0"/>
              <a:t>0</a:t>
            </a:r>
            <a:r>
              <a:rPr lang="eu-ES" sz="2800" dirty="0"/>
              <a:t>+L</a:t>
            </a:r>
            <a:r>
              <a:rPr lang="eu-ES" sz="2800" baseline="-25000" dirty="0"/>
              <a:t>0</a:t>
            </a:r>
            <a:r>
              <a:rPr lang="eu-ES" sz="2800" dirty="0"/>
              <a:t>*K*DT=L</a:t>
            </a:r>
            <a:r>
              <a:rPr lang="eu-ES" sz="2800" baseline="-25000" dirty="0"/>
              <a:t>0</a:t>
            </a:r>
            <a:r>
              <a:rPr lang="eu-ES" sz="2800" dirty="0"/>
              <a:t>(1+K*DT)</a:t>
            </a:r>
          </a:p>
        </p:txBody>
      </p:sp>
      <p:sp>
        <p:nvSpPr>
          <p:cNvPr id="3" name="CuadroTexto 2"/>
          <p:cNvSpPr txBox="1"/>
          <p:nvPr/>
        </p:nvSpPr>
        <p:spPr>
          <a:xfrm>
            <a:off x="588013" y="964159"/>
            <a:ext cx="8119449" cy="2062103"/>
          </a:xfrm>
          <a:prstGeom prst="rect">
            <a:avLst/>
          </a:prstGeom>
          <a:noFill/>
        </p:spPr>
        <p:txBody>
          <a:bodyPr wrap="square" rtlCol="0">
            <a:spAutoFit/>
          </a:bodyPr>
          <a:lstStyle/>
          <a:p>
            <a:pPr algn="just"/>
            <a:r>
              <a:rPr lang="eu-ES" sz="3200" dirty="0">
                <a:latin typeface="Arial" charset="0"/>
              </a:rPr>
              <a:t>Tenperaturarekin gorputzak dilatatzen dira.</a:t>
            </a:r>
            <a:br>
              <a:rPr lang="eu-ES" sz="3200" dirty="0">
                <a:latin typeface="Arial" charset="0"/>
              </a:rPr>
            </a:br>
            <a:r>
              <a:rPr lang="eu-ES" sz="3200" dirty="0">
                <a:latin typeface="Arial" charset="0"/>
              </a:rPr>
              <a:t>Nola jakin dezakegu zenbat cm</a:t>
            </a:r>
            <a:r>
              <a:rPr lang="eu-ES" sz="3200" baseline="30000" dirty="0">
                <a:latin typeface="Arial" charset="0"/>
              </a:rPr>
              <a:t>3</a:t>
            </a:r>
            <a:r>
              <a:rPr lang="eu-ES" sz="3200" dirty="0">
                <a:latin typeface="Arial" charset="0"/>
              </a:rPr>
              <a:t>  handiagotzen den solido bat</a:t>
            </a:r>
            <a:r>
              <a:rPr lang="eu-ES" sz="3200" dirty="0" smtClean="0">
                <a:latin typeface="Arial" charset="0"/>
              </a:rPr>
              <a:t>? </a:t>
            </a:r>
            <a:r>
              <a:rPr lang="eu-ES" sz="3200" dirty="0"/>
              <a:t>Zein hipotesi proposatuko zenuke</a:t>
            </a:r>
            <a:r>
              <a:rPr lang="eu-ES" sz="3200" dirty="0" smtClean="0"/>
              <a:t>?</a:t>
            </a:r>
            <a:r>
              <a:rPr lang="eu-ES" sz="3200" dirty="0" smtClean="0">
                <a:latin typeface="Arial" charset="0"/>
              </a:rPr>
              <a:t> </a:t>
            </a:r>
            <a:endParaRPr lang="es-ES" sz="3200" dirty="0"/>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20643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6650F59F-FD10-F34D-94BE-A9DC56F36279}" type="slidenum">
              <a:rPr lang="eu-ES" sz="1400">
                <a:latin typeface="Times" charset="0"/>
              </a:rPr>
              <a:pPr/>
              <a:t>52</a:t>
            </a:fld>
            <a:endParaRPr lang="eu-ES" sz="1400">
              <a:latin typeface="Times" charset="0"/>
            </a:endParaRPr>
          </a:p>
        </p:txBody>
      </p:sp>
      <p:sp>
        <p:nvSpPr>
          <p:cNvPr id="743426" name="Rectangle 4"/>
          <p:cNvSpPr>
            <a:spLocks noChangeArrowheads="1"/>
          </p:cNvSpPr>
          <p:nvPr/>
        </p:nvSpPr>
        <p:spPr bwMode="auto">
          <a:xfrm>
            <a:off x="323850" y="620713"/>
            <a:ext cx="8496300" cy="5256212"/>
          </a:xfrm>
          <a:prstGeom prst="rect">
            <a:avLst/>
          </a:prstGeom>
          <a:solidFill>
            <a:srgbClr val="FFFFFF"/>
          </a:solidFill>
          <a:ln w="9525">
            <a:solidFill>
              <a:srgbClr val="FFFFFF"/>
            </a:solidFill>
            <a:miter lim="800000"/>
            <a:headEnd/>
            <a:tailEnd/>
          </a:ln>
        </p:spPr>
        <p:txBody>
          <a:bodyPr anchor="ctr"/>
          <a:lstStyle/>
          <a:p>
            <a:pPr eaLnBrk="1" hangingPunct="1">
              <a:buFontTx/>
              <a:buChar char="-"/>
            </a:pPr>
            <a:r>
              <a:rPr lang="eu-ES" sz="2800" dirty="0" smtClean="0"/>
              <a:t>Azalerarentzat </a:t>
            </a:r>
            <a:r>
              <a:rPr lang="eu-ES" sz="2800" dirty="0"/>
              <a:t>eta bolumenarentzat antzekoa </a:t>
            </a:r>
            <a:r>
              <a:rPr lang="eu-ES" sz="2800" dirty="0" smtClean="0"/>
              <a:t>izan daitekeela pentsa </a:t>
            </a:r>
            <a:r>
              <a:rPr lang="eu-ES" sz="2800" dirty="0"/>
              <a:t>al dezakegu?</a:t>
            </a:r>
            <a:br>
              <a:rPr lang="eu-ES" sz="2800" dirty="0"/>
            </a:br>
            <a:endParaRPr lang="eu-ES" sz="2800" dirty="0" smtClean="0"/>
          </a:p>
          <a:p>
            <a:pPr eaLnBrk="1" hangingPunct="1"/>
            <a:r>
              <a:rPr lang="eu-ES" sz="2800" dirty="0" smtClean="0"/>
              <a:t>Hasieran </a:t>
            </a:r>
            <a:r>
              <a:rPr lang="eu-ES" sz="2800" dirty="0"/>
              <a:t>duen azalera edo bolumenarekin zerikusia izan </a:t>
            </a:r>
            <a:r>
              <a:rPr lang="eu-ES" sz="2800" dirty="0" smtClean="0"/>
              <a:t>al dezake?</a:t>
            </a:r>
          </a:p>
          <a:p>
            <a:pPr eaLnBrk="1" hangingPunct="1"/>
            <a:r>
              <a:rPr lang="eu-ES" sz="2800" dirty="0" smtClean="0"/>
              <a:t>Materialarekin </a:t>
            </a:r>
            <a:r>
              <a:rPr lang="eu-ES" sz="2800" dirty="0"/>
              <a:t>zerikusia izan </a:t>
            </a:r>
            <a:r>
              <a:rPr lang="eu-ES" sz="2800" dirty="0" smtClean="0"/>
              <a:t>al dezake?</a:t>
            </a:r>
          </a:p>
          <a:p>
            <a:pPr eaLnBrk="1" hangingPunct="1"/>
            <a:r>
              <a:rPr lang="eu-ES" sz="2800" dirty="0" smtClean="0"/>
              <a:t>Tenperatuta </a:t>
            </a:r>
            <a:r>
              <a:rPr lang="eu-ES" sz="2800" dirty="0"/>
              <a:t>aldaketarekin zerikusia izan </a:t>
            </a:r>
            <a:r>
              <a:rPr lang="eu-ES" sz="2800" dirty="0" smtClean="0"/>
              <a:t>al dezake?</a:t>
            </a:r>
          </a:p>
          <a:p>
            <a:pPr eaLnBrk="1" hangingPunct="1"/>
            <a:r>
              <a:rPr lang="eu-ES" sz="2800" dirty="0"/>
              <a:t/>
            </a:r>
            <a:br>
              <a:rPr lang="eu-ES" sz="2800" dirty="0"/>
            </a:br>
            <a:r>
              <a:rPr lang="eu-ES" sz="2800" dirty="0"/>
              <a:t>Erlazioak zuzenki proportzionalak izan </a:t>
            </a:r>
            <a:r>
              <a:rPr lang="eu-ES" sz="2800" dirty="0" smtClean="0"/>
              <a:t>daitezke, beraz</a:t>
            </a:r>
            <a:r>
              <a:rPr lang="eu-ES" sz="2800" dirty="0"/>
              <a:t/>
            </a:r>
            <a:br>
              <a:rPr lang="eu-ES" sz="2800" dirty="0"/>
            </a:br>
            <a:r>
              <a:rPr lang="eu-ES" sz="2800" dirty="0"/>
              <a:t>L=L</a:t>
            </a:r>
            <a:r>
              <a:rPr lang="eu-ES" sz="2800" baseline="-25000" dirty="0"/>
              <a:t>0</a:t>
            </a:r>
            <a:r>
              <a:rPr lang="eu-ES" sz="2800" dirty="0"/>
              <a:t>+L</a:t>
            </a:r>
            <a:r>
              <a:rPr lang="eu-ES" sz="2800" baseline="-25000" dirty="0"/>
              <a:t>0</a:t>
            </a:r>
            <a:r>
              <a:rPr lang="eu-ES" sz="2800" dirty="0"/>
              <a:t>*K*DT=L</a:t>
            </a:r>
            <a:r>
              <a:rPr lang="eu-ES" sz="2800" baseline="-25000" dirty="0"/>
              <a:t>0</a:t>
            </a:r>
            <a:r>
              <a:rPr lang="eu-ES" sz="2800" dirty="0"/>
              <a:t>(1+K*DT)</a:t>
            </a:r>
            <a:br>
              <a:rPr lang="eu-ES" sz="2800" dirty="0"/>
            </a:br>
            <a:r>
              <a:rPr lang="eu-ES" sz="2800" dirty="0"/>
              <a:t>Luzeran </a:t>
            </a:r>
            <a:r>
              <a:rPr lang="eu-ES" sz="2800" dirty="0">
                <a:latin typeface="Symbol" charset="0"/>
              </a:rPr>
              <a:t>a</a:t>
            </a:r>
            <a:r>
              <a:rPr lang="eu-ES" sz="2800" dirty="0"/>
              <a:t> a da, azaleran </a:t>
            </a:r>
            <a:r>
              <a:rPr lang="eu-ES" sz="2800" dirty="0">
                <a:latin typeface="Symbol" charset="0"/>
              </a:rPr>
              <a:t>b</a:t>
            </a:r>
            <a:r>
              <a:rPr lang="eu-ES" sz="2800" dirty="0"/>
              <a:t> da eta bolumenean </a:t>
            </a:r>
            <a:r>
              <a:rPr lang="eu-ES" sz="2800" dirty="0">
                <a:latin typeface="Symbol" charset="0"/>
              </a:rPr>
              <a:t>g</a:t>
            </a:r>
            <a:r>
              <a:rPr lang="eu-ES" sz="2800" dirty="0"/>
              <a:t> da</a:t>
            </a:r>
            <a:r>
              <a:rPr lang="eu-ES" sz="2800" dirty="0" smtClean="0"/>
              <a:t>. Azal ezazu zer adierazten duen termino bakoitzak.</a:t>
            </a:r>
            <a:endParaRPr lang="eu-ES" sz="2800" dirty="0"/>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8979103"/>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4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94A48BB-8B14-6B4B-AD87-0A281D01BB5C}" type="slidenum">
              <a:rPr lang="eu-ES" sz="1400">
                <a:latin typeface="Times" charset="0"/>
              </a:rPr>
              <a:pPr/>
              <a:t>53</a:t>
            </a:fld>
            <a:endParaRPr lang="eu-ES" sz="1400">
              <a:latin typeface="Times" charset="0"/>
            </a:endParaRPr>
          </a:p>
        </p:txBody>
      </p:sp>
      <p:sp>
        <p:nvSpPr>
          <p:cNvPr id="353320" name="Text Box 40"/>
          <p:cNvSpPr txBox="1">
            <a:spLocks noChangeArrowheads="1"/>
          </p:cNvSpPr>
          <p:nvPr/>
        </p:nvSpPr>
        <p:spPr bwMode="auto">
          <a:xfrm>
            <a:off x="250825" y="2950771"/>
            <a:ext cx="2644775" cy="300038"/>
          </a:xfrm>
          <a:prstGeom prst="rect">
            <a:avLst/>
          </a:prstGeom>
          <a:solidFill>
            <a:srgbClr val="FFFFFF"/>
          </a:solidFill>
          <a:ln w="9525">
            <a:solidFill>
              <a:srgbClr val="FFFFFF"/>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solidFill>
                  <a:srgbClr val="000000"/>
                </a:solidFill>
              </a:rPr>
              <a:t>Dilatazio linealaren koefizientea </a:t>
            </a:r>
            <a:r>
              <a:rPr lang="eu-ES" sz="1300">
                <a:solidFill>
                  <a:srgbClr val="000000"/>
                </a:solidFill>
                <a:latin typeface="Times New Roman" charset="0"/>
                <a:cs typeface="Times New Roman" charset="0"/>
              </a:rPr>
              <a:t>α</a:t>
            </a:r>
          </a:p>
        </p:txBody>
      </p:sp>
      <p:sp>
        <p:nvSpPr>
          <p:cNvPr id="353323" name="Text Box 43"/>
          <p:cNvSpPr txBox="1">
            <a:spLocks noChangeArrowheads="1"/>
          </p:cNvSpPr>
          <p:nvPr/>
        </p:nvSpPr>
        <p:spPr bwMode="auto">
          <a:xfrm>
            <a:off x="250825" y="4713130"/>
            <a:ext cx="1728788" cy="696913"/>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dirty="0">
                <a:solidFill>
                  <a:srgbClr val="000000"/>
                </a:solidFill>
              </a:rPr>
              <a:t>Bolumenezko dilatazio koefizientea </a:t>
            </a:r>
            <a:r>
              <a:rPr lang="eu-ES" sz="1300" dirty="0">
                <a:solidFill>
                  <a:srgbClr val="000000"/>
                </a:solidFill>
                <a:latin typeface="Times New Roman" charset="0"/>
                <a:cs typeface="Times New Roman" charset="0"/>
              </a:rPr>
              <a:t>γ</a:t>
            </a:r>
          </a:p>
        </p:txBody>
      </p:sp>
      <p:sp>
        <p:nvSpPr>
          <p:cNvPr id="353321" name="Text Box 41"/>
          <p:cNvSpPr txBox="1">
            <a:spLocks noChangeArrowheads="1"/>
          </p:cNvSpPr>
          <p:nvPr/>
        </p:nvSpPr>
        <p:spPr bwMode="auto">
          <a:xfrm>
            <a:off x="250825" y="3573463"/>
            <a:ext cx="2717800" cy="300037"/>
          </a:xfrm>
          <a:prstGeom prst="rect">
            <a:avLst/>
          </a:prstGeom>
          <a:solidFill>
            <a:srgbClr val="FFFFFF"/>
          </a:solidFill>
          <a:ln w="9525">
            <a:solidFill>
              <a:srgbClr val="FFFFFF"/>
            </a:solidFill>
            <a:miter lim="800000"/>
            <a:headEnd/>
            <a:tailEnd/>
          </a:ln>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300">
                <a:solidFill>
                  <a:srgbClr val="000000"/>
                </a:solidFill>
              </a:rPr>
              <a:t>Azalerazko dilatazio koefizientea </a:t>
            </a:r>
            <a:r>
              <a:rPr lang="eu-ES" sz="1300">
                <a:solidFill>
                  <a:srgbClr val="000000"/>
                </a:solidFill>
                <a:latin typeface="Times New Roman" charset="0"/>
                <a:cs typeface="Times New Roman" charset="0"/>
              </a:rPr>
              <a:t>β</a:t>
            </a:r>
          </a:p>
        </p:txBody>
      </p:sp>
      <p:sp>
        <p:nvSpPr>
          <p:cNvPr id="353327" name="Text Box 47"/>
          <p:cNvSpPr txBox="1">
            <a:spLocks noChangeArrowheads="1"/>
          </p:cNvSpPr>
          <p:nvPr/>
        </p:nvSpPr>
        <p:spPr bwMode="auto">
          <a:xfrm>
            <a:off x="250825" y="5572125"/>
            <a:ext cx="2392362" cy="466725"/>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200" dirty="0">
                <a:solidFill>
                  <a:srgbClr val="000000"/>
                </a:solidFill>
              </a:rPr>
              <a:t>Egituren diseinuan dilatazio junturak ipintzen dira</a:t>
            </a:r>
          </a:p>
        </p:txBody>
      </p:sp>
      <p:graphicFrame>
        <p:nvGraphicFramePr>
          <p:cNvPr id="891142" name="Group 262"/>
          <p:cNvGraphicFramePr>
            <a:graphicFrameLocks noGrp="1"/>
          </p:cNvGraphicFramePr>
          <p:nvPr>
            <p:extLst>
              <p:ext uri="{D42A27DB-BD31-4B8C-83A1-F6EECF244321}">
                <p14:modId xmlns:p14="http://schemas.microsoft.com/office/powerpoint/2010/main" val="2927558016"/>
              </p:ext>
            </p:extLst>
          </p:nvPr>
        </p:nvGraphicFramePr>
        <p:xfrm>
          <a:off x="4242557" y="1117600"/>
          <a:ext cx="2876391" cy="5238750"/>
        </p:xfrm>
        <a:graphic>
          <a:graphicData uri="http://schemas.openxmlformats.org/drawingml/2006/table">
            <a:tbl>
              <a:tblPr/>
              <a:tblGrid>
                <a:gridCol w="1441450"/>
                <a:gridCol w="1434941"/>
              </a:tblGrid>
              <a:tr h="30480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u-ES" sz="1400" b="1" i="0" u="none" strike="noStrike" cap="none" normalizeH="0" baseline="0" dirty="0">
                          <a:ln>
                            <a:noFill/>
                          </a:ln>
                          <a:solidFill>
                            <a:schemeClr val="tx1"/>
                          </a:solidFill>
                          <a:effectLst/>
                          <a:latin typeface="Arial" charset="0"/>
                          <a:ea typeface="ＭＳ Ｐゴシック" charset="0"/>
                          <a:cs typeface="Arial" charset="0"/>
                        </a:rPr>
                        <a:t>Materiala</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lumMod val="85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u-ES" sz="1400" b="1" i="0" u="none" strike="noStrike" cap="none" normalizeH="0" baseline="0" dirty="0">
                          <a:ln>
                            <a:noFill/>
                          </a:ln>
                          <a:solidFill>
                            <a:schemeClr val="tx1"/>
                          </a:solidFill>
                          <a:effectLst/>
                          <a:latin typeface="Arial" charset="0"/>
                          <a:ea typeface="ＭＳ Ｐゴシック" charset="0"/>
                          <a:cs typeface="Arial" charset="0"/>
                        </a:rPr>
                        <a:t>α (°C</a:t>
                      </a:r>
                      <a:r>
                        <a:rPr kumimoji="0" lang="eu-ES" sz="1400" b="1" i="0" u="none" strike="noStrike" cap="none" normalizeH="0" baseline="30000" dirty="0">
                          <a:ln>
                            <a:noFill/>
                          </a:ln>
                          <a:solidFill>
                            <a:schemeClr val="tx1"/>
                          </a:solidFill>
                          <a:effectLst/>
                          <a:latin typeface="Arial" charset="0"/>
                          <a:ea typeface="ＭＳ Ｐゴシック" charset="0"/>
                          <a:cs typeface="Arial" charset="0"/>
                        </a:rPr>
                        <a:t>-1</a:t>
                      </a:r>
                      <a:r>
                        <a:rPr kumimoji="0" lang="eu-ES" sz="1400" b="1" i="0" u="none" strike="noStrike" cap="none" normalizeH="0" baseline="0" dirty="0">
                          <a:ln>
                            <a:noFill/>
                          </a:ln>
                          <a:solidFill>
                            <a:schemeClr val="tx1"/>
                          </a:solidFill>
                          <a:effectLst/>
                          <a:latin typeface="Arial" charset="0"/>
                          <a:ea typeface="ＭＳ Ｐゴシック" charset="0"/>
                          <a:cs typeface="Arial" charset="0"/>
                        </a:rPr>
                        <a:t>)</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bg1">
                        <a:lumMod val="85000"/>
                      </a:schemeClr>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85000"/>
                      </a:schemeClr>
                    </a:solidFill>
                  </a:tcPr>
                </a:tc>
              </a:tr>
              <a:tr h="30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a:ln>
                          <a:noFill/>
                        </a:ln>
                        <a:solidFill>
                          <a:schemeClr val="tx1"/>
                        </a:solidFill>
                        <a:effectLst/>
                        <a:latin typeface="Arial" charset="0"/>
                        <a:ea typeface="ＭＳ Ｐゴシック"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a typeface="ＭＳ Ｐゴシック"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2" tooltip="Hormigón"/>
                        </a:rPr>
                        <a:t>Hormigoia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2.0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3" tooltip="Acero"/>
                        </a:rPr>
                        <a:t>Altzairua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1.1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4" tooltip="Hierro"/>
                        </a:rPr>
                        <a:t>Burdina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1.2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238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5" tooltip="Plata"/>
                        </a:rPr>
                        <a:t>Zilarra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2.0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6" tooltip="Oro"/>
                        </a:rPr>
                        <a:t>Urrea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1.5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7" tooltip="Invar"/>
                        </a:rPr>
                        <a:t>Ni/Fe aleazioa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0,04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8" tooltip="Plomo"/>
                        </a:rPr>
                        <a:t>Beruna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3.0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9" tooltip="Zinc"/>
                        </a:rPr>
                        <a:t>Zinka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2.6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0" tooltip="Aluminio"/>
                        </a:rPr>
                        <a:t>Aluminioa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2.4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429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1" tooltip="Latón"/>
                        </a:rPr>
                        <a:t>Letoia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a:ln>
                            <a:noFill/>
                          </a:ln>
                          <a:solidFill>
                            <a:schemeClr val="tx1"/>
                          </a:solidFill>
                          <a:effectLst/>
                          <a:latin typeface="Arial" charset="0"/>
                          <a:ea typeface="ＭＳ Ｐゴシック" charset="0"/>
                          <a:cs typeface="Arial" charset="0"/>
                        </a:rPr>
                        <a:t>1.8 x 10</a:t>
                      </a:r>
                      <a:r>
                        <a:rPr kumimoji="0" lang="eu-ES" sz="1400" b="0" i="0" u="none" strike="noStrike" cap="none" normalizeH="0" baseline="30000">
                          <a:ln>
                            <a:noFill/>
                          </a:ln>
                          <a:solidFill>
                            <a:schemeClr val="tx1"/>
                          </a:solidFill>
                          <a:effectLst/>
                          <a:latin typeface="Arial" charset="0"/>
                          <a:ea typeface="ＭＳ Ｐゴシック" charset="0"/>
                          <a:cs typeface="Arial" charset="0"/>
                        </a:rPr>
                        <a:t>-5</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2" tooltip="Cobre"/>
                        </a:rPr>
                        <a:t>Kobrea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1.7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3" tooltip="Vidrio"/>
                        </a:rPr>
                        <a:t>Beira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0.7 a 0.9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4" tooltip="Cuarzo"/>
                        </a:rPr>
                        <a:t>Kuartzoa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0.04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-5</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r h="3048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sng" strike="noStrike" cap="none" normalizeH="0" baseline="0">
                          <a:ln>
                            <a:noFill/>
                          </a:ln>
                          <a:solidFill>
                            <a:srgbClr val="0000FF"/>
                          </a:solidFill>
                          <a:effectLst/>
                          <a:latin typeface="Arial" charset="0"/>
                          <a:ea typeface="ＭＳ Ｐゴシック" charset="0"/>
                          <a:cs typeface="Arial" charset="0"/>
                          <a:hlinkClick r:id="rId15" tooltip="Grafito"/>
                        </a:rPr>
                        <a:t>Grafitoa</a:t>
                      </a:r>
                      <a:endParaRPr kumimoji="0" lang="eu-ES" sz="1400" b="0" i="0" u="none" strike="noStrike" cap="none" normalizeH="0" baseline="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u-ES" sz="1400" b="0" i="0" u="none" strike="noStrike" cap="none" normalizeH="0" baseline="0" dirty="0">
                          <a:ln>
                            <a:noFill/>
                          </a:ln>
                          <a:solidFill>
                            <a:schemeClr val="tx1"/>
                          </a:solidFill>
                          <a:effectLst/>
                          <a:latin typeface="Arial" charset="0"/>
                          <a:ea typeface="ＭＳ Ｐゴシック" charset="0"/>
                          <a:cs typeface="Arial" charset="0"/>
                        </a:rPr>
                        <a:t>0.79 x 10</a:t>
                      </a:r>
                      <a:r>
                        <a:rPr kumimoji="0" lang="eu-ES" sz="1400" b="0" i="0" u="none" strike="noStrike" cap="none" normalizeH="0" baseline="30000" dirty="0">
                          <a:ln>
                            <a:noFill/>
                          </a:ln>
                          <a:solidFill>
                            <a:schemeClr val="tx1"/>
                          </a:solidFill>
                          <a:effectLst/>
                          <a:latin typeface="Arial" charset="0"/>
                          <a:ea typeface="ＭＳ Ｐゴシック" charset="0"/>
                          <a:cs typeface="Arial" charset="0"/>
                        </a:rPr>
                        <a:t>-</a:t>
                      </a:r>
                      <a:r>
                        <a:rPr kumimoji="0" lang="eu-ES" sz="1400" b="0" i="0" u="none" strike="noStrike" cap="none" normalizeH="0" baseline="0" dirty="0">
                          <a:ln>
                            <a:noFill/>
                          </a:ln>
                          <a:solidFill>
                            <a:schemeClr val="tx1"/>
                          </a:solidFill>
                          <a:effectLst/>
                          <a:latin typeface="Arial" charset="0"/>
                          <a:ea typeface="ＭＳ Ｐゴシック" charset="0"/>
                          <a:cs typeface="Arial" charset="0"/>
                        </a:rPr>
                        <a:t> </a:t>
                      </a:r>
                      <a:endParaRPr kumimoji="0" lang="eu-ES" sz="1400" b="0" i="0" u="none" strike="noStrike" cap="none" normalizeH="0" baseline="0" dirty="0">
                        <a:ln>
                          <a:noFill/>
                        </a:ln>
                        <a:solidFill>
                          <a:schemeClr val="tx1"/>
                        </a:solidFill>
                        <a:effectLst/>
                        <a:latin typeface="Arial" charset="0"/>
                        <a:ea typeface="ＭＳ Ｐゴシック"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2" name="CuadroTexto 1"/>
          <p:cNvSpPr txBox="1"/>
          <p:nvPr/>
        </p:nvSpPr>
        <p:spPr>
          <a:xfrm>
            <a:off x="71425" y="890782"/>
            <a:ext cx="3218687" cy="1938992"/>
          </a:xfrm>
          <a:prstGeom prst="rect">
            <a:avLst/>
          </a:prstGeom>
          <a:noFill/>
        </p:spPr>
        <p:txBody>
          <a:bodyPr wrap="square" rtlCol="0">
            <a:spAutoFit/>
          </a:bodyPr>
          <a:lstStyle/>
          <a:p>
            <a:r>
              <a:rPr lang="es-ES" sz="2000" dirty="0" err="1" smtClean="0"/>
              <a:t>Ondorengo</a:t>
            </a:r>
            <a:r>
              <a:rPr lang="es-ES" sz="2000" dirty="0" smtClean="0"/>
              <a:t> </a:t>
            </a:r>
            <a:r>
              <a:rPr lang="es-ES" sz="2000" dirty="0" err="1" smtClean="0"/>
              <a:t>taulan</a:t>
            </a:r>
            <a:r>
              <a:rPr lang="es-ES" sz="2000" dirty="0" smtClean="0"/>
              <a:t> </a:t>
            </a:r>
            <a:r>
              <a:rPr lang="es-ES" sz="2000" dirty="0" err="1" smtClean="0"/>
              <a:t>dituzun</a:t>
            </a:r>
            <a:r>
              <a:rPr lang="es-ES" sz="2000" dirty="0" smtClean="0"/>
              <a:t> </a:t>
            </a:r>
            <a:r>
              <a:rPr lang="es-ES" sz="2000" dirty="0" err="1" smtClean="0"/>
              <a:t>datuak</a:t>
            </a:r>
            <a:r>
              <a:rPr lang="es-ES" sz="2000" dirty="0" smtClean="0"/>
              <a:t> interpreta </a:t>
            </a:r>
            <a:r>
              <a:rPr lang="es-ES" sz="2000" dirty="0" err="1" smtClean="0"/>
              <a:t>itzazu</a:t>
            </a:r>
            <a:r>
              <a:rPr lang="es-ES" sz="2000" dirty="0" smtClean="0"/>
              <a:t>. </a:t>
            </a:r>
            <a:r>
              <a:rPr lang="es-ES" sz="2000" dirty="0" err="1" smtClean="0"/>
              <a:t>Zein</a:t>
            </a:r>
            <a:r>
              <a:rPr lang="es-ES" sz="2000" dirty="0" smtClean="0"/>
              <a:t> </a:t>
            </a:r>
            <a:r>
              <a:rPr lang="es-ES" sz="2000" dirty="0" err="1" smtClean="0"/>
              <a:t>dilatzatzen</a:t>
            </a:r>
            <a:r>
              <a:rPr lang="es-ES" sz="2000" dirty="0" smtClean="0"/>
              <a:t> da </a:t>
            </a:r>
            <a:r>
              <a:rPr lang="es-ES" sz="2000" dirty="0" err="1" smtClean="0"/>
              <a:t>gehien</a:t>
            </a:r>
            <a:r>
              <a:rPr lang="es-ES" sz="2000" dirty="0" smtClean="0"/>
              <a:t>? </a:t>
            </a:r>
            <a:r>
              <a:rPr lang="es-ES" sz="2000" dirty="0" err="1" smtClean="0"/>
              <a:t>Zergatik</a:t>
            </a:r>
            <a:r>
              <a:rPr lang="es-ES" sz="2000" dirty="0" smtClean="0"/>
              <a:t>? </a:t>
            </a:r>
            <a:r>
              <a:rPr lang="es-ES" sz="2000" dirty="0" err="1" smtClean="0"/>
              <a:t>Teoria</a:t>
            </a:r>
            <a:r>
              <a:rPr lang="es-ES" sz="2000" dirty="0" smtClean="0"/>
              <a:t> </a:t>
            </a:r>
            <a:r>
              <a:rPr lang="es-ES" sz="2000" dirty="0" err="1" smtClean="0"/>
              <a:t>zinetiko-molekularraren</a:t>
            </a:r>
            <a:r>
              <a:rPr lang="es-ES" sz="2000" dirty="0" smtClean="0"/>
              <a:t> </a:t>
            </a:r>
            <a:r>
              <a:rPr lang="es-ES" sz="2000" dirty="0" err="1" smtClean="0"/>
              <a:t>arabera</a:t>
            </a:r>
            <a:r>
              <a:rPr lang="es-ES" sz="2000" dirty="0" smtClean="0"/>
              <a:t> interpreta </a:t>
            </a:r>
            <a:r>
              <a:rPr lang="es-ES" sz="2000" dirty="0" err="1" smtClean="0"/>
              <a:t>ezazu</a:t>
            </a:r>
            <a:r>
              <a:rPr lang="es-ES" sz="2000" dirty="0" smtClean="0"/>
              <a:t>.</a:t>
            </a:r>
            <a:endParaRPr lang="es-ES" sz="2000" dirty="0"/>
          </a:p>
        </p:txBody>
      </p:sp>
      <p:pic>
        <p:nvPicPr>
          <p:cNvPr id="16" name="Imagen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1" descr="blanco_pequeno"/>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2" descr="logo_papel"/>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3494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3320"/>
                                        </p:tgtEl>
                                        <p:attrNameLst>
                                          <p:attrName>style.visibility</p:attrName>
                                        </p:attrNameLst>
                                      </p:cBhvr>
                                      <p:to>
                                        <p:strVal val="visible"/>
                                      </p:to>
                                    </p:set>
                                    <p:animEffect transition="in" filter="checkerboard(across)">
                                      <p:cBhvr>
                                        <p:cTn id="7" dur="500"/>
                                        <p:tgtEl>
                                          <p:spTgt spid="3533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53321"/>
                                        </p:tgtEl>
                                        <p:attrNameLst>
                                          <p:attrName>style.visibility</p:attrName>
                                        </p:attrNameLst>
                                      </p:cBhvr>
                                      <p:to>
                                        <p:strVal val="visible"/>
                                      </p:to>
                                    </p:set>
                                    <p:animEffect transition="in" filter="checkerboard(across)">
                                      <p:cBhvr>
                                        <p:cTn id="12" dur="500"/>
                                        <p:tgtEl>
                                          <p:spTgt spid="3533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53323"/>
                                        </p:tgtEl>
                                        <p:attrNameLst>
                                          <p:attrName>style.visibility</p:attrName>
                                        </p:attrNameLst>
                                      </p:cBhvr>
                                      <p:to>
                                        <p:strVal val="visible"/>
                                      </p:to>
                                    </p:set>
                                    <p:animEffect transition="in" filter="checkerboard(across)">
                                      <p:cBhvr>
                                        <p:cTn id="17" dur="500"/>
                                        <p:tgtEl>
                                          <p:spTgt spid="353323"/>
                                        </p:tgtEl>
                                      </p:cBhvr>
                                    </p:animEffect>
                                  </p:childTnLst>
                                </p:cTn>
                              </p:par>
                            </p:childTnLst>
                          </p:cTn>
                        </p:par>
                        <p:par>
                          <p:cTn id="18" fill="hold" nodeType="afterGroup">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353327"/>
                                        </p:tgtEl>
                                        <p:attrNameLst>
                                          <p:attrName>style.visibility</p:attrName>
                                        </p:attrNameLst>
                                      </p:cBhvr>
                                      <p:to>
                                        <p:strVal val="visible"/>
                                      </p:to>
                                    </p:set>
                                    <p:animEffect transition="in" filter="box(out)">
                                      <p:cBhvr>
                                        <p:cTn id="21" dur="1000"/>
                                        <p:tgtEl>
                                          <p:spTgt spid="353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320" grpId="0" animBg="1"/>
      <p:bldP spid="353323" grpId="0" animBg="1"/>
      <p:bldP spid="353321" grpId="0" animBg="1"/>
      <p:bldP spid="35332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C33FA0E-B47B-4644-8791-400BBEFECD55}" type="slidenum">
              <a:rPr lang="eu-ES" sz="1400">
                <a:latin typeface="Times" charset="0"/>
              </a:rPr>
              <a:pPr/>
              <a:t>54</a:t>
            </a:fld>
            <a:endParaRPr lang="eu-ES" sz="1400">
              <a:latin typeface="Times" charset="0"/>
            </a:endParaRPr>
          </a:p>
        </p:txBody>
      </p:sp>
      <p:sp>
        <p:nvSpPr>
          <p:cNvPr id="2" name="Rectángulo 1"/>
          <p:cNvSpPr/>
          <p:nvPr/>
        </p:nvSpPr>
        <p:spPr>
          <a:xfrm>
            <a:off x="666372" y="1127519"/>
            <a:ext cx="7720391" cy="4524315"/>
          </a:xfrm>
          <a:prstGeom prst="rect">
            <a:avLst/>
          </a:prstGeom>
        </p:spPr>
        <p:txBody>
          <a:bodyPr wrap="square">
            <a:spAutoFit/>
          </a:bodyPr>
          <a:lstStyle/>
          <a:p>
            <a:r>
              <a:rPr lang="eu-ES" sz="3200" dirty="0"/>
              <a:t>Tenperaturarekin nola aldatzen da </a:t>
            </a:r>
            <a:r>
              <a:rPr lang="eu-ES" sz="3200" dirty="0" smtClean="0"/>
              <a:t>dentsitatea?</a:t>
            </a:r>
          </a:p>
          <a:p>
            <a:endParaRPr lang="eu-ES" sz="3200" dirty="0"/>
          </a:p>
          <a:p>
            <a:r>
              <a:rPr lang="eu-ES" sz="3200" dirty="0"/>
              <a:t>Dilatazioa dela eta materialen portaera oso ezberdina da. Zein aplikazio praktikoetarako da oso garrantzitsua</a:t>
            </a:r>
            <a:r>
              <a:rPr lang="eu-ES" sz="3200" dirty="0" smtClean="0"/>
              <a:t>?</a:t>
            </a:r>
          </a:p>
          <a:p>
            <a:endParaRPr lang="eu-ES" sz="3200" dirty="0"/>
          </a:p>
          <a:p>
            <a:endParaRPr lang="eu-ES" sz="3200" dirty="0"/>
          </a:p>
          <a:p>
            <a:endParaRPr lang="es-ES" sz="3200" dirty="0"/>
          </a:p>
        </p:txBody>
      </p:sp>
      <p:sp>
        <p:nvSpPr>
          <p:cNvPr id="6" name="CuadroTexto 5"/>
          <p:cNvSpPr txBox="1"/>
          <p:nvPr/>
        </p:nvSpPr>
        <p:spPr>
          <a:xfrm>
            <a:off x="666372" y="4310821"/>
            <a:ext cx="8518526" cy="1077218"/>
          </a:xfrm>
          <a:prstGeom prst="rect">
            <a:avLst/>
          </a:prstGeom>
          <a:noFill/>
        </p:spPr>
        <p:txBody>
          <a:bodyPr wrap="square" rtlCol="0">
            <a:spAutoFit/>
          </a:bodyPr>
          <a:lstStyle/>
          <a:p>
            <a:r>
              <a:rPr lang="es-ES" sz="3200" dirty="0" err="1" smtClean="0"/>
              <a:t>Nola</a:t>
            </a:r>
            <a:r>
              <a:rPr lang="es-ES" sz="3200" dirty="0" smtClean="0"/>
              <a:t> </a:t>
            </a:r>
            <a:r>
              <a:rPr lang="es-ES" sz="3200" dirty="0" err="1" smtClean="0"/>
              <a:t>neur</a:t>
            </a:r>
            <a:r>
              <a:rPr lang="es-ES" sz="3200" dirty="0" smtClean="0"/>
              <a:t> </a:t>
            </a:r>
            <a:r>
              <a:rPr lang="es-ES" sz="3200" dirty="0" err="1" smtClean="0"/>
              <a:t>dezakegu</a:t>
            </a:r>
            <a:r>
              <a:rPr lang="es-ES" sz="3200" dirty="0" smtClean="0"/>
              <a:t> </a:t>
            </a:r>
            <a:r>
              <a:rPr lang="es-ES" sz="3200" dirty="0" err="1" smtClean="0"/>
              <a:t>likidoen</a:t>
            </a:r>
            <a:r>
              <a:rPr lang="es-ES" sz="3200" dirty="0" smtClean="0"/>
              <a:t> </a:t>
            </a:r>
            <a:r>
              <a:rPr lang="es-ES" sz="3200" dirty="0" err="1" smtClean="0"/>
              <a:t>dentsitatea</a:t>
            </a:r>
            <a:r>
              <a:rPr lang="es-ES" sz="3200" dirty="0" smtClean="0"/>
              <a:t> </a:t>
            </a:r>
            <a:r>
              <a:rPr lang="es-ES" sz="3200" dirty="0" err="1" smtClean="0"/>
              <a:t>tenperatura</a:t>
            </a:r>
            <a:r>
              <a:rPr lang="es-ES" sz="3200" dirty="0" smtClean="0"/>
              <a:t> </a:t>
            </a:r>
            <a:r>
              <a:rPr lang="es-ES" sz="3200" dirty="0" err="1" smtClean="0"/>
              <a:t>ezberdinetan</a:t>
            </a:r>
            <a:r>
              <a:rPr lang="es-ES" sz="3200" dirty="0" smtClean="0"/>
              <a:t>?</a:t>
            </a:r>
            <a:endParaRPr lang="es-ES" sz="3200" dirty="0"/>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3584212"/>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F88C285-13AE-F444-8E5D-653DB806EB12}" type="slidenum">
              <a:rPr lang="eu-ES" sz="1400">
                <a:latin typeface="Times" charset="0"/>
              </a:rPr>
              <a:pPr/>
              <a:t>55</a:t>
            </a:fld>
            <a:endParaRPr lang="eu-ES" sz="1400">
              <a:latin typeface="Times" charset="0"/>
            </a:endParaRPr>
          </a:p>
        </p:txBody>
      </p:sp>
      <p:sp>
        <p:nvSpPr>
          <p:cNvPr id="361505" name="Text Box 33"/>
          <p:cNvSpPr txBox="1">
            <a:spLocks noChangeArrowheads="1"/>
          </p:cNvSpPr>
          <p:nvPr/>
        </p:nvSpPr>
        <p:spPr bwMode="auto">
          <a:xfrm>
            <a:off x="3817938" y="2673350"/>
            <a:ext cx="156368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Lurrungailuaren haizagailua</a:t>
            </a:r>
          </a:p>
        </p:txBody>
      </p:sp>
      <p:sp>
        <p:nvSpPr>
          <p:cNvPr id="361506" name="Text Box 34"/>
          <p:cNvSpPr txBox="1">
            <a:spLocks noChangeArrowheads="1"/>
          </p:cNvSpPr>
          <p:nvPr/>
        </p:nvSpPr>
        <p:spPr bwMode="auto">
          <a:xfrm>
            <a:off x="3889375" y="4025900"/>
            <a:ext cx="1168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Lurrungailua</a:t>
            </a:r>
          </a:p>
        </p:txBody>
      </p:sp>
      <p:sp>
        <p:nvSpPr>
          <p:cNvPr id="361507" name="Text Box 35"/>
          <p:cNvSpPr txBox="1">
            <a:spLocks noChangeArrowheads="1"/>
          </p:cNvSpPr>
          <p:nvPr/>
        </p:nvSpPr>
        <p:spPr bwMode="auto">
          <a:xfrm>
            <a:off x="4035425" y="4716463"/>
            <a:ext cx="12017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Konpresorea</a:t>
            </a:r>
          </a:p>
        </p:txBody>
      </p:sp>
      <p:sp>
        <p:nvSpPr>
          <p:cNvPr id="361508" name="Text Box 36"/>
          <p:cNvSpPr txBox="1">
            <a:spLocks noChangeArrowheads="1"/>
          </p:cNvSpPr>
          <p:nvPr/>
        </p:nvSpPr>
        <p:spPr bwMode="auto">
          <a:xfrm>
            <a:off x="4191000" y="5337175"/>
            <a:ext cx="16129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Konpresorearen haizagailua</a:t>
            </a:r>
          </a:p>
        </p:txBody>
      </p:sp>
      <p:sp>
        <p:nvSpPr>
          <p:cNvPr id="361509" name="Text Box 37"/>
          <p:cNvSpPr txBox="1">
            <a:spLocks noChangeArrowheads="1"/>
          </p:cNvSpPr>
          <p:nvPr/>
        </p:nvSpPr>
        <p:spPr bwMode="auto">
          <a:xfrm>
            <a:off x="4724400" y="1304925"/>
            <a:ext cx="20145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Tenperatura adierazlea</a:t>
            </a:r>
          </a:p>
        </p:txBody>
      </p:sp>
      <p:sp>
        <p:nvSpPr>
          <p:cNvPr id="361510" name="Text Box 38"/>
          <p:cNvSpPr txBox="1">
            <a:spLocks noChangeArrowheads="1"/>
          </p:cNvSpPr>
          <p:nvPr/>
        </p:nvSpPr>
        <p:spPr bwMode="auto">
          <a:xfrm>
            <a:off x="7419975" y="1233488"/>
            <a:ext cx="15081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Tenperaturaren kontrola</a:t>
            </a:r>
          </a:p>
        </p:txBody>
      </p:sp>
      <p:sp>
        <p:nvSpPr>
          <p:cNvPr id="361511" name="Text Box 39"/>
          <p:cNvSpPr txBox="1">
            <a:spLocks noChangeArrowheads="1"/>
          </p:cNvSpPr>
          <p:nvPr/>
        </p:nvSpPr>
        <p:spPr bwMode="auto">
          <a:xfrm>
            <a:off x="7443788" y="5084763"/>
            <a:ext cx="9159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Isurbidea</a:t>
            </a:r>
          </a:p>
        </p:txBody>
      </p:sp>
      <p:sp>
        <p:nvSpPr>
          <p:cNvPr id="361512" name="Text Box 40"/>
          <p:cNvSpPr txBox="1">
            <a:spLocks noChangeArrowheads="1"/>
          </p:cNvSpPr>
          <p:nvPr/>
        </p:nvSpPr>
        <p:spPr bwMode="auto">
          <a:xfrm>
            <a:off x="6507163" y="5481638"/>
            <a:ext cx="148431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a:solidFill>
                  <a:srgbClr val="006600"/>
                </a:solidFill>
              </a:rPr>
              <a:t>Kondentsadorea</a:t>
            </a:r>
          </a:p>
        </p:txBody>
      </p:sp>
      <p:sp>
        <p:nvSpPr>
          <p:cNvPr id="361513" name="Line 41"/>
          <p:cNvSpPr>
            <a:spLocks noChangeShapeType="1"/>
          </p:cNvSpPr>
          <p:nvPr/>
        </p:nvSpPr>
        <p:spPr bwMode="auto">
          <a:xfrm flipH="1">
            <a:off x="6878638" y="1628775"/>
            <a:ext cx="755650" cy="1404938"/>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4" name="Line 42"/>
          <p:cNvSpPr>
            <a:spLocks noChangeShapeType="1"/>
          </p:cNvSpPr>
          <p:nvPr/>
        </p:nvSpPr>
        <p:spPr bwMode="auto">
          <a:xfrm>
            <a:off x="6265863" y="1557338"/>
            <a:ext cx="323850" cy="25082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5" name="Line 43"/>
          <p:cNvSpPr>
            <a:spLocks noChangeShapeType="1"/>
          </p:cNvSpPr>
          <p:nvPr/>
        </p:nvSpPr>
        <p:spPr bwMode="auto">
          <a:xfrm flipH="1" flipV="1">
            <a:off x="6410325" y="5049838"/>
            <a:ext cx="468313" cy="466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6" name="Line 44"/>
          <p:cNvSpPr>
            <a:spLocks noChangeShapeType="1"/>
          </p:cNvSpPr>
          <p:nvPr/>
        </p:nvSpPr>
        <p:spPr bwMode="auto">
          <a:xfrm flipH="1" flipV="1">
            <a:off x="6805613" y="4760913"/>
            <a:ext cx="684212" cy="43180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7" name="Line 45"/>
          <p:cNvSpPr>
            <a:spLocks noChangeShapeType="1"/>
          </p:cNvSpPr>
          <p:nvPr/>
        </p:nvSpPr>
        <p:spPr bwMode="auto">
          <a:xfrm flipV="1">
            <a:off x="5581650" y="4724400"/>
            <a:ext cx="504825" cy="82867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8" name="Line 46"/>
          <p:cNvSpPr>
            <a:spLocks noChangeShapeType="1"/>
          </p:cNvSpPr>
          <p:nvPr/>
        </p:nvSpPr>
        <p:spPr bwMode="auto">
          <a:xfrm>
            <a:off x="5149850" y="4868863"/>
            <a:ext cx="684213" cy="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19" name="Line 47"/>
          <p:cNvSpPr>
            <a:spLocks noChangeShapeType="1"/>
          </p:cNvSpPr>
          <p:nvPr/>
        </p:nvSpPr>
        <p:spPr bwMode="auto">
          <a:xfrm flipV="1">
            <a:off x="5005388" y="3897313"/>
            <a:ext cx="1008062" cy="287337"/>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61520" name="Line 48"/>
          <p:cNvSpPr>
            <a:spLocks noChangeShapeType="1"/>
          </p:cNvSpPr>
          <p:nvPr/>
        </p:nvSpPr>
        <p:spPr bwMode="auto">
          <a:xfrm>
            <a:off x="4718050" y="3141663"/>
            <a:ext cx="900113" cy="611187"/>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grpSp>
        <p:nvGrpSpPr>
          <p:cNvPr id="2" name="Group 70"/>
          <p:cNvGrpSpPr>
            <a:grpSpLocks/>
          </p:cNvGrpSpPr>
          <p:nvPr/>
        </p:nvGrpSpPr>
        <p:grpSpPr bwMode="auto">
          <a:xfrm>
            <a:off x="792163" y="1700213"/>
            <a:ext cx="2905125" cy="3490912"/>
            <a:chOff x="3839" y="1094"/>
            <a:chExt cx="1830" cy="2199"/>
          </a:xfrm>
        </p:grpSpPr>
        <p:grpSp>
          <p:nvGrpSpPr>
            <p:cNvPr id="752661" name="Group 58"/>
            <p:cNvGrpSpPr>
              <a:grpSpLocks/>
            </p:cNvGrpSpPr>
            <p:nvPr/>
          </p:nvGrpSpPr>
          <p:grpSpPr bwMode="auto">
            <a:xfrm>
              <a:off x="3842" y="1094"/>
              <a:ext cx="1202" cy="453"/>
              <a:chOff x="3708" y="1094"/>
              <a:chExt cx="1202" cy="453"/>
            </a:xfrm>
          </p:grpSpPr>
          <p:sp>
            <p:nvSpPr>
              <p:cNvPr id="752677" name="AutoShape 50"/>
              <p:cNvSpPr>
                <a:spLocks noChangeArrowheads="1"/>
              </p:cNvSpPr>
              <p:nvPr/>
            </p:nvSpPr>
            <p:spPr bwMode="auto">
              <a:xfrm>
                <a:off x="3731" y="1094"/>
                <a:ext cx="1157" cy="453"/>
              </a:xfrm>
              <a:prstGeom prst="roundRect">
                <a:avLst>
                  <a:gd name="adj" fmla="val 16667"/>
                </a:avLst>
              </a:prstGeom>
              <a:solidFill>
                <a:srgbClr val="FF6600"/>
              </a:solidFill>
              <a:ln w="9525">
                <a:round/>
                <a:headEnd/>
                <a:tailEnd/>
              </a:ln>
              <a:scene3d>
                <a:camera prst="legacyObliqueTopRight"/>
                <a:lightRig rig="legacyFlat3" dir="b"/>
              </a:scene3d>
              <a:sp3d extrusionH="430200" prstMaterial="legacyMatte">
                <a:bevelT w="13500" h="13500" prst="angle"/>
                <a:bevelB w="13500" h="13500" prst="angle"/>
                <a:extrusionClr>
                  <a:srgbClr val="FF0000"/>
                </a:extrusionClr>
              </a:sp3d>
            </p:spPr>
            <p:txBody>
              <a:bodyPr wrap="none" anchor="ctr">
                <a:flatTx/>
              </a:bodyPr>
              <a:lstStyle/>
              <a:p>
                <a:pPr algn="ctr" eaLnBrk="1" hangingPunct="1"/>
                <a:endParaRPr lang="es-ES" sz="1800"/>
              </a:p>
            </p:txBody>
          </p:sp>
          <p:sp>
            <p:nvSpPr>
              <p:cNvPr id="752678" name="Text Box 51"/>
              <p:cNvSpPr txBox="1">
                <a:spLocks noChangeArrowheads="1"/>
              </p:cNvSpPr>
              <p:nvPr/>
            </p:nvSpPr>
            <p:spPr bwMode="auto">
              <a:xfrm>
                <a:off x="3708" y="1215"/>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BEROA</a:t>
                </a:r>
              </a:p>
            </p:txBody>
          </p:sp>
        </p:grpSp>
        <p:grpSp>
          <p:nvGrpSpPr>
            <p:cNvPr id="752662" name="Group 59"/>
            <p:cNvGrpSpPr>
              <a:grpSpLocks/>
            </p:cNvGrpSpPr>
            <p:nvPr/>
          </p:nvGrpSpPr>
          <p:grpSpPr bwMode="auto">
            <a:xfrm>
              <a:off x="3842" y="2840"/>
              <a:ext cx="1202" cy="453"/>
              <a:chOff x="3855" y="2840"/>
              <a:chExt cx="1202" cy="453"/>
            </a:xfrm>
          </p:grpSpPr>
          <p:sp>
            <p:nvSpPr>
              <p:cNvPr id="752675" name="AutoShape 53"/>
              <p:cNvSpPr>
                <a:spLocks noChangeArrowheads="1"/>
              </p:cNvSpPr>
              <p:nvPr/>
            </p:nvSpPr>
            <p:spPr bwMode="auto">
              <a:xfrm>
                <a:off x="3877" y="2840"/>
                <a:ext cx="1157" cy="453"/>
              </a:xfrm>
              <a:prstGeom prst="roundRect">
                <a:avLst>
                  <a:gd name="adj" fmla="val 16667"/>
                </a:avLst>
              </a:prstGeom>
              <a:solidFill>
                <a:srgbClr val="00CC00"/>
              </a:solidFill>
              <a:ln w="9525">
                <a:round/>
                <a:headEnd/>
                <a:tailEnd/>
              </a:ln>
              <a:scene3d>
                <a:camera prst="legacyObliqueTopRight"/>
                <a:lightRig rig="legacyFlat3" dir="b"/>
              </a:scene3d>
              <a:sp3d extrusionH="430200" prstMaterial="legacyMatte">
                <a:bevelT w="13500" h="13500" prst="angle"/>
                <a:bevelB w="13500" h="13500" prst="angle"/>
                <a:extrusionClr>
                  <a:srgbClr val="006600"/>
                </a:extrusionClr>
              </a:sp3d>
            </p:spPr>
            <p:txBody>
              <a:bodyPr wrap="none" anchor="ctr">
                <a:flatTx/>
              </a:bodyPr>
              <a:lstStyle/>
              <a:p>
                <a:pPr algn="ctr" eaLnBrk="1" hangingPunct="1"/>
                <a:endParaRPr lang="es-ES" sz="1800"/>
              </a:p>
            </p:txBody>
          </p:sp>
          <p:sp>
            <p:nvSpPr>
              <p:cNvPr id="752676" name="Text Box 54"/>
              <p:cNvSpPr txBox="1">
                <a:spLocks noChangeArrowheads="1"/>
              </p:cNvSpPr>
              <p:nvPr/>
            </p:nvSpPr>
            <p:spPr bwMode="auto">
              <a:xfrm>
                <a:off x="3855" y="2960"/>
                <a:ext cx="120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b="1">
                    <a:solidFill>
                      <a:schemeClr val="bg1"/>
                    </a:solidFill>
                  </a:rPr>
                  <a:t>FOKO HOTZA</a:t>
                </a:r>
              </a:p>
            </p:txBody>
          </p:sp>
        </p:grpSp>
        <p:grpSp>
          <p:nvGrpSpPr>
            <p:cNvPr id="752663" name="Group 60"/>
            <p:cNvGrpSpPr>
              <a:grpSpLocks/>
            </p:cNvGrpSpPr>
            <p:nvPr/>
          </p:nvGrpSpPr>
          <p:grpSpPr bwMode="auto">
            <a:xfrm>
              <a:off x="3839" y="2023"/>
              <a:ext cx="1207" cy="306"/>
              <a:chOff x="3351" y="2023"/>
              <a:chExt cx="1207" cy="306"/>
            </a:xfrm>
          </p:grpSpPr>
          <p:sp>
            <p:nvSpPr>
              <p:cNvPr id="752673" name="AutoShape 56"/>
              <p:cNvSpPr>
                <a:spLocks noChangeArrowheads="1"/>
              </p:cNvSpPr>
              <p:nvPr/>
            </p:nvSpPr>
            <p:spPr bwMode="auto">
              <a:xfrm>
                <a:off x="3351" y="2023"/>
                <a:ext cx="1207" cy="306"/>
              </a:xfrm>
              <a:prstGeom prst="roundRect">
                <a:avLst>
                  <a:gd name="adj" fmla="val 16667"/>
                </a:avLst>
              </a:prstGeom>
              <a:solidFill>
                <a:srgbClr val="996633"/>
              </a:solidFill>
              <a:ln w="9525">
                <a:round/>
                <a:headEnd/>
                <a:tailEnd/>
              </a:ln>
              <a:scene3d>
                <a:camera prst="legacyObliqueTopRight"/>
                <a:lightRig rig="legacyFlat3" dir="b"/>
              </a:scene3d>
              <a:sp3d extrusionH="430200" prstMaterial="legacyMatte">
                <a:bevelT w="13500" h="13500" prst="angle"/>
                <a:bevelB w="13500" h="13500" prst="angle"/>
                <a:extrusionClr>
                  <a:srgbClr val="993300"/>
                </a:extrusionClr>
              </a:sp3d>
            </p:spPr>
            <p:txBody>
              <a:bodyPr wrap="none" anchor="ctr">
                <a:flatTx/>
              </a:bodyPr>
              <a:lstStyle/>
              <a:p>
                <a:pPr algn="ctr" eaLnBrk="1" hangingPunct="1"/>
                <a:endParaRPr lang="es-ES" sz="1800"/>
              </a:p>
            </p:txBody>
          </p:sp>
          <p:sp>
            <p:nvSpPr>
              <p:cNvPr id="752674" name="Text Box 57"/>
              <p:cNvSpPr txBox="1">
                <a:spLocks noChangeArrowheads="1"/>
              </p:cNvSpPr>
              <p:nvPr/>
            </p:nvSpPr>
            <p:spPr bwMode="auto">
              <a:xfrm>
                <a:off x="3356" y="2069"/>
                <a:ext cx="120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400" b="1">
                    <a:solidFill>
                      <a:schemeClr val="bg1"/>
                    </a:solidFill>
                  </a:rPr>
                  <a:t>MAKINA TERMIKOA</a:t>
                </a:r>
              </a:p>
            </p:txBody>
          </p:sp>
        </p:grpSp>
        <p:grpSp>
          <p:nvGrpSpPr>
            <p:cNvPr id="752664" name="Group 69"/>
            <p:cNvGrpSpPr>
              <a:grpSpLocks/>
            </p:cNvGrpSpPr>
            <p:nvPr/>
          </p:nvGrpSpPr>
          <p:grpSpPr bwMode="auto">
            <a:xfrm>
              <a:off x="4443" y="2363"/>
              <a:ext cx="248" cy="341"/>
              <a:chOff x="4443" y="2363"/>
              <a:chExt cx="248" cy="341"/>
            </a:xfrm>
          </p:grpSpPr>
          <p:sp>
            <p:nvSpPr>
              <p:cNvPr id="752671" name="Line 62"/>
              <p:cNvSpPr>
                <a:spLocks noChangeShapeType="1"/>
              </p:cNvSpPr>
              <p:nvPr/>
            </p:nvSpPr>
            <p:spPr bwMode="auto">
              <a:xfrm flipV="1">
                <a:off x="4443" y="2363"/>
                <a:ext cx="0" cy="34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72" name="Text Box 64"/>
              <p:cNvSpPr txBox="1">
                <a:spLocks noChangeArrowheads="1"/>
              </p:cNvSpPr>
              <p:nvPr/>
            </p:nvSpPr>
            <p:spPr bwMode="auto">
              <a:xfrm>
                <a:off x="4468" y="2478"/>
                <a:ext cx="22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i="1" baseline="-25000">
                    <a:solidFill>
                      <a:srgbClr val="006600"/>
                    </a:solidFill>
                  </a:rPr>
                  <a:t>f</a:t>
                </a:r>
              </a:p>
            </p:txBody>
          </p:sp>
        </p:grpSp>
        <p:grpSp>
          <p:nvGrpSpPr>
            <p:cNvPr id="752665" name="Group 68"/>
            <p:cNvGrpSpPr>
              <a:grpSpLocks/>
            </p:cNvGrpSpPr>
            <p:nvPr/>
          </p:nvGrpSpPr>
          <p:grpSpPr bwMode="auto">
            <a:xfrm>
              <a:off x="4442" y="1570"/>
              <a:ext cx="265" cy="341"/>
              <a:chOff x="4442" y="1570"/>
              <a:chExt cx="265" cy="341"/>
            </a:xfrm>
          </p:grpSpPr>
          <p:sp>
            <p:nvSpPr>
              <p:cNvPr id="752669" name="Line 61"/>
              <p:cNvSpPr>
                <a:spLocks noChangeShapeType="1"/>
              </p:cNvSpPr>
              <p:nvPr/>
            </p:nvSpPr>
            <p:spPr bwMode="auto">
              <a:xfrm flipV="1">
                <a:off x="4442" y="1570"/>
                <a:ext cx="0" cy="341"/>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70" name="Text Box 65"/>
              <p:cNvSpPr txBox="1">
                <a:spLocks noChangeArrowheads="1"/>
              </p:cNvSpPr>
              <p:nvPr/>
            </p:nvSpPr>
            <p:spPr bwMode="auto">
              <a:xfrm>
                <a:off x="4468" y="1638"/>
                <a:ext cx="239"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Q</a:t>
                </a:r>
                <a:r>
                  <a:rPr lang="eu-ES" sz="1400" i="1" baseline="-25000">
                    <a:solidFill>
                      <a:srgbClr val="006600"/>
                    </a:solidFill>
                  </a:rPr>
                  <a:t>c</a:t>
                </a:r>
              </a:p>
            </p:txBody>
          </p:sp>
        </p:grpSp>
        <p:grpSp>
          <p:nvGrpSpPr>
            <p:cNvPr id="752666" name="Group 67"/>
            <p:cNvGrpSpPr>
              <a:grpSpLocks/>
            </p:cNvGrpSpPr>
            <p:nvPr/>
          </p:nvGrpSpPr>
          <p:grpSpPr bwMode="auto">
            <a:xfrm>
              <a:off x="5148" y="1933"/>
              <a:ext cx="521" cy="192"/>
              <a:chOff x="5148" y="1933"/>
              <a:chExt cx="521" cy="192"/>
            </a:xfrm>
          </p:grpSpPr>
          <p:sp>
            <p:nvSpPr>
              <p:cNvPr id="752667" name="Line 63"/>
              <p:cNvSpPr>
                <a:spLocks noChangeShapeType="1"/>
              </p:cNvSpPr>
              <p:nvPr/>
            </p:nvSpPr>
            <p:spPr bwMode="auto">
              <a:xfrm flipH="1">
                <a:off x="5148" y="2115"/>
                <a:ext cx="521" cy="0"/>
              </a:xfrm>
              <a:prstGeom prst="line">
                <a:avLst/>
              </a:prstGeom>
              <a:noFill/>
              <a:ln w="38100">
                <a:solidFill>
                  <a:srgbClr val="33CCCC"/>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752668" name="Text Box 66"/>
              <p:cNvSpPr txBox="1">
                <a:spLocks noChangeArrowheads="1"/>
              </p:cNvSpPr>
              <p:nvPr/>
            </p:nvSpPr>
            <p:spPr bwMode="auto">
              <a:xfrm>
                <a:off x="5239" y="1933"/>
                <a:ext cx="22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r>
                  <a:rPr lang="eu-ES" sz="1400" i="1">
                    <a:solidFill>
                      <a:srgbClr val="006600"/>
                    </a:solidFill>
                  </a:rPr>
                  <a:t>W</a:t>
                </a:r>
                <a:endParaRPr lang="eu-ES" sz="1400" i="1" baseline="-25000">
                  <a:solidFill>
                    <a:srgbClr val="006600"/>
                  </a:solidFill>
                </a:endParaRPr>
              </a:p>
            </p:txBody>
          </p:sp>
        </p:grpSp>
      </p:grpSp>
      <p:sp>
        <p:nvSpPr>
          <p:cNvPr id="3" name="CuadroTexto 2"/>
          <p:cNvSpPr txBox="1"/>
          <p:nvPr/>
        </p:nvSpPr>
        <p:spPr>
          <a:xfrm>
            <a:off x="538731" y="815701"/>
            <a:ext cx="8030594" cy="584776"/>
          </a:xfrm>
          <a:prstGeom prst="rect">
            <a:avLst/>
          </a:prstGeom>
          <a:noFill/>
        </p:spPr>
        <p:txBody>
          <a:bodyPr wrap="square" rtlCol="0">
            <a:spAutoFit/>
          </a:bodyPr>
          <a:lstStyle/>
          <a:p>
            <a:r>
              <a:rPr lang="es-ES" sz="3200" dirty="0" err="1" smtClean="0"/>
              <a:t>Hozgailuek</a:t>
            </a:r>
            <a:r>
              <a:rPr lang="es-ES" sz="3200" dirty="0" smtClean="0"/>
              <a:t> </a:t>
            </a:r>
            <a:r>
              <a:rPr lang="es-ES" sz="3200" dirty="0" err="1" smtClean="0"/>
              <a:t>nola</a:t>
            </a:r>
            <a:r>
              <a:rPr lang="es-ES" sz="3200" dirty="0" smtClean="0"/>
              <a:t> </a:t>
            </a:r>
            <a:r>
              <a:rPr lang="es-ES" sz="3200" dirty="0" err="1" smtClean="0"/>
              <a:t>funtzionatzen</a:t>
            </a:r>
            <a:r>
              <a:rPr lang="es-ES" sz="3200" dirty="0" smtClean="0"/>
              <a:t> </a:t>
            </a:r>
            <a:r>
              <a:rPr lang="es-ES" sz="3200" dirty="0" err="1" smtClean="0"/>
              <a:t>dute</a:t>
            </a:r>
            <a:r>
              <a:rPr lang="es-ES" sz="3200" dirty="0" smtClean="0"/>
              <a:t>? </a:t>
            </a:r>
            <a:r>
              <a:rPr lang="es-ES" sz="3200" dirty="0" err="1" smtClean="0"/>
              <a:t>Azal</a:t>
            </a:r>
            <a:r>
              <a:rPr lang="es-ES" sz="3200" dirty="0" smtClean="0"/>
              <a:t> </a:t>
            </a:r>
            <a:r>
              <a:rPr lang="es-ES" sz="3200" dirty="0" err="1" smtClean="0"/>
              <a:t>ezazu</a:t>
            </a:r>
            <a:endParaRPr lang="es-ES" sz="3200" dirty="0"/>
          </a:p>
        </p:txBody>
      </p:sp>
      <p:pic>
        <p:nvPicPr>
          <p:cNvPr id="4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5834063" y="3033713"/>
            <a:ext cx="1655762" cy="369332"/>
          </a:xfrm>
          <a:prstGeom prst="rect">
            <a:avLst/>
          </a:prstGeom>
          <a:noFill/>
        </p:spPr>
        <p:txBody>
          <a:bodyPr wrap="square" rtlCol="0">
            <a:spAutoFit/>
          </a:bodyPr>
          <a:lstStyle/>
          <a:p>
            <a:r>
              <a:rPr lang="es-ES" dirty="0" err="1" smtClean="0"/>
              <a:t>Marraz</a:t>
            </a:r>
            <a:r>
              <a:rPr lang="es-ES" dirty="0" smtClean="0"/>
              <a:t> </a:t>
            </a:r>
            <a:r>
              <a:rPr lang="es-ES" dirty="0" err="1" smtClean="0"/>
              <a:t>ezazu</a:t>
            </a:r>
            <a:endParaRPr lang="es-ES" dirty="0"/>
          </a:p>
        </p:txBody>
      </p:sp>
    </p:spTree>
    <p:extLst>
      <p:ext uri="{BB962C8B-B14F-4D97-AF65-F5344CB8AC3E}">
        <p14:creationId xmlns:p14="http://schemas.microsoft.com/office/powerpoint/2010/main" val="308760809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61509"/>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grpId="0" nodeType="afterEffect">
                                  <p:stCondLst>
                                    <p:cond delay="0"/>
                                  </p:stCondLst>
                                  <p:childTnLst>
                                    <p:set>
                                      <p:cBhvr>
                                        <p:cTn id="14" dur="1" fill="hold">
                                          <p:stCondLst>
                                            <p:cond delay="0"/>
                                          </p:stCondLst>
                                        </p:cTn>
                                        <p:tgtEl>
                                          <p:spTgt spid="361514"/>
                                        </p:tgtEl>
                                        <p:attrNameLst>
                                          <p:attrName>style.visibility</p:attrName>
                                        </p:attrNameLst>
                                      </p:cBhvr>
                                      <p:to>
                                        <p:strVal val="visible"/>
                                      </p:to>
                                    </p:set>
                                    <p:animEffect transition="in" filter="wipe(left)">
                                      <p:cBhvr>
                                        <p:cTn id="15" dur="1000"/>
                                        <p:tgtEl>
                                          <p:spTgt spid="36151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61510"/>
                                        </p:tgtEl>
                                        <p:attrNameLst>
                                          <p:attrName>style.visibility</p:attrName>
                                        </p:attrNameLst>
                                      </p:cBhvr>
                                      <p:to>
                                        <p:strVal val="visible"/>
                                      </p:to>
                                    </p:set>
                                  </p:childTnLst>
                                </p:cTn>
                              </p:par>
                            </p:childTnLst>
                          </p:cTn>
                        </p:par>
                        <p:par>
                          <p:cTn id="20" fill="hold" nodeType="afterGroup">
                            <p:stCondLst>
                              <p:cond delay="0"/>
                            </p:stCondLst>
                            <p:childTnLst>
                              <p:par>
                                <p:cTn id="21" presetID="22" presetClass="entr" presetSubtype="2" fill="hold" grpId="0" nodeType="afterEffect">
                                  <p:stCondLst>
                                    <p:cond delay="0"/>
                                  </p:stCondLst>
                                  <p:childTnLst>
                                    <p:set>
                                      <p:cBhvr>
                                        <p:cTn id="22" dur="1" fill="hold">
                                          <p:stCondLst>
                                            <p:cond delay="0"/>
                                          </p:stCondLst>
                                        </p:cTn>
                                        <p:tgtEl>
                                          <p:spTgt spid="361513"/>
                                        </p:tgtEl>
                                        <p:attrNameLst>
                                          <p:attrName>style.visibility</p:attrName>
                                        </p:attrNameLst>
                                      </p:cBhvr>
                                      <p:to>
                                        <p:strVal val="visible"/>
                                      </p:to>
                                    </p:set>
                                    <p:animEffect transition="in" filter="wipe(right)">
                                      <p:cBhvr>
                                        <p:cTn id="23" dur="1000"/>
                                        <p:tgtEl>
                                          <p:spTgt spid="3615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61506"/>
                                        </p:tgtEl>
                                        <p:attrNameLst>
                                          <p:attrName>style.visibility</p:attrName>
                                        </p:attrNameLst>
                                      </p:cBhvr>
                                      <p:to>
                                        <p:strVal val="visible"/>
                                      </p:to>
                                    </p:set>
                                  </p:childTnLst>
                                </p:cTn>
                              </p:par>
                            </p:childTnLst>
                          </p:cTn>
                        </p:par>
                        <p:par>
                          <p:cTn id="28" fill="hold" nodeType="afterGroup">
                            <p:stCondLst>
                              <p:cond delay="0"/>
                            </p:stCondLst>
                            <p:childTnLst>
                              <p:par>
                                <p:cTn id="29" presetID="22" presetClass="entr" presetSubtype="8" fill="hold" grpId="0" nodeType="afterEffect">
                                  <p:stCondLst>
                                    <p:cond delay="0"/>
                                  </p:stCondLst>
                                  <p:childTnLst>
                                    <p:set>
                                      <p:cBhvr>
                                        <p:cTn id="30" dur="1" fill="hold">
                                          <p:stCondLst>
                                            <p:cond delay="0"/>
                                          </p:stCondLst>
                                        </p:cTn>
                                        <p:tgtEl>
                                          <p:spTgt spid="361519"/>
                                        </p:tgtEl>
                                        <p:attrNameLst>
                                          <p:attrName>style.visibility</p:attrName>
                                        </p:attrNameLst>
                                      </p:cBhvr>
                                      <p:to>
                                        <p:strVal val="visible"/>
                                      </p:to>
                                    </p:set>
                                    <p:animEffect transition="in" filter="wipe(left)">
                                      <p:cBhvr>
                                        <p:cTn id="31" dur="1000"/>
                                        <p:tgtEl>
                                          <p:spTgt spid="36151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61505"/>
                                        </p:tgtEl>
                                        <p:attrNameLst>
                                          <p:attrName>style.visibility</p:attrName>
                                        </p:attrNameLst>
                                      </p:cBhvr>
                                      <p:to>
                                        <p:strVal val="visible"/>
                                      </p:to>
                                    </p:set>
                                  </p:childTnLst>
                                </p:cTn>
                              </p:par>
                            </p:childTnLst>
                          </p:cTn>
                        </p:par>
                        <p:par>
                          <p:cTn id="36" fill="hold" nodeType="afterGroup">
                            <p:stCondLst>
                              <p:cond delay="0"/>
                            </p:stCondLst>
                            <p:childTnLst>
                              <p:par>
                                <p:cTn id="37" presetID="22" presetClass="entr" presetSubtype="8" fill="hold" grpId="0" nodeType="afterEffect">
                                  <p:stCondLst>
                                    <p:cond delay="0"/>
                                  </p:stCondLst>
                                  <p:childTnLst>
                                    <p:set>
                                      <p:cBhvr>
                                        <p:cTn id="38" dur="1" fill="hold">
                                          <p:stCondLst>
                                            <p:cond delay="0"/>
                                          </p:stCondLst>
                                        </p:cTn>
                                        <p:tgtEl>
                                          <p:spTgt spid="361520"/>
                                        </p:tgtEl>
                                        <p:attrNameLst>
                                          <p:attrName>style.visibility</p:attrName>
                                        </p:attrNameLst>
                                      </p:cBhvr>
                                      <p:to>
                                        <p:strVal val="visible"/>
                                      </p:to>
                                    </p:set>
                                    <p:animEffect transition="in" filter="wipe(left)">
                                      <p:cBhvr>
                                        <p:cTn id="39" dur="1000"/>
                                        <p:tgtEl>
                                          <p:spTgt spid="36152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61507"/>
                                        </p:tgtEl>
                                        <p:attrNameLst>
                                          <p:attrName>style.visibility</p:attrName>
                                        </p:attrNameLst>
                                      </p:cBhvr>
                                      <p:to>
                                        <p:strVal val="visible"/>
                                      </p:to>
                                    </p:set>
                                  </p:childTnLst>
                                </p:cTn>
                              </p:par>
                            </p:childTnLst>
                          </p:cTn>
                        </p:par>
                        <p:par>
                          <p:cTn id="44" fill="hold" nodeType="afterGroup">
                            <p:stCondLst>
                              <p:cond delay="0"/>
                            </p:stCondLst>
                            <p:childTnLst>
                              <p:par>
                                <p:cTn id="45" presetID="22" presetClass="entr" presetSubtype="8" fill="hold" grpId="0" nodeType="afterEffect">
                                  <p:stCondLst>
                                    <p:cond delay="0"/>
                                  </p:stCondLst>
                                  <p:childTnLst>
                                    <p:set>
                                      <p:cBhvr>
                                        <p:cTn id="46" dur="1" fill="hold">
                                          <p:stCondLst>
                                            <p:cond delay="0"/>
                                          </p:stCondLst>
                                        </p:cTn>
                                        <p:tgtEl>
                                          <p:spTgt spid="361518"/>
                                        </p:tgtEl>
                                        <p:attrNameLst>
                                          <p:attrName>style.visibility</p:attrName>
                                        </p:attrNameLst>
                                      </p:cBhvr>
                                      <p:to>
                                        <p:strVal val="visible"/>
                                      </p:to>
                                    </p:set>
                                    <p:animEffect transition="in" filter="wipe(left)">
                                      <p:cBhvr>
                                        <p:cTn id="47" dur="1000"/>
                                        <p:tgtEl>
                                          <p:spTgt spid="36151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61508"/>
                                        </p:tgtEl>
                                        <p:attrNameLst>
                                          <p:attrName>style.visibility</p:attrName>
                                        </p:attrNameLst>
                                      </p:cBhvr>
                                      <p:to>
                                        <p:strVal val="visible"/>
                                      </p:to>
                                    </p:set>
                                  </p:childTnLst>
                                </p:cTn>
                              </p:par>
                            </p:childTnLst>
                          </p:cTn>
                        </p:par>
                        <p:par>
                          <p:cTn id="52" fill="hold" nodeType="afterGroup">
                            <p:stCondLst>
                              <p:cond delay="0"/>
                            </p:stCondLst>
                            <p:childTnLst>
                              <p:par>
                                <p:cTn id="53" presetID="22" presetClass="entr" presetSubtype="8" fill="hold" grpId="0" nodeType="afterEffect">
                                  <p:stCondLst>
                                    <p:cond delay="0"/>
                                  </p:stCondLst>
                                  <p:childTnLst>
                                    <p:set>
                                      <p:cBhvr>
                                        <p:cTn id="54" dur="1" fill="hold">
                                          <p:stCondLst>
                                            <p:cond delay="0"/>
                                          </p:stCondLst>
                                        </p:cTn>
                                        <p:tgtEl>
                                          <p:spTgt spid="361517"/>
                                        </p:tgtEl>
                                        <p:attrNameLst>
                                          <p:attrName>style.visibility</p:attrName>
                                        </p:attrNameLst>
                                      </p:cBhvr>
                                      <p:to>
                                        <p:strVal val="visible"/>
                                      </p:to>
                                    </p:set>
                                    <p:animEffect transition="in" filter="wipe(left)">
                                      <p:cBhvr>
                                        <p:cTn id="55" dur="1000"/>
                                        <p:tgtEl>
                                          <p:spTgt spid="36151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61512"/>
                                        </p:tgtEl>
                                        <p:attrNameLst>
                                          <p:attrName>style.visibility</p:attrName>
                                        </p:attrNameLst>
                                      </p:cBhvr>
                                      <p:to>
                                        <p:strVal val="visible"/>
                                      </p:to>
                                    </p:set>
                                  </p:childTnLst>
                                </p:cTn>
                              </p:par>
                            </p:childTnLst>
                          </p:cTn>
                        </p:par>
                        <p:par>
                          <p:cTn id="60" fill="hold" nodeType="afterGroup">
                            <p:stCondLst>
                              <p:cond delay="0"/>
                            </p:stCondLst>
                            <p:childTnLst>
                              <p:par>
                                <p:cTn id="61" presetID="22" presetClass="entr" presetSubtype="2" fill="hold" grpId="0" nodeType="afterEffect">
                                  <p:stCondLst>
                                    <p:cond delay="0"/>
                                  </p:stCondLst>
                                  <p:childTnLst>
                                    <p:set>
                                      <p:cBhvr>
                                        <p:cTn id="62" dur="1" fill="hold">
                                          <p:stCondLst>
                                            <p:cond delay="0"/>
                                          </p:stCondLst>
                                        </p:cTn>
                                        <p:tgtEl>
                                          <p:spTgt spid="361515"/>
                                        </p:tgtEl>
                                        <p:attrNameLst>
                                          <p:attrName>style.visibility</p:attrName>
                                        </p:attrNameLst>
                                      </p:cBhvr>
                                      <p:to>
                                        <p:strVal val="visible"/>
                                      </p:to>
                                    </p:set>
                                    <p:animEffect transition="in" filter="wipe(right)">
                                      <p:cBhvr>
                                        <p:cTn id="63" dur="1000"/>
                                        <p:tgtEl>
                                          <p:spTgt spid="36151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61511"/>
                                        </p:tgtEl>
                                        <p:attrNameLst>
                                          <p:attrName>style.visibility</p:attrName>
                                        </p:attrNameLst>
                                      </p:cBhvr>
                                      <p:to>
                                        <p:strVal val="visible"/>
                                      </p:to>
                                    </p:set>
                                  </p:childTnLst>
                                </p:cTn>
                              </p:par>
                            </p:childTnLst>
                          </p:cTn>
                        </p:par>
                        <p:par>
                          <p:cTn id="68" fill="hold" nodeType="afterGroup">
                            <p:stCondLst>
                              <p:cond delay="0"/>
                            </p:stCondLst>
                            <p:childTnLst>
                              <p:par>
                                <p:cTn id="69" presetID="22" presetClass="entr" presetSubtype="2" fill="hold" grpId="0" nodeType="afterEffect">
                                  <p:stCondLst>
                                    <p:cond delay="0"/>
                                  </p:stCondLst>
                                  <p:childTnLst>
                                    <p:set>
                                      <p:cBhvr>
                                        <p:cTn id="70" dur="1" fill="hold">
                                          <p:stCondLst>
                                            <p:cond delay="0"/>
                                          </p:stCondLst>
                                        </p:cTn>
                                        <p:tgtEl>
                                          <p:spTgt spid="361516"/>
                                        </p:tgtEl>
                                        <p:attrNameLst>
                                          <p:attrName>style.visibility</p:attrName>
                                        </p:attrNameLst>
                                      </p:cBhvr>
                                      <p:to>
                                        <p:strVal val="visible"/>
                                      </p:to>
                                    </p:set>
                                    <p:animEffect transition="in" filter="wipe(right)">
                                      <p:cBhvr>
                                        <p:cTn id="71" dur="1000"/>
                                        <p:tgtEl>
                                          <p:spTgt spid="36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505" grpId="0"/>
      <p:bldP spid="361506" grpId="0"/>
      <p:bldP spid="361507" grpId="0"/>
      <p:bldP spid="361508" grpId="0"/>
      <p:bldP spid="361509" grpId="0"/>
      <p:bldP spid="361510" grpId="0"/>
      <p:bldP spid="361511" grpId="0"/>
      <p:bldP spid="361512" grpId="0"/>
      <p:bldP spid="361513" grpId="0" animBg="1"/>
      <p:bldP spid="361514" grpId="0" animBg="1"/>
      <p:bldP spid="361515" grpId="0" animBg="1"/>
      <p:bldP spid="361516" grpId="0" animBg="1"/>
      <p:bldP spid="361517" grpId="0" animBg="1"/>
      <p:bldP spid="361518" grpId="0" animBg="1"/>
      <p:bldP spid="361519" grpId="0" animBg="1"/>
      <p:bldP spid="36152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D484947-208D-F847-8E54-0E0D3FE93FAC}" type="slidenum">
              <a:rPr lang="eu-ES" sz="1400">
                <a:latin typeface="Times" charset="0"/>
              </a:rPr>
              <a:pPr/>
              <a:t>56</a:t>
            </a:fld>
            <a:endParaRPr lang="eu-ES" sz="1400">
              <a:latin typeface="Times" charset="0"/>
            </a:endParaRPr>
          </a:p>
        </p:txBody>
      </p:sp>
      <p:pic>
        <p:nvPicPr>
          <p:cNvPr id="753667" name="Picture 6" descr="www"/>
          <p:cNvPicPr>
            <a:picLocks noGrp="1" noChangeAspect="1" noChangeArrowheads="1"/>
          </p:cNvPicPr>
          <p:nvPr/>
        </p:nvPicPr>
        <p:blipFill>
          <a:blip r:embed="rId2">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46038" y="404813"/>
            <a:ext cx="817562"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53668" name="Group 55"/>
          <p:cNvGrpSpPr>
            <a:grpSpLocks/>
          </p:cNvGrpSpPr>
          <p:nvPr/>
        </p:nvGrpSpPr>
        <p:grpSpPr bwMode="auto">
          <a:xfrm>
            <a:off x="533400" y="1752600"/>
            <a:ext cx="3382963" cy="3600450"/>
            <a:chOff x="363" y="1117"/>
            <a:chExt cx="2131" cy="2268"/>
          </a:xfrm>
        </p:grpSpPr>
        <p:sp>
          <p:nvSpPr>
            <p:cNvPr id="753677" name="Text Box 13">
              <a:hlinkClick r:id="rId3"/>
            </p:cNvPr>
            <p:cNvSpPr txBox="1">
              <a:spLocks noChangeArrowheads="1"/>
            </p:cNvSpPr>
            <p:nvPr/>
          </p:nvSpPr>
          <p:spPr bwMode="auto">
            <a:xfrm>
              <a:off x="363" y="1117"/>
              <a:ext cx="2041" cy="2177"/>
            </a:xfrm>
            <a:prstGeom prst="rect">
              <a:avLst/>
            </a:prstGeom>
            <a:solidFill>
              <a:srgbClr val="CCFF66"/>
            </a:solidFill>
            <a:ln w="9525">
              <a:solidFill>
                <a:srgbClr val="2E8A2E"/>
              </a:solidFill>
              <a:miter lim="800000"/>
              <a:headEnd/>
              <a:tailEnd/>
            </a:ln>
          </p:spPr>
          <p:txBody>
            <a:bodyPr wrap="none"/>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b="1">
                  <a:solidFill>
                    <a:srgbClr val="2E8A2E"/>
                  </a:solidFill>
                </a:rPr>
                <a:t>Beroa eta tenperatura</a:t>
              </a:r>
            </a:p>
          </p:txBody>
        </p:sp>
        <p:grpSp>
          <p:nvGrpSpPr>
            <p:cNvPr id="753678" name="Group 14"/>
            <p:cNvGrpSpPr>
              <a:grpSpLocks/>
            </p:cNvGrpSpPr>
            <p:nvPr/>
          </p:nvGrpSpPr>
          <p:grpSpPr bwMode="auto">
            <a:xfrm>
              <a:off x="1542" y="3158"/>
              <a:ext cx="952" cy="227"/>
              <a:chOff x="1678" y="3158"/>
              <a:chExt cx="952" cy="227"/>
            </a:xfrm>
          </p:grpSpPr>
          <p:sp>
            <p:nvSpPr>
              <p:cNvPr id="753679" name="AutoShape 15">
                <a:hlinkClick r:id="rId3"/>
              </p:cNvPr>
              <p:cNvSpPr>
                <a:spLocks noChangeArrowheads="1"/>
              </p:cNvSpPr>
              <p:nvPr/>
            </p:nvSpPr>
            <p:spPr bwMode="auto">
              <a:xfrm>
                <a:off x="1678" y="3158"/>
                <a:ext cx="952" cy="227"/>
              </a:xfrm>
              <a:prstGeom prst="roundRect">
                <a:avLst>
                  <a:gd name="adj" fmla="val 16667"/>
                </a:avLst>
              </a:prstGeom>
              <a:solidFill>
                <a:schemeClr val="bg1"/>
              </a:solidFill>
              <a:ln w="12700">
                <a:solidFill>
                  <a:srgbClr val="2E8A2E"/>
                </a:solidFill>
                <a:round/>
                <a:headEnd/>
                <a:tailEnd/>
              </a:ln>
            </p:spPr>
            <p:txBody>
              <a:bodyPr wrap="none" anchor="ctr"/>
              <a:lstStyle/>
              <a:p>
                <a:pPr algn="r" eaLnBrk="1" hangingPunct="1"/>
                <a:r>
                  <a:rPr lang="eu-ES" sz="1000" b="1"/>
                  <a:t>WEB HONETARA</a:t>
                </a:r>
              </a:p>
              <a:p>
                <a:pPr algn="r" eaLnBrk="1" hangingPunct="1"/>
                <a:r>
                  <a:rPr lang="eu-ES" sz="1000" b="1"/>
                  <a:t> JOAN</a:t>
                </a:r>
              </a:p>
            </p:txBody>
          </p:sp>
          <p:sp>
            <p:nvSpPr>
              <p:cNvPr id="753680" name="Oval 16">
                <a:hlinkClick r:id="rId3"/>
              </p:cNvPr>
              <p:cNvSpPr>
                <a:spLocks noChangeArrowheads="1"/>
              </p:cNvSpPr>
              <p:nvPr/>
            </p:nvSpPr>
            <p:spPr bwMode="auto">
              <a:xfrm>
                <a:off x="1723" y="3203"/>
                <a:ext cx="136" cy="136"/>
              </a:xfrm>
              <a:prstGeom prst="ellipse">
                <a:avLst/>
              </a:prstGeom>
              <a:solidFill>
                <a:srgbClr val="2E8A2E"/>
              </a:solidFill>
              <a:ln w="9525">
                <a:solidFill>
                  <a:srgbClr val="2E8A2E"/>
                </a:solidFill>
                <a:round/>
                <a:headEnd/>
                <a:tailEnd/>
              </a:ln>
            </p:spPr>
            <p:txBody>
              <a:bodyPr wrap="none" anchor="ctr"/>
              <a:lstStyle/>
              <a:p>
                <a:pPr algn="ctr" eaLnBrk="1" hangingPunct="1"/>
                <a:endParaRPr lang="es-ES" sz="1800"/>
              </a:p>
            </p:txBody>
          </p:sp>
          <p:sp>
            <p:nvSpPr>
              <p:cNvPr id="753681" name="AutoShape 17">
                <a:hlinkClick r:id="rId3"/>
              </p:cNvPr>
              <p:cNvSpPr>
                <a:spLocks noChangeArrowheads="1"/>
              </p:cNvSpPr>
              <p:nvPr/>
            </p:nvSpPr>
            <p:spPr bwMode="auto">
              <a:xfrm rot="5400000">
                <a:off x="1757" y="3229"/>
                <a:ext cx="90" cy="78"/>
              </a:xfrm>
              <a:prstGeom prst="triangle">
                <a:avLst>
                  <a:gd name="adj" fmla="val 50000"/>
                </a:avLst>
              </a:prstGeom>
              <a:solidFill>
                <a:schemeClr val="bg1"/>
              </a:solidFill>
              <a:ln w="9525">
                <a:solidFill>
                  <a:srgbClr val="2E8A2E"/>
                </a:solidFill>
                <a:miter lim="800000"/>
                <a:headEnd/>
                <a:tailEnd/>
              </a:ln>
            </p:spPr>
            <p:txBody>
              <a:bodyPr wrap="none" anchor="ctr"/>
              <a:lstStyle/>
              <a:p>
                <a:pPr algn="ctr" eaLnBrk="1" hangingPunct="1"/>
                <a:endParaRPr lang="es-ES" sz="1800"/>
              </a:p>
            </p:txBody>
          </p:sp>
        </p:grpSp>
      </p:grpSp>
      <p:pic>
        <p:nvPicPr>
          <p:cNvPr id="753669" name="Picture 97" descr="web1">
            <a:hlinkClick r:id="rId3"/>
          </p:cNvP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2312988"/>
            <a:ext cx="3562350" cy="2093912"/>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pic>
      <p:grpSp>
        <p:nvGrpSpPr>
          <p:cNvPr id="753670" name="Group 62"/>
          <p:cNvGrpSpPr>
            <a:grpSpLocks/>
          </p:cNvGrpSpPr>
          <p:nvPr/>
        </p:nvGrpSpPr>
        <p:grpSpPr bwMode="auto">
          <a:xfrm>
            <a:off x="4916488" y="1773238"/>
            <a:ext cx="3382962" cy="3600450"/>
            <a:chOff x="3097" y="1117"/>
            <a:chExt cx="2131" cy="2268"/>
          </a:xfrm>
        </p:grpSpPr>
        <p:sp>
          <p:nvSpPr>
            <p:cNvPr id="753672" name="Text Box 20">
              <a:hlinkClick r:id="rId5"/>
            </p:cNvPr>
            <p:cNvSpPr txBox="1">
              <a:spLocks noChangeArrowheads="1"/>
            </p:cNvSpPr>
            <p:nvPr/>
          </p:nvSpPr>
          <p:spPr bwMode="auto">
            <a:xfrm>
              <a:off x="3097" y="1117"/>
              <a:ext cx="2041" cy="2177"/>
            </a:xfrm>
            <a:prstGeom prst="rect">
              <a:avLst/>
            </a:prstGeom>
            <a:solidFill>
              <a:srgbClr val="CCFF66"/>
            </a:solidFill>
            <a:ln w="9525">
              <a:solidFill>
                <a:srgbClr val="2E8A2E"/>
              </a:solidFill>
              <a:miter lim="800000"/>
              <a:headEnd/>
              <a:tailEnd/>
            </a:ln>
          </p:spPr>
          <p:txBody>
            <a:bodyPr wrap="none"/>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spcBef>
                  <a:spcPct val="50000"/>
                </a:spcBef>
              </a:pPr>
              <a:r>
                <a:rPr lang="eu-ES" sz="1800" b="1">
                  <a:solidFill>
                    <a:srgbClr val="2E8A2E"/>
                  </a:solidFill>
                </a:rPr>
                <a:t>Beroketa globala</a:t>
              </a:r>
            </a:p>
          </p:txBody>
        </p:sp>
        <p:grpSp>
          <p:nvGrpSpPr>
            <p:cNvPr id="753673" name="Group 21"/>
            <p:cNvGrpSpPr>
              <a:grpSpLocks/>
            </p:cNvGrpSpPr>
            <p:nvPr/>
          </p:nvGrpSpPr>
          <p:grpSpPr bwMode="auto">
            <a:xfrm>
              <a:off x="4276" y="3158"/>
              <a:ext cx="952" cy="227"/>
              <a:chOff x="1678" y="3158"/>
              <a:chExt cx="952" cy="227"/>
            </a:xfrm>
          </p:grpSpPr>
          <p:sp>
            <p:nvSpPr>
              <p:cNvPr id="753674" name="AutoShape 22">
                <a:hlinkClick r:id="rId5"/>
              </p:cNvPr>
              <p:cNvSpPr>
                <a:spLocks noChangeArrowheads="1"/>
              </p:cNvSpPr>
              <p:nvPr/>
            </p:nvSpPr>
            <p:spPr bwMode="auto">
              <a:xfrm>
                <a:off x="1678" y="3158"/>
                <a:ext cx="952" cy="227"/>
              </a:xfrm>
              <a:prstGeom prst="roundRect">
                <a:avLst>
                  <a:gd name="adj" fmla="val 16667"/>
                </a:avLst>
              </a:prstGeom>
              <a:solidFill>
                <a:schemeClr val="bg1"/>
              </a:solidFill>
              <a:ln w="12700">
                <a:solidFill>
                  <a:srgbClr val="2E8A2E"/>
                </a:solidFill>
                <a:round/>
                <a:headEnd/>
                <a:tailEnd/>
              </a:ln>
            </p:spPr>
            <p:txBody>
              <a:bodyPr wrap="none" anchor="ctr"/>
              <a:lstStyle/>
              <a:p>
                <a:pPr algn="r" eaLnBrk="1" hangingPunct="1"/>
                <a:r>
                  <a:rPr lang="eu-ES" sz="1000" b="1"/>
                  <a:t>WEB HONETARA</a:t>
                </a:r>
              </a:p>
              <a:p>
                <a:pPr algn="r" eaLnBrk="1" hangingPunct="1"/>
                <a:r>
                  <a:rPr lang="eu-ES" sz="1000" b="1"/>
                  <a:t>JOAN</a:t>
                </a:r>
              </a:p>
            </p:txBody>
          </p:sp>
          <p:sp>
            <p:nvSpPr>
              <p:cNvPr id="753675" name="Oval 23">
                <a:hlinkClick r:id="rId5"/>
              </p:cNvPr>
              <p:cNvSpPr>
                <a:spLocks noChangeArrowheads="1"/>
              </p:cNvSpPr>
              <p:nvPr/>
            </p:nvSpPr>
            <p:spPr bwMode="auto">
              <a:xfrm>
                <a:off x="1723" y="3203"/>
                <a:ext cx="136" cy="136"/>
              </a:xfrm>
              <a:prstGeom prst="ellipse">
                <a:avLst/>
              </a:prstGeom>
              <a:solidFill>
                <a:srgbClr val="2E8A2E"/>
              </a:solidFill>
              <a:ln w="9525">
                <a:solidFill>
                  <a:srgbClr val="2E8A2E"/>
                </a:solidFill>
                <a:round/>
                <a:headEnd/>
                <a:tailEnd/>
              </a:ln>
            </p:spPr>
            <p:txBody>
              <a:bodyPr wrap="none" anchor="ctr"/>
              <a:lstStyle/>
              <a:p>
                <a:pPr algn="ctr" eaLnBrk="1" hangingPunct="1"/>
                <a:endParaRPr lang="es-ES" sz="1800"/>
              </a:p>
            </p:txBody>
          </p:sp>
          <p:sp>
            <p:nvSpPr>
              <p:cNvPr id="753676" name="AutoShape 24">
                <a:hlinkClick r:id="rId5"/>
              </p:cNvPr>
              <p:cNvSpPr>
                <a:spLocks noChangeArrowheads="1"/>
              </p:cNvSpPr>
              <p:nvPr/>
            </p:nvSpPr>
            <p:spPr bwMode="auto">
              <a:xfrm rot="5400000">
                <a:off x="1757" y="3229"/>
                <a:ext cx="90" cy="78"/>
              </a:xfrm>
              <a:prstGeom prst="triangle">
                <a:avLst>
                  <a:gd name="adj" fmla="val 50000"/>
                </a:avLst>
              </a:prstGeom>
              <a:solidFill>
                <a:schemeClr val="bg1"/>
              </a:solidFill>
              <a:ln w="9525">
                <a:solidFill>
                  <a:srgbClr val="2E8A2E"/>
                </a:solidFill>
                <a:miter lim="800000"/>
                <a:headEnd/>
                <a:tailEnd/>
              </a:ln>
            </p:spPr>
            <p:txBody>
              <a:bodyPr rot="10800000" vert="eaVert" wrap="none" anchor="ctr"/>
              <a:lstStyle/>
              <a:p>
                <a:pPr algn="ctr" eaLnBrk="1" hangingPunct="1"/>
                <a:endParaRPr lang="es-ES" sz="1800"/>
              </a:p>
            </p:txBody>
          </p:sp>
        </p:grpSp>
      </p:grpSp>
      <p:pic>
        <p:nvPicPr>
          <p:cNvPr id="753671" name="Picture 99" descr="web2">
            <a:hlinkClick r:id="rId5"/>
          </p:cNvPr>
          <p:cNvPicPr preferRelativeResize="0">
            <a:picLocks noChangeArrowheads="1"/>
          </p:cNvPicPr>
          <p:nvPr/>
        </p:nvPicPr>
        <p:blipFill>
          <a:blip r:embed="rId6">
            <a:extLst>
              <a:ext uri="{28A0092B-C50C-407E-A947-70E740481C1C}">
                <a14:useLocalDpi xmlns:a14="http://schemas.microsoft.com/office/drawing/2010/main" val="0"/>
              </a:ext>
            </a:extLst>
          </a:blip>
          <a:srcRect r="8524"/>
          <a:stretch>
            <a:fillRect/>
          </a:stretch>
        </p:blipFill>
        <p:spPr bwMode="auto">
          <a:xfrm>
            <a:off x="5184775" y="2292350"/>
            <a:ext cx="3562350" cy="2093913"/>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pic>
      <p:sp>
        <p:nvSpPr>
          <p:cNvPr id="2" name="CuadroTexto 1"/>
          <p:cNvSpPr txBox="1"/>
          <p:nvPr/>
        </p:nvSpPr>
        <p:spPr>
          <a:xfrm>
            <a:off x="863601" y="709613"/>
            <a:ext cx="7823200" cy="584776"/>
          </a:xfrm>
          <a:prstGeom prst="rect">
            <a:avLst/>
          </a:prstGeom>
          <a:noFill/>
        </p:spPr>
        <p:txBody>
          <a:bodyPr wrap="square" rtlCol="0">
            <a:spAutoFit/>
          </a:bodyPr>
          <a:lstStyle/>
          <a:p>
            <a:r>
              <a:rPr lang="es-ES" sz="3200" dirty="0" err="1" smtClean="0"/>
              <a:t>Gehiago</a:t>
            </a:r>
            <a:r>
              <a:rPr lang="es-ES" sz="3200" dirty="0" smtClean="0"/>
              <a:t> </a:t>
            </a:r>
            <a:r>
              <a:rPr lang="es-ES" sz="3200" dirty="0" err="1" smtClean="0"/>
              <a:t>sakontzeko</a:t>
            </a:r>
            <a:r>
              <a:rPr lang="es-ES" sz="3200" dirty="0" smtClean="0"/>
              <a:t> </a:t>
            </a:r>
            <a:r>
              <a:rPr lang="es-ES" sz="3200" dirty="0" err="1" smtClean="0"/>
              <a:t>aztertu</a:t>
            </a:r>
            <a:r>
              <a:rPr lang="es-ES" sz="3200" dirty="0" smtClean="0"/>
              <a:t> web </a:t>
            </a:r>
            <a:r>
              <a:rPr lang="es-ES" sz="3200" dirty="0" err="1" smtClean="0"/>
              <a:t>orri</a:t>
            </a:r>
            <a:r>
              <a:rPr lang="es-ES" sz="3200" dirty="0" smtClean="0"/>
              <a:t> </a:t>
            </a:r>
            <a:r>
              <a:rPr lang="es-ES" sz="3200" dirty="0" err="1" smtClean="0"/>
              <a:t>hauek</a:t>
            </a:r>
            <a:r>
              <a:rPr lang="es-ES" sz="3200" dirty="0" smtClean="0"/>
              <a:t>:</a:t>
            </a:r>
            <a:endParaRPr lang="es-ES" sz="3200" dirty="0"/>
          </a:p>
        </p:txBody>
      </p:sp>
      <p:pic>
        <p:nvPicPr>
          <p:cNvPr id="20" name="Imagen 9" descr="Creative Commons License">
            <a:hlinkClick r:id="rId7" tooltip="&quot;Creative Commons License&quo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12"/>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2468431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8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58CD280F-8274-694D-A91D-2248143C8679}" type="slidenum">
              <a:rPr lang="eu-ES" sz="1400">
                <a:latin typeface="Times" charset="0"/>
              </a:rPr>
              <a:pPr/>
              <a:t>57</a:t>
            </a:fld>
            <a:endParaRPr lang="eu-ES" sz="1400">
              <a:latin typeface="Times" charset="0"/>
            </a:endParaRPr>
          </a:p>
        </p:txBody>
      </p:sp>
      <p:sp>
        <p:nvSpPr>
          <p:cNvPr id="754698" name="Text Box 16"/>
          <p:cNvSpPr txBox="1">
            <a:spLocks noChangeArrowheads="1"/>
          </p:cNvSpPr>
          <p:nvPr/>
        </p:nvSpPr>
        <p:spPr bwMode="auto">
          <a:xfrm>
            <a:off x="2514600" y="2468550"/>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KONDUKZIOA</a:t>
            </a:r>
          </a:p>
        </p:txBody>
      </p:sp>
      <p:sp>
        <p:nvSpPr>
          <p:cNvPr id="754699" name="Text Box 17"/>
          <p:cNvSpPr txBox="1">
            <a:spLocks noChangeArrowheads="1"/>
          </p:cNvSpPr>
          <p:nvPr/>
        </p:nvSpPr>
        <p:spPr bwMode="auto">
          <a:xfrm>
            <a:off x="3870768" y="1736755"/>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KONBEKZIOA</a:t>
            </a:r>
          </a:p>
        </p:txBody>
      </p:sp>
      <p:sp>
        <p:nvSpPr>
          <p:cNvPr id="754700" name="Text Box 18"/>
          <p:cNvSpPr txBox="1">
            <a:spLocks noChangeArrowheads="1"/>
          </p:cNvSpPr>
          <p:nvPr/>
        </p:nvSpPr>
        <p:spPr bwMode="auto">
          <a:xfrm>
            <a:off x="1379538" y="1736755"/>
            <a:ext cx="1752600"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a:t>ERRADIAZIOA</a:t>
            </a:r>
          </a:p>
        </p:txBody>
      </p:sp>
      <p:sp>
        <p:nvSpPr>
          <p:cNvPr id="2" name="CuadroTexto 1"/>
          <p:cNvSpPr txBox="1"/>
          <p:nvPr/>
        </p:nvSpPr>
        <p:spPr>
          <a:xfrm>
            <a:off x="762000" y="3714048"/>
            <a:ext cx="7924800" cy="1077218"/>
          </a:xfrm>
          <a:prstGeom prst="rect">
            <a:avLst/>
          </a:prstGeom>
          <a:noFill/>
        </p:spPr>
        <p:txBody>
          <a:bodyPr wrap="square" rtlCol="0">
            <a:spAutoFit/>
          </a:bodyPr>
          <a:lstStyle/>
          <a:p>
            <a:r>
              <a:rPr lang="eu-ES" sz="3200" dirty="0">
                <a:effectLst>
                  <a:outerShdw blurRad="38100" dist="38100" dir="2700000" algn="tl">
                    <a:srgbClr val="FFFFFF"/>
                  </a:outerShdw>
                </a:effectLst>
                <a:cs typeface="Arial" charset="0"/>
              </a:rPr>
              <a:t>Nola hedatzen da beroa</a:t>
            </a:r>
            <a:r>
              <a:rPr lang="eu-ES" sz="3200" dirty="0" smtClean="0">
                <a:effectLst>
                  <a:outerShdw blurRad="38100" dist="38100" dir="2700000" algn="tl">
                    <a:srgbClr val="FFFFFF"/>
                  </a:outerShdw>
                </a:effectLst>
                <a:cs typeface="Arial" charset="0"/>
              </a:rPr>
              <a:t>? </a:t>
            </a:r>
            <a:r>
              <a:rPr lang="eu-ES" sz="3200" dirty="0">
                <a:effectLst>
                  <a:outerShdw blurRad="38100" dist="38100" dir="2700000" algn="tl">
                    <a:srgbClr val="FFFFFF"/>
                  </a:outerShdw>
                </a:effectLst>
                <a:cs typeface="Arial" charset="0"/>
              </a:rPr>
              <a:t> </a:t>
            </a:r>
            <a:r>
              <a:rPr lang="eu-ES" sz="3200" dirty="0" smtClean="0">
                <a:effectLst>
                  <a:outerShdw blurRad="38100" dist="38100" dir="2700000" algn="tl">
                    <a:srgbClr val="FFFFFF"/>
                  </a:outerShdw>
                </a:effectLst>
                <a:cs typeface="Arial" charset="0"/>
              </a:rPr>
              <a:t>Izendatu hiru bideak eta marraz ezazu.</a:t>
            </a:r>
            <a:endParaRPr lang="eu-ES" sz="3200" dirty="0">
              <a:effectLst>
                <a:outerShdw blurRad="38100" dist="38100" dir="2700000" algn="tl">
                  <a:srgbClr val="FFFFFF"/>
                </a:outerShdw>
              </a:effectLst>
              <a:cs typeface="Arial" charset="0"/>
            </a:endParaRPr>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03741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571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B266E7C-FEE0-0A42-804B-586B1054AD0C}" type="slidenum">
              <a:rPr lang="eu-ES" sz="1400">
                <a:latin typeface="Times" charset="0"/>
              </a:rPr>
              <a:pPr/>
              <a:t>58</a:t>
            </a:fld>
            <a:endParaRPr lang="eu-ES" sz="1400">
              <a:latin typeface="Times" charset="0"/>
            </a:endParaRPr>
          </a:p>
        </p:txBody>
      </p:sp>
      <p:sp>
        <p:nvSpPr>
          <p:cNvPr id="755716" name="Text Box 8"/>
          <p:cNvSpPr txBox="1">
            <a:spLocks noChangeArrowheads="1"/>
          </p:cNvSpPr>
          <p:nvPr/>
        </p:nvSpPr>
        <p:spPr bwMode="auto">
          <a:xfrm>
            <a:off x="4572000" y="2035052"/>
            <a:ext cx="4343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smtClean="0">
                <a:cs typeface="Arial" charset="0"/>
              </a:rPr>
              <a:t>............... </a:t>
            </a:r>
            <a:r>
              <a:rPr lang="eu-ES" sz="2400" dirty="0">
                <a:cs typeface="Arial" charset="0"/>
              </a:rPr>
              <a:t>hagatxoa muturretik berotuz, une bat igaro ondoren aurkako muturraren </a:t>
            </a:r>
            <a:r>
              <a:rPr lang="eu-ES" sz="2400" dirty="0" smtClean="0">
                <a:cs typeface="Arial" charset="0"/>
              </a:rPr>
              <a:t>...............   ............ </a:t>
            </a:r>
            <a:r>
              <a:rPr lang="eu-ES" sz="2400" dirty="0">
                <a:cs typeface="Arial" charset="0"/>
              </a:rPr>
              <a:t>dela ohartuko zara</a:t>
            </a:r>
          </a:p>
        </p:txBody>
      </p:sp>
      <p:sp>
        <p:nvSpPr>
          <p:cNvPr id="755717" name="Text Box 9"/>
          <p:cNvSpPr txBox="1">
            <a:spLocks noChangeArrowheads="1"/>
          </p:cNvSpPr>
          <p:nvPr/>
        </p:nvSpPr>
        <p:spPr bwMode="auto">
          <a:xfrm>
            <a:off x="4643438" y="3965452"/>
            <a:ext cx="3960812" cy="156966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smtClean="0">
                <a:cs typeface="Arial" charset="0"/>
              </a:rPr>
              <a:t>.........aren </a:t>
            </a:r>
            <a:r>
              <a:rPr lang="eu-ES" sz="2400" dirty="0">
                <a:cs typeface="Arial" charset="0"/>
              </a:rPr>
              <a:t>puntu batetik bestera beroaren </a:t>
            </a:r>
            <a:r>
              <a:rPr lang="eu-ES" sz="2400" dirty="0" smtClean="0">
                <a:cs typeface="Arial" charset="0"/>
              </a:rPr>
              <a:t>.........ri .......................... </a:t>
            </a:r>
            <a:r>
              <a:rPr lang="eu-ES" sz="2400" dirty="0">
                <a:cs typeface="Arial" charset="0"/>
              </a:rPr>
              <a:t>deitzen zaio.</a:t>
            </a:r>
          </a:p>
        </p:txBody>
      </p:sp>
      <p:sp>
        <p:nvSpPr>
          <p:cNvPr id="755718" name="Text Box 10"/>
          <p:cNvSpPr txBox="1">
            <a:spLocks noChangeArrowheads="1"/>
          </p:cNvSpPr>
          <p:nvPr/>
        </p:nvSpPr>
        <p:spPr bwMode="auto">
          <a:xfrm>
            <a:off x="2124075" y="3789363"/>
            <a:ext cx="22320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dirty="0">
                <a:solidFill>
                  <a:schemeClr val="bg1"/>
                </a:solidFill>
                <a:cs typeface="Arial" charset="0"/>
              </a:rPr>
              <a:t>Kontuz!. </a:t>
            </a:r>
            <a:r>
              <a:rPr lang="eu-ES" sz="1800" dirty="0" smtClean="0">
                <a:solidFill>
                  <a:schemeClr val="bg1"/>
                </a:solidFill>
                <a:cs typeface="Arial" charset="0"/>
              </a:rPr>
              <a:t>........... </a:t>
            </a:r>
            <a:r>
              <a:rPr lang="eu-ES" sz="1800" dirty="0">
                <a:solidFill>
                  <a:schemeClr val="bg1"/>
                </a:solidFill>
                <a:cs typeface="Arial" charset="0"/>
              </a:rPr>
              <a:t>oso </a:t>
            </a:r>
            <a:r>
              <a:rPr lang="eu-ES" sz="1800" dirty="0" smtClean="0">
                <a:solidFill>
                  <a:schemeClr val="bg1"/>
                </a:solidFill>
                <a:cs typeface="Arial" charset="0"/>
              </a:rPr>
              <a:t>......  .........  dira</a:t>
            </a:r>
            <a:r>
              <a:rPr lang="eu-ES" sz="1800" dirty="0">
                <a:solidFill>
                  <a:schemeClr val="bg1"/>
                </a:solidFill>
                <a:cs typeface="Arial" charset="0"/>
              </a:rPr>
              <a:t>.</a:t>
            </a:r>
          </a:p>
        </p:txBody>
      </p:sp>
      <p:sp>
        <p:nvSpPr>
          <p:cNvPr id="2" name="CuadroTexto 1"/>
          <p:cNvSpPr txBox="1"/>
          <p:nvPr/>
        </p:nvSpPr>
        <p:spPr>
          <a:xfrm>
            <a:off x="962020" y="1765677"/>
            <a:ext cx="3190880" cy="4031873"/>
          </a:xfrm>
          <a:prstGeom prst="rect">
            <a:avLst/>
          </a:prstGeom>
          <a:noFill/>
        </p:spPr>
        <p:txBody>
          <a:bodyPr wrap="square" rtlCol="0">
            <a:spAutoFit/>
          </a:bodyPr>
          <a:lstStyle/>
          <a:p>
            <a:r>
              <a:rPr lang="eu-ES" sz="3200" dirty="0" smtClean="0"/>
              <a:t>Kondukzioa arriskutsua al da? Zergatik? Teoria zinetiko molekularraren bitartez azal ezazu. Testua osa ezazu:</a:t>
            </a:r>
            <a:endParaRPr lang="eu-ES" sz="3200" dirty="0"/>
          </a:p>
        </p:txBody>
      </p:sp>
      <p:pic>
        <p:nvPicPr>
          <p:cNvPr id="1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15753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330F4B44-05D5-DB44-BD0F-8B7A6D8E7913}" type="slidenum">
              <a:rPr lang="eu-ES" sz="1400">
                <a:latin typeface="Times" charset="0"/>
              </a:rPr>
              <a:pPr/>
              <a:t>59</a:t>
            </a:fld>
            <a:endParaRPr lang="eu-ES" sz="1400">
              <a:latin typeface="Times" charset="0"/>
            </a:endParaRPr>
          </a:p>
        </p:txBody>
      </p:sp>
      <p:sp>
        <p:nvSpPr>
          <p:cNvPr id="2" name="CuadroTexto 1"/>
          <p:cNvSpPr txBox="1"/>
          <p:nvPr/>
        </p:nvSpPr>
        <p:spPr>
          <a:xfrm>
            <a:off x="977045" y="1590547"/>
            <a:ext cx="7237413" cy="1200328"/>
          </a:xfrm>
          <a:prstGeom prst="rect">
            <a:avLst/>
          </a:prstGeom>
          <a:noFill/>
        </p:spPr>
        <p:txBody>
          <a:bodyPr wrap="square" rtlCol="0">
            <a:spAutoFit/>
          </a:bodyPr>
          <a:lstStyle/>
          <a:p>
            <a:r>
              <a:rPr lang="es-ES" sz="2400" dirty="0" err="1" smtClean="0"/>
              <a:t>Irudi</a:t>
            </a:r>
            <a:r>
              <a:rPr lang="es-ES" sz="2400" dirty="0" smtClean="0"/>
              <a:t> baten </a:t>
            </a:r>
            <a:r>
              <a:rPr lang="es-ES" sz="2400" dirty="0" err="1" smtClean="0"/>
              <a:t>bitartez</a:t>
            </a:r>
            <a:r>
              <a:rPr lang="es-ES" sz="2400" dirty="0" smtClean="0"/>
              <a:t> </a:t>
            </a:r>
            <a:r>
              <a:rPr lang="es-ES" sz="2400" dirty="0" err="1" smtClean="0"/>
              <a:t>nola</a:t>
            </a:r>
            <a:r>
              <a:rPr lang="es-ES" sz="2400" dirty="0" smtClean="0"/>
              <a:t> </a:t>
            </a:r>
            <a:r>
              <a:rPr lang="es-ES" sz="2400" dirty="0" err="1" smtClean="0"/>
              <a:t>adieraziko</a:t>
            </a:r>
            <a:r>
              <a:rPr lang="es-ES" sz="2400" dirty="0" smtClean="0"/>
              <a:t> </a:t>
            </a:r>
            <a:r>
              <a:rPr lang="es-ES" sz="2400" dirty="0" err="1" smtClean="0"/>
              <a:t>zenuke</a:t>
            </a:r>
            <a:r>
              <a:rPr lang="es-ES" sz="2400" dirty="0" smtClean="0"/>
              <a:t> </a:t>
            </a:r>
            <a:r>
              <a:rPr lang="es-ES" sz="2400" dirty="0" err="1" smtClean="0"/>
              <a:t>beroaren</a:t>
            </a:r>
            <a:r>
              <a:rPr lang="es-ES" sz="2400" dirty="0" smtClean="0"/>
              <a:t> </a:t>
            </a:r>
            <a:r>
              <a:rPr lang="es-ES" sz="2400" dirty="0" err="1" smtClean="0"/>
              <a:t>hedapena</a:t>
            </a:r>
            <a:r>
              <a:rPr lang="es-ES" sz="2400" dirty="0" smtClean="0"/>
              <a:t>. </a:t>
            </a:r>
            <a:r>
              <a:rPr lang="es-ES" sz="2400" dirty="0" err="1" smtClean="0"/>
              <a:t>Azal</a:t>
            </a:r>
            <a:r>
              <a:rPr lang="es-ES" sz="2400" dirty="0" smtClean="0"/>
              <a:t> </a:t>
            </a:r>
            <a:r>
              <a:rPr lang="es-ES" sz="2400" dirty="0" err="1" smtClean="0"/>
              <a:t>ezazu</a:t>
            </a:r>
            <a:r>
              <a:rPr lang="es-ES" sz="2400" dirty="0" smtClean="0"/>
              <a:t> </a:t>
            </a:r>
            <a:r>
              <a:rPr lang="es-ES" sz="2400" dirty="0" err="1" smtClean="0"/>
              <a:t>hitzen</a:t>
            </a:r>
            <a:r>
              <a:rPr lang="es-ES" sz="2400" dirty="0" smtClean="0"/>
              <a:t> </a:t>
            </a:r>
            <a:r>
              <a:rPr lang="es-ES" sz="2400" dirty="0" err="1" smtClean="0"/>
              <a:t>bitartez</a:t>
            </a:r>
            <a:r>
              <a:rPr lang="es-ES" sz="2400" dirty="0" smtClean="0"/>
              <a:t>. Materia </a:t>
            </a:r>
            <a:r>
              <a:rPr lang="es-ES" sz="2400" dirty="0" err="1" smtClean="0"/>
              <a:t>garraiatzen</a:t>
            </a:r>
            <a:r>
              <a:rPr lang="es-ES" sz="2400" dirty="0" smtClean="0"/>
              <a:t> al da? </a:t>
            </a:r>
            <a:r>
              <a:rPr lang="es-ES" sz="2400" dirty="0" err="1" smtClean="0"/>
              <a:t>Energia</a:t>
            </a:r>
            <a:r>
              <a:rPr lang="es-ES" sz="2400" dirty="0" smtClean="0"/>
              <a:t> </a:t>
            </a:r>
            <a:r>
              <a:rPr lang="es-ES" sz="2400" dirty="0" err="1" smtClean="0"/>
              <a:t>transferitzen</a:t>
            </a:r>
            <a:r>
              <a:rPr lang="es-ES" sz="2400" dirty="0" smtClean="0"/>
              <a:t> al da?</a:t>
            </a:r>
            <a:endParaRPr lang="es-ES" sz="2400" dirty="0"/>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99229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145162" y="1404795"/>
            <a:ext cx="8292612" cy="523220"/>
          </a:xfrm>
          <a:prstGeom prst="rect">
            <a:avLst/>
          </a:prstGeom>
          <a:noFill/>
        </p:spPr>
        <p:txBody>
          <a:bodyPr wrap="square" rtlCol="0">
            <a:spAutoFit/>
          </a:bodyPr>
          <a:lstStyle/>
          <a:p>
            <a:r>
              <a:rPr lang="es-ES" sz="2800" dirty="0" err="1" smtClean="0"/>
              <a:t>Teoria</a:t>
            </a:r>
            <a:r>
              <a:rPr lang="es-ES" sz="2800" dirty="0" smtClean="0"/>
              <a:t> </a:t>
            </a:r>
            <a:r>
              <a:rPr lang="es-ES" sz="2800" dirty="0" err="1" smtClean="0"/>
              <a:t>zinetiko</a:t>
            </a:r>
            <a:r>
              <a:rPr lang="es-ES" sz="2800" dirty="0" smtClean="0"/>
              <a:t> </a:t>
            </a:r>
            <a:r>
              <a:rPr lang="es-ES" sz="2800" dirty="0" err="1" smtClean="0"/>
              <a:t>molekularraren</a:t>
            </a:r>
            <a:r>
              <a:rPr lang="es-ES" sz="2800" dirty="0" smtClean="0"/>
              <a:t> </a:t>
            </a:r>
            <a:r>
              <a:rPr lang="es-ES" sz="2800" dirty="0" err="1" smtClean="0"/>
              <a:t>arabera</a:t>
            </a:r>
            <a:r>
              <a:rPr lang="es-ES" sz="2800" dirty="0" smtClean="0"/>
              <a:t> </a:t>
            </a:r>
            <a:r>
              <a:rPr lang="es-ES" sz="2800" dirty="0" err="1" smtClean="0"/>
              <a:t>azal</a:t>
            </a:r>
            <a:r>
              <a:rPr lang="es-ES" sz="2800" dirty="0" smtClean="0"/>
              <a:t> </a:t>
            </a:r>
            <a:r>
              <a:rPr lang="es-ES" sz="2800" dirty="0" err="1" smtClean="0"/>
              <a:t>ezazu</a:t>
            </a:r>
            <a:endParaRPr lang="es-ES" sz="2800" dirty="0"/>
          </a:p>
        </p:txBody>
      </p:sp>
      <p:sp>
        <p:nvSpPr>
          <p:cNvPr id="8" name="Rectangle 1027"/>
          <p:cNvSpPr>
            <a:spLocks noChangeArrowheads="1"/>
          </p:cNvSpPr>
          <p:nvPr/>
        </p:nvSpPr>
        <p:spPr bwMode="auto">
          <a:xfrm>
            <a:off x="3125595" y="3134693"/>
            <a:ext cx="2663825" cy="25193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9" name="Rectangle 1027"/>
          <p:cNvSpPr>
            <a:spLocks noChangeArrowheads="1"/>
          </p:cNvSpPr>
          <p:nvPr/>
        </p:nvSpPr>
        <p:spPr bwMode="auto">
          <a:xfrm>
            <a:off x="145163" y="3106387"/>
            <a:ext cx="2663825" cy="25193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10" name="Rectangle 1027"/>
          <p:cNvSpPr>
            <a:spLocks noChangeArrowheads="1"/>
          </p:cNvSpPr>
          <p:nvPr/>
        </p:nvSpPr>
        <p:spPr bwMode="auto">
          <a:xfrm>
            <a:off x="6191575" y="3125631"/>
            <a:ext cx="2663825" cy="25193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s-ES"/>
          </a:p>
        </p:txBody>
      </p:sp>
      <p:sp>
        <p:nvSpPr>
          <p:cNvPr id="11" name="CuadroTexto 10"/>
          <p:cNvSpPr txBox="1"/>
          <p:nvPr/>
        </p:nvSpPr>
        <p:spPr>
          <a:xfrm>
            <a:off x="145162" y="2152280"/>
            <a:ext cx="8998837" cy="954107"/>
          </a:xfrm>
          <a:prstGeom prst="rect">
            <a:avLst/>
          </a:prstGeom>
          <a:noFill/>
        </p:spPr>
        <p:txBody>
          <a:bodyPr wrap="square" rtlCol="0">
            <a:spAutoFit/>
          </a:bodyPr>
          <a:lstStyle/>
          <a:p>
            <a:r>
              <a:rPr lang="es-ES" sz="2800" dirty="0" err="1" smtClean="0"/>
              <a:t>Ondorengo</a:t>
            </a:r>
            <a:r>
              <a:rPr lang="es-ES" sz="2800" dirty="0" smtClean="0"/>
              <a:t> </a:t>
            </a:r>
            <a:r>
              <a:rPr lang="es-ES" sz="2800" dirty="0" err="1" smtClean="0"/>
              <a:t>irudietan</a:t>
            </a:r>
            <a:r>
              <a:rPr lang="es-ES" sz="2800" dirty="0" smtClean="0"/>
              <a:t> </a:t>
            </a:r>
            <a:r>
              <a:rPr lang="es-ES" sz="2800" dirty="0" err="1" smtClean="0"/>
              <a:t>solidoak</a:t>
            </a:r>
            <a:r>
              <a:rPr lang="es-ES" sz="2800" dirty="0" smtClean="0"/>
              <a:t>, </a:t>
            </a:r>
            <a:r>
              <a:rPr lang="es-ES" sz="2800" dirty="0" err="1" smtClean="0"/>
              <a:t>likidoak</a:t>
            </a:r>
            <a:r>
              <a:rPr lang="es-ES" sz="2800" dirty="0" smtClean="0"/>
              <a:t> eta </a:t>
            </a:r>
            <a:r>
              <a:rPr lang="es-ES" sz="2800" dirty="0" err="1" smtClean="0"/>
              <a:t>gasak</a:t>
            </a:r>
            <a:r>
              <a:rPr lang="es-ES" sz="2800" dirty="0" smtClean="0"/>
              <a:t> </a:t>
            </a:r>
            <a:r>
              <a:rPr lang="es-ES" sz="2800" dirty="0" err="1" smtClean="0"/>
              <a:t>irudikatu</a:t>
            </a:r>
            <a:r>
              <a:rPr lang="es-ES" sz="2800" dirty="0" smtClean="0"/>
              <a:t> </a:t>
            </a:r>
            <a:r>
              <a:rPr lang="es-ES" sz="2800" dirty="0" err="1" smtClean="0"/>
              <a:t>behar</a:t>
            </a:r>
            <a:r>
              <a:rPr lang="es-ES" sz="2800" dirty="0" smtClean="0"/>
              <a:t> </a:t>
            </a:r>
            <a:r>
              <a:rPr lang="es-ES" sz="2800" dirty="0" err="1" smtClean="0"/>
              <a:t>dituzu</a:t>
            </a:r>
            <a:r>
              <a:rPr lang="es-ES" sz="2800" dirty="0" smtClean="0"/>
              <a:t>. </a:t>
            </a:r>
            <a:r>
              <a:rPr lang="es-ES" sz="2800" dirty="0" err="1" smtClean="0"/>
              <a:t>Ezberdintasunak</a:t>
            </a:r>
            <a:r>
              <a:rPr lang="es-ES" sz="2800" dirty="0" smtClean="0"/>
              <a:t> </a:t>
            </a:r>
            <a:r>
              <a:rPr lang="es-ES" sz="2800" dirty="0" err="1" smtClean="0"/>
              <a:t>adierazi</a:t>
            </a:r>
            <a:r>
              <a:rPr lang="es-ES" sz="2800" dirty="0" smtClean="0"/>
              <a:t>.</a:t>
            </a:r>
            <a:endParaRPr lang="es-ES" sz="2800" dirty="0"/>
          </a:p>
        </p:txBody>
      </p:sp>
      <p:pic>
        <p:nvPicPr>
          <p:cNvPr id="1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653324"/>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CFA059B-FEC8-154E-9471-885698E75D96}" type="slidenum">
              <a:rPr lang="eu-ES" sz="1400">
                <a:latin typeface="Times" charset="0"/>
              </a:rPr>
              <a:pPr/>
              <a:t>60</a:t>
            </a:fld>
            <a:endParaRPr lang="eu-ES" sz="1400">
              <a:latin typeface="Times" charset="0"/>
            </a:endParaRPr>
          </a:p>
        </p:txBody>
      </p:sp>
      <p:pic>
        <p:nvPicPr>
          <p:cNvPr id="757763" name="Picture 4" descr="hom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76700"/>
            <a:ext cx="2879725"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57764" name="AutoShape 5"/>
          <p:cNvSpPr>
            <a:spLocks noChangeArrowheads="1"/>
          </p:cNvSpPr>
          <p:nvPr/>
        </p:nvSpPr>
        <p:spPr bwMode="auto">
          <a:xfrm>
            <a:off x="250825" y="1628775"/>
            <a:ext cx="3025775" cy="1800225"/>
          </a:xfrm>
          <a:prstGeom prst="wedgeRoundRectCallout">
            <a:avLst>
              <a:gd name="adj1" fmla="val -6088"/>
              <a:gd name="adj2" fmla="val 86509"/>
              <a:gd name="adj3" fmla="val 16667"/>
            </a:avLst>
          </a:prstGeom>
          <a:solidFill>
            <a:schemeClr val="bg1"/>
          </a:solidFill>
          <a:ln w="9525">
            <a:solidFill>
              <a:schemeClr val="tx1"/>
            </a:solidFill>
            <a:miter lim="800000"/>
            <a:headEnd/>
            <a:tailEnd/>
          </a:ln>
        </p:spPr>
        <p:txBody>
          <a:bodyPr/>
          <a:lstStyle/>
          <a:p>
            <a:pPr algn="ctr" eaLnBrk="1" hangingPunct="1"/>
            <a:r>
              <a:rPr lang="eu-ES" sz="2000">
                <a:cs typeface="Arial" charset="0"/>
              </a:rPr>
              <a:t>¿Y por qué te quemas si calientas una varilla de cobre y no te quemas con un palito de madera?</a:t>
            </a:r>
          </a:p>
        </p:txBody>
      </p:sp>
      <p:sp>
        <p:nvSpPr>
          <p:cNvPr id="803847" name="AutoShape 7"/>
          <p:cNvSpPr>
            <a:spLocks noChangeArrowheads="1"/>
          </p:cNvSpPr>
          <p:nvPr/>
        </p:nvSpPr>
        <p:spPr bwMode="auto">
          <a:xfrm>
            <a:off x="5805488" y="3618980"/>
            <a:ext cx="2881312" cy="2087563"/>
          </a:xfrm>
          <a:prstGeom prst="wedgeRoundRectCallout">
            <a:avLst>
              <a:gd name="adj1" fmla="val 17713"/>
              <a:gd name="adj2" fmla="val 71065"/>
              <a:gd name="adj3" fmla="val 16667"/>
            </a:avLst>
          </a:prstGeom>
          <a:solidFill>
            <a:schemeClr val="bg1"/>
          </a:solidFill>
          <a:ln w="9525">
            <a:solidFill>
              <a:srgbClr val="FFFFFF"/>
            </a:solidFill>
            <a:miter lim="800000"/>
            <a:headEnd/>
            <a:tailEnd/>
          </a:ln>
        </p:spPr>
        <p:txBody>
          <a:bodyPr/>
          <a:lstStyle/>
          <a:p>
            <a:pPr algn="ctr" eaLnBrk="1" hangingPunct="1"/>
            <a:r>
              <a:rPr lang="eu-ES" sz="2000">
                <a:cs typeface="Arial" charset="0"/>
              </a:rPr>
              <a:t>Egurra oso eroale txarra da, hau da ISOLATZAILE TERMIKOA da.</a:t>
            </a:r>
          </a:p>
        </p:txBody>
      </p:sp>
      <p:sp>
        <p:nvSpPr>
          <p:cNvPr id="803848" name="AutoShape 8"/>
          <p:cNvSpPr>
            <a:spLocks noChangeArrowheads="1"/>
          </p:cNvSpPr>
          <p:nvPr/>
        </p:nvSpPr>
        <p:spPr bwMode="auto">
          <a:xfrm>
            <a:off x="3598862" y="1529830"/>
            <a:ext cx="2954338" cy="2089150"/>
          </a:xfrm>
          <a:prstGeom prst="wedgeRoundRectCallout">
            <a:avLst>
              <a:gd name="adj1" fmla="val 15449"/>
              <a:gd name="adj2" fmla="val 108889"/>
              <a:gd name="adj3" fmla="val 16667"/>
            </a:avLst>
          </a:prstGeom>
          <a:solidFill>
            <a:schemeClr val="bg1"/>
          </a:solidFill>
          <a:ln w="9525">
            <a:solidFill>
              <a:srgbClr val="FFFFFF"/>
            </a:solidFill>
            <a:miter lim="800000"/>
            <a:headEnd/>
            <a:tailEnd/>
          </a:ln>
        </p:spPr>
        <p:txBody>
          <a:bodyPr/>
          <a:lstStyle/>
          <a:p>
            <a:pPr algn="ctr" eaLnBrk="1" hangingPunct="1"/>
            <a:r>
              <a:rPr lang="eu-ES" sz="2000">
                <a:cs typeface="Arial" charset="0"/>
              </a:rPr>
              <a:t>Sustantzia bakoitzak (egurra, metala, kuartzoa, ura, …) bere  </a:t>
            </a:r>
            <a:r>
              <a:rPr lang="eu-ES" sz="2000" u="sng">
                <a:cs typeface="Arial" charset="0"/>
              </a:rPr>
              <a:t>eroankortasun termikoa du</a:t>
            </a:r>
            <a:endParaRPr lang="eu-ES" sz="2000">
              <a:cs typeface="Arial" charset="0"/>
            </a:endParaRPr>
          </a:p>
        </p:txBody>
      </p:sp>
      <p:sp>
        <p:nvSpPr>
          <p:cNvPr id="803850" name="Line 10"/>
          <p:cNvSpPr>
            <a:spLocks noChangeShapeType="1"/>
          </p:cNvSpPr>
          <p:nvPr/>
        </p:nvSpPr>
        <p:spPr bwMode="auto">
          <a:xfrm flipV="1">
            <a:off x="4716463" y="1916113"/>
            <a:ext cx="0" cy="360362"/>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803851" name="Text Box 11"/>
          <p:cNvSpPr txBox="1">
            <a:spLocks noChangeArrowheads="1"/>
          </p:cNvSpPr>
          <p:nvPr/>
        </p:nvSpPr>
        <p:spPr bwMode="auto">
          <a:xfrm>
            <a:off x="4427538" y="5084763"/>
            <a:ext cx="153193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Egurra isolatzaile termikoa da</a:t>
            </a:r>
          </a:p>
        </p:txBody>
      </p:sp>
      <p:sp>
        <p:nvSpPr>
          <p:cNvPr id="803852" name="Line 12"/>
          <p:cNvSpPr>
            <a:spLocks noChangeShapeType="1"/>
          </p:cNvSpPr>
          <p:nvPr/>
        </p:nvSpPr>
        <p:spPr bwMode="auto">
          <a:xfrm flipV="1">
            <a:off x="4787900" y="4724400"/>
            <a:ext cx="0" cy="360363"/>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graphicFrame>
        <p:nvGraphicFramePr>
          <p:cNvPr id="803897" name="Group 57"/>
          <p:cNvGraphicFramePr>
            <a:graphicFrameLocks noGrp="1"/>
          </p:cNvGraphicFramePr>
          <p:nvPr>
            <p:extLst>
              <p:ext uri="{D42A27DB-BD31-4B8C-83A1-F6EECF244321}">
                <p14:modId xmlns:p14="http://schemas.microsoft.com/office/powerpoint/2010/main" val="271601825"/>
              </p:ext>
            </p:extLst>
          </p:nvPr>
        </p:nvGraphicFramePr>
        <p:xfrm>
          <a:off x="179388" y="1557338"/>
          <a:ext cx="3024187" cy="4937496"/>
        </p:xfrm>
        <a:graphic>
          <a:graphicData uri="http://schemas.openxmlformats.org/drawingml/2006/table">
            <a:tbl>
              <a:tblPr/>
              <a:tblGrid>
                <a:gridCol w="1371600"/>
                <a:gridCol w="1652587"/>
              </a:tblGrid>
              <a:tr h="579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rgbClr val="000000"/>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rgbClr val="000000"/>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57813" name="Rectangle 54"/>
          <p:cNvSpPr>
            <a:spLocks noChangeArrowheads="1"/>
          </p:cNvSpPr>
          <p:nvPr/>
        </p:nvSpPr>
        <p:spPr bwMode="auto">
          <a:xfrm>
            <a:off x="3348038" y="3860800"/>
            <a:ext cx="2592387" cy="1444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2" name="CuadroTexto 1"/>
          <p:cNvSpPr txBox="1"/>
          <p:nvPr/>
        </p:nvSpPr>
        <p:spPr>
          <a:xfrm>
            <a:off x="3418058" y="4923532"/>
            <a:ext cx="5313579" cy="1077218"/>
          </a:xfrm>
          <a:prstGeom prst="rect">
            <a:avLst/>
          </a:prstGeom>
          <a:noFill/>
        </p:spPr>
        <p:txBody>
          <a:bodyPr wrap="square" rtlCol="0">
            <a:spAutoFit/>
          </a:bodyPr>
          <a:lstStyle/>
          <a:p>
            <a:r>
              <a:rPr lang="es-ES" sz="3200" dirty="0" err="1" smtClean="0"/>
              <a:t>Isolatzaile</a:t>
            </a:r>
            <a:r>
              <a:rPr lang="es-ES" sz="3200" dirty="0" smtClean="0"/>
              <a:t> eta </a:t>
            </a:r>
            <a:r>
              <a:rPr lang="es-ES" sz="3200" dirty="0" err="1" smtClean="0"/>
              <a:t>eroaleen</a:t>
            </a:r>
            <a:r>
              <a:rPr lang="es-ES" sz="3200" dirty="0" smtClean="0"/>
              <a:t> </a:t>
            </a:r>
            <a:r>
              <a:rPr lang="es-ES" sz="3200" dirty="0" err="1" smtClean="0"/>
              <a:t>artean</a:t>
            </a:r>
            <a:endParaRPr lang="es-ES" sz="3200" dirty="0"/>
          </a:p>
          <a:p>
            <a:r>
              <a:rPr lang="es-ES" sz="3200" dirty="0" err="1" smtClean="0"/>
              <a:t>zein</a:t>
            </a:r>
            <a:r>
              <a:rPr lang="es-ES" sz="3200" dirty="0" smtClean="0"/>
              <a:t> </a:t>
            </a:r>
            <a:r>
              <a:rPr lang="es-ES" sz="3200" dirty="0" err="1" smtClean="0"/>
              <a:t>ezberdintasun</a:t>
            </a:r>
            <a:r>
              <a:rPr lang="es-ES" sz="3200" dirty="0" smtClean="0"/>
              <a:t> </a:t>
            </a:r>
            <a:r>
              <a:rPr lang="es-ES" sz="3200" dirty="0" err="1" smtClean="0"/>
              <a:t>dago</a:t>
            </a:r>
            <a:r>
              <a:rPr lang="es-ES" sz="3200" dirty="0" smtClean="0"/>
              <a:t>?</a:t>
            </a:r>
            <a:endParaRPr lang="es-ES" sz="3200" dirty="0"/>
          </a:p>
        </p:txBody>
      </p:sp>
      <p:pic>
        <p:nvPicPr>
          <p:cNvPr id="17"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30764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038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03848"/>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803850"/>
                                        </p:tgtEl>
                                        <p:attrNameLst>
                                          <p:attrName>style.visibility</p:attrName>
                                        </p:attrNameLst>
                                      </p:cBhvr>
                                      <p:to>
                                        <p:strVal val="visible"/>
                                      </p:to>
                                    </p:se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803852"/>
                                        </p:tgtEl>
                                        <p:attrNameLst>
                                          <p:attrName>style.visibility</p:attrName>
                                        </p:attrNameLst>
                                      </p:cBhvr>
                                      <p:to>
                                        <p:strVal val="visible"/>
                                      </p:to>
                                    </p:set>
                                  </p:childTnLst>
                                </p:cTn>
                              </p:par>
                            </p:childTnLst>
                          </p:cTn>
                        </p:par>
                        <p:par>
                          <p:cTn id="17" fill="hold" nodeType="afterGroup">
                            <p:stCondLst>
                              <p:cond delay="1500"/>
                            </p:stCondLst>
                            <p:childTnLst>
                              <p:par>
                                <p:cTn id="18" presetID="1" presetClass="entr" presetSubtype="0" fill="hold" grpId="0" nodeType="afterEffect">
                                  <p:stCondLst>
                                    <p:cond delay="0"/>
                                  </p:stCondLst>
                                  <p:iterate type="lt">
                                    <p:tmAbs val="75"/>
                                  </p:iterate>
                                  <p:childTnLst>
                                    <p:set>
                                      <p:cBhvr>
                                        <p:cTn id="19" dur="1" fill="hold">
                                          <p:stCondLst>
                                            <p:cond delay="74"/>
                                          </p:stCondLst>
                                        </p:cTn>
                                        <p:tgtEl>
                                          <p:spTgt spid="803851"/>
                                        </p:tgtEl>
                                        <p:attrNameLst>
                                          <p:attrName>style.visibility</p:attrName>
                                        </p:attrNameLst>
                                      </p:cBhvr>
                                      <p:to>
                                        <p:strVal val="visible"/>
                                      </p:to>
                                    </p:set>
                                  </p:childTnLst>
                                </p:cTn>
                              </p:par>
                            </p:childTnLst>
                          </p:cTn>
                        </p:par>
                        <p:par>
                          <p:cTn id="20" fill="hold" nodeType="afterGroup">
                            <p:stCondLst>
                              <p:cond delay="3525"/>
                            </p:stCondLst>
                            <p:childTnLst>
                              <p:par>
                                <p:cTn id="21" presetID="3" presetClass="entr" presetSubtype="10" fill="hold" nodeType="afterEffect">
                                  <p:stCondLst>
                                    <p:cond delay="0"/>
                                  </p:stCondLst>
                                  <p:childTnLst>
                                    <p:set>
                                      <p:cBhvr>
                                        <p:cTn id="22" dur="1" fill="hold">
                                          <p:stCondLst>
                                            <p:cond delay="0"/>
                                          </p:stCondLst>
                                        </p:cTn>
                                        <p:tgtEl>
                                          <p:spTgt spid="803897"/>
                                        </p:tgtEl>
                                        <p:attrNameLst>
                                          <p:attrName>style.visibility</p:attrName>
                                        </p:attrNameLst>
                                      </p:cBhvr>
                                      <p:to>
                                        <p:strVal val="visible"/>
                                      </p:to>
                                    </p:set>
                                    <p:animEffect transition="in" filter="blinds(horizontal)">
                                      <p:cBhvr>
                                        <p:cTn id="23" dur="500"/>
                                        <p:tgtEl>
                                          <p:spTgt spid="803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3847" grpId="0" animBg="1" autoUpdateAnimBg="0"/>
      <p:bldP spid="803848" grpId="0" animBg="1" autoUpdateAnimBg="0"/>
      <p:bldP spid="803850" grpId="0" animBg="1"/>
      <p:bldP spid="803851" grpId="0" autoUpdateAnimBg="0"/>
      <p:bldP spid="80385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5" name="3 Marcador de número de diapositiva"/>
          <p:cNvSpPr>
            <a:spLocks noGrp="1"/>
          </p:cNvSpPr>
          <p:nvPr>
            <p:ph type="sldNum" sz="quarter" idx="12"/>
          </p:nvPr>
        </p:nvSpPr>
        <p:spPr>
          <a:xfrm>
            <a:off x="6553200" y="664501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13EC68F-745C-9C49-9287-4AB10742AC06}" type="slidenum">
              <a:rPr lang="eu-ES" sz="1400">
                <a:latin typeface="Times" charset="0"/>
              </a:rPr>
              <a:pPr/>
              <a:t>61</a:t>
            </a:fld>
            <a:endParaRPr lang="eu-ES" sz="1400">
              <a:latin typeface="Times" charset="0"/>
            </a:endParaRPr>
          </a:p>
        </p:txBody>
      </p:sp>
      <p:sp>
        <p:nvSpPr>
          <p:cNvPr id="804866" name="Text Box 2"/>
          <p:cNvSpPr txBox="1">
            <a:spLocks noChangeArrowheads="1"/>
          </p:cNvSpPr>
          <p:nvPr/>
        </p:nvSpPr>
        <p:spPr bwMode="auto">
          <a:xfrm>
            <a:off x="6303508" y="4153833"/>
            <a:ext cx="2592388" cy="1938992"/>
          </a:xfrm>
          <a:prstGeom prst="rect">
            <a:avLst/>
          </a:prstGeom>
          <a:solidFill>
            <a:srgbClr val="FFFFFF"/>
          </a:solidFill>
          <a:ln w="9525">
            <a:solidFill>
              <a:srgbClr val="FFFFFF"/>
            </a:solidFill>
            <a:miter lim="800000"/>
            <a:headEnd/>
            <a:tailEnd/>
          </a:ln>
          <a:effectLst/>
        </p:spPr>
        <p:txBody>
          <a:bodyPr>
            <a:spAutoFit/>
          </a:bodyPr>
          <a:lstStyle/>
          <a:p>
            <a:pPr eaLnBrk="1" hangingPunct="1">
              <a:defRPr/>
            </a:pPr>
            <a:r>
              <a:rPr lang="eu-ES" sz="2400" dirty="0">
                <a:ea typeface="+mn-ea"/>
                <a:cs typeface="Arial" charset="0"/>
              </a:rPr>
              <a:t>Isolatzaile termikoak beroa </a:t>
            </a:r>
            <a:r>
              <a:rPr lang="eu-ES" sz="2400" dirty="0" smtClean="0">
                <a:ea typeface="+mn-ea"/>
                <a:cs typeface="Arial" charset="0"/>
              </a:rPr>
              <a:t>....... ....... hedatzen </a:t>
            </a:r>
            <a:r>
              <a:rPr lang="eu-ES" sz="2400" dirty="0">
                <a:ea typeface="+mn-ea"/>
                <a:cs typeface="Arial" charset="0"/>
              </a:rPr>
              <a:t>dutenak dira</a:t>
            </a:r>
          </a:p>
        </p:txBody>
      </p:sp>
      <p:sp>
        <p:nvSpPr>
          <p:cNvPr id="758788" name="Line 46"/>
          <p:cNvSpPr>
            <a:spLocks noChangeShapeType="1"/>
          </p:cNvSpPr>
          <p:nvPr/>
        </p:nvSpPr>
        <p:spPr bwMode="auto">
          <a:xfrm flipV="1">
            <a:off x="4716463" y="2204773"/>
            <a:ext cx="0" cy="360362"/>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58789" name="Line 47"/>
          <p:cNvSpPr>
            <a:spLocks noChangeShapeType="1"/>
          </p:cNvSpPr>
          <p:nvPr/>
        </p:nvSpPr>
        <p:spPr bwMode="auto">
          <a:xfrm flipV="1">
            <a:off x="4787900" y="5013060"/>
            <a:ext cx="0" cy="360363"/>
          </a:xfrm>
          <a:prstGeom prst="line">
            <a:avLst/>
          </a:prstGeom>
          <a:noFill/>
          <a:ln w="38100">
            <a:solidFill>
              <a:schemeClr val="bg1"/>
            </a:solidFill>
            <a:round/>
            <a:headEnd/>
            <a:tailEnd type="arrow" w="med" len="med"/>
          </a:ln>
          <a:extLst>
            <a:ext uri="{909E8E84-426E-40dd-AFC4-6F175D3DCCD1}">
              <a14:hiddenFill xmlns:a14="http://schemas.microsoft.com/office/drawing/2010/main">
                <a:noFill/>
              </a14:hiddenFill>
            </a:ext>
          </a:extLst>
        </p:spPr>
        <p:txBody>
          <a:bodyPr/>
          <a:lstStyle/>
          <a:p>
            <a:endParaRPr lang="es-ES"/>
          </a:p>
        </p:txBody>
      </p:sp>
      <p:sp>
        <p:nvSpPr>
          <p:cNvPr id="758791" name="Text Box 49"/>
          <p:cNvSpPr txBox="1">
            <a:spLocks noChangeArrowheads="1"/>
          </p:cNvSpPr>
          <p:nvPr/>
        </p:nvSpPr>
        <p:spPr bwMode="auto">
          <a:xfrm>
            <a:off x="4427538" y="5373423"/>
            <a:ext cx="153193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Egurra: Isolatzaile termikoa</a:t>
            </a:r>
          </a:p>
        </p:txBody>
      </p:sp>
      <p:sp>
        <p:nvSpPr>
          <p:cNvPr id="804914" name="Text Box 50"/>
          <p:cNvSpPr txBox="1">
            <a:spLocks noChangeArrowheads="1"/>
          </p:cNvSpPr>
          <p:nvPr/>
        </p:nvSpPr>
        <p:spPr bwMode="auto">
          <a:xfrm>
            <a:off x="3711120" y="2526569"/>
            <a:ext cx="2592388" cy="1938992"/>
          </a:xfrm>
          <a:prstGeom prst="rect">
            <a:avLst/>
          </a:prstGeom>
          <a:solidFill>
            <a:srgbClr val="FFFFFF"/>
          </a:solidFill>
          <a:ln w="9525">
            <a:solidFill>
              <a:srgbClr val="FFFFFF"/>
            </a:solidFill>
            <a:miter lim="800000"/>
            <a:headEnd/>
            <a:tailEnd/>
          </a:ln>
          <a:effectLst/>
        </p:spPr>
        <p:txBody>
          <a:bodyPr>
            <a:spAutoFit/>
          </a:bodyPr>
          <a:lstStyle/>
          <a:p>
            <a:pPr eaLnBrk="1" hangingPunct="1">
              <a:defRPr/>
            </a:pPr>
            <a:r>
              <a:rPr lang="eu-ES" sz="2400" dirty="0">
                <a:ea typeface="+mn-ea"/>
                <a:cs typeface="Arial" charset="0"/>
              </a:rPr>
              <a:t>Eroale termikoak energia termikoa </a:t>
            </a:r>
            <a:r>
              <a:rPr lang="eu-ES" sz="2400" dirty="0" smtClean="0">
                <a:ea typeface="+mn-ea"/>
                <a:cs typeface="Arial" charset="0"/>
              </a:rPr>
              <a:t>......... </a:t>
            </a:r>
            <a:r>
              <a:rPr lang="eu-ES" sz="2400" dirty="0">
                <a:ea typeface="+mn-ea"/>
                <a:cs typeface="Arial" charset="0"/>
              </a:rPr>
              <a:t>hedatzen dutenak dira</a:t>
            </a:r>
          </a:p>
        </p:txBody>
      </p:sp>
      <p:graphicFrame>
        <p:nvGraphicFramePr>
          <p:cNvPr id="804917" name="Group 53"/>
          <p:cNvGraphicFramePr>
            <a:graphicFrameLocks noGrp="1"/>
          </p:cNvGraphicFramePr>
          <p:nvPr>
            <p:extLst>
              <p:ext uri="{D42A27DB-BD31-4B8C-83A1-F6EECF244321}">
                <p14:modId xmlns:p14="http://schemas.microsoft.com/office/powerpoint/2010/main" val="3725598420"/>
              </p:ext>
            </p:extLst>
          </p:nvPr>
        </p:nvGraphicFramePr>
        <p:xfrm>
          <a:off x="152400" y="1736460"/>
          <a:ext cx="3024188" cy="4937496"/>
        </p:xfrm>
        <a:graphic>
          <a:graphicData uri="http://schemas.openxmlformats.org/drawingml/2006/table">
            <a:tbl>
              <a:tblPr/>
              <a:tblGrid>
                <a:gridCol w="1371600"/>
                <a:gridCol w="1652588"/>
              </a:tblGrid>
              <a:tr h="579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rgbClr val="000000"/>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smtClean="0">
                          <a:ln>
                            <a:noFill/>
                          </a:ln>
                          <a:solidFill>
                            <a:srgbClr val="000000"/>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 name="CuadroTexto 1"/>
          <p:cNvSpPr txBox="1"/>
          <p:nvPr/>
        </p:nvSpPr>
        <p:spPr>
          <a:xfrm>
            <a:off x="3602650" y="951630"/>
            <a:ext cx="4964262" cy="1569660"/>
          </a:xfrm>
          <a:prstGeom prst="rect">
            <a:avLst/>
          </a:prstGeom>
          <a:noFill/>
        </p:spPr>
        <p:txBody>
          <a:bodyPr wrap="square" rtlCol="0">
            <a:spAutoFit/>
          </a:bodyPr>
          <a:lstStyle/>
          <a:p>
            <a:r>
              <a:rPr lang="es-ES" sz="2400" dirty="0" smtClean="0"/>
              <a:t>Osa </a:t>
            </a:r>
            <a:r>
              <a:rPr lang="es-ES" sz="2400" dirty="0" err="1" smtClean="0"/>
              <a:t>itzazu</a:t>
            </a:r>
            <a:r>
              <a:rPr lang="es-ES" sz="2400" dirty="0" smtClean="0"/>
              <a:t> </a:t>
            </a:r>
            <a:r>
              <a:rPr lang="es-ES" sz="2400" dirty="0" err="1" smtClean="0"/>
              <a:t>testuak</a:t>
            </a:r>
            <a:r>
              <a:rPr lang="es-ES" sz="2400" dirty="0" smtClean="0"/>
              <a:t>. </a:t>
            </a:r>
            <a:r>
              <a:rPr lang="es-ES" sz="2400" dirty="0" err="1" smtClean="0"/>
              <a:t>Kobrea</a:t>
            </a:r>
            <a:r>
              <a:rPr lang="es-ES" sz="2400" dirty="0" smtClean="0"/>
              <a:t> </a:t>
            </a:r>
            <a:r>
              <a:rPr lang="es-ES" sz="2400" dirty="0" err="1" smtClean="0"/>
              <a:t>zergatik</a:t>
            </a:r>
            <a:r>
              <a:rPr lang="es-ES" sz="2400" dirty="0" smtClean="0"/>
              <a:t> da </a:t>
            </a:r>
            <a:r>
              <a:rPr lang="es-ES" sz="2400" dirty="0" err="1" smtClean="0"/>
              <a:t>eroale</a:t>
            </a:r>
            <a:r>
              <a:rPr lang="es-ES" sz="2400" dirty="0" smtClean="0"/>
              <a:t> </a:t>
            </a:r>
            <a:r>
              <a:rPr lang="es-ES" sz="2400" dirty="0" err="1" smtClean="0"/>
              <a:t>ona</a:t>
            </a:r>
            <a:r>
              <a:rPr lang="es-ES" sz="2400" dirty="0" smtClean="0"/>
              <a:t> eta </a:t>
            </a:r>
            <a:r>
              <a:rPr lang="es-ES" sz="2400" dirty="0" err="1" smtClean="0"/>
              <a:t>egurra</a:t>
            </a:r>
            <a:r>
              <a:rPr lang="es-ES" sz="2400" dirty="0" smtClean="0"/>
              <a:t> </a:t>
            </a:r>
            <a:r>
              <a:rPr lang="es-ES" sz="2400" dirty="0" err="1" smtClean="0"/>
              <a:t>txarra</a:t>
            </a:r>
            <a:r>
              <a:rPr lang="es-ES" sz="2400" dirty="0" smtClean="0"/>
              <a:t> (</a:t>
            </a:r>
            <a:r>
              <a:rPr lang="es-ES" sz="2400" dirty="0" err="1" smtClean="0"/>
              <a:t>isolatzailea</a:t>
            </a:r>
            <a:r>
              <a:rPr lang="es-ES" sz="2400" dirty="0" smtClean="0"/>
              <a:t>)? </a:t>
            </a:r>
            <a:r>
              <a:rPr lang="es-ES" sz="2400" dirty="0" err="1" smtClean="0"/>
              <a:t>Zein</a:t>
            </a:r>
            <a:r>
              <a:rPr lang="es-ES" sz="2400" dirty="0" smtClean="0"/>
              <a:t> </a:t>
            </a:r>
            <a:r>
              <a:rPr lang="es-ES" sz="2400" dirty="0" err="1" smtClean="0"/>
              <a:t>aplikazioetarako</a:t>
            </a:r>
            <a:r>
              <a:rPr lang="es-ES" sz="2400" dirty="0" smtClean="0"/>
              <a:t> </a:t>
            </a:r>
            <a:r>
              <a:rPr lang="es-ES" sz="2400" dirty="0" err="1" smtClean="0"/>
              <a:t>erabiliko</a:t>
            </a:r>
            <a:r>
              <a:rPr lang="es-ES" sz="2400" dirty="0" smtClean="0"/>
              <a:t> </a:t>
            </a:r>
            <a:r>
              <a:rPr lang="es-ES" sz="2400" dirty="0" err="1" smtClean="0"/>
              <a:t>dira</a:t>
            </a:r>
            <a:r>
              <a:rPr lang="es-ES" sz="2400" dirty="0" smtClean="0"/>
              <a:t>?</a:t>
            </a:r>
            <a:endParaRPr lang="es-ES" sz="2400" dirty="0"/>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238056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04917"/>
                                        </p:tgtEl>
                                        <p:attrNameLst>
                                          <p:attrName>style.visibility</p:attrName>
                                        </p:attrNameLst>
                                      </p:cBhvr>
                                      <p:to>
                                        <p:strVal val="visible"/>
                                      </p:to>
                                    </p:set>
                                    <p:animEffect transition="in" filter="blinds(horizontal)">
                                      <p:cBhvr>
                                        <p:cTn id="7" dur="500"/>
                                        <p:tgtEl>
                                          <p:spTgt spid="804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80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7A4EF268-7497-C541-9968-5FFB87BBA827}" type="slidenum">
              <a:rPr lang="eu-ES" sz="1400">
                <a:latin typeface="Times" charset="0"/>
              </a:rPr>
              <a:pPr/>
              <a:t>62</a:t>
            </a:fld>
            <a:endParaRPr lang="eu-ES" sz="1400">
              <a:latin typeface="Times" charset="0"/>
            </a:endParaRPr>
          </a:p>
        </p:txBody>
      </p:sp>
      <p:sp>
        <p:nvSpPr>
          <p:cNvPr id="759811" name="Text Box 3"/>
          <p:cNvSpPr txBox="1">
            <a:spLocks noChangeArrowheads="1"/>
          </p:cNvSpPr>
          <p:nvPr/>
        </p:nvSpPr>
        <p:spPr bwMode="auto">
          <a:xfrm>
            <a:off x="1042988" y="6021388"/>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Equilibrio    térmico</a:t>
            </a:r>
          </a:p>
        </p:txBody>
      </p:sp>
      <p:graphicFrame>
        <p:nvGraphicFramePr>
          <p:cNvPr id="805935" name="Group 47"/>
          <p:cNvGraphicFramePr>
            <a:graphicFrameLocks noGrp="1"/>
          </p:cNvGraphicFramePr>
          <p:nvPr>
            <p:extLst>
              <p:ext uri="{D42A27DB-BD31-4B8C-83A1-F6EECF244321}">
                <p14:modId xmlns:p14="http://schemas.microsoft.com/office/powerpoint/2010/main" val="502161169"/>
              </p:ext>
            </p:extLst>
          </p:nvPr>
        </p:nvGraphicFramePr>
        <p:xfrm>
          <a:off x="1042988" y="1031297"/>
          <a:ext cx="3024188" cy="5061528"/>
        </p:xfrm>
        <a:graphic>
          <a:graphicData uri="http://schemas.openxmlformats.org/drawingml/2006/table">
            <a:tbl>
              <a:tblPr/>
              <a:tblGrid>
                <a:gridCol w="1371600"/>
                <a:gridCol w="1652588"/>
              </a:tblGrid>
              <a:tr h="579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dirty="0" smtClean="0">
                          <a:ln>
                            <a:noFill/>
                          </a:ln>
                          <a:solidFill>
                            <a:srgbClr val="000000"/>
                          </a:solidFill>
                          <a:effectLst/>
                          <a:latin typeface="Arial" charset="0"/>
                        </a:rPr>
                        <a:t>Sustantzia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1600" b="1" i="0" u="none" strike="noStrike" cap="none" normalizeH="0" baseline="0" smtClean="0">
                          <a:ln>
                            <a:noFill/>
                          </a:ln>
                          <a:solidFill>
                            <a:srgbClr val="000000"/>
                          </a:solidFill>
                          <a:effectLst/>
                          <a:latin typeface="Arial" charset="0"/>
                        </a:rPr>
                        <a:t>Eroankortasun termikoa</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Zilarra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0,97</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Kobre</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0,92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520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Aluminioa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0,49</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Altzairua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0,12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Letoia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0,26</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Beruna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0,083</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Kortxoa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0,0001</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Adreilua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0,0015</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Egurra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Izotza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0,004</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961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smtClean="0">
                          <a:ln>
                            <a:noFill/>
                          </a:ln>
                          <a:solidFill>
                            <a:srgbClr val="000000"/>
                          </a:solidFill>
                          <a:effectLst/>
                          <a:latin typeface="Arial" charset="0"/>
                        </a:rPr>
                        <a:t>Beira</a:t>
                      </a:r>
                    </a:p>
                  </a:txBody>
                  <a:tcPr marT="45709" marB="4570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u-ES" sz="2000" b="0" i="0" u="none" strike="noStrike" cap="none" normalizeH="0" baseline="0" dirty="0" smtClean="0">
                          <a:ln>
                            <a:noFill/>
                          </a:ln>
                          <a:solidFill>
                            <a:srgbClr val="000000"/>
                          </a:solidFill>
                          <a:effectLst/>
                          <a:latin typeface="Arial" charset="0"/>
                        </a:rPr>
                        <a:t>0,002</a:t>
                      </a:r>
                    </a:p>
                  </a:txBody>
                  <a:tcPr marT="45709" marB="4570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759857" name="Text Box 94">
            <a:hlinkClick r:id="rId2"/>
          </p:cNvPr>
          <p:cNvSpPr txBox="1">
            <a:spLocks noChangeArrowheads="1"/>
          </p:cNvSpPr>
          <p:nvPr/>
        </p:nvSpPr>
        <p:spPr bwMode="auto">
          <a:xfrm>
            <a:off x="4354554" y="1759026"/>
            <a:ext cx="3024187" cy="346075"/>
          </a:xfrm>
          <a:prstGeom prst="rect">
            <a:avLst/>
          </a:prstGeom>
          <a:solidFill>
            <a:srgbClr val="FFFF99"/>
          </a:solidFill>
          <a:ln w="9525">
            <a:solidFill>
              <a:schemeClr val="tx1"/>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b="1" dirty="0"/>
              <a:t>esperimentua</a:t>
            </a:r>
          </a:p>
        </p:txBody>
      </p:sp>
      <p:pic>
        <p:nvPicPr>
          <p:cNvPr id="1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4267200" y="2567009"/>
            <a:ext cx="4572000" cy="646331"/>
          </a:xfrm>
          <a:prstGeom prst="rect">
            <a:avLst/>
          </a:prstGeom>
        </p:spPr>
        <p:txBody>
          <a:bodyPr>
            <a:spAutoFit/>
          </a:bodyPr>
          <a:lstStyle/>
          <a:p>
            <a:r>
              <a:rPr lang="es-ES_tradnl" u="sng" dirty="0">
                <a:hlinkClick r:id="rId2"/>
              </a:rPr>
              <a:t>http://rincondelaciencia.educa.madrid.org/practica2/pr-66/pr-66.html</a:t>
            </a:r>
            <a:endParaRPr lang="es-ES" dirty="0"/>
          </a:p>
        </p:txBody>
      </p:sp>
    </p:spTree>
    <p:extLst>
      <p:ext uri="{BB962C8B-B14F-4D97-AF65-F5344CB8AC3E}">
        <p14:creationId xmlns:p14="http://schemas.microsoft.com/office/powerpoint/2010/main" val="34658524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805935"/>
                                        </p:tgtEl>
                                        <p:attrNameLst>
                                          <p:attrName>style.visibility</p:attrName>
                                        </p:attrNameLst>
                                      </p:cBhvr>
                                      <p:to>
                                        <p:strVal val="visible"/>
                                      </p:to>
                                    </p:set>
                                    <p:animEffect transition="in" filter="blinds(horizontal)">
                                      <p:cBhvr>
                                        <p:cTn id="7" dur="500"/>
                                        <p:tgtEl>
                                          <p:spTgt spid="805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3"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E509F46-44AE-9543-AD1A-56C49A7C4682}" type="slidenum">
              <a:rPr lang="eu-ES" sz="1400">
                <a:latin typeface="Times" charset="0"/>
              </a:rPr>
              <a:pPr/>
              <a:t>63</a:t>
            </a:fld>
            <a:endParaRPr lang="eu-ES" sz="1400">
              <a:latin typeface="Times" charset="0"/>
            </a:endParaRPr>
          </a:p>
        </p:txBody>
      </p:sp>
      <p:sp>
        <p:nvSpPr>
          <p:cNvPr id="760834" name="Text Box 2"/>
          <p:cNvSpPr txBox="1">
            <a:spLocks noChangeArrowheads="1"/>
          </p:cNvSpPr>
          <p:nvPr/>
        </p:nvSpPr>
        <p:spPr bwMode="auto">
          <a:xfrm>
            <a:off x="6084888" y="4508500"/>
            <a:ext cx="3059111" cy="1569660"/>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smtClean="0">
                <a:cs typeface="Arial" charset="0"/>
              </a:rPr>
              <a:t>Materia garraiatzen al da? Non gertatzen da etxean ala kalean?</a:t>
            </a:r>
            <a:endParaRPr lang="eu-ES" sz="2400" dirty="0">
              <a:cs typeface="Arial" charset="0"/>
            </a:endParaRPr>
          </a:p>
        </p:txBody>
      </p:sp>
      <p:sp>
        <p:nvSpPr>
          <p:cNvPr id="760835" name="Text Box 3"/>
          <p:cNvSpPr txBox="1">
            <a:spLocks noChangeArrowheads="1"/>
          </p:cNvSpPr>
          <p:nvPr/>
        </p:nvSpPr>
        <p:spPr bwMode="auto">
          <a:xfrm>
            <a:off x="1042988" y="6021388"/>
            <a:ext cx="2317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solidFill>
                  <a:schemeClr val="bg1"/>
                </a:solidFill>
                <a:cs typeface="Arial" charset="0"/>
              </a:rPr>
              <a:t>Equilibrio    térmico</a:t>
            </a:r>
          </a:p>
        </p:txBody>
      </p:sp>
      <p:sp>
        <p:nvSpPr>
          <p:cNvPr id="760838" name="Text Box 7"/>
          <p:cNvSpPr txBox="1">
            <a:spLocks noChangeArrowheads="1"/>
          </p:cNvSpPr>
          <p:nvPr/>
        </p:nvSpPr>
        <p:spPr bwMode="auto">
          <a:xfrm>
            <a:off x="1295400" y="1219200"/>
            <a:ext cx="381793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a:cs typeface="Arial" charset="0"/>
              </a:rPr>
              <a:t>Geziek KONBEKZIO KORRONTEAK adierazten dituzte, fluidoaren mugimendua adierazten dute:</a:t>
            </a:r>
          </a:p>
        </p:txBody>
      </p:sp>
      <p:sp>
        <p:nvSpPr>
          <p:cNvPr id="760840" name="Text Box 9"/>
          <p:cNvSpPr txBox="1">
            <a:spLocks noChangeArrowheads="1"/>
          </p:cNvSpPr>
          <p:nvPr/>
        </p:nvSpPr>
        <p:spPr bwMode="auto">
          <a:xfrm rot="-5400000">
            <a:off x="1247775" y="4010025"/>
            <a:ext cx="2514600" cy="590550"/>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a:t>Igotzen diren tenperatura altuko ur partikulak</a:t>
            </a:r>
          </a:p>
        </p:txBody>
      </p:sp>
      <p:sp>
        <p:nvSpPr>
          <p:cNvPr id="760841" name="Text Box 10"/>
          <p:cNvSpPr txBox="1">
            <a:spLocks noChangeArrowheads="1"/>
          </p:cNvSpPr>
          <p:nvPr/>
        </p:nvSpPr>
        <p:spPr bwMode="auto">
          <a:xfrm rot="-5400000">
            <a:off x="3492500" y="3922713"/>
            <a:ext cx="2514600" cy="590550"/>
          </a:xfrm>
          <a:prstGeom prst="rect">
            <a:avLst/>
          </a:prstGeom>
          <a:solidFill>
            <a:srgbClr val="FFFFFF"/>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dirty="0"/>
              <a:t>Jaisten diren tenperatura baxuko ur partikulak</a:t>
            </a:r>
          </a:p>
        </p:txBody>
      </p:sp>
      <p:sp>
        <p:nvSpPr>
          <p:cNvPr id="2" name="CuadroTexto 1"/>
          <p:cNvSpPr txBox="1"/>
          <p:nvPr/>
        </p:nvSpPr>
        <p:spPr>
          <a:xfrm>
            <a:off x="250824" y="634424"/>
            <a:ext cx="8893175" cy="584776"/>
          </a:xfrm>
          <a:prstGeom prst="rect">
            <a:avLst/>
          </a:prstGeom>
          <a:noFill/>
        </p:spPr>
        <p:txBody>
          <a:bodyPr wrap="square" rtlCol="0">
            <a:spAutoFit/>
          </a:bodyPr>
          <a:lstStyle/>
          <a:p>
            <a:r>
              <a:rPr lang="es-ES" sz="3200" dirty="0" err="1" smtClean="0"/>
              <a:t>Zer</a:t>
            </a:r>
            <a:r>
              <a:rPr lang="es-ES" sz="3200" dirty="0" smtClean="0"/>
              <a:t> da </a:t>
            </a:r>
            <a:r>
              <a:rPr lang="es-ES" sz="3200" dirty="0" err="1" smtClean="0"/>
              <a:t>konbekzioa</a:t>
            </a:r>
            <a:r>
              <a:rPr lang="es-ES" sz="3200" dirty="0" smtClean="0"/>
              <a:t>. </a:t>
            </a:r>
            <a:r>
              <a:rPr lang="es-ES" sz="3200" dirty="0" err="1" smtClean="0"/>
              <a:t>Iru</a:t>
            </a:r>
            <a:r>
              <a:rPr lang="es-ES" sz="3200" dirty="0" smtClean="0"/>
              <a:t> </a:t>
            </a:r>
            <a:r>
              <a:rPr lang="es-ES" sz="3200" dirty="0" err="1" smtClean="0"/>
              <a:t>honetaz</a:t>
            </a:r>
            <a:r>
              <a:rPr lang="es-ES" sz="3200" dirty="0" smtClean="0"/>
              <a:t> </a:t>
            </a:r>
            <a:r>
              <a:rPr lang="es-ES" sz="3200" dirty="0" err="1" smtClean="0"/>
              <a:t>baliatuz</a:t>
            </a:r>
            <a:r>
              <a:rPr lang="es-ES" sz="3200" dirty="0" smtClean="0"/>
              <a:t> </a:t>
            </a:r>
            <a:r>
              <a:rPr lang="es-ES" sz="3200" dirty="0" err="1" smtClean="0"/>
              <a:t>azal</a:t>
            </a:r>
            <a:r>
              <a:rPr lang="es-ES" sz="3200" dirty="0" smtClean="0"/>
              <a:t> </a:t>
            </a:r>
            <a:r>
              <a:rPr lang="es-ES" sz="3200" dirty="0" err="1" smtClean="0"/>
              <a:t>ezazu</a:t>
            </a:r>
            <a:r>
              <a:rPr lang="es-ES" sz="3200" dirty="0" smtClean="0"/>
              <a:t>.</a:t>
            </a:r>
            <a:endParaRPr lang="es-ES" sz="3200" dirty="0"/>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32752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1857"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9425D23-EA59-DB42-B119-825C2BCA4F23}" type="slidenum">
              <a:rPr lang="eu-ES" sz="1400">
                <a:latin typeface="Times" charset="0"/>
              </a:rPr>
              <a:pPr/>
              <a:t>64</a:t>
            </a:fld>
            <a:endParaRPr lang="eu-ES" sz="1400">
              <a:latin typeface="Times" charset="0"/>
            </a:endParaRPr>
          </a:p>
        </p:txBody>
      </p:sp>
      <p:sp>
        <p:nvSpPr>
          <p:cNvPr id="3381" name="Text Box 309"/>
          <p:cNvSpPr txBox="1">
            <a:spLocks noChangeArrowheads="1"/>
          </p:cNvSpPr>
          <p:nvPr/>
        </p:nvSpPr>
        <p:spPr bwMode="auto">
          <a:xfrm>
            <a:off x="3614738" y="1665288"/>
            <a:ext cx="2973387" cy="376237"/>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Txartela kentzen dugu</a:t>
            </a:r>
          </a:p>
        </p:txBody>
      </p:sp>
      <p:sp>
        <p:nvSpPr>
          <p:cNvPr id="3382" name="Text Box 310"/>
          <p:cNvSpPr txBox="1">
            <a:spLocks noChangeArrowheads="1"/>
          </p:cNvSpPr>
          <p:nvPr/>
        </p:nvSpPr>
        <p:spPr bwMode="auto">
          <a:xfrm>
            <a:off x="2195513" y="3525838"/>
            <a:ext cx="20986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Koloredun likidoa, tenperatura altua duena</a:t>
            </a:r>
          </a:p>
        </p:txBody>
      </p:sp>
      <p:sp>
        <p:nvSpPr>
          <p:cNvPr id="3392" name="Text Box 320"/>
          <p:cNvSpPr txBox="1">
            <a:spLocks noChangeArrowheads="1"/>
          </p:cNvSpPr>
          <p:nvPr/>
        </p:nvSpPr>
        <p:spPr bwMode="auto">
          <a:xfrm>
            <a:off x="2232025" y="2014538"/>
            <a:ext cx="18319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Gardena tenperatura baxua duena</a:t>
            </a:r>
          </a:p>
        </p:txBody>
      </p:sp>
      <p:sp>
        <p:nvSpPr>
          <p:cNvPr id="3393" name="Line 321"/>
          <p:cNvSpPr>
            <a:spLocks noChangeShapeType="1"/>
          </p:cNvSpPr>
          <p:nvPr/>
        </p:nvSpPr>
        <p:spPr bwMode="auto">
          <a:xfrm flipH="1">
            <a:off x="1800225" y="2241550"/>
            <a:ext cx="684213" cy="252413"/>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4" name="Line 322"/>
          <p:cNvSpPr>
            <a:spLocks noChangeShapeType="1"/>
          </p:cNvSpPr>
          <p:nvPr/>
        </p:nvSpPr>
        <p:spPr bwMode="auto">
          <a:xfrm flipH="1">
            <a:off x="1871663" y="3849688"/>
            <a:ext cx="647700" cy="612775"/>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5" name="Text Box 323"/>
          <p:cNvSpPr txBox="1">
            <a:spLocks noChangeArrowheads="1"/>
          </p:cNvSpPr>
          <p:nvPr/>
        </p:nvSpPr>
        <p:spPr bwMode="auto">
          <a:xfrm>
            <a:off x="0" y="3094038"/>
            <a:ext cx="1831975"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Bi ahotxoak banatzen dituen txartela</a:t>
            </a:r>
          </a:p>
        </p:txBody>
      </p:sp>
      <p:sp>
        <p:nvSpPr>
          <p:cNvPr id="3396" name="Line 324"/>
          <p:cNvSpPr>
            <a:spLocks noChangeShapeType="1"/>
          </p:cNvSpPr>
          <p:nvPr/>
        </p:nvSpPr>
        <p:spPr bwMode="auto">
          <a:xfrm>
            <a:off x="1331913" y="3562350"/>
            <a:ext cx="360362" cy="107950"/>
          </a:xfrm>
          <a:prstGeom prst="line">
            <a:avLst/>
          </a:prstGeom>
          <a:noFill/>
          <a:ln w="190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s-ES"/>
          </a:p>
        </p:txBody>
      </p:sp>
      <p:sp>
        <p:nvSpPr>
          <p:cNvPr id="3399" name="Text Box 327"/>
          <p:cNvSpPr txBox="1">
            <a:spLocks noChangeArrowheads="1"/>
          </p:cNvSpPr>
          <p:nvPr/>
        </p:nvSpPr>
        <p:spPr bwMode="auto">
          <a:xfrm>
            <a:off x="3013868" y="4446500"/>
            <a:ext cx="2278063" cy="1200150"/>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Tenperatura baxukoa jaitsi eta tenperatura altukoa igo egiten da</a:t>
            </a:r>
          </a:p>
        </p:txBody>
      </p:sp>
      <p:sp>
        <p:nvSpPr>
          <p:cNvPr id="3400" name="Text Box 328"/>
          <p:cNvSpPr txBox="1">
            <a:spLocks noChangeArrowheads="1"/>
          </p:cNvSpPr>
          <p:nvPr/>
        </p:nvSpPr>
        <p:spPr bwMode="auto">
          <a:xfrm>
            <a:off x="5356236" y="3663900"/>
            <a:ext cx="3573462" cy="925512"/>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ctr" eaLnBrk="1" hangingPunct="1">
              <a:spcBef>
                <a:spcPct val="50000"/>
              </a:spcBef>
            </a:pPr>
            <a:r>
              <a:rPr lang="eu-ES" sz="1800">
                <a:solidFill>
                  <a:srgbClr val="006600"/>
                </a:solidFill>
              </a:rPr>
              <a:t>Denbora igaro ondoren likido guztia koloreduna da eta oreka termikoan dago..</a:t>
            </a:r>
          </a:p>
        </p:txBody>
      </p:sp>
      <p:sp>
        <p:nvSpPr>
          <p:cNvPr id="3" name="CuadroTexto 2"/>
          <p:cNvSpPr txBox="1"/>
          <p:nvPr/>
        </p:nvSpPr>
        <p:spPr>
          <a:xfrm>
            <a:off x="0" y="806127"/>
            <a:ext cx="9144000" cy="830997"/>
          </a:xfrm>
          <a:prstGeom prst="rect">
            <a:avLst/>
          </a:prstGeom>
          <a:noFill/>
        </p:spPr>
        <p:txBody>
          <a:bodyPr wrap="square" rtlCol="0">
            <a:spAutoFit/>
          </a:bodyPr>
          <a:lstStyle/>
          <a:p>
            <a:r>
              <a:rPr lang="es-ES" sz="2400" dirty="0" err="1" smtClean="0"/>
              <a:t>Egizu</a:t>
            </a:r>
            <a:r>
              <a:rPr lang="es-ES" sz="2400" dirty="0" smtClean="0"/>
              <a:t> </a:t>
            </a:r>
            <a:r>
              <a:rPr lang="es-ES" sz="2400" dirty="0" err="1" smtClean="0"/>
              <a:t>ondorengo</a:t>
            </a:r>
            <a:r>
              <a:rPr lang="es-ES" sz="2400" dirty="0" smtClean="0"/>
              <a:t> </a:t>
            </a:r>
            <a:r>
              <a:rPr lang="es-ES" sz="2400" dirty="0" err="1" smtClean="0"/>
              <a:t>esperimentua</a:t>
            </a:r>
            <a:r>
              <a:rPr lang="es-ES" sz="2400" dirty="0" smtClean="0"/>
              <a:t> eta </a:t>
            </a:r>
            <a:r>
              <a:rPr lang="es-ES" sz="2400" dirty="0" err="1" smtClean="0"/>
              <a:t>azal</a:t>
            </a:r>
            <a:r>
              <a:rPr lang="es-ES" sz="2400" dirty="0" smtClean="0"/>
              <a:t> </a:t>
            </a:r>
            <a:r>
              <a:rPr lang="es-ES" sz="2400" dirty="0" err="1" smtClean="0"/>
              <a:t>ezazu</a:t>
            </a:r>
            <a:r>
              <a:rPr lang="es-ES" sz="2400" dirty="0" smtClean="0"/>
              <a:t> </a:t>
            </a:r>
            <a:r>
              <a:rPr lang="es-ES" sz="2400" dirty="0" err="1" smtClean="0"/>
              <a:t>zer</a:t>
            </a:r>
            <a:r>
              <a:rPr lang="es-ES" sz="2400" dirty="0" smtClean="0"/>
              <a:t> </a:t>
            </a:r>
            <a:r>
              <a:rPr lang="es-ES" sz="2400" dirty="0" err="1" smtClean="0"/>
              <a:t>gertatzen</a:t>
            </a:r>
            <a:r>
              <a:rPr lang="es-ES" sz="2400" dirty="0" smtClean="0"/>
              <a:t> den. </a:t>
            </a:r>
            <a:r>
              <a:rPr lang="es-ES" sz="2400" dirty="0" err="1" smtClean="0"/>
              <a:t>Teoria</a:t>
            </a:r>
            <a:r>
              <a:rPr lang="es-ES" sz="2400" dirty="0" smtClean="0"/>
              <a:t> </a:t>
            </a:r>
            <a:r>
              <a:rPr lang="es-ES" sz="2400" dirty="0" err="1" smtClean="0"/>
              <a:t>zinetiko</a:t>
            </a:r>
            <a:r>
              <a:rPr lang="es-ES" sz="2400" dirty="0" smtClean="0"/>
              <a:t> </a:t>
            </a:r>
            <a:r>
              <a:rPr lang="es-ES" sz="2400" dirty="0" err="1" smtClean="0"/>
              <a:t>molekularraren</a:t>
            </a:r>
            <a:r>
              <a:rPr lang="es-ES" sz="2400" dirty="0" smtClean="0"/>
              <a:t>  </a:t>
            </a:r>
            <a:r>
              <a:rPr lang="es-ES" sz="2400" dirty="0" err="1" smtClean="0"/>
              <a:t>bitartez</a:t>
            </a:r>
            <a:r>
              <a:rPr lang="es-ES" sz="2400" dirty="0" smtClean="0"/>
              <a:t> </a:t>
            </a:r>
            <a:r>
              <a:rPr lang="es-ES" sz="2400" dirty="0" err="1" smtClean="0"/>
              <a:t>azal</a:t>
            </a:r>
            <a:r>
              <a:rPr lang="es-ES" sz="2400" dirty="0" smtClean="0"/>
              <a:t> </a:t>
            </a:r>
            <a:r>
              <a:rPr lang="es-ES" sz="2400" dirty="0" err="1" smtClean="0"/>
              <a:t>ezazu</a:t>
            </a:r>
            <a:r>
              <a:rPr lang="es-ES" sz="2400" dirty="0" smtClean="0"/>
              <a:t>.</a:t>
            </a:r>
            <a:endParaRPr lang="es-ES" sz="2400" dirty="0"/>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0293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39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2" fill="hold" grpId="0" nodeType="afterEffect">
                                  <p:stCondLst>
                                    <p:cond delay="500"/>
                                  </p:stCondLst>
                                  <p:childTnLst>
                                    <p:set>
                                      <p:cBhvr>
                                        <p:cTn id="9" dur="1" fill="hold">
                                          <p:stCondLst>
                                            <p:cond delay="0"/>
                                          </p:stCondLst>
                                        </p:cTn>
                                        <p:tgtEl>
                                          <p:spTgt spid="3393"/>
                                        </p:tgtEl>
                                        <p:attrNameLst>
                                          <p:attrName>style.visibility</p:attrName>
                                        </p:attrNameLst>
                                      </p:cBhvr>
                                      <p:to>
                                        <p:strVal val="visible"/>
                                      </p:to>
                                    </p:set>
                                    <p:animEffect transition="in" filter="wipe(right)">
                                      <p:cBhvr>
                                        <p:cTn id="10" dur="1000"/>
                                        <p:tgtEl>
                                          <p:spTgt spid="3393"/>
                                        </p:tgtEl>
                                      </p:cBhvr>
                                    </p:animEffect>
                                  </p:childTnLst>
                                </p:cTn>
                              </p:par>
                            </p:childTnLst>
                          </p:cTn>
                        </p:par>
                        <p:par>
                          <p:cTn id="11" fill="hold" nodeType="afterGroup">
                            <p:stCondLst>
                              <p:cond delay="1500"/>
                            </p:stCondLst>
                            <p:childTnLst>
                              <p:par>
                                <p:cTn id="12" presetID="1" presetClass="entr" presetSubtype="0" fill="hold" grpId="0" nodeType="afterEffect">
                                  <p:stCondLst>
                                    <p:cond delay="0"/>
                                  </p:stCondLst>
                                  <p:childTnLst>
                                    <p:set>
                                      <p:cBhvr>
                                        <p:cTn id="13" dur="1" fill="hold">
                                          <p:stCondLst>
                                            <p:cond delay="0"/>
                                          </p:stCondLst>
                                        </p:cTn>
                                        <p:tgtEl>
                                          <p:spTgt spid="3382"/>
                                        </p:tgtEl>
                                        <p:attrNameLst>
                                          <p:attrName>style.visibility</p:attrName>
                                        </p:attrNameLst>
                                      </p:cBhvr>
                                      <p:to>
                                        <p:strVal val="visible"/>
                                      </p:to>
                                    </p:set>
                                  </p:childTnLst>
                                </p:cTn>
                              </p:par>
                            </p:childTnLst>
                          </p:cTn>
                        </p:par>
                        <p:par>
                          <p:cTn id="14" fill="hold" nodeType="afterGroup">
                            <p:stCondLst>
                              <p:cond delay="1500"/>
                            </p:stCondLst>
                            <p:childTnLst>
                              <p:par>
                                <p:cTn id="15" presetID="22" presetClass="entr" presetSubtype="2" fill="hold" grpId="0" nodeType="afterEffect">
                                  <p:stCondLst>
                                    <p:cond delay="500"/>
                                  </p:stCondLst>
                                  <p:childTnLst>
                                    <p:set>
                                      <p:cBhvr>
                                        <p:cTn id="16" dur="1" fill="hold">
                                          <p:stCondLst>
                                            <p:cond delay="0"/>
                                          </p:stCondLst>
                                        </p:cTn>
                                        <p:tgtEl>
                                          <p:spTgt spid="3394"/>
                                        </p:tgtEl>
                                        <p:attrNameLst>
                                          <p:attrName>style.visibility</p:attrName>
                                        </p:attrNameLst>
                                      </p:cBhvr>
                                      <p:to>
                                        <p:strVal val="visible"/>
                                      </p:to>
                                    </p:set>
                                    <p:animEffect transition="in" filter="wipe(right)">
                                      <p:cBhvr>
                                        <p:cTn id="17" dur="1000"/>
                                        <p:tgtEl>
                                          <p:spTgt spid="3394"/>
                                        </p:tgtEl>
                                      </p:cBhvr>
                                    </p:animEffect>
                                  </p:childTnLst>
                                </p:cTn>
                              </p:par>
                            </p:childTnLst>
                          </p:cTn>
                        </p:par>
                        <p:par>
                          <p:cTn id="18" fill="hold" nodeType="afterGroup">
                            <p:stCondLst>
                              <p:cond delay="3000"/>
                            </p:stCondLst>
                            <p:childTnLst>
                              <p:par>
                                <p:cTn id="19" presetID="1" presetClass="entr" presetSubtype="0" fill="hold" grpId="0" nodeType="afterEffect">
                                  <p:stCondLst>
                                    <p:cond delay="0"/>
                                  </p:stCondLst>
                                  <p:childTnLst>
                                    <p:set>
                                      <p:cBhvr>
                                        <p:cTn id="20" dur="1" fill="hold">
                                          <p:stCondLst>
                                            <p:cond delay="0"/>
                                          </p:stCondLst>
                                        </p:cTn>
                                        <p:tgtEl>
                                          <p:spTgt spid="3395"/>
                                        </p:tgtEl>
                                        <p:attrNameLst>
                                          <p:attrName>style.visibility</p:attrName>
                                        </p:attrNameLst>
                                      </p:cBhvr>
                                      <p:to>
                                        <p:strVal val="visible"/>
                                      </p:to>
                                    </p:set>
                                  </p:childTnLst>
                                </p:cTn>
                              </p:par>
                            </p:childTnLst>
                          </p:cTn>
                        </p:par>
                        <p:par>
                          <p:cTn id="21" fill="hold" nodeType="afterGroup">
                            <p:stCondLst>
                              <p:cond delay="3000"/>
                            </p:stCondLst>
                            <p:childTnLst>
                              <p:par>
                                <p:cTn id="22" presetID="22" presetClass="entr" presetSubtype="8" fill="hold" grpId="0" nodeType="afterEffect">
                                  <p:stCondLst>
                                    <p:cond delay="500"/>
                                  </p:stCondLst>
                                  <p:childTnLst>
                                    <p:set>
                                      <p:cBhvr>
                                        <p:cTn id="23" dur="1" fill="hold">
                                          <p:stCondLst>
                                            <p:cond delay="0"/>
                                          </p:stCondLst>
                                        </p:cTn>
                                        <p:tgtEl>
                                          <p:spTgt spid="3396"/>
                                        </p:tgtEl>
                                        <p:attrNameLst>
                                          <p:attrName>style.visibility</p:attrName>
                                        </p:attrNameLst>
                                      </p:cBhvr>
                                      <p:to>
                                        <p:strVal val="visible"/>
                                      </p:to>
                                    </p:set>
                                    <p:animEffect transition="in" filter="wipe(left)">
                                      <p:cBhvr>
                                        <p:cTn id="24" dur="1000"/>
                                        <p:tgtEl>
                                          <p:spTgt spid="33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81"/>
                                        </p:tgtEl>
                                        <p:attrNameLst>
                                          <p:attrName>style.visibility</p:attrName>
                                        </p:attrNameLst>
                                      </p:cBhvr>
                                      <p:to>
                                        <p:strVal val="visible"/>
                                      </p:to>
                                    </p:set>
                                  </p:childTnLst>
                                </p:cTn>
                              </p:par>
                            </p:childTnLst>
                          </p:cTn>
                        </p:par>
                        <p:par>
                          <p:cTn id="29" fill="hold" nodeType="afterGroup">
                            <p:stCondLst>
                              <p:cond delay="0"/>
                            </p:stCondLst>
                            <p:childTnLst>
                              <p:par>
                                <p:cTn id="30" presetID="1" presetClass="entr" presetSubtype="0" fill="hold" grpId="0" nodeType="afterEffect">
                                  <p:stCondLst>
                                    <p:cond delay="500"/>
                                  </p:stCondLst>
                                  <p:childTnLst>
                                    <p:set>
                                      <p:cBhvr>
                                        <p:cTn id="31" dur="1" fill="hold">
                                          <p:stCondLst>
                                            <p:cond delay="0"/>
                                          </p:stCondLst>
                                        </p:cTn>
                                        <p:tgtEl>
                                          <p:spTgt spid="3399"/>
                                        </p:tgtEl>
                                        <p:attrNameLst>
                                          <p:attrName>style.visibility</p:attrName>
                                        </p:attrNameLst>
                                      </p:cBhvr>
                                      <p:to>
                                        <p:strVal val="visible"/>
                                      </p:to>
                                    </p:set>
                                  </p:childTnLst>
                                </p:cTn>
                              </p:par>
                            </p:childTnLst>
                          </p:cTn>
                        </p:par>
                        <p:par>
                          <p:cTn id="32" fill="hold" nodeType="afterGroup">
                            <p:stCondLst>
                              <p:cond delay="500"/>
                            </p:stCondLst>
                            <p:childTnLst>
                              <p:par>
                                <p:cTn id="33" presetID="1" presetClass="entr" presetSubtype="0" fill="hold" grpId="0" nodeType="afterEffect">
                                  <p:stCondLst>
                                    <p:cond delay="500"/>
                                  </p:stCondLst>
                                  <p:childTnLst>
                                    <p:set>
                                      <p:cBhvr>
                                        <p:cTn id="34" dur="1" fill="hold">
                                          <p:stCondLst>
                                            <p:cond delay="0"/>
                                          </p:stCondLst>
                                        </p:cTn>
                                        <p:tgtEl>
                                          <p:spTgt spid="34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1" grpId="0" animBg="1"/>
      <p:bldP spid="3382" grpId="0"/>
      <p:bldP spid="3392" grpId="0"/>
      <p:bldP spid="3393" grpId="0" animBg="1"/>
      <p:bldP spid="3394" grpId="0" animBg="1"/>
      <p:bldP spid="3395" grpId="0"/>
      <p:bldP spid="3396" grpId="0" animBg="1"/>
      <p:bldP spid="3399" grpId="0" animBg="1"/>
      <p:bldP spid="3400"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1B471E7D-9DDA-0047-8EFD-45614660BF19}" type="slidenum">
              <a:rPr lang="eu-ES" sz="1400">
                <a:latin typeface="Times" charset="0"/>
              </a:rPr>
              <a:pPr/>
              <a:t>65</a:t>
            </a:fld>
            <a:endParaRPr lang="eu-ES" sz="1400">
              <a:latin typeface="Times" charset="0"/>
            </a:endParaRPr>
          </a:p>
        </p:txBody>
      </p:sp>
      <p:sp>
        <p:nvSpPr>
          <p:cNvPr id="762883" name="Text Box 4"/>
          <p:cNvSpPr txBox="1">
            <a:spLocks noChangeArrowheads="1"/>
          </p:cNvSpPr>
          <p:nvPr/>
        </p:nvSpPr>
        <p:spPr bwMode="auto">
          <a:xfrm>
            <a:off x="364996" y="2048763"/>
            <a:ext cx="874249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smtClean="0">
                <a:cs typeface="Arial" charset="0"/>
              </a:rPr>
              <a:t>.............................................................................................................................................................</a:t>
            </a:r>
            <a:endParaRPr lang="eu-ES" sz="2400" b="1" dirty="0">
              <a:cs typeface="Arial" charset="0"/>
            </a:endParaRPr>
          </a:p>
          <a:p>
            <a:pPr eaLnBrk="1" hangingPunct="1"/>
            <a:endParaRPr lang="eu-ES" sz="2400" b="1" dirty="0">
              <a:cs typeface="Arial" charset="0"/>
            </a:endParaRPr>
          </a:p>
          <a:p>
            <a:pPr eaLnBrk="1" hangingPunct="1"/>
            <a:r>
              <a:rPr lang="eu-ES" sz="2400" b="1" dirty="0" smtClean="0">
                <a:cs typeface="Arial" charset="0"/>
              </a:rPr>
              <a:t>Airea ........................ denez</a:t>
            </a:r>
            <a:endParaRPr lang="eu-ES" sz="2400" b="1" dirty="0">
              <a:cs typeface="Arial" charset="0"/>
            </a:endParaRPr>
          </a:p>
          <a:p>
            <a:pPr eaLnBrk="1" hangingPunct="1"/>
            <a:endParaRPr lang="eu-ES" sz="2400" b="1" dirty="0">
              <a:cs typeface="Arial" charset="0"/>
            </a:endParaRPr>
          </a:p>
          <a:p>
            <a:pPr eaLnBrk="1" hangingPunct="1"/>
            <a:r>
              <a:rPr lang="eu-ES" sz="2400" b="1" dirty="0">
                <a:cs typeface="Arial" charset="0"/>
              </a:rPr>
              <a:t>      orduan, … </a:t>
            </a:r>
          </a:p>
          <a:p>
            <a:pPr eaLnBrk="1" hangingPunct="1"/>
            <a:endParaRPr lang="eu-ES" sz="2400" b="1" dirty="0">
              <a:cs typeface="Arial" charset="0"/>
            </a:endParaRPr>
          </a:p>
          <a:p>
            <a:pPr eaLnBrk="1" hangingPunct="1"/>
            <a:r>
              <a:rPr lang="eu-ES" sz="2400" b="1" dirty="0">
                <a:cs typeface="Arial" charset="0"/>
              </a:rPr>
              <a:t>nola iritsi da beroa hain azkar? … Airean zehar (konbekzioz)?...</a:t>
            </a:r>
          </a:p>
        </p:txBody>
      </p:sp>
      <p:sp>
        <p:nvSpPr>
          <p:cNvPr id="2" name="CuadroTexto 1"/>
          <p:cNvSpPr txBox="1"/>
          <p:nvPr/>
        </p:nvSpPr>
        <p:spPr>
          <a:xfrm>
            <a:off x="364996" y="709613"/>
            <a:ext cx="8742492" cy="1077218"/>
          </a:xfrm>
          <a:prstGeom prst="rect">
            <a:avLst/>
          </a:prstGeom>
          <a:noFill/>
        </p:spPr>
        <p:txBody>
          <a:bodyPr wrap="square" rtlCol="0">
            <a:spAutoFit/>
          </a:bodyPr>
          <a:lstStyle/>
          <a:p>
            <a:r>
              <a:rPr lang="es-ES" sz="3200" dirty="0" err="1" smtClean="0"/>
              <a:t>Nola</a:t>
            </a:r>
            <a:r>
              <a:rPr lang="es-ES" sz="3200" dirty="0" smtClean="0"/>
              <a:t> </a:t>
            </a:r>
            <a:r>
              <a:rPr lang="es-ES" sz="3200" dirty="0" err="1" smtClean="0"/>
              <a:t>dakigu</a:t>
            </a:r>
            <a:r>
              <a:rPr lang="es-ES" sz="3200" dirty="0" smtClean="0"/>
              <a:t> </a:t>
            </a:r>
            <a:r>
              <a:rPr lang="es-ES" sz="3200" dirty="0" err="1" smtClean="0"/>
              <a:t>konbekzioa</a:t>
            </a:r>
            <a:r>
              <a:rPr lang="es-ES" sz="3200" dirty="0" smtClean="0"/>
              <a:t> </a:t>
            </a:r>
            <a:r>
              <a:rPr lang="es-ES" sz="3200" dirty="0" smtClean="0"/>
              <a:t>ala </a:t>
            </a:r>
            <a:r>
              <a:rPr lang="es-ES" sz="3200" dirty="0" err="1" smtClean="0"/>
              <a:t>kondukzioa</a:t>
            </a:r>
            <a:r>
              <a:rPr lang="es-ES" sz="3200" dirty="0" smtClean="0"/>
              <a:t> </a:t>
            </a:r>
            <a:r>
              <a:rPr lang="es-ES" sz="3200" dirty="0" err="1" smtClean="0"/>
              <a:t>gertatzen</a:t>
            </a:r>
            <a:r>
              <a:rPr lang="es-ES" sz="3200" dirty="0" smtClean="0"/>
              <a:t> </a:t>
            </a:r>
            <a:r>
              <a:rPr lang="es-ES" sz="3200" dirty="0" smtClean="0"/>
              <a:t>al </a:t>
            </a:r>
            <a:r>
              <a:rPr lang="es-ES" sz="3200" dirty="0" smtClean="0"/>
              <a:t>den? </a:t>
            </a:r>
            <a:r>
              <a:rPr lang="es-ES" sz="3200" dirty="0" err="1" smtClean="0"/>
              <a:t>Zergatik</a:t>
            </a:r>
            <a:r>
              <a:rPr lang="es-ES" sz="3200" dirty="0" smtClean="0"/>
              <a:t>? </a:t>
            </a:r>
            <a:r>
              <a:rPr lang="es-ES" sz="3200" dirty="0" err="1" smtClean="0"/>
              <a:t>Zer</a:t>
            </a:r>
            <a:r>
              <a:rPr lang="es-ES" sz="3200" dirty="0" smtClean="0"/>
              <a:t> </a:t>
            </a:r>
            <a:r>
              <a:rPr lang="es-ES" sz="3200" dirty="0" err="1" smtClean="0"/>
              <a:t>gertatzen</a:t>
            </a:r>
            <a:r>
              <a:rPr lang="es-ES" sz="3200" dirty="0" smtClean="0"/>
              <a:t> da?</a:t>
            </a:r>
            <a:endParaRPr lang="es-ES" sz="3200" dirty="0"/>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72615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89B20891-B347-3A46-B39E-D196D1076638}" type="slidenum">
              <a:rPr lang="eu-ES" sz="1400">
                <a:latin typeface="Times" charset="0"/>
              </a:rPr>
              <a:pPr/>
              <a:t>66</a:t>
            </a:fld>
            <a:endParaRPr lang="eu-ES" sz="1400">
              <a:latin typeface="Times" charset="0"/>
            </a:endParaRPr>
          </a:p>
        </p:txBody>
      </p:sp>
      <p:sp>
        <p:nvSpPr>
          <p:cNvPr id="763907" name="Text Box 3"/>
          <p:cNvSpPr txBox="1">
            <a:spLocks noChangeArrowheads="1"/>
          </p:cNvSpPr>
          <p:nvPr/>
        </p:nvSpPr>
        <p:spPr bwMode="auto">
          <a:xfrm>
            <a:off x="827427" y="1052513"/>
            <a:ext cx="831657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b="1" dirty="0" smtClean="0">
                <a:cs typeface="Arial" charset="0"/>
              </a:rPr>
              <a:t>Termometroa </a:t>
            </a:r>
            <a:r>
              <a:rPr lang="eu-ES" sz="2400" b="1" dirty="0" smtClean="0">
                <a:cs typeface="Arial" charset="0"/>
              </a:rPr>
              <a:t>hutsa </a:t>
            </a:r>
            <a:r>
              <a:rPr lang="eu-ES" sz="2400" b="1" dirty="0">
                <a:cs typeface="Arial" charset="0"/>
              </a:rPr>
              <a:t>duen ontziaren </a:t>
            </a:r>
            <a:r>
              <a:rPr lang="eu-ES" sz="2400" b="1" dirty="0" smtClean="0">
                <a:cs typeface="Arial" charset="0"/>
              </a:rPr>
              <a:t>dago. Zer gertatzen da?</a:t>
            </a:r>
            <a:endParaRPr lang="eu-ES" sz="2400" b="1" dirty="0">
              <a:cs typeface="Arial" charset="0"/>
            </a:endParaRPr>
          </a:p>
          <a:p>
            <a:pPr eaLnBrk="1" hangingPunct="1"/>
            <a:endParaRPr lang="eu-ES" sz="2400" b="1" dirty="0">
              <a:cs typeface="Arial" charset="0"/>
            </a:endParaRPr>
          </a:p>
          <a:p>
            <a:pPr eaLnBrk="1" hangingPunct="1"/>
            <a:r>
              <a:rPr lang="eu-ES" sz="2400" b="1" dirty="0" smtClean="0">
                <a:cs typeface="Arial" charset="0"/>
              </a:rPr>
              <a:t>Ingurune materiala eta energiaren hedapena azal itzazu.</a:t>
            </a:r>
            <a:endParaRPr lang="eu-ES" sz="2400" b="1" dirty="0">
              <a:cs typeface="Arial" charset="0"/>
            </a:endParaRPr>
          </a:p>
        </p:txBody>
      </p:sp>
      <p:sp>
        <p:nvSpPr>
          <p:cNvPr id="763909" name="Text Box 6"/>
          <p:cNvSpPr txBox="1">
            <a:spLocks noChangeArrowheads="1"/>
          </p:cNvSpPr>
          <p:nvPr/>
        </p:nvSpPr>
        <p:spPr bwMode="auto">
          <a:xfrm>
            <a:off x="827426" y="4210050"/>
            <a:ext cx="8316574" cy="461665"/>
          </a:xfrm>
          <a:prstGeom prst="rect">
            <a:avLst/>
          </a:prstGeom>
          <a:solidFill>
            <a:srgbClr val="FFFFFF"/>
          </a:solidFill>
          <a:ln w="9525">
            <a:solidFill>
              <a:srgbClr val="FFFFFF"/>
            </a:solidFill>
            <a:miter lim="800000"/>
            <a:headEnd/>
            <a:tailEnd/>
          </a:ln>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400" dirty="0" smtClean="0">
                <a:cs typeface="Arial" charset="0"/>
              </a:rPr>
              <a:t>Erradiazioa</a:t>
            </a:r>
            <a:r>
              <a:rPr lang="eu-ES" sz="2400" dirty="0">
                <a:cs typeface="Arial" charset="0"/>
              </a:rPr>
              <a:t> </a:t>
            </a:r>
            <a:r>
              <a:rPr lang="eu-ES" sz="2400" dirty="0" smtClean="0">
                <a:cs typeface="Arial" charset="0"/>
              </a:rPr>
              <a:t>zer den definio ezazu:</a:t>
            </a: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5678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E44529CE-3744-D244-9C3E-FE5FFB4DAFC6}" type="slidenum">
              <a:rPr lang="eu-ES" sz="1400">
                <a:latin typeface="Times" charset="0"/>
              </a:rPr>
              <a:pPr/>
              <a:t>67</a:t>
            </a:fld>
            <a:endParaRPr lang="eu-ES" sz="1400">
              <a:latin typeface="Times" charset="0"/>
            </a:endParaRPr>
          </a:p>
        </p:txBody>
      </p:sp>
      <p:sp>
        <p:nvSpPr>
          <p:cNvPr id="764932" name="Text Box 5"/>
          <p:cNvSpPr txBox="1">
            <a:spLocks noChangeArrowheads="1"/>
          </p:cNvSpPr>
          <p:nvPr/>
        </p:nvSpPr>
        <p:spPr bwMode="auto">
          <a:xfrm>
            <a:off x="717550" y="1061331"/>
            <a:ext cx="7442979"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just" eaLnBrk="1" hangingPunct="1"/>
            <a:r>
              <a:rPr lang="eu-ES" sz="2400" b="1" dirty="0">
                <a:cs typeface="Arial" charset="0"/>
              </a:rPr>
              <a:t>Eguzkitik espazioan zehar, hutsean, erradiazioz eguzki izpiak iristen dira: hutsa </a:t>
            </a:r>
            <a:r>
              <a:rPr lang="eu-ES" sz="2400" b="1" dirty="0" smtClean="0">
                <a:cs typeface="Arial" charset="0"/>
              </a:rPr>
              <a:t>dago. Energia hedatzen al da?</a:t>
            </a:r>
            <a:endParaRPr lang="eu-ES" sz="2400" b="1" dirty="0">
              <a:cs typeface="Arial" charset="0"/>
            </a:endParaRPr>
          </a:p>
        </p:txBody>
      </p:sp>
      <p:pic>
        <p:nvPicPr>
          <p:cNvPr id="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lipse 1"/>
          <p:cNvSpPr/>
          <p:nvPr/>
        </p:nvSpPr>
        <p:spPr>
          <a:xfrm>
            <a:off x="3597955" y="2828835"/>
            <a:ext cx="2039482" cy="2020596"/>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096240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1"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A3A97A3E-02F5-0642-9B23-CE39CE27180A}" type="slidenum">
              <a:rPr lang="eu-ES" sz="1400">
                <a:latin typeface="Times" charset="0"/>
              </a:rPr>
              <a:pPr/>
              <a:t>68</a:t>
            </a:fld>
            <a:endParaRPr lang="eu-ES" sz="1400">
              <a:latin typeface="Times" charset="0"/>
            </a:endParaRPr>
          </a:p>
        </p:txBody>
      </p:sp>
      <p:sp>
        <p:nvSpPr>
          <p:cNvPr id="768006" name="AutoShape 6"/>
          <p:cNvSpPr>
            <a:spLocks noChangeArrowheads="1"/>
          </p:cNvSpPr>
          <p:nvPr/>
        </p:nvSpPr>
        <p:spPr bwMode="auto">
          <a:xfrm rot="2666890">
            <a:off x="4500563" y="2852738"/>
            <a:ext cx="1873250" cy="257175"/>
          </a:xfrm>
          <a:prstGeom prst="rightArrow">
            <a:avLst>
              <a:gd name="adj1" fmla="val 50000"/>
              <a:gd name="adj2" fmla="val 182099"/>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07" name="AutoShape 7"/>
          <p:cNvSpPr>
            <a:spLocks noChangeArrowheads="1"/>
          </p:cNvSpPr>
          <p:nvPr/>
        </p:nvSpPr>
        <p:spPr bwMode="auto">
          <a:xfrm rot="-2651564">
            <a:off x="5940425" y="2924175"/>
            <a:ext cx="1728788" cy="215900"/>
          </a:xfrm>
          <a:prstGeom prst="rightArrow">
            <a:avLst>
              <a:gd name="adj1" fmla="val 50000"/>
              <a:gd name="adj2" fmla="val 200184"/>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08" name="Text Box 8"/>
          <p:cNvSpPr txBox="1">
            <a:spLocks noChangeArrowheads="1"/>
          </p:cNvSpPr>
          <p:nvPr/>
        </p:nvSpPr>
        <p:spPr bwMode="auto">
          <a:xfrm>
            <a:off x="6084888" y="4652963"/>
            <a:ext cx="13684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Zuriak </a:t>
            </a:r>
            <a:r>
              <a:rPr lang="eu-ES" sz="1800" b="1" dirty="0" smtClean="0">
                <a:cs typeface="Arial" charset="0"/>
              </a:rPr>
              <a:t>.............. .......... du</a:t>
            </a:r>
            <a:endParaRPr lang="eu-ES" sz="1800" b="1" dirty="0">
              <a:cs typeface="Arial" charset="0"/>
            </a:endParaRPr>
          </a:p>
        </p:txBody>
      </p:sp>
      <p:sp>
        <p:nvSpPr>
          <p:cNvPr id="768009" name="Text Box 9"/>
          <p:cNvSpPr txBox="1">
            <a:spLocks noChangeArrowheads="1"/>
          </p:cNvSpPr>
          <p:nvPr/>
        </p:nvSpPr>
        <p:spPr bwMode="auto">
          <a:xfrm>
            <a:off x="6877050" y="2708275"/>
            <a:ext cx="15589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lgn="r" eaLnBrk="1" hangingPunct="1"/>
            <a:r>
              <a:rPr lang="eu-ES" sz="1800" b="1" dirty="0" smtClean="0">
                <a:cs typeface="Arial" charset="0"/>
              </a:rPr>
              <a:t>............... </a:t>
            </a:r>
            <a:r>
              <a:rPr lang="eu-ES" sz="1800" b="1" dirty="0">
                <a:cs typeface="Arial" charset="0"/>
              </a:rPr>
              <a:t>erradiazioa</a:t>
            </a:r>
          </a:p>
        </p:txBody>
      </p:sp>
      <p:sp>
        <p:nvSpPr>
          <p:cNvPr id="768010" name="AutoShape 10"/>
          <p:cNvSpPr>
            <a:spLocks noChangeArrowheads="1"/>
          </p:cNvSpPr>
          <p:nvPr/>
        </p:nvSpPr>
        <p:spPr bwMode="auto">
          <a:xfrm rot="7598014">
            <a:off x="3140075" y="2819401"/>
            <a:ext cx="1582737" cy="284162"/>
          </a:xfrm>
          <a:prstGeom prst="rightArrow">
            <a:avLst>
              <a:gd name="adj1" fmla="val 50000"/>
              <a:gd name="adj2" fmla="val 139246"/>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ES"/>
          </a:p>
        </p:txBody>
      </p:sp>
      <p:sp>
        <p:nvSpPr>
          <p:cNvPr id="768011" name="Text Box 11"/>
          <p:cNvSpPr txBox="1">
            <a:spLocks noChangeArrowheads="1"/>
          </p:cNvSpPr>
          <p:nvPr/>
        </p:nvSpPr>
        <p:spPr bwMode="auto">
          <a:xfrm>
            <a:off x="1116013" y="2205038"/>
            <a:ext cx="25923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800" b="1" dirty="0">
                <a:cs typeface="Arial" charset="0"/>
              </a:rPr>
              <a:t>Kamiseta beltzak </a:t>
            </a:r>
            <a:r>
              <a:rPr lang="eu-ES" sz="1800" b="1" dirty="0" smtClean="0">
                <a:cs typeface="Arial" charset="0"/>
              </a:rPr>
              <a:t>...... ......... du</a:t>
            </a:r>
            <a:endParaRPr lang="eu-ES" sz="1800" b="1" dirty="0">
              <a:cs typeface="Arial" charset="0"/>
            </a:endParaRPr>
          </a:p>
        </p:txBody>
      </p:sp>
      <p:sp>
        <p:nvSpPr>
          <p:cNvPr id="2" name="Rectángulo 1"/>
          <p:cNvSpPr/>
          <p:nvPr/>
        </p:nvSpPr>
        <p:spPr>
          <a:xfrm>
            <a:off x="538162" y="834852"/>
            <a:ext cx="8148638" cy="707886"/>
          </a:xfrm>
          <a:prstGeom prst="rect">
            <a:avLst/>
          </a:prstGeom>
        </p:spPr>
        <p:txBody>
          <a:bodyPr wrap="square">
            <a:spAutoFit/>
          </a:bodyPr>
          <a:lstStyle/>
          <a:p>
            <a:r>
              <a:rPr lang="eu-ES" sz="2000" dirty="0">
                <a:cs typeface="Arial" charset="0"/>
              </a:rPr>
              <a:t>Gorputz guztiek zurgatzen dute erradiazioa, baina islatu ere egiten </a:t>
            </a:r>
            <a:r>
              <a:rPr lang="eu-ES" sz="2000" dirty="0" smtClean="0">
                <a:cs typeface="Arial" charset="0"/>
              </a:rPr>
              <a:t>dute. Osatu.</a:t>
            </a:r>
            <a:endParaRPr lang="eu-ES" sz="2000" dirty="0">
              <a:cs typeface="Arial" charset="0"/>
            </a:endParaRPr>
          </a:p>
        </p:txBody>
      </p:sp>
      <p:pic>
        <p:nvPicPr>
          <p:cNvPr id="1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02673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3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B617F2D4-61AF-7A4F-96F6-4CCCD9F67D3B}" type="slidenum">
              <a:rPr lang="eu-ES" sz="1400">
                <a:latin typeface="Times" charset="0"/>
              </a:rPr>
              <a:pPr/>
              <a:t>69</a:t>
            </a:fld>
            <a:endParaRPr lang="eu-ES" sz="1400">
              <a:latin typeface="Times" charset="0"/>
            </a:endParaRPr>
          </a:p>
        </p:txBody>
      </p:sp>
      <p:sp>
        <p:nvSpPr>
          <p:cNvPr id="769026" name="Text Box 3"/>
          <p:cNvSpPr txBox="1">
            <a:spLocks noChangeArrowheads="1"/>
          </p:cNvSpPr>
          <p:nvPr/>
        </p:nvSpPr>
        <p:spPr bwMode="auto">
          <a:xfrm>
            <a:off x="1042988" y="2318384"/>
            <a:ext cx="6337300" cy="3752850"/>
          </a:xfrm>
          <a:prstGeom prst="rect">
            <a:avLst/>
          </a:prstGeom>
          <a:solidFill>
            <a:schemeClr val="bg1"/>
          </a:solidFill>
          <a:ln w="9525">
            <a:solidFill>
              <a:srgbClr val="FFFFFF"/>
            </a:solidFill>
            <a:miter lim="800000"/>
            <a:headEnd/>
            <a:tailEnd/>
          </a:ln>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a:spcBef>
                <a:spcPct val="50000"/>
              </a:spcBef>
            </a:pPr>
            <a:r>
              <a:rPr lang="eu-ES" sz="2400">
                <a:solidFill>
                  <a:srgbClr val="000000"/>
                </a:solidFill>
                <a:hlinkClick r:id="rId2"/>
              </a:rPr>
              <a:t>Eguzkiaren eragina larruazalean</a:t>
            </a:r>
            <a:endParaRPr lang="eu-ES" sz="2400">
              <a:solidFill>
                <a:srgbClr val="000000"/>
              </a:solidFill>
            </a:endParaRPr>
          </a:p>
          <a:p>
            <a:pPr>
              <a:spcBef>
                <a:spcPct val="50000"/>
              </a:spcBef>
            </a:pPr>
            <a:endParaRPr lang="eu-ES" sz="2400">
              <a:solidFill>
                <a:srgbClr val="000000"/>
              </a:solidFill>
            </a:endParaRPr>
          </a:p>
          <a:p>
            <a:pPr>
              <a:spcBef>
                <a:spcPct val="50000"/>
              </a:spcBef>
            </a:pPr>
            <a:r>
              <a:rPr lang="eu-ES" sz="2400">
                <a:solidFill>
                  <a:srgbClr val="000000"/>
                </a:solidFill>
                <a:hlinkClick r:id="rId3"/>
              </a:rPr>
              <a:t>Eguzkia hartzea</a:t>
            </a:r>
            <a:endParaRPr lang="eu-ES" sz="2400">
              <a:solidFill>
                <a:srgbClr val="000000"/>
              </a:solidFill>
            </a:endParaRPr>
          </a:p>
          <a:p>
            <a:pPr>
              <a:spcBef>
                <a:spcPct val="50000"/>
              </a:spcBef>
            </a:pPr>
            <a:endParaRPr lang="eu-ES" sz="2400">
              <a:solidFill>
                <a:srgbClr val="000000"/>
              </a:solidFill>
            </a:endParaRPr>
          </a:p>
          <a:p>
            <a:pPr>
              <a:spcBef>
                <a:spcPct val="50000"/>
              </a:spcBef>
            </a:pPr>
            <a:r>
              <a:rPr lang="eu-ES" sz="2400">
                <a:solidFill>
                  <a:srgbClr val="000000"/>
                </a:solidFill>
                <a:hlinkClick r:id="rId4"/>
              </a:rPr>
              <a:t>Eguzkia eta gure azala</a:t>
            </a:r>
            <a:endParaRPr lang="eu-ES" sz="2400">
              <a:solidFill>
                <a:srgbClr val="000000"/>
              </a:solidFill>
            </a:endParaRPr>
          </a:p>
          <a:p>
            <a:pPr>
              <a:spcBef>
                <a:spcPct val="50000"/>
              </a:spcBef>
            </a:pPr>
            <a:endParaRPr lang="eu-ES" sz="2400">
              <a:solidFill>
                <a:srgbClr val="000000"/>
              </a:solidFill>
            </a:endParaRPr>
          </a:p>
          <a:p>
            <a:pPr>
              <a:spcBef>
                <a:spcPct val="50000"/>
              </a:spcBef>
            </a:pPr>
            <a:r>
              <a:rPr lang="eu-ES" sz="2400">
                <a:solidFill>
                  <a:srgbClr val="000000"/>
                </a:solidFill>
                <a:hlinkClick r:id="rId5" action="ppaction://hlinkfile"/>
              </a:rPr>
              <a:t>Beroa dela eta zaindu</a:t>
            </a:r>
            <a:endParaRPr lang="eu-ES" sz="2400">
              <a:solidFill>
                <a:srgbClr val="000000"/>
              </a:solidFill>
            </a:endParaRPr>
          </a:p>
        </p:txBody>
      </p:sp>
      <p:sp>
        <p:nvSpPr>
          <p:cNvPr id="2" name="CuadroTexto 1"/>
          <p:cNvSpPr txBox="1"/>
          <p:nvPr/>
        </p:nvSpPr>
        <p:spPr>
          <a:xfrm>
            <a:off x="615693" y="724902"/>
            <a:ext cx="8292612" cy="707886"/>
          </a:xfrm>
          <a:prstGeom prst="rect">
            <a:avLst/>
          </a:prstGeom>
          <a:noFill/>
        </p:spPr>
        <p:txBody>
          <a:bodyPr wrap="square" rtlCol="0">
            <a:spAutoFit/>
          </a:bodyPr>
          <a:lstStyle/>
          <a:p>
            <a:r>
              <a:rPr lang="es-ES" sz="2000" dirty="0" err="1" smtClean="0"/>
              <a:t>Osasunarekin</a:t>
            </a:r>
            <a:r>
              <a:rPr lang="es-ES" sz="2000" dirty="0" smtClean="0"/>
              <a:t> </a:t>
            </a:r>
            <a:r>
              <a:rPr lang="es-ES" sz="2000" dirty="0" err="1" smtClean="0"/>
              <a:t>duen</a:t>
            </a:r>
            <a:r>
              <a:rPr lang="es-ES" sz="2000" dirty="0" smtClean="0"/>
              <a:t> </a:t>
            </a:r>
            <a:r>
              <a:rPr lang="es-ES" sz="2000" dirty="0" err="1" smtClean="0"/>
              <a:t>erlazioa</a:t>
            </a:r>
            <a:r>
              <a:rPr lang="es-ES" sz="2000" dirty="0" smtClean="0"/>
              <a:t>. </a:t>
            </a:r>
            <a:r>
              <a:rPr lang="es-ES" sz="2000" dirty="0" err="1" smtClean="0"/>
              <a:t>Bizidunekin</a:t>
            </a:r>
            <a:r>
              <a:rPr lang="es-ES" sz="2000" dirty="0" smtClean="0"/>
              <a:t> </a:t>
            </a:r>
            <a:r>
              <a:rPr lang="es-ES" sz="2000" dirty="0" err="1" smtClean="0"/>
              <a:t>duen</a:t>
            </a:r>
            <a:r>
              <a:rPr lang="es-ES" sz="2000" dirty="0" smtClean="0"/>
              <a:t> </a:t>
            </a:r>
            <a:r>
              <a:rPr lang="es-ES" sz="2000" dirty="0" err="1" smtClean="0"/>
              <a:t>elkarrekintza</a:t>
            </a:r>
            <a:r>
              <a:rPr lang="es-ES" sz="2000" dirty="0" smtClean="0"/>
              <a:t> </a:t>
            </a:r>
            <a:r>
              <a:rPr lang="es-ES" sz="2000" dirty="0" err="1" smtClean="0"/>
              <a:t>kaltegarria</a:t>
            </a:r>
            <a:r>
              <a:rPr lang="es-ES" sz="2000" dirty="0" smtClean="0"/>
              <a:t> izan </a:t>
            </a:r>
            <a:r>
              <a:rPr lang="es-ES" sz="2000" dirty="0" err="1" smtClean="0"/>
              <a:t>daiteke</a:t>
            </a:r>
            <a:r>
              <a:rPr lang="es-ES" sz="2000" dirty="0" smtClean="0"/>
              <a:t>. </a:t>
            </a:r>
            <a:r>
              <a:rPr lang="es-ES" sz="2000" dirty="0" err="1" smtClean="0"/>
              <a:t>Zer</a:t>
            </a:r>
            <a:r>
              <a:rPr lang="es-ES" sz="2000" dirty="0" smtClean="0"/>
              <a:t> </a:t>
            </a:r>
            <a:r>
              <a:rPr lang="es-ES" sz="2000" dirty="0" err="1" smtClean="0"/>
              <a:t>gerta</a:t>
            </a:r>
            <a:r>
              <a:rPr lang="es-ES" sz="2000" dirty="0" smtClean="0"/>
              <a:t> </a:t>
            </a:r>
            <a:r>
              <a:rPr lang="es-ES" sz="2000" dirty="0" err="1" smtClean="0"/>
              <a:t>daiteke</a:t>
            </a:r>
            <a:r>
              <a:rPr lang="es-ES" sz="2000" dirty="0" smtClean="0"/>
              <a:t>?</a:t>
            </a:r>
            <a:endParaRPr lang="es-ES" sz="2000" dirty="0"/>
          </a:p>
        </p:txBody>
      </p:sp>
      <p:pic>
        <p:nvPicPr>
          <p:cNvPr id="7" name="Imagen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29506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7" name="3 Marcador de número de diapositiva"/>
          <p:cNvSpPr>
            <a:spLocks noGrp="1"/>
          </p:cNvSpPr>
          <p:nvPr>
            <p:ph type="sldNum" sz="quarter" idx="12"/>
          </p:nvPr>
        </p:nvSpPr>
        <p:spPr>
          <a:xfrm>
            <a:off x="6553200" y="6625766"/>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4F4F9B96-BC0B-A04B-B15C-CC7637B7AEA0}" type="slidenum">
              <a:rPr lang="eu-ES" sz="1400">
                <a:latin typeface="Times" charset="0"/>
              </a:rPr>
              <a:pPr/>
              <a:t>7</a:t>
            </a:fld>
            <a:endParaRPr lang="eu-ES" sz="1400">
              <a:latin typeface="Times" charset="0"/>
            </a:endParaRPr>
          </a:p>
        </p:txBody>
      </p:sp>
      <p:sp>
        <p:nvSpPr>
          <p:cNvPr id="781475" name="AutoShape 1187"/>
          <p:cNvSpPr>
            <a:spLocks noChangeArrowheads="1"/>
          </p:cNvSpPr>
          <p:nvPr/>
        </p:nvSpPr>
        <p:spPr bwMode="auto">
          <a:xfrm>
            <a:off x="395288" y="4948219"/>
            <a:ext cx="8424862" cy="647700"/>
          </a:xfrm>
          <a:prstGeom prst="rightArrow">
            <a:avLst>
              <a:gd name="adj1" fmla="val 44120"/>
              <a:gd name="adj2" fmla="val 140431"/>
            </a:avLst>
          </a:prstGeom>
          <a:gradFill rotWithShape="1">
            <a:gsLst>
              <a:gs pos="0">
                <a:schemeClr val="accent1"/>
              </a:gs>
              <a:gs pos="100000">
                <a:srgbClr val="FF0000"/>
              </a:gs>
            </a:gsLst>
            <a:lin ang="0" scaled="1"/>
          </a:gradFill>
          <a:ln w="9525">
            <a:solidFill>
              <a:schemeClr val="tx1"/>
            </a:solidFill>
            <a:miter lim="800000"/>
            <a:headEnd/>
            <a:tailEnd/>
          </a:ln>
        </p:spPr>
        <p:txBody>
          <a:bodyPr wrap="none" anchor="ctr"/>
          <a:lstStyle/>
          <a:p>
            <a:pPr algn="ctr" eaLnBrk="1" hangingPunct="1"/>
            <a:r>
              <a:rPr lang="eu-ES" sz="1800" b="1" dirty="0">
                <a:cs typeface="Arial" charset="0"/>
              </a:rPr>
              <a:t>Gas egoera</a:t>
            </a:r>
          </a:p>
        </p:txBody>
      </p:sp>
      <p:sp>
        <p:nvSpPr>
          <p:cNvPr id="705697" name="Text Box 1188"/>
          <p:cNvSpPr txBox="1">
            <a:spLocks noChangeArrowheads="1"/>
          </p:cNvSpPr>
          <p:nvPr/>
        </p:nvSpPr>
        <p:spPr bwMode="auto">
          <a:xfrm>
            <a:off x="6589713" y="5151612"/>
            <a:ext cx="1781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hlinkClick r:id="rId2"/>
              </a:rPr>
              <a:t>Gas egoera</a:t>
            </a:r>
            <a:endParaRPr lang="eu-ES" sz="1400" b="1" dirty="0">
              <a:cs typeface="Arial" charset="0"/>
            </a:endParaRPr>
          </a:p>
        </p:txBody>
      </p:sp>
      <p:sp>
        <p:nvSpPr>
          <p:cNvPr id="705698" name="Text Box 1189"/>
          <p:cNvSpPr txBox="1">
            <a:spLocks noChangeArrowheads="1"/>
          </p:cNvSpPr>
          <p:nvPr/>
        </p:nvSpPr>
        <p:spPr bwMode="auto">
          <a:xfrm>
            <a:off x="254000" y="5151612"/>
            <a:ext cx="2303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1400" b="1" dirty="0">
                <a:cs typeface="Arial" charset="0"/>
                <a:hlinkClick r:id="rId3"/>
              </a:rPr>
              <a:t>solidoa</a:t>
            </a:r>
            <a:r>
              <a:rPr lang="eu-ES" sz="1400" b="1" dirty="0">
                <a:cs typeface="Arial" charset="0"/>
              </a:rPr>
              <a:t>                </a:t>
            </a:r>
            <a:r>
              <a:rPr lang="eu-ES" sz="1400" b="1" dirty="0">
                <a:cs typeface="Arial" charset="0"/>
                <a:hlinkClick r:id="rId4"/>
              </a:rPr>
              <a:t>likidoa</a:t>
            </a:r>
            <a:endParaRPr lang="eu-ES" sz="1400" b="1" dirty="0">
              <a:cs typeface="Arial" charset="0"/>
            </a:endParaRPr>
          </a:p>
        </p:txBody>
      </p:sp>
      <p:sp>
        <p:nvSpPr>
          <p:cNvPr id="705699" name="Rectangle 1190"/>
          <p:cNvSpPr>
            <a:spLocks noChangeArrowheads="1"/>
          </p:cNvSpPr>
          <p:nvPr/>
        </p:nvSpPr>
        <p:spPr bwMode="auto">
          <a:xfrm>
            <a:off x="5161611" y="1625607"/>
            <a:ext cx="12603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u-ES" sz="2800" b="1">
                <a:hlinkClick r:id="rId3"/>
              </a:rPr>
              <a:t>solidoa</a:t>
            </a:r>
            <a:endParaRPr lang="es-ES" sz="2800" b="1"/>
          </a:p>
        </p:txBody>
      </p:sp>
      <p:sp>
        <p:nvSpPr>
          <p:cNvPr id="705701" name="Text Box 1192"/>
          <p:cNvSpPr txBox="1">
            <a:spLocks noChangeArrowheads="1"/>
          </p:cNvSpPr>
          <p:nvPr/>
        </p:nvSpPr>
        <p:spPr bwMode="auto">
          <a:xfrm>
            <a:off x="2197100" y="1395747"/>
            <a:ext cx="29471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dirty="0">
                <a:cs typeface="Arial" charset="0"/>
                <a:hlinkClick r:id="rId2"/>
              </a:rPr>
              <a:t>Gas egoera</a:t>
            </a:r>
            <a:endParaRPr lang="eu-ES" sz="2800" b="1" dirty="0">
              <a:cs typeface="Arial" charset="0"/>
            </a:endParaRPr>
          </a:p>
        </p:txBody>
      </p:sp>
      <p:sp>
        <p:nvSpPr>
          <p:cNvPr id="2" name="CuadroTexto 1"/>
          <p:cNvSpPr txBox="1"/>
          <p:nvPr/>
        </p:nvSpPr>
        <p:spPr>
          <a:xfrm>
            <a:off x="359569" y="752513"/>
            <a:ext cx="8424862" cy="707886"/>
          </a:xfrm>
          <a:prstGeom prst="rect">
            <a:avLst/>
          </a:prstGeom>
          <a:noFill/>
        </p:spPr>
        <p:txBody>
          <a:bodyPr wrap="square" rtlCol="0">
            <a:spAutoFit/>
          </a:bodyPr>
          <a:lstStyle/>
          <a:p>
            <a:r>
              <a:rPr lang="es-ES" sz="2000" dirty="0" err="1" smtClean="0"/>
              <a:t>Orain</a:t>
            </a:r>
            <a:r>
              <a:rPr lang="es-ES" sz="2000" dirty="0" smtClean="0"/>
              <a:t> </a:t>
            </a:r>
            <a:r>
              <a:rPr lang="es-ES" sz="2000" dirty="0" err="1" smtClean="0"/>
              <a:t>solidoak</a:t>
            </a:r>
            <a:r>
              <a:rPr lang="es-ES" sz="2000" dirty="0" smtClean="0"/>
              <a:t>, </a:t>
            </a:r>
            <a:r>
              <a:rPr lang="es-ES" sz="2000" dirty="0" err="1" smtClean="0"/>
              <a:t>likidoak</a:t>
            </a:r>
            <a:r>
              <a:rPr lang="es-ES" sz="2000" dirty="0" smtClean="0"/>
              <a:t> eta </a:t>
            </a:r>
            <a:r>
              <a:rPr lang="es-ES" sz="2000" dirty="0" err="1" smtClean="0"/>
              <a:t>gasak</a:t>
            </a:r>
            <a:r>
              <a:rPr lang="es-ES" sz="2000" dirty="0" smtClean="0"/>
              <a:t> </a:t>
            </a:r>
            <a:r>
              <a:rPr lang="es-ES" sz="2000" dirty="0" err="1" smtClean="0"/>
              <a:t>bereizi</a:t>
            </a:r>
            <a:r>
              <a:rPr lang="es-ES" sz="2000" dirty="0" smtClean="0"/>
              <a:t> </a:t>
            </a:r>
            <a:r>
              <a:rPr lang="es-ES" sz="2000" dirty="0" err="1" smtClean="0"/>
              <a:t>behar</a:t>
            </a:r>
            <a:r>
              <a:rPr lang="es-ES" sz="2000" dirty="0" smtClean="0"/>
              <a:t> </a:t>
            </a:r>
            <a:r>
              <a:rPr lang="es-ES" sz="2000" dirty="0" err="1" smtClean="0"/>
              <a:t>dituzu</a:t>
            </a:r>
            <a:r>
              <a:rPr lang="es-ES" sz="2000" dirty="0" smtClean="0"/>
              <a:t>. </a:t>
            </a:r>
            <a:r>
              <a:rPr lang="es-ES" sz="2000" dirty="0" err="1" smtClean="0"/>
              <a:t>Marraztu</a:t>
            </a:r>
            <a:r>
              <a:rPr lang="es-ES" sz="2000" dirty="0" smtClean="0"/>
              <a:t> </a:t>
            </a:r>
            <a:r>
              <a:rPr lang="es-ES" sz="2000" dirty="0" err="1" smtClean="0"/>
              <a:t>bakoitzari</a:t>
            </a:r>
            <a:r>
              <a:rPr lang="es-ES" sz="2000" dirty="0" smtClean="0"/>
              <a:t> </a:t>
            </a:r>
            <a:r>
              <a:rPr lang="es-ES" sz="2000" dirty="0" err="1" smtClean="0"/>
              <a:t>dagokion</a:t>
            </a:r>
            <a:r>
              <a:rPr lang="es-ES" sz="2000" dirty="0" smtClean="0"/>
              <a:t> </a:t>
            </a:r>
            <a:r>
              <a:rPr lang="es-ES" sz="2000" dirty="0" err="1" smtClean="0"/>
              <a:t>egitura</a:t>
            </a:r>
            <a:r>
              <a:rPr lang="es-ES" sz="2000" dirty="0" smtClean="0"/>
              <a:t> </a:t>
            </a:r>
            <a:r>
              <a:rPr lang="es-ES" sz="2000" dirty="0" err="1" smtClean="0"/>
              <a:t>mikroskopikoa</a:t>
            </a:r>
            <a:r>
              <a:rPr lang="es-ES" sz="2000" dirty="0" smtClean="0"/>
              <a:t> </a:t>
            </a:r>
            <a:r>
              <a:rPr lang="es-ES" sz="2000" dirty="0" err="1" smtClean="0"/>
              <a:t>teoria</a:t>
            </a:r>
            <a:r>
              <a:rPr lang="es-ES" sz="2000" dirty="0" smtClean="0"/>
              <a:t> </a:t>
            </a:r>
            <a:r>
              <a:rPr lang="es-ES" sz="2000" dirty="0" err="1" smtClean="0"/>
              <a:t>zinetiko-molekularra</a:t>
            </a:r>
            <a:r>
              <a:rPr lang="es-ES" sz="2000" dirty="0" smtClean="0"/>
              <a:t> </a:t>
            </a:r>
            <a:r>
              <a:rPr lang="es-ES" sz="2000" dirty="0" err="1" smtClean="0"/>
              <a:t>erabiliz</a:t>
            </a:r>
            <a:r>
              <a:rPr lang="es-ES" sz="2000" dirty="0" smtClean="0"/>
              <a:t>.</a:t>
            </a:r>
            <a:endParaRPr lang="es-ES" sz="2000" dirty="0"/>
          </a:p>
        </p:txBody>
      </p:sp>
      <p:sp>
        <p:nvSpPr>
          <p:cNvPr id="174" name="Text Box 1189"/>
          <p:cNvSpPr txBox="1">
            <a:spLocks noChangeArrowheads="1"/>
          </p:cNvSpPr>
          <p:nvPr/>
        </p:nvSpPr>
        <p:spPr bwMode="auto">
          <a:xfrm>
            <a:off x="177839" y="1609141"/>
            <a:ext cx="23081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dirty="0" smtClean="0">
                <a:cs typeface="Arial" charset="0"/>
              </a:rPr>
              <a:t> </a:t>
            </a:r>
            <a:r>
              <a:rPr lang="eu-ES" sz="2800" b="1" dirty="0">
                <a:cs typeface="Arial" charset="0"/>
                <a:hlinkClick r:id="rId4"/>
              </a:rPr>
              <a:t>likidoa</a:t>
            </a:r>
            <a:endParaRPr lang="eu-ES" sz="2800" b="1" dirty="0">
              <a:cs typeface="Arial" charset="0"/>
            </a:endParaRPr>
          </a:p>
        </p:txBody>
      </p:sp>
      <p:cxnSp>
        <p:nvCxnSpPr>
          <p:cNvPr id="5" name="Conector recto de flecha 4"/>
          <p:cNvCxnSpPr/>
          <p:nvPr/>
        </p:nvCxnSpPr>
        <p:spPr>
          <a:xfrm flipH="1">
            <a:off x="2485986" y="1918967"/>
            <a:ext cx="142914" cy="2457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Conector recto de flecha 6"/>
          <p:cNvCxnSpPr/>
          <p:nvPr/>
        </p:nvCxnSpPr>
        <p:spPr>
          <a:xfrm>
            <a:off x="1044575" y="2132361"/>
            <a:ext cx="503238" cy="1752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CuadroTexto 7"/>
          <p:cNvSpPr txBox="1"/>
          <p:nvPr/>
        </p:nvSpPr>
        <p:spPr>
          <a:xfrm>
            <a:off x="323850" y="5151612"/>
            <a:ext cx="7814839" cy="584776"/>
          </a:xfrm>
          <a:prstGeom prst="rect">
            <a:avLst/>
          </a:prstGeom>
          <a:noFill/>
        </p:spPr>
        <p:txBody>
          <a:bodyPr wrap="square" rtlCol="0">
            <a:spAutoFit/>
          </a:bodyPr>
          <a:lstStyle/>
          <a:p>
            <a:r>
              <a:rPr lang="es-ES" sz="3200" dirty="0" err="1" smtClean="0"/>
              <a:t>Ondorengo</a:t>
            </a:r>
            <a:r>
              <a:rPr lang="es-ES" sz="3200" dirty="0" smtClean="0"/>
              <a:t> </a:t>
            </a:r>
            <a:r>
              <a:rPr lang="es-ES" sz="3200" dirty="0" err="1" smtClean="0"/>
              <a:t>geziak</a:t>
            </a:r>
            <a:r>
              <a:rPr lang="es-ES" sz="3200" dirty="0" smtClean="0"/>
              <a:t> </a:t>
            </a:r>
            <a:r>
              <a:rPr lang="es-ES" sz="3200" dirty="0" err="1" smtClean="0"/>
              <a:t>zer</a:t>
            </a:r>
            <a:r>
              <a:rPr lang="es-ES" sz="3200" dirty="0" smtClean="0"/>
              <a:t> </a:t>
            </a:r>
            <a:r>
              <a:rPr lang="es-ES" sz="3200" dirty="0" err="1" smtClean="0"/>
              <a:t>adierazi</a:t>
            </a:r>
            <a:r>
              <a:rPr lang="es-ES" sz="3200" dirty="0" smtClean="0"/>
              <a:t> </a:t>
            </a:r>
            <a:r>
              <a:rPr lang="es-ES" sz="3200" dirty="0" err="1" smtClean="0"/>
              <a:t>nahi</a:t>
            </a:r>
            <a:r>
              <a:rPr lang="es-ES" sz="3200" dirty="0" smtClean="0"/>
              <a:t> </a:t>
            </a:r>
            <a:r>
              <a:rPr lang="es-ES" sz="3200" dirty="0" err="1" smtClean="0"/>
              <a:t>digu</a:t>
            </a:r>
            <a:r>
              <a:rPr lang="es-ES" sz="3200" dirty="0" smtClean="0"/>
              <a:t>?</a:t>
            </a:r>
            <a:endParaRPr lang="es-ES" sz="3200" dirty="0"/>
          </a:p>
        </p:txBody>
      </p:sp>
      <p:pic>
        <p:nvPicPr>
          <p:cNvPr id="170"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1"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2"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254000" y="2559422"/>
            <a:ext cx="2516618" cy="2174546"/>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5" name="Rectángulo 174"/>
          <p:cNvSpPr/>
          <p:nvPr/>
        </p:nvSpPr>
        <p:spPr>
          <a:xfrm>
            <a:off x="3234738" y="2559422"/>
            <a:ext cx="2516618" cy="2174546"/>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76" name="Rectángulo 175"/>
          <p:cNvSpPr/>
          <p:nvPr/>
        </p:nvSpPr>
        <p:spPr>
          <a:xfrm>
            <a:off x="6303532" y="2559422"/>
            <a:ext cx="2516618" cy="2174546"/>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8253644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indefinite" fill="hold" nodeType="withEffect">
                                  <p:stCondLst>
                                    <p:cond delay="0"/>
                                  </p:stCondLst>
                                  <p:childTnLst>
                                    <p:animClr clrSpc="rgb" dir="cw">
                                      <p:cBhvr override="childStyle">
                                        <p:cTn id="6" dur="3000" fill="hold"/>
                                        <p:tgtEl>
                                          <p:spTgt spid="781475">
                                            <p:txEl>
                                              <p:pRg st="0" end="0"/>
                                            </p:txEl>
                                          </p:spTgt>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3" name="5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fld id="{C2E6D4D7-04C0-7347-AD75-4A812ABE2FC1}" type="slidenum">
              <a:rPr lang="eu-ES" sz="1400">
                <a:latin typeface="Times" charset="0"/>
              </a:rPr>
              <a:pPr/>
              <a:t>70</a:t>
            </a:fld>
            <a:endParaRPr lang="eu-ES" sz="1400">
              <a:latin typeface="Times" charset="0"/>
            </a:endParaRPr>
          </a:p>
        </p:txBody>
      </p:sp>
      <p:sp>
        <p:nvSpPr>
          <p:cNvPr id="771074" name="Rectangle 2"/>
          <p:cNvSpPr>
            <a:spLocks noGrp="1" noChangeArrowheads="1"/>
          </p:cNvSpPr>
          <p:nvPr>
            <p:ph type="title"/>
          </p:nvPr>
        </p:nvSpPr>
        <p:spPr>
          <a:xfrm>
            <a:off x="323850" y="2060575"/>
            <a:ext cx="7772400" cy="1143000"/>
          </a:xfrm>
        </p:spPr>
        <p:txBody>
          <a:bodyPr/>
          <a:lstStyle/>
          <a:p>
            <a:pPr eaLnBrk="1" hangingPunct="1"/>
            <a:r>
              <a:rPr lang="es-ES">
                <a:latin typeface="Times" charset="0"/>
                <a:hlinkClick r:id="rId2"/>
              </a:rPr>
              <a:t>AUTOEBALUAZIOA</a:t>
            </a:r>
            <a:endParaRPr lang="es-ES">
              <a:latin typeface="Times" charset="0"/>
            </a:endParaRPr>
          </a:p>
        </p:txBody>
      </p:sp>
      <p:pic>
        <p:nvPicPr>
          <p:cNvPr id="6"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101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183"/>
          <p:cNvSpPr txBox="1">
            <a:spLocks noChangeArrowheads="1"/>
          </p:cNvSpPr>
          <p:nvPr/>
        </p:nvSpPr>
        <p:spPr bwMode="auto">
          <a:xfrm>
            <a:off x="360314" y="1458033"/>
            <a:ext cx="52194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dirty="0">
                <a:cs typeface="Arial" charset="0"/>
              </a:rPr>
              <a:t>Oso elkartuta, bibrazioak, ez dira desplazatzen.</a:t>
            </a:r>
          </a:p>
        </p:txBody>
      </p:sp>
      <p:sp>
        <p:nvSpPr>
          <p:cNvPr id="3" name="Text Box 1185"/>
          <p:cNvSpPr txBox="1">
            <a:spLocks noChangeArrowheads="1"/>
          </p:cNvSpPr>
          <p:nvPr/>
        </p:nvSpPr>
        <p:spPr bwMode="auto">
          <a:xfrm>
            <a:off x="360314" y="5055335"/>
            <a:ext cx="532889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dirty="0">
                <a:cs typeface="Arial" charset="0"/>
              </a:rPr>
              <a:t>Desplazatzen dira baina elkartuta daude.</a:t>
            </a:r>
          </a:p>
        </p:txBody>
      </p:sp>
      <p:sp>
        <p:nvSpPr>
          <p:cNvPr id="4" name="Text Box 1186"/>
          <p:cNvSpPr txBox="1">
            <a:spLocks noChangeArrowheads="1"/>
          </p:cNvSpPr>
          <p:nvPr/>
        </p:nvSpPr>
        <p:spPr bwMode="auto">
          <a:xfrm>
            <a:off x="322262" y="3014075"/>
            <a:ext cx="5545137"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2800" b="1" dirty="0">
                <a:cs typeface="Arial" charset="0"/>
              </a:rPr>
              <a:t>Oso aldenduta eta oso azkar mugitzen dira. Ontziaren ormen kontra talkak daude. Ontzi osoan daude.</a:t>
            </a:r>
          </a:p>
        </p:txBody>
      </p:sp>
      <p:sp>
        <p:nvSpPr>
          <p:cNvPr id="5" name="Rectangle 1191"/>
          <p:cNvSpPr>
            <a:spLocks noChangeArrowheads="1"/>
          </p:cNvSpPr>
          <p:nvPr/>
        </p:nvSpPr>
        <p:spPr bwMode="auto">
          <a:xfrm>
            <a:off x="5991603" y="3505820"/>
            <a:ext cx="295518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eu-ES" sz="3200" b="1" dirty="0">
                <a:hlinkClick r:id="rId2"/>
              </a:rPr>
              <a:t>Likido egoera</a:t>
            </a:r>
            <a:endParaRPr lang="eu-ES" sz="3200" b="1" dirty="0"/>
          </a:p>
        </p:txBody>
      </p:sp>
      <p:sp>
        <p:nvSpPr>
          <p:cNvPr id="6" name="Rectangle 1196"/>
          <p:cNvSpPr>
            <a:spLocks noChangeArrowheads="1"/>
          </p:cNvSpPr>
          <p:nvPr/>
        </p:nvSpPr>
        <p:spPr bwMode="auto">
          <a:xfrm>
            <a:off x="6168643" y="5170799"/>
            <a:ext cx="270118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u-ES" sz="3200" b="1" dirty="0">
                <a:hlinkClick r:id="rId3"/>
              </a:rPr>
              <a:t>Solido egoera</a:t>
            </a:r>
            <a:endParaRPr lang="es-ES" sz="3200" b="1" dirty="0"/>
          </a:p>
        </p:txBody>
      </p:sp>
      <p:sp>
        <p:nvSpPr>
          <p:cNvPr id="7" name="Text Box 1198"/>
          <p:cNvSpPr txBox="1">
            <a:spLocks noChangeArrowheads="1"/>
          </p:cNvSpPr>
          <p:nvPr/>
        </p:nvSpPr>
        <p:spPr bwMode="auto">
          <a:xfrm>
            <a:off x="5991603" y="1478783"/>
            <a:ext cx="276522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ＭＳ Ｐゴシック" charset="0"/>
                <a:cs typeface="ＭＳ Ｐゴシック" charset="0"/>
              </a:defRPr>
            </a:lvl1pPr>
            <a:lvl2pPr marL="742950" indent="-285750">
              <a:defRPr sz="1600">
                <a:solidFill>
                  <a:schemeClr val="tx1"/>
                </a:solidFill>
                <a:latin typeface="Arial" charset="0"/>
                <a:ea typeface="ＭＳ Ｐゴシック" charset="0"/>
              </a:defRPr>
            </a:lvl2pPr>
            <a:lvl3pPr marL="1143000" indent="-228600">
              <a:defRPr sz="1600">
                <a:solidFill>
                  <a:schemeClr val="tx1"/>
                </a:solidFill>
                <a:latin typeface="Arial" charset="0"/>
                <a:ea typeface="ＭＳ Ｐゴシック" charset="0"/>
              </a:defRPr>
            </a:lvl3pPr>
            <a:lvl4pPr marL="1600200" indent="-228600">
              <a:defRPr sz="1600">
                <a:solidFill>
                  <a:schemeClr val="tx1"/>
                </a:solidFill>
                <a:latin typeface="Arial" charset="0"/>
                <a:ea typeface="ＭＳ Ｐゴシック" charset="0"/>
              </a:defRPr>
            </a:lvl4pPr>
            <a:lvl5pPr marL="2057400" indent="-228600">
              <a:defRPr sz="1600">
                <a:solidFill>
                  <a:schemeClr val="tx1"/>
                </a:solidFill>
                <a:latin typeface="Arial" charset="0"/>
                <a:ea typeface="ＭＳ Ｐゴシック" charset="0"/>
              </a:defRPr>
            </a:lvl5pPr>
            <a:lvl6pPr marL="2514600" indent="-228600" eaLnBrk="0" fontAlgn="base" hangingPunct="0">
              <a:spcBef>
                <a:spcPct val="0"/>
              </a:spcBef>
              <a:spcAft>
                <a:spcPct val="0"/>
              </a:spcAft>
              <a:defRPr sz="1600">
                <a:solidFill>
                  <a:schemeClr val="tx1"/>
                </a:solidFill>
                <a:latin typeface="Arial" charset="0"/>
                <a:ea typeface="ＭＳ Ｐゴシック" charset="0"/>
              </a:defRPr>
            </a:lvl6pPr>
            <a:lvl7pPr marL="2971800" indent="-228600" eaLnBrk="0" fontAlgn="base" hangingPunct="0">
              <a:spcBef>
                <a:spcPct val="0"/>
              </a:spcBef>
              <a:spcAft>
                <a:spcPct val="0"/>
              </a:spcAft>
              <a:defRPr sz="1600">
                <a:solidFill>
                  <a:schemeClr val="tx1"/>
                </a:solidFill>
                <a:latin typeface="Arial" charset="0"/>
                <a:ea typeface="ＭＳ Ｐゴシック" charset="0"/>
              </a:defRPr>
            </a:lvl7pPr>
            <a:lvl8pPr marL="3429000" indent="-228600" eaLnBrk="0" fontAlgn="base" hangingPunct="0">
              <a:spcBef>
                <a:spcPct val="0"/>
              </a:spcBef>
              <a:spcAft>
                <a:spcPct val="0"/>
              </a:spcAft>
              <a:defRPr sz="1600">
                <a:solidFill>
                  <a:schemeClr val="tx1"/>
                </a:solidFill>
                <a:latin typeface="Arial" charset="0"/>
                <a:ea typeface="ＭＳ Ｐゴシック" charset="0"/>
              </a:defRPr>
            </a:lvl8pPr>
            <a:lvl9pPr marL="3886200" indent="-228600" eaLnBrk="0" fontAlgn="base" hangingPunct="0">
              <a:spcBef>
                <a:spcPct val="0"/>
              </a:spcBef>
              <a:spcAft>
                <a:spcPct val="0"/>
              </a:spcAft>
              <a:defRPr sz="1600">
                <a:solidFill>
                  <a:schemeClr val="tx1"/>
                </a:solidFill>
                <a:latin typeface="Arial" charset="0"/>
                <a:ea typeface="ＭＳ Ｐゴシック" charset="0"/>
              </a:defRPr>
            </a:lvl9pPr>
          </a:lstStyle>
          <a:p>
            <a:pPr eaLnBrk="1" hangingPunct="1"/>
            <a:r>
              <a:rPr lang="eu-ES" sz="3200" b="1" dirty="0">
                <a:cs typeface="Arial" charset="0"/>
                <a:hlinkClick r:id="rId4"/>
              </a:rPr>
              <a:t>Gas egoera</a:t>
            </a:r>
            <a:endParaRPr lang="eu-ES" sz="3200" b="1" dirty="0">
              <a:cs typeface="Arial" charset="0"/>
            </a:endParaRPr>
          </a:p>
        </p:txBody>
      </p:sp>
      <p:sp>
        <p:nvSpPr>
          <p:cNvPr id="8" name="CuadroTexto 7"/>
          <p:cNvSpPr txBox="1"/>
          <p:nvPr/>
        </p:nvSpPr>
        <p:spPr>
          <a:xfrm>
            <a:off x="442531" y="767344"/>
            <a:ext cx="6945784" cy="646331"/>
          </a:xfrm>
          <a:prstGeom prst="rect">
            <a:avLst/>
          </a:prstGeom>
          <a:noFill/>
        </p:spPr>
        <p:txBody>
          <a:bodyPr wrap="square" rtlCol="0">
            <a:spAutoFit/>
          </a:bodyPr>
          <a:lstStyle/>
          <a:p>
            <a:r>
              <a:rPr lang="es-ES" sz="3600" dirty="0" err="1" smtClean="0"/>
              <a:t>Gezien</a:t>
            </a:r>
            <a:r>
              <a:rPr lang="es-ES" sz="3600" dirty="0" smtClean="0"/>
              <a:t> </a:t>
            </a:r>
            <a:r>
              <a:rPr lang="es-ES" sz="3600" dirty="0" err="1" smtClean="0"/>
              <a:t>bitartez</a:t>
            </a:r>
            <a:r>
              <a:rPr lang="es-ES" sz="3600" dirty="0" smtClean="0"/>
              <a:t> </a:t>
            </a:r>
            <a:r>
              <a:rPr lang="es-ES" sz="3600" dirty="0" err="1" smtClean="0"/>
              <a:t>erlaziona</a:t>
            </a:r>
            <a:r>
              <a:rPr lang="es-ES" sz="3600" dirty="0" smtClean="0"/>
              <a:t> </a:t>
            </a:r>
            <a:r>
              <a:rPr lang="es-ES" sz="3600" dirty="0" err="1" smtClean="0"/>
              <a:t>itzazu</a:t>
            </a:r>
            <a:r>
              <a:rPr lang="es-ES" sz="3600" dirty="0" smtClean="0"/>
              <a:t>:</a:t>
            </a:r>
            <a:endParaRPr lang="es-ES" sz="3600" dirty="0"/>
          </a:p>
        </p:txBody>
      </p:sp>
      <p:pic>
        <p:nvPicPr>
          <p:cNvPr id="11" name="Imagen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n 11" descr="blanco_pequen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2" descr="logo_pape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4679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84212" y="869577"/>
            <a:ext cx="7991476" cy="2308324"/>
          </a:xfrm>
          <a:prstGeom prst="rect">
            <a:avLst/>
          </a:prstGeom>
          <a:noFill/>
        </p:spPr>
        <p:txBody>
          <a:bodyPr wrap="square" rtlCol="0">
            <a:spAutoFit/>
          </a:bodyPr>
          <a:lstStyle/>
          <a:p>
            <a:r>
              <a:rPr lang="es-ES" sz="3600" dirty="0" err="1" smtClean="0"/>
              <a:t>Imajinatu</a:t>
            </a:r>
            <a:r>
              <a:rPr lang="es-ES" sz="3600" dirty="0" smtClean="0"/>
              <a:t> </a:t>
            </a:r>
            <a:r>
              <a:rPr lang="es-ES" sz="3600" dirty="0" err="1" smtClean="0"/>
              <a:t>partikulak</a:t>
            </a:r>
            <a:r>
              <a:rPr lang="es-ES" sz="3600" dirty="0" smtClean="0"/>
              <a:t> </a:t>
            </a:r>
            <a:r>
              <a:rPr lang="es-ES" sz="3600" dirty="0" err="1" smtClean="0"/>
              <a:t>mugitzen</a:t>
            </a:r>
            <a:r>
              <a:rPr lang="es-ES" sz="3600" dirty="0" smtClean="0"/>
              <a:t> </a:t>
            </a:r>
            <a:r>
              <a:rPr lang="es-ES" sz="3600" dirty="0" err="1" smtClean="0"/>
              <a:t>direla</a:t>
            </a:r>
            <a:r>
              <a:rPr lang="es-ES" sz="3600" dirty="0" smtClean="0"/>
              <a:t>. </a:t>
            </a:r>
            <a:r>
              <a:rPr lang="es-ES" sz="3600" dirty="0" err="1" smtClean="0"/>
              <a:t>Zein</a:t>
            </a:r>
            <a:r>
              <a:rPr lang="es-ES" sz="3600" dirty="0" smtClean="0"/>
              <a:t> </a:t>
            </a:r>
            <a:r>
              <a:rPr lang="es-ES" sz="3600" dirty="0" err="1" smtClean="0"/>
              <a:t>energia</a:t>
            </a:r>
            <a:r>
              <a:rPr lang="es-ES" sz="3600" dirty="0" smtClean="0"/>
              <a:t> </a:t>
            </a:r>
            <a:r>
              <a:rPr lang="es-ES" sz="3600" dirty="0" err="1" smtClean="0"/>
              <a:t>motarekin</a:t>
            </a:r>
            <a:r>
              <a:rPr lang="es-ES" sz="3600" dirty="0" smtClean="0"/>
              <a:t> </a:t>
            </a:r>
            <a:r>
              <a:rPr lang="es-ES" sz="3600" dirty="0" err="1" smtClean="0"/>
              <a:t>dago</a:t>
            </a:r>
            <a:r>
              <a:rPr lang="es-ES" sz="3600" dirty="0" smtClean="0"/>
              <a:t> </a:t>
            </a:r>
            <a:r>
              <a:rPr lang="es-ES" sz="3600" dirty="0" err="1" smtClean="0"/>
              <a:t>erlazionatuta</a:t>
            </a:r>
            <a:r>
              <a:rPr lang="es-ES" sz="3600" dirty="0" smtClean="0"/>
              <a:t>? </a:t>
            </a:r>
            <a:r>
              <a:rPr lang="es-ES" sz="3600" dirty="0" err="1" smtClean="0"/>
              <a:t>Erantzuna</a:t>
            </a:r>
            <a:r>
              <a:rPr lang="es-ES" sz="3600" dirty="0" smtClean="0"/>
              <a:t> </a:t>
            </a:r>
            <a:r>
              <a:rPr lang="es-ES" sz="3600" dirty="0" err="1" smtClean="0"/>
              <a:t>eztabaida</a:t>
            </a:r>
            <a:r>
              <a:rPr lang="es-ES" sz="3600" dirty="0" smtClean="0"/>
              <a:t> </a:t>
            </a:r>
            <a:r>
              <a:rPr lang="es-ES" sz="3600" dirty="0" err="1" smtClean="0"/>
              <a:t>ezazu</a:t>
            </a:r>
            <a:r>
              <a:rPr lang="es-ES" sz="3600" dirty="0" smtClean="0"/>
              <a:t> eta </a:t>
            </a:r>
            <a:r>
              <a:rPr lang="es-ES" sz="3600" dirty="0" err="1" smtClean="0"/>
              <a:t>aukera</a:t>
            </a:r>
            <a:r>
              <a:rPr lang="es-ES" sz="3600" dirty="0" smtClean="0"/>
              <a:t> </a:t>
            </a:r>
            <a:r>
              <a:rPr lang="es-ES" sz="3600" dirty="0" err="1" smtClean="0"/>
              <a:t>ezberdinak</a:t>
            </a:r>
            <a:r>
              <a:rPr lang="es-ES" sz="3600" dirty="0" smtClean="0"/>
              <a:t> </a:t>
            </a:r>
            <a:r>
              <a:rPr lang="es-ES" sz="3600" dirty="0" err="1" smtClean="0"/>
              <a:t>azal</a:t>
            </a:r>
            <a:r>
              <a:rPr lang="es-ES" sz="3600" dirty="0" smtClean="0"/>
              <a:t> </a:t>
            </a:r>
            <a:r>
              <a:rPr lang="es-ES" sz="3600" dirty="0" err="1" smtClean="0"/>
              <a:t>itzazu</a:t>
            </a:r>
            <a:r>
              <a:rPr lang="es-ES" sz="3600" dirty="0" smtClean="0"/>
              <a:t>. </a:t>
            </a:r>
            <a:endParaRPr lang="es-ES" sz="3600" dirty="0"/>
          </a:p>
        </p:txBody>
      </p:sp>
      <p:sp>
        <p:nvSpPr>
          <p:cNvPr id="3" name="CuadroTexto 2"/>
          <p:cNvSpPr txBox="1"/>
          <p:nvPr/>
        </p:nvSpPr>
        <p:spPr>
          <a:xfrm>
            <a:off x="713235" y="4179046"/>
            <a:ext cx="7847013" cy="1077218"/>
          </a:xfrm>
          <a:prstGeom prst="rect">
            <a:avLst/>
          </a:prstGeom>
          <a:noFill/>
        </p:spPr>
        <p:txBody>
          <a:bodyPr wrap="square" rtlCol="0">
            <a:spAutoFit/>
          </a:bodyPr>
          <a:lstStyle/>
          <a:p>
            <a:r>
              <a:rPr lang="es-ES" sz="3200" dirty="0" err="1" smtClean="0"/>
              <a:t>Ondorioz</a:t>
            </a:r>
            <a:r>
              <a:rPr lang="es-ES" sz="3200" dirty="0" smtClean="0"/>
              <a:t> </a:t>
            </a:r>
            <a:r>
              <a:rPr lang="es-ES" sz="3200" dirty="0" err="1" smtClean="0"/>
              <a:t>irudi</a:t>
            </a:r>
            <a:r>
              <a:rPr lang="es-ES" sz="3200" dirty="0" smtClean="0"/>
              <a:t> </a:t>
            </a:r>
            <a:r>
              <a:rPr lang="es-ES" sz="3200" dirty="0" err="1" smtClean="0"/>
              <a:t>hauetan</a:t>
            </a:r>
            <a:r>
              <a:rPr lang="es-ES" sz="3200" dirty="0" smtClean="0"/>
              <a:t> </a:t>
            </a:r>
            <a:r>
              <a:rPr lang="es-ES" sz="3200" dirty="0" err="1" smtClean="0"/>
              <a:t>partikulak</a:t>
            </a:r>
            <a:r>
              <a:rPr lang="es-ES" sz="3200" dirty="0" smtClean="0"/>
              <a:t> </a:t>
            </a:r>
            <a:r>
              <a:rPr lang="es-ES" sz="3200" dirty="0" err="1" smtClean="0"/>
              <a:t>mugitzen</a:t>
            </a:r>
            <a:r>
              <a:rPr lang="es-ES" sz="3200" dirty="0" smtClean="0"/>
              <a:t> </a:t>
            </a:r>
            <a:r>
              <a:rPr lang="es-ES" sz="3200" dirty="0" err="1" smtClean="0"/>
              <a:t>badira</a:t>
            </a:r>
            <a:r>
              <a:rPr lang="es-ES" sz="3200" dirty="0" smtClean="0"/>
              <a:t>, </a:t>
            </a:r>
            <a:r>
              <a:rPr lang="es-ES" sz="3200" dirty="0" err="1" smtClean="0"/>
              <a:t>zein</a:t>
            </a:r>
            <a:r>
              <a:rPr lang="es-ES" sz="3200" dirty="0" smtClean="0"/>
              <a:t> </a:t>
            </a:r>
            <a:r>
              <a:rPr lang="es-ES" sz="3200" dirty="0" err="1" smtClean="0"/>
              <a:t>energia</a:t>
            </a:r>
            <a:r>
              <a:rPr lang="es-ES" sz="3200" dirty="0" smtClean="0"/>
              <a:t> </a:t>
            </a:r>
            <a:r>
              <a:rPr lang="es-ES" sz="3200" dirty="0" err="1" smtClean="0"/>
              <a:t>izango</a:t>
            </a:r>
            <a:r>
              <a:rPr lang="es-ES" sz="3200" dirty="0" smtClean="0"/>
              <a:t> </a:t>
            </a:r>
            <a:r>
              <a:rPr lang="es-ES" sz="3200" dirty="0" err="1" smtClean="0"/>
              <a:t>dute</a:t>
            </a:r>
            <a:r>
              <a:rPr lang="es-ES" sz="3200" dirty="0" smtClean="0"/>
              <a:t>?</a:t>
            </a:r>
            <a:endParaRPr lang="es-ES" sz="3200" dirty="0"/>
          </a:p>
        </p:txBody>
      </p:sp>
      <p:pic>
        <p:nvPicPr>
          <p:cNvPr id="16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426"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0664"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89367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3788</TotalTime>
  <Words>3023</Words>
  <Application>Microsoft Macintosh PowerPoint</Application>
  <PresentationFormat>Presentación en pantalla (4:3)</PresentationFormat>
  <Paragraphs>592</Paragraphs>
  <Slides>70</Slides>
  <Notes>0</Notes>
  <HiddenSlides>0</HiddenSlides>
  <MMClips>0</MMClips>
  <ScaleCrop>false</ScaleCrop>
  <HeadingPairs>
    <vt:vector size="4" baseType="variant">
      <vt:variant>
        <vt:lpstr>Tema</vt:lpstr>
      </vt:variant>
      <vt:variant>
        <vt:i4>1</vt:i4>
      </vt:variant>
      <vt:variant>
        <vt:lpstr>Títulos de diapositiva</vt:lpstr>
      </vt:variant>
      <vt:variant>
        <vt:i4>70</vt:i4>
      </vt:variant>
    </vt:vector>
  </HeadingPairs>
  <TitlesOfParts>
    <vt:vector size="71" baseType="lpstr">
      <vt:lpstr>Tema de Office</vt:lpstr>
      <vt:lpstr>17. Gaia ARIKETAK. ENERGIA TERMIKOA. LANA ETA BEROA.  </vt:lpstr>
      <vt:lpstr>Marraztu beroarekin erlazionaturiko irudiak eta gerta daitekeena azal ezazu</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AUTOEBALUAZIOA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 Gaia ARIKETAK. ENERGIA TERMIKOA. LANA ETA BEROA.  </dc:title>
  <dc:creator>Jme</dc:creator>
  <cp:lastModifiedBy>Jme</cp:lastModifiedBy>
  <cp:revision>34</cp:revision>
  <dcterms:created xsi:type="dcterms:W3CDTF">2015-05-09T11:36:01Z</dcterms:created>
  <dcterms:modified xsi:type="dcterms:W3CDTF">2015-06-11T08:37:35Z</dcterms:modified>
</cp:coreProperties>
</file>