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90" r:id="rId2"/>
    <p:sldId id="257" r:id="rId3"/>
    <p:sldId id="277" r:id="rId4"/>
    <p:sldId id="261" r:id="rId5"/>
    <p:sldId id="291" r:id="rId6"/>
    <p:sldId id="258" r:id="rId7"/>
    <p:sldId id="256" r:id="rId8"/>
    <p:sldId id="292" r:id="rId9"/>
    <p:sldId id="278" r:id="rId10"/>
    <p:sldId id="259" r:id="rId11"/>
    <p:sldId id="279" r:id="rId12"/>
    <p:sldId id="293" r:id="rId13"/>
    <p:sldId id="280" r:id="rId14"/>
    <p:sldId id="294" r:id="rId15"/>
    <p:sldId id="281" r:id="rId16"/>
    <p:sldId id="295" r:id="rId17"/>
    <p:sldId id="282" r:id="rId18"/>
    <p:sldId id="296" r:id="rId19"/>
    <p:sldId id="283" r:id="rId20"/>
    <p:sldId id="297" r:id="rId21"/>
    <p:sldId id="284" r:id="rId22"/>
    <p:sldId id="298" r:id="rId23"/>
    <p:sldId id="285" r:id="rId24"/>
    <p:sldId id="299" r:id="rId25"/>
    <p:sldId id="286" r:id="rId26"/>
    <p:sldId id="300" r:id="rId27"/>
    <p:sldId id="302" r:id="rId28"/>
    <p:sldId id="287" r:id="rId29"/>
    <p:sldId id="288" r:id="rId30"/>
    <p:sldId id="289" r:id="rId3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520" y="-2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C82EC-D648-CB4F-80C3-6F080C22F524}" type="datetimeFigureOut">
              <a:rPr lang="es-ES" smtClean="0"/>
              <a:t>11/6/15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BD519-8349-4B45-A655-E72B54AF4CCA}" type="slidenum">
              <a:rPr lang="es-ES" smtClean="0"/>
              <a:t>‹Nr.›</a:t>
            </a:fld>
            <a:endParaRPr lang="es-ES"/>
          </a:p>
        </p:txBody>
      </p:sp>
    </p:spTree>
    <p:extLst>
      <p:ext uri="{BB962C8B-B14F-4D97-AF65-F5344CB8AC3E}">
        <p14:creationId xmlns:p14="http://schemas.microsoft.com/office/powerpoint/2010/main" val="40463784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53A905D-C684-E641-A8EE-FE04C0D86086}" type="slidenum">
              <a:rPr lang="eu-ES" sz="1200">
                <a:latin typeface="Times" charset="0"/>
              </a:rPr>
              <a:pPr/>
              <a:t>3</a:t>
            </a:fld>
            <a:endParaRPr lang="eu-ES" sz="1200">
              <a:latin typeface="Times" charset="0"/>
            </a:endParaRPr>
          </a:p>
        </p:txBody>
      </p:sp>
      <p:sp>
        <p:nvSpPr>
          <p:cNvPr id="662530" name="Rectangle 2"/>
          <p:cNvSpPr>
            <a:spLocks noGrp="1" noRot="1" noChangeAspect="1" noChangeArrowheads="1" noTextEdit="1"/>
          </p:cNvSpPr>
          <p:nvPr>
            <p:ph type="sldImg"/>
          </p:nvPr>
        </p:nvSpPr>
        <p:spPr>
          <a:ln/>
        </p:spPr>
      </p:sp>
      <p:sp>
        <p:nvSpPr>
          <p:cNvPr id="66253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3B1AB74-8551-D641-B4A9-0E69C5013766}" type="slidenum">
              <a:rPr lang="eu-ES" sz="1200">
                <a:latin typeface="Times" charset="0"/>
              </a:rPr>
              <a:pPr/>
              <a:t>18</a:t>
            </a:fld>
            <a:endParaRPr lang="eu-ES" sz="1200">
              <a:latin typeface="Times" charset="0"/>
            </a:endParaRPr>
          </a:p>
        </p:txBody>
      </p:sp>
      <p:sp>
        <p:nvSpPr>
          <p:cNvPr id="671746" name="Rectangle 2"/>
          <p:cNvSpPr>
            <a:spLocks noGrp="1" noRot="1" noChangeAspect="1" noChangeArrowheads="1" noTextEdit="1"/>
          </p:cNvSpPr>
          <p:nvPr>
            <p:ph type="sldImg"/>
          </p:nvPr>
        </p:nvSpPr>
        <p:spPr>
          <a:ln/>
        </p:spPr>
      </p:sp>
      <p:sp>
        <p:nvSpPr>
          <p:cNvPr id="67174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405EC05-EA5C-E64A-B26B-7FD088029848}" type="slidenum">
              <a:rPr lang="eu-ES" sz="1200">
                <a:latin typeface="Times" charset="0"/>
              </a:rPr>
              <a:pPr/>
              <a:t>19</a:t>
            </a:fld>
            <a:endParaRPr lang="eu-ES" sz="1200">
              <a:latin typeface="Times" charset="0"/>
            </a:endParaRPr>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405EC05-EA5C-E64A-B26B-7FD088029848}" type="slidenum">
              <a:rPr lang="eu-ES" sz="1200">
                <a:latin typeface="Times" charset="0"/>
              </a:rPr>
              <a:pPr/>
              <a:t>20</a:t>
            </a:fld>
            <a:endParaRPr lang="eu-ES" sz="1200">
              <a:latin typeface="Times" charset="0"/>
            </a:endParaRPr>
          </a:p>
        </p:txBody>
      </p:sp>
      <p:sp>
        <p:nvSpPr>
          <p:cNvPr id="673794" name="Rectangle 2"/>
          <p:cNvSpPr>
            <a:spLocks noGrp="1" noRot="1" noChangeAspect="1" noChangeArrowheads="1" noTextEdit="1"/>
          </p:cNvSpPr>
          <p:nvPr>
            <p:ph type="sldImg"/>
          </p:nvPr>
        </p:nvSpPr>
        <p:spPr>
          <a:ln/>
        </p:spPr>
      </p:sp>
      <p:sp>
        <p:nvSpPr>
          <p:cNvPr id="67379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EC58ECF-0EC9-7C4C-BEA0-ADB61BA0D235}" type="slidenum">
              <a:rPr lang="eu-ES" sz="1200">
                <a:latin typeface="Times" charset="0"/>
              </a:rPr>
              <a:pPr/>
              <a:t>21</a:t>
            </a:fld>
            <a:endParaRPr lang="eu-ES" sz="1200">
              <a:latin typeface="Times" charset="0"/>
            </a:endParaRPr>
          </a:p>
        </p:txBody>
      </p:sp>
      <p:sp>
        <p:nvSpPr>
          <p:cNvPr id="675842" name="Rectangle 2"/>
          <p:cNvSpPr>
            <a:spLocks noGrp="1" noRot="1" noChangeAspect="1" noChangeArrowheads="1" noTextEdit="1"/>
          </p:cNvSpPr>
          <p:nvPr>
            <p:ph type="sldImg"/>
          </p:nvPr>
        </p:nvSpPr>
        <p:spPr>
          <a:ln/>
        </p:spPr>
      </p:sp>
      <p:sp>
        <p:nvSpPr>
          <p:cNvPr id="6758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EC58ECF-0EC9-7C4C-BEA0-ADB61BA0D235}" type="slidenum">
              <a:rPr lang="eu-ES" sz="1200">
                <a:latin typeface="Times" charset="0"/>
              </a:rPr>
              <a:pPr/>
              <a:t>22</a:t>
            </a:fld>
            <a:endParaRPr lang="eu-ES" sz="1200">
              <a:latin typeface="Times" charset="0"/>
            </a:endParaRPr>
          </a:p>
        </p:txBody>
      </p:sp>
      <p:sp>
        <p:nvSpPr>
          <p:cNvPr id="675842" name="Rectangle 2"/>
          <p:cNvSpPr>
            <a:spLocks noGrp="1" noRot="1" noChangeAspect="1" noChangeArrowheads="1" noTextEdit="1"/>
          </p:cNvSpPr>
          <p:nvPr>
            <p:ph type="sldImg"/>
          </p:nvPr>
        </p:nvSpPr>
        <p:spPr>
          <a:ln/>
        </p:spPr>
      </p:sp>
      <p:sp>
        <p:nvSpPr>
          <p:cNvPr id="67584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FF365FA-7A81-A445-A651-23B7E3972B76}" type="slidenum">
              <a:rPr lang="eu-ES" sz="1200">
                <a:latin typeface="Times" charset="0"/>
              </a:rPr>
              <a:pPr/>
              <a:t>23</a:t>
            </a:fld>
            <a:endParaRPr lang="eu-ES" sz="1200">
              <a:latin typeface="Times" charset="0"/>
            </a:endParaRPr>
          </a:p>
        </p:txBody>
      </p:sp>
      <p:sp>
        <p:nvSpPr>
          <p:cNvPr id="677890" name="Rectangle 2"/>
          <p:cNvSpPr>
            <a:spLocks noGrp="1" noRot="1" noChangeAspect="1" noChangeArrowheads="1" noTextEdit="1"/>
          </p:cNvSpPr>
          <p:nvPr>
            <p:ph type="sldImg"/>
          </p:nvPr>
        </p:nvSpPr>
        <p:spPr>
          <a:ln/>
        </p:spPr>
      </p:sp>
      <p:sp>
        <p:nvSpPr>
          <p:cNvPr id="67789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FF365FA-7A81-A445-A651-23B7E3972B76}" type="slidenum">
              <a:rPr lang="eu-ES" sz="1200">
                <a:latin typeface="Times" charset="0"/>
              </a:rPr>
              <a:pPr/>
              <a:t>24</a:t>
            </a:fld>
            <a:endParaRPr lang="eu-ES" sz="1200">
              <a:latin typeface="Times" charset="0"/>
            </a:endParaRPr>
          </a:p>
        </p:txBody>
      </p:sp>
      <p:sp>
        <p:nvSpPr>
          <p:cNvPr id="677890" name="Rectangle 2"/>
          <p:cNvSpPr>
            <a:spLocks noGrp="1" noRot="1" noChangeAspect="1" noChangeArrowheads="1" noTextEdit="1"/>
          </p:cNvSpPr>
          <p:nvPr>
            <p:ph type="sldImg"/>
          </p:nvPr>
        </p:nvSpPr>
        <p:spPr>
          <a:ln/>
        </p:spPr>
      </p:sp>
      <p:sp>
        <p:nvSpPr>
          <p:cNvPr id="67789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C637F11-6F95-7940-AF9C-4CEFE9D6B922}" type="slidenum">
              <a:rPr lang="eu-ES" sz="1200">
                <a:latin typeface="Times" charset="0"/>
              </a:rPr>
              <a:pPr/>
              <a:t>25</a:t>
            </a:fld>
            <a:endParaRPr lang="eu-ES" sz="1200">
              <a:latin typeface="Times" charset="0"/>
            </a:endParaRPr>
          </a:p>
        </p:txBody>
      </p:sp>
      <p:sp>
        <p:nvSpPr>
          <p:cNvPr id="679938" name="Rectangle 2"/>
          <p:cNvSpPr>
            <a:spLocks noGrp="1" noRot="1" noChangeAspect="1" noChangeArrowheads="1" noTextEdit="1"/>
          </p:cNvSpPr>
          <p:nvPr>
            <p:ph type="sldImg"/>
          </p:nvPr>
        </p:nvSpPr>
        <p:spPr>
          <a:ln/>
        </p:spPr>
      </p:sp>
      <p:sp>
        <p:nvSpPr>
          <p:cNvPr id="67993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C637F11-6F95-7940-AF9C-4CEFE9D6B922}" type="slidenum">
              <a:rPr lang="eu-ES" sz="1200">
                <a:latin typeface="Times" charset="0"/>
              </a:rPr>
              <a:pPr/>
              <a:t>26</a:t>
            </a:fld>
            <a:endParaRPr lang="eu-ES" sz="1200">
              <a:latin typeface="Times" charset="0"/>
            </a:endParaRPr>
          </a:p>
        </p:txBody>
      </p:sp>
      <p:sp>
        <p:nvSpPr>
          <p:cNvPr id="679938" name="Rectangle 2"/>
          <p:cNvSpPr>
            <a:spLocks noGrp="1" noRot="1" noChangeAspect="1" noChangeArrowheads="1" noTextEdit="1"/>
          </p:cNvSpPr>
          <p:nvPr>
            <p:ph type="sldImg"/>
          </p:nvPr>
        </p:nvSpPr>
        <p:spPr>
          <a:ln/>
        </p:spPr>
      </p:sp>
      <p:sp>
        <p:nvSpPr>
          <p:cNvPr id="67993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9947136-F4BC-9E48-823F-ECF3B4F65D78}" type="slidenum">
              <a:rPr lang="eu-ES" sz="1200">
                <a:latin typeface="Times" charset="0"/>
              </a:rPr>
              <a:pPr/>
              <a:t>28</a:t>
            </a:fld>
            <a:endParaRPr lang="eu-ES" sz="1200">
              <a:latin typeface="Times" charset="0"/>
            </a:endParaRPr>
          </a:p>
        </p:txBody>
      </p:sp>
      <p:sp>
        <p:nvSpPr>
          <p:cNvPr id="681986" name="Rectangle 2"/>
          <p:cNvSpPr>
            <a:spLocks noGrp="1" noRot="1" noChangeAspect="1" noChangeArrowheads="1" noTextEdit="1"/>
          </p:cNvSpPr>
          <p:nvPr>
            <p:ph type="sldImg"/>
          </p:nvPr>
        </p:nvSpPr>
        <p:spPr>
          <a:ln/>
        </p:spPr>
      </p:sp>
      <p:sp>
        <p:nvSpPr>
          <p:cNvPr id="68198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53A905D-C684-E641-A8EE-FE04C0D86086}" type="slidenum">
              <a:rPr lang="eu-ES" sz="1200">
                <a:latin typeface="Times" charset="0"/>
              </a:rPr>
              <a:pPr/>
              <a:t>5</a:t>
            </a:fld>
            <a:endParaRPr lang="eu-ES" sz="1200">
              <a:latin typeface="Times" charset="0"/>
            </a:endParaRPr>
          </a:p>
        </p:txBody>
      </p:sp>
      <p:sp>
        <p:nvSpPr>
          <p:cNvPr id="662530" name="Rectangle 2"/>
          <p:cNvSpPr>
            <a:spLocks noGrp="1" noRot="1" noChangeAspect="1" noChangeArrowheads="1" noTextEdit="1"/>
          </p:cNvSpPr>
          <p:nvPr>
            <p:ph type="sldImg"/>
          </p:nvPr>
        </p:nvSpPr>
        <p:spPr>
          <a:ln/>
        </p:spPr>
      </p:sp>
      <p:sp>
        <p:nvSpPr>
          <p:cNvPr id="66253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F245125-7DAA-F044-96F0-5D3CDC8F07CF}" type="slidenum">
              <a:rPr lang="eu-ES" sz="1200">
                <a:latin typeface="Times" charset="0"/>
              </a:rPr>
              <a:pPr/>
              <a:t>29</a:t>
            </a:fld>
            <a:endParaRPr lang="eu-ES" sz="1200">
              <a:latin typeface="Times" charset="0"/>
            </a:endParaRPr>
          </a:p>
        </p:txBody>
      </p:sp>
      <p:sp>
        <p:nvSpPr>
          <p:cNvPr id="684034" name="Rectangle 2"/>
          <p:cNvSpPr>
            <a:spLocks noGrp="1" noRot="1" noChangeAspect="1" noChangeArrowheads="1" noTextEdit="1"/>
          </p:cNvSpPr>
          <p:nvPr>
            <p:ph type="sldImg"/>
          </p:nvPr>
        </p:nvSpPr>
        <p:spPr>
          <a:ln/>
        </p:spPr>
      </p:sp>
      <p:sp>
        <p:nvSpPr>
          <p:cNvPr id="68403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E9800F7-EF22-3D4D-968D-7091BE587CFD}" type="slidenum">
              <a:rPr lang="eu-ES" sz="1200">
                <a:latin typeface="Times" charset="0"/>
              </a:rPr>
              <a:pPr/>
              <a:t>30</a:t>
            </a:fld>
            <a:endParaRPr lang="eu-ES" sz="1200">
              <a:latin typeface="Times" charset="0"/>
            </a:endParaRPr>
          </a:p>
        </p:txBody>
      </p:sp>
      <p:sp>
        <p:nvSpPr>
          <p:cNvPr id="686082" name="Rectangle 2"/>
          <p:cNvSpPr>
            <a:spLocks noGrp="1" noRot="1" noChangeAspect="1" noChangeArrowheads="1" noTextEdit="1"/>
          </p:cNvSpPr>
          <p:nvPr>
            <p:ph type="sldImg"/>
          </p:nvPr>
        </p:nvSpPr>
        <p:spPr>
          <a:ln/>
        </p:spPr>
      </p:sp>
      <p:sp>
        <p:nvSpPr>
          <p:cNvPr id="68608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53A905D-C684-E641-A8EE-FE04C0D86086}" type="slidenum">
              <a:rPr lang="eu-ES" sz="1200">
                <a:latin typeface="Times" charset="0"/>
              </a:rPr>
              <a:pPr/>
              <a:t>8</a:t>
            </a:fld>
            <a:endParaRPr lang="eu-ES" sz="1200">
              <a:latin typeface="Times" charset="0"/>
            </a:endParaRPr>
          </a:p>
        </p:txBody>
      </p:sp>
      <p:sp>
        <p:nvSpPr>
          <p:cNvPr id="662530" name="Rectangle 2"/>
          <p:cNvSpPr>
            <a:spLocks noGrp="1" noRot="1" noChangeAspect="1" noChangeArrowheads="1" noTextEdit="1"/>
          </p:cNvSpPr>
          <p:nvPr>
            <p:ph type="sldImg"/>
          </p:nvPr>
        </p:nvSpPr>
        <p:spPr>
          <a:ln/>
        </p:spPr>
      </p:sp>
      <p:sp>
        <p:nvSpPr>
          <p:cNvPr id="662531"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04AC38C-0191-EF41-A919-313F7143424E}" type="slidenum">
              <a:rPr lang="eu-ES" sz="1200">
                <a:latin typeface="Times" charset="0"/>
              </a:rPr>
              <a:pPr/>
              <a:t>9</a:t>
            </a:fld>
            <a:endParaRPr lang="eu-ES" sz="1200">
              <a:latin typeface="Times" charset="0"/>
            </a:endParaRPr>
          </a:p>
        </p:txBody>
      </p:sp>
      <p:sp>
        <p:nvSpPr>
          <p:cNvPr id="664578" name="Rectangle 2"/>
          <p:cNvSpPr>
            <a:spLocks noGrp="1" noRot="1" noChangeAspect="1" noChangeArrowheads="1" noTextEdit="1"/>
          </p:cNvSpPr>
          <p:nvPr>
            <p:ph type="sldImg"/>
          </p:nvPr>
        </p:nvSpPr>
        <p:spPr>
          <a:ln/>
        </p:spPr>
      </p:sp>
      <p:sp>
        <p:nvSpPr>
          <p:cNvPr id="66457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64BA24-6E70-D24B-BD1D-4520713BB837}" type="slidenum">
              <a:rPr lang="eu-ES" sz="1200">
                <a:latin typeface="Times" charset="0"/>
              </a:rPr>
              <a:pPr/>
              <a:t>11</a:t>
            </a:fld>
            <a:endParaRPr lang="eu-ES" sz="1200">
              <a:latin typeface="Times" charset="0"/>
            </a:endParaRPr>
          </a:p>
        </p:txBody>
      </p:sp>
      <p:sp>
        <p:nvSpPr>
          <p:cNvPr id="666626" name="Rectangle 2"/>
          <p:cNvSpPr>
            <a:spLocks noGrp="1" noRot="1" noChangeAspect="1" noChangeArrowheads="1" noTextEdit="1"/>
          </p:cNvSpPr>
          <p:nvPr>
            <p:ph type="sldImg"/>
          </p:nvPr>
        </p:nvSpPr>
        <p:spPr>
          <a:ln/>
        </p:spPr>
      </p:sp>
      <p:sp>
        <p:nvSpPr>
          <p:cNvPr id="6666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64BA24-6E70-D24B-BD1D-4520713BB837}" type="slidenum">
              <a:rPr lang="eu-ES" sz="1200">
                <a:latin typeface="Times" charset="0"/>
              </a:rPr>
              <a:pPr/>
              <a:t>12</a:t>
            </a:fld>
            <a:endParaRPr lang="eu-ES" sz="1200">
              <a:latin typeface="Times" charset="0"/>
            </a:endParaRPr>
          </a:p>
        </p:txBody>
      </p:sp>
      <p:sp>
        <p:nvSpPr>
          <p:cNvPr id="666626" name="Rectangle 2"/>
          <p:cNvSpPr>
            <a:spLocks noGrp="1" noRot="1" noChangeAspect="1" noChangeArrowheads="1" noTextEdit="1"/>
          </p:cNvSpPr>
          <p:nvPr>
            <p:ph type="sldImg"/>
          </p:nvPr>
        </p:nvSpPr>
        <p:spPr>
          <a:ln/>
        </p:spPr>
      </p:sp>
      <p:sp>
        <p:nvSpPr>
          <p:cNvPr id="66662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8D3F92C-BDF4-A14F-8D15-EFB646B8D1D7}" type="slidenum">
              <a:rPr lang="eu-ES" sz="1200">
                <a:latin typeface="Times" charset="0"/>
              </a:rPr>
              <a:pPr/>
              <a:t>13</a:t>
            </a:fld>
            <a:endParaRPr lang="eu-ES" sz="1200">
              <a:latin typeface="Times" charset="0"/>
            </a:endParaRPr>
          </a:p>
        </p:txBody>
      </p:sp>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8D3F92C-BDF4-A14F-8D15-EFB646B8D1D7}" type="slidenum">
              <a:rPr lang="eu-ES" sz="1200">
                <a:latin typeface="Times" charset="0"/>
              </a:rPr>
              <a:pPr/>
              <a:t>14</a:t>
            </a:fld>
            <a:endParaRPr lang="eu-ES" sz="1200">
              <a:latin typeface="Times" charset="0"/>
            </a:endParaRPr>
          </a:p>
        </p:txBody>
      </p:sp>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3B1AB74-8551-D641-B4A9-0E69C5013766}" type="slidenum">
              <a:rPr lang="eu-ES" sz="1200">
                <a:latin typeface="Times" charset="0"/>
              </a:rPr>
              <a:pPr/>
              <a:t>17</a:t>
            </a:fld>
            <a:endParaRPr lang="eu-ES" sz="1200">
              <a:latin typeface="Times" charset="0"/>
            </a:endParaRPr>
          </a:p>
        </p:txBody>
      </p:sp>
      <p:sp>
        <p:nvSpPr>
          <p:cNvPr id="671746" name="Rectangle 2"/>
          <p:cNvSpPr>
            <a:spLocks noGrp="1" noRot="1" noChangeAspect="1" noChangeArrowheads="1" noTextEdit="1"/>
          </p:cNvSpPr>
          <p:nvPr>
            <p:ph type="sldImg"/>
          </p:nvPr>
        </p:nvSpPr>
        <p:spPr>
          <a:ln/>
        </p:spPr>
      </p:sp>
      <p:sp>
        <p:nvSpPr>
          <p:cNvPr id="67174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351F3C3-C5DF-E444-91F5-ABDBA33EAF40}"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136520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351F3C3-C5DF-E444-91F5-ABDBA33EAF40}"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19522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351F3C3-C5DF-E444-91F5-ABDBA33EAF40}"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102544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351F3C3-C5DF-E444-91F5-ABDBA33EAF40}"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95726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0351F3C3-C5DF-E444-91F5-ABDBA33EAF40}"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35812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0351F3C3-C5DF-E444-91F5-ABDBA33EAF40}"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38825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0351F3C3-C5DF-E444-91F5-ABDBA33EAF40}" type="datetimeFigureOut">
              <a:rPr lang="es-ES" smtClean="0"/>
              <a:t>11/6/15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60362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0351F3C3-C5DF-E444-91F5-ABDBA33EAF40}" type="datetimeFigureOut">
              <a:rPr lang="es-ES" smtClean="0"/>
              <a:t>11/6/15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54224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351F3C3-C5DF-E444-91F5-ABDBA33EAF40}" type="datetimeFigureOut">
              <a:rPr lang="es-ES" smtClean="0"/>
              <a:t>11/6/15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99304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351F3C3-C5DF-E444-91F5-ABDBA33EAF40}"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37496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351F3C3-C5DF-E444-91F5-ABDBA33EAF40}"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240FEC8-C556-0544-9620-85699D5997DF}" type="slidenum">
              <a:rPr lang="es-ES" smtClean="0"/>
              <a:t>‹Nr.›</a:t>
            </a:fld>
            <a:endParaRPr lang="es-ES"/>
          </a:p>
        </p:txBody>
      </p:sp>
    </p:spTree>
    <p:extLst>
      <p:ext uri="{BB962C8B-B14F-4D97-AF65-F5344CB8AC3E}">
        <p14:creationId xmlns:p14="http://schemas.microsoft.com/office/powerpoint/2010/main" val="23089557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1F3C3-C5DF-E444-91F5-ABDBA33EAF40}" type="datetimeFigureOut">
              <a:rPr lang="es-ES" smtClean="0"/>
              <a:t>11/6/15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0FEC8-C556-0544-9620-85699D5997DF}" type="slidenum">
              <a:rPr lang="es-ES" smtClean="0"/>
              <a:t>‹Nr.›</a:t>
            </a:fld>
            <a:endParaRPr lang="es-ES"/>
          </a:p>
        </p:txBody>
      </p:sp>
    </p:spTree>
    <p:extLst>
      <p:ext uri="{BB962C8B-B14F-4D97-AF65-F5344CB8AC3E}">
        <p14:creationId xmlns:p14="http://schemas.microsoft.com/office/powerpoint/2010/main" val="2216040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eitb.com/multimedia/infografias/energiamar/eu/energiamar_nilesen_eu.sw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www.energiasolartermica.biz/fotos/energia-solar-termica.jpg" TargetMode="External"/><Relationship Id="rId7" Type="http://schemas.openxmlformats.org/officeDocument/2006/relationships/hyperlink" Target="http://www.cromansol.com/images/solar_termica_01.jp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www.tersa.cat/images/9924/default.png" TargetMode="Externa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3" Type="http://schemas.openxmlformats.org/officeDocument/2006/relationships/hyperlink" Target="http://www.tersa.cat/images/9924/default.png"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es.wikipedia.org/wiki/Energ%C3%ADa_geot%C3%A9rmica" TargetMode="External"/><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3" Type="http://schemas.openxmlformats.org/officeDocument/2006/relationships/hyperlink" Target="http://zientzia.net/artikuluak/energia-geotermikoa/"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s://quimica-ingenieriaenergia.wikispaces.com/file/view/energia-del-mar-la-biomasa_23181_4_2.jpg/168546627/585x346/energia-del-mar-la-biomasa_23181_4_2.jpg" TargetMode="External"/><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3" Type="http://schemas.openxmlformats.org/officeDocument/2006/relationships/hyperlink" Target="http://www.eve.es/Aula-didactica/Infografias/La-biomasa.aspx?lang=eu-ES"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iessuel.org/ccnn/interactiv/ccnn2/cn2_1.ht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blogdelaenergia.com/fotos/image/escolares/CONSUMO%20DE%20ENERG%C3%8DA%20A%20LO%20LARGO%20DE%20LA%20HISTORIA.jpg" TargetMode="External"/><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2970742"/>
          </a:xfrm>
        </p:spPr>
        <p:txBody>
          <a:bodyPr>
            <a:normAutofit/>
          </a:bodyPr>
          <a:lstStyle/>
          <a:p>
            <a:r>
              <a:rPr lang="es-ES" dirty="0" smtClean="0">
                <a:solidFill>
                  <a:srgbClr val="0000FF"/>
                </a:solidFill>
              </a:rPr>
              <a:t>15.Gaia ARIKETAK</a:t>
            </a:r>
            <a:br>
              <a:rPr lang="es-ES" dirty="0" smtClean="0">
                <a:solidFill>
                  <a:srgbClr val="0000FF"/>
                </a:solidFill>
              </a:rPr>
            </a:br>
            <a:r>
              <a:rPr lang="es-ES" dirty="0">
                <a:solidFill>
                  <a:srgbClr val="0000FF"/>
                </a:solidFill>
              </a:rPr>
              <a:t/>
            </a:r>
            <a:br>
              <a:rPr lang="es-ES" dirty="0">
                <a:solidFill>
                  <a:srgbClr val="0000FF"/>
                </a:solidFill>
              </a:rPr>
            </a:br>
            <a:r>
              <a:rPr lang="es-ES" dirty="0" smtClean="0">
                <a:solidFill>
                  <a:srgbClr val="0000FF"/>
                </a:solidFill>
              </a:rPr>
              <a:t> ENERGIA ITURRIAK</a:t>
            </a:r>
            <a:endParaRPr lang="es-ES" dirty="0">
              <a:solidFill>
                <a:srgbClr val="0000FF"/>
              </a:solidFill>
            </a:endParaRP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9528464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5"/>
          <p:cNvSpPr txBox="1">
            <a:spLocks noChangeArrowheads="1"/>
          </p:cNvSpPr>
          <p:nvPr/>
        </p:nvSpPr>
        <p:spPr bwMode="auto">
          <a:xfrm>
            <a:off x="314852" y="2024063"/>
            <a:ext cx="17192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dirty="0"/>
              <a:t>Erregaiaren sarrera</a:t>
            </a:r>
            <a:endParaRPr lang="eu-ES" sz="1400" b="1" dirty="0"/>
          </a:p>
        </p:txBody>
      </p:sp>
      <p:sp>
        <p:nvSpPr>
          <p:cNvPr id="8" name="Text Box 46"/>
          <p:cNvSpPr txBox="1">
            <a:spLocks noChangeArrowheads="1"/>
          </p:cNvSpPr>
          <p:nvPr/>
        </p:nvSpPr>
        <p:spPr bwMode="auto">
          <a:xfrm>
            <a:off x="355069" y="2524125"/>
            <a:ext cx="20526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pPr>
            <a:r>
              <a:rPr lang="eu-ES" sz="1400" dirty="0"/>
              <a:t>Errekuntzan lortutako gasa ura berotzen erabiltzen da.</a:t>
            </a:r>
          </a:p>
        </p:txBody>
      </p:sp>
      <p:sp>
        <p:nvSpPr>
          <p:cNvPr id="9" name="Text Box 48"/>
          <p:cNvSpPr txBox="1">
            <a:spLocks noChangeArrowheads="1"/>
          </p:cNvSpPr>
          <p:nvPr/>
        </p:nvSpPr>
        <p:spPr bwMode="auto">
          <a:xfrm>
            <a:off x="384174" y="5728759"/>
            <a:ext cx="1477963" cy="738664"/>
          </a:xfrm>
          <a:prstGeom prst="rect">
            <a:avLst/>
          </a:prstGeom>
          <a:noFill/>
          <a:ln w="9525">
            <a:noFill/>
            <a:miter lim="800000"/>
            <a:headEnd/>
            <a:tailEnd/>
          </a:ln>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defRPr/>
            </a:pPr>
            <a:r>
              <a:rPr lang="eu-ES" sz="1400" b="1" dirty="0" smtClean="0">
                <a:effectLst>
                  <a:outerShdw blurRad="38100" dist="38100" dir="2700000" algn="tl">
                    <a:srgbClr val="DDDDDD"/>
                  </a:outerShdw>
                </a:effectLst>
                <a:cs typeface="+mn-cs"/>
              </a:rPr>
              <a:t>Hondakin Gaseosoen irteera.</a:t>
            </a:r>
          </a:p>
        </p:txBody>
      </p:sp>
      <p:grpSp>
        <p:nvGrpSpPr>
          <p:cNvPr id="10" name="Group 51"/>
          <p:cNvGrpSpPr>
            <a:grpSpLocks/>
          </p:cNvGrpSpPr>
          <p:nvPr/>
        </p:nvGrpSpPr>
        <p:grpSpPr bwMode="auto">
          <a:xfrm>
            <a:off x="3884613" y="1484313"/>
            <a:ext cx="282575" cy="304800"/>
            <a:chOff x="2279" y="3262"/>
            <a:chExt cx="178" cy="192"/>
          </a:xfrm>
        </p:grpSpPr>
        <p:sp>
          <p:nvSpPr>
            <p:cNvPr id="11" name="Oval 49"/>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12" name="Text Box 50"/>
            <p:cNvSpPr txBox="1">
              <a:spLocks noChangeArrowheads="1"/>
            </p:cNvSpPr>
            <p:nvPr/>
          </p:nvSpPr>
          <p:spPr bwMode="auto">
            <a:xfrm>
              <a:off x="2279" y="326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1</a:t>
              </a:r>
            </a:p>
          </p:txBody>
        </p:sp>
      </p:grpSp>
      <p:grpSp>
        <p:nvGrpSpPr>
          <p:cNvPr id="20" name="Group 55"/>
          <p:cNvGrpSpPr>
            <a:grpSpLocks/>
          </p:cNvGrpSpPr>
          <p:nvPr/>
        </p:nvGrpSpPr>
        <p:grpSpPr bwMode="auto">
          <a:xfrm>
            <a:off x="6370638" y="1665288"/>
            <a:ext cx="282575" cy="304800"/>
            <a:chOff x="2279" y="3262"/>
            <a:chExt cx="178" cy="192"/>
          </a:xfrm>
        </p:grpSpPr>
        <p:sp>
          <p:nvSpPr>
            <p:cNvPr id="21" name="Oval 5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22" name="Text Box 57"/>
            <p:cNvSpPr txBox="1">
              <a:spLocks noChangeArrowheads="1"/>
            </p:cNvSpPr>
            <p:nvPr/>
          </p:nvSpPr>
          <p:spPr bwMode="auto">
            <a:xfrm>
              <a:off x="2279" y="326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2</a:t>
              </a:r>
            </a:p>
          </p:txBody>
        </p:sp>
      </p:grpSp>
      <p:grpSp>
        <p:nvGrpSpPr>
          <p:cNvPr id="30" name="Group 61"/>
          <p:cNvGrpSpPr>
            <a:grpSpLocks/>
          </p:cNvGrpSpPr>
          <p:nvPr/>
        </p:nvGrpSpPr>
        <p:grpSpPr bwMode="auto">
          <a:xfrm>
            <a:off x="6608763" y="5186363"/>
            <a:ext cx="282575" cy="304800"/>
            <a:chOff x="2279" y="3262"/>
            <a:chExt cx="178" cy="192"/>
          </a:xfrm>
        </p:grpSpPr>
        <p:sp>
          <p:nvSpPr>
            <p:cNvPr id="31" name="Oval 6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32" name="Text Box 63"/>
            <p:cNvSpPr txBox="1">
              <a:spLocks noChangeArrowheads="1"/>
            </p:cNvSpPr>
            <p:nvPr/>
          </p:nvSpPr>
          <p:spPr bwMode="auto">
            <a:xfrm>
              <a:off x="2279" y="326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3</a:t>
              </a:r>
            </a:p>
          </p:txBody>
        </p:sp>
      </p:grpSp>
      <p:sp>
        <p:nvSpPr>
          <p:cNvPr id="40" name="Text Box 71"/>
          <p:cNvSpPr txBox="1">
            <a:spLocks noChangeArrowheads="1"/>
          </p:cNvSpPr>
          <p:nvPr/>
        </p:nvSpPr>
        <p:spPr bwMode="auto">
          <a:xfrm>
            <a:off x="355069" y="3530600"/>
            <a:ext cx="1758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pPr>
            <a:r>
              <a:rPr lang="eu-ES" sz="1400" dirty="0"/>
              <a:t>Lurrinak </a:t>
            </a:r>
            <a:r>
              <a:rPr lang="eu-ES" sz="1400" b="1" dirty="0"/>
              <a:t>turbina mugitzen du</a:t>
            </a:r>
            <a:r>
              <a:rPr lang="eu-ES" sz="1400" dirty="0"/>
              <a:t>.</a:t>
            </a:r>
          </a:p>
        </p:txBody>
      </p:sp>
      <p:sp>
        <p:nvSpPr>
          <p:cNvPr id="42" name="Text Box 73"/>
          <p:cNvSpPr txBox="1">
            <a:spLocks noChangeArrowheads="1"/>
          </p:cNvSpPr>
          <p:nvPr/>
        </p:nvSpPr>
        <p:spPr bwMode="auto">
          <a:xfrm>
            <a:off x="355069" y="4289426"/>
            <a:ext cx="212407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pPr>
            <a:r>
              <a:rPr lang="eu-ES" sz="1400" dirty="0"/>
              <a:t>Turbinaren mugimenduak martxan jartzen du korronte elektrikoa sortuko duen </a:t>
            </a:r>
            <a:r>
              <a:rPr lang="eu-ES" sz="1400" b="1" dirty="0"/>
              <a:t>sorgailua</a:t>
            </a:r>
            <a:r>
              <a:rPr lang="eu-ES" sz="1400" dirty="0"/>
              <a:t>.</a:t>
            </a:r>
          </a:p>
        </p:txBody>
      </p:sp>
      <p:sp>
        <p:nvSpPr>
          <p:cNvPr id="45" name="Text Box 74"/>
          <p:cNvSpPr txBox="1">
            <a:spLocks noChangeArrowheads="1"/>
          </p:cNvSpPr>
          <p:nvPr/>
        </p:nvSpPr>
        <p:spPr bwMode="auto">
          <a:xfrm>
            <a:off x="2960687" y="5104872"/>
            <a:ext cx="8636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dirty="0" smtClean="0"/>
              <a:t>Ur </a:t>
            </a:r>
          </a:p>
          <a:p>
            <a:pPr algn="ctr" eaLnBrk="1" hangingPunct="1">
              <a:spcBef>
                <a:spcPct val="50000"/>
              </a:spcBef>
            </a:pPr>
            <a:r>
              <a:rPr lang="eu-ES" sz="1400" dirty="0" smtClean="0"/>
              <a:t>lurrina</a:t>
            </a:r>
            <a:endParaRPr lang="eu-ES" sz="1400" dirty="0"/>
          </a:p>
        </p:txBody>
      </p:sp>
      <p:sp>
        <p:nvSpPr>
          <p:cNvPr id="48" name="Text Box 47"/>
          <p:cNvSpPr txBox="1">
            <a:spLocks noChangeArrowheads="1"/>
          </p:cNvSpPr>
          <p:nvPr/>
        </p:nvSpPr>
        <p:spPr bwMode="auto">
          <a:xfrm>
            <a:off x="4419600" y="5317596"/>
            <a:ext cx="469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dirty="0"/>
              <a:t>Ura</a:t>
            </a:r>
          </a:p>
        </p:txBody>
      </p:sp>
      <p:sp>
        <p:nvSpPr>
          <p:cNvPr id="50" name="Line 78"/>
          <p:cNvSpPr>
            <a:spLocks noChangeShapeType="1"/>
          </p:cNvSpPr>
          <p:nvPr/>
        </p:nvSpPr>
        <p:spPr bwMode="auto">
          <a:xfrm flipV="1">
            <a:off x="2484438" y="4149725"/>
            <a:ext cx="395287" cy="3238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59" name="CuadroTexto 58"/>
          <p:cNvSpPr txBox="1"/>
          <p:nvPr/>
        </p:nvSpPr>
        <p:spPr>
          <a:xfrm>
            <a:off x="314851" y="832872"/>
            <a:ext cx="8426982" cy="1200328"/>
          </a:xfrm>
          <a:prstGeom prst="rect">
            <a:avLst/>
          </a:prstGeom>
          <a:noFill/>
        </p:spPr>
        <p:txBody>
          <a:bodyPr wrap="square" rtlCol="0">
            <a:spAutoFit/>
          </a:bodyPr>
          <a:lstStyle/>
          <a:p>
            <a:r>
              <a:rPr lang="es-ES" sz="2400" dirty="0" err="1" smtClean="0"/>
              <a:t>Ondorengo</a:t>
            </a:r>
            <a:r>
              <a:rPr lang="es-ES" sz="2400" dirty="0" smtClean="0"/>
              <a:t> </a:t>
            </a:r>
            <a:r>
              <a:rPr lang="es-ES" sz="2400" dirty="0" err="1" smtClean="0"/>
              <a:t>adierazpenak</a:t>
            </a:r>
            <a:r>
              <a:rPr lang="es-ES" sz="2400" dirty="0" smtClean="0"/>
              <a:t> </a:t>
            </a:r>
            <a:r>
              <a:rPr lang="es-ES" sz="2400" dirty="0" err="1" smtClean="0"/>
              <a:t>kokatu</a:t>
            </a:r>
            <a:r>
              <a:rPr lang="es-ES" sz="2400" dirty="0" smtClean="0"/>
              <a:t> eta </a:t>
            </a:r>
            <a:r>
              <a:rPr lang="es-ES" sz="2400" dirty="0" err="1" smtClean="0"/>
              <a:t>adierazi</a:t>
            </a:r>
            <a:r>
              <a:rPr lang="es-ES" sz="2400" dirty="0" smtClean="0"/>
              <a:t> </a:t>
            </a:r>
            <a:r>
              <a:rPr lang="es-ES" sz="2400" dirty="0" err="1" smtClean="0"/>
              <a:t>zein</a:t>
            </a:r>
            <a:r>
              <a:rPr lang="es-ES" sz="2400" dirty="0" smtClean="0"/>
              <a:t> </a:t>
            </a:r>
            <a:r>
              <a:rPr lang="es-ES" sz="2400" dirty="0" err="1" smtClean="0"/>
              <a:t>prozesu</a:t>
            </a:r>
            <a:r>
              <a:rPr lang="es-ES" sz="2400" dirty="0" smtClean="0"/>
              <a:t> </a:t>
            </a:r>
            <a:r>
              <a:rPr lang="es-ES" sz="2400" dirty="0" err="1" smtClean="0"/>
              <a:t>gertatzen</a:t>
            </a:r>
            <a:r>
              <a:rPr lang="es-ES" sz="2400" dirty="0" smtClean="0"/>
              <a:t> </a:t>
            </a:r>
            <a:r>
              <a:rPr lang="es-ES" sz="2400" dirty="0" err="1" smtClean="0"/>
              <a:t>diren</a:t>
            </a:r>
            <a:r>
              <a:rPr lang="es-ES" sz="2400" dirty="0" smtClean="0"/>
              <a:t> </a:t>
            </a:r>
            <a:r>
              <a:rPr lang="es-ES" sz="2400" dirty="0" err="1" smtClean="0"/>
              <a:t>hauetako</a:t>
            </a:r>
            <a:r>
              <a:rPr lang="es-ES" sz="2400" dirty="0" smtClean="0"/>
              <a:t> </a:t>
            </a:r>
            <a:r>
              <a:rPr lang="es-ES" sz="2400" dirty="0" err="1" smtClean="0"/>
              <a:t>prozesu</a:t>
            </a:r>
            <a:r>
              <a:rPr lang="es-ES" sz="2400" dirty="0" smtClean="0"/>
              <a:t> </a:t>
            </a:r>
            <a:r>
              <a:rPr lang="es-ES" sz="2400" dirty="0" err="1" smtClean="0"/>
              <a:t>bakoitzean</a:t>
            </a:r>
            <a:r>
              <a:rPr lang="es-ES" sz="2400" dirty="0" smtClean="0"/>
              <a:t>. </a:t>
            </a:r>
            <a:r>
              <a:rPr lang="es-ES" sz="2400" dirty="0" err="1" smtClean="0"/>
              <a:t>Zein</a:t>
            </a:r>
            <a:r>
              <a:rPr lang="es-ES" sz="2400" dirty="0" smtClean="0"/>
              <a:t> da </a:t>
            </a:r>
            <a:r>
              <a:rPr lang="es-ES" sz="2400" dirty="0" err="1" smtClean="0"/>
              <a:t>termikoa</a:t>
            </a:r>
            <a:r>
              <a:rPr lang="es-ES" sz="2400" dirty="0" smtClean="0"/>
              <a:t>, </a:t>
            </a:r>
            <a:r>
              <a:rPr lang="es-ES" sz="2400" dirty="0" err="1" smtClean="0"/>
              <a:t>zinetikoa</a:t>
            </a:r>
            <a:r>
              <a:rPr lang="es-ES" sz="2400" dirty="0" smtClean="0"/>
              <a:t>, </a:t>
            </a:r>
            <a:r>
              <a:rPr lang="es-ES" sz="2400" dirty="0" err="1" smtClean="0"/>
              <a:t>nuklearra</a:t>
            </a:r>
            <a:r>
              <a:rPr lang="es-ES" sz="2400" dirty="0" smtClean="0"/>
              <a:t> eta </a:t>
            </a:r>
            <a:r>
              <a:rPr lang="es-ES" sz="2400" dirty="0" err="1" smtClean="0"/>
              <a:t>elektrikoa</a:t>
            </a:r>
            <a:r>
              <a:rPr lang="es-ES" sz="2400" dirty="0" smtClean="0"/>
              <a:t>?</a:t>
            </a:r>
            <a:endParaRPr lang="es-ES" sz="2400" dirty="0"/>
          </a:p>
        </p:txBody>
      </p:sp>
      <p:pic>
        <p:nvPicPr>
          <p:cNvPr id="3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263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ipe(down)">
                                      <p:cBhvr>
                                        <p:cTn id="11" dur="1000"/>
                                        <p:tgtEl>
                                          <p:spTgt spid="50"/>
                                        </p:tgtEl>
                                      </p:cBhvr>
                                    </p:animEffect>
                                  </p:childTnLst>
                                </p:cTn>
                              </p:par>
                            </p:childTnLst>
                          </p:cTn>
                        </p:par>
                        <p:par>
                          <p:cTn id="12" fill="hold">
                            <p:stCondLst>
                              <p:cond delay="1500"/>
                            </p:stCondLst>
                            <p:childTnLst>
                              <p:par>
                                <p:cTn id="13" presetID="9" presetClass="entr" presetSubtype="0" fill="hold" grpId="0" nodeType="after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par>
                          <p:cTn id="16" fill="hold">
                            <p:stCondLst>
                              <p:cond delay="2500"/>
                            </p:stCondLst>
                            <p:childTnLst>
                              <p:par>
                                <p:cTn id="17" presetID="53"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3000"/>
                            </p:stCondLst>
                            <p:childTnLst>
                              <p:par>
                                <p:cTn id="23" presetID="9"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par>
                          <p:cTn id="26" fill="hold">
                            <p:stCondLst>
                              <p:cond delay="3500"/>
                            </p:stCondLst>
                            <p:childTnLst>
                              <p:par>
                                <p:cTn id="27" presetID="53"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childTnLst>
                          </p:cTn>
                        </p:par>
                        <p:par>
                          <p:cTn id="32" fill="hold">
                            <p:stCondLst>
                              <p:cond delay="4000"/>
                            </p:stCondLst>
                            <p:childTnLst>
                              <p:par>
                                <p:cTn id="33" presetID="9" presetClass="entr" presetSubtype="0" fill="hold" grpId="0" nodeType="afterEffect">
                                  <p:stCondLst>
                                    <p:cond delay="500"/>
                                  </p:stCondLst>
                                  <p:childTnLst>
                                    <p:set>
                                      <p:cBhvr>
                                        <p:cTn id="34" dur="1" fill="hold">
                                          <p:stCondLst>
                                            <p:cond delay="0"/>
                                          </p:stCondLst>
                                        </p:cTn>
                                        <p:tgtEl>
                                          <p:spTgt spid="40"/>
                                        </p:tgtEl>
                                        <p:attrNameLst>
                                          <p:attrName>style.visibility</p:attrName>
                                        </p:attrNameLst>
                                      </p:cBhvr>
                                      <p:to>
                                        <p:strVal val="visible"/>
                                      </p:to>
                                    </p:set>
                                    <p:animEffect transition="in" filter="dissolve">
                                      <p:cBhvr>
                                        <p:cTn id="35" dur="500"/>
                                        <p:tgtEl>
                                          <p:spTgt spid="40"/>
                                        </p:tgtEl>
                                      </p:cBhvr>
                                    </p:animEffect>
                                  </p:childTnLst>
                                </p:cTn>
                              </p:par>
                            </p:childTnLst>
                          </p:cTn>
                        </p:par>
                        <p:par>
                          <p:cTn id="36" fill="hold">
                            <p:stCondLst>
                              <p:cond delay="5000"/>
                            </p:stCondLst>
                            <p:childTnLst>
                              <p:par>
                                <p:cTn id="37" presetID="53"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childTnLst>
                          </p:cTn>
                        </p:par>
                        <p:par>
                          <p:cTn id="42" fill="hold">
                            <p:stCondLst>
                              <p:cond delay="5500"/>
                            </p:stCondLst>
                            <p:childTnLst>
                              <p:par>
                                <p:cTn id="43" presetID="9" presetClass="entr" presetSubtype="0"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dissolve">
                                      <p:cBhvr>
                                        <p:cTn id="4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40" grpId="0"/>
      <p:bldP spid="42" grpId="0"/>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3" name="Text Box 31"/>
          <p:cNvSpPr txBox="1">
            <a:spLocks noChangeArrowheads="1"/>
          </p:cNvSpPr>
          <p:nvPr/>
        </p:nvSpPr>
        <p:spPr bwMode="auto">
          <a:xfrm>
            <a:off x="0" y="693690"/>
            <a:ext cx="914400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a:spcBef>
                <a:spcPct val="50000"/>
              </a:spcBef>
            </a:pPr>
            <a:r>
              <a:rPr lang="eu-ES" sz="2000" dirty="0"/>
              <a:t>Energia nuklearraren </a:t>
            </a:r>
            <a:r>
              <a:rPr lang="eu-ES" sz="2000" dirty="0" smtClean="0"/>
              <a:t>aprobetxamenduaren kasuan, prozesu hauek zein ordenean gertatzen dira eta zergatik Arrazona ezazu. Ordena itzazu</a:t>
            </a:r>
            <a:r>
              <a:rPr lang="eu-ES" sz="2000" dirty="0"/>
              <a:t>. Soberan dagoena kendu eta falta dena ipini</a:t>
            </a:r>
            <a:r>
              <a:rPr lang="eu-ES" sz="2000" dirty="0" smtClean="0"/>
              <a:t>.</a:t>
            </a:r>
            <a:endParaRPr lang="eu-ES" sz="2000" dirty="0"/>
          </a:p>
        </p:txBody>
      </p:sp>
      <p:sp>
        <p:nvSpPr>
          <p:cNvPr id="372822" name="AutoShape 86"/>
          <p:cNvSpPr>
            <a:spLocks noChangeArrowheads="1"/>
          </p:cNvSpPr>
          <p:nvPr/>
        </p:nvSpPr>
        <p:spPr bwMode="auto">
          <a:xfrm rot="5400000">
            <a:off x="1979335" y="3327401"/>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grpSp>
        <p:nvGrpSpPr>
          <p:cNvPr id="5" name="Group 87"/>
          <p:cNvGrpSpPr>
            <a:grpSpLocks/>
          </p:cNvGrpSpPr>
          <p:nvPr/>
        </p:nvGrpSpPr>
        <p:grpSpPr bwMode="auto">
          <a:xfrm>
            <a:off x="2148401" y="2560110"/>
            <a:ext cx="1549400" cy="395287"/>
            <a:chOff x="340" y="2387"/>
            <a:chExt cx="976" cy="249"/>
          </a:xfrm>
        </p:grpSpPr>
        <p:sp>
          <p:nvSpPr>
            <p:cNvPr id="665650" name="Rectangle 88"/>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5651" name="Text Box 89"/>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grpSp>
        <p:nvGrpSpPr>
          <p:cNvPr id="6" name="Group 90"/>
          <p:cNvGrpSpPr>
            <a:grpSpLocks/>
          </p:cNvGrpSpPr>
          <p:nvPr/>
        </p:nvGrpSpPr>
        <p:grpSpPr bwMode="auto">
          <a:xfrm>
            <a:off x="5076282" y="2955397"/>
            <a:ext cx="1549400" cy="395288"/>
            <a:chOff x="340" y="1412"/>
            <a:chExt cx="976" cy="249"/>
          </a:xfrm>
        </p:grpSpPr>
        <p:grpSp>
          <p:nvGrpSpPr>
            <p:cNvPr id="665644" name="Group 91"/>
            <p:cNvGrpSpPr>
              <a:grpSpLocks/>
            </p:cNvGrpSpPr>
            <p:nvPr/>
          </p:nvGrpSpPr>
          <p:grpSpPr bwMode="auto">
            <a:xfrm>
              <a:off x="340" y="1412"/>
              <a:ext cx="976" cy="249"/>
              <a:chOff x="340" y="1412"/>
              <a:chExt cx="976" cy="249"/>
            </a:xfrm>
          </p:grpSpPr>
          <p:sp>
            <p:nvSpPr>
              <p:cNvPr id="665648" name="Rectangle 92"/>
              <p:cNvSpPr>
                <a:spLocks noChangeArrowheads="1"/>
              </p:cNvSpPr>
              <p:nvPr/>
            </p:nvSpPr>
            <p:spPr bwMode="auto">
              <a:xfrm>
                <a:off x="340" y="1412"/>
                <a:ext cx="976" cy="249"/>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5649" name="Text Box 93"/>
              <p:cNvSpPr txBox="1">
                <a:spLocks noChangeArrowheads="1"/>
              </p:cNvSpPr>
              <p:nvPr/>
            </p:nvSpPr>
            <p:spPr bwMode="auto">
              <a:xfrm>
                <a:off x="481" y="1440"/>
                <a:ext cx="6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Nuklearra</a:t>
                </a:r>
              </a:p>
            </p:txBody>
          </p:sp>
        </p:grpSp>
        <p:grpSp>
          <p:nvGrpSpPr>
            <p:cNvPr id="665645" name="Group 94"/>
            <p:cNvGrpSpPr>
              <a:grpSpLocks/>
            </p:cNvGrpSpPr>
            <p:nvPr/>
          </p:nvGrpSpPr>
          <p:grpSpPr bwMode="auto">
            <a:xfrm>
              <a:off x="371" y="1445"/>
              <a:ext cx="159" cy="213"/>
              <a:chOff x="2289" y="3262"/>
              <a:chExt cx="159" cy="213"/>
            </a:xfrm>
          </p:grpSpPr>
          <p:sp>
            <p:nvSpPr>
              <p:cNvPr id="665646" name="Oval 95"/>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5647" name="Text Box 96"/>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grpSp>
        <p:nvGrpSpPr>
          <p:cNvPr id="9" name="Group 97"/>
          <p:cNvGrpSpPr>
            <a:grpSpLocks/>
          </p:cNvGrpSpPr>
          <p:nvPr/>
        </p:nvGrpSpPr>
        <p:grpSpPr bwMode="auto">
          <a:xfrm>
            <a:off x="5027069" y="1868489"/>
            <a:ext cx="1549400" cy="395287"/>
            <a:chOff x="340" y="1737"/>
            <a:chExt cx="976" cy="249"/>
          </a:xfrm>
        </p:grpSpPr>
        <p:grpSp>
          <p:nvGrpSpPr>
            <p:cNvPr id="665638" name="Group 98"/>
            <p:cNvGrpSpPr>
              <a:grpSpLocks/>
            </p:cNvGrpSpPr>
            <p:nvPr/>
          </p:nvGrpSpPr>
          <p:grpSpPr bwMode="auto">
            <a:xfrm>
              <a:off x="340" y="1737"/>
              <a:ext cx="976" cy="249"/>
              <a:chOff x="340" y="1737"/>
              <a:chExt cx="976" cy="249"/>
            </a:xfrm>
          </p:grpSpPr>
          <p:sp>
            <p:nvSpPr>
              <p:cNvPr id="665642" name="Rectangle 99"/>
              <p:cNvSpPr>
                <a:spLocks noChangeArrowheads="1"/>
              </p:cNvSpPr>
              <p:nvPr/>
            </p:nvSpPr>
            <p:spPr bwMode="auto">
              <a:xfrm>
                <a:off x="340" y="1737"/>
                <a:ext cx="976" cy="24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5643" name="Text Box 100"/>
              <p:cNvSpPr txBox="1">
                <a:spLocks noChangeArrowheads="1"/>
              </p:cNvSpPr>
              <p:nvPr/>
            </p:nvSpPr>
            <p:spPr bwMode="auto">
              <a:xfrm>
                <a:off x="505" y="1766"/>
                <a:ext cx="64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Termikoa</a:t>
                </a:r>
              </a:p>
            </p:txBody>
          </p:sp>
        </p:grpSp>
        <p:grpSp>
          <p:nvGrpSpPr>
            <p:cNvPr id="665639" name="Group 101"/>
            <p:cNvGrpSpPr>
              <a:grpSpLocks/>
            </p:cNvGrpSpPr>
            <p:nvPr/>
          </p:nvGrpSpPr>
          <p:grpSpPr bwMode="auto">
            <a:xfrm>
              <a:off x="371" y="1770"/>
              <a:ext cx="159" cy="213"/>
              <a:chOff x="2289" y="3262"/>
              <a:chExt cx="159" cy="213"/>
            </a:xfrm>
          </p:grpSpPr>
          <p:sp>
            <p:nvSpPr>
              <p:cNvPr id="665640" name="Oval 10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5641" name="Text Box 10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grpSp>
        <p:nvGrpSpPr>
          <p:cNvPr id="12" name="Group 104"/>
          <p:cNvGrpSpPr>
            <a:grpSpLocks/>
          </p:cNvGrpSpPr>
          <p:nvPr/>
        </p:nvGrpSpPr>
        <p:grpSpPr bwMode="auto">
          <a:xfrm>
            <a:off x="5027069" y="3987006"/>
            <a:ext cx="1549400" cy="395288"/>
            <a:chOff x="340" y="2062"/>
            <a:chExt cx="976" cy="249"/>
          </a:xfrm>
        </p:grpSpPr>
        <p:grpSp>
          <p:nvGrpSpPr>
            <p:cNvPr id="665632" name="Group 105"/>
            <p:cNvGrpSpPr>
              <a:grpSpLocks/>
            </p:cNvGrpSpPr>
            <p:nvPr/>
          </p:nvGrpSpPr>
          <p:grpSpPr bwMode="auto">
            <a:xfrm>
              <a:off x="340" y="2062"/>
              <a:ext cx="976" cy="249"/>
              <a:chOff x="340" y="2062"/>
              <a:chExt cx="976" cy="249"/>
            </a:xfrm>
          </p:grpSpPr>
          <p:sp>
            <p:nvSpPr>
              <p:cNvPr id="665636" name="Rectangle 106"/>
              <p:cNvSpPr>
                <a:spLocks noChangeArrowheads="1"/>
              </p:cNvSpPr>
              <p:nvPr/>
            </p:nvSpPr>
            <p:spPr bwMode="auto">
              <a:xfrm>
                <a:off x="340" y="2062"/>
                <a:ext cx="976" cy="24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5637" name="Text Box 107"/>
              <p:cNvSpPr txBox="1">
                <a:spLocks noChangeArrowheads="1"/>
              </p:cNvSpPr>
              <p:nvPr/>
            </p:nvSpPr>
            <p:spPr bwMode="auto">
              <a:xfrm>
                <a:off x="513" y="2091"/>
                <a:ext cx="6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Zinetikoa</a:t>
                </a:r>
              </a:p>
            </p:txBody>
          </p:sp>
        </p:grpSp>
        <p:grpSp>
          <p:nvGrpSpPr>
            <p:cNvPr id="665633" name="Group 108"/>
            <p:cNvGrpSpPr>
              <a:grpSpLocks/>
            </p:cNvGrpSpPr>
            <p:nvPr/>
          </p:nvGrpSpPr>
          <p:grpSpPr bwMode="auto">
            <a:xfrm>
              <a:off x="371" y="2095"/>
              <a:ext cx="159" cy="213"/>
              <a:chOff x="2289" y="3262"/>
              <a:chExt cx="159" cy="213"/>
            </a:xfrm>
          </p:grpSpPr>
          <p:sp>
            <p:nvSpPr>
              <p:cNvPr id="665634" name="Oval 109"/>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5635" name="Text Box 110"/>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grpSp>
        <p:nvGrpSpPr>
          <p:cNvPr id="31" name="Group 55"/>
          <p:cNvGrpSpPr>
            <a:grpSpLocks/>
          </p:cNvGrpSpPr>
          <p:nvPr/>
        </p:nvGrpSpPr>
        <p:grpSpPr bwMode="auto">
          <a:xfrm>
            <a:off x="2170626" y="2617259"/>
            <a:ext cx="252413" cy="338138"/>
            <a:chOff x="2289" y="3262"/>
            <a:chExt cx="159" cy="213"/>
          </a:xfrm>
        </p:grpSpPr>
        <p:sp>
          <p:nvSpPr>
            <p:cNvPr id="32" name="Oval 5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3" name="Text Box 57"/>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34" name="Group 87"/>
          <p:cNvGrpSpPr>
            <a:grpSpLocks/>
          </p:cNvGrpSpPr>
          <p:nvPr/>
        </p:nvGrpSpPr>
        <p:grpSpPr bwMode="auto">
          <a:xfrm>
            <a:off x="2119669" y="3915570"/>
            <a:ext cx="1549400" cy="395287"/>
            <a:chOff x="340" y="2387"/>
            <a:chExt cx="976" cy="249"/>
          </a:xfrm>
        </p:grpSpPr>
        <p:sp>
          <p:nvSpPr>
            <p:cNvPr id="35" name="Rectangle 88"/>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36" name="Text Box 89"/>
            <p:cNvSpPr txBox="1">
              <a:spLocks noChangeArrowheads="1"/>
            </p:cNvSpPr>
            <p:nvPr/>
          </p:nvSpPr>
          <p:spPr bwMode="auto">
            <a:xfrm>
              <a:off x="489" y="2415"/>
              <a:ext cx="68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smtClean="0"/>
                <a:t>Mineralak</a:t>
              </a:r>
              <a:endParaRPr lang="eu-ES" dirty="0"/>
            </a:p>
          </p:txBody>
        </p:sp>
      </p:grpSp>
      <p:grpSp>
        <p:nvGrpSpPr>
          <p:cNvPr id="37" name="Group 55"/>
          <p:cNvGrpSpPr>
            <a:grpSpLocks/>
          </p:cNvGrpSpPr>
          <p:nvPr/>
        </p:nvGrpSpPr>
        <p:grpSpPr bwMode="auto">
          <a:xfrm>
            <a:off x="2141894" y="3972719"/>
            <a:ext cx="252413" cy="338138"/>
            <a:chOff x="2289" y="3262"/>
            <a:chExt cx="159" cy="213"/>
          </a:xfrm>
        </p:grpSpPr>
        <p:sp>
          <p:nvSpPr>
            <p:cNvPr id="38" name="Oval 5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9" name="Text Box 57"/>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4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107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2822"/>
                                        </p:tgtEl>
                                        <p:attrNameLst>
                                          <p:attrName>style.visibility</p:attrName>
                                        </p:attrNameLst>
                                      </p:cBhvr>
                                      <p:to>
                                        <p:strVal val="visible"/>
                                      </p:to>
                                    </p:set>
                                    <p:animEffect transition="in" filter="wipe(up)">
                                      <p:cBhvr>
                                        <p:cTn id="7" dur="1000"/>
                                        <p:tgtEl>
                                          <p:spTgt spid="372822"/>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10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10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1000"/>
                                        <p:tgtEl>
                                          <p:spTgt spid="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8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94" name="Text Box 58"/>
          <p:cNvSpPr txBox="1">
            <a:spLocks noChangeArrowheads="1"/>
          </p:cNvSpPr>
          <p:nvPr/>
        </p:nvSpPr>
        <p:spPr bwMode="auto">
          <a:xfrm>
            <a:off x="120651" y="3549031"/>
            <a:ext cx="30241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Erreaktorearen nukleoa.</a:t>
            </a:r>
            <a:r>
              <a:rPr lang="eu-ES" dirty="0"/>
              <a:t> Erregaia urpean dago.</a:t>
            </a:r>
          </a:p>
        </p:txBody>
      </p:sp>
      <p:grpSp>
        <p:nvGrpSpPr>
          <p:cNvPr id="2" name="Group 59"/>
          <p:cNvGrpSpPr>
            <a:grpSpLocks/>
          </p:cNvGrpSpPr>
          <p:nvPr/>
        </p:nvGrpSpPr>
        <p:grpSpPr bwMode="auto">
          <a:xfrm>
            <a:off x="3481388" y="6537567"/>
            <a:ext cx="296862" cy="336550"/>
            <a:chOff x="2275" y="3262"/>
            <a:chExt cx="187" cy="212"/>
          </a:xfrm>
        </p:grpSpPr>
        <p:sp>
          <p:nvSpPr>
            <p:cNvPr id="665656" name="Oval 60"/>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5657" name="Text Box 61"/>
            <p:cNvSpPr txBox="1">
              <a:spLocks noChangeArrowheads="1"/>
            </p:cNvSpPr>
            <p:nvPr/>
          </p:nvSpPr>
          <p:spPr bwMode="auto">
            <a:xfrm>
              <a:off x="2275" y="326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1</a:t>
              </a:r>
            </a:p>
          </p:txBody>
        </p:sp>
      </p:grpSp>
      <p:sp>
        <p:nvSpPr>
          <p:cNvPr id="372808" name="Text Box 72"/>
          <p:cNvSpPr txBox="1">
            <a:spLocks noChangeArrowheads="1"/>
          </p:cNvSpPr>
          <p:nvPr/>
        </p:nvSpPr>
        <p:spPr bwMode="auto">
          <a:xfrm>
            <a:off x="120651" y="4193054"/>
            <a:ext cx="23764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Erregaia.</a:t>
            </a:r>
            <a:r>
              <a:rPr lang="eu-ES" dirty="0"/>
              <a:t> Uranioa</a:t>
            </a:r>
          </a:p>
        </p:txBody>
      </p:sp>
      <p:sp>
        <p:nvSpPr>
          <p:cNvPr id="372810" name="Text Box 74"/>
          <p:cNvSpPr txBox="1">
            <a:spLocks noChangeArrowheads="1"/>
          </p:cNvSpPr>
          <p:nvPr/>
        </p:nvSpPr>
        <p:spPr bwMode="auto">
          <a:xfrm>
            <a:off x="87313" y="4652963"/>
            <a:ext cx="2409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Moderatzailea.</a:t>
            </a:r>
            <a:r>
              <a:rPr lang="eu-ES" dirty="0"/>
              <a:t> Kate erreakzioa mantentzen du</a:t>
            </a:r>
          </a:p>
        </p:txBody>
      </p:sp>
      <p:sp>
        <p:nvSpPr>
          <p:cNvPr id="372812" name="Text Box 76"/>
          <p:cNvSpPr txBox="1">
            <a:spLocks noChangeArrowheads="1"/>
          </p:cNvSpPr>
          <p:nvPr/>
        </p:nvSpPr>
        <p:spPr bwMode="auto">
          <a:xfrm>
            <a:off x="153703" y="2208213"/>
            <a:ext cx="22320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Turbinak.</a:t>
            </a:r>
            <a:r>
              <a:rPr lang="eu-ES" dirty="0"/>
              <a:t> Ura lurrindu eta mugitzen hasten dira.</a:t>
            </a:r>
          </a:p>
        </p:txBody>
      </p:sp>
      <p:grpSp>
        <p:nvGrpSpPr>
          <p:cNvPr id="3" name="Group 77"/>
          <p:cNvGrpSpPr>
            <a:grpSpLocks/>
          </p:cNvGrpSpPr>
          <p:nvPr/>
        </p:nvGrpSpPr>
        <p:grpSpPr bwMode="auto">
          <a:xfrm>
            <a:off x="6507163" y="2140192"/>
            <a:ext cx="296862" cy="336550"/>
            <a:chOff x="2275" y="3262"/>
            <a:chExt cx="187" cy="212"/>
          </a:xfrm>
        </p:grpSpPr>
        <p:sp>
          <p:nvSpPr>
            <p:cNvPr id="665654" name="Oval 78"/>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5655" name="Text Box 79"/>
            <p:cNvSpPr txBox="1">
              <a:spLocks noChangeArrowheads="1"/>
            </p:cNvSpPr>
            <p:nvPr/>
          </p:nvSpPr>
          <p:spPr bwMode="auto">
            <a:xfrm>
              <a:off x="2275" y="326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2</a:t>
              </a:r>
            </a:p>
          </p:txBody>
        </p:sp>
      </p:grpSp>
      <p:grpSp>
        <p:nvGrpSpPr>
          <p:cNvPr id="4" name="Group 81"/>
          <p:cNvGrpSpPr>
            <a:grpSpLocks/>
          </p:cNvGrpSpPr>
          <p:nvPr/>
        </p:nvGrpSpPr>
        <p:grpSpPr bwMode="auto">
          <a:xfrm>
            <a:off x="6615113" y="5848592"/>
            <a:ext cx="296862" cy="336550"/>
            <a:chOff x="2275" y="3262"/>
            <a:chExt cx="187" cy="212"/>
          </a:xfrm>
        </p:grpSpPr>
        <p:sp>
          <p:nvSpPr>
            <p:cNvPr id="665652" name="Oval 8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5653" name="Text Box 83"/>
            <p:cNvSpPr txBox="1">
              <a:spLocks noChangeArrowheads="1"/>
            </p:cNvSpPr>
            <p:nvPr/>
          </p:nvSpPr>
          <p:spPr bwMode="auto">
            <a:xfrm>
              <a:off x="2275" y="326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3</a:t>
              </a:r>
            </a:p>
          </p:txBody>
        </p:sp>
      </p:grpSp>
      <p:sp>
        <p:nvSpPr>
          <p:cNvPr id="372820" name="Text Box 84"/>
          <p:cNvSpPr txBox="1">
            <a:spLocks noChangeArrowheads="1"/>
          </p:cNvSpPr>
          <p:nvPr/>
        </p:nvSpPr>
        <p:spPr bwMode="auto">
          <a:xfrm>
            <a:off x="153703" y="811213"/>
            <a:ext cx="245586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Turbinaren mugimenduak martxan jartzen du korronte elektrikoa sortuko duen </a:t>
            </a:r>
            <a:r>
              <a:rPr lang="eu-ES" b="1" dirty="0"/>
              <a:t>sorgailua</a:t>
            </a:r>
            <a:r>
              <a:rPr lang="eu-ES" dirty="0"/>
              <a:t>.</a:t>
            </a:r>
          </a:p>
        </p:txBody>
      </p:sp>
      <p:sp>
        <p:nvSpPr>
          <p:cNvPr id="377904" name="Text Box 48"/>
          <p:cNvSpPr txBox="1">
            <a:spLocks noChangeArrowheads="1"/>
          </p:cNvSpPr>
          <p:nvPr/>
        </p:nvSpPr>
        <p:spPr bwMode="auto">
          <a:xfrm>
            <a:off x="115963" y="3073393"/>
            <a:ext cx="2263529" cy="584776"/>
          </a:xfrm>
          <a:prstGeom prst="rect">
            <a:avLst/>
          </a:prstGeom>
          <a:noFill/>
          <a:ln w="9525">
            <a:noFill/>
            <a:miter lim="800000"/>
            <a:headEnd/>
            <a:tailEnd/>
          </a:ln>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defRPr/>
            </a:pPr>
            <a:r>
              <a:rPr lang="eu-ES" b="1" dirty="0" smtClean="0">
                <a:effectLst>
                  <a:outerShdw blurRad="38100" dist="38100" dir="2700000" algn="tl">
                    <a:srgbClr val="DDDDDD"/>
                  </a:outerShdw>
                </a:effectLst>
                <a:cs typeface="+mn-cs"/>
              </a:rPr>
              <a:t>Hondakin Nuklearren irteera.</a:t>
            </a:r>
          </a:p>
        </p:txBody>
      </p:sp>
      <p:sp>
        <p:nvSpPr>
          <p:cNvPr id="59" name="CuadroTexto 58"/>
          <p:cNvSpPr txBox="1"/>
          <p:nvPr/>
        </p:nvSpPr>
        <p:spPr>
          <a:xfrm>
            <a:off x="2720975" y="815749"/>
            <a:ext cx="6423025" cy="1569660"/>
          </a:xfrm>
          <a:prstGeom prst="rect">
            <a:avLst/>
          </a:prstGeom>
          <a:noFill/>
        </p:spPr>
        <p:txBody>
          <a:bodyPr wrap="square" rtlCol="0">
            <a:spAutoFit/>
          </a:bodyPr>
          <a:lstStyle/>
          <a:p>
            <a:r>
              <a:rPr lang="es-ES" sz="2400" dirty="0" err="1" smtClean="0"/>
              <a:t>Ondorengo</a:t>
            </a:r>
            <a:r>
              <a:rPr lang="es-ES" sz="2400" dirty="0" smtClean="0"/>
              <a:t> </a:t>
            </a:r>
            <a:r>
              <a:rPr lang="es-ES" sz="2400" dirty="0" err="1" smtClean="0"/>
              <a:t>adierazpenak</a:t>
            </a:r>
            <a:r>
              <a:rPr lang="es-ES" sz="2400" dirty="0" smtClean="0"/>
              <a:t> </a:t>
            </a:r>
            <a:r>
              <a:rPr lang="es-ES" sz="2400" dirty="0" err="1" smtClean="0"/>
              <a:t>kokatu</a:t>
            </a:r>
            <a:r>
              <a:rPr lang="es-ES" sz="2400" dirty="0" smtClean="0"/>
              <a:t> eta </a:t>
            </a:r>
            <a:r>
              <a:rPr lang="es-ES" sz="2400" dirty="0" err="1" smtClean="0"/>
              <a:t>adierazi</a:t>
            </a:r>
            <a:r>
              <a:rPr lang="es-ES" sz="2400" dirty="0" smtClean="0"/>
              <a:t> </a:t>
            </a:r>
            <a:r>
              <a:rPr lang="es-ES" sz="2400" dirty="0" err="1" smtClean="0"/>
              <a:t>zein</a:t>
            </a:r>
            <a:r>
              <a:rPr lang="es-ES" sz="2400" dirty="0" smtClean="0"/>
              <a:t> </a:t>
            </a:r>
            <a:r>
              <a:rPr lang="es-ES" sz="2400" dirty="0" err="1" smtClean="0"/>
              <a:t>prozesu</a:t>
            </a:r>
            <a:r>
              <a:rPr lang="es-ES" sz="2400" dirty="0" smtClean="0"/>
              <a:t> </a:t>
            </a:r>
            <a:r>
              <a:rPr lang="es-ES" sz="2400" dirty="0" err="1" smtClean="0"/>
              <a:t>gertatzen</a:t>
            </a:r>
            <a:r>
              <a:rPr lang="es-ES" sz="2400" dirty="0" smtClean="0"/>
              <a:t> </a:t>
            </a:r>
            <a:r>
              <a:rPr lang="es-ES" sz="2400" dirty="0" err="1" smtClean="0"/>
              <a:t>diren</a:t>
            </a:r>
            <a:r>
              <a:rPr lang="es-ES" sz="2400" dirty="0" smtClean="0"/>
              <a:t> </a:t>
            </a:r>
            <a:r>
              <a:rPr lang="es-ES" sz="2400" dirty="0" err="1" smtClean="0"/>
              <a:t>hauetako</a:t>
            </a:r>
            <a:r>
              <a:rPr lang="es-ES" sz="2400" dirty="0" smtClean="0"/>
              <a:t> </a:t>
            </a:r>
            <a:r>
              <a:rPr lang="es-ES" sz="2400" dirty="0" err="1" smtClean="0"/>
              <a:t>prozesu</a:t>
            </a:r>
            <a:r>
              <a:rPr lang="es-ES" sz="2400" dirty="0" smtClean="0"/>
              <a:t> </a:t>
            </a:r>
            <a:r>
              <a:rPr lang="es-ES" sz="2400" dirty="0" err="1" smtClean="0"/>
              <a:t>bakoitzean</a:t>
            </a:r>
            <a:r>
              <a:rPr lang="es-ES" sz="2400" dirty="0" smtClean="0"/>
              <a:t>. </a:t>
            </a:r>
            <a:r>
              <a:rPr lang="es-ES" sz="2400" dirty="0" err="1" smtClean="0"/>
              <a:t>Zein</a:t>
            </a:r>
            <a:r>
              <a:rPr lang="es-ES" sz="2400" dirty="0" smtClean="0"/>
              <a:t> da </a:t>
            </a:r>
            <a:r>
              <a:rPr lang="es-ES" sz="2400" dirty="0" err="1" smtClean="0"/>
              <a:t>termikoa</a:t>
            </a:r>
            <a:r>
              <a:rPr lang="es-ES" sz="2400" dirty="0" smtClean="0"/>
              <a:t>, </a:t>
            </a:r>
            <a:r>
              <a:rPr lang="es-ES" sz="2400" dirty="0" err="1" smtClean="0"/>
              <a:t>zinetikoa</a:t>
            </a:r>
            <a:r>
              <a:rPr lang="es-ES" sz="2400" dirty="0" smtClean="0"/>
              <a:t>, </a:t>
            </a:r>
            <a:r>
              <a:rPr lang="es-ES" sz="2400" dirty="0" err="1" smtClean="0"/>
              <a:t>kimikoa</a:t>
            </a:r>
            <a:r>
              <a:rPr lang="es-ES" sz="2400" dirty="0" smtClean="0"/>
              <a:t> eta </a:t>
            </a:r>
            <a:r>
              <a:rPr lang="es-ES" sz="2400" dirty="0" err="1" smtClean="0"/>
              <a:t>elektrikoa</a:t>
            </a:r>
            <a:r>
              <a:rPr lang="es-ES" sz="2400" dirty="0" smtClean="0"/>
              <a:t>?</a:t>
            </a:r>
            <a:endParaRPr lang="es-ES" sz="2400" dirty="0"/>
          </a:p>
        </p:txBody>
      </p:sp>
      <p:pic>
        <p:nvPicPr>
          <p:cNvPr id="3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12602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72794"/>
                                        </p:tgtEl>
                                        <p:attrNameLst>
                                          <p:attrName>style.visibility</p:attrName>
                                        </p:attrNameLst>
                                      </p:cBhvr>
                                      <p:to>
                                        <p:strVal val="visible"/>
                                      </p:to>
                                    </p:set>
                                    <p:animEffect transition="in" filter="dissolve">
                                      <p:cBhvr>
                                        <p:cTn id="13" dur="500"/>
                                        <p:tgtEl>
                                          <p:spTgt spid="372794"/>
                                        </p:tgtEl>
                                      </p:cBhvr>
                                    </p:animEffect>
                                  </p:childTnLst>
                                </p:cTn>
                              </p:par>
                            </p:childTnLst>
                          </p:cTn>
                        </p:par>
                        <p:par>
                          <p:cTn id="14" fill="hold" nodeType="afterGroup">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72808"/>
                                        </p:tgtEl>
                                        <p:attrNameLst>
                                          <p:attrName>style.visibility</p:attrName>
                                        </p:attrNameLst>
                                      </p:cBhvr>
                                      <p:to>
                                        <p:strVal val="visible"/>
                                      </p:to>
                                    </p:set>
                                    <p:animEffect transition="in" filter="dissolve">
                                      <p:cBhvr>
                                        <p:cTn id="17" dur="500"/>
                                        <p:tgtEl>
                                          <p:spTgt spid="372808"/>
                                        </p:tgtEl>
                                      </p:cBhvr>
                                    </p:animEffect>
                                  </p:childTnLst>
                                </p:cTn>
                              </p:par>
                            </p:childTnLst>
                          </p:cTn>
                        </p:par>
                        <p:par>
                          <p:cTn id="18" fill="hold" nodeType="afterGroup">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372810"/>
                                        </p:tgtEl>
                                        <p:attrNameLst>
                                          <p:attrName>style.visibility</p:attrName>
                                        </p:attrNameLst>
                                      </p:cBhvr>
                                      <p:to>
                                        <p:strVal val="visible"/>
                                      </p:to>
                                    </p:set>
                                    <p:animEffect transition="in" filter="dissolve">
                                      <p:cBhvr>
                                        <p:cTn id="21" dur="500"/>
                                        <p:tgtEl>
                                          <p:spTgt spid="372810"/>
                                        </p:tgtEl>
                                      </p:cBhvr>
                                    </p:animEffect>
                                  </p:childTnLst>
                                </p:cTn>
                              </p:par>
                            </p:childTnLst>
                          </p:cTn>
                        </p:par>
                        <p:par>
                          <p:cTn id="22" fill="hold" nodeType="afterGroup">
                            <p:stCondLst>
                              <p:cond delay="2000"/>
                            </p:stCondLst>
                            <p:childTnLst>
                              <p:par>
                                <p:cTn id="23" presetID="53"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par>
                          <p:cTn id="28" fill="hold" nodeType="afterGroup">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372812"/>
                                        </p:tgtEl>
                                        <p:attrNameLst>
                                          <p:attrName>style.visibility</p:attrName>
                                        </p:attrNameLst>
                                      </p:cBhvr>
                                      <p:to>
                                        <p:strVal val="visible"/>
                                      </p:to>
                                    </p:set>
                                    <p:animEffect transition="in" filter="dissolve">
                                      <p:cBhvr>
                                        <p:cTn id="31" dur="500"/>
                                        <p:tgtEl>
                                          <p:spTgt spid="372812"/>
                                        </p:tgtEl>
                                      </p:cBhvr>
                                    </p:animEffect>
                                  </p:childTnLst>
                                </p:cTn>
                              </p:par>
                            </p:childTnLst>
                          </p:cTn>
                        </p:par>
                        <p:par>
                          <p:cTn id="32" fill="hold" nodeType="afterGroup">
                            <p:stCondLst>
                              <p:cond delay="3000"/>
                            </p:stCondLst>
                            <p:childTnLst>
                              <p:par>
                                <p:cTn id="33" presetID="53"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par>
                          <p:cTn id="38" fill="hold" nodeType="afterGroup">
                            <p:stCondLst>
                              <p:cond delay="3500"/>
                            </p:stCondLst>
                            <p:childTnLst>
                              <p:par>
                                <p:cTn id="39" presetID="9" presetClass="entr" presetSubtype="0" fill="hold" grpId="0" nodeType="afterEffect">
                                  <p:stCondLst>
                                    <p:cond delay="0"/>
                                  </p:stCondLst>
                                  <p:childTnLst>
                                    <p:set>
                                      <p:cBhvr>
                                        <p:cTn id="40" dur="1" fill="hold">
                                          <p:stCondLst>
                                            <p:cond delay="0"/>
                                          </p:stCondLst>
                                        </p:cTn>
                                        <p:tgtEl>
                                          <p:spTgt spid="372820"/>
                                        </p:tgtEl>
                                        <p:attrNameLst>
                                          <p:attrName>style.visibility</p:attrName>
                                        </p:attrNameLst>
                                      </p:cBhvr>
                                      <p:to>
                                        <p:strVal val="visible"/>
                                      </p:to>
                                    </p:set>
                                    <p:animEffect transition="in" filter="dissolve">
                                      <p:cBhvr>
                                        <p:cTn id="41" dur="500"/>
                                        <p:tgtEl>
                                          <p:spTgt spid="372820"/>
                                        </p:tgtEl>
                                      </p:cBhvr>
                                    </p:animEffect>
                                  </p:childTnLst>
                                </p:cTn>
                              </p:par>
                            </p:childTnLst>
                          </p:cTn>
                        </p:par>
                        <p:par>
                          <p:cTn id="42" fill="hold" nodeType="afterGroup">
                            <p:stCondLst>
                              <p:cond delay="4000"/>
                            </p:stCondLst>
                            <p:childTnLst>
                              <p:par>
                                <p:cTn id="43" presetID="9" presetClass="entr" presetSubtype="0" fill="hold" grpId="0" nodeType="afterEffect">
                                  <p:stCondLst>
                                    <p:cond delay="500"/>
                                  </p:stCondLst>
                                  <p:childTnLst>
                                    <p:set>
                                      <p:cBhvr>
                                        <p:cTn id="44" dur="1" fill="hold">
                                          <p:stCondLst>
                                            <p:cond delay="0"/>
                                          </p:stCondLst>
                                        </p:cTn>
                                        <p:tgtEl>
                                          <p:spTgt spid="377904"/>
                                        </p:tgtEl>
                                        <p:attrNameLst>
                                          <p:attrName>style.visibility</p:attrName>
                                        </p:attrNameLst>
                                      </p:cBhvr>
                                      <p:to>
                                        <p:strVal val="visible"/>
                                      </p:to>
                                    </p:set>
                                    <p:animEffect transition="in" filter="dissolve">
                                      <p:cBhvr>
                                        <p:cTn id="45" dur="500"/>
                                        <p:tgtEl>
                                          <p:spTgt spid="37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94" grpId="0"/>
      <p:bldP spid="372808" grpId="0"/>
      <p:bldP spid="372810" grpId="0"/>
      <p:bldP spid="372812" grpId="0"/>
      <p:bldP spid="372820" grpId="0"/>
      <p:bldP spid="3779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819" name="AutoShape 59"/>
          <p:cNvSpPr>
            <a:spLocks noChangeArrowheads="1"/>
          </p:cNvSpPr>
          <p:nvPr/>
        </p:nvSpPr>
        <p:spPr bwMode="auto">
          <a:xfrm rot="5400000">
            <a:off x="2726351" y="3393282"/>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67651"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7652" name="Text Box 31"/>
          <p:cNvSpPr txBox="1">
            <a:spLocks noChangeArrowheads="1"/>
          </p:cNvSpPr>
          <p:nvPr/>
        </p:nvSpPr>
        <p:spPr bwMode="auto">
          <a:xfrm>
            <a:off x="307275" y="696913"/>
            <a:ext cx="8728775"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Energia hidraulikoaren aprobetxamenduaren kasuan, , prozesu hauek zein ordenean gertatzen dira eta zergatik Arrazona ezazu. Ordena itzazu</a:t>
            </a:r>
            <a:r>
              <a:rPr lang="eu-ES" sz="2000" dirty="0" smtClean="0"/>
              <a:t>. Zein falta da? </a:t>
            </a:r>
            <a:r>
              <a:rPr lang="eu-ES" sz="2000" dirty="0"/>
              <a:t>Soberan dagoena kendu eta falta dena </a:t>
            </a:r>
            <a:r>
              <a:rPr lang="eu-ES" sz="2000" dirty="0" smtClean="0"/>
              <a:t>ipini</a:t>
            </a:r>
            <a:r>
              <a:rPr lang="eu-ES" sz="2000" dirty="0"/>
              <a:t>.</a:t>
            </a:r>
          </a:p>
        </p:txBody>
      </p:sp>
      <p:grpSp>
        <p:nvGrpSpPr>
          <p:cNvPr id="2" name="Group 34"/>
          <p:cNvGrpSpPr>
            <a:grpSpLocks/>
          </p:cNvGrpSpPr>
          <p:nvPr/>
        </p:nvGrpSpPr>
        <p:grpSpPr bwMode="auto">
          <a:xfrm>
            <a:off x="5437694" y="3675778"/>
            <a:ext cx="1549400" cy="395287"/>
            <a:chOff x="340" y="2387"/>
            <a:chExt cx="976" cy="249"/>
          </a:xfrm>
        </p:grpSpPr>
        <p:sp>
          <p:nvSpPr>
            <p:cNvPr id="667685" name="Rectangle 35"/>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7686" name="Text Box 36"/>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sp>
        <p:nvSpPr>
          <p:cNvPr id="667680" name="Rectangle 39"/>
          <p:cNvSpPr>
            <a:spLocks noChangeArrowheads="1"/>
          </p:cNvSpPr>
          <p:nvPr/>
        </p:nvSpPr>
        <p:spPr bwMode="auto">
          <a:xfrm>
            <a:off x="3164499" y="4263720"/>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7681" name="Text Box 40"/>
          <p:cNvSpPr txBox="1">
            <a:spLocks noChangeArrowheads="1"/>
          </p:cNvSpPr>
          <p:nvPr/>
        </p:nvSpPr>
        <p:spPr bwMode="auto">
          <a:xfrm>
            <a:off x="3264512" y="4308170"/>
            <a:ext cx="1358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   Potentziala</a:t>
            </a:r>
          </a:p>
        </p:txBody>
      </p:sp>
      <p:grpSp>
        <p:nvGrpSpPr>
          <p:cNvPr id="667682" name="Group 41"/>
          <p:cNvGrpSpPr>
            <a:grpSpLocks/>
          </p:cNvGrpSpPr>
          <p:nvPr/>
        </p:nvGrpSpPr>
        <p:grpSpPr bwMode="auto">
          <a:xfrm>
            <a:off x="3213713" y="4316116"/>
            <a:ext cx="252413" cy="338138"/>
            <a:chOff x="2289" y="3262"/>
            <a:chExt cx="159" cy="213"/>
          </a:xfrm>
        </p:grpSpPr>
        <p:sp>
          <p:nvSpPr>
            <p:cNvPr id="667683"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7684"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667674" name="Group 52"/>
          <p:cNvGrpSpPr>
            <a:grpSpLocks/>
          </p:cNvGrpSpPr>
          <p:nvPr/>
        </p:nvGrpSpPr>
        <p:grpSpPr bwMode="auto">
          <a:xfrm>
            <a:off x="2713650" y="2791619"/>
            <a:ext cx="1549400" cy="395287"/>
            <a:chOff x="340" y="2062"/>
            <a:chExt cx="976" cy="249"/>
          </a:xfrm>
        </p:grpSpPr>
        <p:sp>
          <p:nvSpPr>
            <p:cNvPr id="667678" name="Rectangle 53"/>
            <p:cNvSpPr>
              <a:spLocks noChangeArrowheads="1"/>
            </p:cNvSpPr>
            <p:nvPr/>
          </p:nvSpPr>
          <p:spPr bwMode="auto">
            <a:xfrm>
              <a:off x="340" y="2062"/>
              <a:ext cx="976" cy="24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67679" name="Text Box 54"/>
            <p:cNvSpPr txBox="1">
              <a:spLocks noChangeArrowheads="1"/>
            </p:cNvSpPr>
            <p:nvPr/>
          </p:nvSpPr>
          <p:spPr bwMode="auto">
            <a:xfrm>
              <a:off x="513" y="2091"/>
              <a:ext cx="6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Zinetikoa</a:t>
              </a:r>
            </a:p>
          </p:txBody>
        </p:sp>
      </p:grpSp>
      <p:grpSp>
        <p:nvGrpSpPr>
          <p:cNvPr id="667675" name="Group 55"/>
          <p:cNvGrpSpPr>
            <a:grpSpLocks/>
          </p:cNvGrpSpPr>
          <p:nvPr/>
        </p:nvGrpSpPr>
        <p:grpSpPr bwMode="auto">
          <a:xfrm>
            <a:off x="2762864" y="2844014"/>
            <a:ext cx="252413" cy="338138"/>
            <a:chOff x="2289" y="3262"/>
            <a:chExt cx="159" cy="213"/>
          </a:xfrm>
        </p:grpSpPr>
        <p:sp>
          <p:nvSpPr>
            <p:cNvPr id="667676" name="Oval 5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7677" name="Text Box 57"/>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46" name="Oval 56"/>
          <p:cNvSpPr>
            <a:spLocks noChangeArrowheads="1"/>
          </p:cNvSpPr>
          <p:nvPr/>
        </p:nvSpPr>
        <p:spPr bwMode="auto">
          <a:xfrm>
            <a:off x="5501020" y="3760471"/>
            <a:ext cx="252413"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grpSp>
        <p:nvGrpSpPr>
          <p:cNvPr id="48" name="Group 34"/>
          <p:cNvGrpSpPr>
            <a:grpSpLocks/>
          </p:cNvGrpSpPr>
          <p:nvPr/>
        </p:nvGrpSpPr>
        <p:grpSpPr bwMode="auto">
          <a:xfrm>
            <a:off x="5678994" y="5481639"/>
            <a:ext cx="1549400" cy="395287"/>
            <a:chOff x="340" y="2387"/>
            <a:chExt cx="976" cy="249"/>
          </a:xfrm>
        </p:grpSpPr>
        <p:sp>
          <p:nvSpPr>
            <p:cNvPr id="49" name="Rectangle 35"/>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50" name="Text Box 36"/>
            <p:cNvSpPr txBox="1">
              <a:spLocks noChangeArrowheads="1"/>
            </p:cNvSpPr>
            <p:nvPr/>
          </p:nvSpPr>
          <p:spPr bwMode="auto">
            <a:xfrm>
              <a:off x="544" y="2415"/>
              <a:ext cx="57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smtClean="0"/>
                <a:t>Eguzkia</a:t>
              </a:r>
              <a:endParaRPr lang="eu-ES" dirty="0"/>
            </a:p>
          </p:txBody>
        </p:sp>
      </p:grpSp>
      <p:sp>
        <p:nvSpPr>
          <p:cNvPr id="51" name="Oval 56"/>
          <p:cNvSpPr>
            <a:spLocks noChangeArrowheads="1"/>
          </p:cNvSpPr>
          <p:nvPr/>
        </p:nvSpPr>
        <p:spPr bwMode="auto">
          <a:xfrm>
            <a:off x="5742320" y="5566332"/>
            <a:ext cx="252413"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pic>
        <p:nvPicPr>
          <p:cNvPr id="2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72269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3819"/>
                                        </p:tgtEl>
                                        <p:attrNameLst>
                                          <p:attrName>style.visibility</p:attrName>
                                        </p:attrNameLst>
                                      </p:cBhvr>
                                      <p:to>
                                        <p:strVal val="visible"/>
                                      </p:to>
                                    </p:set>
                                    <p:animEffect transition="in" filter="wipe(up)">
                                      <p:cBhvr>
                                        <p:cTn id="7" dur="1000"/>
                                        <p:tgtEl>
                                          <p:spTgt spid="373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wipe(up)">
                                      <p:cBhvr>
                                        <p:cTn id="17"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8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1"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7652" name="Text Box 31"/>
          <p:cNvSpPr txBox="1">
            <a:spLocks noChangeArrowheads="1"/>
          </p:cNvSpPr>
          <p:nvPr/>
        </p:nvSpPr>
        <p:spPr bwMode="auto">
          <a:xfrm>
            <a:off x="0" y="654388"/>
            <a:ext cx="914400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Energia hidraulikoaren </a:t>
            </a:r>
            <a:r>
              <a:rPr lang="eu-ES" sz="2000" dirty="0" smtClean="0"/>
              <a:t>aprobetxamendua.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smtClean="0"/>
              <a:t>potentziala</a:t>
            </a:r>
            <a:r>
              <a:rPr lang="es-ES" sz="2000" dirty="0" smtClean="0"/>
              <a:t>, </a:t>
            </a:r>
            <a:r>
              <a:rPr lang="es-ES" sz="2000" dirty="0" err="1" smtClean="0"/>
              <a:t>zinetikoa</a:t>
            </a:r>
            <a:r>
              <a:rPr lang="es-ES" sz="2000" dirty="0" smtClean="0"/>
              <a:t> </a:t>
            </a:r>
            <a:r>
              <a:rPr lang="es-ES" sz="2000" dirty="0"/>
              <a:t>eta </a:t>
            </a:r>
            <a:r>
              <a:rPr lang="es-ES" sz="2000" dirty="0" err="1"/>
              <a:t>elektrikoa</a:t>
            </a:r>
            <a:r>
              <a:rPr lang="es-ES" sz="2000" dirty="0" smtClean="0"/>
              <a:t>?</a:t>
            </a:r>
            <a:endParaRPr lang="es-ES" sz="2000" dirty="0"/>
          </a:p>
        </p:txBody>
      </p:sp>
      <p:sp>
        <p:nvSpPr>
          <p:cNvPr id="373820" name="Text Box 60"/>
          <p:cNvSpPr txBox="1">
            <a:spLocks noChangeArrowheads="1"/>
          </p:cNvSpPr>
          <p:nvPr/>
        </p:nvSpPr>
        <p:spPr bwMode="auto">
          <a:xfrm>
            <a:off x="0" y="4397830"/>
            <a:ext cx="28797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Urtegia.</a:t>
            </a:r>
            <a:r>
              <a:rPr lang="eu-ES" dirty="0"/>
              <a:t> Ibaiaren goi ibilguan eraikitzen da, haranetan, mendien artean..</a:t>
            </a:r>
          </a:p>
        </p:txBody>
      </p:sp>
      <p:grpSp>
        <p:nvGrpSpPr>
          <p:cNvPr id="8" name="Group 61"/>
          <p:cNvGrpSpPr>
            <a:grpSpLocks/>
          </p:cNvGrpSpPr>
          <p:nvPr/>
        </p:nvGrpSpPr>
        <p:grpSpPr bwMode="auto">
          <a:xfrm>
            <a:off x="2944019" y="2267018"/>
            <a:ext cx="296862" cy="336550"/>
            <a:chOff x="2275" y="3262"/>
            <a:chExt cx="187" cy="212"/>
          </a:xfrm>
        </p:grpSpPr>
        <p:sp>
          <p:nvSpPr>
            <p:cNvPr id="667672" name="Oval 6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7673" name="Text Box 63"/>
            <p:cNvSpPr txBox="1">
              <a:spLocks noChangeArrowheads="1"/>
            </p:cNvSpPr>
            <p:nvPr/>
          </p:nvSpPr>
          <p:spPr bwMode="auto">
            <a:xfrm>
              <a:off x="2275" y="326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1</a:t>
              </a:r>
            </a:p>
          </p:txBody>
        </p:sp>
      </p:grpSp>
      <p:sp>
        <p:nvSpPr>
          <p:cNvPr id="373824" name="Text Box 64"/>
          <p:cNvSpPr txBox="1">
            <a:spLocks noChangeArrowheads="1"/>
          </p:cNvSpPr>
          <p:nvPr/>
        </p:nvSpPr>
        <p:spPr bwMode="auto">
          <a:xfrm>
            <a:off x="0" y="1620838"/>
            <a:ext cx="2232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Turbina.</a:t>
            </a:r>
            <a:r>
              <a:rPr lang="eu-ES" dirty="0"/>
              <a:t> Urak mugi arazten ditu</a:t>
            </a:r>
          </a:p>
        </p:txBody>
      </p:sp>
      <p:grpSp>
        <p:nvGrpSpPr>
          <p:cNvPr id="9" name="Group 65"/>
          <p:cNvGrpSpPr>
            <a:grpSpLocks/>
          </p:cNvGrpSpPr>
          <p:nvPr/>
        </p:nvGrpSpPr>
        <p:grpSpPr bwMode="auto">
          <a:xfrm>
            <a:off x="6113463" y="5302250"/>
            <a:ext cx="296862" cy="336550"/>
            <a:chOff x="2275" y="3262"/>
            <a:chExt cx="187" cy="212"/>
          </a:xfrm>
        </p:grpSpPr>
        <p:sp>
          <p:nvSpPr>
            <p:cNvPr id="667670" name="Oval 6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67671" name="Text Box 67"/>
            <p:cNvSpPr txBox="1">
              <a:spLocks noChangeArrowheads="1"/>
            </p:cNvSpPr>
            <p:nvPr/>
          </p:nvSpPr>
          <p:spPr bwMode="auto">
            <a:xfrm>
              <a:off x="2275" y="3262"/>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2</a:t>
              </a:r>
            </a:p>
          </p:txBody>
        </p:sp>
      </p:grpSp>
      <p:sp>
        <p:nvSpPr>
          <p:cNvPr id="373830" name="Line 70"/>
          <p:cNvSpPr>
            <a:spLocks noChangeShapeType="1"/>
          </p:cNvSpPr>
          <p:nvPr/>
        </p:nvSpPr>
        <p:spPr bwMode="auto">
          <a:xfrm>
            <a:off x="5292725" y="4127500"/>
            <a:ext cx="792163" cy="2159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73831" name="Line 71"/>
          <p:cNvSpPr>
            <a:spLocks noChangeShapeType="1"/>
          </p:cNvSpPr>
          <p:nvPr/>
        </p:nvSpPr>
        <p:spPr bwMode="auto">
          <a:xfrm>
            <a:off x="7019925" y="4833938"/>
            <a:ext cx="865188" cy="7143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73834" name="Text Box 74"/>
          <p:cNvSpPr txBox="1">
            <a:spLocks noChangeArrowheads="1"/>
          </p:cNvSpPr>
          <p:nvPr/>
        </p:nvSpPr>
        <p:spPr bwMode="auto">
          <a:xfrm>
            <a:off x="0" y="3462337"/>
            <a:ext cx="28178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Sorgailuak energia mekanikoa elektrizitatean transformatzen du.</a:t>
            </a:r>
          </a:p>
        </p:txBody>
      </p:sp>
      <p:sp>
        <p:nvSpPr>
          <p:cNvPr id="377904" name="Text Box 48"/>
          <p:cNvSpPr txBox="1">
            <a:spLocks noChangeArrowheads="1"/>
          </p:cNvSpPr>
          <p:nvPr/>
        </p:nvSpPr>
        <p:spPr bwMode="auto">
          <a:xfrm>
            <a:off x="-5432" y="2267018"/>
            <a:ext cx="2489870" cy="1323439"/>
          </a:xfrm>
          <a:prstGeom prst="rect">
            <a:avLst/>
          </a:prstGeom>
          <a:noFill/>
          <a:ln w="9525">
            <a:noFill/>
            <a:miter lim="800000"/>
            <a:headEnd/>
            <a:tailEnd/>
          </a:ln>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defRPr/>
            </a:pPr>
            <a:r>
              <a:rPr lang="eu-ES" b="1" dirty="0" smtClean="0">
                <a:effectLst>
                  <a:outerShdw blurRad="38100" dist="38100" dir="2700000" algn="tl">
                    <a:srgbClr val="DDDDDD"/>
                  </a:outerShdw>
                </a:effectLst>
                <a:cs typeface="+mn-cs"/>
              </a:rPr>
              <a:t>Ibaien eta haranen dinamika aldatzen da. Haranetako biodibertsitatea galtzen da.</a:t>
            </a:r>
          </a:p>
        </p:txBody>
      </p:sp>
      <p:pic>
        <p:nvPicPr>
          <p:cNvPr id="2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16168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nodeType="afterGroup">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73820"/>
                                        </p:tgtEl>
                                        <p:attrNameLst>
                                          <p:attrName>style.visibility</p:attrName>
                                        </p:attrNameLst>
                                      </p:cBhvr>
                                      <p:to>
                                        <p:strVal val="visible"/>
                                      </p:to>
                                    </p:set>
                                    <p:animEffect transition="in" filter="dissolve">
                                      <p:cBhvr>
                                        <p:cTn id="13" dur="500"/>
                                        <p:tgtEl>
                                          <p:spTgt spid="373820"/>
                                        </p:tgtEl>
                                      </p:cBhvr>
                                    </p:animEffect>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73830"/>
                                        </p:tgtEl>
                                        <p:attrNameLst>
                                          <p:attrName>style.visibility</p:attrName>
                                        </p:attrNameLst>
                                      </p:cBhvr>
                                      <p:to>
                                        <p:strVal val="visible"/>
                                      </p:to>
                                    </p:set>
                                    <p:animEffect transition="in" filter="wipe(left)">
                                      <p:cBhvr>
                                        <p:cTn id="17" dur="1000"/>
                                        <p:tgtEl>
                                          <p:spTgt spid="373830"/>
                                        </p:tgtEl>
                                      </p:cBhvr>
                                    </p:animEffect>
                                  </p:childTnLst>
                                </p:cTn>
                              </p:par>
                            </p:childTnLst>
                          </p:cTn>
                        </p:par>
                        <p:par>
                          <p:cTn id="18" fill="hold" nodeType="afterGroup">
                            <p:stCondLst>
                              <p:cond delay="2000"/>
                            </p:stCondLst>
                            <p:childTnLst>
                              <p:par>
                                <p:cTn id="19" presetID="53"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73824"/>
                                        </p:tgtEl>
                                        <p:attrNameLst>
                                          <p:attrName>style.visibility</p:attrName>
                                        </p:attrNameLst>
                                      </p:cBhvr>
                                      <p:to>
                                        <p:strVal val="visible"/>
                                      </p:to>
                                    </p:set>
                                    <p:animEffect transition="in" filter="dissolve">
                                      <p:cBhvr>
                                        <p:cTn id="27" dur="500"/>
                                        <p:tgtEl>
                                          <p:spTgt spid="373824"/>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73834"/>
                                        </p:tgtEl>
                                        <p:attrNameLst>
                                          <p:attrName>style.visibility</p:attrName>
                                        </p:attrNameLst>
                                      </p:cBhvr>
                                      <p:to>
                                        <p:strVal val="visible"/>
                                      </p:to>
                                    </p:set>
                                    <p:animEffect transition="in" filter="dissolve">
                                      <p:cBhvr>
                                        <p:cTn id="31" dur="500"/>
                                        <p:tgtEl>
                                          <p:spTgt spid="373834"/>
                                        </p:tgtEl>
                                      </p:cBhvr>
                                    </p:animEffect>
                                  </p:childTnLst>
                                </p:cTn>
                              </p:par>
                            </p:childTnLst>
                          </p:cTn>
                        </p:par>
                        <p:par>
                          <p:cTn id="32" fill="hold" nodeType="afterGroup">
                            <p:stCondLst>
                              <p:cond delay="3500"/>
                            </p:stCondLst>
                            <p:childTnLst>
                              <p:par>
                                <p:cTn id="33" presetID="22" presetClass="entr" presetSubtype="8" fill="hold" grpId="0" nodeType="afterEffect">
                                  <p:stCondLst>
                                    <p:cond delay="500"/>
                                  </p:stCondLst>
                                  <p:childTnLst>
                                    <p:set>
                                      <p:cBhvr>
                                        <p:cTn id="34" dur="1" fill="hold">
                                          <p:stCondLst>
                                            <p:cond delay="0"/>
                                          </p:stCondLst>
                                        </p:cTn>
                                        <p:tgtEl>
                                          <p:spTgt spid="373831"/>
                                        </p:tgtEl>
                                        <p:attrNameLst>
                                          <p:attrName>style.visibility</p:attrName>
                                        </p:attrNameLst>
                                      </p:cBhvr>
                                      <p:to>
                                        <p:strVal val="visible"/>
                                      </p:to>
                                    </p:set>
                                    <p:animEffect transition="in" filter="wipe(left)">
                                      <p:cBhvr>
                                        <p:cTn id="35" dur="1000"/>
                                        <p:tgtEl>
                                          <p:spTgt spid="373831"/>
                                        </p:tgtEl>
                                      </p:cBhvr>
                                    </p:animEffect>
                                  </p:childTnLst>
                                </p:cTn>
                              </p:par>
                            </p:childTnLst>
                          </p:cTn>
                        </p:par>
                        <p:par>
                          <p:cTn id="36" fill="hold" nodeType="afterGroup">
                            <p:stCondLst>
                              <p:cond delay="5000"/>
                            </p:stCondLst>
                            <p:childTnLst>
                              <p:par>
                                <p:cTn id="37" presetID="9" presetClass="entr" presetSubtype="0" fill="hold" grpId="0" nodeType="afterEffect">
                                  <p:stCondLst>
                                    <p:cond delay="500"/>
                                  </p:stCondLst>
                                  <p:childTnLst>
                                    <p:set>
                                      <p:cBhvr>
                                        <p:cTn id="38" dur="1" fill="hold">
                                          <p:stCondLst>
                                            <p:cond delay="0"/>
                                          </p:stCondLst>
                                        </p:cTn>
                                        <p:tgtEl>
                                          <p:spTgt spid="377904"/>
                                        </p:tgtEl>
                                        <p:attrNameLst>
                                          <p:attrName>style.visibility</p:attrName>
                                        </p:attrNameLst>
                                      </p:cBhvr>
                                      <p:to>
                                        <p:strVal val="visible"/>
                                      </p:to>
                                    </p:set>
                                    <p:animEffect transition="in" filter="dissolve">
                                      <p:cBhvr>
                                        <p:cTn id="39" dur="500"/>
                                        <p:tgtEl>
                                          <p:spTgt spid="37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820" grpId="0"/>
      <p:bldP spid="373824" grpId="0"/>
      <p:bldP spid="373830" grpId="0" animBg="1"/>
      <p:bldP spid="373831" grpId="0" animBg="1"/>
      <p:bldP spid="373834" grpId="0"/>
      <p:bldP spid="37790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65" name="Cloud"/>
          <p:cNvSpPr>
            <a:spLocks noChangeAspect="1" noEditPoints="1" noChangeArrowheads="1"/>
          </p:cNvSpPr>
          <p:nvPr/>
        </p:nvSpPr>
        <p:spPr bwMode="auto">
          <a:xfrm>
            <a:off x="0" y="801688"/>
            <a:ext cx="1662113" cy="647700"/>
          </a:xfrm>
          <a:custGeom>
            <a:avLst/>
            <a:gdLst>
              <a:gd name="T0" fmla="*/ 5156 w 21600"/>
              <a:gd name="T1" fmla="*/ 323850 h 21600"/>
              <a:gd name="T2" fmla="*/ 831057 w 21600"/>
              <a:gd name="T3" fmla="*/ 647010 h 21600"/>
              <a:gd name="T4" fmla="*/ 1660728 w 21600"/>
              <a:gd name="T5" fmla="*/ 323850 h 21600"/>
              <a:gd name="T6" fmla="*/ 831057 w 21600"/>
              <a:gd name="T7" fmla="*/ 370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blurRad="63500" dist="107763" dir="2700000" algn="ctr" rotWithShape="0">
              <a:srgbClr val="808080"/>
            </a:outerShdw>
          </a:effectLst>
        </p:spPr>
        <p:txBody>
          <a:bodyPr/>
          <a:lstStyle/>
          <a:p>
            <a:pPr>
              <a:defRPr/>
            </a:pPr>
            <a:endParaRPr lang="es-ES">
              <a:cs typeface="+mn-cs"/>
            </a:endParaRPr>
          </a:p>
        </p:txBody>
      </p:sp>
      <p:sp>
        <p:nvSpPr>
          <p:cNvPr id="855066" name="AutoShape 26"/>
          <p:cNvSpPr>
            <a:spLocks noChangeArrowheads="1"/>
          </p:cNvSpPr>
          <p:nvPr/>
        </p:nvSpPr>
        <p:spPr bwMode="auto">
          <a:xfrm>
            <a:off x="6101623" y="3716338"/>
            <a:ext cx="287337" cy="287337"/>
          </a:xfrm>
          <a:prstGeom prst="leftArrow">
            <a:avLst>
              <a:gd name="adj1" fmla="val 50278"/>
              <a:gd name="adj2" fmla="val 43384"/>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855068" name="AutoShape 28"/>
          <p:cNvSpPr>
            <a:spLocks noChangeArrowheads="1"/>
          </p:cNvSpPr>
          <p:nvPr/>
        </p:nvSpPr>
        <p:spPr bwMode="auto">
          <a:xfrm>
            <a:off x="6101623" y="3716338"/>
            <a:ext cx="287337" cy="287337"/>
          </a:xfrm>
          <a:prstGeom prst="leftArrow">
            <a:avLst>
              <a:gd name="adj1" fmla="val 50278"/>
              <a:gd name="adj2" fmla="val 43384"/>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855070" name="AutoShape 30"/>
          <p:cNvSpPr>
            <a:spLocks noChangeArrowheads="1"/>
          </p:cNvSpPr>
          <p:nvPr/>
        </p:nvSpPr>
        <p:spPr bwMode="auto">
          <a:xfrm>
            <a:off x="6101623" y="3716338"/>
            <a:ext cx="287337" cy="287337"/>
          </a:xfrm>
          <a:prstGeom prst="leftArrow">
            <a:avLst>
              <a:gd name="adj1" fmla="val 50278"/>
              <a:gd name="adj2" fmla="val 43384"/>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69739" name="Oval 46"/>
          <p:cNvSpPr>
            <a:spLocks noChangeArrowheads="1"/>
          </p:cNvSpPr>
          <p:nvPr/>
        </p:nvSpPr>
        <p:spPr bwMode="auto">
          <a:xfrm>
            <a:off x="7890278" y="291867"/>
            <a:ext cx="215900" cy="431800"/>
          </a:xfrm>
          <a:prstGeom prst="ellipse">
            <a:avLst/>
          </a:prstGeom>
          <a:solidFill>
            <a:schemeClr val="bg1"/>
          </a:solidFill>
          <a:ln w="9525">
            <a:solidFill>
              <a:schemeClr val="tx1"/>
            </a:solidFill>
            <a:round/>
            <a:headEnd/>
            <a:tailEnd/>
          </a:ln>
        </p:spPr>
        <p:txBody>
          <a:bodyPr wrap="none" anchor="ctr"/>
          <a:lstStyle/>
          <a:p>
            <a:endParaRPr lang="es-ES"/>
          </a:p>
        </p:txBody>
      </p:sp>
      <p:sp>
        <p:nvSpPr>
          <p:cNvPr id="669740" name="Oval 47"/>
          <p:cNvSpPr>
            <a:spLocks noChangeArrowheads="1"/>
          </p:cNvSpPr>
          <p:nvPr/>
        </p:nvSpPr>
        <p:spPr bwMode="auto">
          <a:xfrm>
            <a:off x="8250640" y="291867"/>
            <a:ext cx="215900" cy="431800"/>
          </a:xfrm>
          <a:prstGeom prst="ellipse">
            <a:avLst/>
          </a:prstGeom>
          <a:solidFill>
            <a:schemeClr val="bg1"/>
          </a:solidFill>
          <a:ln w="9525">
            <a:solidFill>
              <a:schemeClr val="tx1"/>
            </a:solidFill>
            <a:round/>
            <a:headEnd/>
            <a:tailEnd/>
          </a:ln>
        </p:spPr>
        <p:txBody>
          <a:bodyPr wrap="none" anchor="ctr"/>
          <a:lstStyle/>
          <a:p>
            <a:endParaRPr lang="es-ES"/>
          </a:p>
        </p:txBody>
      </p:sp>
      <p:sp>
        <p:nvSpPr>
          <p:cNvPr id="669741" name="Oval 48"/>
          <p:cNvSpPr>
            <a:spLocks noChangeArrowheads="1"/>
          </p:cNvSpPr>
          <p:nvPr/>
        </p:nvSpPr>
        <p:spPr bwMode="auto">
          <a:xfrm>
            <a:off x="7961715" y="580792"/>
            <a:ext cx="73025" cy="73025"/>
          </a:xfrm>
          <a:prstGeom prst="ellipse">
            <a:avLst/>
          </a:prstGeom>
          <a:solidFill>
            <a:srgbClr val="000000"/>
          </a:solidFill>
          <a:ln w="9525">
            <a:solidFill>
              <a:schemeClr val="tx1"/>
            </a:solidFill>
            <a:round/>
            <a:headEnd/>
            <a:tailEnd/>
          </a:ln>
        </p:spPr>
        <p:txBody>
          <a:bodyPr wrap="none" anchor="ctr"/>
          <a:lstStyle/>
          <a:p>
            <a:endParaRPr lang="es-ES"/>
          </a:p>
        </p:txBody>
      </p:sp>
      <p:sp>
        <p:nvSpPr>
          <p:cNvPr id="669742" name="Oval 49"/>
          <p:cNvSpPr>
            <a:spLocks noChangeArrowheads="1"/>
          </p:cNvSpPr>
          <p:nvPr/>
        </p:nvSpPr>
        <p:spPr bwMode="auto">
          <a:xfrm>
            <a:off x="8322078" y="580792"/>
            <a:ext cx="73025" cy="73025"/>
          </a:xfrm>
          <a:prstGeom prst="ellipse">
            <a:avLst/>
          </a:prstGeom>
          <a:solidFill>
            <a:srgbClr val="000000"/>
          </a:solidFill>
          <a:ln w="9525">
            <a:solidFill>
              <a:schemeClr val="tx1"/>
            </a:solidFill>
            <a:round/>
            <a:headEnd/>
            <a:tailEnd/>
          </a:ln>
        </p:spPr>
        <p:txBody>
          <a:bodyPr wrap="none" anchor="ctr"/>
          <a:lstStyle/>
          <a:p>
            <a:endParaRPr lang="es-ES"/>
          </a:p>
        </p:txBody>
      </p:sp>
      <p:sp>
        <p:nvSpPr>
          <p:cNvPr id="669743" name="Text Box 31"/>
          <p:cNvSpPr txBox="1">
            <a:spLocks noChangeArrowheads="1"/>
          </p:cNvSpPr>
          <p:nvPr/>
        </p:nvSpPr>
        <p:spPr bwMode="auto">
          <a:xfrm>
            <a:off x="6395233" y="1665444"/>
            <a:ext cx="2359211" cy="3477875"/>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Itsas energiaren aprobetxamenduaren kasuan , prozesu hauek zein ordenean gertatzen dira eta zergatik Arrazona ezazu. Ordena itzazu</a:t>
            </a:r>
            <a:r>
              <a:rPr lang="eu-ES" sz="2000" dirty="0" smtClean="0"/>
              <a:t>. Soberan dagoena kendu eta falta dena ipini.</a:t>
            </a:r>
            <a:endParaRPr lang="eu-ES" sz="2000" dirty="0"/>
          </a:p>
        </p:txBody>
      </p:sp>
      <p:sp>
        <p:nvSpPr>
          <p:cNvPr id="53" name="AutoShape 59"/>
          <p:cNvSpPr>
            <a:spLocks noChangeArrowheads="1"/>
          </p:cNvSpPr>
          <p:nvPr/>
        </p:nvSpPr>
        <p:spPr bwMode="auto">
          <a:xfrm rot="5400000">
            <a:off x="268151" y="3393282"/>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grpSp>
        <p:nvGrpSpPr>
          <p:cNvPr id="54" name="Group 34"/>
          <p:cNvGrpSpPr>
            <a:grpSpLocks/>
          </p:cNvGrpSpPr>
          <p:nvPr/>
        </p:nvGrpSpPr>
        <p:grpSpPr bwMode="auto">
          <a:xfrm>
            <a:off x="2438864" y="2593975"/>
            <a:ext cx="1549400" cy="395287"/>
            <a:chOff x="340" y="2387"/>
            <a:chExt cx="976" cy="249"/>
          </a:xfrm>
        </p:grpSpPr>
        <p:sp>
          <p:nvSpPr>
            <p:cNvPr id="55" name="Rectangle 35"/>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56" name="Text Box 36"/>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sp>
        <p:nvSpPr>
          <p:cNvPr id="57" name="Rectangle 39"/>
          <p:cNvSpPr>
            <a:spLocks noChangeArrowheads="1"/>
          </p:cNvSpPr>
          <p:nvPr/>
        </p:nvSpPr>
        <p:spPr bwMode="auto">
          <a:xfrm>
            <a:off x="706299" y="4263720"/>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58" name="Text Box 40"/>
          <p:cNvSpPr txBox="1">
            <a:spLocks noChangeArrowheads="1"/>
          </p:cNvSpPr>
          <p:nvPr/>
        </p:nvSpPr>
        <p:spPr bwMode="auto">
          <a:xfrm>
            <a:off x="806312" y="4308170"/>
            <a:ext cx="1358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   Potentziala</a:t>
            </a:r>
          </a:p>
        </p:txBody>
      </p:sp>
      <p:grpSp>
        <p:nvGrpSpPr>
          <p:cNvPr id="59" name="Group 41"/>
          <p:cNvGrpSpPr>
            <a:grpSpLocks/>
          </p:cNvGrpSpPr>
          <p:nvPr/>
        </p:nvGrpSpPr>
        <p:grpSpPr bwMode="auto">
          <a:xfrm>
            <a:off x="755513" y="4316116"/>
            <a:ext cx="252413" cy="338138"/>
            <a:chOff x="2289" y="3262"/>
            <a:chExt cx="159" cy="213"/>
          </a:xfrm>
        </p:grpSpPr>
        <p:sp>
          <p:nvSpPr>
            <p:cNvPr id="60"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1"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62" name="Group 52"/>
          <p:cNvGrpSpPr>
            <a:grpSpLocks/>
          </p:cNvGrpSpPr>
          <p:nvPr/>
        </p:nvGrpSpPr>
        <p:grpSpPr bwMode="auto">
          <a:xfrm>
            <a:off x="255450" y="2791619"/>
            <a:ext cx="1549400" cy="395287"/>
            <a:chOff x="340" y="2062"/>
            <a:chExt cx="976" cy="249"/>
          </a:xfrm>
        </p:grpSpPr>
        <p:sp>
          <p:nvSpPr>
            <p:cNvPr id="63" name="Rectangle 53"/>
            <p:cNvSpPr>
              <a:spLocks noChangeArrowheads="1"/>
            </p:cNvSpPr>
            <p:nvPr/>
          </p:nvSpPr>
          <p:spPr bwMode="auto">
            <a:xfrm>
              <a:off x="340" y="2062"/>
              <a:ext cx="976" cy="24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4" name="Text Box 54"/>
            <p:cNvSpPr txBox="1">
              <a:spLocks noChangeArrowheads="1"/>
            </p:cNvSpPr>
            <p:nvPr/>
          </p:nvSpPr>
          <p:spPr bwMode="auto">
            <a:xfrm>
              <a:off x="513" y="2091"/>
              <a:ext cx="6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Zinetikoa</a:t>
              </a:r>
            </a:p>
          </p:txBody>
        </p:sp>
      </p:grpSp>
      <p:grpSp>
        <p:nvGrpSpPr>
          <p:cNvPr id="65" name="Group 55"/>
          <p:cNvGrpSpPr>
            <a:grpSpLocks/>
          </p:cNvGrpSpPr>
          <p:nvPr/>
        </p:nvGrpSpPr>
        <p:grpSpPr bwMode="auto">
          <a:xfrm>
            <a:off x="304664" y="2844014"/>
            <a:ext cx="252413" cy="338138"/>
            <a:chOff x="2289" y="3262"/>
            <a:chExt cx="159" cy="213"/>
          </a:xfrm>
        </p:grpSpPr>
        <p:sp>
          <p:nvSpPr>
            <p:cNvPr id="66" name="Oval 5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 name="Text Box 57"/>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68" name="Oval 56"/>
          <p:cNvSpPr>
            <a:spLocks noChangeArrowheads="1"/>
          </p:cNvSpPr>
          <p:nvPr/>
        </p:nvSpPr>
        <p:spPr bwMode="auto">
          <a:xfrm>
            <a:off x="2494005" y="2665412"/>
            <a:ext cx="252413"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grpSp>
        <p:nvGrpSpPr>
          <p:cNvPr id="69" name="Group 52"/>
          <p:cNvGrpSpPr>
            <a:grpSpLocks/>
          </p:cNvGrpSpPr>
          <p:nvPr/>
        </p:nvGrpSpPr>
        <p:grpSpPr bwMode="auto">
          <a:xfrm>
            <a:off x="336322" y="1665288"/>
            <a:ext cx="1549400" cy="395287"/>
            <a:chOff x="340" y="2062"/>
            <a:chExt cx="976" cy="249"/>
          </a:xfrm>
        </p:grpSpPr>
        <p:sp>
          <p:nvSpPr>
            <p:cNvPr id="70" name="Rectangle 53"/>
            <p:cNvSpPr>
              <a:spLocks noChangeArrowheads="1"/>
            </p:cNvSpPr>
            <p:nvPr/>
          </p:nvSpPr>
          <p:spPr bwMode="auto">
            <a:xfrm>
              <a:off x="340" y="2062"/>
              <a:ext cx="976" cy="24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71" name="Text Box 54"/>
            <p:cNvSpPr txBox="1">
              <a:spLocks noChangeArrowheads="1"/>
            </p:cNvSpPr>
            <p:nvPr/>
          </p:nvSpPr>
          <p:spPr bwMode="auto">
            <a:xfrm>
              <a:off x="596" y="2091"/>
              <a:ext cx="46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smtClean="0"/>
                <a:t>Ilargia</a:t>
              </a:r>
              <a:endParaRPr lang="eu-ES" dirty="0"/>
            </a:p>
          </p:txBody>
        </p:sp>
      </p:grpSp>
      <p:grpSp>
        <p:nvGrpSpPr>
          <p:cNvPr id="72" name="Group 55"/>
          <p:cNvGrpSpPr>
            <a:grpSpLocks/>
          </p:cNvGrpSpPr>
          <p:nvPr/>
        </p:nvGrpSpPr>
        <p:grpSpPr bwMode="auto">
          <a:xfrm>
            <a:off x="385536" y="1717683"/>
            <a:ext cx="252413" cy="338138"/>
            <a:chOff x="2289" y="3262"/>
            <a:chExt cx="159" cy="213"/>
          </a:xfrm>
        </p:grpSpPr>
        <p:sp>
          <p:nvSpPr>
            <p:cNvPr id="73" name="Oval 56"/>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74" name="Text Box 57"/>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7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7039"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2590" y="46032"/>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2846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fill="remove" grpId="0" nodeType="withEffect">
                                  <p:stCondLst>
                                    <p:cond delay="0"/>
                                  </p:stCondLst>
                                  <p:childTnLst>
                                    <p:animMotion origin="layout" path="M 1.94444E-6 -2.38702E-6 L -0.28334 0.00023 " pathEditMode="relative" rAng="0" ptsTypes="AA">
                                      <p:cBhvr>
                                        <p:cTn id="6" dur="7000" fill="hold"/>
                                        <p:tgtEl>
                                          <p:spTgt spid="855066"/>
                                        </p:tgtEl>
                                        <p:attrNameLst>
                                          <p:attrName>ppt_x</p:attrName>
                                          <p:attrName>ppt_y</p:attrName>
                                        </p:attrNameLst>
                                      </p:cBhvr>
                                      <p:rCtr x="-14167" y="0"/>
                                    </p:animMotion>
                                  </p:childTnLst>
                                </p:cTn>
                              </p:par>
                              <p:par>
                                <p:cTn id="7" presetID="35" presetClass="path" presetSubtype="0" fill="remove" grpId="0" nodeType="withEffect">
                                  <p:stCondLst>
                                    <p:cond delay="14000"/>
                                  </p:stCondLst>
                                  <p:childTnLst>
                                    <p:animMotion origin="layout" path="M 1.94444E-6 -2.38702E-6 L -0.28334 0.00023 " pathEditMode="relative" rAng="0" ptsTypes="AA">
                                      <p:cBhvr>
                                        <p:cTn id="8" dur="7000" fill="hold"/>
                                        <p:tgtEl>
                                          <p:spTgt spid="855068"/>
                                        </p:tgtEl>
                                        <p:attrNameLst>
                                          <p:attrName>ppt_x</p:attrName>
                                          <p:attrName>ppt_y</p:attrName>
                                        </p:attrNameLst>
                                      </p:cBhvr>
                                      <p:rCtr x="-14167" y="0"/>
                                    </p:animMotion>
                                  </p:childTnLst>
                                </p:cTn>
                              </p:par>
                              <p:par>
                                <p:cTn id="9" presetID="35" presetClass="path" presetSubtype="0" fill="remove" grpId="0" nodeType="withEffect">
                                  <p:stCondLst>
                                    <p:cond delay="28000"/>
                                  </p:stCondLst>
                                  <p:childTnLst>
                                    <p:animMotion origin="layout" path="M 1.94444E-6 -2.38702E-6 L -0.28334 0.00023 " pathEditMode="relative" rAng="0" ptsTypes="AA">
                                      <p:cBhvr>
                                        <p:cTn id="10" dur="7000" fill="hold"/>
                                        <p:tgtEl>
                                          <p:spTgt spid="855070"/>
                                        </p:tgtEl>
                                        <p:attrNameLst>
                                          <p:attrName>ppt_x</p:attrName>
                                          <p:attrName>ppt_y</p:attrName>
                                        </p:attrNameLst>
                                      </p:cBhvr>
                                      <p:rCtr x="-14167" y="0"/>
                                    </p:animMotion>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wipe(up)">
                                      <p:cBhvr>
                                        <p:cTn id="15" dur="1000"/>
                                        <p:tgtEl>
                                          <p:spTgt spid="5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wipe(up)">
                                      <p:cBhvr>
                                        <p:cTn id="20"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5066" grpId="0" animBg="1"/>
      <p:bldP spid="855068" grpId="0" animBg="1"/>
      <p:bldP spid="855070" grpId="0" animBg="1"/>
      <p:bldP spid="5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865AD7B-34BF-C04D-86EC-CB065CB56C21}" type="slidenum">
              <a:rPr lang="eu-ES" sz="1400">
                <a:latin typeface="Times" charset="0"/>
              </a:rPr>
              <a:pPr/>
              <a:t>16</a:t>
            </a:fld>
            <a:endParaRPr lang="eu-ES" sz="1400">
              <a:latin typeface="Times" charset="0"/>
            </a:endParaRPr>
          </a:p>
        </p:txBody>
      </p:sp>
      <p:sp>
        <p:nvSpPr>
          <p:cNvPr id="669700" name="Rectangle 4"/>
          <p:cNvSpPr>
            <a:spLocks noChangeArrowheads="1"/>
          </p:cNvSpPr>
          <p:nvPr/>
        </p:nvSpPr>
        <p:spPr bwMode="auto">
          <a:xfrm>
            <a:off x="5740418" y="3961938"/>
            <a:ext cx="2627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u-ES" sz="2400" dirty="0">
                <a:cs typeface="Arial" charset="0"/>
              </a:rPr>
              <a:t>Itsas gora</a:t>
            </a:r>
          </a:p>
        </p:txBody>
      </p:sp>
      <p:sp>
        <p:nvSpPr>
          <p:cNvPr id="669717" name="Rectangle 24"/>
          <p:cNvSpPr>
            <a:spLocks noChangeArrowheads="1"/>
          </p:cNvSpPr>
          <p:nvPr/>
        </p:nvSpPr>
        <p:spPr bwMode="auto">
          <a:xfrm>
            <a:off x="5560806" y="1535112"/>
            <a:ext cx="2627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u-ES" sz="2400" dirty="0">
                <a:cs typeface="Arial" charset="0"/>
              </a:rPr>
              <a:t>Marea bera</a:t>
            </a:r>
          </a:p>
        </p:txBody>
      </p:sp>
      <p:sp>
        <p:nvSpPr>
          <p:cNvPr id="855073" name="Text Box 33"/>
          <p:cNvSpPr txBox="1">
            <a:spLocks noChangeArrowheads="1"/>
          </p:cNvSpPr>
          <p:nvPr/>
        </p:nvSpPr>
        <p:spPr bwMode="auto">
          <a:xfrm>
            <a:off x="900113" y="5734050"/>
            <a:ext cx="2978150" cy="641350"/>
          </a:xfrm>
          <a:prstGeom prst="rect">
            <a:avLst/>
          </a:prstGeom>
          <a:gradFill rotWithShape="1">
            <a:gsLst>
              <a:gs pos="0">
                <a:srgbClr val="FFCC00"/>
              </a:gs>
              <a:gs pos="50000">
                <a:srgbClr val="FFFFCC"/>
              </a:gs>
              <a:gs pos="100000">
                <a:srgbClr val="FFCC00"/>
              </a:gs>
            </a:gsLst>
            <a:lin ang="5400000" scaled="1"/>
          </a:gradFill>
          <a:ln w="9525">
            <a:noFill/>
            <a:miter lim="800000"/>
            <a:headEnd/>
            <a:tailEnd/>
          </a:ln>
          <a:effectLst/>
        </p:spPr>
        <p:txBody>
          <a:bodyPr wrap="none">
            <a:spAutoFit/>
          </a:bodyPr>
          <a:lstStyle/>
          <a:p>
            <a:pPr eaLnBrk="1" hangingPunct="1">
              <a:defRPr/>
            </a:pPr>
            <a:r>
              <a:rPr lang="eu-ES" sz="3600" b="1">
                <a:solidFill>
                  <a:schemeClr val="accent2"/>
                </a:solidFill>
                <a:effectLst>
                  <a:outerShdw blurRad="38100" dist="38100" dir="2700000" algn="tl">
                    <a:srgbClr val="000000"/>
                  </a:outerShdw>
                </a:effectLst>
                <a:ea typeface="+mn-ea"/>
                <a:cs typeface="Arial" charset="0"/>
                <a:hlinkClick r:id="rId2"/>
              </a:rPr>
              <a:t>Itsas energia</a:t>
            </a:r>
            <a:endParaRPr lang="eu-ES" sz="3600" b="1">
              <a:solidFill>
                <a:schemeClr val="accent2"/>
              </a:solidFill>
              <a:effectLst>
                <a:outerShdw blurRad="38100" dist="38100" dir="2700000" algn="tl">
                  <a:srgbClr val="000000"/>
                </a:outerShdw>
              </a:effectLst>
              <a:ea typeface="+mn-ea"/>
              <a:cs typeface="Arial" charset="0"/>
            </a:endParaRPr>
          </a:p>
        </p:txBody>
      </p:sp>
      <p:sp>
        <p:nvSpPr>
          <p:cNvPr id="669731" name="Text Box 38"/>
          <p:cNvSpPr txBox="1">
            <a:spLocks noChangeArrowheads="1"/>
          </p:cNvSpPr>
          <p:nvPr/>
        </p:nvSpPr>
        <p:spPr bwMode="auto">
          <a:xfrm>
            <a:off x="7207042" y="1962700"/>
            <a:ext cx="1341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Sorgailua</a:t>
            </a:r>
          </a:p>
        </p:txBody>
      </p:sp>
      <p:sp>
        <p:nvSpPr>
          <p:cNvPr id="669732" name="Text Box 39"/>
          <p:cNvSpPr txBox="1">
            <a:spLocks noChangeArrowheads="1"/>
          </p:cNvSpPr>
          <p:nvPr/>
        </p:nvSpPr>
        <p:spPr bwMode="auto">
          <a:xfrm>
            <a:off x="6540766" y="2336800"/>
            <a:ext cx="1116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Turbina</a:t>
            </a:r>
          </a:p>
        </p:txBody>
      </p:sp>
      <p:sp>
        <p:nvSpPr>
          <p:cNvPr id="855082" name="Text Box 42"/>
          <p:cNvSpPr txBox="1">
            <a:spLocks noChangeArrowheads="1"/>
          </p:cNvSpPr>
          <p:nvPr/>
        </p:nvSpPr>
        <p:spPr bwMode="auto">
          <a:xfrm>
            <a:off x="6838950" y="2840038"/>
            <a:ext cx="2305050" cy="457200"/>
          </a:xfrm>
          <a:prstGeom prst="rect">
            <a:avLst/>
          </a:prstGeom>
          <a:noFill/>
          <a:ln w="9525">
            <a:noFill/>
            <a:miter lim="800000"/>
            <a:headEnd/>
            <a:tailEnd/>
          </a:ln>
          <a:effec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2400" b="1" smtClean="0">
                <a:solidFill>
                  <a:schemeClr val="accent2"/>
                </a:solidFill>
                <a:effectLst>
                  <a:outerShdw blurRad="38100" dist="38100" dir="2700000" algn="tl">
                    <a:srgbClr val="DDDDDD"/>
                  </a:outerShdw>
                </a:effectLst>
                <a:cs typeface="Arial" charset="0"/>
              </a:rPr>
              <a:t>Zentrala</a:t>
            </a:r>
          </a:p>
        </p:txBody>
      </p:sp>
      <p:sp>
        <p:nvSpPr>
          <p:cNvPr id="669743" name="Text Box 31"/>
          <p:cNvSpPr txBox="1">
            <a:spLocks noChangeArrowheads="1"/>
          </p:cNvSpPr>
          <p:nvPr/>
        </p:nvSpPr>
        <p:spPr bwMode="auto">
          <a:xfrm>
            <a:off x="358774" y="1697855"/>
            <a:ext cx="2585007" cy="3477875"/>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Itsas energiaren </a:t>
            </a:r>
            <a:r>
              <a:rPr lang="eu-ES" sz="2000" dirty="0" smtClean="0"/>
              <a:t>aprobetxamendua</a:t>
            </a:r>
            <a:r>
              <a:rPr lang="eu-ES" sz="2000" dirty="0"/>
              <a:t>.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a:t>potentziala</a:t>
            </a:r>
            <a:r>
              <a:rPr lang="es-ES" sz="2000" dirty="0"/>
              <a:t>, </a:t>
            </a:r>
            <a:r>
              <a:rPr lang="es-ES" sz="2000" dirty="0" err="1"/>
              <a:t>zinetikoa</a:t>
            </a:r>
            <a:r>
              <a:rPr lang="es-ES" sz="2000" dirty="0"/>
              <a:t> eta </a:t>
            </a:r>
            <a:r>
              <a:rPr lang="es-ES" sz="2000" dirty="0" err="1"/>
              <a:t>elektrikoa</a:t>
            </a:r>
            <a:r>
              <a:rPr lang="es-ES" sz="2000" dirty="0" smtClean="0"/>
              <a:t>?</a:t>
            </a:r>
            <a:endParaRPr lang="es-ES" sz="2000" dirty="0"/>
          </a:p>
        </p:txBody>
      </p:sp>
      <p:sp>
        <p:nvSpPr>
          <p:cNvPr id="52" name="Text Box 38"/>
          <p:cNvSpPr txBox="1">
            <a:spLocks noChangeArrowheads="1"/>
          </p:cNvSpPr>
          <p:nvPr/>
        </p:nvSpPr>
        <p:spPr bwMode="auto">
          <a:xfrm>
            <a:off x="7595506" y="4625975"/>
            <a:ext cx="9412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smtClean="0">
                <a:cs typeface="Arial" charset="0"/>
              </a:rPr>
              <a:t>Ilargia</a:t>
            </a:r>
            <a:endParaRPr lang="eu-ES" sz="2000" b="1" dirty="0">
              <a:cs typeface="Arial" charset="0"/>
            </a:endParaRPr>
          </a:p>
        </p:txBody>
      </p:sp>
      <p:pic>
        <p:nvPicPr>
          <p:cNvPr id="5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566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2181"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2411413" y="4846936"/>
            <a:ext cx="4572000" cy="923330"/>
          </a:xfrm>
          <a:prstGeom prst="rect">
            <a:avLst/>
          </a:prstGeom>
        </p:spPr>
        <p:txBody>
          <a:bodyPr>
            <a:spAutoFit/>
          </a:bodyPr>
          <a:lstStyle/>
          <a:p>
            <a:r>
              <a:rPr lang="es-ES" dirty="0"/>
              <a:t>http://1.bp.blogspot.com/-</a:t>
            </a:r>
            <a:r>
              <a:rPr lang="es-ES" dirty="0" err="1"/>
              <a:t>hUrZWLfdCTI</a:t>
            </a:r>
            <a:r>
              <a:rPr lang="es-ES" dirty="0"/>
              <a:t>/</a:t>
            </a:r>
            <a:r>
              <a:rPr lang="es-ES" dirty="0" err="1"/>
              <a:t>UTsbTcLuBII</a:t>
            </a:r>
            <a:r>
              <a:rPr lang="es-ES" dirty="0"/>
              <a:t>/</a:t>
            </a:r>
            <a:r>
              <a:rPr lang="es-ES" dirty="0" err="1"/>
              <a:t>AAAAAAAAIlI</a:t>
            </a:r>
            <a:r>
              <a:rPr lang="es-ES" dirty="0"/>
              <a:t>/uwJMQSY5h7o/s1600/tidal-energy-generator_04.gif</a:t>
            </a:r>
          </a:p>
        </p:txBody>
      </p:sp>
    </p:spTree>
    <p:extLst>
      <p:ext uri="{BB962C8B-B14F-4D97-AF65-F5344CB8AC3E}">
        <p14:creationId xmlns:p14="http://schemas.microsoft.com/office/powerpoint/2010/main" val="5224947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834" name="AutoShape 50"/>
          <p:cNvSpPr>
            <a:spLocks noChangeArrowheads="1"/>
          </p:cNvSpPr>
          <p:nvPr/>
        </p:nvSpPr>
        <p:spPr bwMode="auto">
          <a:xfrm rot="5400000">
            <a:off x="2173431" y="3393282"/>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70725" name="Text Box 31"/>
          <p:cNvSpPr txBox="1">
            <a:spLocks noChangeArrowheads="1"/>
          </p:cNvSpPr>
          <p:nvPr/>
        </p:nvSpPr>
        <p:spPr bwMode="auto">
          <a:xfrm>
            <a:off x="792163" y="845336"/>
            <a:ext cx="7731125"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Energia eolikoaren aprobetxamenduaren kasuan , prozesu hauek zein ordenean gertatzen dira eta zergatik Arrazona ezazu. Ordena </a:t>
            </a:r>
            <a:r>
              <a:rPr lang="eu-ES" sz="2000" dirty="0" smtClean="0"/>
              <a:t>itzazu. </a:t>
            </a:r>
            <a:r>
              <a:rPr lang="eu-ES" sz="2000" dirty="0"/>
              <a:t>Soberan dagoena kendu eta falta dena ipini</a:t>
            </a:r>
            <a:r>
              <a:rPr lang="eu-ES" sz="2000" dirty="0" smtClean="0"/>
              <a:t>.</a:t>
            </a:r>
            <a:endParaRPr lang="eu-ES" sz="2000" dirty="0"/>
          </a:p>
        </p:txBody>
      </p:sp>
      <p:grpSp>
        <p:nvGrpSpPr>
          <p:cNvPr id="2" name="Group 34"/>
          <p:cNvGrpSpPr>
            <a:grpSpLocks/>
          </p:cNvGrpSpPr>
          <p:nvPr/>
        </p:nvGrpSpPr>
        <p:grpSpPr bwMode="auto">
          <a:xfrm>
            <a:off x="1789334" y="1966026"/>
            <a:ext cx="1549400" cy="395287"/>
            <a:chOff x="340" y="2387"/>
            <a:chExt cx="976" cy="249"/>
          </a:xfrm>
        </p:grpSpPr>
        <p:sp>
          <p:nvSpPr>
            <p:cNvPr id="670744" name="Rectangle 35"/>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0745" name="Text Box 36"/>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grpSp>
        <p:nvGrpSpPr>
          <p:cNvPr id="3" name="Group 43"/>
          <p:cNvGrpSpPr>
            <a:grpSpLocks/>
          </p:cNvGrpSpPr>
          <p:nvPr/>
        </p:nvGrpSpPr>
        <p:grpSpPr bwMode="auto">
          <a:xfrm>
            <a:off x="5476128" y="4184650"/>
            <a:ext cx="1549400" cy="395288"/>
            <a:chOff x="340" y="2062"/>
            <a:chExt cx="976" cy="249"/>
          </a:xfrm>
        </p:grpSpPr>
        <p:grpSp>
          <p:nvGrpSpPr>
            <p:cNvPr id="670738" name="Group 44"/>
            <p:cNvGrpSpPr>
              <a:grpSpLocks/>
            </p:cNvGrpSpPr>
            <p:nvPr/>
          </p:nvGrpSpPr>
          <p:grpSpPr bwMode="auto">
            <a:xfrm>
              <a:off x="340" y="2062"/>
              <a:ext cx="976" cy="249"/>
              <a:chOff x="340" y="2062"/>
              <a:chExt cx="976" cy="249"/>
            </a:xfrm>
          </p:grpSpPr>
          <p:sp>
            <p:nvSpPr>
              <p:cNvPr id="670742" name="Rectangle 45"/>
              <p:cNvSpPr>
                <a:spLocks noChangeArrowheads="1"/>
              </p:cNvSpPr>
              <p:nvPr/>
            </p:nvSpPr>
            <p:spPr bwMode="auto">
              <a:xfrm>
                <a:off x="340" y="2062"/>
                <a:ext cx="976" cy="24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0743" name="Text Box 46"/>
              <p:cNvSpPr txBox="1">
                <a:spLocks noChangeArrowheads="1"/>
              </p:cNvSpPr>
              <p:nvPr/>
            </p:nvSpPr>
            <p:spPr bwMode="auto">
              <a:xfrm>
                <a:off x="513" y="2091"/>
                <a:ext cx="6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Zinetikoa</a:t>
                </a:r>
              </a:p>
            </p:txBody>
          </p:sp>
        </p:grpSp>
        <p:grpSp>
          <p:nvGrpSpPr>
            <p:cNvPr id="670739" name="Group 47"/>
            <p:cNvGrpSpPr>
              <a:grpSpLocks/>
            </p:cNvGrpSpPr>
            <p:nvPr/>
          </p:nvGrpSpPr>
          <p:grpSpPr bwMode="auto">
            <a:xfrm>
              <a:off x="371" y="2095"/>
              <a:ext cx="159" cy="213"/>
              <a:chOff x="2289" y="3262"/>
              <a:chExt cx="159" cy="213"/>
            </a:xfrm>
          </p:grpSpPr>
          <p:sp>
            <p:nvSpPr>
              <p:cNvPr id="670740" name="Oval 48"/>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0741" name="Text Box 49"/>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sp>
        <p:nvSpPr>
          <p:cNvPr id="27" name="Rectangle 39"/>
          <p:cNvSpPr>
            <a:spLocks noChangeArrowheads="1"/>
          </p:cNvSpPr>
          <p:nvPr/>
        </p:nvSpPr>
        <p:spPr bwMode="auto">
          <a:xfrm>
            <a:off x="4928538" y="3152241"/>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28" name="Text Box 40"/>
          <p:cNvSpPr txBox="1">
            <a:spLocks noChangeArrowheads="1"/>
          </p:cNvSpPr>
          <p:nvPr/>
        </p:nvSpPr>
        <p:spPr bwMode="auto">
          <a:xfrm>
            <a:off x="5165174" y="3196691"/>
            <a:ext cx="1085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   </a:t>
            </a:r>
            <a:r>
              <a:rPr lang="eu-ES" dirty="0" smtClean="0"/>
              <a:t>Eguzkia</a:t>
            </a:r>
            <a:endParaRPr lang="eu-ES" dirty="0"/>
          </a:p>
        </p:txBody>
      </p:sp>
      <p:grpSp>
        <p:nvGrpSpPr>
          <p:cNvPr id="29" name="Group 41"/>
          <p:cNvGrpSpPr>
            <a:grpSpLocks/>
          </p:cNvGrpSpPr>
          <p:nvPr/>
        </p:nvGrpSpPr>
        <p:grpSpPr bwMode="auto">
          <a:xfrm>
            <a:off x="4977752" y="3204637"/>
            <a:ext cx="252413" cy="338138"/>
            <a:chOff x="2289" y="3262"/>
            <a:chExt cx="159" cy="213"/>
          </a:xfrm>
        </p:grpSpPr>
        <p:sp>
          <p:nvSpPr>
            <p:cNvPr id="30"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1"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32" name="Oval 48"/>
          <p:cNvSpPr>
            <a:spLocks noChangeArrowheads="1"/>
          </p:cNvSpPr>
          <p:nvPr/>
        </p:nvSpPr>
        <p:spPr bwMode="auto">
          <a:xfrm>
            <a:off x="1849660" y="2055015"/>
            <a:ext cx="252413"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pic>
        <p:nvPicPr>
          <p:cNvPr id="2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01591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4834"/>
                                        </p:tgtEl>
                                        <p:attrNameLst>
                                          <p:attrName>style.visibility</p:attrName>
                                        </p:attrNameLst>
                                      </p:cBhvr>
                                      <p:to>
                                        <p:strVal val="visible"/>
                                      </p:to>
                                    </p:set>
                                    <p:animEffect transition="in" filter="wipe(up)">
                                      <p:cBhvr>
                                        <p:cTn id="7" dur="1000"/>
                                        <p:tgtEl>
                                          <p:spTgt spid="374834"/>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000"/>
                                        <p:tgtEl>
                                          <p:spTgt spid="3"/>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8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4"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70725" name="Text Box 31"/>
          <p:cNvSpPr txBox="1">
            <a:spLocks noChangeArrowheads="1"/>
          </p:cNvSpPr>
          <p:nvPr/>
        </p:nvSpPr>
        <p:spPr bwMode="auto">
          <a:xfrm>
            <a:off x="61456" y="848516"/>
            <a:ext cx="903605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Energia eolikoaren </a:t>
            </a:r>
            <a:r>
              <a:rPr lang="eu-ES" sz="2000" dirty="0" smtClean="0"/>
              <a:t>aprobetxamendua.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a:t>potentziala</a:t>
            </a:r>
            <a:r>
              <a:rPr lang="es-ES" sz="2000" dirty="0"/>
              <a:t>, </a:t>
            </a:r>
            <a:r>
              <a:rPr lang="es-ES" sz="2000" dirty="0" err="1"/>
              <a:t>zinetikoa</a:t>
            </a:r>
            <a:r>
              <a:rPr lang="es-ES" sz="2000" dirty="0"/>
              <a:t> eta </a:t>
            </a:r>
            <a:r>
              <a:rPr lang="es-ES" sz="2000" dirty="0" err="1"/>
              <a:t>elektrikoa</a:t>
            </a:r>
            <a:r>
              <a:rPr lang="es-ES" sz="2000" dirty="0" smtClean="0"/>
              <a:t>?</a:t>
            </a:r>
            <a:endParaRPr lang="es-ES" sz="2000" dirty="0"/>
          </a:p>
        </p:txBody>
      </p:sp>
      <p:sp>
        <p:nvSpPr>
          <p:cNvPr id="374835" name="Text Box 51"/>
          <p:cNvSpPr txBox="1">
            <a:spLocks noChangeArrowheads="1"/>
          </p:cNvSpPr>
          <p:nvPr/>
        </p:nvSpPr>
        <p:spPr bwMode="auto">
          <a:xfrm>
            <a:off x="61456" y="3913960"/>
            <a:ext cx="259436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Sorgailuak biraketa mugimendua</a:t>
            </a:r>
            <a:r>
              <a:rPr lang="eu-ES" dirty="0"/>
              <a:t> elektrizitatean transformatzen du.</a:t>
            </a:r>
          </a:p>
        </p:txBody>
      </p:sp>
      <p:sp>
        <p:nvSpPr>
          <p:cNvPr id="374840" name="Text Box 56"/>
          <p:cNvSpPr txBox="1">
            <a:spLocks noChangeArrowheads="1"/>
          </p:cNvSpPr>
          <p:nvPr/>
        </p:nvSpPr>
        <p:spPr bwMode="auto">
          <a:xfrm>
            <a:off x="61456" y="2604195"/>
            <a:ext cx="20132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b="1" dirty="0"/>
              <a:t>Errotoreak haizea energia mekaniko zinetikoan bihurtzen du.</a:t>
            </a:r>
            <a:r>
              <a:rPr lang="eu-ES" dirty="0"/>
              <a:t>.</a:t>
            </a:r>
          </a:p>
        </p:txBody>
      </p:sp>
      <p:sp>
        <p:nvSpPr>
          <p:cNvPr id="377904" name="Text Box 48"/>
          <p:cNvSpPr txBox="1">
            <a:spLocks noChangeArrowheads="1"/>
          </p:cNvSpPr>
          <p:nvPr/>
        </p:nvSpPr>
        <p:spPr bwMode="auto">
          <a:xfrm>
            <a:off x="71439" y="1878012"/>
            <a:ext cx="1731244" cy="830997"/>
          </a:xfrm>
          <a:prstGeom prst="rect">
            <a:avLst/>
          </a:prstGeom>
          <a:noFill/>
          <a:ln w="9525">
            <a:noFill/>
            <a:miter lim="800000"/>
            <a:headEnd/>
            <a:tailEnd/>
          </a:ln>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defRPr/>
            </a:pPr>
            <a:r>
              <a:rPr lang="eu-ES" b="1" dirty="0" smtClean="0">
                <a:effectLst>
                  <a:outerShdw blurRad="38100" dist="38100" dir="2700000" algn="tl">
                    <a:srgbClr val="DDDDDD"/>
                  </a:outerShdw>
                </a:effectLst>
                <a:cs typeface="+mn-cs"/>
              </a:rPr>
              <a:t>Estetikoa, hegaztientzat, ….</a:t>
            </a:r>
          </a:p>
        </p:txBody>
      </p:sp>
      <p:pic>
        <p:nvPicPr>
          <p:cNvPr id="13"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1910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4835"/>
                                        </p:tgtEl>
                                        <p:attrNameLst>
                                          <p:attrName>style.visibility</p:attrName>
                                        </p:attrNameLst>
                                      </p:cBhvr>
                                      <p:to>
                                        <p:strVal val="visible"/>
                                      </p:to>
                                    </p:set>
                                    <p:animEffect transition="in" filter="dissolve">
                                      <p:cBhvr>
                                        <p:cTn id="7" dur="500"/>
                                        <p:tgtEl>
                                          <p:spTgt spid="37483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4840"/>
                                        </p:tgtEl>
                                        <p:attrNameLst>
                                          <p:attrName>style.visibility</p:attrName>
                                        </p:attrNameLst>
                                      </p:cBhvr>
                                      <p:to>
                                        <p:strVal val="visible"/>
                                      </p:to>
                                    </p:set>
                                    <p:animEffect transition="in" filter="dissolve">
                                      <p:cBhvr>
                                        <p:cTn id="11" dur="500"/>
                                        <p:tgtEl>
                                          <p:spTgt spid="374840"/>
                                        </p:tgtEl>
                                      </p:cBhvr>
                                    </p:animEffect>
                                  </p:childTnLst>
                                </p:cTn>
                              </p:par>
                            </p:childTnLst>
                          </p:cTn>
                        </p:par>
                        <p:par>
                          <p:cTn id="12" fill="hold" nodeType="afterGroup">
                            <p:stCondLst>
                              <p:cond delay="1000"/>
                            </p:stCondLst>
                            <p:childTnLst>
                              <p:par>
                                <p:cTn id="13" presetID="9" presetClass="entr" presetSubtype="0" fill="hold" grpId="0" nodeType="afterEffect">
                                  <p:stCondLst>
                                    <p:cond delay="500"/>
                                  </p:stCondLst>
                                  <p:childTnLst>
                                    <p:set>
                                      <p:cBhvr>
                                        <p:cTn id="14" dur="1" fill="hold">
                                          <p:stCondLst>
                                            <p:cond delay="0"/>
                                          </p:stCondLst>
                                        </p:cTn>
                                        <p:tgtEl>
                                          <p:spTgt spid="377904"/>
                                        </p:tgtEl>
                                        <p:attrNameLst>
                                          <p:attrName>style.visibility</p:attrName>
                                        </p:attrNameLst>
                                      </p:cBhvr>
                                      <p:to>
                                        <p:strVal val="visible"/>
                                      </p:to>
                                    </p:set>
                                    <p:animEffect transition="in" filter="dissolve">
                                      <p:cBhvr>
                                        <p:cTn id="15" dur="500"/>
                                        <p:tgtEl>
                                          <p:spTgt spid="37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835" grpId="0"/>
      <p:bldP spid="374840" grpId="0"/>
      <p:bldP spid="37790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68" name="AutoShape 60"/>
          <p:cNvSpPr>
            <a:spLocks noChangeArrowheads="1"/>
          </p:cNvSpPr>
          <p:nvPr/>
        </p:nvSpPr>
        <p:spPr bwMode="auto">
          <a:xfrm rot="5400000">
            <a:off x="2394020" y="3699275"/>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72773" name="Text Box 31"/>
          <p:cNvSpPr txBox="1">
            <a:spLocks noChangeArrowheads="1"/>
          </p:cNvSpPr>
          <p:nvPr/>
        </p:nvSpPr>
        <p:spPr bwMode="auto">
          <a:xfrm>
            <a:off x="684213" y="695550"/>
            <a:ext cx="817245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Eguzki energia termikoaren </a:t>
            </a:r>
            <a:r>
              <a:rPr lang="eu-ES" sz="2000" dirty="0" smtClean="0"/>
              <a:t>kasuan, </a:t>
            </a:r>
            <a:r>
              <a:rPr lang="eu-ES" sz="2000" dirty="0"/>
              <a:t>prozesu hauek zein ordenean gertatzen dira eta zergatik Arrazona ezazu. Ordena itzazu</a:t>
            </a:r>
            <a:r>
              <a:rPr lang="eu-ES" sz="2000" dirty="0" smtClean="0"/>
              <a:t>. </a:t>
            </a:r>
            <a:r>
              <a:rPr lang="eu-ES" sz="2000" dirty="0"/>
              <a:t>Soberan dagoena kendu eta falta dena ipini</a:t>
            </a:r>
            <a:r>
              <a:rPr lang="eu-ES" sz="2000" dirty="0" smtClean="0"/>
              <a:t>.</a:t>
            </a:r>
            <a:endParaRPr lang="eu-ES" sz="2000" dirty="0"/>
          </a:p>
        </p:txBody>
      </p:sp>
      <p:grpSp>
        <p:nvGrpSpPr>
          <p:cNvPr id="2" name="Group 34"/>
          <p:cNvGrpSpPr>
            <a:grpSpLocks/>
          </p:cNvGrpSpPr>
          <p:nvPr/>
        </p:nvGrpSpPr>
        <p:grpSpPr bwMode="auto">
          <a:xfrm>
            <a:off x="1855788" y="1761157"/>
            <a:ext cx="1549400" cy="395287"/>
            <a:chOff x="340" y="2387"/>
            <a:chExt cx="976" cy="249"/>
          </a:xfrm>
        </p:grpSpPr>
        <p:sp>
          <p:nvSpPr>
            <p:cNvPr id="672808" name="Rectangle 35"/>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2809" name="Text Box 36"/>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grpSp>
        <p:nvGrpSpPr>
          <p:cNvPr id="3" name="Group 50"/>
          <p:cNvGrpSpPr>
            <a:grpSpLocks/>
          </p:cNvGrpSpPr>
          <p:nvPr/>
        </p:nvGrpSpPr>
        <p:grpSpPr bwMode="auto">
          <a:xfrm>
            <a:off x="5361554" y="4151694"/>
            <a:ext cx="1549400" cy="395288"/>
            <a:chOff x="340" y="1412"/>
            <a:chExt cx="976" cy="249"/>
          </a:xfrm>
        </p:grpSpPr>
        <p:sp>
          <p:nvSpPr>
            <p:cNvPr id="672803" name="Rectangle 38"/>
            <p:cNvSpPr>
              <a:spLocks noChangeArrowheads="1"/>
            </p:cNvSpPr>
            <p:nvPr/>
          </p:nvSpPr>
          <p:spPr bwMode="auto">
            <a:xfrm>
              <a:off x="340" y="1412"/>
              <a:ext cx="976" cy="249"/>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2804" name="Text Box 39"/>
            <p:cNvSpPr txBox="1">
              <a:spLocks noChangeArrowheads="1"/>
            </p:cNvSpPr>
            <p:nvPr/>
          </p:nvSpPr>
          <p:spPr bwMode="auto">
            <a:xfrm>
              <a:off x="379" y="1440"/>
              <a:ext cx="90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    Erradiazioa</a:t>
              </a:r>
            </a:p>
          </p:txBody>
        </p:sp>
        <p:grpSp>
          <p:nvGrpSpPr>
            <p:cNvPr id="672805" name="Group 40"/>
            <p:cNvGrpSpPr>
              <a:grpSpLocks/>
            </p:cNvGrpSpPr>
            <p:nvPr/>
          </p:nvGrpSpPr>
          <p:grpSpPr bwMode="auto">
            <a:xfrm>
              <a:off x="371" y="1445"/>
              <a:ext cx="159" cy="213"/>
              <a:chOff x="2289" y="3262"/>
              <a:chExt cx="159" cy="213"/>
            </a:xfrm>
          </p:grpSpPr>
          <p:sp>
            <p:nvSpPr>
              <p:cNvPr id="672806" name="Oval 41"/>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2807" name="Text Box 42"/>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grpSp>
        <p:nvGrpSpPr>
          <p:cNvPr id="5" name="Group 51"/>
          <p:cNvGrpSpPr>
            <a:grpSpLocks/>
          </p:cNvGrpSpPr>
          <p:nvPr/>
        </p:nvGrpSpPr>
        <p:grpSpPr bwMode="auto">
          <a:xfrm>
            <a:off x="2545626" y="2951111"/>
            <a:ext cx="1549400" cy="395287"/>
            <a:chOff x="340" y="1899"/>
            <a:chExt cx="976" cy="249"/>
          </a:xfrm>
        </p:grpSpPr>
        <p:sp>
          <p:nvSpPr>
            <p:cNvPr id="672798" name="Rectangle 45"/>
            <p:cNvSpPr>
              <a:spLocks noChangeArrowheads="1"/>
            </p:cNvSpPr>
            <p:nvPr/>
          </p:nvSpPr>
          <p:spPr bwMode="auto">
            <a:xfrm>
              <a:off x="340" y="1899"/>
              <a:ext cx="976" cy="24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2799" name="Text Box 46"/>
            <p:cNvSpPr txBox="1">
              <a:spLocks noChangeArrowheads="1"/>
            </p:cNvSpPr>
            <p:nvPr/>
          </p:nvSpPr>
          <p:spPr bwMode="auto">
            <a:xfrm>
              <a:off x="506" y="1928"/>
              <a:ext cx="64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Termikoa</a:t>
              </a:r>
            </a:p>
          </p:txBody>
        </p:sp>
        <p:grpSp>
          <p:nvGrpSpPr>
            <p:cNvPr id="672800" name="Group 47"/>
            <p:cNvGrpSpPr>
              <a:grpSpLocks/>
            </p:cNvGrpSpPr>
            <p:nvPr/>
          </p:nvGrpSpPr>
          <p:grpSpPr bwMode="auto">
            <a:xfrm>
              <a:off x="371" y="1932"/>
              <a:ext cx="159" cy="213"/>
              <a:chOff x="2289" y="3262"/>
              <a:chExt cx="159" cy="213"/>
            </a:xfrm>
          </p:grpSpPr>
          <p:sp>
            <p:nvSpPr>
              <p:cNvPr id="672801" name="Oval 48"/>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2802" name="Text Box 49"/>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sp>
        <p:nvSpPr>
          <p:cNvPr id="43" name="Text Box 49"/>
          <p:cNvSpPr txBox="1">
            <a:spLocks noChangeArrowheads="1"/>
          </p:cNvSpPr>
          <p:nvPr/>
        </p:nvSpPr>
        <p:spPr bwMode="auto">
          <a:xfrm>
            <a:off x="3196501" y="3111896"/>
            <a:ext cx="184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sp>
        <p:nvSpPr>
          <p:cNvPr id="44" name="Text Box 49"/>
          <p:cNvSpPr txBox="1">
            <a:spLocks noChangeArrowheads="1"/>
          </p:cNvSpPr>
          <p:nvPr/>
        </p:nvSpPr>
        <p:spPr bwMode="auto">
          <a:xfrm>
            <a:off x="3136176" y="1785562"/>
            <a:ext cx="184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sp>
        <p:nvSpPr>
          <p:cNvPr id="45" name="Rectangle 39"/>
          <p:cNvSpPr>
            <a:spLocks noChangeArrowheads="1"/>
          </p:cNvSpPr>
          <p:nvPr/>
        </p:nvSpPr>
        <p:spPr bwMode="auto">
          <a:xfrm>
            <a:off x="4928538" y="3152241"/>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46" name="Text Box 40"/>
          <p:cNvSpPr txBox="1">
            <a:spLocks noChangeArrowheads="1"/>
          </p:cNvSpPr>
          <p:nvPr/>
        </p:nvSpPr>
        <p:spPr bwMode="auto">
          <a:xfrm>
            <a:off x="5115832" y="3196691"/>
            <a:ext cx="11843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   </a:t>
            </a:r>
            <a:r>
              <a:rPr lang="eu-ES" dirty="0" smtClean="0"/>
              <a:t>Termikoa</a:t>
            </a:r>
            <a:endParaRPr lang="eu-ES" dirty="0"/>
          </a:p>
        </p:txBody>
      </p:sp>
      <p:grpSp>
        <p:nvGrpSpPr>
          <p:cNvPr id="47" name="Group 41"/>
          <p:cNvGrpSpPr>
            <a:grpSpLocks/>
          </p:cNvGrpSpPr>
          <p:nvPr/>
        </p:nvGrpSpPr>
        <p:grpSpPr bwMode="auto">
          <a:xfrm>
            <a:off x="4977752" y="3204637"/>
            <a:ext cx="252413" cy="338138"/>
            <a:chOff x="2289" y="3262"/>
            <a:chExt cx="159" cy="213"/>
          </a:xfrm>
        </p:grpSpPr>
        <p:sp>
          <p:nvSpPr>
            <p:cNvPr id="48"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9"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50" name="Group 41"/>
          <p:cNvGrpSpPr>
            <a:grpSpLocks/>
          </p:cNvGrpSpPr>
          <p:nvPr/>
        </p:nvGrpSpPr>
        <p:grpSpPr bwMode="auto">
          <a:xfrm>
            <a:off x="1897808" y="1821596"/>
            <a:ext cx="252413" cy="338138"/>
            <a:chOff x="2289" y="3262"/>
            <a:chExt cx="159" cy="213"/>
          </a:xfrm>
        </p:grpSpPr>
        <p:sp>
          <p:nvSpPr>
            <p:cNvPr id="51"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2"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3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6357892" y="1711213"/>
            <a:ext cx="2389417" cy="1200329"/>
          </a:xfrm>
          <a:prstGeom prst="rect">
            <a:avLst/>
          </a:prstGeom>
        </p:spPr>
        <p:txBody>
          <a:bodyPr wrap="square">
            <a:spAutoFit/>
          </a:bodyPr>
          <a:lstStyle/>
          <a:p>
            <a:r>
              <a:rPr lang="es-ES" dirty="0"/>
              <a:t>http://</a:t>
            </a:r>
            <a:r>
              <a:rPr lang="es-ES" dirty="0" err="1"/>
              <a:t>www.energiasolartermica.biz</a:t>
            </a:r>
            <a:r>
              <a:rPr lang="es-ES" dirty="0"/>
              <a:t>/fotos/</a:t>
            </a:r>
            <a:r>
              <a:rPr lang="es-ES" dirty="0" err="1"/>
              <a:t>energia</a:t>
            </a:r>
            <a:r>
              <a:rPr lang="es-ES" dirty="0"/>
              <a:t>-solar-</a:t>
            </a:r>
            <a:r>
              <a:rPr lang="es-ES" dirty="0" err="1"/>
              <a:t>termica.jpg</a:t>
            </a:r>
            <a:endParaRPr lang="es-ES" dirty="0"/>
          </a:p>
        </p:txBody>
      </p:sp>
    </p:spTree>
    <p:extLst>
      <p:ext uri="{BB962C8B-B14F-4D97-AF65-F5344CB8AC3E}">
        <p14:creationId xmlns:p14="http://schemas.microsoft.com/office/powerpoint/2010/main" val="76016490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5868"/>
                                        </p:tgtEl>
                                        <p:attrNameLst>
                                          <p:attrName>style.visibility</p:attrName>
                                        </p:attrNameLst>
                                      </p:cBhvr>
                                      <p:to>
                                        <p:strVal val="visible"/>
                                      </p:to>
                                    </p:set>
                                    <p:animEffect transition="in" filter="wipe(up)">
                                      <p:cBhvr>
                                        <p:cTn id="7" dur="1000"/>
                                        <p:tgtEl>
                                          <p:spTgt spid="375868"/>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0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10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9547" y="1212329"/>
            <a:ext cx="8805333" cy="3785652"/>
          </a:xfrm>
          <a:prstGeom prst="rect">
            <a:avLst/>
          </a:prstGeom>
          <a:noFill/>
        </p:spPr>
        <p:txBody>
          <a:bodyPr wrap="square" rtlCol="0">
            <a:spAutoFit/>
          </a:bodyPr>
          <a:lstStyle/>
          <a:p>
            <a:pPr algn="just"/>
            <a:r>
              <a:rPr lang="es-ES" sz="2400" dirty="0" err="1" smtClean="0"/>
              <a:t>Etxean</a:t>
            </a:r>
            <a:r>
              <a:rPr lang="es-ES" sz="2400" dirty="0" smtClean="0"/>
              <a:t> eta </a:t>
            </a:r>
            <a:r>
              <a:rPr lang="es-ES" sz="2400" dirty="0" err="1" smtClean="0"/>
              <a:t>kalean</a:t>
            </a:r>
            <a:r>
              <a:rPr lang="es-ES" sz="2400" dirty="0" smtClean="0"/>
              <a:t> </a:t>
            </a:r>
            <a:r>
              <a:rPr lang="es-ES" sz="2400" dirty="0" err="1" smtClean="0"/>
              <a:t>objektuak</a:t>
            </a:r>
            <a:r>
              <a:rPr lang="es-ES" sz="2400" dirty="0" smtClean="0"/>
              <a:t> </a:t>
            </a:r>
            <a:r>
              <a:rPr lang="es-ES" sz="2400" dirty="0" err="1" smtClean="0"/>
              <a:t>mugitzen</a:t>
            </a:r>
            <a:r>
              <a:rPr lang="es-ES" sz="2400" dirty="0" smtClean="0"/>
              <a:t> </a:t>
            </a:r>
            <a:r>
              <a:rPr lang="es-ES" sz="2400" dirty="0" err="1" smtClean="0"/>
              <a:t>dira</a:t>
            </a:r>
            <a:r>
              <a:rPr lang="es-ES" sz="2400" dirty="0" smtClean="0"/>
              <a:t> eta </a:t>
            </a:r>
            <a:r>
              <a:rPr lang="es-ES" sz="2400" dirty="0" err="1" smtClean="0"/>
              <a:t>beroan</a:t>
            </a:r>
            <a:r>
              <a:rPr lang="es-ES" sz="2400" dirty="0" smtClean="0"/>
              <a:t> </a:t>
            </a:r>
            <a:r>
              <a:rPr lang="es-ES" sz="2400" dirty="0" err="1" smtClean="0"/>
              <a:t>transferitu</a:t>
            </a:r>
            <a:r>
              <a:rPr lang="es-ES" sz="2400" dirty="0" smtClean="0"/>
              <a:t> </a:t>
            </a:r>
            <a:r>
              <a:rPr lang="es-ES" sz="2400" dirty="0" err="1" smtClean="0"/>
              <a:t>egiten</a:t>
            </a:r>
            <a:r>
              <a:rPr lang="es-ES" sz="2400" dirty="0" smtClean="0"/>
              <a:t> da. </a:t>
            </a:r>
            <a:r>
              <a:rPr lang="es-ES" sz="2400" dirty="0" err="1" smtClean="0"/>
              <a:t>Azal</a:t>
            </a:r>
            <a:r>
              <a:rPr lang="es-ES" sz="2400" dirty="0" smtClean="0"/>
              <a:t> </a:t>
            </a:r>
            <a:r>
              <a:rPr lang="es-ES" sz="2400" dirty="0" err="1" smtClean="0"/>
              <a:t>ezazu</a:t>
            </a:r>
            <a:r>
              <a:rPr lang="es-ES" sz="2400" dirty="0" smtClean="0"/>
              <a:t> </a:t>
            </a:r>
            <a:r>
              <a:rPr lang="es-ES" sz="2400" dirty="0" err="1" smtClean="0"/>
              <a:t>gertatzen</a:t>
            </a:r>
            <a:r>
              <a:rPr lang="es-ES" sz="2400" dirty="0" smtClean="0"/>
              <a:t> </a:t>
            </a:r>
            <a:r>
              <a:rPr lang="es-ES" sz="2400" dirty="0" err="1" smtClean="0"/>
              <a:t>diren</a:t>
            </a:r>
            <a:r>
              <a:rPr lang="es-ES" sz="2400" dirty="0" smtClean="0"/>
              <a:t> </a:t>
            </a:r>
            <a:r>
              <a:rPr lang="es-ES" sz="2400" dirty="0" err="1" smtClean="0"/>
              <a:t>prozesu</a:t>
            </a:r>
            <a:r>
              <a:rPr lang="es-ES" sz="2400" dirty="0" smtClean="0"/>
              <a:t> </a:t>
            </a:r>
            <a:r>
              <a:rPr lang="es-ES" sz="2400" dirty="0" err="1" smtClean="0"/>
              <a:t>guzti</a:t>
            </a:r>
            <a:r>
              <a:rPr lang="es-ES" sz="2400" dirty="0" smtClean="0"/>
              <a:t> </a:t>
            </a:r>
            <a:r>
              <a:rPr lang="es-ES" sz="2400" dirty="0" err="1" smtClean="0"/>
              <a:t>hauek</a:t>
            </a:r>
            <a:r>
              <a:rPr lang="es-ES" sz="2400" dirty="0" smtClean="0"/>
              <a:t>.</a:t>
            </a:r>
          </a:p>
          <a:p>
            <a:pPr algn="just"/>
            <a:endParaRPr lang="es-ES" sz="2400" dirty="0"/>
          </a:p>
          <a:p>
            <a:pPr algn="just"/>
            <a:r>
              <a:rPr lang="es-ES" sz="2400" dirty="0" err="1" smtClean="0"/>
              <a:t>Egizu</a:t>
            </a:r>
            <a:r>
              <a:rPr lang="es-ES" sz="2400" dirty="0" smtClean="0"/>
              <a:t> </a:t>
            </a:r>
            <a:r>
              <a:rPr lang="es-ES" sz="2400" dirty="0" err="1" smtClean="0"/>
              <a:t>prozesu</a:t>
            </a:r>
            <a:r>
              <a:rPr lang="es-ES" sz="2400" dirty="0" smtClean="0"/>
              <a:t> </a:t>
            </a:r>
            <a:r>
              <a:rPr lang="es-ES" sz="2400" dirty="0" err="1" smtClean="0"/>
              <a:t>hoien</a:t>
            </a:r>
            <a:r>
              <a:rPr lang="es-ES" sz="2400" dirty="0" smtClean="0"/>
              <a:t> </a:t>
            </a:r>
            <a:r>
              <a:rPr lang="es-ES" sz="2400" dirty="0" err="1" smtClean="0"/>
              <a:t>zerrenda</a:t>
            </a:r>
            <a:r>
              <a:rPr lang="es-ES" sz="2400" dirty="0" smtClean="0"/>
              <a:t> eta </a:t>
            </a:r>
            <a:r>
              <a:rPr lang="es-ES" sz="2400" dirty="0" err="1" smtClean="0"/>
              <a:t>adierazi</a:t>
            </a:r>
            <a:r>
              <a:rPr lang="es-ES" sz="2400" dirty="0" smtClean="0"/>
              <a:t> </a:t>
            </a:r>
            <a:r>
              <a:rPr lang="es-ES" sz="2400" dirty="0" err="1" smtClean="0"/>
              <a:t>zein</a:t>
            </a:r>
            <a:r>
              <a:rPr lang="es-ES" sz="2400" dirty="0" smtClean="0"/>
              <a:t> </a:t>
            </a:r>
            <a:r>
              <a:rPr lang="es-ES" sz="2400" dirty="0" err="1" smtClean="0"/>
              <a:t>sarrera</a:t>
            </a:r>
            <a:r>
              <a:rPr lang="es-ES" sz="2400" dirty="0" smtClean="0"/>
              <a:t> eta </a:t>
            </a:r>
            <a:r>
              <a:rPr lang="es-ES" sz="2400" dirty="0" err="1" smtClean="0"/>
              <a:t>zein</a:t>
            </a:r>
            <a:r>
              <a:rPr lang="es-ES" sz="2400" dirty="0" smtClean="0"/>
              <a:t> </a:t>
            </a:r>
            <a:r>
              <a:rPr lang="es-ES" sz="2400" dirty="0" err="1" smtClean="0"/>
              <a:t>irteera</a:t>
            </a:r>
            <a:r>
              <a:rPr lang="es-ES" sz="2400" dirty="0" smtClean="0"/>
              <a:t> </a:t>
            </a:r>
            <a:r>
              <a:rPr lang="es-ES" sz="2400" dirty="0" err="1" smtClean="0"/>
              <a:t>dituen</a:t>
            </a:r>
            <a:r>
              <a:rPr lang="es-ES" sz="2400" dirty="0" smtClean="0"/>
              <a:t>.</a:t>
            </a:r>
          </a:p>
          <a:p>
            <a:pPr algn="just"/>
            <a:endParaRPr lang="es-ES" sz="2400" dirty="0"/>
          </a:p>
          <a:p>
            <a:pPr algn="just"/>
            <a:r>
              <a:rPr lang="es-ES" sz="2400" dirty="0" err="1" smtClean="0"/>
              <a:t>Sarrera</a:t>
            </a:r>
            <a:r>
              <a:rPr lang="es-ES" sz="2400" dirty="0" smtClean="0"/>
              <a:t> </a:t>
            </a:r>
            <a:r>
              <a:rPr lang="es-ES" sz="2400" dirty="0" err="1" smtClean="0"/>
              <a:t>hoiei</a:t>
            </a:r>
            <a:r>
              <a:rPr lang="es-ES" sz="2400" dirty="0" smtClean="0"/>
              <a:t> </a:t>
            </a:r>
            <a:r>
              <a:rPr lang="es-ES" sz="2400" dirty="0" err="1" smtClean="0"/>
              <a:t>erreparatzen</a:t>
            </a:r>
            <a:r>
              <a:rPr lang="es-ES" sz="2400" dirty="0" smtClean="0"/>
              <a:t> </a:t>
            </a:r>
            <a:r>
              <a:rPr lang="es-ES" sz="2400" dirty="0" err="1" smtClean="0"/>
              <a:t>badiogu</a:t>
            </a:r>
            <a:r>
              <a:rPr lang="es-ES" sz="2400" dirty="0" smtClean="0"/>
              <a:t>, </a:t>
            </a:r>
            <a:r>
              <a:rPr lang="es-ES" sz="2400" dirty="0" err="1" smtClean="0"/>
              <a:t>ez</a:t>
            </a:r>
            <a:r>
              <a:rPr lang="es-ES" sz="2400" dirty="0" smtClean="0"/>
              <a:t> </a:t>
            </a:r>
            <a:r>
              <a:rPr lang="es-ES" sz="2400" dirty="0" err="1" smtClean="0"/>
              <a:t>dugu</a:t>
            </a:r>
            <a:r>
              <a:rPr lang="es-ES" sz="2400" dirty="0" smtClean="0"/>
              <a:t> </a:t>
            </a:r>
            <a:r>
              <a:rPr lang="es-ES" sz="2400" dirty="0" err="1" smtClean="0"/>
              <a:t>ikusten</a:t>
            </a:r>
            <a:r>
              <a:rPr lang="es-ES" sz="2400" dirty="0" smtClean="0"/>
              <a:t> </a:t>
            </a:r>
            <a:r>
              <a:rPr lang="es-ES" sz="2400" dirty="0" err="1" smtClean="0"/>
              <a:t>zein</a:t>
            </a:r>
            <a:r>
              <a:rPr lang="es-ES" sz="2400" dirty="0" smtClean="0"/>
              <a:t> izan </a:t>
            </a:r>
            <a:r>
              <a:rPr lang="es-ES" sz="2400" dirty="0" err="1" smtClean="0"/>
              <a:t>daitekeen</a:t>
            </a:r>
            <a:r>
              <a:rPr lang="es-ES" sz="2400" dirty="0" smtClean="0"/>
              <a:t> </a:t>
            </a:r>
            <a:r>
              <a:rPr lang="es-ES" sz="2400" dirty="0" err="1" smtClean="0"/>
              <a:t>prozesu</a:t>
            </a:r>
            <a:r>
              <a:rPr lang="es-ES" sz="2400" dirty="0" smtClean="0"/>
              <a:t> </a:t>
            </a:r>
            <a:r>
              <a:rPr lang="es-ES" sz="2400" dirty="0" err="1" smtClean="0"/>
              <a:t>hoietan</a:t>
            </a:r>
            <a:r>
              <a:rPr lang="es-ES" sz="2400" dirty="0" smtClean="0"/>
              <a:t> </a:t>
            </a:r>
            <a:r>
              <a:rPr lang="es-ES" sz="2400" dirty="0" err="1" smtClean="0"/>
              <a:t>ditugun</a:t>
            </a:r>
            <a:r>
              <a:rPr lang="es-ES" sz="2400" dirty="0" smtClean="0"/>
              <a:t> </a:t>
            </a:r>
            <a:r>
              <a:rPr lang="es-ES" sz="2400" dirty="0" err="1" smtClean="0"/>
              <a:t>sarrerak</a:t>
            </a:r>
            <a:r>
              <a:rPr lang="es-ES" sz="2400" dirty="0" smtClean="0"/>
              <a:t>. </a:t>
            </a:r>
            <a:r>
              <a:rPr lang="es-ES" sz="2400" dirty="0" err="1" smtClean="0"/>
              <a:t>Komunikabideetan</a:t>
            </a:r>
            <a:r>
              <a:rPr lang="es-ES" sz="2400" dirty="0" smtClean="0"/>
              <a:t> </a:t>
            </a:r>
            <a:r>
              <a:rPr lang="es-ES" sz="2400" dirty="0" err="1" smtClean="0"/>
              <a:t>honetaz</a:t>
            </a:r>
            <a:r>
              <a:rPr lang="es-ES" sz="2400" dirty="0" smtClean="0"/>
              <a:t> </a:t>
            </a:r>
            <a:r>
              <a:rPr lang="es-ES" sz="2400" dirty="0" err="1" smtClean="0"/>
              <a:t>informazioa</a:t>
            </a:r>
            <a:r>
              <a:rPr lang="es-ES" sz="2400" dirty="0" smtClean="0"/>
              <a:t> izan al </a:t>
            </a:r>
            <a:r>
              <a:rPr lang="es-ES" sz="2400" dirty="0" err="1" smtClean="0"/>
              <a:t>duzu</a:t>
            </a:r>
            <a:r>
              <a:rPr lang="es-ES" sz="2400" dirty="0" smtClean="0"/>
              <a:t>. </a:t>
            </a:r>
            <a:r>
              <a:rPr lang="es-ES" sz="2400" dirty="0" err="1" smtClean="0"/>
              <a:t>Zein</a:t>
            </a:r>
            <a:r>
              <a:rPr lang="es-ES" sz="2400" dirty="0" smtClean="0"/>
              <a:t> </a:t>
            </a:r>
            <a:r>
              <a:rPr lang="es-ES" sz="2400" dirty="0" err="1" smtClean="0"/>
              <a:t>motatako</a:t>
            </a:r>
            <a:r>
              <a:rPr lang="es-ES" sz="2400" dirty="0" smtClean="0"/>
              <a:t> </a:t>
            </a:r>
            <a:r>
              <a:rPr lang="es-ES" sz="2400" dirty="0" err="1" smtClean="0"/>
              <a:t>informaziotaz</a:t>
            </a:r>
            <a:r>
              <a:rPr lang="es-ES" sz="2400" dirty="0" smtClean="0"/>
              <a:t> </a:t>
            </a:r>
            <a:r>
              <a:rPr lang="es-ES" sz="2400" dirty="0" err="1" smtClean="0"/>
              <a:t>gogoratzen</a:t>
            </a:r>
            <a:r>
              <a:rPr lang="es-ES" sz="2400" dirty="0" smtClean="0"/>
              <a:t> zara?</a:t>
            </a:r>
            <a:endParaRPr lang="es-ES" sz="24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26367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2"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72773" name="Text Box 31"/>
          <p:cNvSpPr txBox="1">
            <a:spLocks noChangeArrowheads="1"/>
          </p:cNvSpPr>
          <p:nvPr/>
        </p:nvSpPr>
        <p:spPr bwMode="auto">
          <a:xfrm>
            <a:off x="-36017" y="709613"/>
            <a:ext cx="8905841"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Eguzki energia </a:t>
            </a:r>
            <a:r>
              <a:rPr lang="eu-ES" sz="2000" dirty="0" smtClean="0"/>
              <a:t>termikoa.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a:t>potentziala</a:t>
            </a:r>
            <a:r>
              <a:rPr lang="es-ES" sz="2000" dirty="0"/>
              <a:t>, </a:t>
            </a:r>
            <a:r>
              <a:rPr lang="es-ES" sz="2000" dirty="0" err="1"/>
              <a:t>zinetikoa</a:t>
            </a:r>
            <a:r>
              <a:rPr lang="es-ES" sz="2000" dirty="0"/>
              <a:t> eta </a:t>
            </a:r>
            <a:r>
              <a:rPr lang="es-ES" sz="2000" dirty="0" err="1"/>
              <a:t>elektrikoa</a:t>
            </a:r>
            <a:r>
              <a:rPr lang="es-ES" sz="2000" dirty="0" smtClean="0"/>
              <a:t>?</a:t>
            </a:r>
            <a:endParaRPr lang="es-ES" sz="2000" dirty="0"/>
          </a:p>
        </p:txBody>
      </p:sp>
      <p:sp>
        <p:nvSpPr>
          <p:cNvPr id="375860" name="Text Box 52"/>
          <p:cNvSpPr txBox="1">
            <a:spLocks noChangeArrowheads="1"/>
          </p:cNvSpPr>
          <p:nvPr/>
        </p:nvSpPr>
        <p:spPr bwMode="auto">
          <a:xfrm>
            <a:off x="153920" y="4028990"/>
            <a:ext cx="23764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Heliostatoak. Hodian kontzentratzen dira erradiazioak.</a:t>
            </a:r>
          </a:p>
        </p:txBody>
      </p:sp>
      <p:sp>
        <p:nvSpPr>
          <p:cNvPr id="375864" name="Text Box 56"/>
          <p:cNvSpPr txBox="1">
            <a:spLocks noChangeArrowheads="1"/>
          </p:cNvSpPr>
          <p:nvPr/>
        </p:nvSpPr>
        <p:spPr bwMode="auto">
          <a:xfrm>
            <a:off x="215375" y="5011667"/>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Lurrinak turbina mugitzen du</a:t>
            </a:r>
            <a:r>
              <a:rPr lang="eu-ES" b="1" dirty="0"/>
              <a:t>.</a:t>
            </a:r>
            <a:r>
              <a:rPr lang="eu-ES" dirty="0"/>
              <a:t> </a:t>
            </a:r>
          </a:p>
        </p:txBody>
      </p:sp>
      <p:sp>
        <p:nvSpPr>
          <p:cNvPr id="375871" name="Text Box 63"/>
          <p:cNvSpPr txBox="1">
            <a:spLocks noChangeArrowheads="1"/>
          </p:cNvSpPr>
          <p:nvPr/>
        </p:nvSpPr>
        <p:spPr bwMode="auto">
          <a:xfrm>
            <a:off x="117903" y="2770116"/>
            <a:ext cx="272891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Turbina sorgailuarekin konektatuta dago energia mekanikoa elektrizitatean transformatuz.</a:t>
            </a:r>
          </a:p>
        </p:txBody>
      </p:sp>
      <p:sp>
        <p:nvSpPr>
          <p:cNvPr id="377904" name="Text Box 48"/>
          <p:cNvSpPr txBox="1">
            <a:spLocks noChangeArrowheads="1"/>
          </p:cNvSpPr>
          <p:nvPr/>
        </p:nvSpPr>
        <p:spPr bwMode="auto">
          <a:xfrm>
            <a:off x="153920" y="1935091"/>
            <a:ext cx="2376487" cy="830997"/>
          </a:xfrm>
          <a:prstGeom prst="rect">
            <a:avLst/>
          </a:prstGeom>
          <a:noFill/>
          <a:ln w="9525">
            <a:noFill/>
            <a:miter lim="800000"/>
            <a:headEnd/>
            <a:tailEnd/>
          </a:ln>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defRPr/>
            </a:pPr>
            <a:r>
              <a:rPr lang="eu-ES" b="1" dirty="0" smtClean="0">
                <a:effectLst>
                  <a:outerShdw blurRad="38100" dist="38100" dir="2700000" algn="tl">
                    <a:srgbClr val="DDDDDD"/>
                  </a:outerShdw>
                </a:effectLst>
                <a:cs typeface="+mn-cs"/>
              </a:rPr>
              <a:t>Sustantzia kimikoak, azalera, errendimendu txikia, …</a:t>
            </a:r>
          </a:p>
        </p:txBody>
      </p:sp>
      <p:pic>
        <p:nvPicPr>
          <p:cNvPr id="1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3094097" y="2566924"/>
            <a:ext cx="5429400" cy="2308324"/>
          </a:xfrm>
          <a:prstGeom prst="rect">
            <a:avLst/>
          </a:prstGeom>
        </p:spPr>
        <p:txBody>
          <a:bodyPr wrap="square">
            <a:spAutoFit/>
          </a:bodyPr>
          <a:lstStyle/>
          <a:p>
            <a:r>
              <a:rPr lang="es-ES" dirty="0">
                <a:hlinkClick r:id="rId6"/>
              </a:rPr>
              <a:t>http://www.energiasolartermica.biz/fotos/energia-solar-</a:t>
            </a:r>
            <a:r>
              <a:rPr lang="es-ES" dirty="0" smtClean="0">
                <a:hlinkClick r:id="rId6"/>
              </a:rPr>
              <a:t>termica.jpg</a:t>
            </a:r>
            <a:endParaRPr lang="es-ES" dirty="0" smtClean="0"/>
          </a:p>
          <a:p>
            <a:endParaRPr lang="es-ES" dirty="0"/>
          </a:p>
          <a:p>
            <a:endParaRPr lang="es-ES" dirty="0" smtClean="0"/>
          </a:p>
          <a:p>
            <a:r>
              <a:rPr lang="es-ES" dirty="0">
                <a:hlinkClick r:id="rId7"/>
              </a:rPr>
              <a:t>http://www.cromansol.com/images/solar_termica_01.</a:t>
            </a:r>
            <a:r>
              <a:rPr lang="es-ES" dirty="0" smtClean="0">
                <a:hlinkClick r:id="rId7"/>
              </a:rPr>
              <a:t>jpg</a:t>
            </a:r>
            <a:endParaRPr lang="es-ES" dirty="0" smtClean="0"/>
          </a:p>
          <a:p>
            <a:endParaRPr lang="es-ES" dirty="0"/>
          </a:p>
          <a:p>
            <a:endParaRPr lang="es-ES" dirty="0"/>
          </a:p>
        </p:txBody>
      </p:sp>
    </p:spTree>
    <p:extLst>
      <p:ext uri="{BB962C8B-B14F-4D97-AF65-F5344CB8AC3E}">
        <p14:creationId xmlns:p14="http://schemas.microsoft.com/office/powerpoint/2010/main" val="18914446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5860"/>
                                        </p:tgtEl>
                                        <p:attrNameLst>
                                          <p:attrName>style.visibility</p:attrName>
                                        </p:attrNameLst>
                                      </p:cBhvr>
                                      <p:to>
                                        <p:strVal val="visible"/>
                                      </p:to>
                                    </p:set>
                                    <p:animEffect transition="in" filter="dissolve">
                                      <p:cBhvr>
                                        <p:cTn id="7" dur="500"/>
                                        <p:tgtEl>
                                          <p:spTgt spid="37586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5864"/>
                                        </p:tgtEl>
                                        <p:attrNameLst>
                                          <p:attrName>style.visibility</p:attrName>
                                        </p:attrNameLst>
                                      </p:cBhvr>
                                      <p:to>
                                        <p:strVal val="visible"/>
                                      </p:to>
                                    </p:set>
                                    <p:animEffect transition="in" filter="dissolve">
                                      <p:cBhvr>
                                        <p:cTn id="11" dur="500"/>
                                        <p:tgtEl>
                                          <p:spTgt spid="375864"/>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75871"/>
                                        </p:tgtEl>
                                        <p:attrNameLst>
                                          <p:attrName>style.visibility</p:attrName>
                                        </p:attrNameLst>
                                      </p:cBhvr>
                                      <p:to>
                                        <p:strVal val="visible"/>
                                      </p:to>
                                    </p:set>
                                    <p:animEffect transition="in" filter="dissolve">
                                      <p:cBhvr>
                                        <p:cTn id="15" dur="500"/>
                                        <p:tgtEl>
                                          <p:spTgt spid="375871"/>
                                        </p:tgtEl>
                                      </p:cBhvr>
                                    </p:animEffect>
                                  </p:childTnLst>
                                </p:cTn>
                              </p:par>
                            </p:childTnLst>
                          </p:cTn>
                        </p:par>
                        <p:par>
                          <p:cTn id="16" fill="hold" nodeType="afterGroup">
                            <p:stCondLst>
                              <p:cond delay="1500"/>
                            </p:stCondLst>
                            <p:childTnLst>
                              <p:par>
                                <p:cTn id="17" presetID="9" presetClass="entr" presetSubtype="0" fill="hold" grpId="0" nodeType="afterEffect">
                                  <p:stCondLst>
                                    <p:cond delay="500"/>
                                  </p:stCondLst>
                                  <p:childTnLst>
                                    <p:set>
                                      <p:cBhvr>
                                        <p:cTn id="18" dur="1" fill="hold">
                                          <p:stCondLst>
                                            <p:cond delay="0"/>
                                          </p:stCondLst>
                                        </p:cTn>
                                        <p:tgtEl>
                                          <p:spTgt spid="377904"/>
                                        </p:tgtEl>
                                        <p:attrNameLst>
                                          <p:attrName>style.visibility</p:attrName>
                                        </p:attrNameLst>
                                      </p:cBhvr>
                                      <p:to>
                                        <p:strVal val="visible"/>
                                      </p:to>
                                    </p:set>
                                    <p:animEffect transition="in" filter="dissolve">
                                      <p:cBhvr>
                                        <p:cTn id="19" dur="500"/>
                                        <p:tgtEl>
                                          <p:spTgt spid="37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60" grpId="0"/>
      <p:bldP spid="375864" grpId="0"/>
      <p:bldP spid="375871" grpId="0"/>
      <p:bldP spid="37790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82" name="AutoShape 50"/>
          <p:cNvSpPr>
            <a:spLocks noChangeArrowheads="1"/>
          </p:cNvSpPr>
          <p:nvPr/>
        </p:nvSpPr>
        <p:spPr bwMode="auto">
          <a:xfrm rot="5400000">
            <a:off x="2234889" y="3519488"/>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74820" name="Text Box 31"/>
          <p:cNvSpPr txBox="1">
            <a:spLocks noChangeArrowheads="1"/>
          </p:cNvSpPr>
          <p:nvPr/>
        </p:nvSpPr>
        <p:spPr bwMode="auto">
          <a:xfrm>
            <a:off x="245821" y="752475"/>
            <a:ext cx="8644678"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Eguzki energia fotoboltaikoaren kasuan , prozesu hauek zein ordenean gertatzen dira eta zergatik Arrazona ezazu. Ordena itzazu</a:t>
            </a:r>
            <a:r>
              <a:rPr lang="eu-ES" sz="2000" dirty="0" smtClean="0"/>
              <a:t>. </a:t>
            </a:r>
            <a:r>
              <a:rPr lang="eu-ES" sz="2000" dirty="0"/>
              <a:t>Soberan dagoena kendu eta falta dena ipini</a:t>
            </a:r>
            <a:r>
              <a:rPr lang="eu-ES" sz="2000" dirty="0" smtClean="0"/>
              <a:t>.</a:t>
            </a:r>
            <a:endParaRPr lang="eu-ES" sz="2000" dirty="0"/>
          </a:p>
        </p:txBody>
      </p:sp>
      <p:grpSp>
        <p:nvGrpSpPr>
          <p:cNvPr id="2" name="Group 35"/>
          <p:cNvGrpSpPr>
            <a:grpSpLocks/>
          </p:cNvGrpSpPr>
          <p:nvPr/>
        </p:nvGrpSpPr>
        <p:grpSpPr bwMode="auto">
          <a:xfrm>
            <a:off x="2342432" y="2232356"/>
            <a:ext cx="1549400" cy="395287"/>
            <a:chOff x="340" y="2387"/>
            <a:chExt cx="976" cy="249"/>
          </a:xfrm>
        </p:grpSpPr>
        <p:sp>
          <p:nvSpPr>
            <p:cNvPr id="674837" name="Rectangle 36"/>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4838" name="Text Box 37"/>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sp>
        <p:nvSpPr>
          <p:cNvPr id="674823" name="Rectangle 39"/>
          <p:cNvSpPr>
            <a:spLocks noChangeArrowheads="1"/>
          </p:cNvSpPr>
          <p:nvPr/>
        </p:nvSpPr>
        <p:spPr bwMode="auto">
          <a:xfrm>
            <a:off x="4862089" y="3979863"/>
            <a:ext cx="1549400" cy="3952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4824" name="Text Box 40"/>
          <p:cNvSpPr txBox="1">
            <a:spLocks noChangeArrowheads="1"/>
          </p:cNvSpPr>
          <p:nvPr/>
        </p:nvSpPr>
        <p:spPr bwMode="auto">
          <a:xfrm>
            <a:off x="5149427" y="3929063"/>
            <a:ext cx="1843087" cy="4826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80000"/>
              </a:lnSpc>
            </a:pPr>
            <a:r>
              <a:rPr lang="eu-ES"/>
              <a:t>Erradiazio</a:t>
            </a:r>
          </a:p>
          <a:p>
            <a:pPr algn="ctr" eaLnBrk="1" hangingPunct="1">
              <a:lnSpc>
                <a:spcPct val="80000"/>
              </a:lnSpc>
            </a:pPr>
            <a:r>
              <a:rPr lang="eu-ES"/>
              <a:t>elektromagnetikoa</a:t>
            </a:r>
          </a:p>
        </p:txBody>
      </p:sp>
      <p:grpSp>
        <p:nvGrpSpPr>
          <p:cNvPr id="674825" name="Group 41"/>
          <p:cNvGrpSpPr>
            <a:grpSpLocks/>
          </p:cNvGrpSpPr>
          <p:nvPr/>
        </p:nvGrpSpPr>
        <p:grpSpPr bwMode="auto">
          <a:xfrm>
            <a:off x="4911301" y="4032258"/>
            <a:ext cx="252412" cy="338138"/>
            <a:chOff x="2289" y="3262"/>
            <a:chExt cx="159" cy="213"/>
          </a:xfrm>
        </p:grpSpPr>
        <p:sp>
          <p:nvSpPr>
            <p:cNvPr id="674835"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4836"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24" name="Group 41"/>
          <p:cNvGrpSpPr>
            <a:grpSpLocks/>
          </p:cNvGrpSpPr>
          <p:nvPr/>
        </p:nvGrpSpPr>
        <p:grpSpPr bwMode="auto">
          <a:xfrm>
            <a:off x="2383402" y="2287605"/>
            <a:ext cx="252413" cy="338138"/>
            <a:chOff x="2289" y="3262"/>
            <a:chExt cx="159" cy="213"/>
          </a:xfrm>
        </p:grpSpPr>
        <p:sp>
          <p:nvSpPr>
            <p:cNvPr id="25"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26"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27" name="Rectangle 39"/>
          <p:cNvSpPr>
            <a:spLocks noChangeArrowheads="1"/>
          </p:cNvSpPr>
          <p:nvPr/>
        </p:nvSpPr>
        <p:spPr bwMode="auto">
          <a:xfrm>
            <a:off x="4842849" y="1804479"/>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28" name="Text Box 40"/>
          <p:cNvSpPr txBox="1">
            <a:spLocks noChangeArrowheads="1"/>
          </p:cNvSpPr>
          <p:nvPr/>
        </p:nvSpPr>
        <p:spPr bwMode="auto">
          <a:xfrm>
            <a:off x="5030143" y="1848929"/>
            <a:ext cx="11843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   </a:t>
            </a:r>
            <a:r>
              <a:rPr lang="eu-ES" dirty="0" smtClean="0"/>
              <a:t>Termikoa</a:t>
            </a:r>
            <a:endParaRPr lang="eu-ES" dirty="0"/>
          </a:p>
        </p:txBody>
      </p:sp>
      <p:grpSp>
        <p:nvGrpSpPr>
          <p:cNvPr id="29" name="Group 41"/>
          <p:cNvGrpSpPr>
            <a:grpSpLocks/>
          </p:cNvGrpSpPr>
          <p:nvPr/>
        </p:nvGrpSpPr>
        <p:grpSpPr bwMode="auto">
          <a:xfrm>
            <a:off x="4892063" y="1856875"/>
            <a:ext cx="252413" cy="338138"/>
            <a:chOff x="2289" y="3262"/>
            <a:chExt cx="159" cy="213"/>
          </a:xfrm>
        </p:grpSpPr>
        <p:sp>
          <p:nvSpPr>
            <p:cNvPr id="30"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1"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2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250626" y="3105835"/>
            <a:ext cx="1943280" cy="1477328"/>
          </a:xfrm>
          <a:prstGeom prst="rect">
            <a:avLst/>
          </a:prstGeom>
        </p:spPr>
        <p:txBody>
          <a:bodyPr wrap="square">
            <a:spAutoFit/>
          </a:bodyPr>
          <a:lstStyle/>
          <a:p>
            <a:r>
              <a:rPr lang="es-ES" dirty="0">
                <a:hlinkClick r:id="rId6"/>
              </a:rPr>
              <a:t>http://www.tersa.cat/images/9924/</a:t>
            </a:r>
            <a:r>
              <a:rPr lang="es-ES" dirty="0" smtClean="0">
                <a:hlinkClick r:id="rId6"/>
              </a:rPr>
              <a:t>default.png</a:t>
            </a:r>
            <a:endParaRPr lang="es-ES" dirty="0" smtClean="0"/>
          </a:p>
          <a:p>
            <a:endParaRPr lang="es-ES" dirty="0"/>
          </a:p>
        </p:txBody>
      </p:sp>
    </p:spTree>
    <p:extLst>
      <p:ext uri="{BB962C8B-B14F-4D97-AF65-F5344CB8AC3E}">
        <p14:creationId xmlns:p14="http://schemas.microsoft.com/office/powerpoint/2010/main" val="31467229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6882"/>
                                        </p:tgtEl>
                                        <p:attrNameLst>
                                          <p:attrName>style.visibility</p:attrName>
                                        </p:attrNameLst>
                                      </p:cBhvr>
                                      <p:to>
                                        <p:strVal val="visible"/>
                                      </p:to>
                                    </p:set>
                                    <p:animEffect transition="in" filter="wipe(up)">
                                      <p:cBhvr>
                                        <p:cTn id="7" dur="1000"/>
                                        <p:tgtEl>
                                          <p:spTgt spid="376882"/>
                                        </p:tgtEl>
                                      </p:cBhvr>
                                    </p:animEffect>
                                  </p:childTnLst>
                                </p:cTn>
                              </p:par>
                            </p:childTnLst>
                          </p:cTn>
                        </p:par>
                        <p:par>
                          <p:cTn id="8" fill="hold" nodeType="afterGroup">
                            <p:stCondLst>
                              <p:cond delay="1000"/>
                            </p:stCondLst>
                            <p:childTnLst>
                              <p:par>
                                <p:cTn id="9" presetID="22" presetClass="entr" presetSubtype="1" fill="hold"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8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9"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74820" name="Text Box 31"/>
          <p:cNvSpPr txBox="1">
            <a:spLocks noChangeArrowheads="1"/>
          </p:cNvSpPr>
          <p:nvPr/>
        </p:nvSpPr>
        <p:spPr bwMode="auto">
          <a:xfrm>
            <a:off x="2676526" y="1565284"/>
            <a:ext cx="5460539" cy="3170099"/>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Eguzki energia </a:t>
            </a:r>
            <a:r>
              <a:rPr lang="eu-ES" sz="2000" dirty="0" smtClean="0"/>
              <a:t>fotoboltaikoa.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a:t>potentziala</a:t>
            </a:r>
            <a:r>
              <a:rPr lang="es-ES" sz="2000" dirty="0"/>
              <a:t>, </a:t>
            </a:r>
            <a:r>
              <a:rPr lang="es-ES" sz="2000" dirty="0" err="1"/>
              <a:t>zinetikoa</a:t>
            </a:r>
            <a:r>
              <a:rPr lang="es-ES" sz="2000" dirty="0"/>
              <a:t> eta </a:t>
            </a:r>
            <a:r>
              <a:rPr lang="es-ES" sz="2000" dirty="0" err="1"/>
              <a:t>elektrikoa</a:t>
            </a:r>
            <a:r>
              <a:rPr lang="es-ES" sz="2000" dirty="0" smtClean="0"/>
              <a:t>?</a:t>
            </a:r>
          </a:p>
          <a:p>
            <a:pPr>
              <a:spcBef>
                <a:spcPct val="50000"/>
              </a:spcBef>
            </a:pPr>
            <a:endParaRPr lang="es-ES" sz="2000" dirty="0"/>
          </a:p>
          <a:p>
            <a:pPr>
              <a:spcBef>
                <a:spcPct val="50000"/>
              </a:spcBef>
            </a:pPr>
            <a:r>
              <a:rPr lang="es-ES" sz="2000" dirty="0">
                <a:hlinkClick r:id="rId3"/>
              </a:rPr>
              <a:t>http://www.tersa.cat/images/9924/</a:t>
            </a:r>
            <a:r>
              <a:rPr lang="es-ES" sz="2000" dirty="0" smtClean="0">
                <a:hlinkClick r:id="rId3"/>
              </a:rPr>
              <a:t>default.png</a:t>
            </a:r>
            <a:endParaRPr lang="es-ES" sz="2000" dirty="0" smtClean="0"/>
          </a:p>
          <a:p>
            <a:pPr>
              <a:spcBef>
                <a:spcPct val="50000"/>
              </a:spcBef>
            </a:pPr>
            <a:endParaRPr lang="es-ES" sz="2000" dirty="0"/>
          </a:p>
          <a:p>
            <a:pPr>
              <a:spcBef>
                <a:spcPct val="50000"/>
              </a:spcBef>
            </a:pPr>
            <a:endParaRPr lang="es-ES" sz="2000" dirty="0"/>
          </a:p>
        </p:txBody>
      </p:sp>
      <p:sp>
        <p:nvSpPr>
          <p:cNvPr id="376883" name="Text Box 51"/>
          <p:cNvSpPr txBox="1">
            <a:spLocks noChangeArrowheads="1"/>
          </p:cNvSpPr>
          <p:nvPr/>
        </p:nvSpPr>
        <p:spPr bwMode="auto">
          <a:xfrm>
            <a:off x="93663" y="1565284"/>
            <a:ext cx="179059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Eguzki panel fotovoltaikoetan silizioa dugu.</a:t>
            </a:r>
          </a:p>
        </p:txBody>
      </p:sp>
      <p:sp>
        <p:nvSpPr>
          <p:cNvPr id="376885" name="Text Box 53"/>
          <p:cNvSpPr txBox="1">
            <a:spLocks noChangeArrowheads="1"/>
          </p:cNvSpPr>
          <p:nvPr/>
        </p:nvSpPr>
        <p:spPr bwMode="auto">
          <a:xfrm>
            <a:off x="40970" y="2822476"/>
            <a:ext cx="206533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Eguzki izpiak eguzki panelean perpendikularki jotzen dute</a:t>
            </a:r>
            <a:br>
              <a:rPr lang="eu-ES" dirty="0"/>
            </a:br>
            <a:r>
              <a:rPr lang="eu-ES" dirty="0"/>
              <a:t>efektu fotoelektrikoa sortuz. Elektroiak mugitu egiten dira eta elektrizitatea sortzen da.</a:t>
            </a:r>
          </a:p>
        </p:txBody>
      </p:sp>
      <p:grpSp>
        <p:nvGrpSpPr>
          <p:cNvPr id="4" name="Group 54"/>
          <p:cNvGrpSpPr>
            <a:grpSpLocks/>
          </p:cNvGrpSpPr>
          <p:nvPr/>
        </p:nvGrpSpPr>
        <p:grpSpPr bwMode="auto">
          <a:xfrm>
            <a:off x="2676526" y="1227146"/>
            <a:ext cx="252413" cy="338138"/>
            <a:chOff x="2289" y="3262"/>
            <a:chExt cx="159" cy="213"/>
          </a:xfrm>
        </p:grpSpPr>
        <p:sp>
          <p:nvSpPr>
            <p:cNvPr id="674833" name="Oval 55"/>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4834" name="Text Box 56"/>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1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74994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76885"/>
                                        </p:tgtEl>
                                        <p:attrNameLst>
                                          <p:attrName>style.visibility</p:attrName>
                                        </p:attrNameLst>
                                      </p:cBhvr>
                                      <p:to>
                                        <p:strVal val="visible"/>
                                      </p:to>
                                    </p:set>
                                    <p:animEffect transition="in" filter="dissolve">
                                      <p:cBhvr>
                                        <p:cTn id="13" dur="500"/>
                                        <p:tgtEl>
                                          <p:spTgt spid="376885"/>
                                        </p:tgtEl>
                                      </p:cBhvr>
                                    </p:animEffect>
                                  </p:childTnLst>
                                </p:cTn>
                              </p:par>
                            </p:childTnLst>
                          </p:cTn>
                        </p:par>
                        <p:par>
                          <p:cTn id="14" fill="hold" nodeType="afterGroup">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76883"/>
                                        </p:tgtEl>
                                        <p:attrNameLst>
                                          <p:attrName>style.visibility</p:attrName>
                                        </p:attrNameLst>
                                      </p:cBhvr>
                                      <p:to>
                                        <p:strVal val="visible"/>
                                      </p:to>
                                    </p:set>
                                    <p:animEffect transition="in" filter="dissolve">
                                      <p:cBhvr>
                                        <p:cTn id="17" dur="500"/>
                                        <p:tgtEl>
                                          <p:spTgt spid="376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83" grpId="0"/>
      <p:bldP spid="3768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82" name="AutoShape 50"/>
          <p:cNvSpPr>
            <a:spLocks noChangeArrowheads="1"/>
          </p:cNvSpPr>
          <p:nvPr/>
        </p:nvSpPr>
        <p:spPr bwMode="auto">
          <a:xfrm rot="5400000">
            <a:off x="2193919" y="3519488"/>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76867"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76868" name="Text Box 31"/>
          <p:cNvSpPr txBox="1">
            <a:spLocks noChangeArrowheads="1"/>
          </p:cNvSpPr>
          <p:nvPr/>
        </p:nvSpPr>
        <p:spPr bwMode="auto">
          <a:xfrm>
            <a:off x="81941" y="773889"/>
            <a:ext cx="896620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Energia geotermikoaren kasuan , prozesu hauek zein ordenean gertatzen dira eta zergatik Arrazona ezazu. Ordena itzazu</a:t>
            </a:r>
            <a:r>
              <a:rPr lang="eu-ES" sz="2000" dirty="0" smtClean="0"/>
              <a:t>. </a:t>
            </a:r>
            <a:r>
              <a:rPr lang="eu-ES" sz="2000" dirty="0"/>
              <a:t>Soberan dagoena kendu eta falta dena ipini</a:t>
            </a:r>
            <a:r>
              <a:rPr lang="eu-ES" sz="2000" dirty="0" smtClean="0"/>
              <a:t>.</a:t>
            </a:r>
            <a:endParaRPr lang="eu-ES" sz="2000" dirty="0"/>
          </a:p>
        </p:txBody>
      </p:sp>
      <p:grpSp>
        <p:nvGrpSpPr>
          <p:cNvPr id="2" name="Group 35"/>
          <p:cNvGrpSpPr>
            <a:grpSpLocks/>
          </p:cNvGrpSpPr>
          <p:nvPr/>
        </p:nvGrpSpPr>
        <p:grpSpPr bwMode="auto">
          <a:xfrm>
            <a:off x="2580063" y="1992690"/>
            <a:ext cx="1549400" cy="395287"/>
            <a:chOff x="340" y="2387"/>
            <a:chExt cx="976" cy="249"/>
          </a:xfrm>
        </p:grpSpPr>
        <p:sp>
          <p:nvSpPr>
            <p:cNvPr id="676885" name="Rectangle 36"/>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6886" name="Text Box 37"/>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sp>
        <p:nvSpPr>
          <p:cNvPr id="676870" name="Rectangle 39"/>
          <p:cNvSpPr>
            <a:spLocks noChangeArrowheads="1"/>
          </p:cNvSpPr>
          <p:nvPr/>
        </p:nvSpPr>
        <p:spPr bwMode="auto">
          <a:xfrm>
            <a:off x="5115832" y="4202113"/>
            <a:ext cx="1549400" cy="3952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6871" name="Text Box 40"/>
          <p:cNvSpPr txBox="1">
            <a:spLocks noChangeArrowheads="1"/>
          </p:cNvSpPr>
          <p:nvPr/>
        </p:nvSpPr>
        <p:spPr bwMode="auto">
          <a:xfrm>
            <a:off x="5415870" y="4184650"/>
            <a:ext cx="9636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80000"/>
              </a:lnSpc>
            </a:pPr>
            <a:r>
              <a:rPr lang="eu-ES"/>
              <a:t>Energia</a:t>
            </a:r>
          </a:p>
          <a:p>
            <a:pPr algn="ctr" eaLnBrk="1" hangingPunct="1">
              <a:lnSpc>
                <a:spcPct val="80000"/>
              </a:lnSpc>
            </a:pPr>
            <a:r>
              <a:rPr lang="eu-ES"/>
              <a:t>termikoa</a:t>
            </a:r>
          </a:p>
        </p:txBody>
      </p:sp>
      <p:grpSp>
        <p:nvGrpSpPr>
          <p:cNvPr id="676872" name="Group 41"/>
          <p:cNvGrpSpPr>
            <a:grpSpLocks/>
          </p:cNvGrpSpPr>
          <p:nvPr/>
        </p:nvGrpSpPr>
        <p:grpSpPr bwMode="auto">
          <a:xfrm>
            <a:off x="5165044" y="4254508"/>
            <a:ext cx="252412" cy="338138"/>
            <a:chOff x="2289" y="3262"/>
            <a:chExt cx="159" cy="213"/>
          </a:xfrm>
        </p:grpSpPr>
        <p:sp>
          <p:nvSpPr>
            <p:cNvPr id="676883"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6884"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24" name="Rectangle 39"/>
          <p:cNvSpPr>
            <a:spLocks noChangeArrowheads="1"/>
          </p:cNvSpPr>
          <p:nvPr/>
        </p:nvSpPr>
        <p:spPr bwMode="auto">
          <a:xfrm>
            <a:off x="4928538" y="3152241"/>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25" name="Text Box 40"/>
          <p:cNvSpPr txBox="1">
            <a:spLocks noChangeArrowheads="1"/>
          </p:cNvSpPr>
          <p:nvPr/>
        </p:nvSpPr>
        <p:spPr bwMode="auto">
          <a:xfrm>
            <a:off x="5115832" y="3196691"/>
            <a:ext cx="11843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   </a:t>
            </a:r>
            <a:r>
              <a:rPr lang="eu-ES" dirty="0" smtClean="0"/>
              <a:t>Termikoa</a:t>
            </a:r>
            <a:endParaRPr lang="eu-ES" dirty="0"/>
          </a:p>
        </p:txBody>
      </p:sp>
      <p:grpSp>
        <p:nvGrpSpPr>
          <p:cNvPr id="26" name="Group 41"/>
          <p:cNvGrpSpPr>
            <a:grpSpLocks/>
          </p:cNvGrpSpPr>
          <p:nvPr/>
        </p:nvGrpSpPr>
        <p:grpSpPr bwMode="auto">
          <a:xfrm>
            <a:off x="4977752" y="3204637"/>
            <a:ext cx="252413" cy="338138"/>
            <a:chOff x="2289" y="3262"/>
            <a:chExt cx="159" cy="213"/>
          </a:xfrm>
        </p:grpSpPr>
        <p:sp>
          <p:nvSpPr>
            <p:cNvPr id="27"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28"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30" name="Group 41"/>
          <p:cNvGrpSpPr>
            <a:grpSpLocks/>
          </p:cNvGrpSpPr>
          <p:nvPr/>
        </p:nvGrpSpPr>
        <p:grpSpPr bwMode="auto">
          <a:xfrm>
            <a:off x="2621033" y="2054151"/>
            <a:ext cx="252413" cy="338138"/>
            <a:chOff x="2289" y="3262"/>
            <a:chExt cx="159" cy="213"/>
          </a:xfrm>
        </p:grpSpPr>
        <p:sp>
          <p:nvSpPr>
            <p:cNvPr id="31"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2"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23"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250125" y="2636397"/>
            <a:ext cx="3424791" cy="923330"/>
          </a:xfrm>
          <a:prstGeom prst="rect">
            <a:avLst/>
          </a:prstGeom>
          <a:noFill/>
        </p:spPr>
        <p:txBody>
          <a:bodyPr wrap="square" rtlCol="0">
            <a:spAutoFit/>
          </a:bodyPr>
          <a:lstStyle/>
          <a:p>
            <a:r>
              <a:rPr lang="es-ES" dirty="0">
                <a:hlinkClick r:id="rId6"/>
              </a:rPr>
              <a:t>http://es.wikipedia.org/wiki/Energ%C3%ADa_geot%C3%</a:t>
            </a:r>
            <a:r>
              <a:rPr lang="es-ES" dirty="0" smtClean="0">
                <a:hlinkClick r:id="rId6"/>
              </a:rPr>
              <a:t>A9rmica</a:t>
            </a:r>
            <a:endParaRPr lang="es-ES" dirty="0" smtClean="0"/>
          </a:p>
          <a:p>
            <a:endParaRPr lang="es-ES" dirty="0"/>
          </a:p>
        </p:txBody>
      </p:sp>
    </p:spTree>
    <p:extLst>
      <p:ext uri="{BB962C8B-B14F-4D97-AF65-F5344CB8AC3E}">
        <p14:creationId xmlns:p14="http://schemas.microsoft.com/office/powerpoint/2010/main" val="112003602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6882"/>
                                        </p:tgtEl>
                                        <p:attrNameLst>
                                          <p:attrName>style.visibility</p:attrName>
                                        </p:attrNameLst>
                                      </p:cBhvr>
                                      <p:to>
                                        <p:strVal val="visible"/>
                                      </p:to>
                                    </p:set>
                                    <p:animEffect transition="in" filter="wipe(up)">
                                      <p:cBhvr>
                                        <p:cTn id="7" dur="1000"/>
                                        <p:tgtEl>
                                          <p:spTgt spid="376882"/>
                                        </p:tgtEl>
                                      </p:cBhvr>
                                    </p:animEffect>
                                  </p:childTnLst>
                                </p:cTn>
                              </p:par>
                            </p:childTnLst>
                          </p:cTn>
                        </p:par>
                        <p:par>
                          <p:cTn id="8" fill="hold" nodeType="afterGroup">
                            <p:stCondLst>
                              <p:cond delay="1000"/>
                            </p:stCondLst>
                            <p:childTnLst>
                              <p:par>
                                <p:cTn id="9" presetID="22" presetClass="entr" presetSubtype="1" fill="hold"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8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8" name="Text Box 31"/>
          <p:cNvSpPr txBox="1">
            <a:spLocks noChangeArrowheads="1"/>
          </p:cNvSpPr>
          <p:nvPr/>
        </p:nvSpPr>
        <p:spPr bwMode="auto">
          <a:xfrm>
            <a:off x="61456" y="1073250"/>
            <a:ext cx="903605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Energia </a:t>
            </a:r>
            <a:r>
              <a:rPr lang="eu-ES" sz="2000" dirty="0" smtClean="0"/>
              <a:t>geotermikoa.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a:t>potentziala</a:t>
            </a:r>
            <a:r>
              <a:rPr lang="es-ES" sz="2000" dirty="0"/>
              <a:t>, </a:t>
            </a:r>
            <a:r>
              <a:rPr lang="es-ES" sz="2000" dirty="0" err="1"/>
              <a:t>zinetikoa</a:t>
            </a:r>
            <a:r>
              <a:rPr lang="es-ES" sz="2000" dirty="0"/>
              <a:t> eta </a:t>
            </a:r>
            <a:r>
              <a:rPr lang="es-ES" sz="2000" dirty="0" err="1"/>
              <a:t>elektrikoa</a:t>
            </a:r>
            <a:r>
              <a:rPr lang="es-ES" sz="2000" dirty="0" smtClean="0"/>
              <a:t>?</a:t>
            </a:r>
            <a:endParaRPr lang="es-ES" sz="2000" dirty="0"/>
          </a:p>
        </p:txBody>
      </p:sp>
      <p:sp>
        <p:nvSpPr>
          <p:cNvPr id="376883" name="Text Box 51"/>
          <p:cNvSpPr txBox="1">
            <a:spLocks noChangeArrowheads="1"/>
          </p:cNvSpPr>
          <p:nvPr/>
        </p:nvSpPr>
        <p:spPr bwMode="auto">
          <a:xfrm>
            <a:off x="372706" y="3484790"/>
            <a:ext cx="22320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Ur beroa aprobetxatzen da eta etxea girotzen da.</a:t>
            </a:r>
          </a:p>
        </p:txBody>
      </p:sp>
      <p:sp>
        <p:nvSpPr>
          <p:cNvPr id="376885" name="Text Box 53"/>
          <p:cNvSpPr txBox="1">
            <a:spLocks noChangeArrowheads="1"/>
          </p:cNvSpPr>
          <p:nvPr/>
        </p:nvSpPr>
        <p:spPr bwMode="auto">
          <a:xfrm>
            <a:off x="377031" y="4721736"/>
            <a:ext cx="5221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Lur barneko energiak ura berotzen du..</a:t>
            </a:r>
          </a:p>
        </p:txBody>
      </p:sp>
      <p:sp>
        <p:nvSpPr>
          <p:cNvPr id="676881" name="Oval 55"/>
          <p:cNvSpPr>
            <a:spLocks noChangeArrowheads="1"/>
          </p:cNvSpPr>
          <p:nvPr/>
        </p:nvSpPr>
        <p:spPr bwMode="auto">
          <a:xfrm>
            <a:off x="119874" y="4785386"/>
            <a:ext cx="252413"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6876" name="Text Box 1049"/>
          <p:cNvSpPr txBox="1">
            <a:spLocks noChangeArrowheads="1"/>
          </p:cNvSpPr>
          <p:nvPr/>
        </p:nvSpPr>
        <p:spPr bwMode="auto">
          <a:xfrm>
            <a:off x="377031" y="2892114"/>
            <a:ext cx="4537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dirty="0">
                <a:solidFill>
                  <a:srgbClr val="000000"/>
                </a:solidFill>
                <a:hlinkClick r:id="rId3"/>
              </a:rPr>
              <a:t>Lur barneko energia aprobetxatzen da.</a:t>
            </a:r>
            <a:endParaRPr lang="eu-ES" dirty="0">
              <a:solidFill>
                <a:srgbClr val="000000"/>
              </a:solidFill>
            </a:endParaRPr>
          </a:p>
        </p:txBody>
      </p:sp>
      <p:grpSp>
        <p:nvGrpSpPr>
          <p:cNvPr id="5" name="Group 54"/>
          <p:cNvGrpSpPr>
            <a:grpSpLocks/>
          </p:cNvGrpSpPr>
          <p:nvPr/>
        </p:nvGrpSpPr>
        <p:grpSpPr bwMode="auto">
          <a:xfrm>
            <a:off x="61456" y="2892114"/>
            <a:ext cx="252412" cy="338138"/>
            <a:chOff x="2289" y="3262"/>
            <a:chExt cx="159" cy="213"/>
          </a:xfrm>
        </p:grpSpPr>
        <p:sp>
          <p:nvSpPr>
            <p:cNvPr id="676879" name="Oval 55"/>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6880" name="Text Box 56"/>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24" name="Oval 55"/>
          <p:cNvSpPr>
            <a:spLocks noChangeArrowheads="1"/>
          </p:cNvSpPr>
          <p:nvPr/>
        </p:nvSpPr>
        <p:spPr bwMode="auto">
          <a:xfrm>
            <a:off x="61456" y="3737203"/>
            <a:ext cx="252413"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pic>
        <p:nvPicPr>
          <p:cNvPr id="21"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3870664" y="3744790"/>
            <a:ext cx="4572000" cy="646331"/>
          </a:xfrm>
          <a:prstGeom prst="rect">
            <a:avLst/>
          </a:prstGeom>
        </p:spPr>
        <p:txBody>
          <a:bodyPr>
            <a:spAutoFit/>
          </a:bodyPr>
          <a:lstStyle/>
          <a:p>
            <a:r>
              <a:rPr lang="es-ES" dirty="0"/>
              <a:t>http://</a:t>
            </a:r>
            <a:r>
              <a:rPr lang="es-ES" dirty="0" err="1"/>
              <a:t>es.wikipedia.org</a:t>
            </a:r>
            <a:r>
              <a:rPr lang="es-ES" dirty="0"/>
              <a:t>/wiki/Energ%C3%ADa_geot%C3%A9rmica</a:t>
            </a:r>
          </a:p>
        </p:txBody>
      </p:sp>
    </p:spTree>
    <p:extLst>
      <p:ext uri="{BB962C8B-B14F-4D97-AF65-F5344CB8AC3E}">
        <p14:creationId xmlns:p14="http://schemas.microsoft.com/office/powerpoint/2010/main" val="364925121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6885"/>
                                        </p:tgtEl>
                                        <p:attrNameLst>
                                          <p:attrName>style.visibility</p:attrName>
                                        </p:attrNameLst>
                                      </p:cBhvr>
                                      <p:to>
                                        <p:strVal val="visible"/>
                                      </p:to>
                                    </p:set>
                                    <p:animEffect transition="in" filter="dissolve">
                                      <p:cBhvr>
                                        <p:cTn id="7" dur="500"/>
                                        <p:tgtEl>
                                          <p:spTgt spid="376885"/>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6883"/>
                                        </p:tgtEl>
                                        <p:attrNameLst>
                                          <p:attrName>style.visibility</p:attrName>
                                        </p:attrNameLst>
                                      </p:cBhvr>
                                      <p:to>
                                        <p:strVal val="visible"/>
                                      </p:to>
                                    </p:set>
                                    <p:animEffect transition="in" filter="dissolve">
                                      <p:cBhvr>
                                        <p:cTn id="11" dur="500"/>
                                        <p:tgtEl>
                                          <p:spTgt spid="376883"/>
                                        </p:tgtEl>
                                      </p:cBhvr>
                                    </p:animEffect>
                                  </p:childTnLst>
                                </p:cTn>
                              </p:par>
                            </p:childTnLst>
                          </p:cTn>
                        </p:par>
                        <p:par>
                          <p:cTn id="12" fill="hold" nodeType="afterGroup">
                            <p:stCondLst>
                              <p:cond delay="1000"/>
                            </p:stCondLst>
                            <p:childTnLst>
                              <p:par>
                                <p:cTn id="13" presetID="53"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83" grpId="0"/>
      <p:bldP spid="37688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82" name="AutoShape 50"/>
          <p:cNvSpPr>
            <a:spLocks noChangeArrowheads="1"/>
          </p:cNvSpPr>
          <p:nvPr/>
        </p:nvSpPr>
        <p:spPr bwMode="auto">
          <a:xfrm rot="5400000">
            <a:off x="2603620" y="3519488"/>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78916" name="Text Box 31"/>
          <p:cNvSpPr txBox="1">
            <a:spLocks noChangeArrowheads="1"/>
          </p:cNvSpPr>
          <p:nvPr/>
        </p:nvSpPr>
        <p:spPr bwMode="auto">
          <a:xfrm>
            <a:off x="29488" y="750244"/>
            <a:ext cx="9036050" cy="101566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Biomasaren energiaren kasuan , prozesu hauek zein ordenean gertatzen dira eta zergatik Arrazona ezazu. Ordena itzazu</a:t>
            </a:r>
            <a:r>
              <a:rPr lang="eu-ES" sz="2000" dirty="0" smtClean="0"/>
              <a:t>. </a:t>
            </a:r>
            <a:r>
              <a:rPr lang="eu-ES" sz="2000" dirty="0"/>
              <a:t>Soberan dagoena kendu eta falta dena ipini</a:t>
            </a:r>
            <a:r>
              <a:rPr lang="eu-ES" sz="2000" dirty="0" smtClean="0"/>
              <a:t>.</a:t>
            </a:r>
            <a:endParaRPr lang="eu-ES" sz="2000" dirty="0"/>
          </a:p>
        </p:txBody>
      </p:sp>
      <p:grpSp>
        <p:nvGrpSpPr>
          <p:cNvPr id="2" name="Group 35"/>
          <p:cNvGrpSpPr>
            <a:grpSpLocks/>
          </p:cNvGrpSpPr>
          <p:nvPr/>
        </p:nvGrpSpPr>
        <p:grpSpPr bwMode="auto">
          <a:xfrm>
            <a:off x="2746051" y="1927538"/>
            <a:ext cx="1549400" cy="395287"/>
            <a:chOff x="340" y="2387"/>
            <a:chExt cx="976" cy="249"/>
          </a:xfrm>
        </p:grpSpPr>
        <p:sp>
          <p:nvSpPr>
            <p:cNvPr id="678933" name="Rectangle 36"/>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8934" name="Text Box 37"/>
            <p:cNvSpPr txBox="1">
              <a:spLocks noChangeArrowheads="1"/>
            </p:cNvSpPr>
            <p:nvPr/>
          </p:nvSpPr>
          <p:spPr bwMode="auto">
            <a:xfrm>
              <a:off x="492" y="2415"/>
              <a:ext cx="6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Elektrikoa</a:t>
              </a:r>
            </a:p>
          </p:txBody>
        </p:sp>
      </p:grpSp>
      <p:sp>
        <p:nvSpPr>
          <p:cNvPr id="678918" name="Rectangle 39"/>
          <p:cNvSpPr>
            <a:spLocks noChangeArrowheads="1"/>
          </p:cNvSpPr>
          <p:nvPr/>
        </p:nvSpPr>
        <p:spPr bwMode="auto">
          <a:xfrm>
            <a:off x="5289550" y="2887708"/>
            <a:ext cx="1549400" cy="3952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78919" name="Text Box 40"/>
          <p:cNvSpPr txBox="1">
            <a:spLocks noChangeArrowheads="1"/>
          </p:cNvSpPr>
          <p:nvPr/>
        </p:nvSpPr>
        <p:spPr bwMode="auto">
          <a:xfrm>
            <a:off x="5589588" y="2862308"/>
            <a:ext cx="9636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80000"/>
              </a:lnSpc>
            </a:pPr>
            <a:r>
              <a:rPr lang="eu-ES"/>
              <a:t>Energia</a:t>
            </a:r>
          </a:p>
          <a:p>
            <a:pPr algn="ctr" eaLnBrk="1" hangingPunct="1">
              <a:lnSpc>
                <a:spcPct val="80000"/>
              </a:lnSpc>
            </a:pPr>
            <a:r>
              <a:rPr lang="eu-ES"/>
              <a:t>termikoa</a:t>
            </a:r>
          </a:p>
        </p:txBody>
      </p:sp>
      <p:grpSp>
        <p:nvGrpSpPr>
          <p:cNvPr id="678920" name="Group 41"/>
          <p:cNvGrpSpPr>
            <a:grpSpLocks/>
          </p:cNvGrpSpPr>
          <p:nvPr/>
        </p:nvGrpSpPr>
        <p:grpSpPr bwMode="auto">
          <a:xfrm>
            <a:off x="5338762" y="2940103"/>
            <a:ext cx="252412" cy="338138"/>
            <a:chOff x="2289" y="3262"/>
            <a:chExt cx="159" cy="213"/>
          </a:xfrm>
        </p:grpSpPr>
        <p:sp>
          <p:nvSpPr>
            <p:cNvPr id="678931"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8932"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24" name="Rectangle 39"/>
          <p:cNvSpPr>
            <a:spLocks noChangeArrowheads="1"/>
          </p:cNvSpPr>
          <p:nvPr/>
        </p:nvSpPr>
        <p:spPr bwMode="auto">
          <a:xfrm>
            <a:off x="5658985" y="4204399"/>
            <a:ext cx="1549400" cy="39528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25" name="Text Box 40"/>
          <p:cNvSpPr txBox="1">
            <a:spLocks noChangeArrowheads="1"/>
          </p:cNvSpPr>
          <p:nvPr/>
        </p:nvSpPr>
        <p:spPr bwMode="auto">
          <a:xfrm>
            <a:off x="5835135" y="4186936"/>
            <a:ext cx="1211389" cy="29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80000"/>
              </a:lnSpc>
            </a:pPr>
            <a:r>
              <a:rPr lang="eu-ES" dirty="0" smtClean="0"/>
              <a:t>Landaretza</a:t>
            </a:r>
            <a:endParaRPr lang="eu-ES" dirty="0"/>
          </a:p>
        </p:txBody>
      </p:sp>
      <p:grpSp>
        <p:nvGrpSpPr>
          <p:cNvPr id="26" name="Group 41"/>
          <p:cNvGrpSpPr>
            <a:grpSpLocks/>
          </p:cNvGrpSpPr>
          <p:nvPr/>
        </p:nvGrpSpPr>
        <p:grpSpPr bwMode="auto">
          <a:xfrm>
            <a:off x="5629196" y="4204706"/>
            <a:ext cx="252412" cy="338138"/>
            <a:chOff x="2289" y="3262"/>
            <a:chExt cx="159" cy="213"/>
          </a:xfrm>
        </p:grpSpPr>
        <p:sp>
          <p:nvSpPr>
            <p:cNvPr id="27"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28"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29" name="Rectangle 39"/>
          <p:cNvSpPr>
            <a:spLocks noChangeArrowheads="1"/>
          </p:cNvSpPr>
          <p:nvPr/>
        </p:nvSpPr>
        <p:spPr bwMode="auto">
          <a:xfrm>
            <a:off x="2879084" y="4138440"/>
            <a:ext cx="1549400" cy="39528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30" name="Text Box 40"/>
          <p:cNvSpPr txBox="1">
            <a:spLocks noChangeArrowheads="1"/>
          </p:cNvSpPr>
          <p:nvPr/>
        </p:nvSpPr>
        <p:spPr bwMode="auto">
          <a:xfrm>
            <a:off x="3115721" y="4182890"/>
            <a:ext cx="1085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dirty="0"/>
              <a:t>   </a:t>
            </a:r>
            <a:r>
              <a:rPr lang="eu-ES" dirty="0" smtClean="0"/>
              <a:t>Eguzkia</a:t>
            </a:r>
            <a:endParaRPr lang="eu-ES" dirty="0"/>
          </a:p>
        </p:txBody>
      </p:sp>
      <p:grpSp>
        <p:nvGrpSpPr>
          <p:cNvPr id="31" name="Group 41"/>
          <p:cNvGrpSpPr>
            <a:grpSpLocks/>
          </p:cNvGrpSpPr>
          <p:nvPr/>
        </p:nvGrpSpPr>
        <p:grpSpPr bwMode="auto">
          <a:xfrm>
            <a:off x="2928298" y="4190836"/>
            <a:ext cx="252413" cy="338138"/>
            <a:chOff x="2289" y="3262"/>
            <a:chExt cx="159" cy="213"/>
          </a:xfrm>
        </p:grpSpPr>
        <p:sp>
          <p:nvSpPr>
            <p:cNvPr id="32"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3"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grpSp>
        <p:nvGrpSpPr>
          <p:cNvPr id="34" name="Group 41"/>
          <p:cNvGrpSpPr>
            <a:grpSpLocks/>
          </p:cNvGrpSpPr>
          <p:nvPr/>
        </p:nvGrpSpPr>
        <p:grpSpPr bwMode="auto">
          <a:xfrm>
            <a:off x="2767551" y="1984687"/>
            <a:ext cx="252412" cy="338138"/>
            <a:chOff x="2289" y="3262"/>
            <a:chExt cx="159" cy="213"/>
          </a:xfrm>
        </p:grpSpPr>
        <p:sp>
          <p:nvSpPr>
            <p:cNvPr id="35" name="Oval 42"/>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6" name="Text Box 43"/>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pic>
        <p:nvPicPr>
          <p:cNvPr id="3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192404" y="2256150"/>
            <a:ext cx="1847078" cy="3693319"/>
          </a:xfrm>
          <a:prstGeom prst="rect">
            <a:avLst/>
          </a:prstGeom>
          <a:noFill/>
        </p:spPr>
        <p:txBody>
          <a:bodyPr wrap="square" rtlCol="0">
            <a:spAutoFit/>
          </a:bodyPr>
          <a:lstStyle/>
          <a:p>
            <a:r>
              <a:rPr lang="es-ES" dirty="0">
                <a:hlinkClick r:id="rId6"/>
              </a:rPr>
              <a:t>https://quimica-ingenieriaenergia.wikispaces.com/file/view/energia-del-mar-la-biomasa_23181_4_2.jpg/168546627/585x346/energia-del-mar-la-biomasa_23181_4_2.</a:t>
            </a:r>
            <a:r>
              <a:rPr lang="es-ES" dirty="0" smtClean="0">
                <a:hlinkClick r:id="rId6"/>
              </a:rPr>
              <a:t>jpg</a:t>
            </a:r>
            <a:endParaRPr lang="es-ES" dirty="0" smtClean="0"/>
          </a:p>
          <a:p>
            <a:endParaRPr lang="es-ES" dirty="0"/>
          </a:p>
        </p:txBody>
      </p:sp>
    </p:spTree>
    <p:extLst>
      <p:ext uri="{BB962C8B-B14F-4D97-AF65-F5344CB8AC3E}">
        <p14:creationId xmlns:p14="http://schemas.microsoft.com/office/powerpoint/2010/main" val="35467690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6882"/>
                                        </p:tgtEl>
                                        <p:attrNameLst>
                                          <p:attrName>style.visibility</p:attrName>
                                        </p:attrNameLst>
                                      </p:cBhvr>
                                      <p:to>
                                        <p:strVal val="visible"/>
                                      </p:to>
                                    </p:set>
                                    <p:animEffect transition="in" filter="wipe(up)">
                                      <p:cBhvr>
                                        <p:cTn id="7" dur="1000"/>
                                        <p:tgtEl>
                                          <p:spTgt spid="376882"/>
                                        </p:tgtEl>
                                      </p:cBhvr>
                                    </p:animEffect>
                                  </p:childTnLst>
                                </p:cTn>
                              </p:par>
                            </p:childTnLst>
                          </p:cTn>
                        </p:par>
                        <p:par>
                          <p:cTn id="8" fill="hold" nodeType="afterGroup">
                            <p:stCondLst>
                              <p:cond delay="1000"/>
                            </p:stCondLst>
                            <p:childTnLst>
                              <p:par>
                                <p:cTn id="9" presetID="22" presetClass="entr" presetSubtype="1" fill="hold"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8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6" name="Text Box 31"/>
          <p:cNvSpPr txBox="1">
            <a:spLocks noChangeArrowheads="1"/>
          </p:cNvSpPr>
          <p:nvPr/>
        </p:nvSpPr>
        <p:spPr bwMode="auto">
          <a:xfrm>
            <a:off x="3466736" y="1086102"/>
            <a:ext cx="5383848" cy="1631216"/>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a:t>Biomasaren </a:t>
            </a:r>
            <a:r>
              <a:rPr lang="eu-ES" sz="2000" dirty="0" smtClean="0"/>
              <a:t>energia. </a:t>
            </a:r>
            <a:r>
              <a:rPr lang="es-ES" sz="2000" dirty="0" err="1"/>
              <a:t>Ondorengo</a:t>
            </a:r>
            <a:r>
              <a:rPr lang="es-ES" sz="2000" dirty="0"/>
              <a:t> </a:t>
            </a:r>
            <a:r>
              <a:rPr lang="es-ES" sz="2000" dirty="0" err="1"/>
              <a:t>adierazpenak</a:t>
            </a:r>
            <a:r>
              <a:rPr lang="es-ES" sz="2000" dirty="0"/>
              <a:t> </a:t>
            </a:r>
            <a:r>
              <a:rPr lang="es-ES" sz="2000" dirty="0" err="1"/>
              <a:t>kokatu</a:t>
            </a:r>
            <a:r>
              <a:rPr lang="es-ES" sz="2000" dirty="0"/>
              <a:t> eta </a:t>
            </a:r>
            <a:r>
              <a:rPr lang="es-ES" sz="2000" dirty="0" err="1"/>
              <a:t>adierazi</a:t>
            </a:r>
            <a:r>
              <a:rPr lang="es-ES" sz="2000" dirty="0"/>
              <a:t> </a:t>
            </a:r>
            <a:r>
              <a:rPr lang="es-ES" sz="2000" dirty="0" err="1"/>
              <a:t>zein</a:t>
            </a:r>
            <a:r>
              <a:rPr lang="es-ES" sz="2000" dirty="0"/>
              <a:t> </a:t>
            </a:r>
            <a:r>
              <a:rPr lang="es-ES" sz="2000" dirty="0" err="1"/>
              <a:t>prozesu</a:t>
            </a:r>
            <a:r>
              <a:rPr lang="es-ES" sz="2000" dirty="0"/>
              <a:t> </a:t>
            </a:r>
            <a:r>
              <a:rPr lang="es-ES" sz="2000" dirty="0" err="1"/>
              <a:t>gertatzen</a:t>
            </a:r>
            <a:r>
              <a:rPr lang="es-ES" sz="2000" dirty="0"/>
              <a:t> </a:t>
            </a:r>
            <a:r>
              <a:rPr lang="es-ES" sz="2000" dirty="0" err="1"/>
              <a:t>diren</a:t>
            </a:r>
            <a:r>
              <a:rPr lang="es-ES" sz="2000" dirty="0"/>
              <a:t> </a:t>
            </a:r>
            <a:r>
              <a:rPr lang="es-ES" sz="2000" dirty="0" err="1"/>
              <a:t>hauetako</a:t>
            </a:r>
            <a:r>
              <a:rPr lang="es-ES" sz="2000" dirty="0"/>
              <a:t> </a:t>
            </a:r>
            <a:r>
              <a:rPr lang="es-ES" sz="2000" dirty="0" err="1"/>
              <a:t>prozesu</a:t>
            </a:r>
            <a:r>
              <a:rPr lang="es-ES" sz="2000" dirty="0"/>
              <a:t> </a:t>
            </a:r>
            <a:r>
              <a:rPr lang="es-ES" sz="2000" dirty="0" err="1"/>
              <a:t>bakoitzean</a:t>
            </a:r>
            <a:r>
              <a:rPr lang="es-ES" sz="2000" dirty="0"/>
              <a:t>. </a:t>
            </a:r>
            <a:r>
              <a:rPr lang="es-ES" sz="2000" dirty="0" err="1"/>
              <a:t>Zein</a:t>
            </a:r>
            <a:r>
              <a:rPr lang="es-ES" sz="2000" dirty="0"/>
              <a:t> da </a:t>
            </a:r>
            <a:r>
              <a:rPr lang="es-ES" sz="2000" dirty="0" err="1"/>
              <a:t>potentziala</a:t>
            </a:r>
            <a:r>
              <a:rPr lang="es-ES" sz="2000" dirty="0"/>
              <a:t>, </a:t>
            </a:r>
            <a:r>
              <a:rPr lang="es-ES" sz="2000" dirty="0" err="1"/>
              <a:t>zinetikoa</a:t>
            </a:r>
            <a:r>
              <a:rPr lang="es-ES" sz="2000" dirty="0"/>
              <a:t> eta </a:t>
            </a:r>
            <a:r>
              <a:rPr lang="es-ES" sz="2000" dirty="0" err="1"/>
              <a:t>elektrikoa</a:t>
            </a:r>
            <a:r>
              <a:rPr lang="es-ES" sz="2000" dirty="0" smtClean="0"/>
              <a:t>?</a:t>
            </a:r>
            <a:endParaRPr lang="es-ES" sz="2000" dirty="0"/>
          </a:p>
        </p:txBody>
      </p:sp>
      <p:sp>
        <p:nvSpPr>
          <p:cNvPr id="376883" name="Text Box 51"/>
          <p:cNvSpPr txBox="1">
            <a:spLocks noChangeArrowheads="1"/>
          </p:cNvSpPr>
          <p:nvPr/>
        </p:nvSpPr>
        <p:spPr bwMode="auto">
          <a:xfrm>
            <a:off x="481875" y="5774068"/>
            <a:ext cx="2232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Energia termikoa lortzeko bidea da..</a:t>
            </a:r>
          </a:p>
        </p:txBody>
      </p:sp>
      <p:sp>
        <p:nvSpPr>
          <p:cNvPr id="376885" name="Text Box 53"/>
          <p:cNvSpPr txBox="1">
            <a:spLocks noChangeArrowheads="1"/>
          </p:cNvSpPr>
          <p:nvPr/>
        </p:nvSpPr>
        <p:spPr bwMode="auto">
          <a:xfrm>
            <a:off x="377031" y="6355093"/>
            <a:ext cx="5221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dirty="0"/>
              <a:t>Biomasaren bitartez energia termikoa lor daiteke</a:t>
            </a:r>
          </a:p>
        </p:txBody>
      </p:sp>
      <p:grpSp>
        <p:nvGrpSpPr>
          <p:cNvPr id="4" name="Group 54"/>
          <p:cNvGrpSpPr>
            <a:grpSpLocks/>
          </p:cNvGrpSpPr>
          <p:nvPr/>
        </p:nvGrpSpPr>
        <p:grpSpPr bwMode="auto">
          <a:xfrm>
            <a:off x="123032" y="6363039"/>
            <a:ext cx="252413" cy="338138"/>
            <a:chOff x="2289" y="3262"/>
            <a:chExt cx="159" cy="213"/>
          </a:xfrm>
        </p:grpSpPr>
        <p:sp>
          <p:nvSpPr>
            <p:cNvPr id="678929" name="Oval 55"/>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678930" name="Text Box 56"/>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678924" name="Text Box 18"/>
          <p:cNvSpPr txBox="1">
            <a:spLocks noChangeArrowheads="1"/>
          </p:cNvSpPr>
          <p:nvPr/>
        </p:nvSpPr>
        <p:spPr bwMode="auto">
          <a:xfrm>
            <a:off x="435771" y="5438369"/>
            <a:ext cx="3455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dirty="0">
                <a:hlinkClick r:id="rId3"/>
              </a:rPr>
              <a:t>Biomasa onuragarria izan daiteke.</a:t>
            </a:r>
            <a:endParaRPr lang="eu-ES" dirty="0"/>
          </a:p>
        </p:txBody>
      </p:sp>
      <p:sp>
        <p:nvSpPr>
          <p:cNvPr id="678927" name="Oval 55"/>
          <p:cNvSpPr>
            <a:spLocks noChangeArrowheads="1"/>
          </p:cNvSpPr>
          <p:nvPr/>
        </p:nvSpPr>
        <p:spPr bwMode="auto">
          <a:xfrm>
            <a:off x="123032" y="5481242"/>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grpSp>
        <p:nvGrpSpPr>
          <p:cNvPr id="24" name="Group 54"/>
          <p:cNvGrpSpPr>
            <a:grpSpLocks/>
          </p:cNvGrpSpPr>
          <p:nvPr/>
        </p:nvGrpSpPr>
        <p:grpSpPr bwMode="auto">
          <a:xfrm>
            <a:off x="123032" y="5935007"/>
            <a:ext cx="252413" cy="338138"/>
            <a:chOff x="2289" y="3262"/>
            <a:chExt cx="159" cy="213"/>
          </a:xfrm>
        </p:grpSpPr>
        <p:sp>
          <p:nvSpPr>
            <p:cNvPr id="25" name="Oval 55"/>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26" name="Text Box 56"/>
            <p:cNvSpPr txBox="1">
              <a:spLocks noChangeArrowheads="1"/>
            </p:cNvSpPr>
            <p:nvPr/>
          </p:nvSpPr>
          <p:spPr bwMode="auto">
            <a:xfrm>
              <a:off x="2310" y="3262"/>
              <a:ext cx="1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dirty="0"/>
            </a:p>
          </p:txBody>
        </p:sp>
      </p:grpSp>
      <p:sp>
        <p:nvSpPr>
          <p:cNvPr id="3" name="CuadroTexto 2"/>
          <p:cNvSpPr txBox="1"/>
          <p:nvPr/>
        </p:nvSpPr>
        <p:spPr>
          <a:xfrm>
            <a:off x="425729" y="1141606"/>
            <a:ext cx="4634491" cy="4616648"/>
          </a:xfrm>
          <a:prstGeom prst="rect">
            <a:avLst/>
          </a:prstGeom>
          <a:noFill/>
        </p:spPr>
        <p:txBody>
          <a:bodyPr wrap="square" rtlCol="0">
            <a:spAutoFit/>
          </a:bodyPr>
          <a:lstStyle/>
          <a:p>
            <a:r>
              <a:rPr lang="es-ES" sz="1400" dirty="0" err="1" smtClean="0"/>
              <a:t>Zuhaitzak</a:t>
            </a:r>
            <a:r>
              <a:rPr lang="es-ES" sz="1400" dirty="0" smtClean="0"/>
              <a:t>. </a:t>
            </a:r>
            <a:r>
              <a:rPr lang="es-ES" sz="1400" dirty="0" err="1" smtClean="0"/>
              <a:t>Egurra</a:t>
            </a:r>
            <a:r>
              <a:rPr lang="es-ES" sz="1400" dirty="0" smtClean="0"/>
              <a:t>.</a:t>
            </a:r>
          </a:p>
          <a:p>
            <a:r>
              <a:rPr lang="es-ES" sz="1400" dirty="0" err="1" smtClean="0"/>
              <a:t>Garraioa</a:t>
            </a:r>
            <a:endParaRPr lang="es-ES" sz="1400" dirty="0" smtClean="0"/>
          </a:p>
          <a:p>
            <a:r>
              <a:rPr lang="es-ES" sz="1400" dirty="0" err="1" smtClean="0"/>
              <a:t>Zatitzea</a:t>
            </a:r>
            <a:endParaRPr lang="es-ES" sz="1400" dirty="0" smtClean="0"/>
          </a:p>
          <a:p>
            <a:r>
              <a:rPr lang="es-ES" sz="1400" dirty="0" err="1" smtClean="0"/>
              <a:t>Prestatzea</a:t>
            </a:r>
            <a:endParaRPr lang="es-ES" sz="1400" dirty="0" smtClean="0"/>
          </a:p>
          <a:p>
            <a:r>
              <a:rPr lang="es-ES" sz="1400" dirty="0" err="1" smtClean="0"/>
              <a:t>Erregai</a:t>
            </a:r>
            <a:r>
              <a:rPr lang="es-ES" sz="1400" dirty="0" smtClean="0"/>
              <a:t> </a:t>
            </a:r>
            <a:r>
              <a:rPr lang="es-ES" sz="1400" dirty="0" err="1" smtClean="0"/>
              <a:t>gordinaren</a:t>
            </a:r>
            <a:r>
              <a:rPr lang="es-ES" sz="1400" dirty="0" smtClean="0"/>
              <a:t> </a:t>
            </a:r>
            <a:r>
              <a:rPr lang="es-ES" sz="1400" dirty="0" err="1" smtClean="0"/>
              <a:t>gordelekua</a:t>
            </a:r>
            <a:endParaRPr lang="es-ES" sz="1400" dirty="0" smtClean="0"/>
          </a:p>
          <a:p>
            <a:r>
              <a:rPr lang="es-ES" sz="1400" dirty="0" err="1" smtClean="0"/>
              <a:t>Erregai</a:t>
            </a:r>
            <a:r>
              <a:rPr lang="es-ES" sz="1400" dirty="0" smtClean="0"/>
              <a:t> finaren </a:t>
            </a:r>
            <a:r>
              <a:rPr lang="es-ES" sz="1400" dirty="0" err="1" smtClean="0"/>
              <a:t>gordelekua</a:t>
            </a:r>
            <a:endParaRPr lang="es-ES" sz="1400" dirty="0" smtClean="0"/>
          </a:p>
          <a:p>
            <a:r>
              <a:rPr lang="es-ES" sz="1400" dirty="0" err="1" smtClean="0"/>
              <a:t>Dosifikatzailea</a:t>
            </a:r>
            <a:endParaRPr lang="es-ES" sz="1400" dirty="0" smtClean="0"/>
          </a:p>
          <a:p>
            <a:r>
              <a:rPr lang="es-ES" sz="1400" dirty="0" smtClean="0"/>
              <a:t>Airearen </a:t>
            </a:r>
            <a:r>
              <a:rPr lang="es-ES" sz="1400" dirty="0" err="1" smtClean="0"/>
              <a:t>sarrera</a:t>
            </a:r>
            <a:endParaRPr lang="es-ES" sz="1400" dirty="0" smtClean="0"/>
          </a:p>
          <a:p>
            <a:r>
              <a:rPr lang="es-ES" sz="1400" dirty="0" err="1" smtClean="0"/>
              <a:t>Laguntzeko</a:t>
            </a:r>
            <a:r>
              <a:rPr lang="es-ES" sz="1400" dirty="0" smtClean="0"/>
              <a:t> </a:t>
            </a:r>
            <a:r>
              <a:rPr lang="es-ES" sz="1400" dirty="0" err="1" smtClean="0"/>
              <a:t>erregaiaren</a:t>
            </a:r>
            <a:r>
              <a:rPr lang="es-ES" sz="1400" dirty="0" smtClean="0"/>
              <a:t> </a:t>
            </a:r>
            <a:r>
              <a:rPr lang="es-ES" sz="1400" dirty="0" err="1" smtClean="0"/>
              <a:t>gordelekua</a:t>
            </a:r>
            <a:endParaRPr lang="es-ES" sz="1400" dirty="0" smtClean="0"/>
          </a:p>
          <a:p>
            <a:r>
              <a:rPr lang="es-ES" sz="1400" dirty="0" err="1"/>
              <a:t>Galdara</a:t>
            </a:r>
            <a:endParaRPr lang="es-ES" sz="1400" dirty="0"/>
          </a:p>
          <a:p>
            <a:r>
              <a:rPr lang="es-ES" sz="1400" dirty="0" err="1"/>
              <a:t>Ekonomizatzailea</a:t>
            </a:r>
            <a:endParaRPr lang="es-ES" sz="1400" dirty="0"/>
          </a:p>
          <a:p>
            <a:r>
              <a:rPr lang="es-ES" sz="1400" dirty="0" err="1"/>
              <a:t>Hautsontzia</a:t>
            </a:r>
            <a:endParaRPr lang="es-ES" sz="1400" dirty="0"/>
          </a:p>
          <a:p>
            <a:r>
              <a:rPr lang="es-ES" sz="1400" dirty="0" err="1"/>
              <a:t>Elektrolitoa</a:t>
            </a:r>
            <a:endParaRPr lang="es-ES" sz="1400" dirty="0"/>
          </a:p>
          <a:p>
            <a:r>
              <a:rPr lang="es-ES" sz="1400" dirty="0" err="1"/>
              <a:t>Ur</a:t>
            </a:r>
            <a:r>
              <a:rPr lang="es-ES" sz="1400" dirty="0"/>
              <a:t> </a:t>
            </a:r>
            <a:r>
              <a:rPr lang="es-ES" sz="1400" dirty="0" err="1"/>
              <a:t>elikaduraren</a:t>
            </a:r>
            <a:r>
              <a:rPr lang="es-ES" sz="1400" dirty="0"/>
              <a:t> </a:t>
            </a:r>
            <a:r>
              <a:rPr lang="es-ES" sz="1400" dirty="0" err="1"/>
              <a:t>ontzia</a:t>
            </a:r>
            <a:endParaRPr lang="es-ES" sz="1400" dirty="0"/>
          </a:p>
          <a:p>
            <a:r>
              <a:rPr lang="es-ES" sz="1400" dirty="0" err="1"/>
              <a:t>Kondentsadorea</a:t>
            </a:r>
            <a:endParaRPr lang="es-ES" sz="1400" dirty="0"/>
          </a:p>
          <a:p>
            <a:r>
              <a:rPr lang="es-ES" sz="1400" dirty="0" err="1"/>
              <a:t>Beroaren</a:t>
            </a:r>
            <a:r>
              <a:rPr lang="es-ES" sz="1400" dirty="0"/>
              <a:t> </a:t>
            </a:r>
            <a:r>
              <a:rPr lang="es-ES" sz="1400" dirty="0" err="1"/>
              <a:t>berreskuraketa</a:t>
            </a:r>
            <a:endParaRPr lang="es-ES" sz="1400" dirty="0"/>
          </a:p>
          <a:p>
            <a:r>
              <a:rPr lang="es-ES" sz="1400" dirty="0" err="1"/>
              <a:t>Turbinak</a:t>
            </a:r>
            <a:endParaRPr lang="es-ES" sz="1400" dirty="0"/>
          </a:p>
          <a:p>
            <a:r>
              <a:rPr lang="es-ES" sz="1400" dirty="0" err="1"/>
              <a:t>Sorgailua</a:t>
            </a:r>
            <a:endParaRPr lang="es-ES" sz="1400" dirty="0"/>
          </a:p>
          <a:p>
            <a:r>
              <a:rPr lang="es-ES" sz="1400" dirty="0" err="1"/>
              <a:t>Transformadoreak</a:t>
            </a:r>
            <a:endParaRPr lang="es-ES" sz="1400" dirty="0"/>
          </a:p>
          <a:p>
            <a:r>
              <a:rPr lang="es-ES" sz="1400" dirty="0" err="1"/>
              <a:t>Energia</a:t>
            </a:r>
            <a:r>
              <a:rPr lang="es-ES" sz="1400" dirty="0"/>
              <a:t> </a:t>
            </a:r>
            <a:r>
              <a:rPr lang="es-ES" sz="1400" dirty="0" err="1"/>
              <a:t>elektrioaren</a:t>
            </a:r>
            <a:r>
              <a:rPr lang="es-ES" sz="1400" dirty="0"/>
              <a:t> </a:t>
            </a:r>
            <a:r>
              <a:rPr lang="es-ES" sz="1400" dirty="0" err="1"/>
              <a:t>sarea</a:t>
            </a:r>
            <a:endParaRPr lang="es-ES" sz="1400" dirty="0"/>
          </a:p>
          <a:p>
            <a:endParaRPr lang="es-ES" sz="1400" dirty="0"/>
          </a:p>
        </p:txBody>
      </p:sp>
      <p:sp>
        <p:nvSpPr>
          <p:cNvPr id="31" name="Oval 55"/>
          <p:cNvSpPr>
            <a:spLocks noChangeArrowheads="1"/>
          </p:cNvSpPr>
          <p:nvPr/>
        </p:nvSpPr>
        <p:spPr bwMode="auto">
          <a:xfrm>
            <a:off x="137283" y="116113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2" name="Oval 55"/>
          <p:cNvSpPr>
            <a:spLocks noChangeArrowheads="1"/>
          </p:cNvSpPr>
          <p:nvPr/>
        </p:nvSpPr>
        <p:spPr bwMode="auto">
          <a:xfrm>
            <a:off x="135763" y="131353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3" name="Oval 55"/>
          <p:cNvSpPr>
            <a:spLocks noChangeArrowheads="1"/>
          </p:cNvSpPr>
          <p:nvPr/>
        </p:nvSpPr>
        <p:spPr bwMode="auto">
          <a:xfrm>
            <a:off x="134243" y="146593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4" name="Oval 55"/>
          <p:cNvSpPr>
            <a:spLocks noChangeArrowheads="1"/>
          </p:cNvSpPr>
          <p:nvPr/>
        </p:nvSpPr>
        <p:spPr bwMode="auto">
          <a:xfrm>
            <a:off x="135763" y="1679167"/>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5" name="Oval 55"/>
          <p:cNvSpPr>
            <a:spLocks noChangeArrowheads="1"/>
          </p:cNvSpPr>
          <p:nvPr/>
        </p:nvSpPr>
        <p:spPr bwMode="auto">
          <a:xfrm>
            <a:off x="134243" y="1831567"/>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6" name="Oval 55"/>
          <p:cNvSpPr>
            <a:spLocks noChangeArrowheads="1"/>
          </p:cNvSpPr>
          <p:nvPr/>
        </p:nvSpPr>
        <p:spPr bwMode="auto">
          <a:xfrm>
            <a:off x="132723" y="1983967"/>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7" name="Oval 55"/>
          <p:cNvSpPr>
            <a:spLocks noChangeArrowheads="1"/>
          </p:cNvSpPr>
          <p:nvPr/>
        </p:nvSpPr>
        <p:spPr bwMode="auto">
          <a:xfrm>
            <a:off x="155003" y="2141023"/>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8" name="Oval 55"/>
          <p:cNvSpPr>
            <a:spLocks noChangeArrowheads="1"/>
          </p:cNvSpPr>
          <p:nvPr/>
        </p:nvSpPr>
        <p:spPr bwMode="auto">
          <a:xfrm>
            <a:off x="153483" y="2293423"/>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39" name="Oval 55"/>
          <p:cNvSpPr>
            <a:spLocks noChangeArrowheads="1"/>
          </p:cNvSpPr>
          <p:nvPr/>
        </p:nvSpPr>
        <p:spPr bwMode="auto">
          <a:xfrm>
            <a:off x="151963" y="2445823"/>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0" name="Oval 55"/>
          <p:cNvSpPr>
            <a:spLocks noChangeArrowheads="1"/>
          </p:cNvSpPr>
          <p:nvPr/>
        </p:nvSpPr>
        <p:spPr bwMode="auto">
          <a:xfrm>
            <a:off x="155003" y="2602879"/>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1" name="Oval 55"/>
          <p:cNvSpPr>
            <a:spLocks noChangeArrowheads="1"/>
          </p:cNvSpPr>
          <p:nvPr/>
        </p:nvSpPr>
        <p:spPr bwMode="auto">
          <a:xfrm>
            <a:off x="153483" y="2755279"/>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2" name="Oval 55"/>
          <p:cNvSpPr>
            <a:spLocks noChangeArrowheads="1"/>
          </p:cNvSpPr>
          <p:nvPr/>
        </p:nvSpPr>
        <p:spPr bwMode="auto">
          <a:xfrm>
            <a:off x="151963" y="2907679"/>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3" name="Oval 55"/>
          <p:cNvSpPr>
            <a:spLocks noChangeArrowheads="1"/>
          </p:cNvSpPr>
          <p:nvPr/>
        </p:nvSpPr>
        <p:spPr bwMode="auto">
          <a:xfrm>
            <a:off x="155003" y="3064735"/>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4" name="Oval 55"/>
          <p:cNvSpPr>
            <a:spLocks noChangeArrowheads="1"/>
          </p:cNvSpPr>
          <p:nvPr/>
        </p:nvSpPr>
        <p:spPr bwMode="auto">
          <a:xfrm>
            <a:off x="153483" y="3217135"/>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5" name="Oval 55"/>
          <p:cNvSpPr>
            <a:spLocks noChangeArrowheads="1"/>
          </p:cNvSpPr>
          <p:nvPr/>
        </p:nvSpPr>
        <p:spPr bwMode="auto">
          <a:xfrm>
            <a:off x="151963" y="3369535"/>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6" name="Oval 55"/>
          <p:cNvSpPr>
            <a:spLocks noChangeArrowheads="1"/>
          </p:cNvSpPr>
          <p:nvPr/>
        </p:nvSpPr>
        <p:spPr bwMode="auto">
          <a:xfrm>
            <a:off x="155003" y="352659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7" name="Oval 55"/>
          <p:cNvSpPr>
            <a:spLocks noChangeArrowheads="1"/>
          </p:cNvSpPr>
          <p:nvPr/>
        </p:nvSpPr>
        <p:spPr bwMode="auto">
          <a:xfrm>
            <a:off x="153483" y="367899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8" name="Oval 55"/>
          <p:cNvSpPr>
            <a:spLocks noChangeArrowheads="1"/>
          </p:cNvSpPr>
          <p:nvPr/>
        </p:nvSpPr>
        <p:spPr bwMode="auto">
          <a:xfrm>
            <a:off x="151963" y="383139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49" name="Oval 55"/>
          <p:cNvSpPr>
            <a:spLocks noChangeArrowheads="1"/>
          </p:cNvSpPr>
          <p:nvPr/>
        </p:nvSpPr>
        <p:spPr bwMode="auto">
          <a:xfrm>
            <a:off x="155003" y="400769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0" name="Oval 55"/>
          <p:cNvSpPr>
            <a:spLocks noChangeArrowheads="1"/>
          </p:cNvSpPr>
          <p:nvPr/>
        </p:nvSpPr>
        <p:spPr bwMode="auto">
          <a:xfrm>
            <a:off x="153483" y="416009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1" name="Oval 55"/>
          <p:cNvSpPr>
            <a:spLocks noChangeArrowheads="1"/>
          </p:cNvSpPr>
          <p:nvPr/>
        </p:nvSpPr>
        <p:spPr bwMode="auto">
          <a:xfrm>
            <a:off x="151963" y="4312491"/>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2" name="Oval 55"/>
          <p:cNvSpPr>
            <a:spLocks noChangeArrowheads="1"/>
          </p:cNvSpPr>
          <p:nvPr/>
        </p:nvSpPr>
        <p:spPr bwMode="auto">
          <a:xfrm>
            <a:off x="155003" y="4469547"/>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3" name="Oval 55"/>
          <p:cNvSpPr>
            <a:spLocks noChangeArrowheads="1"/>
          </p:cNvSpPr>
          <p:nvPr/>
        </p:nvSpPr>
        <p:spPr bwMode="auto">
          <a:xfrm>
            <a:off x="153483" y="4621947"/>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4" name="Oval 55"/>
          <p:cNvSpPr>
            <a:spLocks noChangeArrowheads="1"/>
          </p:cNvSpPr>
          <p:nvPr/>
        </p:nvSpPr>
        <p:spPr bwMode="auto">
          <a:xfrm>
            <a:off x="151963" y="4774347"/>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5" name="Oval 55"/>
          <p:cNvSpPr>
            <a:spLocks noChangeArrowheads="1"/>
          </p:cNvSpPr>
          <p:nvPr/>
        </p:nvSpPr>
        <p:spPr bwMode="auto">
          <a:xfrm>
            <a:off x="135763" y="4931403"/>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6" name="Oval 55"/>
          <p:cNvSpPr>
            <a:spLocks noChangeArrowheads="1"/>
          </p:cNvSpPr>
          <p:nvPr/>
        </p:nvSpPr>
        <p:spPr bwMode="auto">
          <a:xfrm>
            <a:off x="134243" y="5083803"/>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sp>
        <p:nvSpPr>
          <p:cNvPr id="57" name="Oval 55"/>
          <p:cNvSpPr>
            <a:spLocks noChangeArrowheads="1"/>
          </p:cNvSpPr>
          <p:nvPr/>
        </p:nvSpPr>
        <p:spPr bwMode="auto">
          <a:xfrm>
            <a:off x="132723" y="5236203"/>
            <a:ext cx="252412" cy="252413"/>
          </a:xfrm>
          <a:prstGeom prst="ellipse">
            <a:avLst/>
          </a:prstGeom>
          <a:solidFill>
            <a:schemeClr val="bg1"/>
          </a:solidFill>
          <a:ln w="9525">
            <a:solidFill>
              <a:schemeClr val="tx1"/>
            </a:solidFill>
            <a:round/>
            <a:headEnd/>
            <a:tailEnd/>
          </a:ln>
        </p:spPr>
        <p:txBody>
          <a:bodyPr wrap="none" anchor="ctr"/>
          <a:lstStyle/>
          <a:p>
            <a:pPr algn="ctr" eaLnBrk="1" hangingPunct="1"/>
            <a:endParaRPr lang="es-ES"/>
          </a:p>
        </p:txBody>
      </p:sp>
      <p:pic>
        <p:nvPicPr>
          <p:cNvPr id="60"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3466736" y="2935176"/>
            <a:ext cx="4572000" cy="1477328"/>
          </a:xfrm>
          <a:prstGeom prst="rect">
            <a:avLst/>
          </a:prstGeom>
        </p:spPr>
        <p:txBody>
          <a:bodyPr>
            <a:spAutoFit/>
          </a:bodyPr>
          <a:lstStyle/>
          <a:p>
            <a:r>
              <a:rPr lang="es-ES" dirty="0" err="1"/>
              <a:t>https</a:t>
            </a:r>
            <a:r>
              <a:rPr lang="es-ES" dirty="0"/>
              <a:t>://</a:t>
            </a:r>
            <a:r>
              <a:rPr lang="es-ES" dirty="0" err="1"/>
              <a:t>quimica-ingenieriaenergia.wikispaces.com</a:t>
            </a:r>
            <a:r>
              <a:rPr lang="es-ES" dirty="0"/>
              <a:t>/file/</a:t>
            </a:r>
            <a:r>
              <a:rPr lang="es-ES" dirty="0" err="1"/>
              <a:t>view</a:t>
            </a:r>
            <a:r>
              <a:rPr lang="es-ES" dirty="0"/>
              <a:t>/energia-del-mar-la-biomasa_23181_4_2.jpg/168546627/585x346/energia-del-mar-la-biomasa_23181_4_2.jpg</a:t>
            </a:r>
          </a:p>
        </p:txBody>
      </p:sp>
    </p:spTree>
    <p:extLst>
      <p:ext uri="{BB962C8B-B14F-4D97-AF65-F5344CB8AC3E}">
        <p14:creationId xmlns:p14="http://schemas.microsoft.com/office/powerpoint/2010/main" val="5491448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76885"/>
                                        </p:tgtEl>
                                        <p:attrNameLst>
                                          <p:attrName>style.visibility</p:attrName>
                                        </p:attrNameLst>
                                      </p:cBhvr>
                                      <p:to>
                                        <p:strVal val="visible"/>
                                      </p:to>
                                    </p:set>
                                    <p:animEffect transition="in" filter="dissolve">
                                      <p:cBhvr>
                                        <p:cTn id="13" dur="500"/>
                                        <p:tgtEl>
                                          <p:spTgt spid="376885"/>
                                        </p:tgtEl>
                                      </p:cBhvr>
                                    </p:animEffect>
                                  </p:childTnLst>
                                </p:cTn>
                              </p:par>
                            </p:childTnLst>
                          </p:cTn>
                        </p:par>
                        <p:par>
                          <p:cTn id="14" fill="hold" nodeType="afterGroup">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76883"/>
                                        </p:tgtEl>
                                        <p:attrNameLst>
                                          <p:attrName>style.visibility</p:attrName>
                                        </p:attrNameLst>
                                      </p:cBhvr>
                                      <p:to>
                                        <p:strVal val="visible"/>
                                      </p:to>
                                    </p:set>
                                    <p:animEffect transition="in" filter="dissolve">
                                      <p:cBhvr>
                                        <p:cTn id="17" dur="500"/>
                                        <p:tgtEl>
                                          <p:spTgt spid="376883"/>
                                        </p:tgtEl>
                                      </p:cBhvr>
                                    </p:animEffect>
                                  </p:childTnLst>
                                </p:cTn>
                              </p:par>
                            </p:childTnLst>
                          </p:cTn>
                        </p:par>
                        <p:par>
                          <p:cTn id="18" fill="hold">
                            <p:stCondLst>
                              <p:cond delay="1500"/>
                            </p:stCondLst>
                            <p:childTnLst>
                              <p:par>
                                <p:cTn id="19" presetID="53" presetClass="entr" presetSubtype="0"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83" grpId="0"/>
      <p:bldP spid="37688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15" name="Oval 11"/>
          <p:cNvSpPr>
            <a:spLocks noChangeArrowheads="1"/>
          </p:cNvSpPr>
          <p:nvPr/>
        </p:nvSpPr>
        <p:spPr bwMode="auto">
          <a:xfrm>
            <a:off x="7956550" y="1700213"/>
            <a:ext cx="215900" cy="50482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866316" name="Oval 12"/>
          <p:cNvSpPr>
            <a:spLocks noChangeArrowheads="1"/>
          </p:cNvSpPr>
          <p:nvPr/>
        </p:nvSpPr>
        <p:spPr bwMode="auto">
          <a:xfrm>
            <a:off x="8677275" y="1557338"/>
            <a:ext cx="215900" cy="50482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866319" name="AutoShape 15"/>
          <p:cNvSpPr>
            <a:spLocks noChangeArrowheads="1"/>
          </p:cNvSpPr>
          <p:nvPr/>
        </p:nvSpPr>
        <p:spPr bwMode="auto">
          <a:xfrm rot="1905350">
            <a:off x="7544031" y="5136344"/>
            <a:ext cx="360362" cy="503238"/>
          </a:xfrm>
          <a:prstGeom prst="sun">
            <a:avLst>
              <a:gd name="adj" fmla="val 38046"/>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97357" name="Text Box 21"/>
          <p:cNvSpPr txBox="1">
            <a:spLocks noChangeArrowheads="1"/>
          </p:cNvSpPr>
          <p:nvPr/>
        </p:nvSpPr>
        <p:spPr bwMode="auto">
          <a:xfrm>
            <a:off x="717550" y="1325367"/>
            <a:ext cx="732676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3200" dirty="0">
                <a:effectLst>
                  <a:outerShdw blurRad="38100" dist="38100" dir="2700000" algn="tl">
                    <a:srgbClr val="FFFFFF"/>
                  </a:outerShdw>
                </a:effectLst>
                <a:cs typeface="Arial" charset="0"/>
              </a:rPr>
              <a:t>Energia iturriak </a:t>
            </a:r>
            <a:r>
              <a:rPr lang="eu-ES" sz="3200" dirty="0" smtClean="0">
                <a:effectLst>
                  <a:outerShdw blurRad="38100" dist="38100" dir="2700000" algn="tl">
                    <a:srgbClr val="FFFFFF"/>
                  </a:outerShdw>
                </a:effectLst>
                <a:cs typeface="Arial" charset="0"/>
              </a:rPr>
              <a:t>idatzi</a:t>
            </a:r>
            <a:r>
              <a:rPr lang="eu-ES" sz="3200" dirty="0" smtClean="0">
                <a:hlinkClick r:id="rId2"/>
              </a:rPr>
              <a:t>eta</a:t>
            </a:r>
            <a:r>
              <a:rPr lang="eu-ES" sz="3200" dirty="0" smtClean="0">
                <a:hlinkClick r:id="rId2"/>
              </a:rPr>
              <a:t> </a:t>
            </a:r>
            <a:r>
              <a:rPr lang="eu-ES" sz="3200" dirty="0" smtClean="0"/>
              <a:t>euren arteko erlazioa adierazi. Aurretik bakoitza azal </a:t>
            </a:r>
            <a:r>
              <a:rPr lang="eu-ES" sz="3200" dirty="0" smtClean="0"/>
              <a:t>ezazu.</a:t>
            </a:r>
          </a:p>
          <a:p>
            <a:pPr>
              <a:spcBef>
                <a:spcPct val="50000"/>
              </a:spcBef>
            </a:pPr>
            <a:endParaRPr lang="eu-ES" sz="3200" dirty="0"/>
          </a:p>
          <a:p>
            <a:pPr>
              <a:spcBef>
                <a:spcPct val="50000"/>
              </a:spcBef>
            </a:pPr>
            <a:r>
              <a:rPr lang="es-ES" sz="3200" dirty="0" smtClean="0"/>
              <a:t>L</a:t>
            </a:r>
            <a:r>
              <a:rPr lang="eu-ES" sz="3200" dirty="0" smtClean="0"/>
              <a:t>aguntza hemen: </a:t>
            </a:r>
            <a:r>
              <a:rPr lang="es-ES_tradnl" sz="3200" u="sng" dirty="0">
                <a:hlinkClick r:id="rId2"/>
              </a:rPr>
              <a:t>http://www.iessuel.org/ccnn/interactiv/ccnn2/cn2_1.htm</a:t>
            </a:r>
            <a:endParaRPr lang="es-ES" sz="3200" dirty="0"/>
          </a:p>
          <a:p>
            <a:pPr>
              <a:spcBef>
                <a:spcPct val="50000"/>
              </a:spcBef>
            </a:pPr>
            <a:endParaRPr lang="eu-ES" sz="3200" dirty="0"/>
          </a:p>
        </p:txBody>
      </p:sp>
      <p:pic>
        <p:nvPicPr>
          <p:cNvPr id="15"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05758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repeatCount="indefinite" fill="hold" grpId="0" nodeType="withEffect">
                                  <p:stCondLst>
                                    <p:cond delay="0"/>
                                  </p:stCondLst>
                                  <p:childTnLst>
                                    <p:animEffect transition="out" filter="fade">
                                      <p:cBhvr>
                                        <p:cTn id="6" dur="500"/>
                                        <p:tgtEl>
                                          <p:spTgt spid="866315"/>
                                        </p:tgtEl>
                                      </p:cBhvr>
                                    </p:animEffect>
                                    <p:set>
                                      <p:cBhvr>
                                        <p:cTn id="7" dur="1" fill="hold">
                                          <p:stCondLst>
                                            <p:cond delay="499"/>
                                          </p:stCondLst>
                                        </p:cTn>
                                        <p:tgtEl>
                                          <p:spTgt spid="866315"/>
                                        </p:tgtEl>
                                        <p:attrNameLst>
                                          <p:attrName>style.visibility</p:attrName>
                                        </p:attrNameLst>
                                      </p:cBhvr>
                                      <p:to>
                                        <p:strVal val="hidden"/>
                                      </p:to>
                                    </p:set>
                                  </p:childTnLst>
                                </p:cTn>
                              </p:par>
                              <p:par>
                                <p:cTn id="8" presetID="10" presetClass="exit" presetSubtype="0" repeatCount="indefinite" fill="hold" grpId="0" nodeType="withEffect">
                                  <p:stCondLst>
                                    <p:cond delay="0"/>
                                  </p:stCondLst>
                                  <p:childTnLst>
                                    <p:animEffect transition="out" filter="fade">
                                      <p:cBhvr>
                                        <p:cTn id="9" dur="1000"/>
                                        <p:tgtEl>
                                          <p:spTgt spid="866316"/>
                                        </p:tgtEl>
                                      </p:cBhvr>
                                    </p:animEffect>
                                    <p:set>
                                      <p:cBhvr>
                                        <p:cTn id="10" dur="1" fill="hold">
                                          <p:stCondLst>
                                            <p:cond delay="999"/>
                                          </p:stCondLst>
                                        </p:cTn>
                                        <p:tgtEl>
                                          <p:spTgt spid="866316"/>
                                        </p:tgtEl>
                                        <p:attrNameLst>
                                          <p:attrName>style.visibility</p:attrName>
                                        </p:attrNameLst>
                                      </p:cBhvr>
                                      <p:to>
                                        <p:strVal val="hidden"/>
                                      </p:to>
                                    </p:set>
                                  </p:childTnLst>
                                </p:cTn>
                              </p:par>
                              <p:par>
                                <p:cTn id="11" presetID="1" presetClass="emph" presetSubtype="2" repeatCount="indefinite" fill="hold" nodeType="withEffect">
                                  <p:stCondLst>
                                    <p:cond delay="0"/>
                                  </p:stCondLst>
                                  <p:childTnLst>
                                    <p:animClr clrSpc="rgb" dir="cw">
                                      <p:cBhvr>
                                        <p:cTn id="12" dur="2000" fill="hold"/>
                                        <p:tgtEl>
                                          <p:spTgt spid="866319"/>
                                        </p:tgtEl>
                                        <p:attrNameLst>
                                          <p:attrName>fillcolor</p:attrName>
                                        </p:attrNameLst>
                                      </p:cBhvr>
                                      <p:to>
                                        <a:srgbClr val="FFFF00"/>
                                      </p:to>
                                    </p:animClr>
                                    <p:set>
                                      <p:cBhvr>
                                        <p:cTn id="13" dur="2000" fill="hold"/>
                                        <p:tgtEl>
                                          <p:spTgt spid="866319"/>
                                        </p:tgtEl>
                                        <p:attrNameLst>
                                          <p:attrName>fill.type</p:attrName>
                                        </p:attrNameLst>
                                      </p:cBhvr>
                                      <p:to>
                                        <p:strVal val="solid"/>
                                      </p:to>
                                    </p:set>
                                    <p:set>
                                      <p:cBhvr>
                                        <p:cTn id="14" dur="2000" fill="hold"/>
                                        <p:tgtEl>
                                          <p:spTgt spid="86631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6315" grpId="0" animBg="1"/>
      <p:bldP spid="8663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Text Box 2"/>
          <p:cNvSpPr txBox="1">
            <a:spLocks noChangeArrowheads="1"/>
          </p:cNvSpPr>
          <p:nvPr/>
        </p:nvSpPr>
        <p:spPr bwMode="auto">
          <a:xfrm>
            <a:off x="1865312" y="796280"/>
            <a:ext cx="5184775" cy="461665"/>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400" dirty="0" smtClean="0"/>
              <a:t>Energia fluxuak. Geziak adierazi.</a:t>
            </a:r>
            <a:endParaRPr lang="eu-ES" sz="2400" dirty="0"/>
          </a:p>
        </p:txBody>
      </p:sp>
      <p:sp>
        <p:nvSpPr>
          <p:cNvPr id="369730" name="Text Box 66"/>
          <p:cNvSpPr txBox="1">
            <a:spLocks noChangeArrowheads="1"/>
          </p:cNvSpPr>
          <p:nvPr/>
        </p:nvSpPr>
        <p:spPr bwMode="auto">
          <a:xfrm>
            <a:off x="7343775" y="4508500"/>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Erabilera: Kotxeak.</a:t>
            </a:r>
          </a:p>
        </p:txBody>
      </p:sp>
      <p:sp>
        <p:nvSpPr>
          <p:cNvPr id="369731" name="Text Box 67"/>
          <p:cNvSpPr txBox="1">
            <a:spLocks noChangeArrowheads="1"/>
          </p:cNvSpPr>
          <p:nvPr/>
        </p:nvSpPr>
        <p:spPr bwMode="auto">
          <a:xfrm>
            <a:off x="6443663" y="2744788"/>
            <a:ext cx="2052637"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Hondakin fosilak: Petrolioa, gas naturala, …</a:t>
            </a:r>
          </a:p>
        </p:txBody>
      </p:sp>
      <p:sp>
        <p:nvSpPr>
          <p:cNvPr id="369732" name="Text Box 68"/>
          <p:cNvSpPr txBox="1">
            <a:spLocks noChangeArrowheads="1"/>
          </p:cNvSpPr>
          <p:nvPr/>
        </p:nvSpPr>
        <p:spPr bwMode="auto">
          <a:xfrm>
            <a:off x="6335713" y="1027113"/>
            <a:ext cx="25923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Panel fotovoltaikoak eta eguzki energia termikoa</a:t>
            </a:r>
          </a:p>
        </p:txBody>
      </p:sp>
      <p:sp>
        <p:nvSpPr>
          <p:cNvPr id="369733" name="Text Box 69"/>
          <p:cNvSpPr txBox="1">
            <a:spLocks noChangeArrowheads="1"/>
          </p:cNvSpPr>
          <p:nvPr/>
        </p:nvSpPr>
        <p:spPr bwMode="auto">
          <a:xfrm>
            <a:off x="3887788" y="1708150"/>
            <a:ext cx="20526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Landareak elikagaiak dira. Kontsumitzaileak.</a:t>
            </a:r>
          </a:p>
        </p:txBody>
      </p:sp>
      <p:sp>
        <p:nvSpPr>
          <p:cNvPr id="369734" name="Text Box 70"/>
          <p:cNvSpPr txBox="1">
            <a:spLocks noChangeArrowheads="1"/>
          </p:cNvSpPr>
          <p:nvPr/>
        </p:nvSpPr>
        <p:spPr bwMode="auto">
          <a:xfrm>
            <a:off x="4176713" y="2312988"/>
            <a:ext cx="1836737"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Kontsumitzaile Primarioak eta sekundarioak</a:t>
            </a:r>
          </a:p>
        </p:txBody>
      </p:sp>
      <p:sp>
        <p:nvSpPr>
          <p:cNvPr id="369735" name="Text Box 71"/>
          <p:cNvSpPr txBox="1">
            <a:spLocks noChangeArrowheads="1"/>
          </p:cNvSpPr>
          <p:nvPr/>
        </p:nvSpPr>
        <p:spPr bwMode="auto">
          <a:xfrm>
            <a:off x="2405063" y="1814513"/>
            <a:ext cx="20526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Fotosintesia</a:t>
            </a:r>
          </a:p>
        </p:txBody>
      </p:sp>
      <p:sp>
        <p:nvSpPr>
          <p:cNvPr id="369736" name="Text Box 72"/>
          <p:cNvSpPr txBox="1">
            <a:spLocks noChangeArrowheads="1"/>
          </p:cNvSpPr>
          <p:nvPr/>
        </p:nvSpPr>
        <p:spPr bwMode="auto">
          <a:xfrm>
            <a:off x="2627313" y="3357563"/>
            <a:ext cx="1670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Ikatza</a:t>
            </a:r>
          </a:p>
        </p:txBody>
      </p:sp>
      <p:sp>
        <p:nvSpPr>
          <p:cNvPr id="369737" name="Text Box 73"/>
          <p:cNvSpPr txBox="1">
            <a:spLocks noChangeArrowheads="1"/>
          </p:cNvSpPr>
          <p:nvPr/>
        </p:nvSpPr>
        <p:spPr bwMode="auto">
          <a:xfrm>
            <a:off x="250825" y="1089025"/>
            <a:ext cx="25717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Eguzki erradiazioak atmosferan dagoen airea,  itsasoko eta ibaietako urak berotzen dira</a:t>
            </a:r>
          </a:p>
        </p:txBody>
      </p:sp>
      <p:sp>
        <p:nvSpPr>
          <p:cNvPr id="369738" name="Text Box 74"/>
          <p:cNvSpPr txBox="1">
            <a:spLocks noChangeArrowheads="1"/>
          </p:cNvSpPr>
          <p:nvPr/>
        </p:nvSpPr>
        <p:spPr bwMode="auto">
          <a:xfrm>
            <a:off x="-215900" y="2852738"/>
            <a:ext cx="1116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Euria</a:t>
            </a:r>
          </a:p>
        </p:txBody>
      </p:sp>
      <p:sp>
        <p:nvSpPr>
          <p:cNvPr id="369739" name="Text Box 75"/>
          <p:cNvSpPr txBox="1">
            <a:spLocks noChangeArrowheads="1"/>
          </p:cNvSpPr>
          <p:nvPr/>
        </p:nvSpPr>
        <p:spPr bwMode="auto">
          <a:xfrm>
            <a:off x="539750" y="5337175"/>
            <a:ext cx="15113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Urtegiak: Zentral Hidraulikoak</a:t>
            </a:r>
          </a:p>
        </p:txBody>
      </p:sp>
      <p:sp>
        <p:nvSpPr>
          <p:cNvPr id="369740" name="Text Box 76"/>
          <p:cNvSpPr txBox="1">
            <a:spLocks noChangeArrowheads="1"/>
          </p:cNvSpPr>
          <p:nvPr/>
        </p:nvSpPr>
        <p:spPr bwMode="auto">
          <a:xfrm>
            <a:off x="3059113" y="5705475"/>
            <a:ext cx="2089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Zentral termikoak eta ziklo konbinatuzkoak</a:t>
            </a:r>
          </a:p>
        </p:txBody>
      </p:sp>
      <p:sp>
        <p:nvSpPr>
          <p:cNvPr id="369741" name="Text Box 77"/>
          <p:cNvSpPr txBox="1">
            <a:spLocks noChangeArrowheads="1"/>
          </p:cNvSpPr>
          <p:nvPr/>
        </p:nvSpPr>
        <p:spPr bwMode="auto">
          <a:xfrm>
            <a:off x="2995613" y="4149725"/>
            <a:ext cx="11160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Pilak eta bateriak</a:t>
            </a:r>
          </a:p>
        </p:txBody>
      </p:sp>
      <p:sp>
        <p:nvSpPr>
          <p:cNvPr id="369742" name="Text Box 78"/>
          <p:cNvSpPr txBox="1">
            <a:spLocks noChangeArrowheads="1"/>
          </p:cNvSpPr>
          <p:nvPr/>
        </p:nvSpPr>
        <p:spPr bwMode="auto">
          <a:xfrm>
            <a:off x="3492500" y="6237288"/>
            <a:ext cx="15478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Energia geotermikoa</a:t>
            </a:r>
          </a:p>
        </p:txBody>
      </p:sp>
      <p:sp>
        <p:nvSpPr>
          <p:cNvPr id="369744" name="Text Box 80"/>
          <p:cNvSpPr txBox="1">
            <a:spLocks noChangeArrowheads="1"/>
          </p:cNvSpPr>
          <p:nvPr/>
        </p:nvSpPr>
        <p:spPr bwMode="auto">
          <a:xfrm>
            <a:off x="4918075" y="4545013"/>
            <a:ext cx="1670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Petrolioa</a:t>
            </a:r>
          </a:p>
        </p:txBody>
      </p:sp>
      <p:sp>
        <p:nvSpPr>
          <p:cNvPr id="369745" name="Text Box 81"/>
          <p:cNvSpPr txBox="1">
            <a:spLocks noChangeArrowheads="1"/>
          </p:cNvSpPr>
          <p:nvPr/>
        </p:nvSpPr>
        <p:spPr bwMode="auto">
          <a:xfrm>
            <a:off x="6659563" y="5445125"/>
            <a:ext cx="16700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Gasolioa eta beste deribatuak</a:t>
            </a:r>
          </a:p>
        </p:txBody>
      </p:sp>
      <p:sp>
        <p:nvSpPr>
          <p:cNvPr id="369749" name="Text Box 85"/>
          <p:cNvSpPr txBox="1">
            <a:spLocks noChangeArrowheads="1"/>
          </p:cNvSpPr>
          <p:nvPr/>
        </p:nvSpPr>
        <p:spPr bwMode="auto">
          <a:xfrm>
            <a:off x="2009775" y="2081213"/>
            <a:ext cx="15827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Atmosferan dagoen airea berotu: Haizea</a:t>
            </a:r>
          </a:p>
        </p:txBody>
      </p:sp>
      <p:sp>
        <p:nvSpPr>
          <p:cNvPr id="369746" name="Text Box 82"/>
          <p:cNvSpPr txBox="1">
            <a:spLocks noChangeArrowheads="1"/>
          </p:cNvSpPr>
          <p:nvPr/>
        </p:nvSpPr>
        <p:spPr bwMode="auto">
          <a:xfrm>
            <a:off x="611188" y="3068638"/>
            <a:ext cx="1727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Haizea: Zentral eolikoak</a:t>
            </a:r>
          </a:p>
        </p:txBody>
      </p:sp>
      <p:pic>
        <p:nvPicPr>
          <p:cNvPr id="3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516490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973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69738"/>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69739"/>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369749"/>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369746"/>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369732"/>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369735"/>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369733"/>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369734"/>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369731"/>
                                        </p:tgtEl>
                                        <p:attrNameLst>
                                          <p:attrName>style.visibility</p:attrName>
                                        </p:attrNameLst>
                                      </p:cBhvr>
                                      <p:to>
                                        <p:strVal val="visible"/>
                                      </p:to>
                                    </p:set>
                                  </p:childTnLst>
                                </p:cTn>
                              </p:par>
                            </p:childTnLst>
                          </p:cTn>
                        </p:par>
                        <p:par>
                          <p:cTn id="34" fill="hold" nodeType="afterGroup">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369730"/>
                                        </p:tgtEl>
                                        <p:attrNameLst>
                                          <p:attrName>style.visibility</p:attrName>
                                        </p:attrNameLst>
                                      </p:cBhvr>
                                      <p:to>
                                        <p:strVal val="visible"/>
                                      </p:to>
                                    </p:set>
                                  </p:childTnLst>
                                </p:cTn>
                              </p:par>
                            </p:childTnLst>
                          </p:cTn>
                        </p:par>
                        <p:par>
                          <p:cTn id="37" fill="hold" nodeType="afterGroup">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369736"/>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499"/>
                                          </p:stCondLst>
                                        </p:cTn>
                                        <p:tgtEl>
                                          <p:spTgt spid="369744"/>
                                        </p:tgtEl>
                                        <p:attrNameLst>
                                          <p:attrName>style.visibility</p:attrName>
                                        </p:attrNameLst>
                                      </p:cBhvr>
                                      <p:to>
                                        <p:strVal val="visible"/>
                                      </p:to>
                                    </p:set>
                                  </p:childTnLst>
                                </p:cTn>
                              </p:par>
                            </p:childTnLst>
                          </p:cTn>
                        </p:par>
                        <p:par>
                          <p:cTn id="42" fill="hold" nodeType="afterGroup">
                            <p:stCondLst>
                              <p:cond delay="6000"/>
                            </p:stCondLst>
                            <p:childTnLst>
                              <p:par>
                                <p:cTn id="43" presetID="1" presetClass="entr" presetSubtype="0" fill="hold" grpId="0" nodeType="afterEffect">
                                  <p:stCondLst>
                                    <p:cond delay="0"/>
                                  </p:stCondLst>
                                  <p:childTnLst>
                                    <p:set>
                                      <p:cBhvr>
                                        <p:cTn id="44" dur="1" fill="hold">
                                          <p:stCondLst>
                                            <p:cond delay="499"/>
                                          </p:stCondLst>
                                        </p:cTn>
                                        <p:tgtEl>
                                          <p:spTgt spid="369741"/>
                                        </p:tgtEl>
                                        <p:attrNameLst>
                                          <p:attrName>style.visibility</p:attrName>
                                        </p:attrNameLst>
                                      </p:cBhvr>
                                      <p:to>
                                        <p:strVal val="visible"/>
                                      </p:to>
                                    </p:set>
                                  </p:childTnLst>
                                </p:cTn>
                              </p:par>
                            </p:childTnLst>
                          </p:cTn>
                        </p:par>
                        <p:par>
                          <p:cTn id="45" fill="hold" nodeType="afterGroup">
                            <p:stCondLst>
                              <p:cond delay="6500"/>
                            </p:stCondLst>
                            <p:childTnLst>
                              <p:par>
                                <p:cTn id="46" presetID="1" presetClass="entr" presetSubtype="0" fill="hold" grpId="0" nodeType="afterEffect">
                                  <p:stCondLst>
                                    <p:cond delay="0"/>
                                  </p:stCondLst>
                                  <p:childTnLst>
                                    <p:set>
                                      <p:cBhvr>
                                        <p:cTn id="47" dur="1" fill="hold">
                                          <p:stCondLst>
                                            <p:cond delay="499"/>
                                          </p:stCondLst>
                                        </p:cTn>
                                        <p:tgtEl>
                                          <p:spTgt spid="369742"/>
                                        </p:tgtEl>
                                        <p:attrNameLst>
                                          <p:attrName>style.visibility</p:attrName>
                                        </p:attrNameLst>
                                      </p:cBhvr>
                                      <p:to>
                                        <p:strVal val="visible"/>
                                      </p:to>
                                    </p:set>
                                  </p:childTnLst>
                                </p:cTn>
                              </p:par>
                            </p:childTnLst>
                          </p:cTn>
                        </p:par>
                        <p:par>
                          <p:cTn id="48" fill="hold" nodeType="afterGroup">
                            <p:stCondLst>
                              <p:cond delay="7000"/>
                            </p:stCondLst>
                            <p:childTnLst>
                              <p:par>
                                <p:cTn id="49" presetID="1" presetClass="entr" presetSubtype="0" fill="hold" grpId="0" nodeType="afterEffect">
                                  <p:stCondLst>
                                    <p:cond delay="0"/>
                                  </p:stCondLst>
                                  <p:childTnLst>
                                    <p:set>
                                      <p:cBhvr>
                                        <p:cTn id="50" dur="1" fill="hold">
                                          <p:stCondLst>
                                            <p:cond delay="499"/>
                                          </p:stCondLst>
                                        </p:cTn>
                                        <p:tgtEl>
                                          <p:spTgt spid="369745"/>
                                        </p:tgtEl>
                                        <p:attrNameLst>
                                          <p:attrName>style.visibility</p:attrName>
                                        </p:attrNameLst>
                                      </p:cBhvr>
                                      <p:to>
                                        <p:strVal val="visible"/>
                                      </p:to>
                                    </p:set>
                                  </p:childTnLst>
                                </p:cTn>
                              </p:par>
                            </p:childTnLst>
                          </p:cTn>
                        </p:par>
                        <p:par>
                          <p:cTn id="51" fill="hold" nodeType="afterGroup">
                            <p:stCondLst>
                              <p:cond delay="7500"/>
                            </p:stCondLst>
                            <p:childTnLst>
                              <p:par>
                                <p:cTn id="52" presetID="1" presetClass="entr" presetSubtype="0" fill="hold" grpId="0" nodeType="afterEffect">
                                  <p:stCondLst>
                                    <p:cond delay="0"/>
                                  </p:stCondLst>
                                  <p:childTnLst>
                                    <p:set>
                                      <p:cBhvr>
                                        <p:cTn id="53" dur="1" fill="hold">
                                          <p:stCondLst>
                                            <p:cond delay="499"/>
                                          </p:stCondLst>
                                        </p:cTn>
                                        <p:tgtEl>
                                          <p:spTgt spid="369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730" grpId="0" autoUpdateAnimBg="0"/>
      <p:bldP spid="369731" grpId="0" autoUpdateAnimBg="0"/>
      <p:bldP spid="369732" grpId="0" autoUpdateAnimBg="0"/>
      <p:bldP spid="369733" grpId="0" autoUpdateAnimBg="0"/>
      <p:bldP spid="369734" grpId="0" autoUpdateAnimBg="0"/>
      <p:bldP spid="369735" grpId="0" autoUpdateAnimBg="0"/>
      <p:bldP spid="369736" grpId="0" autoUpdateAnimBg="0"/>
      <p:bldP spid="369737" grpId="0" autoUpdateAnimBg="0"/>
      <p:bldP spid="369738" grpId="0" autoUpdateAnimBg="0"/>
      <p:bldP spid="369739" grpId="0" autoUpdateAnimBg="0"/>
      <p:bldP spid="369740" grpId="0" autoUpdateAnimBg="0"/>
      <p:bldP spid="369741" grpId="0" autoUpdateAnimBg="0"/>
      <p:bldP spid="369742" grpId="0" autoUpdateAnimBg="0"/>
      <p:bldP spid="369744" grpId="0" autoUpdateAnimBg="0"/>
      <p:bldP spid="369745" grpId="0" autoUpdateAnimBg="0"/>
      <p:bldP spid="369749" grpId="0" autoUpdateAnimBg="0"/>
      <p:bldP spid="36974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1" name="Text Box 2"/>
          <p:cNvSpPr txBox="1">
            <a:spLocks noChangeArrowheads="1"/>
          </p:cNvSpPr>
          <p:nvPr/>
        </p:nvSpPr>
        <p:spPr bwMode="auto">
          <a:xfrm>
            <a:off x="323851" y="703225"/>
            <a:ext cx="8243887" cy="707886"/>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dirty="0"/>
              <a:t>Energiaren kontsumoa historian </a:t>
            </a:r>
            <a:r>
              <a:rPr lang="eu-ES" sz="2000" dirty="0" smtClean="0"/>
              <a:t>zehar. Testuak idatzi, denbora historikoa adieraziz</a:t>
            </a:r>
            <a:endParaRPr lang="eu-ES" sz="2000" dirty="0"/>
          </a:p>
        </p:txBody>
      </p:sp>
      <p:sp>
        <p:nvSpPr>
          <p:cNvPr id="370754" name="Text Box 66"/>
          <p:cNvSpPr txBox="1">
            <a:spLocks noChangeArrowheads="1"/>
          </p:cNvSpPr>
          <p:nvPr/>
        </p:nvSpPr>
        <p:spPr bwMode="auto">
          <a:xfrm>
            <a:off x="3348038" y="2924175"/>
            <a:ext cx="1438275" cy="307777"/>
          </a:xfrm>
          <a:prstGeom prst="rect">
            <a:avLst/>
          </a:prstGeom>
          <a:solidFill>
            <a:schemeClr val="bg1"/>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sp>
        <p:nvSpPr>
          <p:cNvPr id="370755" name="Text Box 67"/>
          <p:cNvSpPr txBox="1">
            <a:spLocks noChangeArrowheads="1"/>
          </p:cNvSpPr>
          <p:nvPr/>
        </p:nvSpPr>
        <p:spPr bwMode="auto">
          <a:xfrm>
            <a:off x="4859338" y="2349500"/>
            <a:ext cx="1333500" cy="307777"/>
          </a:xfrm>
          <a:prstGeom prst="rect">
            <a:avLst/>
          </a:prstGeom>
          <a:solidFill>
            <a:schemeClr val="bg1"/>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i="1" dirty="0" smtClean="0"/>
              <a:t>)</a:t>
            </a:r>
            <a:endParaRPr lang="eu-ES" sz="1400" dirty="0"/>
          </a:p>
        </p:txBody>
      </p:sp>
      <p:sp>
        <p:nvSpPr>
          <p:cNvPr id="370756" name="Text Box 68"/>
          <p:cNvSpPr txBox="1">
            <a:spLocks noChangeArrowheads="1"/>
          </p:cNvSpPr>
          <p:nvPr/>
        </p:nvSpPr>
        <p:spPr bwMode="auto">
          <a:xfrm>
            <a:off x="6300788" y="2349500"/>
            <a:ext cx="938212" cy="307777"/>
          </a:xfrm>
          <a:prstGeom prst="rect">
            <a:avLst/>
          </a:prstGeom>
          <a:solidFill>
            <a:schemeClr val="bg1"/>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sp>
        <p:nvSpPr>
          <p:cNvPr id="370757" name="Text Box 69"/>
          <p:cNvSpPr txBox="1">
            <a:spLocks noChangeArrowheads="1"/>
          </p:cNvSpPr>
          <p:nvPr/>
        </p:nvSpPr>
        <p:spPr bwMode="auto">
          <a:xfrm>
            <a:off x="5651500" y="1233488"/>
            <a:ext cx="1801813" cy="307777"/>
          </a:xfrm>
          <a:prstGeom prst="rect">
            <a:avLst/>
          </a:prstGeom>
          <a:solidFill>
            <a:schemeClr val="bg1"/>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i="1" dirty="0" smtClean="0"/>
              <a:t>.</a:t>
            </a:r>
            <a:endParaRPr lang="eu-ES" sz="1400" dirty="0"/>
          </a:p>
        </p:txBody>
      </p:sp>
      <p:grpSp>
        <p:nvGrpSpPr>
          <p:cNvPr id="2" name="Group 74"/>
          <p:cNvGrpSpPr>
            <a:grpSpLocks/>
          </p:cNvGrpSpPr>
          <p:nvPr/>
        </p:nvGrpSpPr>
        <p:grpSpPr bwMode="auto">
          <a:xfrm>
            <a:off x="827088" y="1557338"/>
            <a:ext cx="2303462" cy="304800"/>
            <a:chOff x="136" y="990"/>
            <a:chExt cx="1451" cy="192"/>
          </a:xfrm>
        </p:grpSpPr>
        <p:sp>
          <p:nvSpPr>
            <p:cNvPr id="683054" name="Rectangle 39"/>
            <p:cNvSpPr>
              <a:spLocks noChangeArrowheads="1"/>
            </p:cNvSpPr>
            <p:nvPr/>
          </p:nvSpPr>
          <p:spPr bwMode="auto">
            <a:xfrm>
              <a:off x="136" y="992"/>
              <a:ext cx="635" cy="1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83055" name="Text Box 70"/>
            <p:cNvSpPr txBox="1">
              <a:spLocks noChangeArrowheads="1"/>
            </p:cNvSpPr>
            <p:nvPr/>
          </p:nvSpPr>
          <p:spPr bwMode="auto">
            <a:xfrm>
              <a:off x="793" y="990"/>
              <a:ext cx="794"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Elikadura</a:t>
              </a:r>
            </a:p>
          </p:txBody>
        </p:sp>
      </p:grpSp>
      <p:grpSp>
        <p:nvGrpSpPr>
          <p:cNvPr id="3" name="Group 75"/>
          <p:cNvGrpSpPr>
            <a:grpSpLocks/>
          </p:cNvGrpSpPr>
          <p:nvPr/>
        </p:nvGrpSpPr>
        <p:grpSpPr bwMode="auto">
          <a:xfrm>
            <a:off x="827088" y="2012950"/>
            <a:ext cx="3348037" cy="304800"/>
            <a:chOff x="136" y="1251"/>
            <a:chExt cx="2109" cy="192"/>
          </a:xfrm>
        </p:grpSpPr>
        <p:sp>
          <p:nvSpPr>
            <p:cNvPr id="683052" name="Rectangle 40"/>
            <p:cNvSpPr>
              <a:spLocks noChangeArrowheads="1"/>
            </p:cNvSpPr>
            <p:nvPr/>
          </p:nvSpPr>
          <p:spPr bwMode="auto">
            <a:xfrm>
              <a:off x="136" y="1253"/>
              <a:ext cx="635" cy="186"/>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83053" name="Text Box 71"/>
            <p:cNvSpPr txBox="1">
              <a:spLocks noChangeArrowheads="1"/>
            </p:cNvSpPr>
            <p:nvPr/>
          </p:nvSpPr>
          <p:spPr bwMode="auto">
            <a:xfrm>
              <a:off x="793" y="1251"/>
              <a:ext cx="1452"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Etxean eta zerbitzuak</a:t>
              </a:r>
            </a:p>
          </p:txBody>
        </p:sp>
      </p:grpSp>
      <p:grpSp>
        <p:nvGrpSpPr>
          <p:cNvPr id="4" name="Group 76"/>
          <p:cNvGrpSpPr>
            <a:grpSpLocks/>
          </p:cNvGrpSpPr>
          <p:nvPr/>
        </p:nvGrpSpPr>
        <p:grpSpPr bwMode="auto">
          <a:xfrm>
            <a:off x="827088" y="2468563"/>
            <a:ext cx="3598862" cy="304800"/>
            <a:chOff x="136" y="1531"/>
            <a:chExt cx="2267" cy="192"/>
          </a:xfrm>
        </p:grpSpPr>
        <p:sp>
          <p:nvSpPr>
            <p:cNvPr id="683050" name="Rectangle 41"/>
            <p:cNvSpPr>
              <a:spLocks noChangeArrowheads="1"/>
            </p:cNvSpPr>
            <p:nvPr/>
          </p:nvSpPr>
          <p:spPr bwMode="auto">
            <a:xfrm>
              <a:off x="136" y="1534"/>
              <a:ext cx="635" cy="18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83051" name="Text Box 72"/>
            <p:cNvSpPr txBox="1">
              <a:spLocks noChangeArrowheads="1"/>
            </p:cNvSpPr>
            <p:nvPr/>
          </p:nvSpPr>
          <p:spPr bwMode="auto">
            <a:xfrm>
              <a:off x="793" y="1531"/>
              <a:ext cx="1610"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Industria eta nekazaritza</a:t>
              </a:r>
            </a:p>
          </p:txBody>
        </p:sp>
      </p:grpSp>
      <p:grpSp>
        <p:nvGrpSpPr>
          <p:cNvPr id="5" name="Group 77"/>
          <p:cNvGrpSpPr>
            <a:grpSpLocks/>
          </p:cNvGrpSpPr>
          <p:nvPr/>
        </p:nvGrpSpPr>
        <p:grpSpPr bwMode="auto">
          <a:xfrm>
            <a:off x="827088" y="2925763"/>
            <a:ext cx="2303462" cy="304800"/>
            <a:chOff x="136" y="1852"/>
            <a:chExt cx="1451" cy="192"/>
          </a:xfrm>
        </p:grpSpPr>
        <p:sp>
          <p:nvSpPr>
            <p:cNvPr id="683048" name="Rectangle 42"/>
            <p:cNvSpPr>
              <a:spLocks noChangeArrowheads="1"/>
            </p:cNvSpPr>
            <p:nvPr/>
          </p:nvSpPr>
          <p:spPr bwMode="auto">
            <a:xfrm>
              <a:off x="136" y="1854"/>
              <a:ext cx="635" cy="186"/>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83049" name="Text Box 73"/>
            <p:cNvSpPr txBox="1">
              <a:spLocks noChangeArrowheads="1"/>
            </p:cNvSpPr>
            <p:nvPr/>
          </p:nvSpPr>
          <p:spPr bwMode="auto">
            <a:xfrm>
              <a:off x="793" y="1852"/>
              <a:ext cx="794" cy="1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Garraioa</a:t>
              </a:r>
            </a:p>
          </p:txBody>
        </p:sp>
      </p:grpSp>
      <p:pic>
        <p:nvPicPr>
          <p:cNvPr id="50"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uadroTexto 5"/>
          <p:cNvSpPr txBox="1"/>
          <p:nvPr/>
        </p:nvSpPr>
        <p:spPr>
          <a:xfrm>
            <a:off x="1870075" y="3733292"/>
            <a:ext cx="5922287" cy="1200329"/>
          </a:xfrm>
          <a:prstGeom prst="rect">
            <a:avLst/>
          </a:prstGeom>
          <a:noFill/>
        </p:spPr>
        <p:txBody>
          <a:bodyPr wrap="square" rtlCol="0">
            <a:spAutoFit/>
          </a:bodyPr>
          <a:lstStyle/>
          <a:p>
            <a:r>
              <a:rPr lang="es-ES" dirty="0">
                <a:hlinkClick r:id="rId6"/>
              </a:rPr>
              <a:t>http://blogdelaenergia.com/fotos/image/escolares/CONSUMO%20DE%20ENERG%C3%8DA%20A%20LO%20LARGO%20DE%20LA%</a:t>
            </a:r>
            <a:r>
              <a:rPr lang="es-ES" dirty="0" smtClean="0">
                <a:hlinkClick r:id="rId6"/>
              </a:rPr>
              <a:t>20HISTORIA.jpg</a:t>
            </a:r>
            <a:endParaRPr lang="es-ES" dirty="0" smtClean="0"/>
          </a:p>
          <a:p>
            <a:endParaRPr lang="es-ES" dirty="0"/>
          </a:p>
        </p:txBody>
      </p:sp>
    </p:spTree>
    <p:extLst>
      <p:ext uri="{BB962C8B-B14F-4D97-AF65-F5344CB8AC3E}">
        <p14:creationId xmlns:p14="http://schemas.microsoft.com/office/powerpoint/2010/main" val="30044375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nodeType="afterGroup">
                            <p:stCondLst>
                              <p:cond delay="1000"/>
                            </p:stCondLst>
                            <p:childTnLst>
                              <p:par>
                                <p:cTn id="9" presetID="22" presetClass="entr" presetSubtype="8" fill="hold"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par>
                          <p:cTn id="12" fill="hold" nodeType="afterGroup">
                            <p:stCondLst>
                              <p:cond delay="2500"/>
                            </p:stCondLst>
                            <p:childTnLst>
                              <p:par>
                                <p:cTn id="13" presetID="22" presetClass="entr" presetSubtype="8"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par>
                          <p:cTn id="16" fill="hold" nodeType="afterGroup">
                            <p:stCondLst>
                              <p:cond delay="4000"/>
                            </p:stCondLst>
                            <p:childTnLst>
                              <p:par>
                                <p:cTn id="17" presetID="22" presetClass="entr" presetSubtype="8" fill="hold" nodeType="after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
                                        <p:tgtEl>
                                          <p:spTgt spid="5"/>
                                        </p:tgtEl>
                                      </p:cBhvr>
                                    </p:animEffect>
                                  </p:childTnLst>
                                </p:cTn>
                              </p:par>
                            </p:childTnLst>
                          </p:cTn>
                        </p:par>
                        <p:par>
                          <p:cTn id="20" fill="hold" nodeType="afterGroup">
                            <p:stCondLst>
                              <p:cond delay="5500"/>
                            </p:stCondLst>
                            <p:childTnLst>
                              <p:par>
                                <p:cTn id="21" presetID="55" presetClass="entr" presetSubtype="0" fill="hold" grpId="0" nodeType="afterEffect">
                                  <p:stCondLst>
                                    <p:cond delay="0"/>
                                  </p:stCondLst>
                                  <p:childTnLst>
                                    <p:set>
                                      <p:cBhvr>
                                        <p:cTn id="22" dur="1" fill="hold">
                                          <p:stCondLst>
                                            <p:cond delay="0"/>
                                          </p:stCondLst>
                                        </p:cTn>
                                        <p:tgtEl>
                                          <p:spTgt spid="370754"/>
                                        </p:tgtEl>
                                        <p:attrNameLst>
                                          <p:attrName>style.visibility</p:attrName>
                                        </p:attrNameLst>
                                      </p:cBhvr>
                                      <p:to>
                                        <p:strVal val="visible"/>
                                      </p:to>
                                    </p:set>
                                    <p:anim calcmode="lin" valueType="num">
                                      <p:cBhvr>
                                        <p:cTn id="23" dur="1000" fill="hold"/>
                                        <p:tgtEl>
                                          <p:spTgt spid="370754"/>
                                        </p:tgtEl>
                                        <p:attrNameLst>
                                          <p:attrName>ppt_w</p:attrName>
                                        </p:attrNameLst>
                                      </p:cBhvr>
                                      <p:tavLst>
                                        <p:tav tm="0">
                                          <p:val>
                                            <p:strVal val="#ppt_w*0.70"/>
                                          </p:val>
                                        </p:tav>
                                        <p:tav tm="100000">
                                          <p:val>
                                            <p:strVal val="#ppt_w"/>
                                          </p:val>
                                        </p:tav>
                                      </p:tavLst>
                                    </p:anim>
                                    <p:anim calcmode="lin" valueType="num">
                                      <p:cBhvr>
                                        <p:cTn id="24" dur="1000" fill="hold"/>
                                        <p:tgtEl>
                                          <p:spTgt spid="370754"/>
                                        </p:tgtEl>
                                        <p:attrNameLst>
                                          <p:attrName>ppt_h</p:attrName>
                                        </p:attrNameLst>
                                      </p:cBhvr>
                                      <p:tavLst>
                                        <p:tav tm="0">
                                          <p:val>
                                            <p:strVal val="#ppt_h"/>
                                          </p:val>
                                        </p:tav>
                                        <p:tav tm="100000">
                                          <p:val>
                                            <p:strVal val="#ppt_h"/>
                                          </p:val>
                                        </p:tav>
                                      </p:tavLst>
                                    </p:anim>
                                    <p:animEffect transition="in" filter="fade">
                                      <p:cBhvr>
                                        <p:cTn id="25" dur="1000"/>
                                        <p:tgtEl>
                                          <p:spTgt spid="370754"/>
                                        </p:tgtEl>
                                      </p:cBhvr>
                                    </p:animEffect>
                                  </p:childTnLst>
                                </p:cTn>
                              </p:par>
                            </p:childTnLst>
                          </p:cTn>
                        </p:par>
                        <p:par>
                          <p:cTn id="26" fill="hold" nodeType="afterGroup">
                            <p:stCondLst>
                              <p:cond delay="6500"/>
                            </p:stCondLst>
                            <p:childTnLst>
                              <p:par>
                                <p:cTn id="27" presetID="55" presetClass="entr" presetSubtype="0" fill="hold" grpId="0" nodeType="afterEffect">
                                  <p:stCondLst>
                                    <p:cond delay="0"/>
                                  </p:stCondLst>
                                  <p:childTnLst>
                                    <p:set>
                                      <p:cBhvr>
                                        <p:cTn id="28" dur="1" fill="hold">
                                          <p:stCondLst>
                                            <p:cond delay="0"/>
                                          </p:stCondLst>
                                        </p:cTn>
                                        <p:tgtEl>
                                          <p:spTgt spid="370755"/>
                                        </p:tgtEl>
                                        <p:attrNameLst>
                                          <p:attrName>style.visibility</p:attrName>
                                        </p:attrNameLst>
                                      </p:cBhvr>
                                      <p:to>
                                        <p:strVal val="visible"/>
                                      </p:to>
                                    </p:set>
                                    <p:anim calcmode="lin" valueType="num">
                                      <p:cBhvr>
                                        <p:cTn id="29" dur="1000" fill="hold"/>
                                        <p:tgtEl>
                                          <p:spTgt spid="370755"/>
                                        </p:tgtEl>
                                        <p:attrNameLst>
                                          <p:attrName>ppt_w</p:attrName>
                                        </p:attrNameLst>
                                      </p:cBhvr>
                                      <p:tavLst>
                                        <p:tav tm="0">
                                          <p:val>
                                            <p:strVal val="#ppt_w*0.70"/>
                                          </p:val>
                                        </p:tav>
                                        <p:tav tm="100000">
                                          <p:val>
                                            <p:strVal val="#ppt_w"/>
                                          </p:val>
                                        </p:tav>
                                      </p:tavLst>
                                    </p:anim>
                                    <p:anim calcmode="lin" valueType="num">
                                      <p:cBhvr>
                                        <p:cTn id="30" dur="1000" fill="hold"/>
                                        <p:tgtEl>
                                          <p:spTgt spid="370755"/>
                                        </p:tgtEl>
                                        <p:attrNameLst>
                                          <p:attrName>ppt_h</p:attrName>
                                        </p:attrNameLst>
                                      </p:cBhvr>
                                      <p:tavLst>
                                        <p:tav tm="0">
                                          <p:val>
                                            <p:strVal val="#ppt_h"/>
                                          </p:val>
                                        </p:tav>
                                        <p:tav tm="100000">
                                          <p:val>
                                            <p:strVal val="#ppt_h"/>
                                          </p:val>
                                        </p:tav>
                                      </p:tavLst>
                                    </p:anim>
                                    <p:animEffect transition="in" filter="fade">
                                      <p:cBhvr>
                                        <p:cTn id="31" dur="1000"/>
                                        <p:tgtEl>
                                          <p:spTgt spid="370755"/>
                                        </p:tgtEl>
                                      </p:cBhvr>
                                    </p:animEffect>
                                  </p:childTnLst>
                                </p:cTn>
                              </p:par>
                            </p:childTnLst>
                          </p:cTn>
                        </p:par>
                        <p:par>
                          <p:cTn id="32" fill="hold" nodeType="afterGroup">
                            <p:stCondLst>
                              <p:cond delay="7500"/>
                            </p:stCondLst>
                            <p:childTnLst>
                              <p:par>
                                <p:cTn id="33" presetID="55" presetClass="entr" presetSubtype="0" fill="hold" grpId="0" nodeType="afterEffect">
                                  <p:stCondLst>
                                    <p:cond delay="0"/>
                                  </p:stCondLst>
                                  <p:childTnLst>
                                    <p:set>
                                      <p:cBhvr>
                                        <p:cTn id="34" dur="1" fill="hold">
                                          <p:stCondLst>
                                            <p:cond delay="0"/>
                                          </p:stCondLst>
                                        </p:cTn>
                                        <p:tgtEl>
                                          <p:spTgt spid="370756"/>
                                        </p:tgtEl>
                                        <p:attrNameLst>
                                          <p:attrName>style.visibility</p:attrName>
                                        </p:attrNameLst>
                                      </p:cBhvr>
                                      <p:to>
                                        <p:strVal val="visible"/>
                                      </p:to>
                                    </p:set>
                                    <p:anim calcmode="lin" valueType="num">
                                      <p:cBhvr>
                                        <p:cTn id="35" dur="1000" fill="hold"/>
                                        <p:tgtEl>
                                          <p:spTgt spid="370756"/>
                                        </p:tgtEl>
                                        <p:attrNameLst>
                                          <p:attrName>ppt_w</p:attrName>
                                        </p:attrNameLst>
                                      </p:cBhvr>
                                      <p:tavLst>
                                        <p:tav tm="0">
                                          <p:val>
                                            <p:strVal val="#ppt_w*0.70"/>
                                          </p:val>
                                        </p:tav>
                                        <p:tav tm="100000">
                                          <p:val>
                                            <p:strVal val="#ppt_w"/>
                                          </p:val>
                                        </p:tav>
                                      </p:tavLst>
                                    </p:anim>
                                    <p:anim calcmode="lin" valueType="num">
                                      <p:cBhvr>
                                        <p:cTn id="36" dur="1000" fill="hold"/>
                                        <p:tgtEl>
                                          <p:spTgt spid="370756"/>
                                        </p:tgtEl>
                                        <p:attrNameLst>
                                          <p:attrName>ppt_h</p:attrName>
                                        </p:attrNameLst>
                                      </p:cBhvr>
                                      <p:tavLst>
                                        <p:tav tm="0">
                                          <p:val>
                                            <p:strVal val="#ppt_h"/>
                                          </p:val>
                                        </p:tav>
                                        <p:tav tm="100000">
                                          <p:val>
                                            <p:strVal val="#ppt_h"/>
                                          </p:val>
                                        </p:tav>
                                      </p:tavLst>
                                    </p:anim>
                                    <p:animEffect transition="in" filter="fade">
                                      <p:cBhvr>
                                        <p:cTn id="37" dur="1000"/>
                                        <p:tgtEl>
                                          <p:spTgt spid="370756"/>
                                        </p:tgtEl>
                                      </p:cBhvr>
                                    </p:animEffect>
                                  </p:childTnLst>
                                </p:cTn>
                              </p:par>
                            </p:childTnLst>
                          </p:cTn>
                        </p:par>
                        <p:par>
                          <p:cTn id="38" fill="hold" nodeType="afterGroup">
                            <p:stCondLst>
                              <p:cond delay="8500"/>
                            </p:stCondLst>
                            <p:childTnLst>
                              <p:par>
                                <p:cTn id="39" presetID="55" presetClass="entr" presetSubtype="0" fill="hold" grpId="0" nodeType="afterEffect">
                                  <p:stCondLst>
                                    <p:cond delay="0"/>
                                  </p:stCondLst>
                                  <p:childTnLst>
                                    <p:set>
                                      <p:cBhvr>
                                        <p:cTn id="40" dur="1" fill="hold">
                                          <p:stCondLst>
                                            <p:cond delay="0"/>
                                          </p:stCondLst>
                                        </p:cTn>
                                        <p:tgtEl>
                                          <p:spTgt spid="370757"/>
                                        </p:tgtEl>
                                        <p:attrNameLst>
                                          <p:attrName>style.visibility</p:attrName>
                                        </p:attrNameLst>
                                      </p:cBhvr>
                                      <p:to>
                                        <p:strVal val="visible"/>
                                      </p:to>
                                    </p:set>
                                    <p:anim calcmode="lin" valueType="num">
                                      <p:cBhvr>
                                        <p:cTn id="41" dur="1000" fill="hold"/>
                                        <p:tgtEl>
                                          <p:spTgt spid="370757"/>
                                        </p:tgtEl>
                                        <p:attrNameLst>
                                          <p:attrName>ppt_w</p:attrName>
                                        </p:attrNameLst>
                                      </p:cBhvr>
                                      <p:tavLst>
                                        <p:tav tm="0">
                                          <p:val>
                                            <p:strVal val="#ppt_w*0.70"/>
                                          </p:val>
                                        </p:tav>
                                        <p:tav tm="100000">
                                          <p:val>
                                            <p:strVal val="#ppt_w"/>
                                          </p:val>
                                        </p:tav>
                                      </p:tavLst>
                                    </p:anim>
                                    <p:anim calcmode="lin" valueType="num">
                                      <p:cBhvr>
                                        <p:cTn id="42" dur="1000" fill="hold"/>
                                        <p:tgtEl>
                                          <p:spTgt spid="370757"/>
                                        </p:tgtEl>
                                        <p:attrNameLst>
                                          <p:attrName>ppt_h</p:attrName>
                                        </p:attrNameLst>
                                      </p:cBhvr>
                                      <p:tavLst>
                                        <p:tav tm="0">
                                          <p:val>
                                            <p:strVal val="#ppt_h"/>
                                          </p:val>
                                        </p:tav>
                                        <p:tav tm="100000">
                                          <p:val>
                                            <p:strVal val="#ppt_h"/>
                                          </p:val>
                                        </p:tav>
                                      </p:tavLst>
                                    </p:anim>
                                    <p:animEffect transition="in" filter="fade">
                                      <p:cBhvr>
                                        <p:cTn id="43" dur="1000"/>
                                        <p:tgtEl>
                                          <p:spTgt spid="370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54" grpId="0" animBg="1"/>
      <p:bldP spid="370755" grpId="0" animBg="1"/>
      <p:bldP spid="370756" grpId="0" animBg="1"/>
      <p:bldP spid="3707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53" name="Line 60"/>
          <p:cNvSpPr>
            <a:spLocks noChangeShapeType="1"/>
          </p:cNvSpPr>
          <p:nvPr/>
        </p:nvSpPr>
        <p:spPr bwMode="auto">
          <a:xfrm>
            <a:off x="1044" y="1700213"/>
            <a:ext cx="0" cy="4608512"/>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1" name="CuadroTexto 10"/>
          <p:cNvSpPr txBox="1"/>
          <p:nvPr/>
        </p:nvSpPr>
        <p:spPr>
          <a:xfrm>
            <a:off x="78004" y="1815677"/>
            <a:ext cx="9143999" cy="461665"/>
          </a:xfrm>
          <a:prstGeom prst="rect">
            <a:avLst/>
          </a:prstGeom>
          <a:noFill/>
        </p:spPr>
        <p:txBody>
          <a:bodyPr wrap="square" rtlCol="0">
            <a:spAutoFit/>
          </a:bodyPr>
          <a:lstStyle/>
          <a:p>
            <a:r>
              <a:rPr lang="es-ES" sz="2400" dirty="0" err="1" smtClean="0"/>
              <a:t>Azal</a:t>
            </a:r>
            <a:r>
              <a:rPr lang="es-ES" sz="2400" dirty="0" smtClean="0"/>
              <a:t> </a:t>
            </a:r>
            <a:r>
              <a:rPr lang="es-ES" sz="2400" dirty="0" err="1" smtClean="0"/>
              <a:t>ezazu</a:t>
            </a:r>
            <a:r>
              <a:rPr lang="es-ES" sz="2400" dirty="0" smtClean="0"/>
              <a:t> </a:t>
            </a:r>
            <a:r>
              <a:rPr lang="es-ES" sz="2400" dirty="0" err="1" smtClean="0"/>
              <a:t>energia</a:t>
            </a:r>
            <a:r>
              <a:rPr lang="es-ES" sz="2400" dirty="0" smtClean="0"/>
              <a:t> </a:t>
            </a:r>
            <a:r>
              <a:rPr lang="es-ES" sz="2400" dirty="0" err="1" smtClean="0"/>
              <a:t>iturri</a:t>
            </a:r>
            <a:r>
              <a:rPr lang="es-ES" sz="2400" dirty="0" smtClean="0"/>
              <a:t> </a:t>
            </a:r>
            <a:r>
              <a:rPr lang="es-ES" sz="2400" dirty="0" err="1" smtClean="0"/>
              <a:t>bakoitzari</a:t>
            </a:r>
            <a:r>
              <a:rPr lang="es-ES" sz="2400" dirty="0" smtClean="0"/>
              <a:t> </a:t>
            </a:r>
            <a:r>
              <a:rPr lang="es-ES" sz="2400" dirty="0" err="1" smtClean="0"/>
              <a:t>buruz</a:t>
            </a:r>
            <a:r>
              <a:rPr lang="es-ES" sz="2400" dirty="0" smtClean="0"/>
              <a:t> </a:t>
            </a:r>
            <a:r>
              <a:rPr lang="es-ES" sz="2400" dirty="0" err="1" smtClean="0"/>
              <a:t>dakizun</a:t>
            </a:r>
            <a:r>
              <a:rPr lang="es-ES" sz="2400" dirty="0" smtClean="0"/>
              <a:t> </a:t>
            </a:r>
            <a:r>
              <a:rPr lang="es-ES" sz="2400" dirty="0" err="1" smtClean="0"/>
              <a:t>guztia</a:t>
            </a:r>
            <a:r>
              <a:rPr lang="es-ES" sz="2400" dirty="0"/>
              <a:t>.</a:t>
            </a:r>
            <a:endParaRPr lang="es-ES" sz="2400" dirty="0"/>
          </a:p>
        </p:txBody>
      </p:sp>
      <p:sp>
        <p:nvSpPr>
          <p:cNvPr id="12" name="CuadroTexto 11"/>
          <p:cNvSpPr txBox="1"/>
          <p:nvPr/>
        </p:nvSpPr>
        <p:spPr>
          <a:xfrm>
            <a:off x="0" y="2518872"/>
            <a:ext cx="9143999" cy="3046988"/>
          </a:xfrm>
          <a:prstGeom prst="rect">
            <a:avLst/>
          </a:prstGeom>
          <a:noFill/>
        </p:spPr>
        <p:txBody>
          <a:bodyPr wrap="square" rtlCol="0">
            <a:spAutoFit/>
          </a:bodyPr>
          <a:lstStyle/>
          <a:p>
            <a:r>
              <a:rPr lang="es-ES" sz="2400" dirty="0" err="1" smtClean="0"/>
              <a:t>Baina</a:t>
            </a:r>
            <a:r>
              <a:rPr lang="es-ES" sz="2400" dirty="0" smtClean="0"/>
              <a:t> </a:t>
            </a:r>
            <a:r>
              <a:rPr lang="es-ES" sz="2400" dirty="0" err="1" smtClean="0"/>
              <a:t>ba</a:t>
            </a:r>
            <a:r>
              <a:rPr lang="es-ES" sz="2400" dirty="0" smtClean="0"/>
              <a:t> </a:t>
            </a:r>
            <a:r>
              <a:rPr lang="es-ES" sz="2400" dirty="0" err="1" smtClean="0"/>
              <a:t>ote</a:t>
            </a:r>
            <a:r>
              <a:rPr lang="es-ES" sz="2400" dirty="0" smtClean="0"/>
              <a:t> </a:t>
            </a:r>
            <a:r>
              <a:rPr lang="es-ES" sz="2400" dirty="0" err="1" smtClean="0"/>
              <a:t>dago</a:t>
            </a:r>
            <a:r>
              <a:rPr lang="es-ES" sz="2400" dirty="0" smtClean="0"/>
              <a:t> </a:t>
            </a:r>
            <a:r>
              <a:rPr lang="es-ES" sz="2400" dirty="0" err="1" smtClean="0"/>
              <a:t>energia</a:t>
            </a:r>
            <a:r>
              <a:rPr lang="es-ES" sz="2400" dirty="0" smtClean="0"/>
              <a:t> </a:t>
            </a:r>
            <a:r>
              <a:rPr lang="es-ES" sz="2400" dirty="0" err="1" smtClean="0"/>
              <a:t>iturri</a:t>
            </a:r>
            <a:r>
              <a:rPr lang="es-ES" sz="2400" dirty="0" smtClean="0"/>
              <a:t> </a:t>
            </a:r>
            <a:r>
              <a:rPr lang="es-ES" sz="2400" dirty="0" err="1" smtClean="0"/>
              <a:t>gehiago</a:t>
            </a:r>
            <a:r>
              <a:rPr lang="es-ES" sz="2400" dirty="0" smtClean="0"/>
              <a:t>?. </a:t>
            </a:r>
            <a:r>
              <a:rPr lang="es-ES" sz="2400" dirty="0" err="1" smtClean="0"/>
              <a:t>Zeintzuk</a:t>
            </a:r>
            <a:r>
              <a:rPr lang="es-ES" sz="2400" dirty="0" smtClean="0"/>
              <a:t> </a:t>
            </a:r>
            <a:r>
              <a:rPr lang="es-ES" sz="2400" dirty="0" err="1" smtClean="0"/>
              <a:t>ez</a:t>
            </a:r>
            <a:r>
              <a:rPr lang="es-ES" sz="2400" dirty="0" smtClean="0"/>
              <a:t> </a:t>
            </a:r>
            <a:r>
              <a:rPr lang="es-ES" sz="2400" dirty="0" err="1" smtClean="0"/>
              <a:t>dira</a:t>
            </a:r>
            <a:r>
              <a:rPr lang="es-ES" sz="2400" dirty="0" smtClean="0"/>
              <a:t> </a:t>
            </a:r>
            <a:r>
              <a:rPr lang="es-ES" sz="2400" dirty="0" err="1" smtClean="0"/>
              <a:t>agertzen</a:t>
            </a:r>
            <a:r>
              <a:rPr lang="es-ES" sz="2400" dirty="0" smtClean="0"/>
              <a:t>? Pista </a:t>
            </a:r>
            <a:r>
              <a:rPr lang="es-ES" sz="2400" dirty="0" err="1" smtClean="0"/>
              <a:t>batzuek</a:t>
            </a:r>
            <a:r>
              <a:rPr lang="es-ES" sz="2400" dirty="0" smtClean="0"/>
              <a:t> </a:t>
            </a:r>
            <a:r>
              <a:rPr lang="es-ES" sz="2400" dirty="0" err="1" smtClean="0"/>
              <a:t>emango</a:t>
            </a:r>
            <a:r>
              <a:rPr lang="es-ES" sz="2400" dirty="0" smtClean="0"/>
              <a:t> </a:t>
            </a:r>
            <a:r>
              <a:rPr lang="es-ES" sz="2400" dirty="0" err="1" smtClean="0"/>
              <a:t>ditugu</a:t>
            </a:r>
            <a:r>
              <a:rPr lang="es-ES" sz="2400" dirty="0" smtClean="0"/>
              <a:t>:</a:t>
            </a:r>
          </a:p>
          <a:p>
            <a:pPr marL="285750" indent="-285750">
              <a:buFontTx/>
              <a:buChar char="-"/>
            </a:pPr>
            <a:r>
              <a:rPr lang="es-ES" sz="2400" dirty="0" err="1" smtClean="0"/>
              <a:t>Imajinatu</a:t>
            </a:r>
            <a:r>
              <a:rPr lang="es-ES" sz="2400" dirty="0" smtClean="0"/>
              <a:t> irla </a:t>
            </a:r>
            <a:r>
              <a:rPr lang="es-ES" sz="2400" dirty="0" err="1" smtClean="0"/>
              <a:t>bolkanikoan</a:t>
            </a:r>
            <a:r>
              <a:rPr lang="es-ES" sz="2400" dirty="0" smtClean="0"/>
              <a:t> </a:t>
            </a:r>
            <a:r>
              <a:rPr lang="es-ES" sz="2400" dirty="0" err="1" smtClean="0"/>
              <a:t>zaudela</a:t>
            </a:r>
            <a:r>
              <a:rPr lang="es-ES" sz="2400" dirty="0" smtClean="0"/>
              <a:t>. </a:t>
            </a:r>
            <a:r>
              <a:rPr lang="es-ES" sz="2400" dirty="0" err="1" smtClean="0"/>
              <a:t>Energia</a:t>
            </a:r>
            <a:r>
              <a:rPr lang="es-ES" sz="2400" dirty="0" smtClean="0"/>
              <a:t> </a:t>
            </a:r>
            <a:r>
              <a:rPr lang="es-ES" sz="2400" dirty="0" err="1" smtClean="0"/>
              <a:t>termikoa</a:t>
            </a:r>
            <a:r>
              <a:rPr lang="es-ES" sz="2400" dirty="0" smtClean="0"/>
              <a:t> al </a:t>
            </a:r>
            <a:r>
              <a:rPr lang="es-ES" sz="2400" dirty="0" err="1" smtClean="0"/>
              <a:t>dugu</a:t>
            </a:r>
            <a:r>
              <a:rPr lang="es-ES" sz="2400" dirty="0" smtClean="0"/>
              <a:t>? </a:t>
            </a:r>
            <a:r>
              <a:rPr lang="es-ES" sz="2400" dirty="0" err="1" smtClean="0"/>
              <a:t>Nola</a:t>
            </a:r>
            <a:r>
              <a:rPr lang="es-ES" sz="2400" dirty="0" smtClean="0"/>
              <a:t> </a:t>
            </a:r>
            <a:r>
              <a:rPr lang="es-ES" sz="2400" dirty="0" err="1" smtClean="0"/>
              <a:t>lor</a:t>
            </a:r>
            <a:r>
              <a:rPr lang="es-ES" sz="2400" dirty="0" smtClean="0"/>
              <a:t> </a:t>
            </a:r>
            <a:r>
              <a:rPr lang="es-ES" sz="2400" dirty="0" err="1" smtClean="0"/>
              <a:t>dezakegu</a:t>
            </a:r>
            <a:r>
              <a:rPr lang="es-ES" sz="2400" dirty="0" smtClean="0"/>
              <a:t>?</a:t>
            </a:r>
          </a:p>
          <a:p>
            <a:pPr marL="285750" indent="-285750">
              <a:buFontTx/>
              <a:buChar char="-"/>
            </a:pPr>
            <a:r>
              <a:rPr lang="es-ES" sz="2400" dirty="0" err="1" smtClean="0"/>
              <a:t>Orain</a:t>
            </a:r>
            <a:r>
              <a:rPr lang="es-ES" sz="2400" dirty="0" smtClean="0"/>
              <a:t> </a:t>
            </a:r>
            <a:r>
              <a:rPr lang="es-ES" sz="2400" dirty="0" err="1" smtClean="0"/>
              <a:t>basoak</a:t>
            </a:r>
            <a:r>
              <a:rPr lang="es-ES" sz="2400" dirty="0" smtClean="0"/>
              <a:t> </a:t>
            </a:r>
            <a:r>
              <a:rPr lang="es-ES" sz="2400" dirty="0" err="1" smtClean="0"/>
              <a:t>dituzu</a:t>
            </a:r>
            <a:r>
              <a:rPr lang="es-ES" sz="2400" dirty="0" smtClean="0"/>
              <a:t> </a:t>
            </a:r>
            <a:r>
              <a:rPr lang="es-ES" sz="2400" dirty="0" err="1" smtClean="0"/>
              <a:t>zure</a:t>
            </a:r>
            <a:r>
              <a:rPr lang="es-ES" sz="2400" dirty="0" smtClean="0"/>
              <a:t> </a:t>
            </a:r>
            <a:r>
              <a:rPr lang="es-ES" sz="2400" dirty="0" err="1" smtClean="0"/>
              <a:t>inguruan</a:t>
            </a:r>
            <a:r>
              <a:rPr lang="es-ES" sz="2400" dirty="0" smtClean="0"/>
              <a:t> eta </a:t>
            </a:r>
            <a:r>
              <a:rPr lang="es-ES" sz="2400" dirty="0" err="1" smtClean="0"/>
              <a:t>ez</a:t>
            </a:r>
            <a:r>
              <a:rPr lang="es-ES" sz="2400" dirty="0" smtClean="0"/>
              <a:t> </a:t>
            </a:r>
            <a:r>
              <a:rPr lang="es-ES" sz="2400" dirty="0" err="1" smtClean="0"/>
              <a:t>zaizu</a:t>
            </a:r>
            <a:r>
              <a:rPr lang="es-ES" sz="2400" dirty="0" smtClean="0"/>
              <a:t> </a:t>
            </a:r>
            <a:r>
              <a:rPr lang="es-ES" sz="2400" dirty="0" err="1" smtClean="0"/>
              <a:t>energia</a:t>
            </a:r>
            <a:r>
              <a:rPr lang="es-ES" sz="2400" dirty="0" smtClean="0"/>
              <a:t> </a:t>
            </a:r>
            <a:r>
              <a:rPr lang="es-ES" sz="2400" dirty="0" err="1" smtClean="0"/>
              <a:t>elektrikoa</a:t>
            </a:r>
            <a:r>
              <a:rPr lang="es-ES" sz="2400" dirty="0" smtClean="0"/>
              <a:t> </a:t>
            </a:r>
            <a:r>
              <a:rPr lang="es-ES" sz="2400" dirty="0" err="1" smtClean="0"/>
              <a:t>edo</a:t>
            </a:r>
            <a:r>
              <a:rPr lang="es-ES" sz="2400" dirty="0" smtClean="0"/>
              <a:t> gas </a:t>
            </a:r>
            <a:r>
              <a:rPr lang="es-ES" sz="2400" dirty="0" err="1" smtClean="0"/>
              <a:t>naturala</a:t>
            </a:r>
            <a:r>
              <a:rPr lang="es-ES" sz="2400" dirty="0" smtClean="0"/>
              <a:t> </a:t>
            </a:r>
            <a:r>
              <a:rPr lang="es-ES" sz="2400" dirty="0" err="1" smtClean="0"/>
              <a:t>irizten</a:t>
            </a:r>
            <a:r>
              <a:rPr lang="es-ES" sz="2400" dirty="0" smtClean="0"/>
              <a:t>. Ez </a:t>
            </a:r>
            <a:r>
              <a:rPr lang="es-ES" sz="2400" dirty="0" err="1" smtClean="0"/>
              <a:t>duzu</a:t>
            </a:r>
            <a:r>
              <a:rPr lang="es-ES" sz="2400" dirty="0" smtClean="0"/>
              <a:t> </a:t>
            </a:r>
            <a:r>
              <a:rPr lang="es-ES" sz="2400" dirty="0" err="1" smtClean="0"/>
              <a:t>petroliorik</a:t>
            </a:r>
            <a:r>
              <a:rPr lang="es-ES" sz="2400" dirty="0" smtClean="0"/>
              <a:t>. </a:t>
            </a:r>
            <a:r>
              <a:rPr lang="es-ES" sz="2400" dirty="0" err="1" smtClean="0"/>
              <a:t>Nola</a:t>
            </a:r>
            <a:r>
              <a:rPr lang="es-ES" sz="2400" dirty="0" smtClean="0"/>
              <a:t> </a:t>
            </a:r>
            <a:r>
              <a:rPr lang="es-ES" sz="2400" dirty="0" err="1" smtClean="0"/>
              <a:t>lor</a:t>
            </a:r>
            <a:r>
              <a:rPr lang="es-ES" sz="2400" dirty="0" smtClean="0"/>
              <a:t> </a:t>
            </a:r>
            <a:r>
              <a:rPr lang="es-ES" sz="2400" dirty="0" err="1" smtClean="0"/>
              <a:t>dezakezu</a:t>
            </a:r>
            <a:r>
              <a:rPr lang="es-ES" sz="2400" dirty="0" smtClean="0"/>
              <a:t> </a:t>
            </a:r>
            <a:r>
              <a:rPr lang="es-ES" sz="2400" dirty="0" err="1" smtClean="0"/>
              <a:t>energia</a:t>
            </a:r>
            <a:r>
              <a:rPr lang="es-ES" sz="2400" dirty="0" smtClean="0"/>
              <a:t>?</a:t>
            </a:r>
          </a:p>
          <a:p>
            <a:pPr marL="285750" indent="-285750">
              <a:buFontTx/>
              <a:buChar char="-"/>
            </a:pPr>
            <a:r>
              <a:rPr lang="es-ES" sz="2400" dirty="0" err="1" smtClean="0"/>
              <a:t>Azkenik</a:t>
            </a:r>
            <a:r>
              <a:rPr lang="es-ES" sz="2400" dirty="0" smtClean="0"/>
              <a:t> </a:t>
            </a:r>
            <a:r>
              <a:rPr lang="es-ES" sz="2400" dirty="0" err="1" smtClean="0"/>
              <a:t>petroliorik</a:t>
            </a:r>
            <a:r>
              <a:rPr lang="es-ES" sz="2400" dirty="0" smtClean="0"/>
              <a:t> </a:t>
            </a:r>
            <a:r>
              <a:rPr lang="es-ES" sz="2400" dirty="0" err="1" smtClean="0"/>
              <a:t>ez</a:t>
            </a:r>
            <a:r>
              <a:rPr lang="es-ES" sz="2400" dirty="0" smtClean="0"/>
              <a:t> </a:t>
            </a:r>
            <a:r>
              <a:rPr lang="es-ES" sz="2400" dirty="0" err="1" smtClean="0"/>
              <a:t>duzu</a:t>
            </a:r>
            <a:r>
              <a:rPr lang="es-ES" sz="2400" dirty="0" smtClean="0"/>
              <a:t> </a:t>
            </a:r>
            <a:r>
              <a:rPr lang="es-ES" sz="2400" dirty="0" err="1" smtClean="0"/>
              <a:t>baina</a:t>
            </a:r>
            <a:r>
              <a:rPr lang="es-ES" sz="2400" dirty="0" smtClean="0"/>
              <a:t> </a:t>
            </a:r>
            <a:r>
              <a:rPr lang="es-ES" sz="2400" dirty="0" err="1" smtClean="0"/>
              <a:t>erregaiak</a:t>
            </a:r>
            <a:r>
              <a:rPr lang="es-ES" sz="2400" dirty="0" smtClean="0"/>
              <a:t> </a:t>
            </a:r>
            <a:r>
              <a:rPr lang="es-ES" sz="2400" dirty="0" err="1" smtClean="0"/>
              <a:t>landareetatik</a:t>
            </a:r>
            <a:r>
              <a:rPr lang="es-ES" sz="2400" dirty="0" smtClean="0"/>
              <a:t> (</a:t>
            </a:r>
            <a:r>
              <a:rPr lang="es-ES" sz="2400" dirty="0" err="1" smtClean="0"/>
              <a:t>baratzetatik</a:t>
            </a:r>
            <a:r>
              <a:rPr lang="es-ES" sz="2400" dirty="0" smtClean="0"/>
              <a:t>) </a:t>
            </a:r>
            <a:r>
              <a:rPr lang="es-ES" sz="2400" dirty="0" err="1" smtClean="0"/>
              <a:t>lor</a:t>
            </a:r>
            <a:r>
              <a:rPr lang="es-ES" sz="2400" dirty="0" smtClean="0"/>
              <a:t> </a:t>
            </a:r>
            <a:r>
              <a:rPr lang="es-ES" sz="2400" dirty="0" err="1" smtClean="0"/>
              <a:t>dezakezu</a:t>
            </a:r>
            <a:r>
              <a:rPr lang="es-ES" sz="2400" dirty="0" smtClean="0"/>
              <a:t>. </a:t>
            </a:r>
            <a:r>
              <a:rPr lang="es-ES" sz="2400" dirty="0" err="1" smtClean="0"/>
              <a:t>Zein</a:t>
            </a:r>
            <a:r>
              <a:rPr lang="es-ES" sz="2400" dirty="0" smtClean="0"/>
              <a:t> </a:t>
            </a:r>
            <a:r>
              <a:rPr lang="es-ES" sz="2400" dirty="0" err="1" smtClean="0"/>
              <a:t>motatako</a:t>
            </a:r>
            <a:r>
              <a:rPr lang="es-ES" sz="2400" dirty="0" smtClean="0"/>
              <a:t> </a:t>
            </a:r>
            <a:r>
              <a:rPr lang="es-ES" sz="2400" dirty="0" err="1" smtClean="0"/>
              <a:t>erregaiak</a:t>
            </a:r>
            <a:r>
              <a:rPr lang="es-ES" sz="2400" dirty="0" smtClean="0"/>
              <a:t> </a:t>
            </a:r>
            <a:r>
              <a:rPr lang="es-ES" sz="2400" dirty="0" err="1" smtClean="0"/>
              <a:t>dira</a:t>
            </a:r>
            <a:r>
              <a:rPr lang="es-ES" sz="2400" dirty="0" smtClean="0"/>
              <a:t>?</a:t>
            </a:r>
            <a:endParaRPr lang="es-ES" sz="2400" dirty="0"/>
          </a:p>
        </p:txBody>
      </p:sp>
      <p:pic>
        <p:nvPicPr>
          <p:cNvPr id="1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427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2"/>
          <p:cNvGrpSpPr>
            <a:grpSpLocks/>
          </p:cNvGrpSpPr>
          <p:nvPr/>
        </p:nvGrpSpPr>
        <p:grpSpPr bwMode="auto">
          <a:xfrm>
            <a:off x="211138" y="1304925"/>
            <a:ext cx="8750300" cy="4784725"/>
            <a:chOff x="133" y="822"/>
            <a:chExt cx="5512" cy="3014"/>
          </a:xfrm>
        </p:grpSpPr>
        <p:grpSp>
          <p:nvGrpSpPr>
            <p:cNvPr id="685076" name="Group 50"/>
            <p:cNvGrpSpPr>
              <a:grpSpLocks/>
            </p:cNvGrpSpPr>
            <p:nvPr/>
          </p:nvGrpSpPr>
          <p:grpSpPr bwMode="auto">
            <a:xfrm>
              <a:off x="136" y="1026"/>
              <a:ext cx="5509" cy="2720"/>
              <a:chOff x="226" y="1094"/>
              <a:chExt cx="5509" cy="2720"/>
            </a:xfrm>
          </p:grpSpPr>
          <p:sp>
            <p:nvSpPr>
              <p:cNvPr id="685087" name="Rectangle 38"/>
              <p:cNvSpPr>
                <a:spLocks noChangeArrowheads="1"/>
              </p:cNvSpPr>
              <p:nvPr/>
            </p:nvSpPr>
            <p:spPr bwMode="auto">
              <a:xfrm>
                <a:off x="226" y="1094"/>
                <a:ext cx="250" cy="2720"/>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a:p>
            </p:txBody>
          </p:sp>
          <p:sp>
            <p:nvSpPr>
              <p:cNvPr id="685088" name="Line 40"/>
              <p:cNvSpPr>
                <a:spLocks noChangeShapeType="1"/>
              </p:cNvSpPr>
              <p:nvPr/>
            </p:nvSpPr>
            <p:spPr bwMode="auto">
              <a:xfrm>
                <a:off x="294" y="3475"/>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89" name="Line 41"/>
              <p:cNvSpPr>
                <a:spLocks noChangeShapeType="1"/>
              </p:cNvSpPr>
              <p:nvPr/>
            </p:nvSpPr>
            <p:spPr bwMode="auto">
              <a:xfrm>
                <a:off x="294" y="313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0" name="Line 42"/>
              <p:cNvSpPr>
                <a:spLocks noChangeShapeType="1"/>
              </p:cNvSpPr>
              <p:nvPr/>
            </p:nvSpPr>
            <p:spPr bwMode="auto">
              <a:xfrm>
                <a:off x="294" y="279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1" name="Line 43"/>
              <p:cNvSpPr>
                <a:spLocks noChangeShapeType="1"/>
              </p:cNvSpPr>
              <p:nvPr/>
            </p:nvSpPr>
            <p:spPr bwMode="auto">
              <a:xfrm>
                <a:off x="294" y="211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2" name="Line 44"/>
              <p:cNvSpPr>
                <a:spLocks noChangeShapeType="1"/>
              </p:cNvSpPr>
              <p:nvPr/>
            </p:nvSpPr>
            <p:spPr bwMode="auto">
              <a:xfrm>
                <a:off x="294" y="1112"/>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3" name="Line 45"/>
              <p:cNvSpPr>
                <a:spLocks noChangeShapeType="1"/>
              </p:cNvSpPr>
              <p:nvPr/>
            </p:nvSpPr>
            <p:spPr bwMode="auto">
              <a:xfrm>
                <a:off x="294" y="177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4" name="Line 46"/>
              <p:cNvSpPr>
                <a:spLocks noChangeShapeType="1"/>
              </p:cNvSpPr>
              <p:nvPr/>
            </p:nvSpPr>
            <p:spPr bwMode="auto">
              <a:xfrm>
                <a:off x="294" y="245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5" name="Line 47"/>
              <p:cNvSpPr>
                <a:spLocks noChangeShapeType="1"/>
              </p:cNvSpPr>
              <p:nvPr/>
            </p:nvSpPr>
            <p:spPr bwMode="auto">
              <a:xfrm>
                <a:off x="294" y="143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96" name="Line 48"/>
              <p:cNvSpPr>
                <a:spLocks noChangeShapeType="1"/>
              </p:cNvSpPr>
              <p:nvPr/>
            </p:nvSpPr>
            <p:spPr bwMode="auto">
              <a:xfrm>
                <a:off x="294" y="3814"/>
                <a:ext cx="5441" cy="0"/>
              </a:xfrm>
              <a:prstGeom prst="line">
                <a:avLst/>
              </a:prstGeom>
              <a:noFill/>
              <a:ln w="57150">
                <a:solidFill>
                  <a:srgbClr val="CCFF99"/>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685077" name="Text Box 56"/>
            <p:cNvSpPr txBox="1">
              <a:spLocks noChangeArrowheads="1"/>
            </p:cNvSpPr>
            <p:nvPr/>
          </p:nvSpPr>
          <p:spPr bwMode="auto">
            <a:xfrm>
              <a:off x="151" y="822"/>
              <a:ext cx="23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t>%</a:t>
              </a:r>
            </a:p>
          </p:txBody>
        </p:sp>
        <p:sp>
          <p:nvSpPr>
            <p:cNvPr id="685078" name="Text Box 57"/>
            <p:cNvSpPr txBox="1">
              <a:spLocks noChangeArrowheads="1"/>
            </p:cNvSpPr>
            <p:nvPr/>
          </p:nvSpPr>
          <p:spPr bwMode="auto">
            <a:xfrm>
              <a:off x="198" y="3624"/>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0</a:t>
              </a:r>
            </a:p>
          </p:txBody>
        </p:sp>
        <p:sp>
          <p:nvSpPr>
            <p:cNvPr id="685079" name="Text Box 58"/>
            <p:cNvSpPr txBox="1">
              <a:spLocks noChangeArrowheads="1"/>
            </p:cNvSpPr>
            <p:nvPr/>
          </p:nvSpPr>
          <p:spPr bwMode="auto">
            <a:xfrm>
              <a:off x="198" y="3301"/>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5</a:t>
              </a:r>
            </a:p>
          </p:txBody>
        </p:sp>
        <p:sp>
          <p:nvSpPr>
            <p:cNvPr id="685080" name="Text Box 59"/>
            <p:cNvSpPr txBox="1">
              <a:spLocks noChangeArrowheads="1"/>
            </p:cNvSpPr>
            <p:nvPr/>
          </p:nvSpPr>
          <p:spPr bwMode="auto">
            <a:xfrm>
              <a:off x="133" y="297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10</a:t>
              </a:r>
            </a:p>
          </p:txBody>
        </p:sp>
        <p:sp>
          <p:nvSpPr>
            <p:cNvPr id="685081" name="Text Box 60"/>
            <p:cNvSpPr txBox="1">
              <a:spLocks noChangeArrowheads="1"/>
            </p:cNvSpPr>
            <p:nvPr/>
          </p:nvSpPr>
          <p:spPr bwMode="auto">
            <a:xfrm>
              <a:off x="133" y="263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15</a:t>
              </a:r>
            </a:p>
          </p:txBody>
        </p:sp>
        <p:sp>
          <p:nvSpPr>
            <p:cNvPr id="685082" name="Text Box 61"/>
            <p:cNvSpPr txBox="1">
              <a:spLocks noChangeArrowheads="1"/>
            </p:cNvSpPr>
            <p:nvPr/>
          </p:nvSpPr>
          <p:spPr bwMode="auto">
            <a:xfrm>
              <a:off x="133" y="2307"/>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20</a:t>
              </a:r>
            </a:p>
          </p:txBody>
        </p:sp>
        <p:sp>
          <p:nvSpPr>
            <p:cNvPr id="685083" name="Text Box 62"/>
            <p:cNvSpPr txBox="1">
              <a:spLocks noChangeArrowheads="1"/>
            </p:cNvSpPr>
            <p:nvPr/>
          </p:nvSpPr>
          <p:spPr bwMode="auto">
            <a:xfrm>
              <a:off x="133" y="196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25</a:t>
              </a:r>
            </a:p>
          </p:txBody>
        </p:sp>
        <p:sp>
          <p:nvSpPr>
            <p:cNvPr id="685084" name="Text Box 63"/>
            <p:cNvSpPr txBox="1">
              <a:spLocks noChangeArrowheads="1"/>
            </p:cNvSpPr>
            <p:nvPr/>
          </p:nvSpPr>
          <p:spPr bwMode="auto">
            <a:xfrm>
              <a:off x="133" y="1635"/>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30</a:t>
              </a:r>
            </a:p>
          </p:txBody>
        </p:sp>
        <p:sp>
          <p:nvSpPr>
            <p:cNvPr id="685085" name="Text Box 64"/>
            <p:cNvSpPr txBox="1">
              <a:spLocks noChangeArrowheads="1"/>
            </p:cNvSpPr>
            <p:nvPr/>
          </p:nvSpPr>
          <p:spPr bwMode="auto">
            <a:xfrm>
              <a:off x="133" y="1294"/>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35</a:t>
              </a:r>
            </a:p>
          </p:txBody>
        </p:sp>
        <p:sp>
          <p:nvSpPr>
            <p:cNvPr id="685086" name="Text Box 65"/>
            <p:cNvSpPr txBox="1">
              <a:spLocks noChangeArrowheads="1"/>
            </p:cNvSpPr>
            <p:nvPr/>
          </p:nvSpPr>
          <p:spPr bwMode="auto">
            <a:xfrm>
              <a:off x="142" y="981"/>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40</a:t>
              </a:r>
            </a:p>
          </p:txBody>
        </p:sp>
      </p:grpSp>
      <p:sp>
        <p:nvSpPr>
          <p:cNvPr id="366643" name="Text Box 51"/>
          <p:cNvSpPr txBox="1">
            <a:spLocks noChangeArrowheads="1"/>
          </p:cNvSpPr>
          <p:nvPr/>
        </p:nvSpPr>
        <p:spPr bwMode="auto">
          <a:xfrm>
            <a:off x="900113" y="60547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Nuklearra</a:t>
            </a:r>
          </a:p>
        </p:txBody>
      </p:sp>
      <p:sp>
        <p:nvSpPr>
          <p:cNvPr id="366644" name="Text Box 52"/>
          <p:cNvSpPr txBox="1">
            <a:spLocks noChangeArrowheads="1"/>
          </p:cNvSpPr>
          <p:nvPr/>
        </p:nvSpPr>
        <p:spPr bwMode="auto">
          <a:xfrm>
            <a:off x="2879725" y="60547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Petrolioa</a:t>
            </a:r>
          </a:p>
        </p:txBody>
      </p:sp>
      <p:sp>
        <p:nvSpPr>
          <p:cNvPr id="366645" name="Text Box 53"/>
          <p:cNvSpPr txBox="1">
            <a:spLocks noChangeArrowheads="1"/>
          </p:cNvSpPr>
          <p:nvPr/>
        </p:nvSpPr>
        <p:spPr bwMode="auto">
          <a:xfrm>
            <a:off x="4500563" y="60547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Gas naturala</a:t>
            </a:r>
          </a:p>
        </p:txBody>
      </p:sp>
      <p:sp>
        <p:nvSpPr>
          <p:cNvPr id="366646" name="Text Box 54"/>
          <p:cNvSpPr txBox="1">
            <a:spLocks noChangeArrowheads="1"/>
          </p:cNvSpPr>
          <p:nvPr/>
        </p:nvSpPr>
        <p:spPr bwMode="auto">
          <a:xfrm>
            <a:off x="6191250" y="60547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Berriztagarriak</a:t>
            </a:r>
          </a:p>
        </p:txBody>
      </p:sp>
      <p:sp>
        <p:nvSpPr>
          <p:cNvPr id="366647" name="Text Box 55"/>
          <p:cNvSpPr txBox="1">
            <a:spLocks noChangeArrowheads="1"/>
          </p:cNvSpPr>
          <p:nvPr/>
        </p:nvSpPr>
        <p:spPr bwMode="auto">
          <a:xfrm>
            <a:off x="7596188" y="60547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Ikatza</a:t>
            </a:r>
          </a:p>
        </p:txBody>
      </p:sp>
      <p:sp>
        <p:nvSpPr>
          <p:cNvPr id="366659" name="Text Box 67"/>
          <p:cNvSpPr txBox="1">
            <a:spLocks noChangeArrowheads="1"/>
          </p:cNvSpPr>
          <p:nvPr/>
        </p:nvSpPr>
        <p:spPr bwMode="auto">
          <a:xfrm>
            <a:off x="1573213" y="2241550"/>
            <a:ext cx="827087" cy="346075"/>
          </a:xfrm>
          <a:prstGeom prst="rect">
            <a:avLst/>
          </a:prstGeom>
          <a:solidFill>
            <a:schemeClr val="bg1"/>
          </a:solidFill>
          <a:ln w="9525">
            <a:solidFill>
              <a:srgbClr val="339966"/>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 30,3</a:t>
            </a:r>
          </a:p>
        </p:txBody>
      </p:sp>
      <p:sp>
        <p:nvSpPr>
          <p:cNvPr id="366660" name="Text Box 68"/>
          <p:cNvSpPr txBox="1">
            <a:spLocks noChangeArrowheads="1"/>
          </p:cNvSpPr>
          <p:nvPr/>
        </p:nvSpPr>
        <p:spPr bwMode="auto">
          <a:xfrm>
            <a:off x="3373438" y="3536950"/>
            <a:ext cx="827087" cy="346075"/>
          </a:xfrm>
          <a:prstGeom prst="rect">
            <a:avLst/>
          </a:prstGeom>
          <a:solidFill>
            <a:schemeClr val="bg1"/>
          </a:solidFill>
          <a:ln w="9525">
            <a:solidFill>
              <a:srgbClr val="339966"/>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 19,6</a:t>
            </a:r>
          </a:p>
        </p:txBody>
      </p:sp>
      <p:sp>
        <p:nvSpPr>
          <p:cNvPr id="366661" name="Text Box 69"/>
          <p:cNvSpPr txBox="1">
            <a:spLocks noChangeArrowheads="1"/>
          </p:cNvSpPr>
          <p:nvPr/>
        </p:nvSpPr>
        <p:spPr bwMode="auto">
          <a:xfrm>
            <a:off x="5037138" y="3033713"/>
            <a:ext cx="884237" cy="346075"/>
          </a:xfrm>
          <a:prstGeom prst="rect">
            <a:avLst/>
          </a:prstGeom>
          <a:solidFill>
            <a:schemeClr val="bg1"/>
          </a:solidFill>
          <a:ln w="9525">
            <a:solidFill>
              <a:srgbClr val="339966"/>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 25,2 </a:t>
            </a:r>
          </a:p>
        </p:txBody>
      </p:sp>
      <p:sp>
        <p:nvSpPr>
          <p:cNvPr id="366662" name="Text Box 70"/>
          <p:cNvSpPr txBox="1">
            <a:spLocks noChangeArrowheads="1"/>
          </p:cNvSpPr>
          <p:nvPr/>
        </p:nvSpPr>
        <p:spPr bwMode="auto">
          <a:xfrm>
            <a:off x="6677025" y="4184650"/>
            <a:ext cx="769938" cy="346075"/>
          </a:xfrm>
          <a:prstGeom prst="rect">
            <a:avLst/>
          </a:prstGeom>
          <a:solidFill>
            <a:schemeClr val="bg1"/>
          </a:solidFill>
          <a:ln w="9525">
            <a:solidFill>
              <a:srgbClr val="339966"/>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%12,1</a:t>
            </a:r>
          </a:p>
        </p:txBody>
      </p:sp>
      <p:sp>
        <p:nvSpPr>
          <p:cNvPr id="366663" name="Text Box 71"/>
          <p:cNvSpPr txBox="1">
            <a:spLocks noChangeArrowheads="1"/>
          </p:cNvSpPr>
          <p:nvPr/>
        </p:nvSpPr>
        <p:spPr bwMode="auto">
          <a:xfrm>
            <a:off x="8054975" y="4221163"/>
            <a:ext cx="827088" cy="346075"/>
          </a:xfrm>
          <a:prstGeom prst="rect">
            <a:avLst/>
          </a:prstGeom>
          <a:solidFill>
            <a:schemeClr val="bg1"/>
          </a:solidFill>
          <a:ln w="9525">
            <a:solidFill>
              <a:srgbClr val="339966"/>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a:t>% 12,8</a:t>
            </a:r>
          </a:p>
        </p:txBody>
      </p:sp>
      <p:sp>
        <p:nvSpPr>
          <p:cNvPr id="685074"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85075" name="Text Box 2"/>
          <p:cNvSpPr txBox="1">
            <a:spLocks noChangeArrowheads="1"/>
          </p:cNvSpPr>
          <p:nvPr/>
        </p:nvSpPr>
        <p:spPr bwMode="auto">
          <a:xfrm>
            <a:off x="30990" y="643205"/>
            <a:ext cx="9144000" cy="1323439"/>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dirty="0"/>
              <a:t>Energia </a:t>
            </a:r>
            <a:r>
              <a:rPr lang="eu-ES" sz="2000" dirty="0" smtClean="0"/>
              <a:t>iturrien erabikera duzu. Egizu hausnarketa kutsagarritasuna, berriztagarritasuna eta ekologiaren iukuspegitik. Zeintzuk falta dira eta zeintzuk daude soberan? Lehendakaria izango bazina zer egingo zenuke, gutxiago kontsumoa bultzatu ala energia iturriak gehiago erabili? Zergatik?</a:t>
            </a:r>
            <a:endParaRPr lang="eu-ES" sz="2000" dirty="0"/>
          </a:p>
        </p:txBody>
      </p:sp>
      <p:pic>
        <p:nvPicPr>
          <p:cNvPr id="43"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67487"/>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55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9606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6355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66643"/>
                                        </p:tgtEl>
                                        <p:attrNameLst>
                                          <p:attrName>style.visibility</p:attrName>
                                        </p:attrNameLst>
                                      </p:cBhvr>
                                      <p:to>
                                        <p:strVal val="visible"/>
                                      </p:to>
                                    </p:set>
                                    <p:anim calcmode="lin" valueType="num">
                                      <p:cBhvr>
                                        <p:cTn id="12" dur="1000" fill="hold"/>
                                        <p:tgtEl>
                                          <p:spTgt spid="366643"/>
                                        </p:tgtEl>
                                        <p:attrNameLst>
                                          <p:attrName>ppt_w</p:attrName>
                                        </p:attrNameLst>
                                      </p:cBhvr>
                                      <p:tavLst>
                                        <p:tav tm="0">
                                          <p:val>
                                            <p:strVal val="#ppt_w*0.70"/>
                                          </p:val>
                                        </p:tav>
                                        <p:tav tm="100000">
                                          <p:val>
                                            <p:strVal val="#ppt_w"/>
                                          </p:val>
                                        </p:tav>
                                      </p:tavLst>
                                    </p:anim>
                                    <p:anim calcmode="lin" valueType="num">
                                      <p:cBhvr>
                                        <p:cTn id="13" dur="1000" fill="hold"/>
                                        <p:tgtEl>
                                          <p:spTgt spid="366643"/>
                                        </p:tgtEl>
                                        <p:attrNameLst>
                                          <p:attrName>ppt_h</p:attrName>
                                        </p:attrNameLst>
                                      </p:cBhvr>
                                      <p:tavLst>
                                        <p:tav tm="0">
                                          <p:val>
                                            <p:strVal val="#ppt_h"/>
                                          </p:val>
                                        </p:tav>
                                        <p:tav tm="100000">
                                          <p:val>
                                            <p:strVal val="#ppt_h"/>
                                          </p:val>
                                        </p:tav>
                                      </p:tavLst>
                                    </p:anim>
                                    <p:animEffect transition="in" filter="fade">
                                      <p:cBhvr>
                                        <p:cTn id="14" dur="1000"/>
                                        <p:tgtEl>
                                          <p:spTgt spid="366643"/>
                                        </p:tgtEl>
                                      </p:cBhvr>
                                    </p:animEffect>
                                  </p:childTnLst>
                                </p:cTn>
                              </p:par>
                            </p:childTnLst>
                          </p:cTn>
                        </p:par>
                        <p:par>
                          <p:cTn id="15" fill="hold" nodeType="afterGroup">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366659"/>
                                        </p:tgtEl>
                                        <p:attrNameLst>
                                          <p:attrName>style.visibility</p:attrName>
                                        </p:attrNameLst>
                                      </p:cBhvr>
                                      <p:to>
                                        <p:strVal val="visible"/>
                                      </p:to>
                                    </p:set>
                                    <p:anim calcmode="lin" valueType="num">
                                      <p:cBhvr>
                                        <p:cTn id="18" dur="500" fill="hold"/>
                                        <p:tgtEl>
                                          <p:spTgt spid="366659"/>
                                        </p:tgtEl>
                                        <p:attrNameLst>
                                          <p:attrName>ppt_w</p:attrName>
                                        </p:attrNameLst>
                                      </p:cBhvr>
                                      <p:tavLst>
                                        <p:tav tm="0">
                                          <p:val>
                                            <p:fltVal val="0"/>
                                          </p:val>
                                        </p:tav>
                                        <p:tav tm="100000">
                                          <p:val>
                                            <p:strVal val="#ppt_w"/>
                                          </p:val>
                                        </p:tav>
                                      </p:tavLst>
                                    </p:anim>
                                    <p:anim calcmode="lin" valueType="num">
                                      <p:cBhvr>
                                        <p:cTn id="19" dur="500" fill="hold"/>
                                        <p:tgtEl>
                                          <p:spTgt spid="366659"/>
                                        </p:tgtEl>
                                        <p:attrNameLst>
                                          <p:attrName>ppt_h</p:attrName>
                                        </p:attrNameLst>
                                      </p:cBhvr>
                                      <p:tavLst>
                                        <p:tav tm="0">
                                          <p:val>
                                            <p:fltVal val="0"/>
                                          </p:val>
                                        </p:tav>
                                        <p:tav tm="100000">
                                          <p:val>
                                            <p:strVal val="#ppt_h"/>
                                          </p:val>
                                        </p:tav>
                                      </p:tavLst>
                                    </p:anim>
                                    <p:animEffect transition="in" filter="fade">
                                      <p:cBhvr>
                                        <p:cTn id="20" dur="500"/>
                                        <p:tgtEl>
                                          <p:spTgt spid="36665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66644"/>
                                        </p:tgtEl>
                                        <p:attrNameLst>
                                          <p:attrName>style.visibility</p:attrName>
                                        </p:attrNameLst>
                                      </p:cBhvr>
                                      <p:to>
                                        <p:strVal val="visible"/>
                                      </p:to>
                                    </p:set>
                                    <p:anim calcmode="lin" valueType="num">
                                      <p:cBhvr>
                                        <p:cTn id="25" dur="1000" fill="hold"/>
                                        <p:tgtEl>
                                          <p:spTgt spid="366644"/>
                                        </p:tgtEl>
                                        <p:attrNameLst>
                                          <p:attrName>ppt_w</p:attrName>
                                        </p:attrNameLst>
                                      </p:cBhvr>
                                      <p:tavLst>
                                        <p:tav tm="0">
                                          <p:val>
                                            <p:strVal val="#ppt_w*0.70"/>
                                          </p:val>
                                        </p:tav>
                                        <p:tav tm="100000">
                                          <p:val>
                                            <p:strVal val="#ppt_w"/>
                                          </p:val>
                                        </p:tav>
                                      </p:tavLst>
                                    </p:anim>
                                    <p:anim calcmode="lin" valueType="num">
                                      <p:cBhvr>
                                        <p:cTn id="26" dur="1000" fill="hold"/>
                                        <p:tgtEl>
                                          <p:spTgt spid="366644"/>
                                        </p:tgtEl>
                                        <p:attrNameLst>
                                          <p:attrName>ppt_h</p:attrName>
                                        </p:attrNameLst>
                                      </p:cBhvr>
                                      <p:tavLst>
                                        <p:tav tm="0">
                                          <p:val>
                                            <p:strVal val="#ppt_h"/>
                                          </p:val>
                                        </p:tav>
                                        <p:tav tm="100000">
                                          <p:val>
                                            <p:strVal val="#ppt_h"/>
                                          </p:val>
                                        </p:tav>
                                      </p:tavLst>
                                    </p:anim>
                                    <p:animEffect transition="in" filter="fade">
                                      <p:cBhvr>
                                        <p:cTn id="27" dur="1000"/>
                                        <p:tgtEl>
                                          <p:spTgt spid="366644"/>
                                        </p:tgtEl>
                                      </p:cBhvr>
                                    </p:animEffect>
                                  </p:childTnLst>
                                </p:cTn>
                              </p:par>
                            </p:childTnLst>
                          </p:cTn>
                        </p:par>
                        <p:par>
                          <p:cTn id="28" fill="hold" nodeType="afterGroup">
                            <p:stCondLst>
                              <p:cond delay="1000"/>
                            </p:stCondLst>
                            <p:childTnLst>
                              <p:par>
                                <p:cTn id="29" presetID="53" presetClass="entr" presetSubtype="0" fill="hold" grpId="0" nodeType="afterEffect">
                                  <p:stCondLst>
                                    <p:cond delay="0"/>
                                  </p:stCondLst>
                                  <p:childTnLst>
                                    <p:set>
                                      <p:cBhvr>
                                        <p:cTn id="30" dur="1" fill="hold">
                                          <p:stCondLst>
                                            <p:cond delay="0"/>
                                          </p:stCondLst>
                                        </p:cTn>
                                        <p:tgtEl>
                                          <p:spTgt spid="366660"/>
                                        </p:tgtEl>
                                        <p:attrNameLst>
                                          <p:attrName>style.visibility</p:attrName>
                                        </p:attrNameLst>
                                      </p:cBhvr>
                                      <p:to>
                                        <p:strVal val="visible"/>
                                      </p:to>
                                    </p:set>
                                    <p:anim calcmode="lin" valueType="num">
                                      <p:cBhvr>
                                        <p:cTn id="31" dur="500" fill="hold"/>
                                        <p:tgtEl>
                                          <p:spTgt spid="366660"/>
                                        </p:tgtEl>
                                        <p:attrNameLst>
                                          <p:attrName>ppt_w</p:attrName>
                                        </p:attrNameLst>
                                      </p:cBhvr>
                                      <p:tavLst>
                                        <p:tav tm="0">
                                          <p:val>
                                            <p:fltVal val="0"/>
                                          </p:val>
                                        </p:tav>
                                        <p:tav tm="100000">
                                          <p:val>
                                            <p:strVal val="#ppt_w"/>
                                          </p:val>
                                        </p:tav>
                                      </p:tavLst>
                                    </p:anim>
                                    <p:anim calcmode="lin" valueType="num">
                                      <p:cBhvr>
                                        <p:cTn id="32" dur="500" fill="hold"/>
                                        <p:tgtEl>
                                          <p:spTgt spid="366660"/>
                                        </p:tgtEl>
                                        <p:attrNameLst>
                                          <p:attrName>ppt_h</p:attrName>
                                        </p:attrNameLst>
                                      </p:cBhvr>
                                      <p:tavLst>
                                        <p:tav tm="0">
                                          <p:val>
                                            <p:fltVal val="0"/>
                                          </p:val>
                                        </p:tav>
                                        <p:tav tm="100000">
                                          <p:val>
                                            <p:strVal val="#ppt_h"/>
                                          </p:val>
                                        </p:tav>
                                      </p:tavLst>
                                    </p:anim>
                                    <p:animEffect transition="in" filter="fade">
                                      <p:cBhvr>
                                        <p:cTn id="33" dur="500"/>
                                        <p:tgtEl>
                                          <p:spTgt spid="36666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66645"/>
                                        </p:tgtEl>
                                        <p:attrNameLst>
                                          <p:attrName>style.visibility</p:attrName>
                                        </p:attrNameLst>
                                      </p:cBhvr>
                                      <p:to>
                                        <p:strVal val="visible"/>
                                      </p:to>
                                    </p:set>
                                    <p:anim calcmode="lin" valueType="num">
                                      <p:cBhvr>
                                        <p:cTn id="38" dur="1000" fill="hold"/>
                                        <p:tgtEl>
                                          <p:spTgt spid="366645"/>
                                        </p:tgtEl>
                                        <p:attrNameLst>
                                          <p:attrName>ppt_w</p:attrName>
                                        </p:attrNameLst>
                                      </p:cBhvr>
                                      <p:tavLst>
                                        <p:tav tm="0">
                                          <p:val>
                                            <p:strVal val="#ppt_w*0.70"/>
                                          </p:val>
                                        </p:tav>
                                        <p:tav tm="100000">
                                          <p:val>
                                            <p:strVal val="#ppt_w"/>
                                          </p:val>
                                        </p:tav>
                                      </p:tavLst>
                                    </p:anim>
                                    <p:anim calcmode="lin" valueType="num">
                                      <p:cBhvr>
                                        <p:cTn id="39" dur="1000" fill="hold"/>
                                        <p:tgtEl>
                                          <p:spTgt spid="366645"/>
                                        </p:tgtEl>
                                        <p:attrNameLst>
                                          <p:attrName>ppt_h</p:attrName>
                                        </p:attrNameLst>
                                      </p:cBhvr>
                                      <p:tavLst>
                                        <p:tav tm="0">
                                          <p:val>
                                            <p:strVal val="#ppt_h"/>
                                          </p:val>
                                        </p:tav>
                                        <p:tav tm="100000">
                                          <p:val>
                                            <p:strVal val="#ppt_h"/>
                                          </p:val>
                                        </p:tav>
                                      </p:tavLst>
                                    </p:anim>
                                    <p:animEffect transition="in" filter="fade">
                                      <p:cBhvr>
                                        <p:cTn id="40" dur="1000"/>
                                        <p:tgtEl>
                                          <p:spTgt spid="366645"/>
                                        </p:tgtEl>
                                      </p:cBhvr>
                                    </p:animEffect>
                                  </p:childTnLst>
                                </p:cTn>
                              </p:par>
                            </p:childTnLst>
                          </p:cTn>
                        </p:par>
                        <p:par>
                          <p:cTn id="41" fill="hold" nodeType="afterGroup">
                            <p:stCondLst>
                              <p:cond delay="1000"/>
                            </p:stCondLst>
                            <p:childTnLst>
                              <p:par>
                                <p:cTn id="42" presetID="53" presetClass="entr" presetSubtype="0" fill="hold" grpId="0" nodeType="afterEffect">
                                  <p:stCondLst>
                                    <p:cond delay="0"/>
                                  </p:stCondLst>
                                  <p:childTnLst>
                                    <p:set>
                                      <p:cBhvr>
                                        <p:cTn id="43" dur="1" fill="hold">
                                          <p:stCondLst>
                                            <p:cond delay="0"/>
                                          </p:stCondLst>
                                        </p:cTn>
                                        <p:tgtEl>
                                          <p:spTgt spid="366661"/>
                                        </p:tgtEl>
                                        <p:attrNameLst>
                                          <p:attrName>style.visibility</p:attrName>
                                        </p:attrNameLst>
                                      </p:cBhvr>
                                      <p:to>
                                        <p:strVal val="visible"/>
                                      </p:to>
                                    </p:set>
                                    <p:anim calcmode="lin" valueType="num">
                                      <p:cBhvr>
                                        <p:cTn id="44" dur="500" fill="hold"/>
                                        <p:tgtEl>
                                          <p:spTgt spid="366661"/>
                                        </p:tgtEl>
                                        <p:attrNameLst>
                                          <p:attrName>ppt_w</p:attrName>
                                        </p:attrNameLst>
                                      </p:cBhvr>
                                      <p:tavLst>
                                        <p:tav tm="0">
                                          <p:val>
                                            <p:fltVal val="0"/>
                                          </p:val>
                                        </p:tav>
                                        <p:tav tm="100000">
                                          <p:val>
                                            <p:strVal val="#ppt_w"/>
                                          </p:val>
                                        </p:tav>
                                      </p:tavLst>
                                    </p:anim>
                                    <p:anim calcmode="lin" valueType="num">
                                      <p:cBhvr>
                                        <p:cTn id="45" dur="500" fill="hold"/>
                                        <p:tgtEl>
                                          <p:spTgt spid="366661"/>
                                        </p:tgtEl>
                                        <p:attrNameLst>
                                          <p:attrName>ppt_h</p:attrName>
                                        </p:attrNameLst>
                                      </p:cBhvr>
                                      <p:tavLst>
                                        <p:tav tm="0">
                                          <p:val>
                                            <p:fltVal val="0"/>
                                          </p:val>
                                        </p:tav>
                                        <p:tav tm="100000">
                                          <p:val>
                                            <p:strVal val="#ppt_h"/>
                                          </p:val>
                                        </p:tav>
                                      </p:tavLst>
                                    </p:anim>
                                    <p:animEffect transition="in" filter="fade">
                                      <p:cBhvr>
                                        <p:cTn id="46" dur="500"/>
                                        <p:tgtEl>
                                          <p:spTgt spid="36666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366646"/>
                                        </p:tgtEl>
                                        <p:attrNameLst>
                                          <p:attrName>style.visibility</p:attrName>
                                        </p:attrNameLst>
                                      </p:cBhvr>
                                      <p:to>
                                        <p:strVal val="visible"/>
                                      </p:to>
                                    </p:set>
                                    <p:anim calcmode="lin" valueType="num">
                                      <p:cBhvr>
                                        <p:cTn id="51" dur="1000" fill="hold"/>
                                        <p:tgtEl>
                                          <p:spTgt spid="366646"/>
                                        </p:tgtEl>
                                        <p:attrNameLst>
                                          <p:attrName>ppt_w</p:attrName>
                                        </p:attrNameLst>
                                      </p:cBhvr>
                                      <p:tavLst>
                                        <p:tav tm="0">
                                          <p:val>
                                            <p:strVal val="#ppt_w*0.70"/>
                                          </p:val>
                                        </p:tav>
                                        <p:tav tm="100000">
                                          <p:val>
                                            <p:strVal val="#ppt_w"/>
                                          </p:val>
                                        </p:tav>
                                      </p:tavLst>
                                    </p:anim>
                                    <p:anim calcmode="lin" valueType="num">
                                      <p:cBhvr>
                                        <p:cTn id="52" dur="1000" fill="hold"/>
                                        <p:tgtEl>
                                          <p:spTgt spid="366646"/>
                                        </p:tgtEl>
                                        <p:attrNameLst>
                                          <p:attrName>ppt_h</p:attrName>
                                        </p:attrNameLst>
                                      </p:cBhvr>
                                      <p:tavLst>
                                        <p:tav tm="0">
                                          <p:val>
                                            <p:strVal val="#ppt_h"/>
                                          </p:val>
                                        </p:tav>
                                        <p:tav tm="100000">
                                          <p:val>
                                            <p:strVal val="#ppt_h"/>
                                          </p:val>
                                        </p:tav>
                                      </p:tavLst>
                                    </p:anim>
                                    <p:animEffect transition="in" filter="fade">
                                      <p:cBhvr>
                                        <p:cTn id="53" dur="1000"/>
                                        <p:tgtEl>
                                          <p:spTgt spid="366646"/>
                                        </p:tgtEl>
                                      </p:cBhvr>
                                    </p:animEffect>
                                  </p:childTnLst>
                                </p:cTn>
                              </p:par>
                            </p:childTnLst>
                          </p:cTn>
                        </p:par>
                        <p:par>
                          <p:cTn id="54" fill="hold" nodeType="afterGroup">
                            <p:stCondLst>
                              <p:cond delay="1000"/>
                            </p:stCondLst>
                            <p:childTnLst>
                              <p:par>
                                <p:cTn id="55" presetID="53" presetClass="entr" presetSubtype="0" fill="hold" grpId="0" nodeType="afterEffect">
                                  <p:stCondLst>
                                    <p:cond delay="0"/>
                                  </p:stCondLst>
                                  <p:childTnLst>
                                    <p:set>
                                      <p:cBhvr>
                                        <p:cTn id="56" dur="1" fill="hold">
                                          <p:stCondLst>
                                            <p:cond delay="0"/>
                                          </p:stCondLst>
                                        </p:cTn>
                                        <p:tgtEl>
                                          <p:spTgt spid="366662"/>
                                        </p:tgtEl>
                                        <p:attrNameLst>
                                          <p:attrName>style.visibility</p:attrName>
                                        </p:attrNameLst>
                                      </p:cBhvr>
                                      <p:to>
                                        <p:strVal val="visible"/>
                                      </p:to>
                                    </p:set>
                                    <p:anim calcmode="lin" valueType="num">
                                      <p:cBhvr>
                                        <p:cTn id="57" dur="500" fill="hold"/>
                                        <p:tgtEl>
                                          <p:spTgt spid="366662"/>
                                        </p:tgtEl>
                                        <p:attrNameLst>
                                          <p:attrName>ppt_w</p:attrName>
                                        </p:attrNameLst>
                                      </p:cBhvr>
                                      <p:tavLst>
                                        <p:tav tm="0">
                                          <p:val>
                                            <p:fltVal val="0"/>
                                          </p:val>
                                        </p:tav>
                                        <p:tav tm="100000">
                                          <p:val>
                                            <p:strVal val="#ppt_w"/>
                                          </p:val>
                                        </p:tav>
                                      </p:tavLst>
                                    </p:anim>
                                    <p:anim calcmode="lin" valueType="num">
                                      <p:cBhvr>
                                        <p:cTn id="58" dur="500" fill="hold"/>
                                        <p:tgtEl>
                                          <p:spTgt spid="366662"/>
                                        </p:tgtEl>
                                        <p:attrNameLst>
                                          <p:attrName>ppt_h</p:attrName>
                                        </p:attrNameLst>
                                      </p:cBhvr>
                                      <p:tavLst>
                                        <p:tav tm="0">
                                          <p:val>
                                            <p:fltVal val="0"/>
                                          </p:val>
                                        </p:tav>
                                        <p:tav tm="100000">
                                          <p:val>
                                            <p:strVal val="#ppt_h"/>
                                          </p:val>
                                        </p:tav>
                                      </p:tavLst>
                                    </p:anim>
                                    <p:animEffect transition="in" filter="fade">
                                      <p:cBhvr>
                                        <p:cTn id="59" dur="500"/>
                                        <p:tgtEl>
                                          <p:spTgt spid="36666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366647"/>
                                        </p:tgtEl>
                                        <p:attrNameLst>
                                          <p:attrName>style.visibility</p:attrName>
                                        </p:attrNameLst>
                                      </p:cBhvr>
                                      <p:to>
                                        <p:strVal val="visible"/>
                                      </p:to>
                                    </p:set>
                                    <p:anim calcmode="lin" valueType="num">
                                      <p:cBhvr>
                                        <p:cTn id="64" dur="1000" fill="hold"/>
                                        <p:tgtEl>
                                          <p:spTgt spid="366647"/>
                                        </p:tgtEl>
                                        <p:attrNameLst>
                                          <p:attrName>ppt_w</p:attrName>
                                        </p:attrNameLst>
                                      </p:cBhvr>
                                      <p:tavLst>
                                        <p:tav tm="0">
                                          <p:val>
                                            <p:strVal val="#ppt_w*0.70"/>
                                          </p:val>
                                        </p:tav>
                                        <p:tav tm="100000">
                                          <p:val>
                                            <p:strVal val="#ppt_w"/>
                                          </p:val>
                                        </p:tav>
                                      </p:tavLst>
                                    </p:anim>
                                    <p:anim calcmode="lin" valueType="num">
                                      <p:cBhvr>
                                        <p:cTn id="65" dur="1000" fill="hold"/>
                                        <p:tgtEl>
                                          <p:spTgt spid="366647"/>
                                        </p:tgtEl>
                                        <p:attrNameLst>
                                          <p:attrName>ppt_h</p:attrName>
                                        </p:attrNameLst>
                                      </p:cBhvr>
                                      <p:tavLst>
                                        <p:tav tm="0">
                                          <p:val>
                                            <p:strVal val="#ppt_h"/>
                                          </p:val>
                                        </p:tav>
                                        <p:tav tm="100000">
                                          <p:val>
                                            <p:strVal val="#ppt_h"/>
                                          </p:val>
                                        </p:tav>
                                      </p:tavLst>
                                    </p:anim>
                                    <p:animEffect transition="in" filter="fade">
                                      <p:cBhvr>
                                        <p:cTn id="66" dur="1000"/>
                                        <p:tgtEl>
                                          <p:spTgt spid="366647"/>
                                        </p:tgtEl>
                                      </p:cBhvr>
                                    </p:animEffect>
                                  </p:childTnLst>
                                </p:cTn>
                              </p:par>
                            </p:childTnLst>
                          </p:cTn>
                        </p:par>
                        <p:par>
                          <p:cTn id="67" fill="hold" nodeType="afterGroup">
                            <p:stCondLst>
                              <p:cond delay="1000"/>
                            </p:stCondLst>
                            <p:childTnLst>
                              <p:par>
                                <p:cTn id="68" presetID="53" presetClass="entr" presetSubtype="0" fill="hold" grpId="0" nodeType="afterEffect">
                                  <p:stCondLst>
                                    <p:cond delay="500"/>
                                  </p:stCondLst>
                                  <p:childTnLst>
                                    <p:set>
                                      <p:cBhvr>
                                        <p:cTn id="69" dur="1" fill="hold">
                                          <p:stCondLst>
                                            <p:cond delay="0"/>
                                          </p:stCondLst>
                                        </p:cTn>
                                        <p:tgtEl>
                                          <p:spTgt spid="366663"/>
                                        </p:tgtEl>
                                        <p:attrNameLst>
                                          <p:attrName>style.visibility</p:attrName>
                                        </p:attrNameLst>
                                      </p:cBhvr>
                                      <p:to>
                                        <p:strVal val="visible"/>
                                      </p:to>
                                    </p:set>
                                    <p:anim calcmode="lin" valueType="num">
                                      <p:cBhvr>
                                        <p:cTn id="70" dur="500" fill="hold"/>
                                        <p:tgtEl>
                                          <p:spTgt spid="366663"/>
                                        </p:tgtEl>
                                        <p:attrNameLst>
                                          <p:attrName>ppt_w</p:attrName>
                                        </p:attrNameLst>
                                      </p:cBhvr>
                                      <p:tavLst>
                                        <p:tav tm="0">
                                          <p:val>
                                            <p:fltVal val="0"/>
                                          </p:val>
                                        </p:tav>
                                        <p:tav tm="100000">
                                          <p:val>
                                            <p:strVal val="#ppt_w"/>
                                          </p:val>
                                        </p:tav>
                                      </p:tavLst>
                                    </p:anim>
                                    <p:anim calcmode="lin" valueType="num">
                                      <p:cBhvr>
                                        <p:cTn id="71" dur="500" fill="hold"/>
                                        <p:tgtEl>
                                          <p:spTgt spid="366663"/>
                                        </p:tgtEl>
                                        <p:attrNameLst>
                                          <p:attrName>ppt_h</p:attrName>
                                        </p:attrNameLst>
                                      </p:cBhvr>
                                      <p:tavLst>
                                        <p:tav tm="0">
                                          <p:val>
                                            <p:fltVal val="0"/>
                                          </p:val>
                                        </p:tav>
                                        <p:tav tm="100000">
                                          <p:val>
                                            <p:strVal val="#ppt_h"/>
                                          </p:val>
                                        </p:tav>
                                      </p:tavLst>
                                    </p:anim>
                                    <p:animEffect transition="in" filter="fade">
                                      <p:cBhvr>
                                        <p:cTn id="72" dur="500"/>
                                        <p:tgtEl>
                                          <p:spTgt spid="366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43" grpId="0"/>
      <p:bldP spid="366644" grpId="0"/>
      <p:bldP spid="366645" grpId="0"/>
      <p:bldP spid="366646" grpId="0"/>
      <p:bldP spid="366647" grpId="0"/>
      <p:bldP spid="366659" grpId="0" animBg="1"/>
      <p:bldP spid="366660" grpId="0" animBg="1"/>
      <p:bldP spid="366661" grpId="0" animBg="1"/>
      <p:bldP spid="366662" grpId="0" animBg="1"/>
      <p:bldP spid="3666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37116" y="1362418"/>
            <a:ext cx="7852834" cy="3785652"/>
          </a:xfrm>
          <a:prstGeom prst="rect">
            <a:avLst/>
          </a:prstGeom>
          <a:noFill/>
        </p:spPr>
        <p:txBody>
          <a:bodyPr wrap="square" rtlCol="0">
            <a:spAutoFit/>
          </a:bodyPr>
          <a:lstStyle/>
          <a:p>
            <a:pPr algn="just"/>
            <a:r>
              <a:rPr lang="es-ES" sz="2400" dirty="0" err="1" smtClean="0"/>
              <a:t>Orain</a:t>
            </a:r>
            <a:r>
              <a:rPr lang="es-ES" sz="2400" dirty="0" smtClean="0"/>
              <a:t> </a:t>
            </a:r>
            <a:r>
              <a:rPr lang="es-ES" sz="2400" dirty="0" err="1" smtClean="0"/>
              <a:t>jatorriari</a:t>
            </a:r>
            <a:r>
              <a:rPr lang="es-ES" sz="2400" dirty="0" smtClean="0"/>
              <a:t> </a:t>
            </a:r>
            <a:r>
              <a:rPr lang="es-ES" sz="2400" dirty="0" err="1" smtClean="0"/>
              <a:t>erreparatuko</a:t>
            </a:r>
            <a:r>
              <a:rPr lang="es-ES" sz="2400" dirty="0" smtClean="0"/>
              <a:t> </a:t>
            </a:r>
            <a:r>
              <a:rPr lang="es-ES" sz="2400" dirty="0" err="1" smtClean="0"/>
              <a:t>diozu</a:t>
            </a:r>
            <a:r>
              <a:rPr lang="es-ES" sz="2400" dirty="0" smtClean="0"/>
              <a:t>. </a:t>
            </a:r>
            <a:r>
              <a:rPr lang="es-ES" sz="2400" dirty="0" err="1" smtClean="0"/>
              <a:t>Erregaia</a:t>
            </a:r>
            <a:r>
              <a:rPr lang="es-ES" sz="2400" dirty="0" smtClean="0"/>
              <a:t> </a:t>
            </a:r>
            <a:r>
              <a:rPr lang="es-ES" sz="2400" dirty="0" err="1" smtClean="0"/>
              <a:t>edo</a:t>
            </a:r>
            <a:r>
              <a:rPr lang="es-ES" sz="2400" dirty="0" smtClean="0"/>
              <a:t> </a:t>
            </a:r>
            <a:r>
              <a:rPr lang="es-ES" sz="2400" dirty="0" err="1" smtClean="0"/>
              <a:t>energia</a:t>
            </a:r>
            <a:r>
              <a:rPr lang="es-ES" sz="2400" dirty="0" smtClean="0"/>
              <a:t> </a:t>
            </a:r>
            <a:r>
              <a:rPr lang="es-ES" sz="2400" dirty="0" err="1" smtClean="0"/>
              <a:t>agortu</a:t>
            </a:r>
            <a:r>
              <a:rPr lang="es-ES" sz="2400" dirty="0" smtClean="0"/>
              <a:t> </a:t>
            </a:r>
            <a:r>
              <a:rPr lang="es-ES" sz="2400" dirty="0" err="1" smtClean="0"/>
              <a:t>daiteke</a:t>
            </a:r>
            <a:r>
              <a:rPr lang="es-ES" sz="2400" dirty="0" smtClean="0"/>
              <a:t>, </a:t>
            </a:r>
            <a:r>
              <a:rPr lang="es-ES" sz="2400" dirty="0" err="1" smtClean="0"/>
              <a:t>hau</a:t>
            </a:r>
            <a:r>
              <a:rPr lang="es-ES" sz="2400" dirty="0" smtClean="0"/>
              <a:t> da, </a:t>
            </a:r>
            <a:r>
              <a:rPr lang="es-ES" sz="2400" dirty="0" err="1" smtClean="0"/>
              <a:t>ezin</a:t>
            </a:r>
            <a:r>
              <a:rPr lang="es-ES" sz="2400" dirty="0" smtClean="0"/>
              <a:t> da </a:t>
            </a:r>
            <a:r>
              <a:rPr lang="es-ES" sz="2400" dirty="0" err="1" smtClean="0"/>
              <a:t>lortu</a:t>
            </a:r>
            <a:r>
              <a:rPr lang="es-ES" sz="2400" dirty="0" smtClean="0"/>
              <a:t> </a:t>
            </a:r>
            <a:r>
              <a:rPr lang="es-ES" sz="2400" dirty="0" err="1" smtClean="0"/>
              <a:t>denbora</a:t>
            </a:r>
            <a:r>
              <a:rPr lang="es-ES" sz="2400" dirty="0" smtClean="0"/>
              <a:t> </a:t>
            </a:r>
            <a:r>
              <a:rPr lang="es-ES" sz="2400" dirty="0" err="1" smtClean="0"/>
              <a:t>laburrean</a:t>
            </a:r>
            <a:r>
              <a:rPr lang="es-ES" sz="2400" dirty="0" smtClean="0"/>
              <a:t>. </a:t>
            </a:r>
            <a:r>
              <a:rPr lang="es-ES" sz="2400" dirty="0" err="1" smtClean="0"/>
              <a:t>Zein</a:t>
            </a:r>
            <a:r>
              <a:rPr lang="es-ES" sz="2400" dirty="0" smtClean="0"/>
              <a:t> izan </a:t>
            </a:r>
            <a:r>
              <a:rPr lang="es-ES" sz="2400" dirty="0" err="1" smtClean="0"/>
              <a:t>emango</a:t>
            </a:r>
            <a:r>
              <a:rPr lang="es-ES" sz="2400" dirty="0" smtClean="0"/>
              <a:t> </a:t>
            </a:r>
            <a:r>
              <a:rPr lang="es-ES" sz="2400" dirty="0" err="1" smtClean="0"/>
              <a:t>diogu</a:t>
            </a:r>
            <a:r>
              <a:rPr lang="es-ES" sz="2400" dirty="0" smtClean="0"/>
              <a:t> </a:t>
            </a:r>
            <a:r>
              <a:rPr lang="es-ES" sz="2400" dirty="0" err="1" smtClean="0"/>
              <a:t>energia</a:t>
            </a:r>
            <a:r>
              <a:rPr lang="es-ES" sz="2400" dirty="0" smtClean="0"/>
              <a:t> </a:t>
            </a:r>
            <a:r>
              <a:rPr lang="es-ES" sz="2400" dirty="0" err="1" smtClean="0"/>
              <a:t>hauei</a:t>
            </a:r>
            <a:r>
              <a:rPr lang="es-ES" sz="2400" dirty="0" smtClean="0"/>
              <a:t> eta </a:t>
            </a:r>
            <a:r>
              <a:rPr lang="es-ES" sz="2400" dirty="0" err="1" smtClean="0"/>
              <a:t>zeintzuk</a:t>
            </a:r>
            <a:r>
              <a:rPr lang="es-ES" sz="2400" dirty="0" smtClean="0"/>
              <a:t> </a:t>
            </a:r>
            <a:r>
              <a:rPr lang="es-ES" sz="2400" dirty="0" err="1" smtClean="0"/>
              <a:t>izango</a:t>
            </a:r>
            <a:r>
              <a:rPr lang="es-ES" sz="2400" dirty="0" smtClean="0"/>
              <a:t> </a:t>
            </a:r>
            <a:r>
              <a:rPr lang="es-ES" sz="2400" dirty="0" err="1" smtClean="0"/>
              <a:t>dira</a:t>
            </a:r>
            <a:r>
              <a:rPr lang="es-ES" sz="2400" dirty="0" smtClean="0"/>
              <a:t>? </a:t>
            </a:r>
            <a:r>
              <a:rPr lang="es-ES" sz="2400" dirty="0" err="1" smtClean="0"/>
              <a:t>Gehienak</a:t>
            </a:r>
            <a:r>
              <a:rPr lang="es-ES" sz="2400" dirty="0" smtClean="0"/>
              <a:t> al </a:t>
            </a:r>
            <a:r>
              <a:rPr lang="es-ES" sz="2400" dirty="0" err="1" smtClean="0"/>
              <a:t>dira</a:t>
            </a:r>
            <a:r>
              <a:rPr lang="es-ES" sz="2400" dirty="0" smtClean="0"/>
              <a:t>?</a:t>
            </a:r>
          </a:p>
          <a:p>
            <a:pPr algn="just"/>
            <a:endParaRPr lang="es-ES" sz="2400" dirty="0"/>
          </a:p>
          <a:p>
            <a:pPr algn="just"/>
            <a:r>
              <a:rPr lang="es-ES" sz="2400" dirty="0" err="1" smtClean="0"/>
              <a:t>Beste</a:t>
            </a:r>
            <a:r>
              <a:rPr lang="es-ES" sz="2400" dirty="0" smtClean="0"/>
              <a:t> </a:t>
            </a:r>
            <a:r>
              <a:rPr lang="es-ES" sz="2400" dirty="0" err="1" smtClean="0"/>
              <a:t>kasu</a:t>
            </a:r>
            <a:r>
              <a:rPr lang="es-ES" sz="2400" dirty="0" smtClean="0"/>
              <a:t> </a:t>
            </a:r>
            <a:r>
              <a:rPr lang="es-ES" sz="2400" dirty="0" err="1" smtClean="0"/>
              <a:t>batzuetan</a:t>
            </a:r>
            <a:r>
              <a:rPr lang="es-ES" sz="2400" dirty="0" smtClean="0"/>
              <a:t> </a:t>
            </a:r>
            <a:r>
              <a:rPr lang="es-ES" sz="2400" dirty="0" err="1" smtClean="0"/>
              <a:t>jatorria</a:t>
            </a:r>
            <a:r>
              <a:rPr lang="es-ES" sz="2400" dirty="0" smtClean="0"/>
              <a:t> </a:t>
            </a:r>
            <a:r>
              <a:rPr lang="es-ES" sz="2400" dirty="0" err="1" smtClean="0"/>
              <a:t>lurbarnea</a:t>
            </a:r>
            <a:r>
              <a:rPr lang="es-ES" sz="2400" dirty="0" smtClean="0"/>
              <a:t> da </a:t>
            </a:r>
            <a:r>
              <a:rPr lang="es-ES" sz="2400" dirty="0" err="1" smtClean="0"/>
              <a:t>edo</a:t>
            </a:r>
            <a:r>
              <a:rPr lang="es-ES" sz="2400" dirty="0" smtClean="0"/>
              <a:t> </a:t>
            </a:r>
            <a:r>
              <a:rPr lang="es-ES" sz="2400" dirty="0" err="1" smtClean="0"/>
              <a:t>eguzkia</a:t>
            </a:r>
            <a:r>
              <a:rPr lang="es-ES" sz="2400" dirty="0" smtClean="0"/>
              <a:t> (</a:t>
            </a:r>
            <a:r>
              <a:rPr lang="es-ES" sz="2400" dirty="0" err="1" smtClean="0"/>
              <a:t>lurretik</a:t>
            </a:r>
            <a:r>
              <a:rPr lang="es-ES" sz="2400" dirty="0" smtClean="0"/>
              <a:t> </a:t>
            </a:r>
            <a:r>
              <a:rPr lang="es-ES" sz="2400" dirty="0" err="1" smtClean="0"/>
              <a:t>kanpo</a:t>
            </a:r>
            <a:r>
              <a:rPr lang="es-ES" sz="2400" dirty="0" smtClean="0"/>
              <a:t>) da, </a:t>
            </a:r>
            <a:r>
              <a:rPr lang="es-ES" sz="2400" dirty="0" err="1" smtClean="0"/>
              <a:t>Zein</a:t>
            </a:r>
            <a:r>
              <a:rPr lang="es-ES" sz="2400" dirty="0" smtClean="0"/>
              <a:t> </a:t>
            </a:r>
            <a:r>
              <a:rPr lang="es-ES" sz="2400" dirty="0" err="1" smtClean="0"/>
              <a:t>izen</a:t>
            </a:r>
            <a:r>
              <a:rPr lang="es-ES" sz="2400" dirty="0" smtClean="0"/>
              <a:t> </a:t>
            </a:r>
            <a:r>
              <a:rPr lang="es-ES" sz="2400" dirty="0" err="1" smtClean="0"/>
              <a:t>emango</a:t>
            </a:r>
            <a:r>
              <a:rPr lang="es-ES" sz="2400" dirty="0" smtClean="0"/>
              <a:t> </a:t>
            </a:r>
            <a:r>
              <a:rPr lang="es-ES" sz="2400" dirty="0" err="1" smtClean="0"/>
              <a:t>diogu</a:t>
            </a:r>
            <a:r>
              <a:rPr lang="es-ES" sz="2400" dirty="0" smtClean="0"/>
              <a:t> </a:t>
            </a:r>
            <a:r>
              <a:rPr lang="es-ES" sz="2400" dirty="0" err="1" smtClean="0"/>
              <a:t>energia</a:t>
            </a:r>
            <a:r>
              <a:rPr lang="es-ES" sz="2400" dirty="0" smtClean="0"/>
              <a:t> </a:t>
            </a:r>
            <a:r>
              <a:rPr lang="es-ES" sz="2400" dirty="0" err="1" smtClean="0"/>
              <a:t>iturri</a:t>
            </a:r>
            <a:r>
              <a:rPr lang="es-ES" sz="2400" dirty="0" smtClean="0"/>
              <a:t> </a:t>
            </a:r>
            <a:r>
              <a:rPr lang="es-ES" sz="2400" dirty="0" err="1" smtClean="0"/>
              <a:t>hauei</a:t>
            </a:r>
            <a:r>
              <a:rPr lang="es-ES" sz="2400" dirty="0" smtClean="0"/>
              <a:t>? </a:t>
            </a:r>
            <a:r>
              <a:rPr lang="es-ES" sz="2400" dirty="0" err="1" smtClean="0"/>
              <a:t>Zeintzuk</a:t>
            </a:r>
            <a:r>
              <a:rPr lang="es-ES" sz="2400" dirty="0" smtClean="0"/>
              <a:t> </a:t>
            </a:r>
            <a:r>
              <a:rPr lang="es-ES" sz="2400" dirty="0" err="1" smtClean="0"/>
              <a:t>dira</a:t>
            </a:r>
            <a:r>
              <a:rPr lang="es-ES" sz="2400" dirty="0" smtClean="0"/>
              <a:t>? </a:t>
            </a:r>
            <a:r>
              <a:rPr lang="es-ES" sz="2400" dirty="0" err="1" smtClean="0"/>
              <a:t>Zeintzuk</a:t>
            </a:r>
            <a:r>
              <a:rPr lang="es-ES" sz="2400" dirty="0" smtClean="0"/>
              <a:t> </a:t>
            </a:r>
            <a:r>
              <a:rPr lang="es-ES" sz="2400" dirty="0" err="1" smtClean="0"/>
              <a:t>dute</a:t>
            </a:r>
            <a:r>
              <a:rPr lang="es-ES" sz="2400" dirty="0" smtClean="0"/>
              <a:t> </a:t>
            </a:r>
            <a:r>
              <a:rPr lang="es-ES" sz="2400" dirty="0" err="1" smtClean="0"/>
              <a:t>eguzkia</a:t>
            </a:r>
            <a:r>
              <a:rPr lang="es-ES" sz="2400" dirty="0" smtClean="0"/>
              <a:t> </a:t>
            </a:r>
            <a:r>
              <a:rPr lang="es-ES" sz="2400" dirty="0" err="1" smtClean="0"/>
              <a:t>jatorri</a:t>
            </a:r>
            <a:r>
              <a:rPr lang="es-ES" sz="2400" dirty="0" smtClean="0"/>
              <a:t> </a:t>
            </a:r>
            <a:r>
              <a:rPr lang="es-ES" sz="2400" dirty="0" err="1" smtClean="0"/>
              <a:t>bezala</a:t>
            </a:r>
            <a:r>
              <a:rPr lang="es-ES" sz="2400" dirty="0" smtClean="0"/>
              <a:t> eta </a:t>
            </a:r>
            <a:r>
              <a:rPr lang="es-ES" sz="2400" dirty="0" err="1" smtClean="0"/>
              <a:t>zeintzuk</a:t>
            </a:r>
            <a:r>
              <a:rPr lang="es-ES" sz="2400" dirty="0" smtClean="0"/>
              <a:t> </a:t>
            </a:r>
            <a:r>
              <a:rPr lang="es-ES" sz="2400" dirty="0" err="1" smtClean="0"/>
              <a:t>lurbarnea</a:t>
            </a:r>
            <a:r>
              <a:rPr lang="es-ES" sz="2400" dirty="0" smtClean="0"/>
              <a:t>? </a:t>
            </a:r>
            <a:r>
              <a:rPr lang="es-ES" sz="2400" dirty="0" err="1" smtClean="0"/>
              <a:t>Energia</a:t>
            </a:r>
            <a:r>
              <a:rPr lang="es-ES" sz="2400" dirty="0" smtClean="0"/>
              <a:t> </a:t>
            </a:r>
            <a:r>
              <a:rPr lang="es-ES" sz="2400" dirty="0" err="1" smtClean="0"/>
              <a:t>elektrikoa</a:t>
            </a:r>
            <a:r>
              <a:rPr lang="es-ES" sz="2400" dirty="0" smtClean="0"/>
              <a:t> </a:t>
            </a:r>
            <a:r>
              <a:rPr lang="es-ES" sz="2400" dirty="0" err="1" smtClean="0"/>
              <a:t>lortzeko</a:t>
            </a:r>
            <a:r>
              <a:rPr lang="es-ES" sz="2400" dirty="0" smtClean="0"/>
              <a:t> </a:t>
            </a:r>
            <a:r>
              <a:rPr lang="es-ES" sz="2400" dirty="0" err="1" smtClean="0"/>
              <a:t>zein</a:t>
            </a:r>
            <a:r>
              <a:rPr lang="es-ES" sz="2400" dirty="0" smtClean="0"/>
              <a:t> </a:t>
            </a:r>
            <a:r>
              <a:rPr lang="es-ES" sz="2400" dirty="0" err="1" smtClean="0"/>
              <a:t>prozesu</a:t>
            </a:r>
            <a:r>
              <a:rPr lang="es-ES" sz="2400" dirty="0" smtClean="0"/>
              <a:t> </a:t>
            </a:r>
            <a:r>
              <a:rPr lang="es-ES" sz="2400" dirty="0" err="1" smtClean="0"/>
              <a:t>ematen</a:t>
            </a:r>
            <a:r>
              <a:rPr lang="es-ES" sz="2400" dirty="0" smtClean="0"/>
              <a:t> </a:t>
            </a:r>
            <a:r>
              <a:rPr lang="es-ES" sz="2400" dirty="0" err="1" smtClean="0"/>
              <a:t>dira</a:t>
            </a:r>
            <a:r>
              <a:rPr lang="es-ES" sz="2400" dirty="0" smtClean="0"/>
              <a:t>?</a:t>
            </a:r>
            <a:endParaRPr lang="es-ES" sz="24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2636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7"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8912" name="Text Box 32"/>
          <p:cNvSpPr txBox="1">
            <a:spLocks noChangeArrowheads="1"/>
          </p:cNvSpPr>
          <p:nvPr/>
        </p:nvSpPr>
        <p:spPr bwMode="auto">
          <a:xfrm>
            <a:off x="1651000" y="1279525"/>
            <a:ext cx="1285875" cy="342900"/>
          </a:xfrm>
          <a:prstGeom prst="rect">
            <a:avLst/>
          </a:prstGeom>
          <a:solidFill>
            <a:srgbClr val="CCFF66"/>
          </a:solidFill>
          <a:ln w="38100" cmpd="dbl">
            <a:solidFill>
              <a:srgbClr val="0066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Berriztagarria</a:t>
            </a:r>
            <a:endParaRPr lang="eu-ES" sz="1400">
              <a:latin typeface="Times New Roman" charset="0"/>
              <a:cs typeface="Times New Roman" charset="0"/>
            </a:endParaRPr>
          </a:p>
        </p:txBody>
      </p:sp>
      <p:sp>
        <p:nvSpPr>
          <p:cNvPr id="378911" name="Text Box 31"/>
          <p:cNvSpPr txBox="1">
            <a:spLocks noChangeArrowheads="1"/>
          </p:cNvSpPr>
          <p:nvPr/>
        </p:nvSpPr>
        <p:spPr bwMode="auto">
          <a:xfrm>
            <a:off x="2968625" y="1144588"/>
            <a:ext cx="1293813" cy="555625"/>
          </a:xfrm>
          <a:prstGeom prst="rect">
            <a:avLst/>
          </a:prstGeom>
          <a:solidFill>
            <a:srgbClr val="008000"/>
          </a:solidFill>
          <a:ln w="38100" cmpd="dbl">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dirty="0"/>
              <a:t>Ez berriztagarria</a:t>
            </a:r>
            <a:endParaRPr lang="eu-ES" sz="1400" dirty="0">
              <a:latin typeface="Times New Roman" charset="0"/>
              <a:cs typeface="Times New Roman" charset="0"/>
            </a:endParaRPr>
          </a:p>
        </p:txBody>
      </p:sp>
      <p:sp>
        <p:nvSpPr>
          <p:cNvPr id="378928" name="Text Box 48"/>
          <p:cNvSpPr txBox="1">
            <a:spLocks noChangeArrowheads="1"/>
          </p:cNvSpPr>
          <p:nvPr/>
        </p:nvSpPr>
        <p:spPr bwMode="auto">
          <a:xfrm>
            <a:off x="184150" y="4862513"/>
            <a:ext cx="12350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Geotermikoa</a:t>
            </a:r>
            <a:endParaRPr lang="eu-ES" sz="1400">
              <a:latin typeface="Times New Roman" charset="0"/>
              <a:cs typeface="Times New Roman" charset="0"/>
            </a:endParaRPr>
          </a:p>
        </p:txBody>
      </p:sp>
      <p:sp>
        <p:nvSpPr>
          <p:cNvPr id="378930" name="Text Box 50"/>
          <p:cNvSpPr txBox="1">
            <a:spLocks noChangeArrowheads="1"/>
          </p:cNvSpPr>
          <p:nvPr/>
        </p:nvSpPr>
        <p:spPr bwMode="auto">
          <a:xfrm>
            <a:off x="304800" y="5635625"/>
            <a:ext cx="9953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Biomasa</a:t>
            </a:r>
            <a:endParaRPr lang="eu-ES" sz="1400">
              <a:latin typeface="Times New Roman" charset="0"/>
              <a:cs typeface="Times New Roman" charset="0"/>
            </a:endParaRPr>
          </a:p>
        </p:txBody>
      </p:sp>
      <p:sp>
        <p:nvSpPr>
          <p:cNvPr id="378931" name="Text Box 51"/>
          <p:cNvSpPr txBox="1">
            <a:spLocks noChangeArrowheads="1"/>
          </p:cNvSpPr>
          <p:nvPr/>
        </p:nvSpPr>
        <p:spPr bwMode="auto">
          <a:xfrm>
            <a:off x="157163" y="6029325"/>
            <a:ext cx="12105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Bioerregaiak</a:t>
            </a:r>
            <a:endParaRPr lang="eu-ES" sz="1400">
              <a:latin typeface="Times New Roman" charset="0"/>
              <a:cs typeface="Times New Roman" charset="0"/>
            </a:endParaRPr>
          </a:p>
        </p:txBody>
      </p:sp>
      <p:grpSp>
        <p:nvGrpSpPr>
          <p:cNvPr id="9" name="Group 67"/>
          <p:cNvGrpSpPr>
            <a:grpSpLocks/>
          </p:cNvGrpSpPr>
          <p:nvPr/>
        </p:nvGrpSpPr>
        <p:grpSpPr bwMode="auto">
          <a:xfrm>
            <a:off x="142875" y="2457450"/>
            <a:ext cx="8713788" cy="3527425"/>
            <a:chOff x="90" y="1548"/>
            <a:chExt cx="5489" cy="2222"/>
          </a:xfrm>
        </p:grpSpPr>
        <p:sp>
          <p:nvSpPr>
            <p:cNvPr id="661559" name="Line 52"/>
            <p:cNvSpPr>
              <a:spLocks noChangeShapeType="1"/>
            </p:cNvSpPr>
            <p:nvPr/>
          </p:nvSpPr>
          <p:spPr bwMode="auto">
            <a:xfrm>
              <a:off x="90" y="1548"/>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0" name="Line 53"/>
            <p:cNvSpPr>
              <a:spLocks noChangeShapeType="1"/>
            </p:cNvSpPr>
            <p:nvPr/>
          </p:nvSpPr>
          <p:spPr bwMode="auto">
            <a:xfrm>
              <a:off x="90" y="3022"/>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1" name="Line 54"/>
            <p:cNvSpPr>
              <a:spLocks noChangeShapeType="1"/>
            </p:cNvSpPr>
            <p:nvPr/>
          </p:nvSpPr>
          <p:spPr bwMode="auto">
            <a:xfrm>
              <a:off x="90" y="3294"/>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2" name="Line 55"/>
            <p:cNvSpPr>
              <a:spLocks noChangeShapeType="1"/>
            </p:cNvSpPr>
            <p:nvPr/>
          </p:nvSpPr>
          <p:spPr bwMode="auto">
            <a:xfrm>
              <a:off x="90" y="1911"/>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3" name="Line 56"/>
            <p:cNvSpPr>
              <a:spLocks noChangeShapeType="1"/>
            </p:cNvSpPr>
            <p:nvPr/>
          </p:nvSpPr>
          <p:spPr bwMode="auto">
            <a:xfrm>
              <a:off x="90" y="2296"/>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4" name="Line 57"/>
            <p:cNvSpPr>
              <a:spLocks noChangeShapeType="1"/>
            </p:cNvSpPr>
            <p:nvPr/>
          </p:nvSpPr>
          <p:spPr bwMode="auto">
            <a:xfrm>
              <a:off x="90" y="2659"/>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5" name="Line 58"/>
            <p:cNvSpPr>
              <a:spLocks noChangeShapeType="1"/>
            </p:cNvSpPr>
            <p:nvPr/>
          </p:nvSpPr>
          <p:spPr bwMode="auto">
            <a:xfrm>
              <a:off x="90" y="3521"/>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6" name="Line 59"/>
            <p:cNvSpPr>
              <a:spLocks noChangeShapeType="1"/>
            </p:cNvSpPr>
            <p:nvPr/>
          </p:nvSpPr>
          <p:spPr bwMode="auto">
            <a:xfrm>
              <a:off x="90" y="3770"/>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10" name="Group 87"/>
          <p:cNvGrpSpPr>
            <a:grpSpLocks/>
          </p:cNvGrpSpPr>
          <p:nvPr/>
        </p:nvGrpSpPr>
        <p:grpSpPr bwMode="auto">
          <a:xfrm>
            <a:off x="1655763" y="1700213"/>
            <a:ext cx="2484437" cy="4608512"/>
            <a:chOff x="1043" y="1071"/>
            <a:chExt cx="1565" cy="2903"/>
          </a:xfrm>
        </p:grpSpPr>
        <p:sp>
          <p:nvSpPr>
            <p:cNvPr id="661553" name="Line 60"/>
            <p:cNvSpPr>
              <a:spLocks noChangeShapeType="1"/>
            </p:cNvSpPr>
            <p:nvPr/>
          </p:nvSpPr>
          <p:spPr bwMode="auto">
            <a:xfrm>
              <a:off x="1043"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4" name="Line 61"/>
            <p:cNvSpPr>
              <a:spLocks noChangeShapeType="1"/>
            </p:cNvSpPr>
            <p:nvPr/>
          </p:nvSpPr>
          <p:spPr bwMode="auto">
            <a:xfrm>
              <a:off x="1769"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5" name="Line 62"/>
            <p:cNvSpPr>
              <a:spLocks noChangeShapeType="1"/>
            </p:cNvSpPr>
            <p:nvPr/>
          </p:nvSpPr>
          <p:spPr bwMode="auto">
            <a:xfrm>
              <a:off x="2608"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78926" name="Text Box 46"/>
          <p:cNvSpPr txBox="1">
            <a:spLocks noChangeArrowheads="1"/>
          </p:cNvSpPr>
          <p:nvPr/>
        </p:nvSpPr>
        <p:spPr bwMode="auto">
          <a:xfrm>
            <a:off x="142875" y="1279525"/>
            <a:ext cx="1414463" cy="342900"/>
          </a:xfrm>
          <a:prstGeom prst="rect">
            <a:avLst/>
          </a:prstGeom>
          <a:solidFill>
            <a:srgbClr val="C0C0C0"/>
          </a:solidFill>
          <a:ln w="38100" cmpd="dbl">
            <a:solidFill>
              <a:srgbClr val="80808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Energia iturriak</a:t>
            </a:r>
            <a:endParaRPr lang="eu-ES" sz="1400">
              <a:latin typeface="Times New Roman" charset="0"/>
              <a:cs typeface="Times New Roman" charset="0"/>
            </a:endParaRPr>
          </a:p>
        </p:txBody>
      </p:sp>
      <p:sp>
        <p:nvSpPr>
          <p:cNvPr id="11" name="CuadroTexto 10"/>
          <p:cNvSpPr txBox="1"/>
          <p:nvPr/>
        </p:nvSpPr>
        <p:spPr>
          <a:xfrm>
            <a:off x="863600" y="169333"/>
            <a:ext cx="7956550" cy="369332"/>
          </a:xfrm>
          <a:prstGeom prst="rect">
            <a:avLst/>
          </a:prstGeom>
          <a:noFill/>
        </p:spPr>
        <p:txBody>
          <a:bodyPr wrap="square" rtlCol="0">
            <a:spAutoFit/>
          </a:bodyPr>
          <a:lstStyle/>
          <a:p>
            <a:r>
              <a:rPr lang="es-ES" dirty="0" smtClean="0"/>
              <a:t>Taula </a:t>
            </a:r>
            <a:r>
              <a:rPr lang="es-ES" dirty="0" err="1" smtClean="0"/>
              <a:t>osatu</a:t>
            </a:r>
            <a:r>
              <a:rPr lang="es-ES" dirty="0" smtClean="0"/>
              <a:t> </a:t>
            </a:r>
            <a:r>
              <a:rPr lang="es-ES" dirty="0" err="1" smtClean="0"/>
              <a:t>ezazu</a:t>
            </a:r>
            <a:r>
              <a:rPr lang="es-ES" dirty="0" smtClean="0"/>
              <a:t>:</a:t>
            </a:r>
            <a:endParaRPr lang="es-ES" dirty="0"/>
          </a:p>
        </p:txBody>
      </p:sp>
      <p:sp>
        <p:nvSpPr>
          <p:cNvPr id="68" name="Text Box 31"/>
          <p:cNvSpPr txBox="1">
            <a:spLocks noChangeArrowheads="1"/>
          </p:cNvSpPr>
          <p:nvPr/>
        </p:nvSpPr>
        <p:spPr bwMode="auto">
          <a:xfrm>
            <a:off x="4687358" y="1144588"/>
            <a:ext cx="1293813" cy="738664"/>
          </a:xfrm>
          <a:prstGeom prst="rect">
            <a:avLst/>
          </a:prstGeom>
          <a:solidFill>
            <a:srgbClr val="008000"/>
          </a:solidFill>
          <a:ln w="38100" cmpd="dbl">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dirty="0" smtClean="0"/>
              <a:t>Egungo gizartean erabiltzen da</a:t>
            </a:r>
            <a:endParaRPr lang="eu-ES" sz="1400" dirty="0">
              <a:latin typeface="Times New Roman" charset="0"/>
              <a:cs typeface="Times New Roman" charset="0"/>
            </a:endParaRPr>
          </a:p>
        </p:txBody>
      </p:sp>
      <p:sp>
        <p:nvSpPr>
          <p:cNvPr id="69" name="Text Box 31"/>
          <p:cNvSpPr txBox="1">
            <a:spLocks noChangeArrowheads="1"/>
          </p:cNvSpPr>
          <p:nvPr/>
        </p:nvSpPr>
        <p:spPr bwMode="auto">
          <a:xfrm>
            <a:off x="6133571" y="1126649"/>
            <a:ext cx="1293813" cy="954107"/>
          </a:xfrm>
          <a:prstGeom prst="rect">
            <a:avLst/>
          </a:prstGeom>
          <a:solidFill>
            <a:srgbClr val="008000"/>
          </a:solidFill>
          <a:ln w="38100" cmpd="dbl">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dirty="0" smtClean="0"/>
              <a:t>Egungo gizartean oso gutxi erabiltzen da</a:t>
            </a:r>
            <a:endParaRPr lang="eu-ES" sz="1400" dirty="0">
              <a:latin typeface="Times New Roman" charset="0"/>
              <a:cs typeface="Times New Roman" charset="0"/>
            </a:endParaRPr>
          </a:p>
        </p:txBody>
      </p:sp>
      <p:pic>
        <p:nvPicPr>
          <p:cNvPr id="3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184150" y="1883252"/>
            <a:ext cx="1373188" cy="307777"/>
          </a:xfrm>
          <a:prstGeom prst="rect">
            <a:avLst/>
          </a:prstGeom>
          <a:noFill/>
        </p:spPr>
        <p:txBody>
          <a:bodyPr wrap="square" rtlCol="0">
            <a:spAutoFit/>
          </a:bodyPr>
          <a:lstStyle/>
          <a:p>
            <a:r>
              <a:rPr lang="es-ES" sz="1400" dirty="0" err="1" smtClean="0"/>
              <a:t>Petrolioa</a:t>
            </a:r>
            <a:endParaRPr lang="es-ES" sz="1400" dirty="0"/>
          </a:p>
        </p:txBody>
      </p:sp>
      <p:sp>
        <p:nvSpPr>
          <p:cNvPr id="3" name="CuadroTexto 2"/>
          <p:cNvSpPr txBox="1"/>
          <p:nvPr/>
        </p:nvSpPr>
        <p:spPr>
          <a:xfrm>
            <a:off x="184150" y="2636397"/>
            <a:ext cx="1373188" cy="307777"/>
          </a:xfrm>
          <a:prstGeom prst="rect">
            <a:avLst/>
          </a:prstGeom>
          <a:noFill/>
        </p:spPr>
        <p:txBody>
          <a:bodyPr wrap="square" rtlCol="0">
            <a:spAutoFit/>
          </a:bodyPr>
          <a:lstStyle/>
          <a:p>
            <a:r>
              <a:rPr lang="es-ES" sz="1400" dirty="0" err="1" smtClean="0"/>
              <a:t>Nuklearra</a:t>
            </a:r>
            <a:endParaRPr lang="es-ES" sz="1400" dirty="0"/>
          </a:p>
        </p:txBody>
      </p:sp>
      <p:sp>
        <p:nvSpPr>
          <p:cNvPr id="4" name="CuadroTexto 3"/>
          <p:cNvSpPr txBox="1"/>
          <p:nvPr/>
        </p:nvSpPr>
        <p:spPr>
          <a:xfrm>
            <a:off x="304800" y="3194467"/>
            <a:ext cx="1252538" cy="307777"/>
          </a:xfrm>
          <a:prstGeom prst="rect">
            <a:avLst/>
          </a:prstGeom>
          <a:noFill/>
        </p:spPr>
        <p:txBody>
          <a:bodyPr wrap="square" rtlCol="0">
            <a:spAutoFit/>
          </a:bodyPr>
          <a:lstStyle/>
          <a:p>
            <a:r>
              <a:rPr lang="es-ES" sz="1400" dirty="0" err="1" smtClean="0"/>
              <a:t>Itsasokoa</a:t>
            </a:r>
            <a:endParaRPr lang="es-ES" sz="1400" dirty="0"/>
          </a:p>
        </p:txBody>
      </p:sp>
      <p:sp>
        <p:nvSpPr>
          <p:cNvPr id="5" name="CuadroTexto 4"/>
          <p:cNvSpPr txBox="1"/>
          <p:nvPr/>
        </p:nvSpPr>
        <p:spPr>
          <a:xfrm>
            <a:off x="304800" y="3644900"/>
            <a:ext cx="1252538" cy="307777"/>
          </a:xfrm>
          <a:prstGeom prst="rect">
            <a:avLst/>
          </a:prstGeom>
          <a:noFill/>
        </p:spPr>
        <p:txBody>
          <a:bodyPr wrap="square" rtlCol="0">
            <a:spAutoFit/>
          </a:bodyPr>
          <a:lstStyle/>
          <a:p>
            <a:r>
              <a:rPr lang="es-ES" sz="1400" dirty="0" err="1" smtClean="0"/>
              <a:t>Eolikoa</a:t>
            </a:r>
            <a:endParaRPr lang="es-ES" sz="1400" dirty="0"/>
          </a:p>
        </p:txBody>
      </p:sp>
      <p:sp>
        <p:nvSpPr>
          <p:cNvPr id="6" name="CuadroTexto 5"/>
          <p:cNvSpPr txBox="1"/>
          <p:nvPr/>
        </p:nvSpPr>
        <p:spPr>
          <a:xfrm>
            <a:off x="304800" y="4221163"/>
            <a:ext cx="1894226" cy="307777"/>
          </a:xfrm>
          <a:prstGeom prst="rect">
            <a:avLst/>
          </a:prstGeom>
          <a:noFill/>
        </p:spPr>
        <p:txBody>
          <a:bodyPr wrap="square" rtlCol="0">
            <a:spAutoFit/>
          </a:bodyPr>
          <a:lstStyle/>
          <a:p>
            <a:r>
              <a:rPr lang="es-ES" sz="1400" dirty="0" err="1" smtClean="0"/>
              <a:t>Eguzki</a:t>
            </a:r>
            <a:r>
              <a:rPr lang="es-ES" sz="1400" dirty="0" smtClean="0"/>
              <a:t> </a:t>
            </a:r>
            <a:r>
              <a:rPr lang="es-ES" sz="1400" dirty="0" err="1" smtClean="0"/>
              <a:t>fotoboltaikoa</a:t>
            </a:r>
            <a:endParaRPr lang="es-ES" sz="1400" dirty="0"/>
          </a:p>
        </p:txBody>
      </p:sp>
      <p:sp>
        <p:nvSpPr>
          <p:cNvPr id="7" name="CuadroTexto 6"/>
          <p:cNvSpPr txBox="1"/>
          <p:nvPr/>
        </p:nvSpPr>
        <p:spPr>
          <a:xfrm>
            <a:off x="304800" y="5229225"/>
            <a:ext cx="1894226" cy="307777"/>
          </a:xfrm>
          <a:prstGeom prst="rect">
            <a:avLst/>
          </a:prstGeom>
          <a:noFill/>
        </p:spPr>
        <p:txBody>
          <a:bodyPr wrap="square" rtlCol="0">
            <a:spAutoFit/>
          </a:bodyPr>
          <a:lstStyle/>
          <a:p>
            <a:r>
              <a:rPr lang="es-ES" sz="1400" dirty="0" err="1" smtClean="0"/>
              <a:t>Eguzki</a:t>
            </a:r>
            <a:r>
              <a:rPr lang="es-ES" sz="1400" dirty="0" smtClean="0"/>
              <a:t> </a:t>
            </a:r>
            <a:r>
              <a:rPr lang="es-ES" sz="1400" dirty="0" err="1" smtClean="0"/>
              <a:t>termikoa</a:t>
            </a:r>
            <a:endParaRPr lang="es-ES" sz="1400" dirty="0"/>
          </a:p>
        </p:txBody>
      </p:sp>
    </p:spTree>
    <p:extLst>
      <p:ext uri="{BB962C8B-B14F-4D97-AF65-F5344CB8AC3E}">
        <p14:creationId xmlns:p14="http://schemas.microsoft.com/office/powerpoint/2010/main" val="40466122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26"/>
                                        </p:tgtEl>
                                        <p:attrNameLst>
                                          <p:attrName>style.visibility</p:attrName>
                                        </p:attrNameLst>
                                      </p:cBhvr>
                                      <p:to>
                                        <p:strVal val="visible"/>
                                      </p:to>
                                    </p:set>
                                    <p:animEffect transition="in" filter="checkerboard(across)">
                                      <p:cBhvr>
                                        <p:cTn id="7" dur="500"/>
                                        <p:tgtEl>
                                          <p:spTgt spid="378926"/>
                                        </p:tgtEl>
                                      </p:cBhvr>
                                    </p:animEffect>
                                  </p:childTnLst>
                                </p:cTn>
                              </p:par>
                            </p:childTnLst>
                          </p:cTn>
                        </p:par>
                        <p:par>
                          <p:cTn id="8" fill="hold" nodeType="afterGroup">
                            <p:stCondLst>
                              <p:cond delay="500"/>
                            </p:stCondLst>
                            <p:childTnLst>
                              <p:par>
                                <p:cTn id="9" presetID="22" presetClass="entr" presetSubtype="8" fill="hold"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par>
                          <p:cTn id="12" fill="hold" nodeType="afterGroup">
                            <p:stCondLst>
                              <p:cond delay="2500"/>
                            </p:stCondLst>
                            <p:childTnLst>
                              <p:par>
                                <p:cTn id="13" presetID="22" presetClass="entr" presetSubtype="1" fill="hold"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000"/>
                                        <p:tgtEl>
                                          <p:spTgt spid="10"/>
                                        </p:tgtEl>
                                      </p:cBhvr>
                                    </p:animEffect>
                                  </p:childTnLst>
                                </p:cTn>
                              </p:par>
                            </p:childTnLst>
                          </p:cTn>
                        </p:par>
                        <p:par>
                          <p:cTn id="16" fill="hold" nodeType="afterGroup">
                            <p:stCondLst>
                              <p:cond delay="4500"/>
                            </p:stCondLst>
                            <p:childTnLst>
                              <p:par>
                                <p:cTn id="17" presetID="5" presetClass="entr" presetSubtype="10" fill="hold" grpId="0" nodeType="afterEffect">
                                  <p:stCondLst>
                                    <p:cond delay="500"/>
                                  </p:stCondLst>
                                  <p:childTnLst>
                                    <p:set>
                                      <p:cBhvr>
                                        <p:cTn id="18" dur="1" fill="hold">
                                          <p:stCondLst>
                                            <p:cond delay="0"/>
                                          </p:stCondLst>
                                        </p:cTn>
                                        <p:tgtEl>
                                          <p:spTgt spid="378912"/>
                                        </p:tgtEl>
                                        <p:attrNameLst>
                                          <p:attrName>style.visibility</p:attrName>
                                        </p:attrNameLst>
                                      </p:cBhvr>
                                      <p:to>
                                        <p:strVal val="visible"/>
                                      </p:to>
                                    </p:set>
                                    <p:animEffect transition="in" filter="checkerboard(across)">
                                      <p:cBhvr>
                                        <p:cTn id="19" dur="500"/>
                                        <p:tgtEl>
                                          <p:spTgt spid="378912"/>
                                        </p:tgtEl>
                                      </p:cBhvr>
                                    </p:animEffect>
                                  </p:childTnLst>
                                </p:cTn>
                              </p:par>
                            </p:childTnLst>
                          </p:cTn>
                        </p:par>
                        <p:par>
                          <p:cTn id="20" fill="hold" nodeType="afterGroup">
                            <p:stCondLst>
                              <p:cond delay="5500"/>
                            </p:stCondLst>
                            <p:childTnLst>
                              <p:par>
                                <p:cTn id="21" presetID="5" presetClass="entr" presetSubtype="10" fill="hold" grpId="0" nodeType="afterEffect">
                                  <p:stCondLst>
                                    <p:cond delay="500"/>
                                  </p:stCondLst>
                                  <p:childTnLst>
                                    <p:set>
                                      <p:cBhvr>
                                        <p:cTn id="22" dur="1" fill="hold">
                                          <p:stCondLst>
                                            <p:cond delay="0"/>
                                          </p:stCondLst>
                                        </p:cTn>
                                        <p:tgtEl>
                                          <p:spTgt spid="378911"/>
                                        </p:tgtEl>
                                        <p:attrNameLst>
                                          <p:attrName>style.visibility</p:attrName>
                                        </p:attrNameLst>
                                      </p:cBhvr>
                                      <p:to>
                                        <p:strVal val="visible"/>
                                      </p:to>
                                    </p:set>
                                    <p:animEffect transition="in" filter="checkerboard(across)">
                                      <p:cBhvr>
                                        <p:cTn id="23" dur="500"/>
                                        <p:tgtEl>
                                          <p:spTgt spid="3789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78928"/>
                                        </p:tgtEl>
                                        <p:attrNameLst>
                                          <p:attrName>style.visibility</p:attrName>
                                        </p:attrNameLst>
                                      </p:cBhvr>
                                      <p:to>
                                        <p:strVal val="visible"/>
                                      </p:to>
                                    </p:set>
                                    <p:animEffect transition="in" filter="fade">
                                      <p:cBhvr>
                                        <p:cTn id="28" dur="2000"/>
                                        <p:tgtEl>
                                          <p:spTgt spid="37892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78930"/>
                                        </p:tgtEl>
                                        <p:attrNameLst>
                                          <p:attrName>style.visibility</p:attrName>
                                        </p:attrNameLst>
                                      </p:cBhvr>
                                      <p:to>
                                        <p:strVal val="visible"/>
                                      </p:to>
                                    </p:set>
                                    <p:animEffect transition="in" filter="fade">
                                      <p:cBhvr>
                                        <p:cTn id="33" dur="2000"/>
                                        <p:tgtEl>
                                          <p:spTgt spid="37893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78931"/>
                                        </p:tgtEl>
                                        <p:attrNameLst>
                                          <p:attrName>style.visibility</p:attrName>
                                        </p:attrNameLst>
                                      </p:cBhvr>
                                      <p:to>
                                        <p:strVal val="visible"/>
                                      </p:to>
                                    </p:set>
                                    <p:animEffect transition="in" filter="fade">
                                      <p:cBhvr>
                                        <p:cTn id="38" dur="2000"/>
                                        <p:tgtEl>
                                          <p:spTgt spid="378931"/>
                                        </p:tgtEl>
                                      </p:cBhvr>
                                    </p:animEffect>
                                  </p:childTnLst>
                                </p:cTn>
                              </p:par>
                            </p:childTnLst>
                          </p:cTn>
                        </p:par>
                        <p:par>
                          <p:cTn id="39" fill="hold">
                            <p:stCondLst>
                              <p:cond delay="2000"/>
                            </p:stCondLst>
                            <p:childTnLst>
                              <p:par>
                                <p:cTn id="40" presetID="5" presetClass="entr" presetSubtype="10" fill="hold" grpId="0" nodeType="afterEffect">
                                  <p:stCondLst>
                                    <p:cond delay="500"/>
                                  </p:stCondLst>
                                  <p:childTnLst>
                                    <p:set>
                                      <p:cBhvr>
                                        <p:cTn id="41" dur="1" fill="hold">
                                          <p:stCondLst>
                                            <p:cond delay="0"/>
                                          </p:stCondLst>
                                        </p:cTn>
                                        <p:tgtEl>
                                          <p:spTgt spid="68"/>
                                        </p:tgtEl>
                                        <p:attrNameLst>
                                          <p:attrName>style.visibility</p:attrName>
                                        </p:attrNameLst>
                                      </p:cBhvr>
                                      <p:to>
                                        <p:strVal val="visible"/>
                                      </p:to>
                                    </p:set>
                                    <p:animEffect transition="in" filter="checkerboard(across)">
                                      <p:cBhvr>
                                        <p:cTn id="42" dur="500"/>
                                        <p:tgtEl>
                                          <p:spTgt spid="68"/>
                                        </p:tgtEl>
                                      </p:cBhvr>
                                    </p:animEffect>
                                  </p:childTnLst>
                                </p:cTn>
                              </p:par>
                            </p:childTnLst>
                          </p:cTn>
                        </p:par>
                        <p:par>
                          <p:cTn id="43" fill="hold">
                            <p:stCondLst>
                              <p:cond delay="3000"/>
                            </p:stCondLst>
                            <p:childTnLst>
                              <p:par>
                                <p:cTn id="44" presetID="5" presetClass="entr" presetSubtype="10" fill="hold" grpId="0" nodeType="afterEffect">
                                  <p:stCondLst>
                                    <p:cond delay="500"/>
                                  </p:stCondLst>
                                  <p:childTnLst>
                                    <p:set>
                                      <p:cBhvr>
                                        <p:cTn id="45" dur="1" fill="hold">
                                          <p:stCondLst>
                                            <p:cond delay="0"/>
                                          </p:stCondLst>
                                        </p:cTn>
                                        <p:tgtEl>
                                          <p:spTgt spid="69"/>
                                        </p:tgtEl>
                                        <p:attrNameLst>
                                          <p:attrName>style.visibility</p:attrName>
                                        </p:attrNameLst>
                                      </p:cBhvr>
                                      <p:to>
                                        <p:strVal val="visible"/>
                                      </p:to>
                                    </p:set>
                                    <p:animEffect transition="in" filter="checkerboard(across)">
                                      <p:cBhvr>
                                        <p:cTn id="46"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2" grpId="0" animBg="1"/>
      <p:bldP spid="378911" grpId="0" animBg="1"/>
      <p:bldP spid="378928" grpId="0"/>
      <p:bldP spid="378930" grpId="0"/>
      <p:bldP spid="378931" grpId="0"/>
      <p:bldP spid="378926" grpId="0" animBg="1"/>
      <p:bldP spid="68" grpId="0" animBg="1"/>
      <p:bldP spid="6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28295" y="1681871"/>
            <a:ext cx="7577667" cy="2677656"/>
          </a:xfrm>
          <a:prstGeom prst="rect">
            <a:avLst/>
          </a:prstGeom>
          <a:noFill/>
        </p:spPr>
        <p:txBody>
          <a:bodyPr wrap="square" rtlCol="0">
            <a:spAutoFit/>
          </a:bodyPr>
          <a:lstStyle/>
          <a:p>
            <a:pPr algn="just"/>
            <a:r>
              <a:rPr lang="es-ES" sz="2400" dirty="0" err="1" smtClean="0"/>
              <a:t>Energia</a:t>
            </a:r>
            <a:r>
              <a:rPr lang="es-ES" sz="2400" dirty="0" smtClean="0"/>
              <a:t> </a:t>
            </a:r>
            <a:r>
              <a:rPr lang="es-ES" sz="2400" dirty="0" err="1" smtClean="0"/>
              <a:t>eguneroko</a:t>
            </a:r>
            <a:r>
              <a:rPr lang="es-ES" sz="2400" dirty="0" smtClean="0"/>
              <a:t> </a:t>
            </a:r>
            <a:r>
              <a:rPr lang="es-ES" sz="2400" dirty="0" err="1" smtClean="0"/>
              <a:t>bizitzan</a:t>
            </a:r>
            <a:r>
              <a:rPr lang="es-ES" sz="2400" dirty="0" smtClean="0"/>
              <a:t> </a:t>
            </a:r>
            <a:r>
              <a:rPr lang="es-ES" sz="2400" dirty="0" err="1" smtClean="0"/>
              <a:t>erabiltzen</a:t>
            </a:r>
            <a:r>
              <a:rPr lang="es-ES" sz="2400" dirty="0" smtClean="0"/>
              <a:t> </a:t>
            </a:r>
            <a:r>
              <a:rPr lang="es-ES" sz="2400" dirty="0" err="1" smtClean="0"/>
              <a:t>dugu</a:t>
            </a:r>
            <a:r>
              <a:rPr lang="es-ES" sz="2400" dirty="0" smtClean="0"/>
              <a:t> eta </a:t>
            </a:r>
            <a:r>
              <a:rPr lang="es-ES" sz="2400" dirty="0" err="1" smtClean="0"/>
              <a:t>ondorio</a:t>
            </a:r>
            <a:r>
              <a:rPr lang="es-ES" sz="2400" dirty="0" smtClean="0"/>
              <a:t> </a:t>
            </a:r>
            <a:r>
              <a:rPr lang="es-ES" sz="2400" dirty="0" err="1" smtClean="0"/>
              <a:t>onak</a:t>
            </a:r>
            <a:r>
              <a:rPr lang="es-ES" sz="2400" dirty="0" smtClean="0"/>
              <a:t> eta </a:t>
            </a:r>
            <a:r>
              <a:rPr lang="es-ES" sz="2400" dirty="0" err="1" smtClean="0"/>
              <a:t>txarrak</a:t>
            </a:r>
            <a:r>
              <a:rPr lang="es-ES" sz="2400" dirty="0" smtClean="0"/>
              <a:t> </a:t>
            </a:r>
            <a:r>
              <a:rPr lang="es-ES" sz="2400" dirty="0" err="1" smtClean="0"/>
              <a:t>ditugu</a:t>
            </a:r>
            <a:r>
              <a:rPr lang="es-ES" sz="2400" dirty="0" smtClean="0"/>
              <a:t>. </a:t>
            </a:r>
            <a:r>
              <a:rPr lang="es-ES" sz="2400" dirty="0" err="1" smtClean="0"/>
              <a:t>Aipa</a:t>
            </a:r>
            <a:r>
              <a:rPr lang="es-ES" sz="2400" dirty="0" smtClean="0"/>
              <a:t> </a:t>
            </a:r>
            <a:r>
              <a:rPr lang="es-ES" sz="2400" dirty="0" err="1" smtClean="0"/>
              <a:t>itzazu</a:t>
            </a:r>
            <a:r>
              <a:rPr lang="es-ES" sz="2400" dirty="0" smtClean="0"/>
              <a:t> </a:t>
            </a:r>
            <a:r>
              <a:rPr lang="es-ES" sz="2400" dirty="0" err="1" smtClean="0"/>
              <a:t>alderdi</a:t>
            </a:r>
            <a:r>
              <a:rPr lang="es-ES" sz="2400" dirty="0" smtClean="0"/>
              <a:t> </a:t>
            </a:r>
            <a:r>
              <a:rPr lang="es-ES" sz="2400" dirty="0" err="1" smtClean="0"/>
              <a:t>positiboak</a:t>
            </a:r>
            <a:r>
              <a:rPr lang="es-ES" sz="2400" dirty="0" smtClean="0"/>
              <a:t> eta </a:t>
            </a:r>
            <a:r>
              <a:rPr lang="es-ES" sz="2400" dirty="0" err="1" smtClean="0"/>
              <a:t>alderdi</a:t>
            </a:r>
            <a:r>
              <a:rPr lang="es-ES" sz="2400" dirty="0" smtClean="0"/>
              <a:t> </a:t>
            </a:r>
            <a:r>
              <a:rPr lang="es-ES" sz="2400" dirty="0" err="1" smtClean="0"/>
              <a:t>negatiboak</a:t>
            </a:r>
            <a:r>
              <a:rPr lang="es-ES" sz="2400" dirty="0" smtClean="0"/>
              <a:t>. </a:t>
            </a:r>
            <a:r>
              <a:rPr lang="es-ES" sz="2400" dirty="0" err="1" smtClean="0"/>
              <a:t>Egizu</a:t>
            </a:r>
            <a:r>
              <a:rPr lang="es-ES" sz="2400" dirty="0" smtClean="0"/>
              <a:t> </a:t>
            </a:r>
            <a:r>
              <a:rPr lang="es-ES" sz="2400" dirty="0" err="1" smtClean="0"/>
              <a:t>analisia</a:t>
            </a:r>
            <a:r>
              <a:rPr lang="es-ES" sz="2400" dirty="0" smtClean="0"/>
              <a:t> eta </a:t>
            </a:r>
            <a:r>
              <a:rPr lang="es-ES" sz="2400" dirty="0" err="1" smtClean="0"/>
              <a:t>balorazioa</a:t>
            </a:r>
            <a:r>
              <a:rPr lang="es-ES" sz="2400" dirty="0" smtClean="0"/>
              <a:t>.</a:t>
            </a:r>
          </a:p>
          <a:p>
            <a:pPr algn="just"/>
            <a:endParaRPr lang="es-ES" sz="2400" dirty="0"/>
          </a:p>
          <a:p>
            <a:pPr algn="just"/>
            <a:r>
              <a:rPr lang="es-ES" sz="2400" dirty="0" smtClean="0"/>
              <a:t>Ba al </a:t>
            </a:r>
            <a:r>
              <a:rPr lang="es-ES" sz="2400" dirty="0" err="1" smtClean="0"/>
              <a:t>dago</a:t>
            </a:r>
            <a:r>
              <a:rPr lang="es-ES" sz="2400" dirty="0" smtClean="0"/>
              <a:t> </a:t>
            </a:r>
            <a:r>
              <a:rPr lang="es-ES" sz="2400" dirty="0" err="1" smtClean="0"/>
              <a:t>kutsatzen</a:t>
            </a:r>
            <a:r>
              <a:rPr lang="es-ES" sz="2400" dirty="0" smtClean="0"/>
              <a:t> </a:t>
            </a:r>
            <a:r>
              <a:rPr lang="es-ES" sz="2400" dirty="0" err="1" smtClean="0"/>
              <a:t>ez</a:t>
            </a:r>
            <a:r>
              <a:rPr lang="es-ES" sz="2400" dirty="0" smtClean="0"/>
              <a:t> </a:t>
            </a:r>
            <a:r>
              <a:rPr lang="es-ES" sz="2400" dirty="0" err="1" smtClean="0"/>
              <a:t>duen</a:t>
            </a:r>
            <a:r>
              <a:rPr lang="es-ES" sz="2400" dirty="0" smtClean="0"/>
              <a:t> </a:t>
            </a:r>
            <a:r>
              <a:rPr lang="es-ES" sz="2400" dirty="0" err="1" smtClean="0"/>
              <a:t>energia</a:t>
            </a:r>
            <a:r>
              <a:rPr lang="es-ES" sz="2400" dirty="0" smtClean="0"/>
              <a:t> </a:t>
            </a:r>
            <a:r>
              <a:rPr lang="es-ES" sz="2400" dirty="0" err="1" smtClean="0"/>
              <a:t>iturririk</a:t>
            </a:r>
            <a:r>
              <a:rPr lang="es-ES" sz="2400" dirty="0" smtClean="0"/>
              <a:t>? </a:t>
            </a:r>
            <a:r>
              <a:rPr lang="es-ES" sz="2400" dirty="0" err="1" smtClean="0"/>
              <a:t>Zeintzuk</a:t>
            </a:r>
            <a:r>
              <a:rPr lang="es-ES" sz="2400" dirty="0" smtClean="0"/>
              <a:t> </a:t>
            </a:r>
            <a:r>
              <a:rPr lang="es-ES" sz="2400" dirty="0" err="1" smtClean="0"/>
              <a:t>dira</a:t>
            </a:r>
            <a:r>
              <a:rPr lang="es-ES" sz="2400" dirty="0" smtClean="0"/>
              <a:t> </a:t>
            </a:r>
            <a:r>
              <a:rPr lang="es-ES" sz="2400" dirty="0" err="1" smtClean="0"/>
              <a:t>gehien</a:t>
            </a:r>
            <a:r>
              <a:rPr lang="es-ES" sz="2400" dirty="0" smtClean="0"/>
              <a:t> </a:t>
            </a:r>
            <a:r>
              <a:rPr lang="es-ES" sz="2400" dirty="0" err="1" smtClean="0"/>
              <a:t>kutsatzen</a:t>
            </a:r>
            <a:r>
              <a:rPr lang="es-ES" sz="2400" dirty="0" smtClean="0"/>
              <a:t> </a:t>
            </a:r>
            <a:r>
              <a:rPr lang="es-ES" sz="2400" dirty="0" err="1" smtClean="0"/>
              <a:t>dutenak</a:t>
            </a:r>
            <a:r>
              <a:rPr lang="es-ES" sz="2400" dirty="0" smtClean="0"/>
              <a:t>? Eta </a:t>
            </a:r>
            <a:r>
              <a:rPr lang="es-ES" sz="2400" dirty="0" err="1" smtClean="0"/>
              <a:t>gutxiago</a:t>
            </a:r>
            <a:r>
              <a:rPr lang="es-ES" sz="2400" dirty="0" smtClean="0"/>
              <a:t> </a:t>
            </a:r>
            <a:r>
              <a:rPr lang="es-ES" sz="2400" dirty="0" err="1" smtClean="0"/>
              <a:t>kutsatzen</a:t>
            </a:r>
            <a:r>
              <a:rPr lang="es-ES" sz="2400" dirty="0" smtClean="0"/>
              <a:t> </a:t>
            </a:r>
            <a:r>
              <a:rPr lang="es-ES" sz="2400" dirty="0" err="1" smtClean="0"/>
              <a:t>dutenak</a:t>
            </a:r>
            <a:r>
              <a:rPr lang="es-ES" sz="2400" dirty="0" smtClean="0"/>
              <a:t>?</a:t>
            </a:r>
            <a:endParaRPr lang="es-ES" sz="2400"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2636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38744" y="1818485"/>
            <a:ext cx="8382000" cy="3046988"/>
          </a:xfrm>
          <a:prstGeom prst="rect">
            <a:avLst/>
          </a:prstGeom>
          <a:noFill/>
        </p:spPr>
        <p:txBody>
          <a:bodyPr wrap="square" rtlCol="0">
            <a:spAutoFit/>
          </a:bodyPr>
          <a:lstStyle/>
          <a:p>
            <a:pPr algn="just"/>
            <a:r>
              <a:rPr lang="es-ES" sz="3200" dirty="0" err="1" smtClean="0"/>
              <a:t>Energia</a:t>
            </a:r>
            <a:r>
              <a:rPr lang="es-ES" sz="3200" dirty="0" smtClean="0"/>
              <a:t> </a:t>
            </a:r>
            <a:r>
              <a:rPr lang="es-ES" sz="3200" dirty="0" err="1" smtClean="0"/>
              <a:t>iturri</a:t>
            </a:r>
            <a:r>
              <a:rPr lang="es-ES" sz="3200" dirty="0" smtClean="0"/>
              <a:t> </a:t>
            </a:r>
            <a:r>
              <a:rPr lang="es-ES" sz="3200" dirty="0" err="1" smtClean="0"/>
              <a:t>batzuek</a:t>
            </a:r>
            <a:r>
              <a:rPr lang="es-ES" sz="3200" dirty="0" smtClean="0"/>
              <a:t> </a:t>
            </a:r>
            <a:r>
              <a:rPr lang="es-ES" sz="3200" dirty="0" err="1" smtClean="0"/>
              <a:t>konbentzionalak</a:t>
            </a:r>
            <a:r>
              <a:rPr lang="es-ES" sz="3200" dirty="0" smtClean="0"/>
              <a:t> </a:t>
            </a:r>
            <a:r>
              <a:rPr lang="es-ES" sz="3200" dirty="0" err="1" smtClean="0"/>
              <a:t>dira</a:t>
            </a:r>
            <a:r>
              <a:rPr lang="es-ES" sz="3200" dirty="0" smtClean="0"/>
              <a:t>, </a:t>
            </a:r>
            <a:r>
              <a:rPr lang="es-ES" sz="3200" dirty="0" err="1" smtClean="0"/>
              <a:t>hau</a:t>
            </a:r>
            <a:r>
              <a:rPr lang="es-ES" sz="3200" dirty="0" smtClean="0"/>
              <a:t> da </a:t>
            </a:r>
            <a:r>
              <a:rPr lang="es-ES" sz="3200" dirty="0" err="1" smtClean="0"/>
              <a:t>normalean</a:t>
            </a:r>
            <a:r>
              <a:rPr lang="es-ES" sz="3200" dirty="0" smtClean="0"/>
              <a:t> </a:t>
            </a:r>
            <a:r>
              <a:rPr lang="es-ES" sz="3200" dirty="0" err="1" smtClean="0"/>
              <a:t>erabiltzen</a:t>
            </a:r>
            <a:r>
              <a:rPr lang="es-ES" sz="3200" dirty="0" smtClean="0"/>
              <a:t> </a:t>
            </a:r>
            <a:r>
              <a:rPr lang="es-ES" sz="3200" dirty="0" err="1" smtClean="0"/>
              <a:t>dira</a:t>
            </a:r>
            <a:r>
              <a:rPr lang="es-ES" sz="3200" dirty="0" smtClean="0"/>
              <a:t>. </a:t>
            </a:r>
            <a:r>
              <a:rPr lang="es-ES" sz="3200" dirty="0" err="1" smtClean="0"/>
              <a:t>Beste</a:t>
            </a:r>
            <a:r>
              <a:rPr lang="es-ES" sz="3200" dirty="0" smtClean="0"/>
              <a:t> </a:t>
            </a:r>
            <a:r>
              <a:rPr lang="es-ES" sz="3200" dirty="0" err="1" smtClean="0"/>
              <a:t>batzuek</a:t>
            </a:r>
            <a:r>
              <a:rPr lang="es-ES" sz="3200" dirty="0" smtClean="0"/>
              <a:t> </a:t>
            </a:r>
            <a:r>
              <a:rPr lang="es-ES" sz="3200" dirty="0" err="1" smtClean="0"/>
              <a:t>etorkizunean</a:t>
            </a:r>
            <a:r>
              <a:rPr lang="es-ES" sz="3200" dirty="0" smtClean="0"/>
              <a:t> </a:t>
            </a:r>
            <a:r>
              <a:rPr lang="es-ES" sz="3200" dirty="0" err="1" smtClean="0"/>
              <a:t>erabil</a:t>
            </a:r>
            <a:r>
              <a:rPr lang="es-ES" sz="3200" dirty="0" smtClean="0"/>
              <a:t> </a:t>
            </a:r>
            <a:r>
              <a:rPr lang="es-ES" sz="3200" dirty="0" err="1" smtClean="0"/>
              <a:t>daitezkeenak</a:t>
            </a:r>
            <a:r>
              <a:rPr lang="es-ES" sz="3200" dirty="0" smtClean="0"/>
              <a:t> </a:t>
            </a:r>
            <a:r>
              <a:rPr lang="es-ES" sz="3200" dirty="0" err="1" smtClean="0"/>
              <a:t>dira</a:t>
            </a:r>
            <a:r>
              <a:rPr lang="es-ES" sz="3200" dirty="0" smtClean="0"/>
              <a:t> </a:t>
            </a:r>
            <a:r>
              <a:rPr lang="es-ES" sz="3200" dirty="0" err="1" smtClean="0"/>
              <a:t>edota</a:t>
            </a:r>
            <a:r>
              <a:rPr lang="es-ES" sz="3200" dirty="0" smtClean="0"/>
              <a:t> </a:t>
            </a:r>
            <a:r>
              <a:rPr lang="es-ES" sz="3200" dirty="0" err="1" smtClean="0"/>
              <a:t>egun</a:t>
            </a:r>
            <a:r>
              <a:rPr lang="es-ES" sz="3200" dirty="0" smtClean="0"/>
              <a:t> </a:t>
            </a:r>
            <a:r>
              <a:rPr lang="es-ES" sz="3200" dirty="0" err="1" smtClean="0"/>
              <a:t>gutxiago</a:t>
            </a:r>
            <a:r>
              <a:rPr lang="es-ES" sz="3200" dirty="0" smtClean="0"/>
              <a:t> </a:t>
            </a:r>
            <a:r>
              <a:rPr lang="es-ES" sz="3200" dirty="0" err="1" smtClean="0"/>
              <a:t>erabiltzen</a:t>
            </a:r>
            <a:r>
              <a:rPr lang="es-ES" sz="3200" dirty="0" smtClean="0"/>
              <a:t> </a:t>
            </a:r>
            <a:r>
              <a:rPr lang="es-ES" sz="3200" dirty="0" err="1" smtClean="0"/>
              <a:t>direnak</a:t>
            </a:r>
            <a:r>
              <a:rPr lang="es-ES" sz="3200" dirty="0" smtClean="0"/>
              <a:t>. </a:t>
            </a:r>
            <a:r>
              <a:rPr lang="es-ES" sz="3200" dirty="0" err="1" smtClean="0"/>
              <a:t>Hauek</a:t>
            </a:r>
            <a:r>
              <a:rPr lang="es-ES" sz="3200" dirty="0" smtClean="0"/>
              <a:t> </a:t>
            </a:r>
            <a:r>
              <a:rPr lang="es-ES" sz="3200" dirty="0" err="1" smtClean="0"/>
              <a:t>alternatiboak</a:t>
            </a:r>
            <a:r>
              <a:rPr lang="es-ES" sz="3200" dirty="0" smtClean="0"/>
              <a:t> </a:t>
            </a:r>
            <a:r>
              <a:rPr lang="es-ES" sz="3200" dirty="0" err="1" smtClean="0"/>
              <a:t>dira</a:t>
            </a:r>
            <a:r>
              <a:rPr lang="es-ES" sz="3200" dirty="0" smtClean="0"/>
              <a:t>. </a:t>
            </a:r>
            <a:r>
              <a:rPr lang="es-ES" sz="3200" dirty="0" err="1" smtClean="0"/>
              <a:t>Sailka</a:t>
            </a:r>
            <a:r>
              <a:rPr lang="es-ES" sz="3200" dirty="0" smtClean="0"/>
              <a:t> </a:t>
            </a:r>
            <a:r>
              <a:rPr lang="es-ES" sz="3200" dirty="0" err="1" smtClean="0"/>
              <a:t>itzazu</a:t>
            </a:r>
            <a:r>
              <a:rPr lang="es-ES" sz="3200" dirty="0" smtClean="0"/>
              <a:t> </a:t>
            </a:r>
            <a:r>
              <a:rPr lang="es-ES" sz="3200" dirty="0" err="1" smtClean="0"/>
              <a:t>energia</a:t>
            </a:r>
            <a:r>
              <a:rPr lang="es-ES" sz="3200" dirty="0" smtClean="0"/>
              <a:t> </a:t>
            </a:r>
            <a:r>
              <a:rPr lang="es-ES" sz="3200" dirty="0" err="1" smtClean="0"/>
              <a:t>iturriak</a:t>
            </a:r>
            <a:r>
              <a:rPr lang="es-ES" sz="3200" dirty="0" smtClean="0"/>
              <a:t> </a:t>
            </a:r>
            <a:r>
              <a:rPr lang="es-ES" sz="3200" dirty="0" err="1" smtClean="0"/>
              <a:t>konbntzionalen</a:t>
            </a:r>
            <a:r>
              <a:rPr lang="es-ES" sz="3200" dirty="0" smtClean="0"/>
              <a:t> </a:t>
            </a:r>
            <a:r>
              <a:rPr lang="es-ES" sz="3200" dirty="0" err="1" smtClean="0"/>
              <a:t>artean</a:t>
            </a:r>
            <a:r>
              <a:rPr lang="es-ES" sz="3200" dirty="0" smtClean="0"/>
              <a:t> eta </a:t>
            </a:r>
            <a:r>
              <a:rPr lang="es-ES" sz="3200" dirty="0" err="1" smtClean="0"/>
              <a:t>alternatiboen</a:t>
            </a:r>
            <a:r>
              <a:rPr lang="es-ES" sz="3200" dirty="0" smtClean="0"/>
              <a:t> </a:t>
            </a:r>
            <a:r>
              <a:rPr lang="es-ES" sz="3200" dirty="0" err="1" smtClean="0"/>
              <a:t>artean</a:t>
            </a:r>
            <a:r>
              <a:rPr lang="es-ES" sz="3200" dirty="0" smtClean="0"/>
              <a:t>. </a:t>
            </a:r>
            <a:r>
              <a:rPr lang="es-ES" sz="3200" dirty="0" err="1" smtClean="0"/>
              <a:t>Arrazonatu</a:t>
            </a:r>
            <a:r>
              <a:rPr lang="es-ES" sz="3200" dirty="0" smtClean="0"/>
              <a:t>.</a:t>
            </a:r>
            <a:endParaRPr lang="es-ES" sz="3200"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8010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Text Box 2"/>
          <p:cNvSpPr txBox="1">
            <a:spLocks noChangeArrowheads="1"/>
          </p:cNvSpPr>
          <p:nvPr/>
        </p:nvSpPr>
        <p:spPr bwMode="auto">
          <a:xfrm>
            <a:off x="2688431" y="6462049"/>
            <a:ext cx="3348037" cy="406400"/>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dirty="0" smtClean="0"/>
              <a:t>Ondorengo taula osatu</a:t>
            </a:r>
            <a:endParaRPr lang="eu-ES" sz="2000" dirty="0"/>
          </a:p>
        </p:txBody>
      </p:sp>
      <p:sp>
        <p:nvSpPr>
          <p:cNvPr id="661507"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78912" name="Text Box 32"/>
          <p:cNvSpPr txBox="1">
            <a:spLocks noChangeArrowheads="1"/>
          </p:cNvSpPr>
          <p:nvPr/>
        </p:nvSpPr>
        <p:spPr bwMode="auto">
          <a:xfrm>
            <a:off x="1651000" y="1279525"/>
            <a:ext cx="1285875" cy="342900"/>
          </a:xfrm>
          <a:prstGeom prst="rect">
            <a:avLst/>
          </a:prstGeom>
          <a:solidFill>
            <a:srgbClr val="CCFF66"/>
          </a:solidFill>
          <a:ln w="38100" cmpd="dbl">
            <a:solidFill>
              <a:srgbClr val="0066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Berriztagarria</a:t>
            </a:r>
            <a:endParaRPr lang="eu-ES" sz="1400">
              <a:latin typeface="Times New Roman" charset="0"/>
              <a:cs typeface="Times New Roman" charset="0"/>
            </a:endParaRPr>
          </a:p>
        </p:txBody>
      </p:sp>
      <p:sp>
        <p:nvSpPr>
          <p:cNvPr id="378913" name="Text Box 33"/>
          <p:cNvSpPr txBox="1">
            <a:spLocks noChangeArrowheads="1"/>
          </p:cNvSpPr>
          <p:nvPr/>
        </p:nvSpPr>
        <p:spPr bwMode="auto">
          <a:xfrm>
            <a:off x="5200650" y="1279525"/>
            <a:ext cx="1352353" cy="307777"/>
          </a:xfrm>
          <a:prstGeom prst="rect">
            <a:avLst/>
          </a:prstGeom>
          <a:solidFill>
            <a:srgbClr val="FF0000"/>
          </a:solidFill>
          <a:ln w="38100" cmpd="dbl">
            <a:solidFill>
              <a:srgbClr val="8000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dirty="0" smtClean="0"/>
              <a:t>Kutsakorragoa</a:t>
            </a:r>
            <a:endParaRPr lang="eu-ES" sz="1400" dirty="0">
              <a:latin typeface="Times New Roman" charset="0"/>
              <a:cs typeface="Times New Roman" charset="0"/>
            </a:endParaRPr>
          </a:p>
        </p:txBody>
      </p:sp>
      <p:sp>
        <p:nvSpPr>
          <p:cNvPr id="378914" name="Text Box 34"/>
          <p:cNvSpPr txBox="1">
            <a:spLocks noChangeArrowheads="1"/>
          </p:cNvSpPr>
          <p:nvPr/>
        </p:nvSpPr>
        <p:spPr bwMode="auto">
          <a:xfrm>
            <a:off x="4362450" y="1279525"/>
            <a:ext cx="1023087" cy="307777"/>
          </a:xfrm>
          <a:prstGeom prst="rect">
            <a:avLst/>
          </a:prstGeom>
          <a:solidFill>
            <a:srgbClr val="FFCCFF"/>
          </a:solidFill>
          <a:ln w="38100" cmpd="dbl">
            <a:solidFill>
              <a:srgbClr val="FF99CC"/>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dirty="0" smtClean="0"/>
              <a:t>Garbiagoa</a:t>
            </a:r>
            <a:endParaRPr lang="eu-ES" sz="1400" dirty="0">
              <a:latin typeface="Times New Roman" charset="0"/>
              <a:cs typeface="Times New Roman" charset="0"/>
            </a:endParaRPr>
          </a:p>
        </p:txBody>
      </p:sp>
      <p:sp>
        <p:nvSpPr>
          <p:cNvPr id="378915" name="Text Box 35"/>
          <p:cNvSpPr txBox="1">
            <a:spLocks noChangeArrowheads="1"/>
          </p:cNvSpPr>
          <p:nvPr/>
        </p:nvSpPr>
        <p:spPr bwMode="auto">
          <a:xfrm>
            <a:off x="7994650" y="1125538"/>
            <a:ext cx="1079500" cy="555625"/>
          </a:xfrm>
          <a:prstGeom prst="rect">
            <a:avLst/>
          </a:prstGeom>
          <a:solidFill>
            <a:srgbClr val="FF9900"/>
          </a:solidFill>
          <a:ln w="38100" cmpd="dbl">
            <a:solidFill>
              <a:srgbClr val="9933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Konbentzionala</a:t>
            </a:r>
            <a:endParaRPr lang="eu-ES" sz="1400">
              <a:latin typeface="Times New Roman" charset="0"/>
              <a:cs typeface="Times New Roman" charset="0"/>
            </a:endParaRPr>
          </a:p>
        </p:txBody>
      </p:sp>
      <p:sp>
        <p:nvSpPr>
          <p:cNvPr id="378916" name="Text Box 36"/>
          <p:cNvSpPr txBox="1">
            <a:spLocks noChangeArrowheads="1"/>
          </p:cNvSpPr>
          <p:nvPr/>
        </p:nvSpPr>
        <p:spPr bwMode="auto">
          <a:xfrm>
            <a:off x="6718300" y="1279525"/>
            <a:ext cx="1168400" cy="342900"/>
          </a:xfrm>
          <a:prstGeom prst="rect">
            <a:avLst/>
          </a:prstGeom>
          <a:solidFill>
            <a:srgbClr val="FFFF99"/>
          </a:solidFill>
          <a:ln w="38100" cmpd="dbl">
            <a:solidFill>
              <a:srgbClr val="FFCC0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Alternatiboa</a:t>
            </a:r>
            <a:endParaRPr lang="eu-ES" sz="1400">
              <a:latin typeface="Times New Roman" charset="0"/>
              <a:cs typeface="Times New Roman" charset="0"/>
            </a:endParaRPr>
          </a:p>
        </p:txBody>
      </p:sp>
      <p:sp>
        <p:nvSpPr>
          <p:cNvPr id="378911" name="Text Box 31"/>
          <p:cNvSpPr txBox="1">
            <a:spLocks noChangeArrowheads="1"/>
          </p:cNvSpPr>
          <p:nvPr/>
        </p:nvSpPr>
        <p:spPr bwMode="auto">
          <a:xfrm>
            <a:off x="2968625" y="1144588"/>
            <a:ext cx="1293813" cy="555625"/>
          </a:xfrm>
          <a:prstGeom prst="rect">
            <a:avLst/>
          </a:prstGeom>
          <a:solidFill>
            <a:srgbClr val="008000"/>
          </a:solidFill>
          <a:ln w="38100" cmpd="dbl">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Ez berriztagarria</a:t>
            </a:r>
            <a:endParaRPr lang="eu-ES" sz="1400">
              <a:latin typeface="Times New Roman" charset="0"/>
              <a:cs typeface="Times New Roman" charset="0"/>
            </a:endParaRPr>
          </a:p>
        </p:txBody>
      </p:sp>
      <p:sp>
        <p:nvSpPr>
          <p:cNvPr id="378928" name="Text Box 48"/>
          <p:cNvSpPr txBox="1">
            <a:spLocks noChangeArrowheads="1"/>
          </p:cNvSpPr>
          <p:nvPr/>
        </p:nvSpPr>
        <p:spPr bwMode="auto">
          <a:xfrm>
            <a:off x="184150" y="4862513"/>
            <a:ext cx="12350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Geotermikoa</a:t>
            </a:r>
            <a:endParaRPr lang="eu-ES" sz="1200">
              <a:latin typeface="Times New Roman" charset="0"/>
              <a:cs typeface="Times New Roman" charset="0"/>
            </a:endParaRPr>
          </a:p>
        </p:txBody>
      </p:sp>
      <p:sp>
        <p:nvSpPr>
          <p:cNvPr id="378930" name="Text Box 50"/>
          <p:cNvSpPr txBox="1">
            <a:spLocks noChangeArrowheads="1"/>
          </p:cNvSpPr>
          <p:nvPr/>
        </p:nvSpPr>
        <p:spPr bwMode="auto">
          <a:xfrm>
            <a:off x="304800" y="5635625"/>
            <a:ext cx="9953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Biomasa</a:t>
            </a:r>
            <a:endParaRPr lang="eu-ES" sz="1200">
              <a:latin typeface="Times New Roman" charset="0"/>
              <a:cs typeface="Times New Roman" charset="0"/>
            </a:endParaRPr>
          </a:p>
        </p:txBody>
      </p:sp>
      <p:sp>
        <p:nvSpPr>
          <p:cNvPr id="378931" name="Text Box 51"/>
          <p:cNvSpPr txBox="1">
            <a:spLocks noChangeArrowheads="1"/>
          </p:cNvSpPr>
          <p:nvPr/>
        </p:nvSpPr>
        <p:spPr bwMode="auto">
          <a:xfrm>
            <a:off x="157163" y="6029325"/>
            <a:ext cx="1035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200"/>
              <a:t>Bioerregaiak</a:t>
            </a:r>
            <a:endParaRPr lang="eu-ES" sz="1200">
              <a:latin typeface="Times New Roman" charset="0"/>
              <a:cs typeface="Times New Roman" charset="0"/>
            </a:endParaRPr>
          </a:p>
        </p:txBody>
      </p:sp>
      <p:grpSp>
        <p:nvGrpSpPr>
          <p:cNvPr id="9" name="Group 67"/>
          <p:cNvGrpSpPr>
            <a:grpSpLocks/>
          </p:cNvGrpSpPr>
          <p:nvPr/>
        </p:nvGrpSpPr>
        <p:grpSpPr bwMode="auto">
          <a:xfrm>
            <a:off x="142875" y="2457450"/>
            <a:ext cx="8713788" cy="3527425"/>
            <a:chOff x="90" y="1548"/>
            <a:chExt cx="5489" cy="2222"/>
          </a:xfrm>
        </p:grpSpPr>
        <p:sp>
          <p:nvSpPr>
            <p:cNvPr id="661559" name="Line 52"/>
            <p:cNvSpPr>
              <a:spLocks noChangeShapeType="1"/>
            </p:cNvSpPr>
            <p:nvPr/>
          </p:nvSpPr>
          <p:spPr bwMode="auto">
            <a:xfrm>
              <a:off x="90" y="1548"/>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0" name="Line 53"/>
            <p:cNvSpPr>
              <a:spLocks noChangeShapeType="1"/>
            </p:cNvSpPr>
            <p:nvPr/>
          </p:nvSpPr>
          <p:spPr bwMode="auto">
            <a:xfrm>
              <a:off x="90" y="3022"/>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1" name="Line 54"/>
            <p:cNvSpPr>
              <a:spLocks noChangeShapeType="1"/>
            </p:cNvSpPr>
            <p:nvPr/>
          </p:nvSpPr>
          <p:spPr bwMode="auto">
            <a:xfrm>
              <a:off x="90" y="3294"/>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2" name="Line 55"/>
            <p:cNvSpPr>
              <a:spLocks noChangeShapeType="1"/>
            </p:cNvSpPr>
            <p:nvPr/>
          </p:nvSpPr>
          <p:spPr bwMode="auto">
            <a:xfrm>
              <a:off x="90" y="1911"/>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3" name="Line 56"/>
            <p:cNvSpPr>
              <a:spLocks noChangeShapeType="1"/>
            </p:cNvSpPr>
            <p:nvPr/>
          </p:nvSpPr>
          <p:spPr bwMode="auto">
            <a:xfrm>
              <a:off x="90" y="2296"/>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4" name="Line 57"/>
            <p:cNvSpPr>
              <a:spLocks noChangeShapeType="1"/>
            </p:cNvSpPr>
            <p:nvPr/>
          </p:nvSpPr>
          <p:spPr bwMode="auto">
            <a:xfrm>
              <a:off x="90" y="2659"/>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5" name="Line 58"/>
            <p:cNvSpPr>
              <a:spLocks noChangeShapeType="1"/>
            </p:cNvSpPr>
            <p:nvPr/>
          </p:nvSpPr>
          <p:spPr bwMode="auto">
            <a:xfrm>
              <a:off x="90" y="3521"/>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66" name="Line 59"/>
            <p:cNvSpPr>
              <a:spLocks noChangeShapeType="1"/>
            </p:cNvSpPr>
            <p:nvPr/>
          </p:nvSpPr>
          <p:spPr bwMode="auto">
            <a:xfrm>
              <a:off x="90" y="3770"/>
              <a:ext cx="5489"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10" name="Group 87"/>
          <p:cNvGrpSpPr>
            <a:grpSpLocks/>
          </p:cNvGrpSpPr>
          <p:nvPr/>
        </p:nvGrpSpPr>
        <p:grpSpPr bwMode="auto">
          <a:xfrm>
            <a:off x="1655763" y="1700213"/>
            <a:ext cx="6119812" cy="4608512"/>
            <a:chOff x="1043" y="1071"/>
            <a:chExt cx="3855" cy="2903"/>
          </a:xfrm>
        </p:grpSpPr>
        <p:sp>
          <p:nvSpPr>
            <p:cNvPr id="661553" name="Line 60"/>
            <p:cNvSpPr>
              <a:spLocks noChangeShapeType="1"/>
            </p:cNvSpPr>
            <p:nvPr/>
          </p:nvSpPr>
          <p:spPr bwMode="auto">
            <a:xfrm>
              <a:off x="1043"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4" name="Line 61"/>
            <p:cNvSpPr>
              <a:spLocks noChangeShapeType="1"/>
            </p:cNvSpPr>
            <p:nvPr/>
          </p:nvSpPr>
          <p:spPr bwMode="auto">
            <a:xfrm>
              <a:off x="1769"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5" name="Line 62"/>
            <p:cNvSpPr>
              <a:spLocks noChangeShapeType="1"/>
            </p:cNvSpPr>
            <p:nvPr/>
          </p:nvSpPr>
          <p:spPr bwMode="auto">
            <a:xfrm>
              <a:off x="2608"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6" name="Line 63"/>
            <p:cNvSpPr>
              <a:spLocks noChangeShapeType="1"/>
            </p:cNvSpPr>
            <p:nvPr/>
          </p:nvSpPr>
          <p:spPr bwMode="auto">
            <a:xfrm>
              <a:off x="3220"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7" name="Line 64"/>
            <p:cNvSpPr>
              <a:spLocks noChangeShapeType="1"/>
            </p:cNvSpPr>
            <p:nvPr/>
          </p:nvSpPr>
          <p:spPr bwMode="auto">
            <a:xfrm>
              <a:off x="4127"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661558" name="Line 65"/>
            <p:cNvSpPr>
              <a:spLocks noChangeShapeType="1"/>
            </p:cNvSpPr>
            <p:nvPr/>
          </p:nvSpPr>
          <p:spPr bwMode="auto">
            <a:xfrm>
              <a:off x="4898" y="1071"/>
              <a:ext cx="0" cy="290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78926" name="Text Box 46"/>
          <p:cNvSpPr txBox="1">
            <a:spLocks noChangeArrowheads="1"/>
          </p:cNvSpPr>
          <p:nvPr/>
        </p:nvSpPr>
        <p:spPr bwMode="auto">
          <a:xfrm>
            <a:off x="142875" y="1279525"/>
            <a:ext cx="1414463" cy="342900"/>
          </a:xfrm>
          <a:prstGeom prst="rect">
            <a:avLst/>
          </a:prstGeom>
          <a:solidFill>
            <a:srgbClr val="C0C0C0"/>
          </a:solidFill>
          <a:ln w="38100" cmpd="dbl">
            <a:solidFill>
              <a:srgbClr val="808080"/>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400"/>
              <a:t>Energia iturriak</a:t>
            </a:r>
            <a:endParaRPr lang="eu-ES" sz="1400">
              <a:latin typeface="Times New Roman" charset="0"/>
              <a:cs typeface="Times New Roman" charset="0"/>
            </a:endParaRPr>
          </a:p>
        </p:txBody>
      </p:sp>
      <p:pic>
        <p:nvPicPr>
          <p:cNvPr id="4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806" y="0"/>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5726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CuadroTexto 47"/>
          <p:cNvSpPr txBox="1"/>
          <p:nvPr/>
        </p:nvSpPr>
        <p:spPr>
          <a:xfrm>
            <a:off x="184150" y="1883252"/>
            <a:ext cx="1373188" cy="307777"/>
          </a:xfrm>
          <a:prstGeom prst="rect">
            <a:avLst/>
          </a:prstGeom>
          <a:noFill/>
        </p:spPr>
        <p:txBody>
          <a:bodyPr wrap="square" rtlCol="0">
            <a:spAutoFit/>
          </a:bodyPr>
          <a:lstStyle/>
          <a:p>
            <a:r>
              <a:rPr lang="es-ES" sz="1400" dirty="0" err="1" smtClean="0"/>
              <a:t>Petrolioa</a:t>
            </a:r>
            <a:endParaRPr lang="es-ES" sz="1400" dirty="0"/>
          </a:p>
        </p:txBody>
      </p:sp>
      <p:sp>
        <p:nvSpPr>
          <p:cNvPr id="49" name="CuadroTexto 48"/>
          <p:cNvSpPr txBox="1"/>
          <p:nvPr/>
        </p:nvSpPr>
        <p:spPr>
          <a:xfrm>
            <a:off x="184150" y="2636397"/>
            <a:ext cx="1373188" cy="307777"/>
          </a:xfrm>
          <a:prstGeom prst="rect">
            <a:avLst/>
          </a:prstGeom>
          <a:noFill/>
        </p:spPr>
        <p:txBody>
          <a:bodyPr wrap="square" rtlCol="0">
            <a:spAutoFit/>
          </a:bodyPr>
          <a:lstStyle/>
          <a:p>
            <a:r>
              <a:rPr lang="es-ES" sz="1400" dirty="0" err="1" smtClean="0"/>
              <a:t>Nuklearra</a:t>
            </a:r>
            <a:endParaRPr lang="es-ES" sz="1400" dirty="0"/>
          </a:p>
        </p:txBody>
      </p:sp>
      <p:sp>
        <p:nvSpPr>
          <p:cNvPr id="50" name="CuadroTexto 49"/>
          <p:cNvSpPr txBox="1"/>
          <p:nvPr/>
        </p:nvSpPr>
        <p:spPr>
          <a:xfrm>
            <a:off x="304800" y="3194467"/>
            <a:ext cx="1252538" cy="307777"/>
          </a:xfrm>
          <a:prstGeom prst="rect">
            <a:avLst/>
          </a:prstGeom>
          <a:noFill/>
        </p:spPr>
        <p:txBody>
          <a:bodyPr wrap="square" rtlCol="0">
            <a:spAutoFit/>
          </a:bodyPr>
          <a:lstStyle/>
          <a:p>
            <a:r>
              <a:rPr lang="es-ES" sz="1400" dirty="0" err="1" smtClean="0"/>
              <a:t>Itsasokoa</a:t>
            </a:r>
            <a:endParaRPr lang="es-ES" sz="1400" dirty="0"/>
          </a:p>
        </p:txBody>
      </p:sp>
      <p:sp>
        <p:nvSpPr>
          <p:cNvPr id="51" name="CuadroTexto 50"/>
          <p:cNvSpPr txBox="1"/>
          <p:nvPr/>
        </p:nvSpPr>
        <p:spPr>
          <a:xfrm>
            <a:off x="304800" y="3644900"/>
            <a:ext cx="1252538" cy="307777"/>
          </a:xfrm>
          <a:prstGeom prst="rect">
            <a:avLst/>
          </a:prstGeom>
          <a:noFill/>
        </p:spPr>
        <p:txBody>
          <a:bodyPr wrap="square" rtlCol="0">
            <a:spAutoFit/>
          </a:bodyPr>
          <a:lstStyle/>
          <a:p>
            <a:r>
              <a:rPr lang="es-ES" sz="1400" dirty="0" err="1" smtClean="0"/>
              <a:t>Eolikoa</a:t>
            </a:r>
            <a:endParaRPr lang="es-ES" sz="1400" dirty="0"/>
          </a:p>
        </p:txBody>
      </p:sp>
      <p:sp>
        <p:nvSpPr>
          <p:cNvPr id="52" name="CuadroTexto 51"/>
          <p:cNvSpPr txBox="1"/>
          <p:nvPr/>
        </p:nvSpPr>
        <p:spPr>
          <a:xfrm>
            <a:off x="304800" y="4221163"/>
            <a:ext cx="1894226" cy="307777"/>
          </a:xfrm>
          <a:prstGeom prst="rect">
            <a:avLst/>
          </a:prstGeom>
          <a:noFill/>
        </p:spPr>
        <p:txBody>
          <a:bodyPr wrap="square" rtlCol="0">
            <a:spAutoFit/>
          </a:bodyPr>
          <a:lstStyle/>
          <a:p>
            <a:r>
              <a:rPr lang="es-ES" sz="1400" dirty="0" err="1" smtClean="0"/>
              <a:t>Eguzki</a:t>
            </a:r>
            <a:r>
              <a:rPr lang="es-ES" sz="1400" dirty="0" smtClean="0"/>
              <a:t> </a:t>
            </a:r>
            <a:r>
              <a:rPr lang="es-ES" sz="1400" dirty="0" err="1" smtClean="0"/>
              <a:t>fotoboltaikoa</a:t>
            </a:r>
            <a:endParaRPr lang="es-ES" sz="1400" dirty="0"/>
          </a:p>
        </p:txBody>
      </p:sp>
      <p:sp>
        <p:nvSpPr>
          <p:cNvPr id="53" name="CuadroTexto 52"/>
          <p:cNvSpPr txBox="1"/>
          <p:nvPr/>
        </p:nvSpPr>
        <p:spPr>
          <a:xfrm>
            <a:off x="304800" y="5229225"/>
            <a:ext cx="1894226" cy="307777"/>
          </a:xfrm>
          <a:prstGeom prst="rect">
            <a:avLst/>
          </a:prstGeom>
          <a:noFill/>
        </p:spPr>
        <p:txBody>
          <a:bodyPr wrap="square" rtlCol="0">
            <a:spAutoFit/>
          </a:bodyPr>
          <a:lstStyle/>
          <a:p>
            <a:r>
              <a:rPr lang="es-ES" sz="1400" dirty="0" err="1" smtClean="0"/>
              <a:t>Eguzki</a:t>
            </a:r>
            <a:r>
              <a:rPr lang="es-ES" sz="1400" dirty="0" smtClean="0"/>
              <a:t> </a:t>
            </a:r>
            <a:r>
              <a:rPr lang="es-ES" sz="1400" dirty="0" err="1" smtClean="0"/>
              <a:t>termikoa</a:t>
            </a:r>
            <a:endParaRPr lang="es-ES" sz="1400" dirty="0"/>
          </a:p>
        </p:txBody>
      </p:sp>
    </p:spTree>
    <p:extLst>
      <p:ext uri="{BB962C8B-B14F-4D97-AF65-F5344CB8AC3E}">
        <p14:creationId xmlns:p14="http://schemas.microsoft.com/office/powerpoint/2010/main" val="216189443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26"/>
                                        </p:tgtEl>
                                        <p:attrNameLst>
                                          <p:attrName>style.visibility</p:attrName>
                                        </p:attrNameLst>
                                      </p:cBhvr>
                                      <p:to>
                                        <p:strVal val="visible"/>
                                      </p:to>
                                    </p:set>
                                    <p:animEffect transition="in" filter="checkerboard(across)">
                                      <p:cBhvr>
                                        <p:cTn id="7" dur="500"/>
                                        <p:tgtEl>
                                          <p:spTgt spid="378926"/>
                                        </p:tgtEl>
                                      </p:cBhvr>
                                    </p:animEffect>
                                  </p:childTnLst>
                                </p:cTn>
                              </p:par>
                            </p:childTnLst>
                          </p:cTn>
                        </p:par>
                        <p:par>
                          <p:cTn id="8" fill="hold" nodeType="afterGroup">
                            <p:stCondLst>
                              <p:cond delay="500"/>
                            </p:stCondLst>
                            <p:childTnLst>
                              <p:par>
                                <p:cTn id="9" presetID="22" presetClass="entr" presetSubtype="8" fill="hold"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par>
                          <p:cTn id="12" fill="hold" nodeType="afterGroup">
                            <p:stCondLst>
                              <p:cond delay="2500"/>
                            </p:stCondLst>
                            <p:childTnLst>
                              <p:par>
                                <p:cTn id="13" presetID="22" presetClass="entr" presetSubtype="1" fill="hold"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000"/>
                                        <p:tgtEl>
                                          <p:spTgt spid="10"/>
                                        </p:tgtEl>
                                      </p:cBhvr>
                                    </p:animEffect>
                                  </p:childTnLst>
                                </p:cTn>
                              </p:par>
                            </p:childTnLst>
                          </p:cTn>
                        </p:par>
                        <p:par>
                          <p:cTn id="16" fill="hold" nodeType="afterGroup">
                            <p:stCondLst>
                              <p:cond delay="4500"/>
                            </p:stCondLst>
                            <p:childTnLst>
                              <p:par>
                                <p:cTn id="17" presetID="5" presetClass="entr" presetSubtype="10" fill="hold" grpId="0" nodeType="afterEffect">
                                  <p:stCondLst>
                                    <p:cond delay="500"/>
                                  </p:stCondLst>
                                  <p:childTnLst>
                                    <p:set>
                                      <p:cBhvr>
                                        <p:cTn id="18" dur="1" fill="hold">
                                          <p:stCondLst>
                                            <p:cond delay="0"/>
                                          </p:stCondLst>
                                        </p:cTn>
                                        <p:tgtEl>
                                          <p:spTgt spid="378912"/>
                                        </p:tgtEl>
                                        <p:attrNameLst>
                                          <p:attrName>style.visibility</p:attrName>
                                        </p:attrNameLst>
                                      </p:cBhvr>
                                      <p:to>
                                        <p:strVal val="visible"/>
                                      </p:to>
                                    </p:set>
                                    <p:animEffect transition="in" filter="checkerboard(across)">
                                      <p:cBhvr>
                                        <p:cTn id="19" dur="500"/>
                                        <p:tgtEl>
                                          <p:spTgt spid="378912"/>
                                        </p:tgtEl>
                                      </p:cBhvr>
                                    </p:animEffect>
                                  </p:childTnLst>
                                </p:cTn>
                              </p:par>
                            </p:childTnLst>
                          </p:cTn>
                        </p:par>
                        <p:par>
                          <p:cTn id="20" fill="hold" nodeType="afterGroup">
                            <p:stCondLst>
                              <p:cond delay="5500"/>
                            </p:stCondLst>
                            <p:childTnLst>
                              <p:par>
                                <p:cTn id="21" presetID="5" presetClass="entr" presetSubtype="10" fill="hold" grpId="0" nodeType="afterEffect">
                                  <p:stCondLst>
                                    <p:cond delay="500"/>
                                  </p:stCondLst>
                                  <p:childTnLst>
                                    <p:set>
                                      <p:cBhvr>
                                        <p:cTn id="22" dur="1" fill="hold">
                                          <p:stCondLst>
                                            <p:cond delay="0"/>
                                          </p:stCondLst>
                                        </p:cTn>
                                        <p:tgtEl>
                                          <p:spTgt spid="378911"/>
                                        </p:tgtEl>
                                        <p:attrNameLst>
                                          <p:attrName>style.visibility</p:attrName>
                                        </p:attrNameLst>
                                      </p:cBhvr>
                                      <p:to>
                                        <p:strVal val="visible"/>
                                      </p:to>
                                    </p:set>
                                    <p:animEffect transition="in" filter="checkerboard(across)">
                                      <p:cBhvr>
                                        <p:cTn id="23" dur="500"/>
                                        <p:tgtEl>
                                          <p:spTgt spid="378911"/>
                                        </p:tgtEl>
                                      </p:cBhvr>
                                    </p:animEffect>
                                  </p:childTnLst>
                                </p:cTn>
                              </p:par>
                            </p:childTnLst>
                          </p:cTn>
                        </p:par>
                        <p:par>
                          <p:cTn id="24" fill="hold" nodeType="afterGroup">
                            <p:stCondLst>
                              <p:cond delay="6500"/>
                            </p:stCondLst>
                            <p:childTnLst>
                              <p:par>
                                <p:cTn id="25" presetID="5" presetClass="entr" presetSubtype="10" fill="hold" grpId="0" nodeType="afterEffect">
                                  <p:stCondLst>
                                    <p:cond delay="500"/>
                                  </p:stCondLst>
                                  <p:childTnLst>
                                    <p:set>
                                      <p:cBhvr>
                                        <p:cTn id="26" dur="1" fill="hold">
                                          <p:stCondLst>
                                            <p:cond delay="0"/>
                                          </p:stCondLst>
                                        </p:cTn>
                                        <p:tgtEl>
                                          <p:spTgt spid="378914"/>
                                        </p:tgtEl>
                                        <p:attrNameLst>
                                          <p:attrName>style.visibility</p:attrName>
                                        </p:attrNameLst>
                                      </p:cBhvr>
                                      <p:to>
                                        <p:strVal val="visible"/>
                                      </p:to>
                                    </p:set>
                                    <p:animEffect transition="in" filter="checkerboard(across)">
                                      <p:cBhvr>
                                        <p:cTn id="27" dur="500"/>
                                        <p:tgtEl>
                                          <p:spTgt spid="378914"/>
                                        </p:tgtEl>
                                      </p:cBhvr>
                                    </p:animEffect>
                                  </p:childTnLst>
                                </p:cTn>
                              </p:par>
                            </p:childTnLst>
                          </p:cTn>
                        </p:par>
                        <p:par>
                          <p:cTn id="28" fill="hold" nodeType="afterGroup">
                            <p:stCondLst>
                              <p:cond delay="7500"/>
                            </p:stCondLst>
                            <p:childTnLst>
                              <p:par>
                                <p:cTn id="29" presetID="5" presetClass="entr" presetSubtype="10" fill="hold" grpId="0" nodeType="afterEffect">
                                  <p:stCondLst>
                                    <p:cond delay="500"/>
                                  </p:stCondLst>
                                  <p:childTnLst>
                                    <p:set>
                                      <p:cBhvr>
                                        <p:cTn id="30" dur="1" fill="hold">
                                          <p:stCondLst>
                                            <p:cond delay="0"/>
                                          </p:stCondLst>
                                        </p:cTn>
                                        <p:tgtEl>
                                          <p:spTgt spid="378913"/>
                                        </p:tgtEl>
                                        <p:attrNameLst>
                                          <p:attrName>style.visibility</p:attrName>
                                        </p:attrNameLst>
                                      </p:cBhvr>
                                      <p:to>
                                        <p:strVal val="visible"/>
                                      </p:to>
                                    </p:set>
                                    <p:animEffect transition="in" filter="checkerboard(across)">
                                      <p:cBhvr>
                                        <p:cTn id="31" dur="500"/>
                                        <p:tgtEl>
                                          <p:spTgt spid="378913"/>
                                        </p:tgtEl>
                                      </p:cBhvr>
                                    </p:animEffect>
                                  </p:childTnLst>
                                </p:cTn>
                              </p:par>
                            </p:childTnLst>
                          </p:cTn>
                        </p:par>
                        <p:par>
                          <p:cTn id="32" fill="hold" nodeType="afterGroup">
                            <p:stCondLst>
                              <p:cond delay="8500"/>
                            </p:stCondLst>
                            <p:childTnLst>
                              <p:par>
                                <p:cTn id="33" presetID="5" presetClass="entr" presetSubtype="10" fill="hold" grpId="0" nodeType="afterEffect">
                                  <p:stCondLst>
                                    <p:cond delay="500"/>
                                  </p:stCondLst>
                                  <p:childTnLst>
                                    <p:set>
                                      <p:cBhvr>
                                        <p:cTn id="34" dur="1" fill="hold">
                                          <p:stCondLst>
                                            <p:cond delay="0"/>
                                          </p:stCondLst>
                                        </p:cTn>
                                        <p:tgtEl>
                                          <p:spTgt spid="378916"/>
                                        </p:tgtEl>
                                        <p:attrNameLst>
                                          <p:attrName>style.visibility</p:attrName>
                                        </p:attrNameLst>
                                      </p:cBhvr>
                                      <p:to>
                                        <p:strVal val="visible"/>
                                      </p:to>
                                    </p:set>
                                    <p:animEffect transition="in" filter="checkerboard(across)">
                                      <p:cBhvr>
                                        <p:cTn id="35" dur="500"/>
                                        <p:tgtEl>
                                          <p:spTgt spid="378916"/>
                                        </p:tgtEl>
                                      </p:cBhvr>
                                    </p:animEffect>
                                  </p:childTnLst>
                                </p:cTn>
                              </p:par>
                            </p:childTnLst>
                          </p:cTn>
                        </p:par>
                        <p:par>
                          <p:cTn id="36" fill="hold" nodeType="afterGroup">
                            <p:stCondLst>
                              <p:cond delay="9500"/>
                            </p:stCondLst>
                            <p:childTnLst>
                              <p:par>
                                <p:cTn id="37" presetID="5" presetClass="entr" presetSubtype="10" fill="hold" grpId="0" nodeType="afterEffect">
                                  <p:stCondLst>
                                    <p:cond delay="500"/>
                                  </p:stCondLst>
                                  <p:childTnLst>
                                    <p:set>
                                      <p:cBhvr>
                                        <p:cTn id="38" dur="1" fill="hold">
                                          <p:stCondLst>
                                            <p:cond delay="0"/>
                                          </p:stCondLst>
                                        </p:cTn>
                                        <p:tgtEl>
                                          <p:spTgt spid="378915"/>
                                        </p:tgtEl>
                                        <p:attrNameLst>
                                          <p:attrName>style.visibility</p:attrName>
                                        </p:attrNameLst>
                                      </p:cBhvr>
                                      <p:to>
                                        <p:strVal val="visible"/>
                                      </p:to>
                                    </p:set>
                                    <p:animEffect transition="in" filter="checkerboard(across)">
                                      <p:cBhvr>
                                        <p:cTn id="39" dur="500"/>
                                        <p:tgtEl>
                                          <p:spTgt spid="3789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78928"/>
                                        </p:tgtEl>
                                        <p:attrNameLst>
                                          <p:attrName>style.visibility</p:attrName>
                                        </p:attrNameLst>
                                      </p:cBhvr>
                                      <p:to>
                                        <p:strVal val="visible"/>
                                      </p:to>
                                    </p:set>
                                    <p:animEffect transition="in" filter="fade">
                                      <p:cBhvr>
                                        <p:cTn id="44" dur="2000"/>
                                        <p:tgtEl>
                                          <p:spTgt spid="37892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78930"/>
                                        </p:tgtEl>
                                        <p:attrNameLst>
                                          <p:attrName>style.visibility</p:attrName>
                                        </p:attrNameLst>
                                      </p:cBhvr>
                                      <p:to>
                                        <p:strVal val="visible"/>
                                      </p:to>
                                    </p:set>
                                    <p:animEffect transition="in" filter="fade">
                                      <p:cBhvr>
                                        <p:cTn id="49" dur="2000"/>
                                        <p:tgtEl>
                                          <p:spTgt spid="37893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78931"/>
                                        </p:tgtEl>
                                        <p:attrNameLst>
                                          <p:attrName>style.visibility</p:attrName>
                                        </p:attrNameLst>
                                      </p:cBhvr>
                                      <p:to>
                                        <p:strVal val="visible"/>
                                      </p:to>
                                    </p:set>
                                    <p:animEffect transition="in" filter="fade">
                                      <p:cBhvr>
                                        <p:cTn id="54" dur="2000"/>
                                        <p:tgtEl>
                                          <p:spTgt spid="378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2" grpId="0" animBg="1"/>
      <p:bldP spid="378913" grpId="0" animBg="1"/>
      <p:bldP spid="378914" grpId="0" animBg="1"/>
      <p:bldP spid="378915" grpId="0" animBg="1"/>
      <p:bldP spid="378916" grpId="0" animBg="1"/>
      <p:bldP spid="378911" grpId="0" animBg="1"/>
      <p:bldP spid="378928" grpId="0"/>
      <p:bldP spid="378930" grpId="0"/>
      <p:bldP spid="378931" grpId="0"/>
      <p:bldP spid="3789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Text Box 2"/>
          <p:cNvSpPr txBox="1">
            <a:spLocks noChangeArrowheads="1"/>
          </p:cNvSpPr>
          <p:nvPr/>
        </p:nvSpPr>
        <p:spPr bwMode="auto">
          <a:xfrm>
            <a:off x="0" y="1147233"/>
            <a:ext cx="9143999" cy="707886"/>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000" dirty="0" smtClean="0"/>
              <a:t>Nola deitzen zaie eraikuntza hauei? Zergertatzen da? Azal </a:t>
            </a:r>
            <a:r>
              <a:rPr lang="eu-ES" sz="2000" dirty="0"/>
              <a:t>ezazu. Soberan dagoena kendu eta falta dena ipini</a:t>
            </a:r>
            <a:r>
              <a:rPr lang="eu-ES" sz="2000" dirty="0" smtClean="0"/>
              <a:t>.</a:t>
            </a:r>
            <a:r>
              <a:rPr lang="eu-ES" sz="2000" dirty="0"/>
              <a:t> </a:t>
            </a:r>
            <a:r>
              <a:rPr lang="eu-ES" sz="2000" dirty="0" smtClean="0"/>
              <a:t>Ordena itzazu.</a:t>
            </a:r>
            <a:endParaRPr lang="eu-ES" sz="2000" dirty="0"/>
          </a:p>
        </p:txBody>
      </p:sp>
      <p:sp>
        <p:nvSpPr>
          <p:cNvPr id="377888" name="AutoShape 32"/>
          <p:cNvSpPr>
            <a:spLocks noChangeArrowheads="1"/>
          </p:cNvSpPr>
          <p:nvPr/>
        </p:nvSpPr>
        <p:spPr bwMode="auto">
          <a:xfrm rot="5400000">
            <a:off x="1153847" y="3682207"/>
            <a:ext cx="4427537" cy="5397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folHlink"/>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grpSp>
        <p:nvGrpSpPr>
          <p:cNvPr id="2" name="Group 41"/>
          <p:cNvGrpSpPr>
            <a:grpSpLocks/>
          </p:cNvGrpSpPr>
          <p:nvPr/>
        </p:nvGrpSpPr>
        <p:grpSpPr bwMode="auto">
          <a:xfrm>
            <a:off x="436050" y="2470931"/>
            <a:ext cx="1549400" cy="395287"/>
            <a:chOff x="340" y="2387"/>
            <a:chExt cx="976" cy="249"/>
          </a:xfrm>
        </p:grpSpPr>
        <p:sp>
          <p:nvSpPr>
            <p:cNvPr id="663612" name="Rectangle 35"/>
            <p:cNvSpPr>
              <a:spLocks noChangeArrowheads="1"/>
            </p:cNvSpPr>
            <p:nvPr/>
          </p:nvSpPr>
          <p:spPr bwMode="auto">
            <a:xfrm>
              <a:off x="340" y="2387"/>
              <a:ext cx="976" cy="249"/>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63613" name="Text Box 40"/>
            <p:cNvSpPr txBox="1">
              <a:spLocks noChangeArrowheads="1"/>
            </p:cNvSpPr>
            <p:nvPr/>
          </p:nvSpPr>
          <p:spPr bwMode="auto">
            <a:xfrm>
              <a:off x="527" y="2415"/>
              <a:ext cx="6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Elektrikoa</a:t>
              </a:r>
            </a:p>
          </p:txBody>
        </p:sp>
      </p:grpSp>
      <p:grpSp>
        <p:nvGrpSpPr>
          <p:cNvPr id="4" name="Group 67"/>
          <p:cNvGrpSpPr>
            <a:grpSpLocks/>
          </p:cNvGrpSpPr>
          <p:nvPr/>
        </p:nvGrpSpPr>
        <p:grpSpPr bwMode="auto">
          <a:xfrm>
            <a:off x="438688" y="4216386"/>
            <a:ext cx="1549400" cy="395288"/>
            <a:chOff x="340" y="1412"/>
            <a:chExt cx="976" cy="249"/>
          </a:xfrm>
        </p:grpSpPr>
        <p:grpSp>
          <p:nvGrpSpPr>
            <p:cNvPr id="663604" name="Group 44"/>
            <p:cNvGrpSpPr>
              <a:grpSpLocks/>
            </p:cNvGrpSpPr>
            <p:nvPr/>
          </p:nvGrpSpPr>
          <p:grpSpPr bwMode="auto">
            <a:xfrm>
              <a:off x="340" y="1412"/>
              <a:ext cx="976" cy="249"/>
              <a:chOff x="340" y="1412"/>
              <a:chExt cx="976" cy="249"/>
            </a:xfrm>
          </p:grpSpPr>
          <p:sp>
            <p:nvSpPr>
              <p:cNvPr id="663608" name="Rectangle 33"/>
              <p:cNvSpPr>
                <a:spLocks noChangeArrowheads="1"/>
              </p:cNvSpPr>
              <p:nvPr/>
            </p:nvSpPr>
            <p:spPr bwMode="auto">
              <a:xfrm>
                <a:off x="340" y="1412"/>
                <a:ext cx="976" cy="249"/>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63609" name="Text Box 37"/>
              <p:cNvSpPr txBox="1">
                <a:spLocks noChangeArrowheads="1"/>
              </p:cNvSpPr>
              <p:nvPr/>
            </p:nvSpPr>
            <p:spPr bwMode="auto">
              <a:xfrm>
                <a:off x="572" y="1440"/>
                <a:ext cx="51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dirty="0"/>
                  <a:t>Kimikoa</a:t>
                </a:r>
              </a:p>
            </p:txBody>
          </p:sp>
        </p:grpSp>
        <p:grpSp>
          <p:nvGrpSpPr>
            <p:cNvPr id="663605" name="Group 52"/>
            <p:cNvGrpSpPr>
              <a:grpSpLocks/>
            </p:cNvGrpSpPr>
            <p:nvPr/>
          </p:nvGrpSpPr>
          <p:grpSpPr bwMode="auto">
            <a:xfrm>
              <a:off x="371" y="1445"/>
              <a:ext cx="159" cy="194"/>
              <a:chOff x="2289" y="3262"/>
              <a:chExt cx="159" cy="194"/>
            </a:xfrm>
          </p:grpSpPr>
          <p:sp>
            <p:nvSpPr>
              <p:cNvPr id="663606" name="Oval 53"/>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663607" name="Text Box 54"/>
              <p:cNvSpPr txBox="1">
                <a:spLocks noChangeArrowheads="1"/>
              </p:cNvSpPr>
              <p:nvPr/>
            </p:nvSpPr>
            <p:spPr bwMode="auto">
              <a:xfrm>
                <a:off x="2310" y="3262"/>
                <a:ext cx="1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grpSp>
      <p:grpSp>
        <p:nvGrpSpPr>
          <p:cNvPr id="8" name="Group 68"/>
          <p:cNvGrpSpPr>
            <a:grpSpLocks/>
          </p:cNvGrpSpPr>
          <p:nvPr/>
        </p:nvGrpSpPr>
        <p:grpSpPr bwMode="auto">
          <a:xfrm>
            <a:off x="438688" y="3144030"/>
            <a:ext cx="1549400" cy="395287"/>
            <a:chOff x="340" y="1737"/>
            <a:chExt cx="976" cy="249"/>
          </a:xfrm>
        </p:grpSpPr>
        <p:grpSp>
          <p:nvGrpSpPr>
            <p:cNvPr id="663596" name="Group 43"/>
            <p:cNvGrpSpPr>
              <a:grpSpLocks/>
            </p:cNvGrpSpPr>
            <p:nvPr/>
          </p:nvGrpSpPr>
          <p:grpSpPr bwMode="auto">
            <a:xfrm>
              <a:off x="340" y="1737"/>
              <a:ext cx="976" cy="249"/>
              <a:chOff x="340" y="1737"/>
              <a:chExt cx="976" cy="249"/>
            </a:xfrm>
          </p:grpSpPr>
          <p:sp>
            <p:nvSpPr>
              <p:cNvPr id="663600" name="Rectangle 34"/>
              <p:cNvSpPr>
                <a:spLocks noChangeArrowheads="1"/>
              </p:cNvSpPr>
              <p:nvPr/>
            </p:nvSpPr>
            <p:spPr bwMode="auto">
              <a:xfrm>
                <a:off x="340" y="1737"/>
                <a:ext cx="976" cy="24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63601" name="Text Box 38"/>
              <p:cNvSpPr txBox="1">
                <a:spLocks noChangeArrowheads="1"/>
              </p:cNvSpPr>
              <p:nvPr/>
            </p:nvSpPr>
            <p:spPr bwMode="auto">
              <a:xfrm>
                <a:off x="539" y="1766"/>
                <a:ext cx="5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Termikoa</a:t>
                </a:r>
              </a:p>
            </p:txBody>
          </p:sp>
        </p:grpSp>
        <p:grpSp>
          <p:nvGrpSpPr>
            <p:cNvPr id="663597" name="Group 58"/>
            <p:cNvGrpSpPr>
              <a:grpSpLocks/>
            </p:cNvGrpSpPr>
            <p:nvPr/>
          </p:nvGrpSpPr>
          <p:grpSpPr bwMode="auto">
            <a:xfrm>
              <a:off x="371" y="1770"/>
              <a:ext cx="159" cy="194"/>
              <a:chOff x="2289" y="3262"/>
              <a:chExt cx="159" cy="194"/>
            </a:xfrm>
          </p:grpSpPr>
          <p:sp>
            <p:nvSpPr>
              <p:cNvPr id="663598" name="Oval 59"/>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663599" name="Text Box 60"/>
              <p:cNvSpPr txBox="1">
                <a:spLocks noChangeArrowheads="1"/>
              </p:cNvSpPr>
              <p:nvPr/>
            </p:nvSpPr>
            <p:spPr bwMode="auto">
              <a:xfrm>
                <a:off x="2310" y="3262"/>
                <a:ext cx="1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grpSp>
      <p:grpSp>
        <p:nvGrpSpPr>
          <p:cNvPr id="663567" name="Group 42"/>
          <p:cNvGrpSpPr>
            <a:grpSpLocks/>
          </p:cNvGrpSpPr>
          <p:nvPr/>
        </p:nvGrpSpPr>
        <p:grpSpPr bwMode="auto">
          <a:xfrm>
            <a:off x="432341" y="3796500"/>
            <a:ext cx="1549400" cy="395288"/>
            <a:chOff x="340" y="2062"/>
            <a:chExt cx="976" cy="249"/>
          </a:xfrm>
        </p:grpSpPr>
        <p:sp>
          <p:nvSpPr>
            <p:cNvPr id="663592" name="Rectangle 36"/>
            <p:cNvSpPr>
              <a:spLocks noChangeArrowheads="1"/>
            </p:cNvSpPr>
            <p:nvPr/>
          </p:nvSpPr>
          <p:spPr bwMode="auto">
            <a:xfrm>
              <a:off x="340" y="2062"/>
              <a:ext cx="976" cy="24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400"/>
            </a:p>
          </p:txBody>
        </p:sp>
        <p:sp>
          <p:nvSpPr>
            <p:cNvPr id="663593" name="Text Box 39"/>
            <p:cNvSpPr txBox="1">
              <a:spLocks noChangeArrowheads="1"/>
            </p:cNvSpPr>
            <p:nvPr/>
          </p:nvSpPr>
          <p:spPr bwMode="auto">
            <a:xfrm>
              <a:off x="545" y="2091"/>
              <a:ext cx="56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Zinetikoa</a:t>
              </a:r>
            </a:p>
          </p:txBody>
        </p:sp>
      </p:grpSp>
      <p:grpSp>
        <p:nvGrpSpPr>
          <p:cNvPr id="663568" name="Group 64"/>
          <p:cNvGrpSpPr>
            <a:grpSpLocks/>
          </p:cNvGrpSpPr>
          <p:nvPr/>
        </p:nvGrpSpPr>
        <p:grpSpPr bwMode="auto">
          <a:xfrm>
            <a:off x="502193" y="3215229"/>
            <a:ext cx="252413" cy="322263"/>
            <a:chOff x="1901" y="3019"/>
            <a:chExt cx="159" cy="203"/>
          </a:xfrm>
        </p:grpSpPr>
        <p:sp>
          <p:nvSpPr>
            <p:cNvPr id="663590" name="Oval 65"/>
            <p:cNvSpPr>
              <a:spLocks noChangeArrowheads="1"/>
            </p:cNvSpPr>
            <p:nvPr/>
          </p:nvSpPr>
          <p:spPr bwMode="auto">
            <a:xfrm>
              <a:off x="1901" y="3019"/>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663591" name="Text Box 66"/>
            <p:cNvSpPr txBox="1">
              <a:spLocks noChangeArrowheads="1"/>
            </p:cNvSpPr>
            <p:nvPr/>
          </p:nvSpPr>
          <p:spPr bwMode="auto">
            <a:xfrm>
              <a:off x="1937" y="3028"/>
              <a:ext cx="1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grpSp>
        <p:nvGrpSpPr>
          <p:cNvPr id="663582" name="Group 64"/>
          <p:cNvGrpSpPr>
            <a:grpSpLocks/>
          </p:cNvGrpSpPr>
          <p:nvPr/>
        </p:nvGrpSpPr>
        <p:grpSpPr bwMode="auto">
          <a:xfrm>
            <a:off x="445568" y="1817693"/>
            <a:ext cx="252413" cy="307975"/>
            <a:chOff x="2289" y="3262"/>
            <a:chExt cx="159" cy="194"/>
          </a:xfrm>
        </p:grpSpPr>
        <p:sp>
          <p:nvSpPr>
            <p:cNvPr id="663584" name="Oval 65"/>
            <p:cNvSpPr>
              <a:spLocks noChangeArrowheads="1"/>
            </p:cNvSpPr>
            <p:nvPr/>
          </p:nvSpPr>
          <p:spPr bwMode="auto">
            <a:xfrm>
              <a:off x="2289" y="3274"/>
              <a:ext cx="159" cy="159"/>
            </a:xfrm>
            <a:prstGeom prst="ellipse">
              <a:avLst/>
            </a:prstGeom>
            <a:solidFill>
              <a:schemeClr val="bg1"/>
            </a:solidFill>
            <a:ln w="9525">
              <a:solidFill>
                <a:schemeClr val="tx1"/>
              </a:solidFill>
              <a:round/>
              <a:headEnd/>
              <a:tailEnd/>
            </a:ln>
          </p:spPr>
          <p:txBody>
            <a:bodyPr wrap="none" anchor="ctr"/>
            <a:lstStyle/>
            <a:p>
              <a:pPr algn="ctr" eaLnBrk="1" hangingPunct="1"/>
              <a:endParaRPr lang="es-ES" sz="1400"/>
            </a:p>
          </p:txBody>
        </p:sp>
        <p:sp>
          <p:nvSpPr>
            <p:cNvPr id="663585" name="Text Box 66"/>
            <p:cNvSpPr txBox="1">
              <a:spLocks noChangeArrowheads="1"/>
            </p:cNvSpPr>
            <p:nvPr/>
          </p:nvSpPr>
          <p:spPr bwMode="auto">
            <a:xfrm>
              <a:off x="2310" y="3262"/>
              <a:ext cx="1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sp>
        <p:nvSpPr>
          <p:cNvPr id="663583" name="Text Box 2"/>
          <p:cNvSpPr txBox="1">
            <a:spLocks noChangeArrowheads="1"/>
          </p:cNvSpPr>
          <p:nvPr/>
        </p:nvSpPr>
        <p:spPr bwMode="auto">
          <a:xfrm>
            <a:off x="1" y="693208"/>
            <a:ext cx="9144000" cy="406400"/>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dirty="0"/>
              <a:t>Erregai </a:t>
            </a:r>
            <a:r>
              <a:rPr lang="eu-ES" sz="2000" dirty="0" smtClean="0"/>
              <a:t>fosilak aprobetxatu daiteke. Adibidez ...........................</a:t>
            </a:r>
            <a:endParaRPr lang="eu-ES" sz="2000" dirty="0"/>
          </a:p>
        </p:txBody>
      </p:sp>
      <p:sp>
        <p:nvSpPr>
          <p:cNvPr id="5" name="CuadroTexto 4"/>
          <p:cNvSpPr txBox="1"/>
          <p:nvPr/>
        </p:nvSpPr>
        <p:spPr>
          <a:xfrm>
            <a:off x="4339167" y="2381544"/>
            <a:ext cx="4233333" cy="584776"/>
          </a:xfrm>
          <a:prstGeom prst="rect">
            <a:avLst/>
          </a:prstGeom>
          <a:noFill/>
        </p:spPr>
        <p:txBody>
          <a:bodyPr wrap="square" rtlCol="0">
            <a:spAutoFit/>
          </a:bodyPr>
          <a:lstStyle/>
          <a:p>
            <a:r>
              <a:rPr lang="es-ES" sz="3200" dirty="0" smtClean="0"/>
              <a:t>Ordena </a:t>
            </a:r>
            <a:r>
              <a:rPr lang="es-ES" sz="3200" dirty="0" err="1" smtClean="0"/>
              <a:t>itzazu</a:t>
            </a:r>
            <a:endParaRPr lang="es-ES" sz="3200" dirty="0"/>
          </a:p>
        </p:txBody>
      </p:sp>
      <p:pic>
        <p:nvPicPr>
          <p:cNvPr id="3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581390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7888"/>
                                        </p:tgtEl>
                                        <p:attrNameLst>
                                          <p:attrName>style.visibility</p:attrName>
                                        </p:attrNameLst>
                                      </p:cBhvr>
                                      <p:to>
                                        <p:strVal val="visible"/>
                                      </p:to>
                                    </p:set>
                                    <p:animEffect transition="in" filter="wipe(up)">
                                      <p:cBhvr>
                                        <p:cTn id="7" dur="1000"/>
                                        <p:tgtEl>
                                          <p:spTgt spid="377888"/>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1000"/>
                                        <p:tgtEl>
                                          <p:spTgt spid="4"/>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88"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TotalTime>
  <Words>1615</Words>
  <Application>Microsoft Macintosh PowerPoint</Application>
  <PresentationFormat>Presentación en pantalla (4:3)</PresentationFormat>
  <Paragraphs>261</Paragraphs>
  <Slides>30</Slides>
  <Notes>21</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15.Gaia ARIKETAK   ENERGIA ITURRIAK</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15.Gaia ARIKETAK   ENERGIA ITURRIAK</dc:title>
  <dc:creator>Jme</dc:creator>
  <cp:lastModifiedBy>Jme</cp:lastModifiedBy>
  <cp:revision>19</cp:revision>
  <dcterms:created xsi:type="dcterms:W3CDTF">2015-05-02T19:14:47Z</dcterms:created>
  <dcterms:modified xsi:type="dcterms:W3CDTF">2015-06-11T09:01:05Z</dcterms:modified>
</cp:coreProperties>
</file>