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87" r:id="rId2"/>
    <p:sldId id="256" r:id="rId3"/>
    <p:sldId id="25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11" r:id="rId19"/>
    <p:sldId id="313" r:id="rId20"/>
    <p:sldId id="317" r:id="rId21"/>
    <p:sldId id="323" r:id="rId2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FB236-4F26-2448-BBB8-53FB3E7C2F7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79FE6-ED7A-E54A-959A-F41FC1EEAFC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420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2C93DA-DB69-F543-A690-4925335E6F8F}" type="slidenum">
              <a:rPr lang="eu-ES" sz="1200">
                <a:latin typeface="Times" charset="0"/>
              </a:rPr>
              <a:pPr/>
              <a:t>4</a:t>
            </a:fld>
            <a:endParaRPr lang="eu-ES" sz="1200">
              <a:latin typeface="Times" charset="0"/>
            </a:endParaRPr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06D1FC-86BE-7C46-BF9A-3A94FB3027EC}" type="slidenum">
              <a:rPr lang="eu-ES" sz="1200">
                <a:latin typeface="Times" charset="0"/>
              </a:rPr>
              <a:pPr/>
              <a:t>17</a:t>
            </a:fld>
            <a:endParaRPr lang="eu-ES" sz="1200">
              <a:latin typeface="Times" charset="0"/>
            </a:endParaRPr>
          </a:p>
        </p:txBody>
      </p:sp>
      <p:sp>
        <p:nvSpPr>
          <p:cNvPr id="60825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 anchor="b"/>
          <a:lstStyle>
            <a:lvl1pPr defTabSz="912813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92330AA-9552-1A4B-940E-B680C155CF96}" type="slidenum">
              <a:rPr lang="es-ES" sz="1200">
                <a:latin typeface="Times New Roman" charset="0"/>
              </a:rPr>
              <a:pPr algn="r" eaLnBrk="1" hangingPunct="1"/>
              <a:t>17</a:t>
            </a:fld>
            <a:endParaRPr lang="es-ES" sz="1200">
              <a:latin typeface="Times New Roman" charset="0"/>
            </a:endParaRPr>
          </a:p>
        </p:txBody>
      </p:sp>
      <p:sp>
        <p:nvSpPr>
          <p:cNvPr id="608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/>
          <a:lstStyle/>
          <a:p>
            <a:pPr eaLnBrk="1" hangingPunct="1"/>
            <a:r>
              <a:rPr lang="es-ES"/>
              <a:t>No encuentro forma de definir energía, sin hacer uso de definiciones posteriores.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620CD1-9477-D540-836B-9231FD7D1D78}" type="slidenum">
              <a:rPr lang="eu-ES" sz="1200">
                <a:latin typeface="Times" charset="0"/>
              </a:rPr>
              <a:pPr/>
              <a:t>18</a:t>
            </a:fld>
            <a:endParaRPr lang="eu-ES" sz="1200">
              <a:latin typeface="Times" charset="0"/>
            </a:endParaRPr>
          </a:p>
        </p:txBody>
      </p:sp>
      <p:sp>
        <p:nvSpPr>
          <p:cNvPr id="6246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 anchor="b"/>
          <a:lstStyle>
            <a:lvl1pPr defTabSz="912813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D3B22E2-B376-E840-828A-5347DE675807}" type="slidenum">
              <a:rPr lang="es-ES" sz="1200">
                <a:latin typeface="Times New Roman" charset="0"/>
              </a:rPr>
              <a:pPr algn="r" eaLnBrk="1" hangingPunct="1"/>
              <a:t>18</a:t>
            </a:fld>
            <a:endParaRPr lang="es-ES" sz="1200">
              <a:latin typeface="Times New Roman" charset="0"/>
            </a:endParaRPr>
          </a:p>
        </p:txBody>
      </p:sp>
      <p:sp>
        <p:nvSpPr>
          <p:cNvPr id="624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/>
          <a:lstStyle/>
          <a:p>
            <a:pPr eaLnBrk="1" hangingPunct="1"/>
            <a:r>
              <a:rPr lang="es-ES"/>
              <a:t>Hacer el dibujo de cada caso y mostrar claramente cual es la trayectoria y cual la fuerza y el ángulo.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D47854-6351-1D4E-BFEC-B7445988F1D0}" type="slidenum">
              <a:rPr lang="eu-ES" sz="1200">
                <a:latin typeface="Times" charset="0"/>
              </a:rPr>
              <a:pPr/>
              <a:t>20</a:t>
            </a:fld>
            <a:endParaRPr lang="eu-ES" sz="1200">
              <a:latin typeface="Times" charset="0"/>
            </a:endParaRPr>
          </a:p>
        </p:txBody>
      </p:sp>
      <p:sp>
        <p:nvSpPr>
          <p:cNvPr id="6328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 anchor="b"/>
          <a:lstStyle>
            <a:lvl1pPr defTabSz="912813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43201769-CA93-C94E-806C-4F0133D22A7C}" type="slidenum">
              <a:rPr lang="es-ES" sz="1200">
                <a:latin typeface="Times New Roman" charset="0"/>
              </a:rPr>
              <a:pPr algn="r" eaLnBrk="1" hangingPunct="1"/>
              <a:t>20</a:t>
            </a:fld>
            <a:endParaRPr lang="es-ES" sz="1200">
              <a:latin typeface="Times New Roman" charset="0"/>
            </a:endParaRPr>
          </a:p>
        </p:txBody>
      </p:sp>
      <p:sp>
        <p:nvSpPr>
          <p:cNvPr id="632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/>
          <a:lstStyle/>
          <a:p>
            <a:pPr eaLnBrk="1" hangingPunct="1"/>
            <a:r>
              <a:rPr lang="es-ES"/>
              <a:t>Explicar que realizamos cierto trabajo sobre el sistema para levantar la pelota(SIN ACELERARLA), pero esta está en reposo al comienzo y al final, no debería  como decía la ecuación anterior manifestarse esto como una variación de algún tipo de energía?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520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445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02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51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896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692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577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05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55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13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84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1A762-78F4-DE48-99CA-34960782ABA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33DD-513C-584A-A8B7-63F701313B9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86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newton.cnice.mec.es/materiales_didacticos/calor/calor-indice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youtube.com/watch?feature=player_embedded&amp;v=P8JnJGQdT7w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5" Type="http://schemas.openxmlformats.org/officeDocument/2006/relationships/image" Target="../media/image1.png"/><Relationship Id="rId6" Type="http://schemas.openxmlformats.org/officeDocument/2006/relationships/image" Target="../media/image2.jpeg"/><Relationship Id="rId7" Type="http://schemas.openxmlformats.org/officeDocument/2006/relationships/image" Target="../media/image3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5" Type="http://schemas.openxmlformats.org/officeDocument/2006/relationships/image" Target="../media/image1.png"/><Relationship Id="rId6" Type="http://schemas.openxmlformats.org/officeDocument/2006/relationships/image" Target="../media/image2.jpeg"/><Relationship Id="rId7" Type="http://schemas.openxmlformats.org/officeDocument/2006/relationships/image" Target="../media/image3.jpe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10948"/>
            <a:ext cx="7958878" cy="3954193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00FF"/>
                </a:solidFill>
              </a:rPr>
              <a:t>14.gaia. ARIKETAK</a:t>
            </a:r>
            <a:br>
              <a:rPr lang="es-ES" dirty="0" smtClean="0">
                <a:solidFill>
                  <a:srgbClr val="0000FF"/>
                </a:solidFill>
              </a:rPr>
            </a:br>
            <a:r>
              <a:rPr lang="es-ES" dirty="0" smtClean="0">
                <a:solidFill>
                  <a:srgbClr val="0000FF"/>
                </a:solidFill>
              </a:rPr>
              <a:t> ENERGIA: BARNE ENERGIA, ENERGIA ZINETIKOA, ENERGIA POTENTZIALA, ENERGIAREN TRANSFERENTZIA ETA KONTSERBAZIOA</a:t>
            </a:r>
            <a:endParaRPr lang="es-ES" dirty="0">
              <a:solidFill>
                <a:srgbClr val="0000FF"/>
              </a:solidFill>
            </a:endParaRP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955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5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DD066C-4520-AA42-B50B-78935E2577BC}" type="slidenum">
              <a:rPr lang="eu-ES" sz="1400">
                <a:latin typeface="Times" charset="0"/>
              </a:rPr>
              <a:pPr/>
              <a:t>10</a:t>
            </a:fld>
            <a:endParaRPr lang="eu-ES" sz="1400">
              <a:latin typeface="Times" charset="0"/>
            </a:endParaRPr>
          </a:p>
        </p:txBody>
      </p:sp>
      <p:sp>
        <p:nvSpPr>
          <p:cNvPr id="600066" name="Text Box 2"/>
          <p:cNvSpPr txBox="1">
            <a:spLocks noChangeArrowheads="1"/>
          </p:cNvSpPr>
          <p:nvPr/>
        </p:nvSpPr>
        <p:spPr bwMode="auto">
          <a:xfrm>
            <a:off x="7856" y="1687558"/>
            <a:ext cx="8839200" cy="389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u-ES" sz="2800" dirty="0"/>
              <a:t>11.- </a:t>
            </a:r>
            <a:r>
              <a:rPr lang="eu-ES" sz="2800" b="1" dirty="0"/>
              <a:t>Hainbat prozesu ikusi dituzu non energia eraldatzen baita. Orain  agertzen zaigun galdera hauxe da "baliokideak al dira energia mota guztiak</a:t>
            </a:r>
            <a:r>
              <a:rPr lang="eu-ES" sz="2800" b="1" dirty="0" smtClean="0"/>
              <a:t>?”</a:t>
            </a:r>
            <a:endParaRPr lang="eu-ES" sz="2800" b="1" dirty="0"/>
          </a:p>
          <a:p>
            <a:pPr>
              <a:lnSpc>
                <a:spcPct val="80000"/>
              </a:lnSpc>
            </a:pPr>
            <a:endParaRPr lang="eu-ES" sz="2800" dirty="0"/>
          </a:p>
          <a:p>
            <a:pPr>
              <a:lnSpc>
                <a:spcPct val="80000"/>
              </a:lnSpc>
            </a:pPr>
            <a:r>
              <a:rPr lang="eu-ES" sz="2800" dirty="0"/>
              <a:t>a) Baso bat esne bero dugu. Mahai gainean utziz, handik pixka batera esnea hoztu egin da. Zer gertatu da esneak zuen barne energiarekin? Desagertu egin al da?</a:t>
            </a:r>
          </a:p>
          <a:p>
            <a:pPr>
              <a:lnSpc>
                <a:spcPct val="80000"/>
              </a:lnSpc>
            </a:pPr>
            <a:r>
              <a:rPr lang="eu-ES" sz="2800" dirty="0"/>
              <a:t>b) Biraka ari den ziba bat gelditu egiten da. Desagertu egin al da zibaren energia? </a:t>
            </a:r>
          </a:p>
        </p:txBody>
      </p:sp>
      <p:sp>
        <p:nvSpPr>
          <p:cNvPr id="600067" name="Text Box 3"/>
          <p:cNvSpPr txBox="1">
            <a:spLocks noChangeArrowheads="1"/>
          </p:cNvSpPr>
          <p:nvPr/>
        </p:nvSpPr>
        <p:spPr bwMode="auto">
          <a:xfrm>
            <a:off x="0" y="877806"/>
            <a:ext cx="8839200" cy="3460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u-ES" sz="2000" b="1"/>
              <a:t>ENERGIAREN DEGRADAZIOA</a:t>
            </a:r>
          </a:p>
        </p:txBody>
      </p:sp>
      <p:pic>
        <p:nvPicPr>
          <p:cNvPr id="7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032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89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B39A37-7FD2-ED44-AA57-4E1158D00F9B}" type="slidenum">
              <a:rPr lang="eu-ES" sz="1400">
                <a:latin typeface="Times" charset="0"/>
              </a:rPr>
              <a:pPr/>
              <a:t>11</a:t>
            </a:fld>
            <a:endParaRPr lang="eu-ES" sz="1400">
              <a:latin typeface="Times" charset="0"/>
            </a:endParaRPr>
          </a:p>
        </p:txBody>
      </p:sp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173160" y="1799867"/>
            <a:ext cx="85344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400" dirty="0"/>
              <a:t>12.- Batzuetan, badirudi Energiaren Kontserbazioaren Printzipioa ez dela betetzen:</a:t>
            </a:r>
          </a:p>
          <a:p>
            <a:endParaRPr lang="eu-ES" sz="2400" dirty="0"/>
          </a:p>
          <a:p>
            <a:r>
              <a:rPr lang="eu-ES" sz="2400" dirty="0"/>
              <a:t>a) Gari zelai bat ereiten dugu. Uztan, ereindako hazia baino gari gehiago jasotzen da. Handitu egin al da energia? </a:t>
            </a:r>
          </a:p>
          <a:p>
            <a:r>
              <a:rPr lang="eu-ES" sz="2400" dirty="0"/>
              <a:t>b) Euria egin du eta urtegi bat bete egin da. Urak orain energia potentziala du. Handitu egin al da energia? </a:t>
            </a:r>
          </a:p>
          <a:p>
            <a:r>
              <a:rPr lang="eu-ES" sz="2400" dirty="0"/>
              <a:t>c) Eragingailu baten bidez dinamo baten errotorea birarazi egiten dugu. Energia elektrikoa agertzen da. Handitu egin al da energia? </a:t>
            </a:r>
          </a:p>
        </p:txBody>
      </p:sp>
      <p:sp>
        <p:nvSpPr>
          <p:cNvPr id="601091" name="Text Box 3"/>
          <p:cNvSpPr txBox="1">
            <a:spLocks noChangeArrowheads="1"/>
          </p:cNvSpPr>
          <p:nvPr/>
        </p:nvSpPr>
        <p:spPr bwMode="auto">
          <a:xfrm>
            <a:off x="250825" y="1054883"/>
            <a:ext cx="8534400" cy="46166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400" b="1" dirty="0"/>
              <a:t>ENERGIAREN </a:t>
            </a:r>
            <a:r>
              <a:rPr lang="eu-ES" sz="2400" b="1" dirty="0" smtClean="0"/>
              <a:t>KONTSERBAZIOA</a:t>
            </a:r>
            <a:endParaRPr lang="eu-ES" sz="2400" b="1" dirty="0"/>
          </a:p>
        </p:txBody>
      </p:sp>
      <p:pic>
        <p:nvPicPr>
          <p:cNvPr id="7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889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3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E9F850-AE6E-3448-B0AD-B798DF87197F}" type="slidenum">
              <a:rPr lang="eu-ES" sz="1400">
                <a:latin typeface="Times" charset="0"/>
              </a:rPr>
              <a:pPr/>
              <a:t>12</a:t>
            </a:fld>
            <a:endParaRPr lang="eu-ES" sz="1400">
              <a:latin typeface="Times" charset="0"/>
            </a:endParaRPr>
          </a:p>
        </p:txBody>
      </p:sp>
      <p:sp>
        <p:nvSpPr>
          <p:cNvPr id="602114" name="Text Box 2"/>
          <p:cNvSpPr txBox="1">
            <a:spLocks noChangeArrowheads="1"/>
          </p:cNvSpPr>
          <p:nvPr/>
        </p:nvSpPr>
        <p:spPr bwMode="auto">
          <a:xfrm>
            <a:off x="250825" y="692784"/>
            <a:ext cx="8435975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000" dirty="0"/>
              <a:t>13.- Lurretik 15 m-ra dagoen teilatu batetik, 2 kg dituen teila bat askatzen dugu. Adierazi teilak dituen energia motak </a:t>
            </a:r>
          </a:p>
          <a:p>
            <a:endParaRPr lang="eu-ES" sz="2000" dirty="0"/>
          </a:p>
          <a:p>
            <a:r>
              <a:rPr lang="eu-ES" sz="2000" dirty="0"/>
              <a:t>a) Erorketa hasten den unean.</a:t>
            </a:r>
          </a:p>
          <a:p>
            <a:r>
              <a:rPr lang="eu-ES" sz="2000" dirty="0"/>
              <a:t>b) Lurretik 10 m-ra dagoenean.</a:t>
            </a:r>
          </a:p>
          <a:p>
            <a:r>
              <a:rPr lang="eu-ES" sz="2000" dirty="0"/>
              <a:t>c) Juxtu lurrera iristen denean. </a:t>
            </a:r>
          </a:p>
          <a:p>
            <a:r>
              <a:rPr lang="eu-ES" sz="2000" dirty="0"/>
              <a:t>d) Kalkulatu lurrera iristen denean teilak duen abiadura. </a:t>
            </a:r>
          </a:p>
          <a:p>
            <a:endParaRPr lang="eu-ES" sz="2000" dirty="0"/>
          </a:p>
          <a:p>
            <a:endParaRPr lang="eu-ES" sz="2000" b="1" dirty="0"/>
          </a:p>
          <a:p>
            <a:endParaRPr lang="eu-ES" sz="2000" dirty="0"/>
          </a:p>
          <a:p>
            <a:r>
              <a:rPr lang="eu-ES" sz="2000" dirty="0"/>
              <a:t>14.- Suposa dezagun 200</a:t>
            </a:r>
            <a:r>
              <a:rPr lang="eu-ES" sz="2000" dirty="0">
                <a:sym typeface="Symbol" charset="0"/>
              </a:rPr>
              <a:t></a:t>
            </a:r>
            <a:r>
              <a:rPr lang="eu-ES" sz="2000" dirty="0"/>
              <a:t>C tenperatura duen burdin zati bat, 10°C-tan ontzi batean dagoen uretara sartzen dugula. Zer da, zure ustez, gertatuko dena? Nolakoak izango dira ura eta burdinaren tenperaturak azkenean? Eman azalpen bat energia hitza erabiliz. </a:t>
            </a:r>
          </a:p>
          <a:p>
            <a:endParaRPr lang="eu-ES" sz="2000" dirty="0"/>
          </a:p>
          <a:p>
            <a:r>
              <a:rPr lang="eu-ES" sz="2000" dirty="0"/>
              <a:t>15.- Zeren arabera egongo da sustantzia bat </a:t>
            </a:r>
            <a:r>
              <a:rPr lang="ja-JP" altLang="eu-ES" sz="2000" dirty="0"/>
              <a:t>“</a:t>
            </a:r>
            <a:r>
              <a:rPr lang="eu-ES" altLang="ja-JP" sz="2000" dirty="0"/>
              <a:t>berotzeko</a:t>
            </a:r>
            <a:r>
              <a:rPr lang="ja-JP" altLang="eu-ES" sz="2000" dirty="0"/>
              <a:t>”</a:t>
            </a:r>
            <a:r>
              <a:rPr lang="eu-ES" altLang="ja-JP" sz="2000" dirty="0"/>
              <a:t> behar den beroa? </a:t>
            </a:r>
            <a:endParaRPr lang="eu-ES" sz="2000" dirty="0"/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250825" y="2924175"/>
            <a:ext cx="8435975" cy="4667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400" b="1">
                <a:hlinkClick r:id="rId2"/>
              </a:rPr>
              <a:t>ENERGIAREN TRANSFERENTZIA</a:t>
            </a:r>
            <a:endParaRPr lang="eu-ES" sz="2400"/>
          </a:p>
        </p:txBody>
      </p:sp>
      <p:pic>
        <p:nvPicPr>
          <p:cNvPr id="7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582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E6897E-4F08-D842-9182-FC245F63C538}" type="slidenum">
              <a:rPr lang="eu-ES" sz="1400">
                <a:latin typeface="Times" charset="0"/>
              </a:rPr>
              <a:pPr/>
              <a:t>13</a:t>
            </a:fld>
            <a:endParaRPr lang="eu-ES" sz="1400">
              <a:latin typeface="Times" charset="0"/>
            </a:endParaRPr>
          </a:p>
        </p:txBody>
      </p:sp>
      <p:sp>
        <p:nvSpPr>
          <p:cNvPr id="603138" name="Text Box 2"/>
          <p:cNvSpPr txBox="1">
            <a:spLocks noChangeArrowheads="1"/>
          </p:cNvSpPr>
          <p:nvPr/>
        </p:nvSpPr>
        <p:spPr bwMode="auto">
          <a:xfrm>
            <a:off x="246489" y="2106207"/>
            <a:ext cx="856932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400" dirty="0"/>
              <a:t>16.- a) 1 kg ur eta 1 kg alkohol berotu nahi ditugu, biak hasierako tenperatura beretik azken tenperatura berberera. Zein kasutan beharko dugu energia gehiago? Zergatik?</a:t>
            </a:r>
          </a:p>
          <a:p>
            <a:r>
              <a:rPr lang="eu-ES" sz="2400" dirty="0"/>
              <a:t>b) Energia kantitate berbera emanda, zeinek igoko du gehiago bere tenperatura, 1 kg urak ala 1 kg burdinak? Zergatik?</a:t>
            </a:r>
          </a:p>
        </p:txBody>
      </p:sp>
      <p:sp>
        <p:nvSpPr>
          <p:cNvPr id="603139" name="Text Box 3"/>
          <p:cNvSpPr txBox="1">
            <a:spLocks noChangeArrowheads="1"/>
          </p:cNvSpPr>
          <p:nvPr/>
        </p:nvSpPr>
        <p:spPr bwMode="auto">
          <a:xfrm>
            <a:off x="179388" y="1077651"/>
            <a:ext cx="8569325" cy="46166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400" b="1" dirty="0" smtClean="0"/>
              <a:t>Q </a:t>
            </a:r>
            <a:r>
              <a:rPr lang="eu-ES" sz="2400" b="1" dirty="0"/>
              <a:t>= m c</a:t>
            </a:r>
            <a:r>
              <a:rPr lang="eu-ES" sz="2400" b="1" baseline="-25000" dirty="0"/>
              <a:t>e</a:t>
            </a:r>
            <a:r>
              <a:rPr lang="eu-ES" sz="2400" b="1" dirty="0"/>
              <a:t> (t</a:t>
            </a:r>
            <a:r>
              <a:rPr lang="eu-ES" sz="2400" b="1" baseline="-25000" dirty="0"/>
              <a:t>2</a:t>
            </a:r>
            <a:r>
              <a:rPr lang="eu-ES" sz="2400" b="1" dirty="0"/>
              <a:t> - t</a:t>
            </a:r>
            <a:r>
              <a:rPr lang="eu-ES" sz="2400" b="1" baseline="-25000" dirty="0"/>
              <a:t>1</a:t>
            </a:r>
            <a:r>
              <a:rPr lang="eu-ES" sz="2400" b="1" dirty="0" smtClean="0"/>
              <a:t>)</a:t>
            </a:r>
            <a:endParaRPr lang="eu-ES" sz="2400" b="1" dirty="0"/>
          </a:p>
        </p:txBody>
      </p:sp>
      <p:pic>
        <p:nvPicPr>
          <p:cNvPr id="7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862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1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8DAA46-318E-0B45-9060-D9F89217A1C5}" type="slidenum">
              <a:rPr lang="eu-ES" sz="1400">
                <a:latin typeface="Times" charset="0"/>
              </a:rPr>
              <a:pPr/>
              <a:t>14</a:t>
            </a:fld>
            <a:endParaRPr lang="eu-ES" sz="1400">
              <a:latin typeface="Times" charset="0"/>
            </a:endParaRPr>
          </a:p>
        </p:txBody>
      </p:sp>
      <p:sp>
        <p:nvSpPr>
          <p:cNvPr id="604162" name="Text Box 1026"/>
          <p:cNvSpPr txBox="1">
            <a:spLocks noChangeArrowheads="1"/>
          </p:cNvSpPr>
          <p:nvPr/>
        </p:nvSpPr>
        <p:spPr bwMode="auto">
          <a:xfrm>
            <a:off x="323850" y="1126320"/>
            <a:ext cx="85344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400" dirty="0"/>
              <a:t>17.- Zer da zuretzat lana? Hizkuntz arruntean askotan erabiltzen da lana hitza. Eman adibide batzuk. Esanahi berarekin erabiltzen al da zientzian? </a:t>
            </a:r>
            <a:r>
              <a:rPr lang="eu-ES" sz="2400" dirty="0">
                <a:hlinkClick r:id="rId2"/>
              </a:rPr>
              <a:t>Eman lanaren definizio zientifikoa</a:t>
            </a:r>
            <a:r>
              <a:rPr lang="eu-ES" sz="2400" dirty="0"/>
              <a:t>. </a:t>
            </a:r>
          </a:p>
          <a:p>
            <a:endParaRPr lang="eu-ES" sz="2400" dirty="0"/>
          </a:p>
          <a:p>
            <a:r>
              <a:rPr lang="eu-ES" sz="2400" dirty="0"/>
              <a:t>18.- a) Gizon batek 50 kg-ko patata zaku bat igotzen du lurretik 2 m-ko altuerara. Azal itzazu gertatu diren energia transferentziak.</a:t>
            </a:r>
          </a:p>
          <a:p>
            <a:r>
              <a:rPr lang="eu-ES" sz="2400" dirty="0"/>
              <a:t>b) Zein da zakua jasotzeko behar den indar minimoa? Kalkulatu zakua jaso duen indarrak egin duen lana.</a:t>
            </a:r>
          </a:p>
        </p:txBody>
      </p:sp>
      <p:sp>
        <p:nvSpPr>
          <p:cNvPr id="604164" name="Text Box 1029"/>
          <p:cNvSpPr txBox="1">
            <a:spLocks noChangeArrowheads="1"/>
          </p:cNvSpPr>
          <p:nvPr/>
        </p:nvSpPr>
        <p:spPr bwMode="auto">
          <a:xfrm>
            <a:off x="400810" y="4909722"/>
            <a:ext cx="8534400" cy="46166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400" b="1" dirty="0" smtClean="0"/>
              <a:t>W</a:t>
            </a:r>
            <a:r>
              <a:rPr lang="eu-ES" sz="2400" b="1" dirty="0"/>
              <a:t>= F. d </a:t>
            </a:r>
            <a:endParaRPr lang="eu-ES" sz="2400" dirty="0"/>
          </a:p>
        </p:txBody>
      </p:sp>
      <p:pic>
        <p:nvPicPr>
          <p:cNvPr id="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35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5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E92AA1-CF08-4F4E-B1AB-0D95C72896CB}" type="slidenum">
              <a:rPr lang="eu-ES" sz="1400">
                <a:latin typeface="Times" charset="0"/>
              </a:rPr>
              <a:pPr/>
              <a:t>15</a:t>
            </a:fld>
            <a:endParaRPr lang="eu-ES" sz="1400">
              <a:latin typeface="Times" charset="0"/>
            </a:endParaRPr>
          </a:p>
        </p:txBody>
      </p:sp>
      <p:sp>
        <p:nvSpPr>
          <p:cNvPr id="605186" name="Text Box 2"/>
          <p:cNvSpPr txBox="1">
            <a:spLocks noChangeArrowheads="1"/>
          </p:cNvSpPr>
          <p:nvPr/>
        </p:nvSpPr>
        <p:spPr bwMode="auto">
          <a:xfrm>
            <a:off x="391141" y="1396345"/>
            <a:ext cx="837088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000" dirty="0"/>
              <a:t>19.- 50 kg duen haragi zati bat zintzilikaturik dugu sabaitik 1 m duen soka baten bidez. </a:t>
            </a:r>
          </a:p>
          <a:p>
            <a:endParaRPr lang="eu-ES" sz="2000" dirty="0"/>
          </a:p>
          <a:p>
            <a:r>
              <a:rPr lang="eu-ES" sz="2000" dirty="0"/>
              <a:t>a) Zenbateko indarra egin behar da haragia eusteko? Zenbateko lana egiten du indar horrek? </a:t>
            </a:r>
          </a:p>
          <a:p>
            <a:r>
              <a:rPr lang="eu-ES" sz="2000" dirty="0"/>
              <a:t>b) Aztertu egoera honetan ematen diren energia transferentziak eta esan, horren arabera, aurrean kalkulatutako lanak zentzurik duen ala ez.</a:t>
            </a:r>
          </a:p>
          <a:p>
            <a:endParaRPr lang="eu-ES" sz="2000" dirty="0"/>
          </a:p>
          <a:p>
            <a:r>
              <a:rPr lang="eu-ES" sz="2000" dirty="0"/>
              <a:t>20.- Txirrika baten bidez, 50 kg duen gorputz bat altxatzen dugu, sokaren beste aldetik 700 N-eko indarra eginez. kalkulatu: </a:t>
            </a:r>
          </a:p>
          <a:p>
            <a:r>
              <a:rPr lang="eu-ES" sz="2000" dirty="0"/>
              <a:t>a) 700 N-eko indarrak egin duen lana 2 m jaso badugu gorputza.</a:t>
            </a:r>
          </a:p>
          <a:p>
            <a:r>
              <a:rPr lang="eu-ES" sz="2000" dirty="0"/>
              <a:t>b) Gorputzaren energia zinetiko eta potentziala justu lurretik 2 m ra dagoenean.</a:t>
            </a:r>
          </a:p>
          <a:p>
            <a:endParaRPr lang="eu-ES" sz="2000" dirty="0"/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738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09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97478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0789C2-41E7-4346-A32B-CFE235FCFD63}" type="slidenum">
              <a:rPr lang="eu-ES" sz="1400">
                <a:latin typeface="Times" charset="0"/>
              </a:rPr>
              <a:pPr/>
              <a:t>16</a:t>
            </a:fld>
            <a:endParaRPr lang="eu-ES" sz="1400">
              <a:latin typeface="Times" charset="0"/>
            </a:endParaRPr>
          </a:p>
        </p:txBody>
      </p:sp>
      <p:sp>
        <p:nvSpPr>
          <p:cNvPr id="606210" name="Text Box 2"/>
          <p:cNvSpPr txBox="1">
            <a:spLocks noChangeArrowheads="1"/>
          </p:cNvSpPr>
          <p:nvPr/>
        </p:nvSpPr>
        <p:spPr bwMode="auto">
          <a:xfrm>
            <a:off x="196850" y="674528"/>
            <a:ext cx="8839200" cy="600164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400" dirty="0"/>
              <a:t>LANA eta BEROA </a:t>
            </a:r>
            <a:r>
              <a:rPr lang="eu-ES" sz="2400" dirty="0" smtClean="0"/>
              <a:t>energia motak al dira?</a:t>
            </a:r>
            <a:endParaRPr lang="eu-ES" sz="2400" dirty="0"/>
          </a:p>
          <a:p>
            <a:endParaRPr lang="eu-ES" sz="2400" dirty="0" smtClean="0"/>
          </a:p>
          <a:p>
            <a:r>
              <a:rPr lang="eu-ES" sz="2400" dirty="0" smtClean="0"/>
              <a:t>Gorputzek </a:t>
            </a:r>
            <a:r>
              <a:rPr lang="eu-ES" sz="2400" dirty="0"/>
              <a:t>eta sistemek barne energia </a:t>
            </a:r>
            <a:r>
              <a:rPr lang="eu-ES" sz="2400" dirty="0" smtClean="0"/>
              <a:t>al dute? Ba al </a:t>
            </a:r>
            <a:r>
              <a:rPr lang="eu-ES" sz="2400" dirty="0"/>
              <a:t>dute </a:t>
            </a:r>
            <a:r>
              <a:rPr lang="eu-ES" sz="2400" dirty="0" smtClean="0"/>
              <a:t>lanik ala berorik?</a:t>
            </a:r>
            <a:endParaRPr lang="eu-ES" sz="2400" dirty="0"/>
          </a:p>
          <a:p>
            <a:endParaRPr lang="eu-ES" sz="2400" dirty="0" smtClean="0"/>
          </a:p>
          <a:p>
            <a:r>
              <a:rPr lang="eu-ES" sz="2400" dirty="0" smtClean="0"/>
              <a:t>Lana </a:t>
            </a:r>
            <a:r>
              <a:rPr lang="eu-ES" sz="2400" dirty="0"/>
              <a:t>eta beroa sistemen </a:t>
            </a:r>
            <a:r>
              <a:rPr lang="eu-ES" sz="2400" dirty="0" smtClean="0"/>
              <a:t>artean </a:t>
            </a:r>
            <a:r>
              <a:rPr lang="eu-ES" sz="2400" dirty="0"/>
              <a:t>transferitzen den energia neurtzeko erabiltzen diren magnitudeak </a:t>
            </a:r>
            <a:r>
              <a:rPr lang="eu-ES" sz="2400" dirty="0" smtClean="0"/>
              <a:t>al dira?</a:t>
            </a:r>
          </a:p>
          <a:p>
            <a:endParaRPr lang="eu-ES" sz="2400" dirty="0" smtClean="0"/>
          </a:p>
          <a:p>
            <a:r>
              <a:rPr lang="eu-ES" sz="2400" dirty="0" smtClean="0"/>
              <a:t>Sistema batek beste bati transferitzen al dio energia?</a:t>
            </a:r>
          </a:p>
          <a:p>
            <a:endParaRPr lang="eu-ES" sz="2400" dirty="0" smtClean="0"/>
          </a:p>
          <a:p>
            <a:r>
              <a:rPr lang="eu-ES" sz="2400" dirty="0" smtClean="0"/>
              <a:t>Tenperatura </a:t>
            </a:r>
            <a:r>
              <a:rPr lang="eu-ES" sz="2400" dirty="0"/>
              <a:t>diferentziagatik , T</a:t>
            </a:r>
            <a:r>
              <a:rPr lang="eu-ES" sz="2400" dirty="0" smtClean="0"/>
              <a:t>ransferentzia ematen </a:t>
            </a:r>
            <a:r>
              <a:rPr lang="eu-ES" sz="2400" dirty="0"/>
              <a:t>denean BEROA esaten </a:t>
            </a:r>
            <a:r>
              <a:rPr lang="eu-ES" sz="2400" dirty="0" smtClean="0"/>
              <a:t>al zaio?</a:t>
            </a:r>
          </a:p>
          <a:p>
            <a:endParaRPr lang="eu-ES" sz="2400" dirty="0" smtClean="0"/>
          </a:p>
          <a:p>
            <a:r>
              <a:rPr lang="eu-ES" sz="2400" dirty="0" smtClean="0"/>
              <a:t>Aplikazio </a:t>
            </a:r>
            <a:r>
              <a:rPr lang="eu-ES" sz="2400" dirty="0"/>
              <a:t>puntua desplazatzen duten indarrak daudenean sistemen </a:t>
            </a:r>
            <a:r>
              <a:rPr lang="eu-ES" sz="2400" dirty="0" smtClean="0"/>
              <a:t>artean ematen den transferentziari </a:t>
            </a:r>
            <a:r>
              <a:rPr lang="eu-ES" sz="2400" dirty="0"/>
              <a:t>LANA esaten </a:t>
            </a:r>
            <a:r>
              <a:rPr lang="eu-ES" sz="2400" dirty="0" smtClean="0"/>
              <a:t>al zaio</a:t>
            </a:r>
            <a:r>
              <a:rPr lang="eu-ES" sz="2400" dirty="0"/>
              <a:t>?</a:t>
            </a:r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09181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36156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37756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999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3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1B5408-ED9B-1A40-AB21-902242EBB6CF}" type="slidenum">
              <a:rPr lang="eu-ES" sz="1400">
                <a:latin typeface="Times" charset="0"/>
              </a:rPr>
              <a:pPr/>
              <a:t>17</a:t>
            </a:fld>
            <a:endParaRPr lang="eu-ES" sz="1400">
              <a:latin typeface="Times" charset="0"/>
            </a:endParaRPr>
          </a:p>
        </p:txBody>
      </p:sp>
      <p:sp>
        <p:nvSpPr>
          <p:cNvPr id="607234" name="Text Box 2"/>
          <p:cNvSpPr txBox="1">
            <a:spLocks noChangeArrowheads="1"/>
          </p:cNvSpPr>
          <p:nvPr/>
        </p:nvSpPr>
        <p:spPr bwMode="auto">
          <a:xfrm>
            <a:off x="1042988" y="913101"/>
            <a:ext cx="3749675" cy="584776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3200" b="1" dirty="0"/>
              <a:t>Lana eta </a:t>
            </a:r>
            <a:r>
              <a:rPr lang="eu-ES" sz="3200" b="1" dirty="0" smtClean="0"/>
              <a:t>energia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288" y="1557338"/>
            <a:ext cx="8356600" cy="156966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dirty="0" smtClean="0"/>
              <a:t>OSATU: Energia </a:t>
            </a:r>
            <a:r>
              <a:rPr lang="eu-ES" sz="2400" dirty="0"/>
              <a:t>sistema baten </a:t>
            </a:r>
            <a:r>
              <a:rPr lang="eu-ES" sz="2400" dirty="0" smtClean="0"/>
              <a:t>............. </a:t>
            </a:r>
            <a:r>
              <a:rPr lang="es-ES" sz="2400" dirty="0" smtClean="0"/>
              <a:t>D</a:t>
            </a:r>
            <a:r>
              <a:rPr lang="eu-ES" sz="2400" dirty="0" smtClean="0"/>
              <a:t>a..................tzeko </a:t>
            </a:r>
            <a:r>
              <a:rPr lang="eu-ES" sz="2400" dirty="0"/>
              <a:t>eta egoera berri batetara iristeko </a:t>
            </a:r>
            <a:r>
              <a:rPr lang="eu-ES" sz="2400" dirty="0" smtClean="0"/>
              <a:t>........... </a:t>
            </a:r>
            <a:r>
              <a:rPr lang="eu-ES" sz="2400" dirty="0"/>
              <a:t>adierazten </a:t>
            </a:r>
            <a:r>
              <a:rPr lang="eu-ES" sz="2400" dirty="0" smtClean="0"/>
              <a:t>digun magnitudea da.</a:t>
            </a:r>
            <a:endParaRPr lang="eu-ES" sz="2400" dirty="0"/>
          </a:p>
          <a:p>
            <a:pPr eaLnBrk="1" hangingPunct="1"/>
            <a:r>
              <a:rPr lang="eu-ES" sz="2400" b="1" dirty="0" smtClean="0"/>
              <a:t>Transferitu</a:t>
            </a:r>
            <a:r>
              <a:rPr lang="eu-ES" sz="2400" dirty="0" smtClean="0"/>
              <a:t> ............ </a:t>
            </a:r>
            <a:r>
              <a:rPr lang="eu-ES" sz="2400" dirty="0"/>
              <a:t>da eta </a:t>
            </a:r>
            <a:r>
              <a:rPr lang="eu-ES" sz="2400" dirty="0" smtClean="0"/>
              <a:t>.................. </a:t>
            </a:r>
            <a:r>
              <a:rPr lang="eu-ES" sz="2400" dirty="0"/>
              <a:t>eragiten ditu.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69417" y="3727450"/>
            <a:ext cx="8051800" cy="15621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dirty="0"/>
              <a:t>Objektuetan eta bizidunetan dago. Baita ere espaziotik iristen da. </a:t>
            </a:r>
          </a:p>
          <a:p>
            <a:pPr eaLnBrk="1" hangingPunct="1"/>
            <a:r>
              <a:rPr lang="eu-ES" sz="2400" dirty="0"/>
              <a:t>Bere eragina detektatzen dugu </a:t>
            </a:r>
            <a:r>
              <a:rPr lang="eu-ES" sz="2400" b="1" dirty="0" smtClean="0"/>
              <a:t>.................</a:t>
            </a:r>
            <a:r>
              <a:rPr lang="eu-ES" sz="2400" dirty="0" smtClean="0"/>
              <a:t> </a:t>
            </a:r>
            <a:r>
              <a:rPr lang="eu-ES" sz="2400" dirty="0"/>
              <a:t>gertatzen direnean, hau da zerbait gertatzen denean. </a:t>
            </a:r>
          </a:p>
        </p:txBody>
      </p:sp>
      <p:pic>
        <p:nvPicPr>
          <p:cNvPr id="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148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 autoUpdateAnimBg="0"/>
      <p:bldP spid="2053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C0C67B-4483-9A42-A599-29C8A79F9D4E}" type="slidenum">
              <a:rPr lang="eu-ES" sz="1400">
                <a:latin typeface="Times" charset="0"/>
              </a:rPr>
              <a:pPr/>
              <a:t>18</a:t>
            </a:fld>
            <a:endParaRPr lang="eu-ES" sz="1400">
              <a:latin typeface="Times" charset="0"/>
            </a:endParaRPr>
          </a:p>
        </p:txBody>
      </p:sp>
      <p:sp>
        <p:nvSpPr>
          <p:cNvPr id="623618" name="Text Box 2"/>
          <p:cNvSpPr txBox="1">
            <a:spLocks noChangeArrowheads="1"/>
          </p:cNvSpPr>
          <p:nvPr/>
        </p:nvSpPr>
        <p:spPr bwMode="auto">
          <a:xfrm>
            <a:off x="755650" y="866478"/>
            <a:ext cx="7940675" cy="46166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charset="0"/>
              <a:buNone/>
            </a:pPr>
            <a:r>
              <a:rPr lang="eu-ES" sz="2400" dirty="0" smtClean="0"/>
              <a:t>Zein da </a:t>
            </a:r>
            <a:r>
              <a:rPr lang="eu-ES" sz="2400" dirty="0" smtClean="0"/>
              <a:t>lanaren unitatea</a:t>
            </a:r>
            <a:r>
              <a:rPr lang="eu-ES" sz="2400" dirty="0" smtClean="0"/>
              <a:t>?</a:t>
            </a:r>
            <a:endParaRPr lang="eu-ES" sz="2400" dirty="0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714375" y="1857375"/>
            <a:ext cx="8093075" cy="19177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dirty="0"/>
              <a:t>Zein indarrek ez dute lanik egiten?</a:t>
            </a:r>
          </a:p>
          <a:p>
            <a:pPr eaLnBrk="1" hangingPunct="1"/>
            <a:endParaRPr lang="eu-ES" sz="2400" dirty="0"/>
          </a:p>
          <a:p>
            <a:pPr algn="just" eaLnBrk="1" hangingPunct="1"/>
            <a:r>
              <a:rPr lang="eu-ES" sz="2400" dirty="0"/>
              <a:t>Ibilbidearekiko perpendikularrak direnak. Pendulu baten sokaren tentsioak lana egiten badu? Kotxe baten masak lana egiten al du?</a:t>
            </a:r>
          </a:p>
        </p:txBody>
      </p:sp>
      <p:pic>
        <p:nvPicPr>
          <p:cNvPr id="7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328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0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89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A51A30-7729-8846-8A04-9B5EFF44ED91}" type="slidenum">
              <a:rPr lang="eu-ES" sz="1400">
                <a:latin typeface="Times" charset="0"/>
              </a:rPr>
              <a:pPr/>
              <a:t>19</a:t>
            </a:fld>
            <a:endParaRPr lang="eu-ES" sz="1400">
              <a:latin typeface="Times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851517"/>
              </p:ext>
            </p:extLst>
          </p:nvPr>
        </p:nvGraphicFramePr>
        <p:xfrm>
          <a:off x="2623343" y="3578239"/>
          <a:ext cx="3059113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cuaciÛn" r:id="rId3" imgW="1346200" imgH="635000" progId="Equation.3">
                  <p:embed/>
                </p:oleObj>
              </mc:Choice>
              <mc:Fallback>
                <p:oleObj name="EcuaciÛn" r:id="rId3" imgW="1346200" imgH="63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3343" y="3578239"/>
                        <a:ext cx="3059113" cy="14414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6692" name="Text Box 3"/>
          <p:cNvSpPr txBox="1">
            <a:spLocks noChangeArrowheads="1"/>
          </p:cNvSpPr>
          <p:nvPr/>
        </p:nvSpPr>
        <p:spPr bwMode="auto">
          <a:xfrm>
            <a:off x="488950" y="1473200"/>
            <a:ext cx="8001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u-ES" sz="2400" i="1" dirty="0"/>
              <a:t>W</a:t>
            </a:r>
            <a:r>
              <a:rPr lang="eu-ES" sz="2400" i="1" baseline="-25000" dirty="0"/>
              <a:t>total</a:t>
            </a:r>
            <a:r>
              <a:rPr lang="eu-ES" sz="2400" dirty="0"/>
              <a:t>, aurki ezazu </a:t>
            </a:r>
            <a:r>
              <a:rPr lang="eu-ES" sz="2400" b="1" dirty="0"/>
              <a:t>indarra</a:t>
            </a:r>
            <a:r>
              <a:rPr lang="eu-ES" sz="2400" dirty="0"/>
              <a:t> </a:t>
            </a:r>
            <a:r>
              <a:rPr lang="eu-ES" sz="2400" b="1" dirty="0"/>
              <a:t>F=40N</a:t>
            </a:r>
            <a:r>
              <a:rPr lang="eu-ES" sz="2400" dirty="0"/>
              <a:t> m =6 kgko blokean egiten bada eta 10m (μ =0,4) desplazatzen bada.</a:t>
            </a:r>
          </a:p>
          <a:p>
            <a:pPr algn="just" eaLnBrk="1" hangingPunct="1"/>
            <a:r>
              <a:rPr lang="eu-ES" sz="2400" dirty="0"/>
              <a:t>Energia zinetikoaren aldaketa dela konproba ezazu.</a:t>
            </a:r>
          </a:p>
        </p:txBody>
      </p:sp>
      <p:pic>
        <p:nvPicPr>
          <p:cNvPr id="24" name="Imagen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n 11" descr="blanco_peque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n 12" descr="logo_pape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9652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" y="1175573"/>
            <a:ext cx="899292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/>
              <a:t>Zer</a:t>
            </a:r>
            <a:r>
              <a:rPr lang="es-ES" sz="2000" dirty="0" smtClean="0"/>
              <a:t> da </a:t>
            </a:r>
            <a:r>
              <a:rPr lang="es-ES" sz="2000" dirty="0" err="1" smtClean="0"/>
              <a:t>energia</a:t>
            </a:r>
            <a:r>
              <a:rPr lang="es-ES" sz="2000" dirty="0" smtClean="0"/>
              <a:t>? </a:t>
            </a:r>
            <a:r>
              <a:rPr lang="es-ES" sz="2000" dirty="0" err="1" smtClean="0"/>
              <a:t>Galdera</a:t>
            </a:r>
            <a:r>
              <a:rPr lang="es-ES" sz="2000" dirty="0" smtClean="0"/>
              <a:t> </a:t>
            </a:r>
            <a:r>
              <a:rPr lang="es-ES" sz="2000" dirty="0" err="1" smtClean="0"/>
              <a:t>erantzutea</a:t>
            </a:r>
            <a:r>
              <a:rPr lang="es-ES" sz="2000" dirty="0" smtClean="0"/>
              <a:t> </a:t>
            </a:r>
            <a:r>
              <a:rPr lang="es-ES" sz="2000" dirty="0" err="1" smtClean="0"/>
              <a:t>konplexua</a:t>
            </a:r>
            <a:r>
              <a:rPr lang="es-ES" sz="2000" dirty="0" smtClean="0"/>
              <a:t> da. </a:t>
            </a:r>
            <a:r>
              <a:rPr lang="es-ES" sz="2000" dirty="0" err="1" smtClean="0"/>
              <a:t>Ondoren</a:t>
            </a:r>
            <a:r>
              <a:rPr lang="es-ES" sz="2000" dirty="0" smtClean="0"/>
              <a:t> </a:t>
            </a:r>
            <a:r>
              <a:rPr lang="es-ES" sz="2000" dirty="0" err="1" smtClean="0"/>
              <a:t>ezaugarri</a:t>
            </a:r>
            <a:r>
              <a:rPr lang="es-ES" sz="2000" dirty="0" smtClean="0"/>
              <a:t> </a:t>
            </a:r>
            <a:r>
              <a:rPr lang="es-ES" sz="2000" dirty="0" err="1" smtClean="0"/>
              <a:t>batzuek</a:t>
            </a:r>
            <a:r>
              <a:rPr lang="es-ES" sz="2000" dirty="0" smtClean="0"/>
              <a:t> </a:t>
            </a:r>
            <a:r>
              <a:rPr lang="es-ES" sz="2000" dirty="0" err="1" smtClean="0"/>
              <a:t>proposatuko</a:t>
            </a:r>
            <a:r>
              <a:rPr lang="es-ES" sz="2000" dirty="0" smtClean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. </a:t>
            </a:r>
            <a:r>
              <a:rPr lang="es-ES" sz="2000" dirty="0" err="1" smtClean="0"/>
              <a:t>Hautako</a:t>
            </a:r>
            <a:r>
              <a:rPr lang="es-ES" sz="2000" dirty="0" smtClean="0"/>
              <a:t> </a:t>
            </a:r>
            <a:r>
              <a:rPr lang="es-ES" sz="2000" dirty="0" err="1" smtClean="0"/>
              <a:t>zeintzuk</a:t>
            </a:r>
            <a:r>
              <a:rPr lang="es-ES" sz="2000" dirty="0" smtClean="0"/>
              <a:t> </a:t>
            </a:r>
            <a:r>
              <a:rPr lang="es-ES" sz="2000" dirty="0" err="1" smtClean="0"/>
              <a:t>dagozkie</a:t>
            </a:r>
            <a:r>
              <a:rPr lang="es-ES" sz="2000" dirty="0" smtClean="0"/>
              <a:t> </a:t>
            </a:r>
            <a:r>
              <a:rPr lang="es-ES" sz="2000" dirty="0" err="1" smtClean="0"/>
              <a:t>energia</a:t>
            </a:r>
            <a:r>
              <a:rPr lang="es-ES" sz="2000" dirty="0" smtClean="0"/>
              <a:t> </a:t>
            </a:r>
            <a:r>
              <a:rPr lang="es-ES" sz="2000" dirty="0" err="1" smtClean="0"/>
              <a:t>kontzeptuari</a:t>
            </a:r>
            <a:r>
              <a:rPr lang="es-ES" sz="2000" dirty="0" smtClean="0"/>
              <a:t>?</a:t>
            </a:r>
          </a:p>
          <a:p>
            <a:pPr marL="285750" indent="-285750">
              <a:buFontTx/>
              <a:buChar char="-"/>
            </a:pPr>
            <a:r>
              <a:rPr lang="eu-ES" sz="2000" dirty="0" smtClean="0">
                <a:cs typeface="Times New Roman" charset="0"/>
              </a:rPr>
              <a:t>Magnitudea da</a:t>
            </a:r>
          </a:p>
          <a:p>
            <a:pPr marL="285750" indent="-285750">
              <a:buFontTx/>
              <a:buChar char="-"/>
            </a:pPr>
            <a:r>
              <a:rPr lang="eu-ES" sz="2000" dirty="0" smtClean="0">
                <a:cs typeface="Times New Roman" charset="0"/>
              </a:rPr>
              <a:t>Bektoriala da,</a:t>
            </a:r>
          </a:p>
          <a:p>
            <a:pPr marL="285750" indent="-285750">
              <a:buFontTx/>
              <a:buChar char="-"/>
            </a:pPr>
            <a:r>
              <a:rPr lang="eu-ES" sz="2000" dirty="0" smtClean="0">
                <a:cs typeface="Times New Roman" charset="0"/>
              </a:rPr>
              <a:t>Kantitatea neurtzen du,</a:t>
            </a:r>
          </a:p>
          <a:p>
            <a:pPr marL="285750" indent="-285750">
              <a:buFontTx/>
              <a:buChar char="-"/>
            </a:pPr>
            <a:r>
              <a:rPr lang="eu-ES" sz="2000" dirty="0">
                <a:cs typeface="Times New Roman" charset="0"/>
              </a:rPr>
              <a:t>A</a:t>
            </a:r>
            <a:r>
              <a:rPr lang="eu-ES" sz="2000" dirty="0" smtClean="0">
                <a:cs typeface="Times New Roman" charset="0"/>
              </a:rPr>
              <a:t>ldaketak sortzeko (beraien gorputzean edo beste gorputzetan) gaitasuna</a:t>
            </a:r>
          </a:p>
          <a:p>
            <a:pPr marL="285750" indent="-285750">
              <a:buFontTx/>
              <a:buChar char="-"/>
            </a:pPr>
            <a:r>
              <a:rPr lang="eu-ES" sz="2000" dirty="0">
                <a:cs typeface="Times New Roman" charset="0"/>
              </a:rPr>
              <a:t>G</a:t>
            </a:r>
            <a:r>
              <a:rPr lang="eu-ES" sz="2000" dirty="0" smtClean="0">
                <a:cs typeface="Times New Roman" charset="0"/>
              </a:rPr>
              <a:t>orputzen gain edo sistema materialen propietatea edo ezaugarria aldaketetan neurtzen du.</a:t>
            </a:r>
          </a:p>
          <a:p>
            <a:pPr marL="285750" indent="-285750">
              <a:buFontTx/>
              <a:buChar char="-"/>
            </a:pPr>
            <a:r>
              <a:rPr lang="eu-ES" sz="2000" dirty="0" smtClean="0">
                <a:cs typeface="Times New Roman" charset="0"/>
              </a:rPr>
              <a:t>Bi motatako energiak ditugu: Berriztagarria ala ez berriztagarria.</a:t>
            </a:r>
          </a:p>
          <a:p>
            <a:pPr marL="285750" indent="-285750">
              <a:buFontTx/>
              <a:buChar char="-"/>
            </a:pPr>
            <a:r>
              <a:rPr lang="eu-ES" sz="2000" dirty="0" smtClean="0">
                <a:cs typeface="Times New Roman" charset="0"/>
              </a:rPr>
              <a:t>Energia zinetikoa eta potentziala dira energia motak.</a:t>
            </a:r>
          </a:p>
          <a:p>
            <a:pPr marL="285750" indent="-285750">
              <a:buFontTx/>
              <a:buChar char="-"/>
            </a:pPr>
            <a:r>
              <a:rPr lang="eu-ES" sz="2000" dirty="0" smtClean="0">
                <a:cs typeface="Times New Roman" charset="0"/>
              </a:rPr>
              <a:t>Galdu egiten da, hau da, ez da kontserbatzen.</a:t>
            </a:r>
          </a:p>
          <a:p>
            <a:pPr marL="285750" indent="-285750">
              <a:buFontTx/>
              <a:buChar char="-"/>
            </a:pPr>
            <a:r>
              <a:rPr lang="eu-ES" sz="2000" dirty="0" smtClean="0">
                <a:cs typeface="Times New Roman" charset="0"/>
              </a:rPr>
              <a:t>Transferitu egiten da.</a:t>
            </a:r>
          </a:p>
          <a:p>
            <a:pPr marL="285750" indent="-285750">
              <a:buFontTx/>
              <a:buChar char="-"/>
            </a:pPr>
            <a:r>
              <a:rPr lang="eu-ES" sz="2000" dirty="0" smtClean="0">
                <a:cs typeface="Times New Roman" charset="0"/>
              </a:rPr>
              <a:t>Pilatu egiten da, hau da, gaitasuna izan dezake zerbait egiteko.</a:t>
            </a:r>
          </a:p>
          <a:p>
            <a:pPr marL="285750" indent="-285750">
              <a:buFontTx/>
              <a:buChar char="-"/>
            </a:pPr>
            <a:r>
              <a:rPr lang="eu-ES" sz="2000" dirty="0" smtClean="0">
                <a:cs typeface="Times New Roman" charset="0"/>
              </a:rPr>
              <a:t>Energia probetxugarria izan daiteke ala degradatu daiteke.</a:t>
            </a:r>
          </a:p>
          <a:p>
            <a:endParaRPr lang="es-ES" sz="2000" dirty="0"/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0700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Text Box 2"/>
          <p:cNvSpPr txBox="1">
            <a:spLocks noChangeArrowheads="1"/>
          </p:cNvSpPr>
          <p:nvPr/>
        </p:nvSpPr>
        <p:spPr bwMode="auto">
          <a:xfrm>
            <a:off x="1248569" y="1103126"/>
            <a:ext cx="5808662" cy="58896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3200" dirty="0"/>
              <a:t>Energia potentzial grabitatorioa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1570507" y="2404982"/>
            <a:ext cx="608717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u-ES" sz="2400" dirty="0" smtClean="0"/>
              <a:t>Zein indarrek </a:t>
            </a:r>
            <a:r>
              <a:rPr lang="eu-ES" sz="2400" dirty="0"/>
              <a:t>egiten duen lana </a:t>
            </a:r>
            <a:r>
              <a:rPr lang="eu-ES" sz="2400" dirty="0" smtClean="0"/>
              <a:t>da?</a:t>
            </a:r>
            <a:endParaRPr lang="eu-ES" sz="2400" dirty="0"/>
          </a:p>
        </p:txBody>
      </p:sp>
      <p:sp>
        <p:nvSpPr>
          <p:cNvPr id="38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1418CE-5CDC-9B4A-8A67-9643EB60CDAB}" type="slidenum">
              <a:rPr lang="eu-ES" sz="1400">
                <a:latin typeface="Times" charset="0"/>
              </a:rPr>
              <a:pPr/>
              <a:t>20</a:t>
            </a:fld>
            <a:endParaRPr lang="eu-ES" sz="1400">
              <a:latin typeface="Times" charset="0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294617" y="3479274"/>
            <a:ext cx="7160474" cy="156966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u-ES" sz="2400" i="1"/>
              <a:t>mgh </a:t>
            </a:r>
            <a:r>
              <a:rPr lang="eu-ES" sz="2400" b="1"/>
              <a:t>energia potentzial grabitatorioa da (Ep).</a:t>
            </a:r>
          </a:p>
          <a:p>
            <a:pPr algn="just" eaLnBrk="1" hangingPunct="1"/>
            <a:r>
              <a:rPr lang="eu-ES" sz="2400"/>
              <a:t>Lana: Energia aldaketa: Potentzial grabitatoriotik zinetikora</a:t>
            </a:r>
          </a:p>
          <a:p>
            <a:pPr algn="just" eaLnBrk="1" hangingPunct="1"/>
            <a:r>
              <a:rPr lang="eu-ES" sz="2400"/>
              <a:t>Zenbakia da eta jouletan neurtzen da.</a:t>
            </a:r>
            <a:endParaRPr lang="eu-ES" sz="2400" i="1"/>
          </a:p>
        </p:txBody>
      </p:sp>
      <p:pic>
        <p:nvPicPr>
          <p:cNvPr id="22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04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1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6B0758-D465-A145-981E-26ACC815665E}" type="slidenum">
              <a:rPr lang="eu-ES" sz="1400">
                <a:latin typeface="Times" charset="0"/>
              </a:rPr>
              <a:pPr/>
              <a:t>21</a:t>
            </a:fld>
            <a:endParaRPr lang="eu-ES" sz="1400">
              <a:latin typeface="Times" charset="0"/>
            </a:endParaRPr>
          </a:p>
        </p:txBody>
      </p:sp>
      <p:sp>
        <p:nvSpPr>
          <p:cNvPr id="640002" name="Text Box 2"/>
          <p:cNvSpPr txBox="1">
            <a:spLocks noChangeArrowheads="1"/>
          </p:cNvSpPr>
          <p:nvPr/>
        </p:nvSpPr>
        <p:spPr bwMode="auto">
          <a:xfrm>
            <a:off x="250825" y="1275290"/>
            <a:ext cx="7369602" cy="584776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3200"/>
              <a:t>Energia Potentzial elastikoa</a:t>
            </a: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250825" y="2111752"/>
            <a:ext cx="5765148" cy="83099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u-ES" sz="2400" dirty="0"/>
              <a:t>Indar elastikoaren lana energia potentzial elastikoa da:</a:t>
            </a:r>
          </a:p>
        </p:txBody>
      </p:sp>
      <p:graphicFrame>
        <p:nvGraphicFramePr>
          <p:cNvPr id="20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931799"/>
              </p:ext>
            </p:extLst>
          </p:nvPr>
        </p:nvGraphicFramePr>
        <p:xfrm>
          <a:off x="250825" y="3288240"/>
          <a:ext cx="378301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cuaciÛn" r:id="rId3" imgW="1435100" imgH="393700" progId="Equation.3">
                  <p:embed/>
                </p:oleObj>
              </mc:Choice>
              <mc:Fallback>
                <p:oleObj name="EcuaciÛn" r:id="rId3" imgW="1435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288240"/>
                        <a:ext cx="3783013" cy="10350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968" name="8 Conector recto de flecha"/>
          <p:cNvCxnSpPr>
            <a:cxnSpLocks noChangeShapeType="1"/>
          </p:cNvCxnSpPr>
          <p:nvPr/>
        </p:nvCxnSpPr>
        <p:spPr bwMode="auto">
          <a:xfrm>
            <a:off x="4357688" y="5857875"/>
            <a:ext cx="714375" cy="1588"/>
          </a:xfrm>
          <a:prstGeom prst="straightConnector1">
            <a:avLst/>
          </a:prstGeom>
          <a:noFill/>
          <a:ln w="34925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" name="Imagen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1" descr="blanco_peque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2" descr="logo_pape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037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48684" y="1551336"/>
            <a:ext cx="75384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Ondorengo</a:t>
            </a:r>
            <a:r>
              <a:rPr lang="es-ES" sz="3200" dirty="0" smtClean="0"/>
              <a:t> </a:t>
            </a:r>
            <a:r>
              <a:rPr lang="es-ES" sz="3200" dirty="0" err="1" smtClean="0"/>
              <a:t>unitateak</a:t>
            </a:r>
            <a:r>
              <a:rPr lang="es-ES" sz="3200" dirty="0" smtClean="0"/>
              <a:t> </a:t>
            </a:r>
            <a:r>
              <a:rPr lang="es-ES" sz="3200" dirty="0" err="1" smtClean="0"/>
              <a:t>energiari</a:t>
            </a:r>
            <a:r>
              <a:rPr lang="es-ES" sz="3200" dirty="0" smtClean="0"/>
              <a:t> al </a:t>
            </a:r>
            <a:r>
              <a:rPr lang="es-ES" sz="3200" dirty="0" err="1" smtClean="0"/>
              <a:t>dagozkio</a:t>
            </a:r>
            <a:r>
              <a:rPr lang="es-ES" sz="3200" dirty="0" smtClean="0"/>
              <a:t>?</a:t>
            </a:r>
          </a:p>
          <a:p>
            <a:endParaRPr lang="es-ES" sz="3200" dirty="0"/>
          </a:p>
          <a:p>
            <a:pPr algn="just"/>
            <a:r>
              <a:rPr lang="eu-ES" sz="3200" dirty="0" smtClean="0">
                <a:cs typeface="Times New Roman" charset="0"/>
              </a:rPr>
              <a:t>Unitateak </a:t>
            </a:r>
            <a:r>
              <a:rPr lang="eu-ES" sz="3200" dirty="0" smtClean="0">
                <a:cs typeface="Times New Roman" charset="0"/>
                <a:sym typeface="Symbol" charset="0"/>
              </a:rPr>
              <a:t> joule (J).</a:t>
            </a:r>
          </a:p>
          <a:p>
            <a:pPr lvl="1" algn="just">
              <a:buFont typeface="Arial" charset="0"/>
              <a:buChar char="•"/>
            </a:pPr>
            <a:r>
              <a:rPr lang="eu-ES" sz="3200" dirty="0" smtClean="0">
                <a:cs typeface="Times New Roman" charset="0"/>
                <a:sym typeface="Symbol" charset="0"/>
              </a:rPr>
              <a:t>Kaloria (cal)  1 cal = 4,18 J; kilowatt-orduko (kWh)  1kWh = 3,6 · 10</a:t>
            </a:r>
            <a:r>
              <a:rPr lang="eu-ES" sz="3200" baseline="30000" dirty="0" smtClean="0">
                <a:cs typeface="Times New Roman" charset="0"/>
                <a:sym typeface="Symbol" charset="0"/>
              </a:rPr>
              <a:t>6</a:t>
            </a:r>
            <a:r>
              <a:rPr lang="eu-ES" sz="3200" dirty="0" smtClean="0">
                <a:cs typeface="Times New Roman" charset="0"/>
                <a:sym typeface="Symbol" charset="0"/>
              </a:rPr>
              <a:t> J.</a:t>
            </a:r>
            <a:endParaRPr lang="eu-ES" sz="3200" dirty="0" smtClean="0">
              <a:cs typeface="Times New Roman" charset="0"/>
            </a:endParaRPr>
          </a:p>
          <a:p>
            <a:r>
              <a:rPr lang="es-ES" sz="3200" dirty="0" err="1" smtClean="0"/>
              <a:t>Zeintzuk</a:t>
            </a:r>
            <a:r>
              <a:rPr lang="es-ES" sz="3200" dirty="0" smtClean="0"/>
              <a:t> </a:t>
            </a:r>
            <a:r>
              <a:rPr lang="es-ES" sz="3200" dirty="0" err="1" smtClean="0"/>
              <a:t>dira</a:t>
            </a:r>
            <a:r>
              <a:rPr lang="es-ES" sz="3200" dirty="0" smtClean="0"/>
              <a:t> </a:t>
            </a:r>
            <a:r>
              <a:rPr lang="es-ES" sz="3200" dirty="0" err="1" smtClean="0"/>
              <a:t>energia</a:t>
            </a:r>
            <a:r>
              <a:rPr lang="es-ES" sz="3200" dirty="0" smtClean="0"/>
              <a:t> </a:t>
            </a:r>
            <a:r>
              <a:rPr lang="es-ES" sz="3200" dirty="0" err="1" smtClean="0"/>
              <a:t>unitate</a:t>
            </a:r>
            <a:r>
              <a:rPr lang="es-ES" sz="3200" dirty="0" smtClean="0"/>
              <a:t> </a:t>
            </a:r>
            <a:r>
              <a:rPr lang="es-ES" sz="3200" dirty="0" err="1" smtClean="0"/>
              <a:t>nagusienak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317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7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762093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FBC668-DA12-3C4E-AD4D-613B68727ADD}" type="slidenum">
              <a:rPr lang="eu-ES" sz="1400">
                <a:latin typeface="Times" charset="0"/>
              </a:rPr>
              <a:pPr/>
              <a:t>4</a:t>
            </a:fld>
            <a:endParaRPr lang="eu-ES" sz="1400">
              <a:latin typeface="Times" charset="0"/>
            </a:endParaRPr>
          </a:p>
        </p:txBody>
      </p:sp>
      <p:sp>
        <p:nvSpPr>
          <p:cNvPr id="592898" name="Text Box 2"/>
          <p:cNvSpPr txBox="1">
            <a:spLocks noChangeArrowheads="1"/>
          </p:cNvSpPr>
          <p:nvPr/>
        </p:nvSpPr>
        <p:spPr bwMode="auto">
          <a:xfrm>
            <a:off x="179388" y="666093"/>
            <a:ext cx="5184775" cy="5286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u-ES" sz="2800" dirty="0" smtClean="0"/>
              <a:t>Zenbat energia mota ditugu?</a:t>
            </a:r>
            <a:endParaRPr lang="eu-ES" sz="2800" dirty="0"/>
          </a:p>
        </p:txBody>
      </p:sp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2051050" y="1313793"/>
            <a:ext cx="6938963" cy="633413"/>
            <a:chOff x="1292" y="1103"/>
            <a:chExt cx="4222" cy="399"/>
          </a:xfrm>
        </p:grpSpPr>
        <p:sp>
          <p:nvSpPr>
            <p:cNvPr id="592937" name="Rectangle 60"/>
            <p:cNvSpPr>
              <a:spLocks noChangeArrowheads="1"/>
            </p:cNvSpPr>
            <p:nvPr/>
          </p:nvSpPr>
          <p:spPr bwMode="auto">
            <a:xfrm>
              <a:off x="1292" y="1103"/>
              <a:ext cx="4222" cy="39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592938" name="Text Box 63"/>
            <p:cNvSpPr txBox="1">
              <a:spLocks noChangeArrowheads="1"/>
            </p:cNvSpPr>
            <p:nvPr/>
          </p:nvSpPr>
          <p:spPr bwMode="auto">
            <a:xfrm>
              <a:off x="1360" y="1148"/>
              <a:ext cx="4083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b="1" dirty="0"/>
                <a:t>Energia zinetikoa (</a:t>
              </a:r>
              <a:r>
                <a:rPr lang="eu-ES" b="1" i="1" dirty="0"/>
                <a:t>E</a:t>
              </a:r>
              <a:r>
                <a:rPr lang="eu-ES" b="1" baseline="-25000" dirty="0"/>
                <a:t>C</a:t>
              </a:r>
              <a:r>
                <a:rPr lang="eu-ES" b="1" dirty="0"/>
                <a:t>). </a:t>
              </a:r>
              <a:r>
                <a:rPr lang="eu-ES" dirty="0"/>
                <a:t>Mugimendua dutelako </a:t>
              </a:r>
              <a:r>
                <a:rPr lang="eu-ES" i="1" dirty="0"/>
                <a:t>E</a:t>
              </a:r>
              <a:r>
                <a:rPr lang="eu-ES" baseline="-25000" dirty="0"/>
                <a:t>C</a:t>
              </a:r>
              <a:r>
                <a:rPr lang="eu-ES" dirty="0"/>
                <a:t> =1/2 m·v</a:t>
              </a:r>
              <a:r>
                <a:rPr lang="eu-ES" baseline="30000" dirty="0"/>
                <a:t>2</a:t>
              </a:r>
            </a:p>
          </p:txBody>
        </p:sp>
      </p:grpSp>
      <p:sp>
        <p:nvSpPr>
          <p:cNvPr id="592902" name="Rectangle 59"/>
          <p:cNvSpPr>
            <a:spLocks noChangeArrowheads="1"/>
          </p:cNvSpPr>
          <p:nvPr/>
        </p:nvSpPr>
        <p:spPr bwMode="auto">
          <a:xfrm>
            <a:off x="2051050" y="2142468"/>
            <a:ext cx="1637522" cy="46196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/>
          </a:p>
        </p:txBody>
      </p:sp>
      <p:sp>
        <p:nvSpPr>
          <p:cNvPr id="592903" name="Text Box 69"/>
          <p:cNvSpPr txBox="1">
            <a:spLocks noChangeArrowheads="1"/>
          </p:cNvSpPr>
          <p:nvPr/>
        </p:nvSpPr>
        <p:spPr bwMode="auto">
          <a:xfrm>
            <a:off x="2122488" y="2178981"/>
            <a:ext cx="1370012" cy="1568450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b="1"/>
              <a:t>Energia potentziala</a:t>
            </a:r>
          </a:p>
          <a:p>
            <a:pPr eaLnBrk="1" hangingPunct="1"/>
            <a:r>
              <a:rPr lang="eu-ES" b="1"/>
              <a:t>(</a:t>
            </a:r>
            <a:r>
              <a:rPr lang="eu-ES" b="1" i="1"/>
              <a:t>E</a:t>
            </a:r>
            <a:r>
              <a:rPr lang="eu-ES" b="1" baseline="-25000"/>
              <a:t>P</a:t>
            </a:r>
            <a:r>
              <a:rPr lang="eu-ES" b="1"/>
              <a:t>).</a:t>
            </a:r>
            <a:r>
              <a:rPr lang="eu-ES"/>
              <a:t> Posizioa edukitzeagatik</a:t>
            </a:r>
          </a:p>
        </p:txBody>
      </p:sp>
      <p:sp>
        <p:nvSpPr>
          <p:cNvPr id="592904" name="Rectangle 62"/>
          <p:cNvSpPr>
            <a:spLocks noChangeArrowheads="1"/>
          </p:cNvSpPr>
          <p:nvPr/>
        </p:nvSpPr>
        <p:spPr bwMode="auto">
          <a:xfrm>
            <a:off x="3635375" y="2171043"/>
            <a:ext cx="5354638" cy="10080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/>
          </a:p>
        </p:txBody>
      </p:sp>
      <p:sp>
        <p:nvSpPr>
          <p:cNvPr id="592905" name="Text Box 70"/>
          <p:cNvSpPr txBox="1">
            <a:spLocks noChangeArrowheads="1"/>
          </p:cNvSpPr>
          <p:nvPr/>
        </p:nvSpPr>
        <p:spPr bwMode="auto">
          <a:xfrm>
            <a:off x="3708400" y="2321856"/>
            <a:ext cx="4892675" cy="1079500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b="1" dirty="0"/>
              <a:t>Energia potentzial grabitatorioa</a:t>
            </a:r>
            <a:r>
              <a:rPr lang="eu-ES" dirty="0"/>
              <a:t>. Eremu grabitatorioan egoteagatik. </a:t>
            </a:r>
          </a:p>
          <a:p>
            <a:pPr eaLnBrk="1" hangingPunct="1"/>
            <a:r>
              <a:rPr lang="eu-ES" i="1" dirty="0"/>
              <a:t>E</a:t>
            </a:r>
            <a:r>
              <a:rPr lang="eu-ES" baseline="-25000" dirty="0"/>
              <a:t>P</a:t>
            </a:r>
            <a:r>
              <a:rPr lang="eu-ES" dirty="0"/>
              <a:t> = m⋅ g ⋅ h</a:t>
            </a:r>
          </a:p>
          <a:p>
            <a:pPr eaLnBrk="1" hangingPunct="1"/>
            <a:endParaRPr lang="eu-ES" dirty="0"/>
          </a:p>
        </p:txBody>
      </p:sp>
      <p:grpSp>
        <p:nvGrpSpPr>
          <p:cNvPr id="7" name="Group 85"/>
          <p:cNvGrpSpPr>
            <a:grpSpLocks/>
          </p:cNvGrpSpPr>
          <p:nvPr/>
        </p:nvGrpSpPr>
        <p:grpSpPr bwMode="auto">
          <a:xfrm>
            <a:off x="3635375" y="3258481"/>
            <a:ext cx="5354638" cy="647700"/>
            <a:chOff x="2290" y="2183"/>
            <a:chExt cx="3221" cy="408"/>
          </a:xfrm>
        </p:grpSpPr>
        <p:sp>
          <p:nvSpPr>
            <p:cNvPr id="592935" name="Rectangle 61"/>
            <p:cNvSpPr>
              <a:spLocks noChangeArrowheads="1"/>
            </p:cNvSpPr>
            <p:nvPr/>
          </p:nvSpPr>
          <p:spPr bwMode="auto">
            <a:xfrm>
              <a:off x="2290" y="2183"/>
              <a:ext cx="3221" cy="4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592936" name="Text Box 71"/>
            <p:cNvSpPr txBox="1">
              <a:spLocks noChangeArrowheads="1"/>
            </p:cNvSpPr>
            <p:nvPr/>
          </p:nvSpPr>
          <p:spPr bwMode="auto">
            <a:xfrm>
              <a:off x="2322" y="2200"/>
              <a:ext cx="3176" cy="3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b="1"/>
                <a:t>Energia potentzial elastikoa</a:t>
              </a:r>
              <a:r>
                <a:rPr lang="eu-ES"/>
                <a:t>. Deformatzerakoan (malgukia) duten energia da: </a:t>
              </a:r>
              <a:r>
                <a:rPr lang="eu-ES" i="1"/>
                <a:t>E</a:t>
              </a:r>
              <a:r>
                <a:rPr lang="eu-ES" baseline="-25000"/>
                <a:t>E </a:t>
              </a:r>
              <a:r>
                <a:rPr lang="eu-ES"/>
                <a:t>= 1/2 k·x</a:t>
              </a:r>
              <a:r>
                <a:rPr lang="eu-ES" baseline="30000"/>
                <a:t>2</a:t>
              </a:r>
              <a:r>
                <a:rPr lang="eu-ES"/>
                <a:t> </a:t>
              </a:r>
            </a:p>
          </p:txBody>
        </p:sp>
      </p:grpSp>
      <p:grpSp>
        <p:nvGrpSpPr>
          <p:cNvPr id="8" name="Group 88"/>
          <p:cNvGrpSpPr>
            <a:grpSpLocks/>
          </p:cNvGrpSpPr>
          <p:nvPr/>
        </p:nvGrpSpPr>
        <p:grpSpPr bwMode="auto">
          <a:xfrm>
            <a:off x="5256173" y="3989513"/>
            <a:ext cx="2403784" cy="504825"/>
            <a:chOff x="1292" y="2613"/>
            <a:chExt cx="4222" cy="318"/>
          </a:xfrm>
        </p:grpSpPr>
        <p:sp>
          <p:nvSpPr>
            <p:cNvPr id="592933" name="Rectangle 55"/>
            <p:cNvSpPr>
              <a:spLocks noChangeArrowheads="1"/>
            </p:cNvSpPr>
            <p:nvPr/>
          </p:nvSpPr>
          <p:spPr bwMode="auto">
            <a:xfrm>
              <a:off x="1292" y="2613"/>
              <a:ext cx="4222" cy="3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592934" name="Text Box 72"/>
            <p:cNvSpPr txBox="1">
              <a:spLocks noChangeArrowheads="1"/>
            </p:cNvSpPr>
            <p:nvPr/>
          </p:nvSpPr>
          <p:spPr bwMode="auto">
            <a:xfrm>
              <a:off x="1338" y="2628"/>
              <a:ext cx="4082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Partikulen agitazioa</a:t>
              </a:r>
            </a:p>
          </p:txBody>
        </p:sp>
      </p:grp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5256172" y="4529263"/>
            <a:ext cx="3508375" cy="504825"/>
            <a:chOff x="1292" y="2953"/>
            <a:chExt cx="4222" cy="318"/>
          </a:xfrm>
        </p:grpSpPr>
        <p:sp>
          <p:nvSpPr>
            <p:cNvPr id="592931" name="Rectangle 56"/>
            <p:cNvSpPr>
              <a:spLocks noChangeArrowheads="1"/>
            </p:cNvSpPr>
            <p:nvPr/>
          </p:nvSpPr>
          <p:spPr bwMode="auto">
            <a:xfrm>
              <a:off x="1292" y="2953"/>
              <a:ext cx="4222" cy="3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592932" name="Text Box 73"/>
            <p:cNvSpPr txBox="1">
              <a:spLocks noChangeArrowheads="1"/>
            </p:cNvSpPr>
            <p:nvPr/>
          </p:nvSpPr>
          <p:spPr bwMode="auto">
            <a:xfrm>
              <a:off x="1338" y="2968"/>
              <a:ext cx="4082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Atomoen loturekin erlazionatutakoa</a:t>
              </a:r>
            </a:p>
          </p:txBody>
        </p:sp>
      </p:grpSp>
      <p:grpSp>
        <p:nvGrpSpPr>
          <p:cNvPr id="10" name="Group 89"/>
          <p:cNvGrpSpPr>
            <a:grpSpLocks/>
          </p:cNvGrpSpPr>
          <p:nvPr/>
        </p:nvGrpSpPr>
        <p:grpSpPr bwMode="auto">
          <a:xfrm>
            <a:off x="5256172" y="5069013"/>
            <a:ext cx="3648075" cy="504825"/>
            <a:chOff x="1292" y="3293"/>
            <a:chExt cx="4222" cy="318"/>
          </a:xfrm>
        </p:grpSpPr>
        <p:sp>
          <p:nvSpPr>
            <p:cNvPr id="592929" name="Rectangle 57"/>
            <p:cNvSpPr>
              <a:spLocks noChangeArrowheads="1"/>
            </p:cNvSpPr>
            <p:nvPr/>
          </p:nvSpPr>
          <p:spPr bwMode="auto">
            <a:xfrm>
              <a:off x="1292" y="3293"/>
              <a:ext cx="4222" cy="3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just" eaLnBrk="1" hangingPunct="1"/>
              <a:endParaRPr lang="es-ES"/>
            </a:p>
          </p:txBody>
        </p:sp>
        <p:sp>
          <p:nvSpPr>
            <p:cNvPr id="592930" name="Text Box 74"/>
            <p:cNvSpPr txBox="1">
              <a:spLocks noChangeArrowheads="1"/>
            </p:cNvSpPr>
            <p:nvPr/>
          </p:nvSpPr>
          <p:spPr bwMode="auto">
            <a:xfrm>
              <a:off x="1338" y="3308"/>
              <a:ext cx="4082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just" eaLnBrk="1" hangingPunct="1"/>
              <a:r>
                <a:rPr lang="eu-ES"/>
                <a:t>Atomoen nukleoak apurtzerakoan</a:t>
              </a:r>
            </a:p>
          </p:txBody>
        </p:sp>
      </p:grpSp>
      <p:grpSp>
        <p:nvGrpSpPr>
          <p:cNvPr id="11" name="Group 90"/>
          <p:cNvGrpSpPr>
            <a:grpSpLocks/>
          </p:cNvGrpSpPr>
          <p:nvPr/>
        </p:nvGrpSpPr>
        <p:grpSpPr bwMode="auto">
          <a:xfrm>
            <a:off x="5256172" y="5605588"/>
            <a:ext cx="4137339" cy="612775"/>
            <a:chOff x="1292" y="3631"/>
            <a:chExt cx="4222" cy="386"/>
          </a:xfrm>
        </p:grpSpPr>
        <p:sp>
          <p:nvSpPr>
            <p:cNvPr id="592927" name="Rectangle 58"/>
            <p:cNvSpPr>
              <a:spLocks noChangeArrowheads="1"/>
            </p:cNvSpPr>
            <p:nvPr/>
          </p:nvSpPr>
          <p:spPr bwMode="auto">
            <a:xfrm>
              <a:off x="1292" y="3631"/>
              <a:ext cx="4222" cy="3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592928" name="Text Box 75"/>
            <p:cNvSpPr txBox="1">
              <a:spLocks noChangeArrowheads="1"/>
            </p:cNvSpPr>
            <p:nvPr/>
          </p:nvSpPr>
          <p:spPr bwMode="auto">
            <a:xfrm>
              <a:off x="1338" y="3645"/>
              <a:ext cx="4095" cy="3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Uhin elektromagnetikoekin hedatzen dena</a:t>
              </a:r>
            </a:p>
            <a:p>
              <a:pPr algn="just" eaLnBrk="1" hangingPunct="1"/>
              <a:r>
                <a:rPr lang="eu-ES"/>
                <a:t>Eguzki energia, X izpiak, mikrouhinak</a:t>
              </a:r>
            </a:p>
          </p:txBody>
        </p:sp>
      </p:grpSp>
      <p:sp>
        <p:nvSpPr>
          <p:cNvPr id="592911" name="Rectangle 51"/>
          <p:cNvSpPr>
            <a:spLocks noChangeArrowheads="1"/>
          </p:cNvSpPr>
          <p:nvPr/>
        </p:nvSpPr>
        <p:spPr bwMode="auto">
          <a:xfrm>
            <a:off x="3347997" y="3989513"/>
            <a:ext cx="1800225" cy="5048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/>
          </a:p>
        </p:txBody>
      </p:sp>
      <p:sp>
        <p:nvSpPr>
          <p:cNvPr id="592912" name="Text Box 76"/>
          <p:cNvSpPr txBox="1">
            <a:spLocks noChangeArrowheads="1"/>
          </p:cNvSpPr>
          <p:nvPr/>
        </p:nvSpPr>
        <p:spPr bwMode="auto">
          <a:xfrm>
            <a:off x="3384510" y="3991100"/>
            <a:ext cx="1763712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b="1"/>
              <a:t>Energia termikoa</a:t>
            </a:r>
            <a:endParaRPr lang="eu-ES"/>
          </a:p>
        </p:txBody>
      </p:sp>
      <p:sp>
        <p:nvSpPr>
          <p:cNvPr id="592913" name="Rectangle 52"/>
          <p:cNvSpPr>
            <a:spLocks noChangeArrowheads="1"/>
          </p:cNvSpPr>
          <p:nvPr/>
        </p:nvSpPr>
        <p:spPr bwMode="auto">
          <a:xfrm>
            <a:off x="3347997" y="4529263"/>
            <a:ext cx="1800225" cy="5048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/>
          </a:p>
        </p:txBody>
      </p:sp>
      <p:sp>
        <p:nvSpPr>
          <p:cNvPr id="592914" name="Text Box 77"/>
          <p:cNvSpPr txBox="1">
            <a:spLocks noChangeArrowheads="1"/>
          </p:cNvSpPr>
          <p:nvPr/>
        </p:nvSpPr>
        <p:spPr bwMode="auto">
          <a:xfrm>
            <a:off x="3384510" y="4629275"/>
            <a:ext cx="1763712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b="1"/>
              <a:t>Energia kimikoa</a:t>
            </a:r>
            <a:endParaRPr lang="eu-ES"/>
          </a:p>
        </p:txBody>
      </p:sp>
      <p:sp>
        <p:nvSpPr>
          <p:cNvPr id="592915" name="Rectangle 53"/>
          <p:cNvSpPr>
            <a:spLocks noChangeArrowheads="1"/>
          </p:cNvSpPr>
          <p:nvPr/>
        </p:nvSpPr>
        <p:spPr bwMode="auto">
          <a:xfrm>
            <a:off x="3347997" y="5069013"/>
            <a:ext cx="1800225" cy="5048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/>
          </a:p>
        </p:txBody>
      </p:sp>
      <p:sp>
        <p:nvSpPr>
          <p:cNvPr id="592916" name="Text Box 78"/>
          <p:cNvSpPr txBox="1">
            <a:spLocks noChangeArrowheads="1"/>
          </p:cNvSpPr>
          <p:nvPr/>
        </p:nvSpPr>
        <p:spPr bwMode="auto">
          <a:xfrm>
            <a:off x="3384510" y="4999163"/>
            <a:ext cx="1763712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b="1"/>
              <a:t>Energia nuklearra</a:t>
            </a:r>
            <a:endParaRPr lang="eu-ES"/>
          </a:p>
        </p:txBody>
      </p:sp>
      <p:sp>
        <p:nvSpPr>
          <p:cNvPr id="592917" name="Rectangle 54"/>
          <p:cNvSpPr>
            <a:spLocks noChangeArrowheads="1"/>
          </p:cNvSpPr>
          <p:nvPr/>
        </p:nvSpPr>
        <p:spPr bwMode="auto">
          <a:xfrm>
            <a:off x="3347997" y="5602413"/>
            <a:ext cx="1800225" cy="5048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/>
          </a:p>
        </p:txBody>
      </p:sp>
      <p:sp>
        <p:nvSpPr>
          <p:cNvPr id="592918" name="Text Box 79"/>
          <p:cNvSpPr txBox="1">
            <a:spLocks noChangeArrowheads="1"/>
          </p:cNvSpPr>
          <p:nvPr/>
        </p:nvSpPr>
        <p:spPr bwMode="auto">
          <a:xfrm>
            <a:off x="3384510" y="5575425"/>
            <a:ext cx="1763712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b="1"/>
              <a:t>Erradiazio energia</a:t>
            </a:r>
            <a:endParaRPr lang="eu-ES"/>
          </a:p>
        </p:txBody>
      </p:sp>
      <p:sp>
        <p:nvSpPr>
          <p:cNvPr id="592919" name="Rectangle 50"/>
          <p:cNvSpPr>
            <a:spLocks noChangeArrowheads="1"/>
          </p:cNvSpPr>
          <p:nvPr/>
        </p:nvSpPr>
        <p:spPr bwMode="auto">
          <a:xfrm>
            <a:off x="142875" y="1313793"/>
            <a:ext cx="1792288" cy="23637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/>
          </a:p>
        </p:txBody>
      </p:sp>
      <p:sp>
        <p:nvSpPr>
          <p:cNvPr id="592920" name="Text Box 80"/>
          <p:cNvSpPr txBox="1">
            <a:spLocks noChangeArrowheads="1"/>
          </p:cNvSpPr>
          <p:nvPr/>
        </p:nvSpPr>
        <p:spPr bwMode="auto">
          <a:xfrm>
            <a:off x="179388" y="1242356"/>
            <a:ext cx="1871662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b="1"/>
              <a:t>Energia mekanikoa  </a:t>
            </a:r>
            <a:endParaRPr lang="eu-ES"/>
          </a:p>
        </p:txBody>
      </p:sp>
      <p:sp>
        <p:nvSpPr>
          <p:cNvPr id="592921" name="Text Box 81"/>
          <p:cNvSpPr txBox="1">
            <a:spLocks noChangeArrowheads="1"/>
          </p:cNvSpPr>
          <p:nvPr/>
        </p:nvSpPr>
        <p:spPr bwMode="auto">
          <a:xfrm>
            <a:off x="179388" y="1721781"/>
            <a:ext cx="1655762" cy="5810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u-ES"/>
              <a:t>Bi mota</a:t>
            </a:r>
          </a:p>
          <a:p>
            <a:pPr algn="just" eaLnBrk="1" hangingPunct="1"/>
            <a:r>
              <a:rPr lang="eu-ES"/>
              <a:t>E</a:t>
            </a:r>
            <a:r>
              <a:rPr lang="eu-ES" baseline="-25000"/>
              <a:t>M</a:t>
            </a:r>
            <a:r>
              <a:rPr lang="eu-ES"/>
              <a:t> = E</a:t>
            </a:r>
            <a:r>
              <a:rPr lang="eu-ES" baseline="-25000"/>
              <a:t>C</a:t>
            </a:r>
            <a:r>
              <a:rPr lang="eu-ES"/>
              <a:t> + E</a:t>
            </a:r>
            <a:r>
              <a:rPr lang="eu-ES" baseline="-25000"/>
              <a:t>P    </a:t>
            </a:r>
          </a:p>
        </p:txBody>
      </p:sp>
      <p:sp>
        <p:nvSpPr>
          <p:cNvPr id="592922" name="Rectangle 54"/>
          <p:cNvSpPr>
            <a:spLocks noChangeArrowheads="1"/>
          </p:cNvSpPr>
          <p:nvPr/>
        </p:nvSpPr>
        <p:spPr bwMode="auto">
          <a:xfrm>
            <a:off x="3359110" y="6194550"/>
            <a:ext cx="1800225" cy="5048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/>
          </a:p>
        </p:txBody>
      </p:sp>
      <p:sp>
        <p:nvSpPr>
          <p:cNvPr id="592923" name="Text Box 79"/>
          <p:cNvSpPr txBox="1">
            <a:spLocks noChangeArrowheads="1"/>
          </p:cNvSpPr>
          <p:nvPr/>
        </p:nvSpPr>
        <p:spPr bwMode="auto">
          <a:xfrm>
            <a:off x="3395622" y="6150100"/>
            <a:ext cx="1763713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b="1"/>
              <a:t>Energia elektrikoa</a:t>
            </a:r>
            <a:endParaRPr lang="eu-ES"/>
          </a:p>
        </p:txBody>
      </p:sp>
      <p:grpSp>
        <p:nvGrpSpPr>
          <p:cNvPr id="12" name="Group 90"/>
          <p:cNvGrpSpPr>
            <a:grpSpLocks/>
          </p:cNvGrpSpPr>
          <p:nvPr/>
        </p:nvGrpSpPr>
        <p:grpSpPr bwMode="auto">
          <a:xfrm>
            <a:off x="5257760" y="6194550"/>
            <a:ext cx="3722687" cy="504825"/>
            <a:chOff x="1292" y="3631"/>
            <a:chExt cx="4222" cy="318"/>
          </a:xfrm>
        </p:grpSpPr>
        <p:sp>
          <p:nvSpPr>
            <p:cNvPr id="592925" name="Rectangle 58"/>
            <p:cNvSpPr>
              <a:spLocks noChangeArrowheads="1"/>
            </p:cNvSpPr>
            <p:nvPr/>
          </p:nvSpPr>
          <p:spPr bwMode="auto">
            <a:xfrm>
              <a:off x="1292" y="3631"/>
              <a:ext cx="4222" cy="3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just" eaLnBrk="1" hangingPunct="1"/>
              <a:endParaRPr lang="es-ES"/>
            </a:p>
          </p:txBody>
        </p:sp>
        <p:sp>
          <p:nvSpPr>
            <p:cNvPr id="592926" name="Text Box 75"/>
            <p:cNvSpPr txBox="1">
              <a:spLocks noChangeArrowheads="1"/>
            </p:cNvSpPr>
            <p:nvPr/>
          </p:nvSpPr>
          <p:spPr bwMode="auto">
            <a:xfrm>
              <a:off x="1338" y="3645"/>
              <a:ext cx="4163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Kargatutako gorputzak mugitzerakoan</a:t>
              </a:r>
            </a:p>
          </p:txBody>
        </p:sp>
      </p:grpSp>
      <p:pic>
        <p:nvPicPr>
          <p:cNvPr id="49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299" y="11364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2791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685" y="2791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181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5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C3115D4-B6D4-8343-9F5D-FA48CEB4B3EC}" type="slidenum">
              <a:rPr lang="eu-ES" sz="1400">
                <a:latin typeface="Times" charset="0"/>
              </a:rPr>
              <a:pPr/>
              <a:t>5</a:t>
            </a:fld>
            <a:endParaRPr lang="eu-ES" sz="1400">
              <a:latin typeface="Times" charset="0"/>
            </a:endParaRPr>
          </a:p>
        </p:txBody>
      </p:sp>
      <p:sp>
        <p:nvSpPr>
          <p:cNvPr id="594946" name="Text Box 2"/>
          <p:cNvSpPr txBox="1">
            <a:spLocks noChangeArrowheads="1"/>
          </p:cNvSpPr>
          <p:nvPr/>
        </p:nvSpPr>
        <p:spPr bwMode="auto">
          <a:xfrm>
            <a:off x="179388" y="981075"/>
            <a:ext cx="8839200" cy="403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u-ES" sz="2400"/>
              <a:t>1.- Ondorengo sistema materialek, ba al dute energiarik? Zergatik diozu energia dutela? Zer motakoa da duten energia? </a:t>
            </a:r>
          </a:p>
          <a:p>
            <a:pPr>
              <a:lnSpc>
                <a:spcPct val="90000"/>
              </a:lnSpc>
            </a:pPr>
            <a:r>
              <a:rPr lang="eu-ES" sz="2400"/>
              <a:t>-Sagarra, neska, gasolina, eguzkia, kamioia, pila, urtegia. </a:t>
            </a:r>
          </a:p>
          <a:p>
            <a:pPr>
              <a:lnSpc>
                <a:spcPct val="90000"/>
              </a:lnSpc>
            </a:pPr>
            <a:endParaRPr lang="eu-ES" sz="2400"/>
          </a:p>
          <a:p>
            <a:pPr>
              <a:lnSpc>
                <a:spcPct val="90000"/>
              </a:lnSpc>
            </a:pPr>
            <a:r>
              <a:rPr lang="eu-ES" sz="2400"/>
              <a:t>2.- Zer da energia? Saia zaitez energiaren definizio bat ematen. </a:t>
            </a:r>
          </a:p>
          <a:p>
            <a:pPr>
              <a:lnSpc>
                <a:spcPct val="90000"/>
              </a:lnSpc>
            </a:pPr>
            <a:endParaRPr lang="eu-ES" sz="2400"/>
          </a:p>
          <a:p>
            <a:pPr>
              <a:lnSpc>
                <a:spcPct val="90000"/>
              </a:lnSpc>
            </a:pPr>
            <a:endParaRPr lang="eu-ES" sz="2400" b="1"/>
          </a:p>
          <a:p>
            <a:pPr>
              <a:lnSpc>
                <a:spcPct val="90000"/>
              </a:lnSpc>
            </a:pPr>
            <a:endParaRPr lang="eu-ES" sz="2400" b="1"/>
          </a:p>
          <a:p>
            <a:pPr>
              <a:lnSpc>
                <a:spcPct val="90000"/>
              </a:lnSpc>
            </a:pPr>
            <a:endParaRPr lang="eu-ES" sz="2400" b="1"/>
          </a:p>
          <a:p>
            <a:pPr>
              <a:lnSpc>
                <a:spcPct val="90000"/>
              </a:lnSpc>
            </a:pPr>
            <a:endParaRPr lang="eu-ES" sz="2400" b="1"/>
          </a:p>
          <a:p>
            <a:pPr>
              <a:lnSpc>
                <a:spcPct val="90000"/>
              </a:lnSpc>
            </a:pPr>
            <a:endParaRPr lang="eu-ES" sz="2400"/>
          </a:p>
          <a:p>
            <a:pPr>
              <a:lnSpc>
                <a:spcPct val="90000"/>
              </a:lnSpc>
            </a:pPr>
            <a:r>
              <a:rPr lang="eu-ES" sz="2400"/>
              <a:t>3.- Aipatu ezagutzen dituzun energia motak?</a:t>
            </a:r>
          </a:p>
        </p:txBody>
      </p:sp>
      <p:sp>
        <p:nvSpPr>
          <p:cNvPr id="594948" name="Text Box 4"/>
          <p:cNvSpPr txBox="1">
            <a:spLocks noChangeArrowheads="1"/>
          </p:cNvSpPr>
          <p:nvPr/>
        </p:nvSpPr>
        <p:spPr bwMode="auto">
          <a:xfrm>
            <a:off x="304800" y="2924175"/>
            <a:ext cx="8839200" cy="4308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u-ES" sz="2400" b="1" dirty="0" smtClean="0"/>
              <a:t>.</a:t>
            </a:r>
            <a:endParaRPr lang="eu-ES" sz="2400" dirty="0"/>
          </a:p>
        </p:txBody>
      </p:sp>
      <p:sp>
        <p:nvSpPr>
          <p:cNvPr id="594949" name="Text Box 5"/>
          <p:cNvSpPr txBox="1">
            <a:spLocks noChangeArrowheads="1"/>
          </p:cNvSpPr>
          <p:nvPr/>
        </p:nvSpPr>
        <p:spPr bwMode="auto">
          <a:xfrm>
            <a:off x="304800" y="5229225"/>
            <a:ext cx="8839200" cy="4308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endParaRPr lang="eu-ES" sz="2400" dirty="0"/>
          </a:p>
        </p:txBody>
      </p:sp>
      <p:pic>
        <p:nvPicPr>
          <p:cNvPr id="8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784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69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512D4B-2C03-9F4B-B0D4-3ED515C24382}" type="slidenum">
              <a:rPr lang="eu-ES" sz="1400">
                <a:latin typeface="Times" charset="0"/>
              </a:rPr>
              <a:pPr/>
              <a:t>6</a:t>
            </a:fld>
            <a:endParaRPr lang="eu-ES" sz="1400">
              <a:latin typeface="Times" charset="0"/>
            </a:endParaRPr>
          </a:p>
        </p:txBody>
      </p:sp>
      <p:sp>
        <p:nvSpPr>
          <p:cNvPr id="595970" name="Text Box 2"/>
          <p:cNvSpPr txBox="1">
            <a:spLocks noChangeArrowheads="1"/>
          </p:cNvSpPr>
          <p:nvPr/>
        </p:nvSpPr>
        <p:spPr bwMode="auto">
          <a:xfrm>
            <a:off x="657460" y="969962"/>
            <a:ext cx="80772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400" dirty="0"/>
              <a:t>.- Mugitzen ari den kotxe batek, ba al du energiarik? Noiz du energia gehiago, abiadura 20 Km/h ala 60 Km/h denean? </a:t>
            </a:r>
          </a:p>
          <a:p>
            <a:r>
              <a:rPr lang="eu-ES" sz="2400" dirty="0"/>
              <a:t>Kotxe bat eta kamioi bat ditugu abiadura berdinez higitzen, zeinek du energia gehiago? Zergatik? </a:t>
            </a:r>
          </a:p>
          <a:p>
            <a:r>
              <a:rPr lang="eu-ES" sz="2400" dirty="0"/>
              <a:t>Ezagutzen al duzu espresiorik mugitzen ari den gorputz baten energia adierazteko? Nola esaten zaio energia mota honi? </a:t>
            </a:r>
          </a:p>
          <a:p>
            <a:endParaRPr lang="eu-ES" sz="2400" dirty="0"/>
          </a:p>
          <a:p>
            <a:r>
              <a:rPr lang="eu-ES" sz="2400" dirty="0"/>
              <a:t>5.- Lurretik 5 m-ra dagoen gorputz batek, ba al du energiarik? Zeren araberakoa da duen energia? Altuera al da bakarrik kontuan hartu beharrekoa? Emaiozu izen bat energia mota honi. </a:t>
            </a:r>
          </a:p>
          <a:p>
            <a:pPr>
              <a:spcBef>
                <a:spcPct val="50000"/>
              </a:spcBef>
            </a:pPr>
            <a:endParaRPr lang="eu-ES" sz="2400" dirty="0"/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795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3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8A3726-2C65-9F4A-9638-81EC7D70AADB}" type="slidenum">
              <a:rPr lang="eu-ES" sz="1400">
                <a:latin typeface="Times" charset="0"/>
              </a:rPr>
              <a:pPr/>
              <a:t>7</a:t>
            </a:fld>
            <a:endParaRPr lang="eu-ES" sz="1400">
              <a:latin typeface="Times" charset="0"/>
            </a:endParaRPr>
          </a:p>
        </p:txBody>
      </p:sp>
      <p:sp>
        <p:nvSpPr>
          <p:cNvPr id="596995" name="Text Box 3"/>
          <p:cNvSpPr txBox="1">
            <a:spLocks noChangeArrowheads="1"/>
          </p:cNvSpPr>
          <p:nvPr/>
        </p:nvSpPr>
        <p:spPr bwMode="auto">
          <a:xfrm>
            <a:off x="282575" y="1809608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400"/>
              <a:t>6.- Gasolinak, ba al du energiarik? Zergatik?</a:t>
            </a:r>
          </a:p>
        </p:txBody>
      </p:sp>
      <p:pic>
        <p:nvPicPr>
          <p:cNvPr id="7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3216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A02694-200A-9045-994C-7E0B56B60005}" type="slidenum">
              <a:rPr lang="eu-ES" sz="1400">
                <a:latin typeface="Times" charset="0"/>
              </a:rPr>
              <a:pPr/>
              <a:t>8</a:t>
            </a:fld>
            <a:endParaRPr lang="eu-ES" sz="1400">
              <a:latin typeface="Times" charset="0"/>
            </a:endParaRPr>
          </a:p>
        </p:txBody>
      </p:sp>
      <p:sp>
        <p:nvSpPr>
          <p:cNvPr id="598018" name="Text Box 2"/>
          <p:cNvSpPr txBox="1">
            <a:spLocks noChangeArrowheads="1"/>
          </p:cNvSpPr>
          <p:nvPr/>
        </p:nvSpPr>
        <p:spPr bwMode="auto">
          <a:xfrm>
            <a:off x="0" y="1305056"/>
            <a:ext cx="9144000" cy="4529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u-ES" sz="2000" dirty="0"/>
              <a:t>7.- a) Zuzena al da esatea "petrolioa gastatu egiten dela"? Eta energia gastatzen dela? </a:t>
            </a:r>
          </a:p>
          <a:p>
            <a:pPr>
              <a:lnSpc>
                <a:spcPct val="90000"/>
              </a:lnSpc>
            </a:pPr>
            <a:r>
              <a:rPr lang="eu-ES" sz="2000" dirty="0"/>
              <a:t>b) Zuzena al da esatea pastel bat jaten dugunean energia jaten ari garela? </a:t>
            </a:r>
          </a:p>
          <a:p>
            <a:pPr>
              <a:lnSpc>
                <a:spcPct val="90000"/>
              </a:lnSpc>
            </a:pPr>
            <a:endParaRPr lang="eu-ES" sz="2000" dirty="0"/>
          </a:p>
          <a:p>
            <a:pPr>
              <a:lnSpc>
                <a:spcPct val="90000"/>
              </a:lnSpc>
            </a:pPr>
            <a:r>
              <a:rPr lang="eu-ES" sz="2000" dirty="0"/>
              <a:t>8.- a) Burdin zati batek 8000</a:t>
            </a:r>
            <a:r>
              <a:rPr lang="eu-ES" sz="2000" dirty="0">
                <a:sym typeface="Symbol" charset="0"/>
              </a:rPr>
              <a:t></a:t>
            </a:r>
            <a:r>
              <a:rPr lang="eu-ES" sz="2000" dirty="0"/>
              <a:t>C-tan, 200</a:t>
            </a:r>
            <a:r>
              <a:rPr lang="eu-ES" sz="2000" dirty="0">
                <a:sym typeface="Symbol" charset="0"/>
              </a:rPr>
              <a:t></a:t>
            </a:r>
            <a:r>
              <a:rPr lang="eu-ES" sz="2000" dirty="0"/>
              <a:t>C-tan baino energia gehiago al du? </a:t>
            </a:r>
          </a:p>
          <a:p>
            <a:pPr>
              <a:lnSpc>
                <a:spcPct val="90000"/>
              </a:lnSpc>
            </a:pPr>
            <a:r>
              <a:rPr lang="eu-ES" sz="2000" dirty="0"/>
              <a:t>b) Zeinek du energia gehiago, 1 kg ur likidoak ala 1 kg izotzak, biek 0 </a:t>
            </a:r>
            <a:r>
              <a:rPr lang="eu-ES" sz="2000" dirty="0">
                <a:sym typeface="Symbol" charset="0"/>
              </a:rPr>
              <a:t></a:t>
            </a:r>
            <a:r>
              <a:rPr lang="eu-ES" sz="2000" dirty="0"/>
              <a:t>C-tan daudela? </a:t>
            </a:r>
          </a:p>
          <a:p>
            <a:pPr>
              <a:lnSpc>
                <a:spcPct val="90000"/>
              </a:lnSpc>
            </a:pPr>
            <a:r>
              <a:rPr lang="eu-ES" sz="2000" dirty="0"/>
              <a:t>c) Zeinek du energia gehiago, 1 kg gasolinak ala l kg urak?</a:t>
            </a:r>
          </a:p>
          <a:p>
            <a:pPr>
              <a:lnSpc>
                <a:spcPct val="90000"/>
              </a:lnSpc>
            </a:pPr>
            <a:endParaRPr lang="eu-ES" sz="2000" dirty="0"/>
          </a:p>
          <a:p>
            <a:pPr>
              <a:lnSpc>
                <a:spcPct val="90000"/>
              </a:lnSpc>
            </a:pPr>
            <a:endParaRPr lang="eu-ES" sz="2000" dirty="0"/>
          </a:p>
          <a:p>
            <a:pPr>
              <a:lnSpc>
                <a:spcPct val="90000"/>
              </a:lnSpc>
            </a:pPr>
            <a:endParaRPr lang="eu-ES" sz="2000" dirty="0"/>
          </a:p>
          <a:p>
            <a:pPr>
              <a:lnSpc>
                <a:spcPct val="90000"/>
              </a:lnSpc>
            </a:pPr>
            <a:r>
              <a:rPr lang="eu-ES" sz="2000" dirty="0"/>
              <a:t>9.- Aztertu ondorengo prozesuak. Seinalatu aldatzen diren sistemak, gertatzen diren transformazioak eta hasiera eta azken egoerekin elkarturik dauden energia motak. Hemen duzu adibide bat: </a:t>
            </a:r>
          </a:p>
          <a:p>
            <a:pPr>
              <a:lnSpc>
                <a:spcPct val="90000"/>
              </a:lnSpc>
            </a:pPr>
            <a:endParaRPr lang="eu-ES" sz="2000" dirty="0"/>
          </a:p>
          <a:p>
            <a:pPr>
              <a:lnSpc>
                <a:spcPct val="90000"/>
              </a:lnSpc>
            </a:pPr>
            <a:r>
              <a:rPr lang="eu-ES" sz="2000" dirty="0"/>
              <a:t>"Futbolari batek ostikada bat ematen dio baloiari".</a:t>
            </a:r>
          </a:p>
        </p:txBody>
      </p:sp>
      <p:sp>
        <p:nvSpPr>
          <p:cNvPr id="598019" name="Text Box 3"/>
          <p:cNvSpPr txBox="1">
            <a:spLocks noChangeArrowheads="1"/>
          </p:cNvSpPr>
          <p:nvPr/>
        </p:nvSpPr>
        <p:spPr bwMode="auto">
          <a:xfrm>
            <a:off x="0" y="3789363"/>
            <a:ext cx="9144000" cy="4302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u-ES" sz="2400" b="1"/>
              <a:t>ENERGIA ERALDATZEN DA</a:t>
            </a:r>
            <a:endParaRPr lang="eu-ES" sz="2400"/>
          </a:p>
        </p:txBody>
      </p:sp>
      <p:pic>
        <p:nvPicPr>
          <p:cNvPr id="7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322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1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DC55A3-E315-874A-B47A-2B471E1960A1}" type="slidenum">
              <a:rPr lang="eu-ES" sz="1400">
                <a:latin typeface="Times" charset="0"/>
              </a:rPr>
              <a:pPr/>
              <a:t>9</a:t>
            </a:fld>
            <a:endParaRPr lang="eu-ES" sz="1400">
              <a:latin typeface="Times" charset="0"/>
            </a:endParaRPr>
          </a:p>
        </p:txBody>
      </p:sp>
      <p:sp>
        <p:nvSpPr>
          <p:cNvPr id="599042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s-ES" sz="2400">
              <a:latin typeface="Times" charset="0"/>
            </a:endParaRPr>
          </a:p>
        </p:txBody>
      </p:sp>
      <p:sp>
        <p:nvSpPr>
          <p:cNvPr id="599043" name="Text Box 26"/>
          <p:cNvSpPr txBox="1">
            <a:spLocks noChangeArrowheads="1"/>
          </p:cNvSpPr>
          <p:nvPr/>
        </p:nvSpPr>
        <p:spPr bwMode="auto">
          <a:xfrm>
            <a:off x="0" y="833297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s-ES" sz="2400">
              <a:latin typeface="Times" charset="0"/>
            </a:endParaRPr>
          </a:p>
        </p:txBody>
      </p:sp>
      <p:sp>
        <p:nvSpPr>
          <p:cNvPr id="599044" name="Text Box 50"/>
          <p:cNvSpPr txBox="1">
            <a:spLocks noChangeArrowheads="1"/>
          </p:cNvSpPr>
          <p:nvPr/>
        </p:nvSpPr>
        <p:spPr bwMode="auto">
          <a:xfrm>
            <a:off x="457200" y="833297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s-ES" sz="2400">
              <a:latin typeface="Times" charset="0"/>
            </a:endParaRPr>
          </a:p>
        </p:txBody>
      </p:sp>
      <p:graphicFrame>
        <p:nvGraphicFramePr>
          <p:cNvPr id="32845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701658"/>
              </p:ext>
            </p:extLst>
          </p:nvPr>
        </p:nvGraphicFramePr>
        <p:xfrm>
          <a:off x="76200" y="994340"/>
          <a:ext cx="8915400" cy="2385060"/>
        </p:xfrm>
        <a:graphic>
          <a:graphicData uri="http://schemas.openxmlformats.org/drawingml/2006/table">
            <a:tbl>
              <a:tblPr/>
              <a:tblGrid>
                <a:gridCol w="4459288"/>
                <a:gridCol w="4456112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HASIERAKO EGOERA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BUKAERA EGOERAK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Sistemen deskripzioa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Sistemen deskripzioa.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Futbolaria ez dago nekatuta eta pilota geldirik dago.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Futbolaria zertxobait nekatuago dago eta pilota mugitzen ari da.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Deskripzio energetikoa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Deskripzio energetikoa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Futbolariak barne energia du eta pilotak ez du energia zinetikorik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u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Futbolariak barne energia gutxiago du eta pilotak energia zinetikoa du.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9065" name="Text Box 78"/>
          <p:cNvSpPr txBox="1">
            <a:spLocks noChangeArrowheads="1"/>
          </p:cNvSpPr>
          <p:nvPr/>
        </p:nvSpPr>
        <p:spPr bwMode="auto">
          <a:xfrm>
            <a:off x="0" y="3554135"/>
            <a:ext cx="9144000" cy="259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u-ES" sz="2000" dirty="0"/>
              <a:t>a) Txirrindulari batek aldapa bat igotzen du.</a:t>
            </a:r>
          </a:p>
          <a:p>
            <a:pPr>
              <a:lnSpc>
                <a:spcPct val="90000"/>
              </a:lnSpc>
            </a:pPr>
            <a:r>
              <a:rPr lang="eu-ES" sz="2000" dirty="0"/>
              <a:t>b) Izotz puska bat urtu egiten da ontzi batean.</a:t>
            </a:r>
          </a:p>
          <a:p>
            <a:pPr>
              <a:lnSpc>
                <a:spcPct val="90000"/>
              </a:lnSpc>
            </a:pPr>
            <a:r>
              <a:rPr lang="eu-ES" sz="2000" dirty="0"/>
              <a:t>c) Pertsona batek ura ateratzen du putzu batetik. </a:t>
            </a:r>
          </a:p>
          <a:p>
            <a:pPr>
              <a:lnSpc>
                <a:spcPct val="90000"/>
              </a:lnSpc>
            </a:pPr>
            <a:r>
              <a:rPr lang="eu-ES" sz="2000" dirty="0"/>
              <a:t>d} Portzelanazko plater bat apal batetik erortzen da lurrera (justu lurra ukitu baino lehen)</a:t>
            </a:r>
          </a:p>
          <a:p>
            <a:pPr>
              <a:lnSpc>
                <a:spcPct val="90000"/>
              </a:lnSpc>
            </a:pPr>
            <a:r>
              <a:rPr lang="eu-ES" sz="2000" dirty="0"/>
              <a:t>e) Aztertu platerari gertatzen zaiona lurraren kontra jotzen duenean.</a:t>
            </a:r>
          </a:p>
          <a:p>
            <a:pPr>
              <a:lnSpc>
                <a:spcPct val="90000"/>
              </a:lnSpc>
            </a:pPr>
            <a:r>
              <a:rPr lang="eu-ES" sz="2000" dirty="0"/>
              <a:t>10.- Har ezazu ondorengo sistema: urtegia, turbina, dinamo eta etxean dugun lanpara bat. Egin ezazu, lehen egin duzunaren antzera,etxean argia agertu arte gertatutako prozesu guztiaren deskripzioa. </a:t>
            </a:r>
          </a:p>
        </p:txBody>
      </p:sp>
      <p:pic>
        <p:nvPicPr>
          <p:cNvPr id="10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98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1566</Words>
  <Application>Microsoft Macintosh PowerPoint</Application>
  <PresentationFormat>Presentación en pantalla (4:3)</PresentationFormat>
  <Paragraphs>183</Paragraphs>
  <Slides>21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3" baseType="lpstr">
      <vt:lpstr>Tema de Office</vt:lpstr>
      <vt:lpstr>EcuaciÛn</vt:lpstr>
      <vt:lpstr>14.gaia. ARIKETAK  ENERGIA: BARNE ENERGIA, ENERGIA ZINETIKOA, ENERGIA POTENTZIALA, ENERGIAREN TRANSFERENTZIA ETA KONTSERBAZIOA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14.gaia. ARIKETAK  ENERGIA: BARNE ENERGIA, ENERGIA ZINETIKOA, ENERGIA POTENTZIALA, ENERGIAREN TRANSFERENTZIA ETA KONTSERBAZIOA</dc:title>
  <dc:creator>Jme</dc:creator>
  <cp:lastModifiedBy>Jme</cp:lastModifiedBy>
  <cp:revision>8</cp:revision>
  <dcterms:created xsi:type="dcterms:W3CDTF">2015-05-01T17:35:50Z</dcterms:created>
  <dcterms:modified xsi:type="dcterms:W3CDTF">2015-06-11T09:05:38Z</dcterms:modified>
</cp:coreProperties>
</file>