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76" r:id="rId9"/>
    <p:sldId id="277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79" r:id="rId24"/>
    <p:sldId id="284" r:id="rId25"/>
    <p:sldId id="281" r:id="rId26"/>
    <p:sldId id="282" r:id="rId27"/>
    <p:sldId id="275" r:id="rId28"/>
    <p:sldId id="283" r:id="rId29"/>
    <p:sldId id="285" r:id="rId3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7" d="100"/>
          <a:sy n="67" d="100"/>
        </p:scale>
        <p:origin x="-1488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00FD3-9D4D-7E49-9C29-09616E753F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A40BD-2D5F-F146-AC98-0CC6AB34E4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97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C70BF1-99E4-B84C-8893-7B9C4F5676C5}" type="slidenum">
              <a:rPr lang="eu-ES" sz="1200">
                <a:latin typeface="Times" charset="0"/>
              </a:rPr>
              <a:pPr/>
              <a:t>8</a:t>
            </a:fld>
            <a:endParaRPr lang="eu-ES" sz="1200">
              <a:latin typeface="Times" charset="0"/>
            </a:endParaRPr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83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93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09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61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1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90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78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0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85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69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0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walter-fendt.de/ph14s/hydrostpr_s.ht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4.ujaen.es/~jamaroto/F2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sc.ehu.es/sbweb/fisica/fluidos/estatica/densidad/densidad.ht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71566" y="2536448"/>
            <a:ext cx="6647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 smtClean="0">
                <a:solidFill>
                  <a:srgbClr val="000000"/>
                </a:solidFill>
                <a:latin typeface="Arial" charset="0"/>
              </a:rPr>
              <a:t>12. </a:t>
            </a:r>
            <a:r>
              <a:rPr lang="es-ES" sz="4000" dirty="0" err="1" smtClean="0">
                <a:solidFill>
                  <a:srgbClr val="000000"/>
                </a:solidFill>
                <a:latin typeface="Arial" charset="0"/>
              </a:rPr>
              <a:t>Gaia</a:t>
            </a:r>
            <a:r>
              <a:rPr lang="es-ES" sz="4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4000" dirty="0" err="1" smtClean="0">
                <a:solidFill>
                  <a:srgbClr val="000000"/>
                </a:solidFill>
                <a:latin typeface="Arial" charset="0"/>
              </a:rPr>
              <a:t>ariketak</a:t>
            </a:r>
            <a:r>
              <a:rPr lang="es-ES" sz="4000" dirty="0" smtClean="0">
                <a:solidFill>
                  <a:srgbClr val="000000"/>
                </a:solidFill>
                <a:latin typeface="Arial" charset="0"/>
              </a:rPr>
              <a:t>  PRESIOA</a:t>
            </a:r>
            <a:endParaRPr lang="es-ES" sz="40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989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7550" y="1156429"/>
            <a:ext cx="7772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800" dirty="0" smtClean="0">
                <a:solidFill>
                  <a:srgbClr val="000000"/>
                </a:solidFill>
              </a:rPr>
              <a:t>70 kg pertsonak egiten duen presioa kalkula ezazu:</a:t>
            </a:r>
          </a:p>
          <a:p>
            <a:pPr marL="342900" indent="-342900">
              <a:buAutoNum type="alphaLcParenR"/>
            </a:pPr>
            <a:r>
              <a:rPr lang="eu-ES" sz="2800" dirty="0" smtClean="0">
                <a:solidFill>
                  <a:srgbClr val="000000"/>
                </a:solidFill>
              </a:rPr>
              <a:t>Tente dagoenean </a:t>
            </a:r>
            <a:r>
              <a:rPr lang="eu-ES" sz="2800" dirty="0" smtClean="0"/>
              <a:t>250 cm</a:t>
            </a:r>
            <a:r>
              <a:rPr lang="eu-ES" sz="2800" baseline="30000" dirty="0" smtClean="0"/>
              <a:t>2</a:t>
            </a:r>
            <a:r>
              <a:rPr lang="eu-ES" sz="2800" dirty="0" smtClean="0"/>
              <a:t>-koa da oinetakoen azalera. Takoien gainean ipiniko balitz (16 cm</a:t>
            </a:r>
            <a:r>
              <a:rPr lang="eu-ES" sz="2800" baseline="30000" dirty="0" smtClean="0"/>
              <a:t>2  </a:t>
            </a:r>
            <a:r>
              <a:rPr lang="eu-ES" sz="2800" dirty="0" smtClean="0"/>
              <a:t>ditu takoi bakoitzak) zenbatekoa litzateke presioa? Zure ustez zer gertatuko litzateke takoien gainean ipiniko balitz elur gainean eta hondar gainean?</a:t>
            </a:r>
          </a:p>
          <a:p>
            <a:pPr marL="342900" indent="-342900">
              <a:buFontTx/>
              <a:buAutoNum type="alphaLcParenR"/>
            </a:pPr>
            <a:r>
              <a:rPr lang="eu-ES" sz="2800" dirty="0" smtClean="0">
                <a:solidFill>
                  <a:srgbClr val="000000"/>
                </a:solidFill>
              </a:rPr>
              <a:t> elur gainean, 3000 cm</a:t>
            </a:r>
            <a:r>
              <a:rPr lang="eu-ES" sz="2800" baseline="30000" dirty="0" smtClean="0">
                <a:solidFill>
                  <a:srgbClr val="000000"/>
                </a:solidFill>
              </a:rPr>
              <a:t>2</a:t>
            </a:r>
            <a:r>
              <a:rPr lang="eu-ES" sz="2800" dirty="0" smtClean="0">
                <a:solidFill>
                  <a:srgbClr val="000000"/>
                </a:solidFill>
              </a:rPr>
              <a:t>-ko azalera duten eskien gainean dagoenean.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96977" y="1545497"/>
            <a:ext cx="70025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dirty="0" smtClean="0">
                <a:solidFill>
                  <a:srgbClr val="000000"/>
                </a:solidFill>
              </a:rPr>
              <a:t>Zein presio egin dezakegu 10 N-eko indarrarekin 10</a:t>
            </a:r>
            <a:r>
              <a:rPr lang="eu-ES" sz="3200" baseline="30000" dirty="0" smtClean="0">
                <a:solidFill>
                  <a:srgbClr val="000000"/>
                </a:solidFill>
                <a:cs typeface="Arial" charset="0"/>
              </a:rPr>
              <a:t>−1</a:t>
            </a:r>
            <a:r>
              <a:rPr lang="eu-ES" sz="3200" dirty="0" smtClean="0">
                <a:solidFill>
                  <a:srgbClr val="000000"/>
                </a:solidFill>
                <a:cs typeface="Arial" charset="0"/>
              </a:rPr>
              <a:t> mm</a:t>
            </a:r>
            <a:r>
              <a:rPr lang="eu-ES" sz="3200" baseline="30000" dirty="0" smtClean="0">
                <a:solidFill>
                  <a:srgbClr val="000000"/>
                </a:solidFill>
                <a:cs typeface="Arial" charset="0"/>
              </a:rPr>
              <a:t>2 </a:t>
            </a:r>
            <a:r>
              <a:rPr lang="eu-ES" sz="3200" dirty="0" smtClean="0">
                <a:solidFill>
                  <a:srgbClr val="000000"/>
                </a:solidFill>
                <a:cs typeface="Arial" charset="0"/>
              </a:rPr>
              <a:t>azalera duen jostorratza ehunean sartu nahi dugunean? Zergatik dute jostorratzek forma hori?</a:t>
            </a:r>
            <a:endParaRPr lang="eu-ES" sz="3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98594" y="1021775"/>
            <a:ext cx="79426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dirty="0" smtClean="0"/>
              <a:t>Baloia puztu ondoren gogorragoa jartzen da.  Zergatik? Barnean dagoen aireak baloiaren hormei presioa egiten al die? Barnean dagoen aireak behera egiten al du indarra? Eta gora?</a:t>
            </a:r>
          </a:p>
          <a:p>
            <a:endParaRPr lang="eu-ES" sz="3200" dirty="0"/>
          </a:p>
          <a:p>
            <a:r>
              <a:rPr lang="eu-ES" sz="3200" dirty="0" smtClean="0"/>
              <a:t>Baloiaren gainazala zenbatekoa da baloiaren diametroa 40 cm bada? Zenbateko indarra egiten du barnean dagoen aireak 2 atmko presioa egiten badu?</a:t>
            </a:r>
          </a:p>
          <a:p>
            <a:r>
              <a:rPr lang="eu-ES" sz="3200" dirty="0" smtClean="0"/>
              <a:t> </a:t>
            </a:r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7550" y="1076068"/>
            <a:ext cx="813221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dirty="0" smtClean="0"/>
              <a:t>Gasen kasuan, presioa norabide bakar batean egiten al dute?</a:t>
            </a:r>
          </a:p>
          <a:p>
            <a:endParaRPr lang="eu-ES" sz="3200" dirty="0"/>
          </a:p>
          <a:p>
            <a:r>
              <a:rPr lang="eu-ES" sz="3200" dirty="0" smtClean="0"/>
              <a:t>25.- Kalkulatu 60 kg-ko emakume batek egiten duen presioa zutik dagoenean:</a:t>
            </a:r>
          </a:p>
          <a:p>
            <a:endParaRPr lang="eu-ES" sz="3200" dirty="0" smtClean="0"/>
          </a:p>
          <a:p>
            <a:r>
              <a:rPr lang="eu-ES" sz="3200" dirty="0" smtClean="0"/>
              <a:t>a) Bere zapaten gainean.</a:t>
            </a:r>
          </a:p>
          <a:p>
            <a:r>
              <a:rPr lang="eu-ES" sz="3200" dirty="0" smtClean="0"/>
              <a:t>b) 3000 cm</a:t>
            </a:r>
            <a:r>
              <a:rPr lang="eu-ES" sz="3200" baseline="30000" dirty="0" smtClean="0"/>
              <a:t>2</a:t>
            </a:r>
            <a:r>
              <a:rPr lang="eu-ES" sz="3200" dirty="0" smtClean="0"/>
              <a:t> azalera duten eskien gainean. </a:t>
            </a:r>
          </a:p>
          <a:p>
            <a:endParaRPr lang="eu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8080" y="1537056"/>
            <a:ext cx="8208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2400" dirty="0" smtClean="0"/>
              <a:t>26.- Hartu xiringa bat eta kokatu enboloa barnean 10 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 aire egon dadin. Ondoren, eta irteera zuloa estaliz, bultzatu enboloa bolumena 5 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 egin arte. </a:t>
            </a:r>
          </a:p>
          <a:p>
            <a:endParaRPr lang="eu-ES" sz="2400" dirty="0" smtClean="0"/>
          </a:p>
          <a:p>
            <a:r>
              <a:rPr lang="eu-ES" sz="2400" dirty="0" smtClean="0"/>
              <a:t>a) Esplikatu zergatik bultzatu behar den enboloa sartu nahi dugunean.</a:t>
            </a:r>
          </a:p>
          <a:p>
            <a:r>
              <a:rPr lang="eu-ES" sz="2400" dirty="0" smtClean="0"/>
              <a:t>b) Zergatik egin behar da gero eta indar gehiago sartzen an garenean? </a:t>
            </a:r>
          </a:p>
          <a:p>
            <a:r>
              <a:rPr lang="eu-ES" sz="2400" dirty="0" smtClean="0"/>
              <a:t>c) Barruko aireak enboloa bultzatzen badu kanporantz, zergatik ez da guztiz kanporatzen?</a:t>
            </a:r>
            <a:endParaRPr lang="eu-ES" sz="24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1453" y="985808"/>
            <a:ext cx="86629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u-ES" sz="2400" dirty="0" smtClean="0"/>
              <a:t>Kotxe baten pneumatikoaren airearen presioa 2,8 kilokoa da (kp/cm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). kilopondio/cm</a:t>
            </a:r>
            <a:r>
              <a:rPr lang="eu-ES" sz="2400" baseline="30000" dirty="0" smtClean="0"/>
              <a:t>2 </a:t>
            </a:r>
            <a:r>
              <a:rPr lang="eu-ES" sz="2400" dirty="0" smtClean="0"/>
              <a:t> 9,8 N/cm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-en baliokidea da, hau da 98 000 N/m</a:t>
            </a:r>
            <a:r>
              <a:rPr lang="eu-ES" sz="2400" baseline="30000" dirty="0" smtClean="0"/>
              <a:t>2</a:t>
            </a:r>
          </a:p>
          <a:p>
            <a:pPr algn="just"/>
            <a:r>
              <a:rPr lang="eu-ES" sz="2400" dirty="0" smtClean="0"/>
              <a:t>Hizkuntza teknikoan erabiltzen den unitate bat kilopondio.cm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 da. Arruntago esanda presio-kiloak. Hau da: 9,8 N . cm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. Zenbat pascal dira?  </a:t>
            </a:r>
          </a:p>
          <a:p>
            <a:pPr algn="just"/>
            <a:r>
              <a:rPr lang="eu-ES" sz="2400" dirty="0" smtClean="0"/>
              <a:t>a) Zein indar egiten du pneumatikoaren orman, bere azalera osoa 2000 cm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 bada?</a:t>
            </a:r>
          </a:p>
          <a:p>
            <a:pPr algn="just"/>
            <a:r>
              <a:rPr lang="eu-ES" sz="2400" dirty="0" smtClean="0"/>
              <a:t>b) Konpresore industrialak 8 kiloko (kp/cm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) presioarekin eman dezake airea. Une batean konpresorearen galdaratxoa apurtuko balitz (airea presiopean duen ontzia), pertsona bati zein indar egingo lioke, bere azalera 1 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 bada?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0378" y="1538226"/>
            <a:ext cx="67183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u-ES" sz="2000" dirty="0" smtClean="0"/>
              <a:t>Irudian mahai gainean dauden lau xiringa irudikatzen dira. Xiringa eta hauek konektatzeko ditugun hodien barnean gas bat dugu (adibidez airea) edo likido bat (adibidez ura).</a:t>
            </a:r>
            <a:r>
              <a:rPr lang="eu-ES" sz="2000" dirty="0"/>
              <a:t> </a:t>
            </a:r>
            <a:r>
              <a:rPr lang="eu-ES" sz="2000" dirty="0" smtClean="0"/>
              <a:t>D xiringaren enboloan indarra egiten badugu, beste xiringen enboloak mugituko al dira? Pascalen printzipioa aplika ezazu.  Zenbat mugituko dira xiringen diametroa 1cm bada? eta 3 cm bada? Xiringa bakoitzak 30 cm3 adierazten du.</a:t>
            </a:r>
          </a:p>
          <a:p>
            <a:endParaRPr lang="es-ES" sz="2000" dirty="0"/>
          </a:p>
        </p:txBody>
      </p:sp>
      <p:pic>
        <p:nvPicPr>
          <p:cNvPr id="65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adroTexto 138"/>
          <p:cNvSpPr txBox="1"/>
          <p:nvPr/>
        </p:nvSpPr>
        <p:spPr>
          <a:xfrm>
            <a:off x="775762" y="1118512"/>
            <a:ext cx="74877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irudia</a:t>
            </a:r>
            <a:r>
              <a:rPr lang="es-ES" sz="3200" dirty="0" smtClean="0"/>
              <a:t> interpreta </a:t>
            </a:r>
            <a:r>
              <a:rPr lang="es-ES" sz="3200" dirty="0" err="1" smtClean="0"/>
              <a:t>ezazu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142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Rectángulo 14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err="1"/>
              <a:t>https</a:t>
            </a:r>
            <a:r>
              <a:rPr lang="es-ES" dirty="0"/>
              <a:t>://</a:t>
            </a:r>
            <a:r>
              <a:rPr lang="es-ES" dirty="0" err="1"/>
              <a:t>www.youtube.com</a:t>
            </a:r>
            <a:r>
              <a:rPr lang="es-ES" dirty="0"/>
              <a:t>/</a:t>
            </a:r>
            <a:r>
              <a:rPr lang="es-ES" dirty="0" err="1"/>
              <a:t>watch?v</a:t>
            </a:r>
            <a:r>
              <a:rPr lang="es-ES" dirty="0"/>
              <a:t>=</a:t>
            </a:r>
            <a:r>
              <a:rPr lang="es-ES" dirty="0" err="1"/>
              <a:t>DvunLVtLegI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" y="1516630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400" dirty="0" smtClean="0"/>
              <a:t>Hodi bat erabiliz urez betetako diametro ezberdineko bi xiringa elkarren artean konektatu ditugu. Jonek diametro handiagoko xiringa bultzatzen du eta Alizek diametro txikiagoko enboloa.</a:t>
            </a:r>
          </a:p>
          <a:p>
            <a:pPr algn="just"/>
            <a:r>
              <a:rPr lang="eu-ES" sz="2400" dirty="0" smtClean="0"/>
              <a:t>Zein izango da aurrera egingo duen enboloa, Jonek bultzatutakoa edo Alizek bultzatutakoa?</a:t>
            </a:r>
          </a:p>
          <a:p>
            <a:pPr algn="just"/>
            <a:r>
              <a:rPr lang="eu-ES" sz="2400" dirty="0" smtClean="0"/>
              <a:t> Zertan oinarritu zara zure iragarpen egiteko?</a:t>
            </a:r>
          </a:p>
          <a:p>
            <a:pPr algn="just"/>
            <a:endParaRPr lang="eu-ES" sz="2400" dirty="0"/>
          </a:p>
          <a:p>
            <a:pPr algn="just"/>
            <a:r>
              <a:rPr lang="eu-ES" sz="2400" dirty="0" smtClean="0"/>
              <a:t>Alizek 100 N-ko indarra egiterakoan zein presio egiten dio likidoari bere azalera 1,2 cm</a:t>
            </a:r>
            <a:r>
              <a:rPr lang="eu-ES" sz="2400" baseline="30000" dirty="0" smtClean="0"/>
              <a:t>2 </a:t>
            </a:r>
            <a:r>
              <a:rPr lang="eu-ES" sz="2400" dirty="0" smtClean="0"/>
              <a:t>bada? Jonek enbolo handiarengan zein indar egin behar du, bere azalera 4,0 cm</a:t>
            </a:r>
            <a:r>
              <a:rPr lang="eu-ES" sz="2400" baseline="30000" dirty="0" smtClean="0"/>
              <a:t>2</a:t>
            </a:r>
            <a:r>
              <a:rPr lang="eu-ES" sz="2400" dirty="0" smtClean="0"/>
              <a:t>da, Alizek egindako indarra orekatzeko?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42683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/>
              <a:t>Zertan</a:t>
            </a:r>
            <a:r>
              <a:rPr lang="es-ES" sz="3200" dirty="0" smtClean="0"/>
              <a:t> </a:t>
            </a:r>
            <a:r>
              <a:rPr lang="es-ES" sz="3200" dirty="0" err="1" smtClean="0"/>
              <a:t>datza</a:t>
            </a:r>
            <a:r>
              <a:rPr lang="es-ES" sz="3200" dirty="0" smtClean="0"/>
              <a:t> galga </a:t>
            </a:r>
            <a:r>
              <a:rPr lang="es-ES" sz="3200" dirty="0" err="1" smtClean="0"/>
              <a:t>hidraulikoen</a:t>
            </a:r>
            <a:r>
              <a:rPr lang="es-ES" sz="3200" dirty="0"/>
              <a:t> </a:t>
            </a:r>
            <a:r>
              <a:rPr lang="es-ES" sz="3200" dirty="0" err="1" smtClean="0"/>
              <a:t>funtzionamendua</a:t>
            </a:r>
            <a:r>
              <a:rPr lang="es-ES" sz="3200" dirty="0" smtClean="0"/>
              <a:t>? </a:t>
            </a:r>
          </a:p>
          <a:p>
            <a:pPr algn="just"/>
            <a:r>
              <a:rPr lang="es-ES" sz="3200" dirty="0" err="1" smtClean="0"/>
              <a:t>Interneten</a:t>
            </a:r>
            <a:r>
              <a:rPr lang="es-ES" sz="3200" dirty="0" smtClean="0"/>
              <a:t> galga </a:t>
            </a:r>
            <a:r>
              <a:rPr lang="es-ES" sz="3200" dirty="0" err="1" smtClean="0"/>
              <a:t>hidraulikoen</a:t>
            </a:r>
            <a:r>
              <a:rPr lang="es-ES" sz="3200" dirty="0" smtClean="0"/>
              <a:t> </a:t>
            </a:r>
            <a:r>
              <a:rPr lang="es-ES" sz="3200" dirty="0" err="1" smtClean="0"/>
              <a:t>irudi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aurki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err="1" smtClean="0"/>
              <a:t>Mikelek</a:t>
            </a:r>
            <a:r>
              <a:rPr lang="es-ES" sz="3200" dirty="0" smtClean="0"/>
              <a:t> </a:t>
            </a:r>
            <a:r>
              <a:rPr lang="es-ES" sz="3200" dirty="0" err="1" smtClean="0"/>
              <a:t>esan</a:t>
            </a:r>
            <a:r>
              <a:rPr lang="es-ES" sz="3200" dirty="0" smtClean="0"/>
              <a:t> </a:t>
            </a:r>
            <a:r>
              <a:rPr lang="es-ES" sz="3200" dirty="0" err="1" smtClean="0"/>
              <a:t>dit</a:t>
            </a:r>
            <a:r>
              <a:rPr lang="es-ES" sz="3200" dirty="0" smtClean="0"/>
              <a:t> </a:t>
            </a:r>
            <a:r>
              <a:rPr lang="eu-ES" sz="3200" dirty="0" smtClean="0"/>
              <a:t>bere kotxearen azpianlikidoa aurkitu duela. Galgen likidoak ihes egin duela esan dute tailerrean. Zer gertatuko litzateke galgari eragitean?</a:t>
            </a:r>
          </a:p>
          <a:p>
            <a:pPr algn="just"/>
            <a:endParaRPr lang="eu-ES" sz="3200" dirty="0">
              <a:cs typeface="Arial" charset="0"/>
            </a:endParaRPr>
          </a:p>
          <a:p>
            <a:pPr algn="just"/>
            <a:r>
              <a:rPr lang="eu-ES" sz="3200" dirty="0" smtClean="0">
                <a:cs typeface="Arial" charset="0"/>
              </a:rPr>
              <a:t>Zergatik aldatu behar dira galgen pastilak kilometro kopuru bat egin ondoren?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9562" y="1035209"/>
            <a:ext cx="8954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2400" dirty="0" smtClean="0"/>
              <a:t>23.- Indarren efektu bat deformazioak direla esan dugu. Beraz, lortutako deformazioa indarraren araberakoa izango al da?</a:t>
            </a:r>
          </a:p>
          <a:p>
            <a:endParaRPr lang="eu-ES" sz="2400" dirty="0"/>
          </a:p>
          <a:p>
            <a:r>
              <a:rPr lang="eu-ES" sz="2400" dirty="0" smtClean="0"/>
              <a:t>Elurra egiten duenean eskiekin gutxiago sartzen gara elurretan eskirik gabe baino. </a:t>
            </a:r>
          </a:p>
          <a:p>
            <a:endParaRPr lang="eu-ES" sz="2400" dirty="0"/>
          </a:p>
          <a:p>
            <a:r>
              <a:rPr lang="eu-ES" sz="2400" dirty="0"/>
              <a:t>I</a:t>
            </a:r>
            <a:r>
              <a:rPr lang="eu-ES" sz="2400" dirty="0" smtClean="0"/>
              <a:t>ltzeek zergatik dute mutur fina? Elurretan ibiltzeko zergatik erabiltzen dira raketak?</a:t>
            </a:r>
          </a:p>
          <a:p>
            <a:endParaRPr lang="eu-ES" sz="2400" dirty="0" smtClean="0"/>
          </a:p>
          <a:p>
            <a:r>
              <a:rPr lang="eu-ES" sz="2400" dirty="0" smtClean="0"/>
              <a:t>Zure ustez nahikoa al da indarraren balorea ezagutzea egingo duen deformazioa jakiteko, ala zerbait gehiago jakin behar dugu? </a:t>
            </a:r>
          </a:p>
          <a:p>
            <a:endParaRPr lang="eu-ES" sz="24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5993" y="1573501"/>
            <a:ext cx="82838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/>
              <a:t>Etxeko</a:t>
            </a:r>
            <a:r>
              <a:rPr lang="es-ES" sz="3200" dirty="0" smtClean="0"/>
              <a:t> </a:t>
            </a:r>
            <a:r>
              <a:rPr lang="es-ES" sz="3200" dirty="0" err="1" smtClean="0"/>
              <a:t>astensorearen</a:t>
            </a:r>
            <a:r>
              <a:rPr lang="es-ES" sz="3200" dirty="0" smtClean="0"/>
              <a:t> </a:t>
            </a:r>
            <a:r>
              <a:rPr lang="es-ES" sz="3200" dirty="0" err="1" smtClean="0"/>
              <a:t>funtzionamendua</a:t>
            </a:r>
            <a:r>
              <a:rPr lang="es-ES" sz="3200" dirty="0" smtClean="0"/>
              <a:t> </a:t>
            </a:r>
            <a:r>
              <a:rPr lang="es-ES" sz="3200" dirty="0" err="1" smtClean="0"/>
              <a:t>hidraulikoa</a:t>
            </a:r>
            <a:r>
              <a:rPr lang="es-ES" sz="3200" dirty="0" smtClean="0"/>
              <a:t> dela </a:t>
            </a:r>
            <a:r>
              <a:rPr lang="es-ES" sz="3200" dirty="0" err="1" smtClean="0"/>
              <a:t>esan</a:t>
            </a:r>
            <a:r>
              <a:rPr lang="es-ES" sz="3200" dirty="0" smtClean="0"/>
              <a:t> </a:t>
            </a:r>
            <a:r>
              <a:rPr lang="es-ES" sz="3200" dirty="0" err="1" smtClean="0"/>
              <a:t>didate</a:t>
            </a:r>
            <a:r>
              <a:rPr lang="es-ES" sz="3200" dirty="0" smtClean="0"/>
              <a:t>. </a:t>
            </a:r>
            <a:r>
              <a:rPr lang="es-ES" sz="3200" dirty="0" err="1" smtClean="0"/>
              <a:t>Sartzerakoan</a:t>
            </a:r>
            <a:r>
              <a:rPr lang="es-ES" sz="3200" dirty="0" smtClean="0"/>
              <a:t>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gertatuko</a:t>
            </a:r>
            <a:r>
              <a:rPr lang="es-ES" sz="3200" dirty="0" smtClean="0"/>
              <a:t> da? </a:t>
            </a:r>
            <a:r>
              <a:rPr lang="es-ES" sz="3200" dirty="0" err="1" smtClean="0"/>
              <a:t>Nola</a:t>
            </a:r>
            <a:r>
              <a:rPr lang="es-ES" sz="3200" dirty="0" smtClean="0"/>
              <a:t> </a:t>
            </a:r>
            <a:r>
              <a:rPr lang="es-ES" sz="3200" dirty="0" err="1" smtClean="0"/>
              <a:t>funtzionatuko</a:t>
            </a:r>
            <a:r>
              <a:rPr lang="es-ES" sz="3200" dirty="0" smtClean="0"/>
              <a:t> du?</a:t>
            </a:r>
          </a:p>
          <a:p>
            <a:pPr algn="just"/>
            <a:endParaRPr lang="es-ES" sz="3200" dirty="0"/>
          </a:p>
          <a:p>
            <a:pPr algn="just"/>
            <a:r>
              <a:rPr lang="eu-ES" sz="3200" dirty="0" smtClean="0">
                <a:cs typeface="Arial" charset="0"/>
              </a:rPr>
              <a:t>Zer da prentsa hidraulikoa, zertarako balio du eta zertan oinarritzen da bere funtzionamendua?</a:t>
            </a:r>
            <a:endParaRPr lang="es-ES" sz="3200" dirty="0" smtClean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6598" y="1969938"/>
            <a:ext cx="80942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dirty="0" smtClean="0">
                <a:cs typeface="Arial" charset="0"/>
              </a:rPr>
              <a:t>Prentsa hidraulikoaren pistoi baten azalera 12 cm</a:t>
            </a:r>
            <a:r>
              <a:rPr lang="eu-ES" sz="3200" baseline="30000" dirty="0" smtClean="0">
                <a:cs typeface="Arial" charset="0"/>
              </a:rPr>
              <a:t>2</a:t>
            </a:r>
            <a:r>
              <a:rPr lang="eu-ES" sz="3200" dirty="0" smtClean="0">
                <a:cs typeface="Arial" charset="0"/>
              </a:rPr>
              <a:t> da eta bestearena 131,8 dm</a:t>
            </a:r>
            <a:r>
              <a:rPr lang="eu-ES" sz="3200" baseline="30000" dirty="0" smtClean="0">
                <a:cs typeface="Arial" charset="0"/>
              </a:rPr>
              <a:t>2</a:t>
            </a:r>
            <a:r>
              <a:rPr lang="eu-ES" sz="3200" dirty="0" smtClean="0">
                <a:cs typeface="Arial" charset="0"/>
              </a:rPr>
              <a:t> da. Konprobatu 186310 Kp egiten direla bigarrengoan lehenengoan 162 Kp egiten badira?</a:t>
            </a:r>
            <a:endParaRPr lang="eu-ES" sz="3200" dirty="0">
              <a:cs typeface="Arial" charset="0"/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0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95DBF1-27C6-D446-B9B3-EF09FAC2631C}" type="slidenum">
              <a:rPr lang="eu-ES" sz="2400">
                <a:latin typeface="Times" charset="0"/>
              </a:rPr>
              <a:pPr/>
              <a:t>22</a:t>
            </a:fld>
            <a:endParaRPr lang="eu-ES" sz="2400">
              <a:latin typeface="Times" charset="0"/>
            </a:endParaRPr>
          </a:p>
        </p:txBody>
      </p:sp>
      <p:sp>
        <p:nvSpPr>
          <p:cNvPr id="744455" name="Text Box 1031"/>
          <p:cNvSpPr txBox="1">
            <a:spLocks noChangeArrowheads="1"/>
          </p:cNvSpPr>
          <p:nvPr/>
        </p:nvSpPr>
        <p:spPr bwMode="auto">
          <a:xfrm>
            <a:off x="395288" y="2297103"/>
            <a:ext cx="3130566" cy="193899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2400" dirty="0">
                <a:cs typeface="Arial" charset="0"/>
              </a:rPr>
              <a:t>A eta B puntuetan dagoen presioa kalkula ezazu.</a:t>
            </a:r>
          </a:p>
          <a:p>
            <a:pPr algn="ctr" eaLnBrk="1" hangingPunct="1"/>
            <a:r>
              <a:rPr lang="eu-ES" sz="2400" dirty="0">
                <a:cs typeface="Arial" charset="0"/>
              </a:rPr>
              <a:t>Zenbat balio du </a:t>
            </a:r>
            <a:r>
              <a:rPr lang="eu-ES" sz="2400" dirty="0">
                <a:cs typeface="Arial" charset="0"/>
                <a:sym typeface="Symbol" charset="0"/>
              </a:rPr>
              <a:t>P=P</a:t>
            </a:r>
            <a:r>
              <a:rPr lang="eu-ES" sz="2400" baseline="-25000" dirty="0">
                <a:cs typeface="Arial" charset="0"/>
                <a:sym typeface="Symbol" charset="0"/>
              </a:rPr>
              <a:t>B</a:t>
            </a:r>
            <a:r>
              <a:rPr lang="eu-ES" sz="2400" dirty="0">
                <a:cs typeface="Arial" charset="0"/>
                <a:sym typeface="Symbol" charset="0"/>
              </a:rPr>
              <a:t>-P</a:t>
            </a:r>
            <a:r>
              <a:rPr lang="eu-ES" sz="2400" baseline="-25000" dirty="0">
                <a:cs typeface="Arial" charset="0"/>
                <a:sym typeface="Symbol" charset="0"/>
              </a:rPr>
              <a:t>A</a:t>
            </a:r>
          </a:p>
        </p:txBody>
      </p:sp>
      <p:sp>
        <p:nvSpPr>
          <p:cNvPr id="555014" name="Line 1032"/>
          <p:cNvSpPr>
            <a:spLocks noChangeShapeType="1"/>
          </p:cNvSpPr>
          <p:nvPr/>
        </p:nvSpPr>
        <p:spPr bwMode="auto">
          <a:xfrm>
            <a:off x="3851275" y="4149725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555015" name="Line 1033"/>
          <p:cNvSpPr>
            <a:spLocks noChangeShapeType="1"/>
          </p:cNvSpPr>
          <p:nvPr/>
        </p:nvSpPr>
        <p:spPr bwMode="auto">
          <a:xfrm>
            <a:off x="3851275" y="6237288"/>
            <a:ext cx="324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555016" name="Line 1034"/>
          <p:cNvSpPr>
            <a:spLocks noChangeShapeType="1"/>
          </p:cNvSpPr>
          <p:nvPr/>
        </p:nvSpPr>
        <p:spPr bwMode="auto">
          <a:xfrm flipV="1">
            <a:off x="7092950" y="4149725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555017" name="Rectangle 1035"/>
          <p:cNvSpPr>
            <a:spLocks noChangeArrowheads="1"/>
          </p:cNvSpPr>
          <p:nvPr/>
        </p:nvSpPr>
        <p:spPr bwMode="auto">
          <a:xfrm>
            <a:off x="3870325" y="4311650"/>
            <a:ext cx="3206750" cy="190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2400"/>
          </a:p>
        </p:txBody>
      </p:sp>
      <p:sp>
        <p:nvSpPr>
          <p:cNvPr id="555018" name="Oval 1036"/>
          <p:cNvSpPr>
            <a:spLocks noChangeArrowheads="1"/>
          </p:cNvSpPr>
          <p:nvPr/>
        </p:nvSpPr>
        <p:spPr bwMode="auto">
          <a:xfrm>
            <a:off x="5219700" y="4273550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2400"/>
          </a:p>
        </p:txBody>
      </p:sp>
      <p:sp>
        <p:nvSpPr>
          <p:cNvPr id="555019" name="Oval 1037"/>
          <p:cNvSpPr>
            <a:spLocks noChangeArrowheads="1"/>
          </p:cNvSpPr>
          <p:nvPr/>
        </p:nvSpPr>
        <p:spPr bwMode="auto">
          <a:xfrm>
            <a:off x="5219700" y="6019800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2400"/>
          </a:p>
        </p:txBody>
      </p:sp>
      <p:sp>
        <p:nvSpPr>
          <p:cNvPr id="555020" name="Line 1038"/>
          <p:cNvSpPr>
            <a:spLocks noChangeShapeType="1"/>
          </p:cNvSpPr>
          <p:nvPr/>
        </p:nvSpPr>
        <p:spPr bwMode="auto">
          <a:xfrm>
            <a:off x="4859338" y="4292600"/>
            <a:ext cx="0" cy="18002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555021" name="Rectangle 1039"/>
          <p:cNvSpPr>
            <a:spLocks noChangeArrowheads="1"/>
          </p:cNvSpPr>
          <p:nvPr/>
        </p:nvSpPr>
        <p:spPr bwMode="auto">
          <a:xfrm>
            <a:off x="5292725" y="386080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u-ES" sz="2400"/>
              <a:t>A</a:t>
            </a:r>
            <a:endParaRPr lang="es-ES" sz="2400"/>
          </a:p>
        </p:txBody>
      </p:sp>
      <p:sp>
        <p:nvSpPr>
          <p:cNvPr id="555022" name="Rectangle 1040"/>
          <p:cNvSpPr>
            <a:spLocks noChangeArrowheads="1"/>
          </p:cNvSpPr>
          <p:nvPr/>
        </p:nvSpPr>
        <p:spPr bwMode="auto">
          <a:xfrm>
            <a:off x="5359400" y="5589588"/>
            <a:ext cx="352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u-ES" sz="2400"/>
              <a:t>B</a:t>
            </a:r>
            <a:endParaRPr lang="es-ES" sz="2400"/>
          </a:p>
        </p:txBody>
      </p:sp>
      <p:sp>
        <p:nvSpPr>
          <p:cNvPr id="555023" name="Rectangle 1041"/>
          <p:cNvSpPr>
            <a:spLocks noChangeArrowheads="1"/>
          </p:cNvSpPr>
          <p:nvPr/>
        </p:nvSpPr>
        <p:spPr bwMode="auto">
          <a:xfrm>
            <a:off x="4284663" y="5157788"/>
            <a:ext cx="3463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u-ES" sz="2400"/>
              <a:t>h</a:t>
            </a:r>
            <a:endParaRPr lang="es-ES" sz="2400"/>
          </a:p>
        </p:txBody>
      </p:sp>
      <p:sp>
        <p:nvSpPr>
          <p:cNvPr id="555024" name="Text Box 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31032" y="2938459"/>
            <a:ext cx="2592387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 sz="2400"/>
              <a:t>Ikus simulazioa</a:t>
            </a:r>
          </a:p>
        </p:txBody>
      </p: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0" y="97833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2000" dirty="0">
                <a:cs typeface="Arial" charset="0"/>
              </a:rPr>
              <a:t>Ontzi batean dagoen goialdeko likidoak behealdekoari eta ontziaren ormei presioa egiten die. Zergatik</a:t>
            </a:r>
            <a:r>
              <a:rPr lang="eu-ES" sz="2000" dirty="0" smtClean="0">
                <a:cs typeface="Arial" charset="0"/>
              </a:rPr>
              <a:t>?</a:t>
            </a:r>
            <a:endParaRPr lang="eu-ES" sz="2000" dirty="0">
              <a:cs typeface="Arial" charset="0"/>
            </a:endParaRPr>
          </a:p>
          <a:p>
            <a:pPr algn="ctr"/>
            <a:r>
              <a:rPr lang="eu-ES" sz="2000" dirty="0">
                <a:cs typeface="Arial" charset="0"/>
              </a:rPr>
              <a:t>Nola neur dezakegu presio hau? Diseina itzazu esperientziak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4519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7" name="Text Box 1029"/>
          <p:cNvSpPr txBox="1">
            <a:spLocks noChangeArrowheads="1"/>
          </p:cNvSpPr>
          <p:nvPr/>
        </p:nvSpPr>
        <p:spPr bwMode="auto">
          <a:xfrm>
            <a:off x="1116013" y="1268413"/>
            <a:ext cx="69119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u-ES" sz="3200" dirty="0" smtClean="0">
                <a:cs typeface="Arial" charset="0"/>
              </a:rPr>
              <a:t>Presioa grabitazio indarrak eragiten badu, P=mg/a,  m=</a:t>
            </a:r>
            <a:r>
              <a:rPr lang="eu-ES" sz="3200" dirty="0" smtClean="0">
                <a:latin typeface="Symbol" charset="0"/>
                <a:cs typeface="Arial" charset="0"/>
                <a:sym typeface="Symbol" charset="0"/>
              </a:rPr>
              <a:t>r</a:t>
            </a:r>
            <a:r>
              <a:rPr lang="eu-ES" sz="3200" dirty="0" smtClean="0">
                <a:latin typeface="+mj-lt"/>
                <a:cs typeface="Arial" charset="0"/>
                <a:sym typeface="Symbol" charset="0"/>
              </a:rPr>
              <a:t>V eta V/A=h</a:t>
            </a:r>
          </a:p>
          <a:p>
            <a:pPr algn="ctr"/>
            <a:endParaRPr lang="eu-ES" sz="3200" dirty="0">
              <a:latin typeface="+mj-lt"/>
              <a:cs typeface="Arial" charset="0"/>
              <a:sym typeface="Symbol" charset="0"/>
            </a:endParaRPr>
          </a:p>
          <a:p>
            <a:pPr algn="ctr"/>
            <a:r>
              <a:rPr lang="eu-ES" sz="3200" dirty="0">
                <a:cs typeface="Arial" charset="0"/>
                <a:sym typeface="Symbol" charset="0"/>
              </a:rPr>
              <a:t></a:t>
            </a:r>
            <a:r>
              <a:rPr lang="eu-ES" sz="3200" dirty="0" smtClean="0">
                <a:cs typeface="Arial" charset="0"/>
                <a:sym typeface="Symbol" charset="0"/>
              </a:rPr>
              <a:t>P=P</a:t>
            </a:r>
            <a:r>
              <a:rPr lang="eu-ES" sz="3200" baseline="-25000" dirty="0" smtClean="0">
                <a:cs typeface="Arial" charset="0"/>
                <a:sym typeface="Symbol" charset="0"/>
              </a:rPr>
              <a:t>B</a:t>
            </a:r>
            <a:r>
              <a:rPr lang="eu-ES" sz="3200" dirty="0" smtClean="0">
                <a:cs typeface="Arial" charset="0"/>
                <a:sym typeface="Symbol" charset="0"/>
              </a:rPr>
              <a:t>-P</a:t>
            </a:r>
            <a:r>
              <a:rPr lang="eu-ES" sz="3200" baseline="-25000" dirty="0" smtClean="0">
                <a:cs typeface="Arial" charset="0"/>
                <a:sym typeface="Symbol" charset="0"/>
              </a:rPr>
              <a:t>A</a:t>
            </a:r>
            <a:r>
              <a:rPr lang="eu-ES" sz="3200" dirty="0">
                <a:cs typeface="Arial" charset="0"/>
                <a:sym typeface="Symbol" charset="0"/>
              </a:rPr>
              <a:t> </a:t>
            </a:r>
            <a:r>
              <a:rPr lang="eu-ES" sz="3200" dirty="0" smtClean="0">
                <a:cs typeface="Arial" charset="0"/>
                <a:sym typeface="Symbol" charset="0"/>
              </a:rPr>
              <a:t>kalkula ezazu.</a:t>
            </a:r>
            <a:endParaRPr lang="eu-ES" sz="3200" dirty="0" smtClean="0">
              <a:latin typeface="+mj-lt"/>
              <a:cs typeface="Arial" charset="0"/>
              <a:sym typeface="Symbol" charset="0"/>
            </a:endParaRPr>
          </a:p>
          <a:p>
            <a:pPr algn="ctr"/>
            <a:endParaRPr lang="eu-ES" sz="3200" dirty="0">
              <a:cs typeface="Arial" charset="0"/>
            </a:endParaRPr>
          </a:p>
        </p:txBody>
      </p:sp>
      <p:sp>
        <p:nvSpPr>
          <p:cNvPr id="745478" name="Text Box 1030"/>
          <p:cNvSpPr txBox="1">
            <a:spLocks noChangeArrowheads="1"/>
          </p:cNvSpPr>
          <p:nvPr/>
        </p:nvSpPr>
        <p:spPr bwMode="auto">
          <a:xfrm>
            <a:off x="1181725" y="4520865"/>
            <a:ext cx="684053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 dirty="0">
                <a:cs typeface="Arial" charset="0"/>
                <a:sym typeface="Symbol" charset="0"/>
              </a:rPr>
              <a:t>P=P</a:t>
            </a:r>
            <a:r>
              <a:rPr lang="eu-ES" sz="3200" baseline="-25000" dirty="0">
                <a:cs typeface="Arial" charset="0"/>
                <a:sym typeface="Symbol" charset="0"/>
              </a:rPr>
              <a:t>B</a:t>
            </a:r>
            <a:r>
              <a:rPr lang="eu-ES" sz="3200" dirty="0">
                <a:cs typeface="Arial" charset="0"/>
                <a:sym typeface="Symbol" charset="0"/>
              </a:rPr>
              <a:t>-P</a:t>
            </a:r>
            <a:r>
              <a:rPr lang="eu-ES" sz="3200" baseline="-25000" dirty="0">
                <a:cs typeface="Arial" charset="0"/>
                <a:sym typeface="Symbol" charset="0"/>
              </a:rPr>
              <a:t>A</a:t>
            </a:r>
            <a:r>
              <a:rPr lang="eu-ES" sz="3200" dirty="0">
                <a:cs typeface="Arial" charset="0"/>
                <a:sym typeface="Symbol" charset="0"/>
              </a:rPr>
              <a:t>=</a:t>
            </a:r>
            <a:r>
              <a:rPr lang="eu-ES" sz="3200" dirty="0">
                <a:latin typeface="Symbol" charset="0"/>
                <a:cs typeface="Arial" charset="0"/>
                <a:sym typeface="Symbol" charset="0"/>
              </a:rPr>
              <a:t>r</a:t>
            </a:r>
            <a:r>
              <a:rPr lang="eu-ES" sz="3200" dirty="0">
                <a:cs typeface="Arial" charset="0"/>
                <a:sym typeface="Symbol" charset="0"/>
              </a:rPr>
              <a:t>g</a:t>
            </a:r>
            <a:r>
              <a:rPr lang="eu-ES" sz="3200" baseline="-25000" dirty="0">
                <a:cs typeface="Arial" charset="0"/>
                <a:sym typeface="Symbol" charset="0"/>
              </a:rPr>
              <a:t> </a:t>
            </a:r>
            <a:r>
              <a:rPr lang="eu-ES" sz="3200" dirty="0">
                <a:sym typeface="Symbol" charset="0"/>
              </a:rPr>
              <a:t>h</a:t>
            </a:r>
          </a:p>
        </p:txBody>
      </p:sp>
      <p:sp>
        <p:nvSpPr>
          <p:cNvPr id="745479" name="Text Box 1031"/>
          <p:cNvSpPr txBox="1">
            <a:spLocks noChangeArrowheads="1"/>
          </p:cNvSpPr>
          <p:nvPr/>
        </p:nvSpPr>
        <p:spPr bwMode="auto">
          <a:xfrm>
            <a:off x="1116013" y="3857582"/>
            <a:ext cx="684053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 dirty="0">
                <a:cs typeface="Arial" charset="0"/>
                <a:sym typeface="Symbol" charset="0"/>
                <a:hlinkClick r:id="rId2"/>
              </a:rPr>
              <a:t>Zein da Haldat-en aparatua?</a:t>
            </a:r>
            <a:endParaRPr lang="eu-ES" sz="3200" dirty="0">
              <a:sym typeface="Symbol" charset="0"/>
            </a:endParaRP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51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5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5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5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77" grpId="0"/>
      <p:bldP spid="745478" grpId="0"/>
      <p:bldP spid="7454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32"/>
          <p:cNvSpPr txBox="1">
            <a:spLocks noChangeArrowheads="1"/>
          </p:cNvSpPr>
          <p:nvPr/>
        </p:nvSpPr>
        <p:spPr bwMode="auto">
          <a:xfrm>
            <a:off x="907495" y="872548"/>
            <a:ext cx="6840537" cy="156966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 dirty="0">
                <a:cs typeface="Arial" charset="0"/>
                <a:sym typeface="Symbol" charset="0"/>
              </a:rPr>
              <a:t>Pascal-en barrikatxoa zeri deitzen zaio? </a:t>
            </a:r>
            <a:r>
              <a:rPr lang="eu-ES" sz="3200" dirty="0" smtClean="0">
                <a:cs typeface="Arial" charset="0"/>
                <a:sym typeface="Symbol" charset="0"/>
              </a:rPr>
              <a:t>Barrika zergatik </a:t>
            </a:r>
            <a:r>
              <a:rPr lang="eu-ES" sz="3200" dirty="0">
                <a:cs typeface="Arial" charset="0"/>
                <a:sym typeface="Symbol" charset="0"/>
              </a:rPr>
              <a:t>apur daiteke? Likido asko bota behar al da?</a:t>
            </a:r>
            <a:endParaRPr lang="eu-ES" sz="3200" dirty="0">
              <a:sym typeface="Symbol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/>
        </p:nvSpPr>
        <p:spPr bwMode="auto">
          <a:xfrm>
            <a:off x="398080" y="2934651"/>
            <a:ext cx="8170125" cy="30469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3200" dirty="0">
                <a:cs typeface="Arial" charset="0"/>
                <a:sym typeface="Symbol" charset="0"/>
              </a:rPr>
              <a:t>Ontzi koniko batean olioa zerbitzatzen dugu. Oinaren erradioa 3 dm-takoa da eta alturak 5 dm ditu. 0,92 dentsitatea duen olioz betetzen badugu zein izango da presioa ontziaren hondoan. Zein izango da indarraren balioa?</a:t>
            </a:r>
            <a:endParaRPr lang="eu-ES" sz="3200" dirty="0">
              <a:sym typeface="Symbol" charset="0"/>
            </a:endParaRP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80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F4A362-E39E-C64B-89E6-7546F93D56D3}" type="slidenum">
              <a:rPr lang="eu-ES" sz="1400">
                <a:latin typeface="Times" charset="0"/>
              </a:rPr>
              <a:pPr/>
              <a:t>25</a:t>
            </a:fld>
            <a:endParaRPr lang="eu-ES" sz="1400">
              <a:latin typeface="Times" charset="0"/>
            </a:endParaRPr>
          </a:p>
        </p:txBody>
      </p:sp>
      <p:sp>
        <p:nvSpPr>
          <p:cNvPr id="746500" name="Text Box 1028"/>
          <p:cNvSpPr txBox="1">
            <a:spLocks noChangeArrowheads="1"/>
          </p:cNvSpPr>
          <p:nvPr/>
        </p:nvSpPr>
        <p:spPr bwMode="auto">
          <a:xfrm>
            <a:off x="694201" y="765862"/>
            <a:ext cx="7722355" cy="107721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3200" dirty="0">
                <a:cs typeface="Arial" charset="0"/>
              </a:rPr>
              <a:t>Ontzi baten alboko ormetan fluidoan egiten al du indarrik?</a:t>
            </a:r>
          </a:p>
        </p:txBody>
      </p:sp>
      <p:sp>
        <p:nvSpPr>
          <p:cNvPr id="746501" name="Text Box 1029"/>
          <p:cNvSpPr txBox="1">
            <a:spLocks noChangeArrowheads="1"/>
          </p:cNvSpPr>
          <p:nvPr/>
        </p:nvSpPr>
        <p:spPr bwMode="auto">
          <a:xfrm>
            <a:off x="713934" y="3050727"/>
            <a:ext cx="7702622" cy="156966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3200" dirty="0">
                <a:cs typeface="Arial" charset="0"/>
              </a:rPr>
              <a:t>Ontziari zuloa egiten bazaio, zer gertatuko da? Eta ur azalean flotatzen egongo balitz?</a:t>
            </a:r>
          </a:p>
        </p:txBody>
      </p:sp>
      <p:sp>
        <p:nvSpPr>
          <p:cNvPr id="746502" name="Text Box 1030"/>
          <p:cNvSpPr txBox="1">
            <a:spLocks noChangeArrowheads="1"/>
          </p:cNvSpPr>
          <p:nvPr/>
        </p:nvSpPr>
        <p:spPr bwMode="auto">
          <a:xfrm>
            <a:off x="694201" y="5135760"/>
            <a:ext cx="7702622" cy="58477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3200" dirty="0">
                <a:cs typeface="Arial" charset="0"/>
              </a:rPr>
              <a:t>Ura etxeetara zergatik iristen da?</a:t>
            </a:r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23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6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6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6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500" grpId="0" animBg="1"/>
      <p:bldP spid="746501" grpId="0" animBg="1"/>
      <p:bldP spid="7465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8DE7B3-60A1-D649-BAD8-1C6AD1FF7DE0}" type="slidenum">
              <a:rPr lang="eu-ES" sz="1400">
                <a:latin typeface="Times" charset="0"/>
              </a:rPr>
              <a:pPr/>
              <a:t>26</a:t>
            </a:fld>
            <a:endParaRPr lang="eu-ES" sz="1400">
              <a:latin typeface="Times" charset="0"/>
            </a:endParaRPr>
          </a:p>
        </p:txBody>
      </p:sp>
      <p:sp>
        <p:nvSpPr>
          <p:cNvPr id="748548" name="Text Box 1028"/>
          <p:cNvSpPr txBox="1">
            <a:spLocks noChangeArrowheads="1"/>
          </p:cNvSpPr>
          <p:nvPr/>
        </p:nvSpPr>
        <p:spPr bwMode="auto">
          <a:xfrm>
            <a:off x="492861" y="803658"/>
            <a:ext cx="8377867" cy="58477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 dirty="0">
                <a:cs typeface="Arial" charset="0"/>
              </a:rPr>
              <a:t>Ura etxeetara zergatik iristen da?</a:t>
            </a:r>
          </a:p>
        </p:txBody>
      </p:sp>
      <p:sp>
        <p:nvSpPr>
          <p:cNvPr id="748549" name="Text Box 1029"/>
          <p:cNvSpPr txBox="1">
            <a:spLocks noChangeArrowheads="1"/>
          </p:cNvSpPr>
          <p:nvPr/>
        </p:nvSpPr>
        <p:spPr bwMode="auto">
          <a:xfrm>
            <a:off x="492861" y="1501716"/>
            <a:ext cx="8510561" cy="107721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>
                <a:cs typeface="Arial" charset="0"/>
                <a:hlinkClick r:id="rId2"/>
              </a:rPr>
              <a:t>Ontzi komunikatuak </a:t>
            </a:r>
            <a:r>
              <a:rPr lang="eu-ES" sz="3200">
                <a:cs typeface="Arial" charset="0"/>
              </a:rPr>
              <a:t>elkartuta dauden ontziak dira non likidoak batetik bestea pasa daiteke.</a:t>
            </a:r>
          </a:p>
        </p:txBody>
      </p:sp>
      <p:sp>
        <p:nvSpPr>
          <p:cNvPr id="748550" name="Text Box 1030"/>
          <p:cNvSpPr txBox="1">
            <a:spLocks noChangeArrowheads="1"/>
          </p:cNvSpPr>
          <p:nvPr/>
        </p:nvSpPr>
        <p:spPr bwMode="auto">
          <a:xfrm>
            <a:off x="492861" y="2735019"/>
            <a:ext cx="8510561" cy="107721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 dirty="0">
                <a:cs typeface="Arial" charset="0"/>
              </a:rPr>
              <a:t>Bi besoetan dagoen likidoa berdina bada, zer gertatuko da?</a:t>
            </a:r>
          </a:p>
        </p:txBody>
      </p:sp>
      <p:sp>
        <p:nvSpPr>
          <p:cNvPr id="748551" name="Text Box 1031"/>
          <p:cNvSpPr txBox="1">
            <a:spLocks noChangeArrowheads="1"/>
          </p:cNvSpPr>
          <p:nvPr/>
        </p:nvSpPr>
        <p:spPr bwMode="auto">
          <a:xfrm>
            <a:off x="492861" y="3970578"/>
            <a:ext cx="8510561" cy="107721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 dirty="0">
                <a:cs typeface="Arial" charset="0"/>
              </a:rPr>
              <a:t>Bi besoetan dagoen likidoa ezberdina bada, zer gertatuko da?</a:t>
            </a:r>
          </a:p>
        </p:txBody>
      </p:sp>
      <p:sp>
        <p:nvSpPr>
          <p:cNvPr id="748552" name="Text Box 1032"/>
          <p:cNvSpPr txBox="1">
            <a:spLocks noChangeArrowheads="1"/>
          </p:cNvSpPr>
          <p:nvPr/>
        </p:nvSpPr>
        <p:spPr bwMode="auto">
          <a:xfrm>
            <a:off x="492861" y="5166328"/>
            <a:ext cx="8510561" cy="58477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3200" dirty="0">
                <a:cs typeface="Arial" charset="0"/>
              </a:rPr>
              <a:t>Ontzien formak ba al du eraginik?</a:t>
            </a:r>
          </a:p>
        </p:txBody>
      </p:sp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06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8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8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8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8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8" grpId="0" animBg="1"/>
      <p:bldP spid="748549" grpId="0" animBg="1"/>
      <p:bldP spid="748550" grpId="0" animBg="1"/>
      <p:bldP spid="748551" grpId="0" animBg="1"/>
      <p:bldP spid="7485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3"/>
          <p:cNvSpPr txBox="1">
            <a:spLocks noChangeArrowheads="1"/>
          </p:cNvSpPr>
          <p:nvPr/>
        </p:nvSpPr>
        <p:spPr bwMode="auto">
          <a:xfrm>
            <a:off x="1170565" y="1450665"/>
            <a:ext cx="7378684" cy="30469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3200" dirty="0">
                <a:cs typeface="Arial" charset="0"/>
              </a:rPr>
              <a:t>Ura buztinezko bi geruza iragazgaitzen artean badago eta goiko geruza zulatzen badugu, zer gertatuko da</a:t>
            </a:r>
            <a:r>
              <a:rPr lang="eu-ES" sz="3200" dirty="0" smtClean="0">
                <a:cs typeface="Arial" charset="0"/>
              </a:rPr>
              <a:t>? Bi geruzak zulatzen baditugu, zer gertatuko litzateke? Eztabaida ezazu erantzuna.</a:t>
            </a:r>
            <a:endParaRPr lang="eu-ES" sz="3200" dirty="0">
              <a:cs typeface="Arial" charset="0"/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2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326587-A220-B146-9F46-A93036963186}" type="slidenum">
              <a:rPr lang="eu-ES" sz="1400">
                <a:latin typeface="Times" charset="0"/>
              </a:rPr>
              <a:pPr/>
              <a:t>28</a:t>
            </a:fld>
            <a:endParaRPr lang="eu-ES" sz="1400">
              <a:latin typeface="Times" charset="0"/>
            </a:endParaRPr>
          </a:p>
        </p:txBody>
      </p:sp>
      <p:sp>
        <p:nvSpPr>
          <p:cNvPr id="560130" name="Text Box 2"/>
          <p:cNvSpPr txBox="1">
            <a:spLocks noChangeArrowheads="1"/>
          </p:cNvSpPr>
          <p:nvPr/>
        </p:nvSpPr>
        <p:spPr bwMode="auto">
          <a:xfrm>
            <a:off x="234208" y="1328892"/>
            <a:ext cx="8610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800" dirty="0"/>
              <a:t>27.- Hartu handiagoa den beste xiringa bat eta kokatu enboloa 10 cm</a:t>
            </a:r>
            <a:r>
              <a:rPr lang="eu-ES" sz="2800" baseline="30000" dirty="0"/>
              <a:t>3</a:t>
            </a:r>
            <a:r>
              <a:rPr lang="eu-ES" sz="2800" dirty="0"/>
              <a:t> seinalatzen duen marran. </a:t>
            </a:r>
          </a:p>
          <a:p>
            <a:endParaRPr lang="eu-ES" sz="2800" dirty="0"/>
          </a:p>
          <a:p>
            <a:r>
              <a:rPr lang="eu-ES" sz="2800" dirty="0"/>
              <a:t>a) Xiringaren barruan dagoen presioa aurreko xiringan baino handiago, berdina ala txikiagoa al da?</a:t>
            </a:r>
          </a:p>
          <a:p>
            <a:r>
              <a:rPr lang="eu-ES" sz="2800" dirty="0"/>
              <a:t>b) Bultzatu enboloa, zuloa estaliz, bolumena 5 cm</a:t>
            </a:r>
            <a:r>
              <a:rPr lang="eu-ES" sz="2800" baseline="30000" dirty="0"/>
              <a:t>3</a:t>
            </a:r>
            <a:r>
              <a:rPr lang="eu-ES" sz="2800" dirty="0"/>
              <a:t> egin arte. Lehen baino gehiago, berdin ala gutxiago bultzatu behar al da? Nolakoa da orain presioa aurreko kasilarekin konparatuz? 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70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8080" y="1493347"/>
            <a:ext cx="84923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3200" dirty="0" smtClean="0"/>
              <a:t>28.- Gurpil batek duen aireak 2,8 kilo presioa du. Kalkulatu egiten duen indarra. </a:t>
            </a:r>
          </a:p>
          <a:p>
            <a:endParaRPr lang="eu-ES" sz="3200" dirty="0" smtClean="0"/>
          </a:p>
          <a:p>
            <a:r>
              <a:rPr lang="eu-ES" sz="3200" dirty="0" smtClean="0"/>
              <a:t>a) Balbularen gainean, balbularen azalera 0,2 cm</a:t>
            </a:r>
            <a:r>
              <a:rPr lang="eu-ES" sz="3200" baseline="30000" dirty="0" smtClean="0"/>
              <a:t>2</a:t>
            </a:r>
            <a:r>
              <a:rPr lang="eu-ES" sz="3200" dirty="0" smtClean="0"/>
              <a:t> izanik. </a:t>
            </a:r>
          </a:p>
          <a:p>
            <a:r>
              <a:rPr lang="eu-ES" sz="3200" dirty="0" smtClean="0"/>
              <a:t>b) Gurpil osoaren paretaren gainean, honen azalera 2000 cm</a:t>
            </a:r>
            <a:r>
              <a:rPr lang="eu-ES" sz="3200" baseline="30000" dirty="0" smtClean="0"/>
              <a:t>2</a:t>
            </a:r>
            <a:r>
              <a:rPr lang="eu-ES" sz="3200" dirty="0" smtClean="0"/>
              <a:t> izanik. </a:t>
            </a:r>
            <a:endParaRPr lang="eu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2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212" y="1247966"/>
            <a:ext cx="84544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dirty="0" smtClean="0"/>
              <a:t>Mahai baten gainean paralelepipedo forma duen objektu metalikoa (adibidez berunezkoa) eta esponja bat duzu. Objektua esponjaren gainean ipiniko dugu paralelepipedoaren hiru aurpegiak esponjaren aurpegi berdinean ipiniz. </a:t>
            </a:r>
            <a:r>
              <a:rPr lang="eu-ES" sz="3200" dirty="0" smtClean="0"/>
              <a:t>Zer </a:t>
            </a:r>
            <a:r>
              <a:rPr lang="eu-ES" sz="3200" dirty="0" smtClean="0"/>
              <a:t>gertatuko da zure ustez? Proposa ezazu zure hipotesia?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7550" y="996236"/>
            <a:ext cx="80184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Hipotesia</a:t>
            </a:r>
            <a:r>
              <a:rPr lang="es-ES" sz="3200" dirty="0" smtClean="0"/>
              <a:t> </a:t>
            </a:r>
            <a:r>
              <a:rPr lang="es-ES" sz="3200" dirty="0" err="1" smtClean="0"/>
              <a:t>proposatu</a:t>
            </a:r>
            <a:r>
              <a:rPr lang="es-ES" sz="3200" dirty="0" smtClean="0"/>
              <a:t> </a:t>
            </a:r>
            <a:r>
              <a:rPr lang="es-ES" sz="3200" dirty="0" err="1" smtClean="0"/>
              <a:t>ondoren</a:t>
            </a:r>
            <a:r>
              <a:rPr lang="es-ES" sz="3200" dirty="0" smtClean="0"/>
              <a:t> </a:t>
            </a:r>
            <a:r>
              <a:rPr lang="es-ES" sz="3200" dirty="0" err="1" smtClean="0"/>
              <a:t>erantzun</a:t>
            </a:r>
            <a:r>
              <a:rPr lang="es-ES" sz="3200" dirty="0" smtClean="0"/>
              <a:t> </a:t>
            </a:r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galdera</a:t>
            </a:r>
            <a:r>
              <a:rPr lang="es-ES" sz="3200" dirty="0" smtClean="0"/>
              <a:t> </a:t>
            </a:r>
            <a:r>
              <a:rPr lang="es-ES" sz="3200" dirty="0" err="1" smtClean="0"/>
              <a:t>hauek</a:t>
            </a:r>
            <a:r>
              <a:rPr lang="es-ES" sz="3200" dirty="0" smtClean="0"/>
              <a:t>:</a:t>
            </a:r>
          </a:p>
          <a:p>
            <a:r>
              <a:rPr lang="eu-ES" sz="3200" dirty="0" smtClean="0"/>
              <a:t>Zeintzuk dira aldagai askeak eta menpekoak?</a:t>
            </a:r>
          </a:p>
          <a:p>
            <a:pPr>
              <a:buFontTx/>
              <a:buChar char="-"/>
            </a:pPr>
            <a:r>
              <a:rPr lang="eu-ES" sz="3200" dirty="0" smtClean="0"/>
              <a:t> Azalerak eragiten al du?</a:t>
            </a:r>
          </a:p>
          <a:p>
            <a:pPr>
              <a:buFontTx/>
              <a:buChar char="-"/>
            </a:pPr>
            <a:r>
              <a:rPr lang="eu-ES" sz="3200" dirty="0" smtClean="0"/>
              <a:t> Material motak eragiten al du?</a:t>
            </a:r>
          </a:p>
          <a:p>
            <a:pPr>
              <a:buFontTx/>
              <a:buChar char="-"/>
            </a:pPr>
            <a:r>
              <a:rPr lang="eu-ES" sz="3200" dirty="0" smtClean="0"/>
              <a:t> Bolumenak eragiten al du? Euskarria den aurpegiaren azalaren artean eta esponjan hondoratzen denaren arteko erlaziorik ba al dago?</a:t>
            </a:r>
          </a:p>
          <a:p>
            <a:endParaRPr lang="es-ES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426" y="1061639"/>
            <a:ext cx="78668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u-ES" sz="2400" dirty="0" smtClean="0"/>
              <a:t>Zein erlazio dago aldagaien artean?</a:t>
            </a:r>
          </a:p>
          <a:p>
            <a:pPr algn="just"/>
            <a:r>
              <a:rPr lang="eu-ES" sz="2400" dirty="0" smtClean="0"/>
              <a:t>Objektuaren aurpegiaren azalerak eragiten al du eta esponjaren ondoratzean eragiten al du?</a:t>
            </a:r>
          </a:p>
          <a:p>
            <a:pPr algn="just"/>
            <a:endParaRPr lang="eu-ES" sz="2400" dirty="0"/>
          </a:p>
          <a:p>
            <a:pPr algn="just"/>
            <a:r>
              <a:rPr lang="eu-ES" sz="2400" dirty="0" smtClean="0"/>
              <a:t>Indarrak eragiten duenean gehiago hondoratzen den esponja da azalera txikiena duena. Honek zer adierazten du?</a:t>
            </a:r>
          </a:p>
          <a:p>
            <a:pPr algn="just"/>
            <a:endParaRPr lang="eu-ES" sz="2400" dirty="0" smtClean="0"/>
          </a:p>
          <a:p>
            <a:pPr algn="just"/>
            <a:r>
              <a:rPr lang="eu-ES" sz="2400" dirty="0" smtClean="0">
                <a:solidFill>
                  <a:srgbClr val="000000"/>
                </a:solidFill>
              </a:rPr>
              <a:t>Ondorioz eragiten duten aldagaiak zeintzuk izango dira?</a:t>
            </a:r>
          </a:p>
          <a:p>
            <a:pPr algn="just"/>
            <a:endParaRPr lang="eu-ES" sz="2400" dirty="0">
              <a:solidFill>
                <a:srgbClr val="000000"/>
              </a:solidFill>
            </a:endParaRPr>
          </a:p>
          <a:p>
            <a:pPr algn="just"/>
            <a:r>
              <a:rPr lang="eu-ES" sz="2400" dirty="0" smtClean="0">
                <a:solidFill>
                  <a:srgbClr val="000000"/>
                </a:solidFill>
              </a:rPr>
              <a:t>Ondorioz objektuaren eragina ezaugarri moduan adierazteko magnitude berri bat behar dugu, bi eragile hoiek kontutan izango dituena.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5993" y="1332741"/>
            <a:ext cx="84544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800" b="1" dirty="0" smtClean="0">
                <a:solidFill>
                  <a:srgbClr val="000000"/>
                </a:solidFill>
              </a:rPr>
              <a:t>Magnitude berri hori presioa izango da. Kontzeptu hau definitzeko ez ahaztu:</a:t>
            </a:r>
            <a:endParaRPr lang="eu-ES" sz="2800" dirty="0">
              <a:solidFill>
                <a:srgbClr val="000000"/>
              </a:solidFill>
            </a:endParaRPr>
          </a:p>
          <a:p>
            <a:pPr algn="just"/>
            <a:endParaRPr lang="eu-ES" sz="2800" dirty="0">
              <a:solidFill>
                <a:srgbClr val="000000"/>
              </a:solidFill>
            </a:endParaRPr>
          </a:p>
          <a:p>
            <a:pPr algn="just"/>
            <a:r>
              <a:rPr lang="eu-ES" sz="2800" dirty="0">
                <a:solidFill>
                  <a:srgbClr val="000000"/>
                </a:solidFill>
              </a:rPr>
              <a:t>Indarra handiagoa bada, zer gertatzen zaio presioari?</a:t>
            </a:r>
          </a:p>
          <a:p>
            <a:pPr algn="just"/>
            <a:r>
              <a:rPr lang="eu-ES" sz="2800" dirty="0">
                <a:solidFill>
                  <a:srgbClr val="000000"/>
                </a:solidFill>
              </a:rPr>
              <a:t>Azalera txikiagoa bada zer gertatzen zaio presioari</a:t>
            </a:r>
            <a:r>
              <a:rPr lang="eu-ES" sz="2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endParaRPr lang="eu-ES" sz="2800" dirty="0">
              <a:solidFill>
                <a:srgbClr val="000000"/>
              </a:solidFill>
            </a:endParaRPr>
          </a:p>
          <a:p>
            <a:pPr algn="just"/>
            <a:r>
              <a:rPr lang="eu-ES" sz="2800" dirty="0" smtClean="0">
                <a:solidFill>
                  <a:srgbClr val="000000"/>
                </a:solidFill>
              </a:rPr>
              <a:t>Presioa indarra </a:t>
            </a:r>
            <a:r>
              <a:rPr lang="eu-ES" sz="2800" dirty="0">
                <a:solidFill>
                  <a:srgbClr val="000000"/>
                </a:solidFill>
              </a:rPr>
              <a:t>eta azaleraren arteko erlazioa izango da</a:t>
            </a:r>
            <a:r>
              <a:rPr lang="eu-ES" sz="2800" dirty="0" smtClean="0">
                <a:solidFill>
                  <a:srgbClr val="000000"/>
                </a:solidFill>
              </a:rPr>
              <a:t>: Aldagai </a:t>
            </a:r>
            <a:r>
              <a:rPr lang="eu-ES" sz="2800" dirty="0">
                <a:solidFill>
                  <a:srgbClr val="000000"/>
                </a:solidFill>
              </a:rPr>
              <a:t>Zuzena (indarra) </a:t>
            </a:r>
            <a:r>
              <a:rPr lang="eu-ES" sz="2800" dirty="0" smtClean="0">
                <a:solidFill>
                  <a:srgbClr val="000000"/>
                </a:solidFill>
              </a:rPr>
              <a:t>da eta alderantzizko aldagaia </a:t>
            </a:r>
            <a:r>
              <a:rPr lang="eu-ES" sz="2800" dirty="0">
                <a:solidFill>
                  <a:srgbClr val="000000"/>
                </a:solidFill>
              </a:rPr>
              <a:t>(azalera</a:t>
            </a:r>
            <a:r>
              <a:rPr lang="eu-ES" sz="2800" dirty="0" smtClean="0">
                <a:solidFill>
                  <a:srgbClr val="000000"/>
                </a:solidFill>
              </a:rPr>
              <a:t>) izango da. Matematikoki nola adierazio zenuke?</a:t>
            </a:r>
            <a:endParaRPr lang="eu-ES" sz="2800" dirty="0">
              <a:solidFill>
                <a:srgbClr val="000000"/>
              </a:solidFill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7037" y="909976"/>
            <a:ext cx="8473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dirty="0" smtClean="0"/>
              <a:t>24.-  </a:t>
            </a:r>
            <a:r>
              <a:rPr lang="es-ES" sz="2400" dirty="0" err="1" smtClean="0"/>
              <a:t>Nola</a:t>
            </a:r>
            <a:r>
              <a:rPr lang="es-ES" sz="2400" dirty="0" smtClean="0"/>
              <a:t> </a:t>
            </a:r>
            <a:r>
              <a:rPr lang="es-ES" sz="2400" dirty="0" err="1" smtClean="0"/>
              <a:t>ebatziko</a:t>
            </a:r>
            <a:r>
              <a:rPr lang="es-ES" sz="2400" dirty="0" smtClean="0"/>
              <a:t> </a:t>
            </a:r>
            <a:r>
              <a:rPr lang="es-ES" sz="2400" dirty="0" err="1" smtClean="0"/>
              <a:t>duzu</a:t>
            </a:r>
            <a:r>
              <a:rPr lang="es-ES" sz="2400" dirty="0" smtClean="0"/>
              <a:t> </a:t>
            </a:r>
            <a:r>
              <a:rPr lang="es-ES" sz="2400" dirty="0" err="1" smtClean="0"/>
              <a:t>ariketa</a:t>
            </a:r>
            <a:r>
              <a:rPr lang="es-ES" sz="2400" dirty="0" smtClean="0"/>
              <a:t> </a:t>
            </a:r>
            <a:r>
              <a:rPr lang="es-ES" sz="2400" dirty="0" err="1" smtClean="0"/>
              <a:t>hau</a:t>
            </a:r>
            <a:r>
              <a:rPr lang="es-ES" sz="2400" dirty="0" smtClean="0"/>
              <a:t>? </a:t>
            </a:r>
            <a:r>
              <a:rPr lang="es-ES" sz="2400" dirty="0" err="1" smtClean="0"/>
              <a:t>Presioa</a:t>
            </a:r>
            <a:r>
              <a:rPr lang="es-ES" sz="2400" dirty="0" smtClean="0"/>
              <a:t> </a:t>
            </a:r>
            <a:r>
              <a:rPr lang="es-ES" sz="2400" dirty="0" err="1" smtClean="0"/>
              <a:t>indarra</a:t>
            </a:r>
            <a:r>
              <a:rPr lang="es-ES" sz="2400" dirty="0" smtClean="0"/>
              <a:t> da </a:t>
            </a:r>
            <a:r>
              <a:rPr lang="es-ES" sz="2400" dirty="0" err="1" smtClean="0"/>
              <a:t>baina</a:t>
            </a:r>
            <a:r>
              <a:rPr lang="es-ES" sz="2400" dirty="0" smtClean="0"/>
              <a:t> </a:t>
            </a:r>
            <a:r>
              <a:rPr lang="es-ES" sz="2400" dirty="0" err="1" smtClean="0"/>
              <a:t>zerbaitengan</a:t>
            </a:r>
            <a:r>
              <a:rPr lang="es-ES" sz="2400" dirty="0" smtClean="0"/>
              <a:t> </a:t>
            </a:r>
            <a:r>
              <a:rPr lang="es-ES" sz="2400" dirty="0" err="1" smtClean="0"/>
              <a:t>eragiten</a:t>
            </a:r>
            <a:r>
              <a:rPr lang="es-ES" sz="2400" dirty="0" smtClean="0"/>
              <a:t> du. </a:t>
            </a:r>
            <a:r>
              <a:rPr lang="es-ES" sz="2400" dirty="0" err="1" smtClean="0"/>
              <a:t>Nola</a:t>
            </a:r>
            <a:r>
              <a:rPr lang="es-ES" sz="2400" dirty="0" smtClean="0"/>
              <a:t> </a:t>
            </a:r>
            <a:r>
              <a:rPr lang="es-ES" sz="2400" dirty="0" err="1" smtClean="0"/>
              <a:t>definituko</a:t>
            </a:r>
            <a:r>
              <a:rPr lang="es-ES" sz="2400" dirty="0" smtClean="0"/>
              <a:t> </a:t>
            </a:r>
            <a:r>
              <a:rPr lang="es-ES" sz="2400" dirty="0" err="1" smtClean="0"/>
              <a:t>zenuke</a:t>
            </a:r>
            <a:r>
              <a:rPr lang="es-ES" sz="2400" dirty="0" smtClean="0"/>
              <a:t> </a:t>
            </a:r>
            <a:r>
              <a:rPr lang="es-ES" sz="2400" dirty="0" err="1" smtClean="0"/>
              <a:t>presioa</a:t>
            </a:r>
            <a:r>
              <a:rPr lang="es-ES" sz="2400" dirty="0" smtClean="0"/>
              <a:t>?</a:t>
            </a:r>
          </a:p>
          <a:p>
            <a:endParaRPr lang="eu-ES" sz="2400" dirty="0" smtClean="0"/>
          </a:p>
          <a:p>
            <a:r>
              <a:rPr lang="eu-ES" sz="2400" dirty="0" smtClean="0"/>
              <a:t>Horretarako </a:t>
            </a:r>
            <a:r>
              <a:rPr lang="eu-ES" sz="2400" dirty="0"/>
              <a:t>m</a:t>
            </a:r>
            <a:r>
              <a:rPr lang="eu-ES" sz="2400" dirty="0" smtClean="0"/>
              <a:t>agnitude berri bat definituko dugu aurreko bi faktoreak kontuan harturik. Presioa da magnitude berri hau</a:t>
            </a:r>
          </a:p>
          <a:p>
            <a:endParaRPr lang="eu-ES" sz="2400" dirty="0"/>
          </a:p>
          <a:p>
            <a:r>
              <a:rPr lang="eu-ES" sz="2400" dirty="0" smtClean="0"/>
              <a:t>Arrazonatu zein adierazpen erabiliko zenuke presioa definitzeko. Horretarako esanahia erabili eta ondoren anali dimentsionalaren arabera konproba ezazu.</a:t>
            </a:r>
          </a:p>
          <a:p>
            <a:endParaRPr lang="eu-ES" sz="2400" dirty="0" smtClean="0"/>
          </a:p>
          <a:p>
            <a:r>
              <a:rPr lang="eu-ES" sz="2400" dirty="0" smtClean="0"/>
              <a:t>(1) : P = F . S ; (2): P = F / S ; (3): P = S / F </a:t>
            </a:r>
          </a:p>
          <a:p>
            <a:r>
              <a:rPr lang="eu-ES" sz="2400" dirty="0" smtClean="0"/>
              <a:t>P : Presioa ; F: Indarra ; S: Azalera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2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379E8E-8329-304D-B51A-F8126F619062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sp>
        <p:nvSpPr>
          <p:cNvPr id="379906" name="Text Box 2"/>
          <p:cNvSpPr txBox="1">
            <a:spLocks noChangeArrowheads="1"/>
          </p:cNvSpPr>
          <p:nvPr/>
        </p:nvSpPr>
        <p:spPr bwMode="auto">
          <a:xfrm>
            <a:off x="2051050" y="4797425"/>
            <a:ext cx="4959350" cy="1582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700" b="1">
                <a:solidFill>
                  <a:srgbClr val="008000"/>
                </a:solidFill>
              </a:rPr>
              <a:t>Bai, arrazoizkoa da!</a:t>
            </a:r>
          </a:p>
          <a:p>
            <a:pPr algn="ctr" eaLnBrk="1" hangingPunct="1"/>
            <a:r>
              <a:rPr lang="eu-ES"/>
              <a:t>Indar bat egiterakoan, presioa handiagoa da azalera txikiagoa denean eta alderantziz. Azalera handiak presio txikiagoa dakartza. Azalera berdinarentzat presioa handiagoa izan dadin indarrak handiagoa izan behar du eta alderantziz.</a:t>
            </a: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2051050" y="4797425"/>
            <a:ext cx="4959350" cy="10937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700" b="1">
                <a:solidFill>
                  <a:srgbClr val="CC3300"/>
                </a:solidFill>
              </a:rPr>
              <a:t>Ez da arrazoizkoa!</a:t>
            </a:r>
          </a:p>
          <a:p>
            <a:pPr algn="ctr" eaLnBrk="1" hangingPunct="1"/>
            <a:r>
              <a:rPr lang="eu-ES"/>
              <a:t>Honen arabera presioa handiagoa litzateke indarra txikiagoa denean eta alderantziz. Presioa handia izan dadin, egindako indarrak handia izan behar du.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9225" y="2060575"/>
            <a:ext cx="1225550" cy="719138"/>
            <a:chOff x="2494" y="1298"/>
            <a:chExt cx="772" cy="453"/>
          </a:xfrm>
        </p:grpSpPr>
        <p:sp>
          <p:nvSpPr>
            <p:cNvPr id="518166" name="Rectangle 5"/>
            <p:cNvSpPr>
              <a:spLocks noChangeArrowheads="1"/>
            </p:cNvSpPr>
            <p:nvPr/>
          </p:nvSpPr>
          <p:spPr bwMode="auto">
            <a:xfrm>
              <a:off x="2494" y="1298"/>
              <a:ext cx="772" cy="453"/>
            </a:xfrm>
            <a:prstGeom prst="rect">
              <a:avLst/>
            </a:prstGeom>
            <a:solidFill>
              <a:srgbClr val="FFE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8167" name="Text Box 6"/>
            <p:cNvSpPr txBox="1">
              <a:spLocks noChangeArrowheads="1"/>
            </p:cNvSpPr>
            <p:nvPr/>
          </p:nvSpPr>
          <p:spPr bwMode="auto">
            <a:xfrm>
              <a:off x="2619" y="1400"/>
              <a:ext cx="3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P =</a:t>
              </a:r>
            </a:p>
          </p:txBody>
        </p:sp>
        <p:sp>
          <p:nvSpPr>
            <p:cNvPr id="518168" name="Text Box 7"/>
            <p:cNvSpPr txBox="1">
              <a:spLocks noChangeArrowheads="1"/>
            </p:cNvSpPr>
            <p:nvPr/>
          </p:nvSpPr>
          <p:spPr bwMode="auto">
            <a:xfrm>
              <a:off x="2943" y="1328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</a:p>
          </p:txBody>
        </p:sp>
        <p:sp>
          <p:nvSpPr>
            <p:cNvPr id="518169" name="Text Box 8"/>
            <p:cNvSpPr txBox="1">
              <a:spLocks noChangeArrowheads="1"/>
            </p:cNvSpPr>
            <p:nvPr/>
          </p:nvSpPr>
          <p:spPr bwMode="auto">
            <a:xfrm>
              <a:off x="2935" y="1483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</a:t>
              </a:r>
            </a:p>
          </p:txBody>
        </p:sp>
        <p:sp>
          <p:nvSpPr>
            <p:cNvPr id="518170" name="Line 9"/>
            <p:cNvSpPr>
              <a:spLocks noChangeShapeType="1"/>
            </p:cNvSpPr>
            <p:nvPr/>
          </p:nvSpPr>
          <p:spPr bwMode="auto">
            <a:xfrm>
              <a:off x="2949" y="1509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18149" name="Text Box 10"/>
          <p:cNvSpPr txBox="1">
            <a:spLocks noChangeArrowheads="1"/>
          </p:cNvSpPr>
          <p:nvPr/>
        </p:nvSpPr>
        <p:spPr bwMode="auto">
          <a:xfrm>
            <a:off x="344488" y="1068194"/>
            <a:ext cx="8607425" cy="84856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>
                <a:solidFill>
                  <a:srgbClr val="000000"/>
                </a:solidFill>
              </a:rPr>
              <a:t>Beste sustantzien eraginari buruzko (adibidez deformazioa) informazioa ematen digun magnitudea definitzera goaz, </a:t>
            </a:r>
            <a:r>
              <a:rPr lang="eu-ES" sz="1700" b="1" dirty="0" smtClean="0">
                <a:solidFill>
                  <a:srgbClr val="000000"/>
                </a:solidFill>
              </a:rPr>
              <a:t>presioa</a:t>
            </a:r>
            <a:r>
              <a:rPr lang="eu-ES" dirty="0" smtClean="0">
                <a:solidFill>
                  <a:srgbClr val="000000"/>
                </a:solidFill>
              </a:rPr>
              <a:t>. Zein da bere adierazpena. Sakatu ezazu. P presioa da, F indarra da eta A azalera da.</a:t>
            </a:r>
            <a:endParaRPr lang="eu-ES" dirty="0">
              <a:solidFill>
                <a:srgbClr val="000000"/>
              </a:solidFill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195513" y="2060575"/>
            <a:ext cx="1225550" cy="719138"/>
            <a:chOff x="1383" y="1298"/>
            <a:chExt cx="772" cy="453"/>
          </a:xfrm>
        </p:grpSpPr>
        <p:sp>
          <p:nvSpPr>
            <p:cNvPr id="518164" name="Rectangle 12"/>
            <p:cNvSpPr>
              <a:spLocks noChangeArrowheads="1"/>
            </p:cNvSpPr>
            <p:nvPr/>
          </p:nvSpPr>
          <p:spPr bwMode="auto">
            <a:xfrm>
              <a:off x="1383" y="1298"/>
              <a:ext cx="772" cy="453"/>
            </a:xfrm>
            <a:prstGeom prst="rect">
              <a:avLst/>
            </a:prstGeom>
            <a:solidFill>
              <a:srgbClr val="FFE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8165" name="Text Box 13"/>
            <p:cNvSpPr txBox="1">
              <a:spLocks noChangeArrowheads="1"/>
            </p:cNvSpPr>
            <p:nvPr/>
          </p:nvSpPr>
          <p:spPr bwMode="auto">
            <a:xfrm>
              <a:off x="1474" y="1400"/>
              <a:ext cx="5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P = F A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688013" y="2062163"/>
            <a:ext cx="1225550" cy="719137"/>
            <a:chOff x="3583" y="1299"/>
            <a:chExt cx="772" cy="453"/>
          </a:xfrm>
        </p:grpSpPr>
        <p:sp>
          <p:nvSpPr>
            <p:cNvPr id="518159" name="Rectangle 15"/>
            <p:cNvSpPr>
              <a:spLocks noChangeArrowheads="1"/>
            </p:cNvSpPr>
            <p:nvPr/>
          </p:nvSpPr>
          <p:spPr bwMode="auto">
            <a:xfrm>
              <a:off x="3583" y="1299"/>
              <a:ext cx="772" cy="453"/>
            </a:xfrm>
            <a:prstGeom prst="rect">
              <a:avLst/>
            </a:prstGeom>
            <a:solidFill>
              <a:srgbClr val="FFE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8160" name="Text Box 16"/>
            <p:cNvSpPr txBox="1">
              <a:spLocks noChangeArrowheads="1"/>
            </p:cNvSpPr>
            <p:nvPr/>
          </p:nvSpPr>
          <p:spPr bwMode="auto">
            <a:xfrm>
              <a:off x="3674" y="1401"/>
              <a:ext cx="3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P =</a:t>
              </a:r>
            </a:p>
          </p:txBody>
        </p:sp>
        <p:sp>
          <p:nvSpPr>
            <p:cNvPr id="518161" name="Text Box 17"/>
            <p:cNvSpPr txBox="1">
              <a:spLocks noChangeArrowheads="1"/>
            </p:cNvSpPr>
            <p:nvPr/>
          </p:nvSpPr>
          <p:spPr bwMode="auto">
            <a:xfrm>
              <a:off x="3998" y="1329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S</a:t>
              </a:r>
            </a:p>
          </p:txBody>
        </p:sp>
        <p:sp>
          <p:nvSpPr>
            <p:cNvPr id="518162" name="Text Box 18"/>
            <p:cNvSpPr txBox="1">
              <a:spLocks noChangeArrowheads="1"/>
            </p:cNvSpPr>
            <p:nvPr/>
          </p:nvSpPr>
          <p:spPr bwMode="auto">
            <a:xfrm>
              <a:off x="3994" y="1481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</a:t>
              </a:r>
            </a:p>
          </p:txBody>
        </p:sp>
        <p:sp>
          <p:nvSpPr>
            <p:cNvPr id="518163" name="Line 19"/>
            <p:cNvSpPr>
              <a:spLocks noChangeShapeType="1"/>
            </p:cNvSpPr>
            <p:nvPr/>
          </p:nvSpPr>
          <p:spPr bwMode="auto">
            <a:xfrm>
              <a:off x="4004" y="151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79924" name="Text Box 20"/>
          <p:cNvSpPr txBox="1">
            <a:spLocks noChangeArrowheads="1"/>
          </p:cNvSpPr>
          <p:nvPr/>
        </p:nvSpPr>
        <p:spPr bwMode="auto">
          <a:xfrm>
            <a:off x="2090738" y="5092841"/>
            <a:ext cx="4959350" cy="10937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700" b="1">
                <a:solidFill>
                  <a:srgbClr val="CC3300"/>
                </a:solidFill>
              </a:rPr>
              <a:t>Ez da arrazoizkoa!</a:t>
            </a:r>
          </a:p>
          <a:p>
            <a:pPr algn="ctr" eaLnBrk="1" hangingPunct="1"/>
            <a:r>
              <a:rPr lang="eu-ES"/>
              <a:t>Honen arabera indarra egiterakoan azalera handitzeak presioa handituko luke. Ez da logikoa azalera zabalerak ez baitu presio handirik egiten.</a:t>
            </a:r>
          </a:p>
        </p:txBody>
      </p:sp>
      <p:sp>
        <p:nvSpPr>
          <p:cNvPr id="379925" name="Text Box 21"/>
          <p:cNvSpPr txBox="1">
            <a:spLocks noChangeArrowheads="1"/>
          </p:cNvSpPr>
          <p:nvPr/>
        </p:nvSpPr>
        <p:spPr bwMode="auto">
          <a:xfrm>
            <a:off x="277813" y="2224088"/>
            <a:ext cx="135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200" b="1">
                <a:solidFill>
                  <a:srgbClr val="CC3300"/>
                </a:solidFill>
              </a:rPr>
              <a:t>Sakatu</a:t>
            </a:r>
          </a:p>
          <a:p>
            <a:pPr algn="ctr" eaLnBrk="1" hangingPunct="1"/>
            <a:r>
              <a:rPr lang="eu-ES" sz="1200" b="1">
                <a:solidFill>
                  <a:srgbClr val="CC3300"/>
                </a:solidFill>
              </a:rPr>
              <a:t>adierazpenak</a:t>
            </a:r>
          </a:p>
        </p:txBody>
      </p:sp>
      <p:sp>
        <p:nvSpPr>
          <p:cNvPr id="379926" name="Freeform 22"/>
          <p:cNvSpPr>
            <a:spLocks/>
          </p:cNvSpPr>
          <p:nvPr/>
        </p:nvSpPr>
        <p:spPr bwMode="auto">
          <a:xfrm>
            <a:off x="4570413" y="2894013"/>
            <a:ext cx="588962" cy="1516062"/>
          </a:xfrm>
          <a:custGeom>
            <a:avLst/>
            <a:gdLst>
              <a:gd name="T0" fmla="*/ 0 w 708"/>
              <a:gd name="T1" fmla="*/ 0 h 918"/>
              <a:gd name="T2" fmla="*/ 80963974 w 708"/>
              <a:gd name="T3" fmla="*/ 1808265610 h 918"/>
              <a:gd name="T4" fmla="*/ 333545485 w 708"/>
              <a:gd name="T5" fmla="*/ 853675025 h 918"/>
              <a:gd name="T6" fmla="*/ 489938188 w 708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708"/>
              <a:gd name="T13" fmla="*/ 0 h 918"/>
              <a:gd name="T14" fmla="*/ 708 w 708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8" h="918">
                <a:moveTo>
                  <a:pt x="0" y="0"/>
                </a:moveTo>
                <a:cubicBezTo>
                  <a:pt x="18" y="305"/>
                  <a:pt x="37" y="611"/>
                  <a:pt x="117" y="663"/>
                </a:cubicBezTo>
                <a:cubicBezTo>
                  <a:pt x="197" y="715"/>
                  <a:pt x="383" y="271"/>
                  <a:pt x="482" y="313"/>
                </a:cubicBezTo>
                <a:cubicBezTo>
                  <a:pt x="581" y="355"/>
                  <a:pt x="672" y="817"/>
                  <a:pt x="708" y="918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927" name="Freeform 23"/>
          <p:cNvSpPr>
            <a:spLocks/>
          </p:cNvSpPr>
          <p:nvPr/>
        </p:nvSpPr>
        <p:spPr bwMode="auto">
          <a:xfrm>
            <a:off x="4891088" y="2824163"/>
            <a:ext cx="1311275" cy="1504950"/>
          </a:xfrm>
          <a:custGeom>
            <a:avLst/>
            <a:gdLst>
              <a:gd name="T0" fmla="*/ 2147483647 w 648"/>
              <a:gd name="T1" fmla="*/ 0 h 926"/>
              <a:gd name="T2" fmla="*/ 2147483647 w 648"/>
              <a:gd name="T3" fmla="*/ 1714220936 h 926"/>
              <a:gd name="T4" fmla="*/ 925434355 w 648"/>
              <a:gd name="T5" fmla="*/ 808245912 h 926"/>
              <a:gd name="T6" fmla="*/ 0 w 648"/>
              <a:gd name="T7" fmla="*/ 2147483647 h 926"/>
              <a:gd name="T8" fmla="*/ 0 60000 65536"/>
              <a:gd name="T9" fmla="*/ 0 60000 65536"/>
              <a:gd name="T10" fmla="*/ 0 60000 65536"/>
              <a:gd name="T11" fmla="*/ 0 60000 65536"/>
              <a:gd name="T12" fmla="*/ 0 w 648"/>
              <a:gd name="T13" fmla="*/ 0 h 926"/>
              <a:gd name="T14" fmla="*/ 648 w 648"/>
              <a:gd name="T15" fmla="*/ 926 h 9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8" h="926">
                <a:moveTo>
                  <a:pt x="648" y="0"/>
                </a:moveTo>
                <a:cubicBezTo>
                  <a:pt x="621" y="299"/>
                  <a:pt x="595" y="598"/>
                  <a:pt x="525" y="649"/>
                </a:cubicBezTo>
                <a:cubicBezTo>
                  <a:pt x="455" y="700"/>
                  <a:pt x="313" y="260"/>
                  <a:pt x="226" y="306"/>
                </a:cubicBezTo>
                <a:cubicBezTo>
                  <a:pt x="139" y="352"/>
                  <a:pt x="69" y="639"/>
                  <a:pt x="0" y="92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928" name="Freeform 24"/>
          <p:cNvSpPr>
            <a:spLocks/>
          </p:cNvSpPr>
          <p:nvPr/>
        </p:nvSpPr>
        <p:spPr bwMode="auto">
          <a:xfrm flipH="1">
            <a:off x="2830513" y="2886075"/>
            <a:ext cx="1417637" cy="1504950"/>
          </a:xfrm>
          <a:custGeom>
            <a:avLst/>
            <a:gdLst>
              <a:gd name="T0" fmla="*/ 2147483647 w 648"/>
              <a:gd name="T1" fmla="*/ 0 h 926"/>
              <a:gd name="T2" fmla="*/ 2147483647 w 648"/>
              <a:gd name="T3" fmla="*/ 1714220936 h 926"/>
              <a:gd name="T4" fmla="*/ 1081654843 w 648"/>
              <a:gd name="T5" fmla="*/ 808245912 h 926"/>
              <a:gd name="T6" fmla="*/ 0 w 648"/>
              <a:gd name="T7" fmla="*/ 2147483647 h 926"/>
              <a:gd name="T8" fmla="*/ 0 60000 65536"/>
              <a:gd name="T9" fmla="*/ 0 60000 65536"/>
              <a:gd name="T10" fmla="*/ 0 60000 65536"/>
              <a:gd name="T11" fmla="*/ 0 60000 65536"/>
              <a:gd name="T12" fmla="*/ 0 w 648"/>
              <a:gd name="T13" fmla="*/ 0 h 926"/>
              <a:gd name="T14" fmla="*/ 648 w 648"/>
              <a:gd name="T15" fmla="*/ 926 h 9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8" h="926">
                <a:moveTo>
                  <a:pt x="648" y="0"/>
                </a:moveTo>
                <a:cubicBezTo>
                  <a:pt x="621" y="299"/>
                  <a:pt x="595" y="598"/>
                  <a:pt x="525" y="649"/>
                </a:cubicBezTo>
                <a:cubicBezTo>
                  <a:pt x="455" y="700"/>
                  <a:pt x="313" y="260"/>
                  <a:pt x="226" y="306"/>
                </a:cubicBezTo>
                <a:cubicBezTo>
                  <a:pt x="139" y="352"/>
                  <a:pt x="69" y="639"/>
                  <a:pt x="0" y="92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929" name="Rectangle 25"/>
          <p:cNvSpPr>
            <a:spLocks noChangeArrowheads="1"/>
          </p:cNvSpPr>
          <p:nvPr/>
        </p:nvSpPr>
        <p:spPr bwMode="auto">
          <a:xfrm>
            <a:off x="2124075" y="1479550"/>
            <a:ext cx="13065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3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94836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9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9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79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9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79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7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79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79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79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79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79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79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79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7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79906" grpId="0" animBg="1"/>
      <p:bldP spid="379906" grpId="1" animBg="1"/>
      <p:bldP spid="379906" grpId="2" animBg="1"/>
      <p:bldP spid="379906" grpId="3" animBg="1"/>
      <p:bldP spid="379907" grpId="0" animBg="1"/>
      <p:bldP spid="379907" grpId="1" animBg="1"/>
      <p:bldP spid="379907" grpId="2" animBg="1"/>
      <p:bldP spid="379907" grpId="3" animBg="1"/>
      <p:bldP spid="379924" grpId="0" animBg="1"/>
      <p:bldP spid="379924" grpId="1" animBg="1"/>
      <p:bldP spid="379924" grpId="2" animBg="1"/>
      <p:bldP spid="379924" grpId="3" animBg="1"/>
      <p:bldP spid="379925" grpId="0"/>
      <p:bldP spid="379926" grpId="0" animBg="1"/>
      <p:bldP spid="379926" grpId="1" animBg="1"/>
      <p:bldP spid="379926" grpId="2" animBg="1"/>
      <p:bldP spid="379926" grpId="3" animBg="1"/>
      <p:bldP spid="379927" grpId="0" animBg="1"/>
      <p:bldP spid="379927" grpId="1" animBg="1"/>
      <p:bldP spid="379927" grpId="2" animBg="1"/>
      <p:bldP spid="379927" grpId="3" animBg="1"/>
      <p:bldP spid="379928" grpId="0" animBg="1"/>
      <p:bldP spid="379928" grpId="1" animBg="1"/>
      <p:bldP spid="379928" grpId="2" animBg="1"/>
      <p:bldP spid="379928" grpId="3" animBg="1"/>
      <p:bldP spid="3799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6329" y="2176901"/>
            <a:ext cx="66915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3200" dirty="0" smtClean="0"/>
              <a:t>Sistema Internazionalean Presio unitateari Pascal esaten zaio 1 Pa = 1 N/ m</a:t>
            </a:r>
            <a:r>
              <a:rPr lang="eu-ES" sz="3200" baseline="30000" dirty="0" smtClean="0"/>
              <a:t>2</a:t>
            </a:r>
            <a:r>
              <a:rPr lang="eu-ES" sz="3200" dirty="0" smtClean="0"/>
              <a:t>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622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1524</Words>
  <Application>Microsoft Macintosh PowerPoint</Application>
  <PresentationFormat>Presentación en pantalla (4:3)</PresentationFormat>
  <Paragraphs>133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10</cp:revision>
  <dcterms:created xsi:type="dcterms:W3CDTF">2015-04-26T09:03:06Z</dcterms:created>
  <dcterms:modified xsi:type="dcterms:W3CDTF">2015-06-11T09:47:06Z</dcterms:modified>
</cp:coreProperties>
</file>