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8" r:id="rId28"/>
    <p:sldId id="289" r:id="rId29"/>
    <p:sldId id="282" r:id="rId30"/>
    <p:sldId id="290" r:id="rId31"/>
    <p:sldId id="291" r:id="rId3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34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5C75D-FD2F-A642-8213-7EF0C2515822}" type="datetimeFigureOut">
              <a:rPr lang="es-ES" smtClean="0"/>
              <a:t>11/6/15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586E9-136A-E645-8ABC-79B98FC30FEE}" type="slidenum">
              <a:rPr lang="es-ES" smtClean="0"/>
              <a:t>‹Nr.›</a:t>
            </a:fld>
            <a:endParaRPr lang="es-ES"/>
          </a:p>
        </p:txBody>
      </p:sp>
    </p:spTree>
    <p:extLst>
      <p:ext uri="{BB962C8B-B14F-4D97-AF65-F5344CB8AC3E}">
        <p14:creationId xmlns:p14="http://schemas.microsoft.com/office/powerpoint/2010/main" val="16474430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8D587B0-5DE8-0146-88DF-39307E8846B4}" type="slidenum">
              <a:rPr lang="eu-ES" sz="1200">
                <a:latin typeface="Times" charset="0"/>
              </a:rPr>
              <a:pPr/>
              <a:t>27</a:t>
            </a:fld>
            <a:endParaRPr lang="eu-ES" sz="1200">
              <a:latin typeface="Times" charset="0"/>
            </a:endParaRPr>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69710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213413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78077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27378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258157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05AADBDF-CC74-134F-A711-D599BB0694F9}"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657211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05AADBDF-CC74-134F-A711-D599BB0694F9}" type="datetimeFigureOut">
              <a:rPr lang="es-ES" smtClean="0"/>
              <a:t>11/6/15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281680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05AADBDF-CC74-134F-A711-D599BB0694F9}" type="datetimeFigureOut">
              <a:rPr lang="es-ES" smtClean="0"/>
              <a:t>11/6/15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90078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5AADBDF-CC74-134F-A711-D599BB0694F9}" type="datetimeFigureOut">
              <a:rPr lang="es-ES" smtClean="0"/>
              <a:t>11/6/15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2217687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5AADBDF-CC74-134F-A711-D599BB0694F9}"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92291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5AADBDF-CC74-134F-A711-D599BB0694F9}"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1338351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ADBDF-CC74-134F-A711-D599BB0694F9}" type="datetimeFigureOut">
              <a:rPr lang="es-ES" smtClean="0"/>
              <a:t>11/6/15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78F2E-D18A-B54D-94D3-4240F633D964}" type="slidenum">
              <a:rPr lang="es-ES" smtClean="0"/>
              <a:t>‹Nr.›</a:t>
            </a:fld>
            <a:endParaRPr lang="es-ES"/>
          </a:p>
        </p:txBody>
      </p:sp>
    </p:spTree>
    <p:extLst>
      <p:ext uri="{BB962C8B-B14F-4D97-AF65-F5344CB8AC3E}">
        <p14:creationId xmlns:p14="http://schemas.microsoft.com/office/powerpoint/2010/main" val="4112291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www.youtube.com/watch?v=pGruaUYv66E&amp;feature=PlayList&amp;p=BF0CCA085DD43695&amp;playnext_from=PL&amp;playnext=1&amp;index=73"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www.slideshare.net/minmacullf/estructuras-519123"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www.iesfuentelucena.org/menus/departamentos%20didacticos/BiologiayGeologia/metodos%20de%20la%20ciencia/primer%20trimestre/08_Calculocentrogravedad.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91345" y="2353315"/>
            <a:ext cx="6019597" cy="646331"/>
          </a:xfrm>
          <a:prstGeom prst="rect">
            <a:avLst/>
          </a:prstGeom>
        </p:spPr>
        <p:txBody>
          <a:bodyPr wrap="none">
            <a:spAutoFit/>
          </a:bodyPr>
          <a:lstStyle/>
          <a:p>
            <a:r>
              <a:rPr lang="eu-ES" sz="3600" dirty="0" smtClean="0">
                <a:latin typeface="Arial" charset="0"/>
              </a:rPr>
              <a:t>11. INDARRAK ETA OREKA</a:t>
            </a:r>
            <a:endParaRPr lang="es-ES" sz="3600" dirty="0"/>
          </a:p>
        </p:txBody>
      </p:sp>
      <p:pic>
        <p:nvPicPr>
          <p:cNvPr id="5"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7933566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2379" y="752475"/>
            <a:ext cx="8606118" cy="4893647"/>
          </a:xfrm>
          <a:prstGeom prst="rect">
            <a:avLst/>
          </a:prstGeom>
          <a:noFill/>
        </p:spPr>
        <p:txBody>
          <a:bodyPr wrap="square" rtlCol="0">
            <a:spAutoFit/>
          </a:bodyPr>
          <a:lstStyle/>
          <a:p>
            <a:pPr algn="just"/>
            <a:r>
              <a:rPr lang="eu-ES" sz="2400" i="1" dirty="0" smtClean="0"/>
              <a:t>Indar jakin batek gorputz bat errazago botatzen du honen oinarria eta pisua txikiagoak direnean. Era berean, oreka handiagotzen da grabitate zentroa zenbat eta baxuago egon edota basea zenbat eta gehiago handitu. Adb: gizakion kasuan hankak irekitzean basea handitzen da, zenbait jostailuren kasuan hauen grabitate zentroak baxuak dira, horrela, panpinari jotzen badiogu, ez da eroriko eta beti hasierako posizio bertikalera itzuliko da.</a:t>
            </a:r>
            <a:endParaRPr lang="es-ES" sz="2400" i="1" dirty="0" smtClean="0"/>
          </a:p>
          <a:p>
            <a:pPr algn="just"/>
            <a:r>
              <a:rPr lang="eu-ES" sz="2400" i="1" dirty="0" smtClean="0"/>
              <a:t>Beraz, gorputzak zurrunak direnean, oinarri zabalak dituztenean eta grabitate indarrak baxuak direnean egonkorragoak izaten dira, hori dela eta, zailagoa da objektuak buelta ematea. Ikusten dugun moduan, oinarriak zeresan handia du objektu baten orekan. Oinarri hau zenbat eta handiagoa izan, grabitate lerroak mugitzeko aukera gehiago izango ditu oinarriaren basetik atera gabe.</a:t>
            </a:r>
            <a:endParaRPr lang="es-ES" sz="2400" i="1" dirty="0" smtClean="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9379" y="1242840"/>
            <a:ext cx="8985242" cy="4154983"/>
          </a:xfrm>
          <a:prstGeom prst="rect">
            <a:avLst/>
          </a:prstGeom>
          <a:noFill/>
        </p:spPr>
        <p:txBody>
          <a:bodyPr wrap="square" rtlCol="0">
            <a:spAutoFit/>
          </a:bodyPr>
          <a:lstStyle/>
          <a:p>
            <a:r>
              <a:rPr lang="eu-ES" sz="2400" i="1" dirty="0" smtClean="0"/>
              <a:t>Hau guztia aipatu ostean, esan beharra daukagu gorputz bat orekan mantentzeko zenbait baldintza behar direla:</a:t>
            </a:r>
            <a:endParaRPr lang="es-ES" sz="2400" i="1" dirty="0" smtClean="0"/>
          </a:p>
          <a:p>
            <a:r>
              <a:rPr lang="es-ES" sz="2400" i="1" dirty="0" smtClean="0"/>
              <a:t>1. </a:t>
            </a:r>
            <a:r>
              <a:rPr lang="es-ES" sz="2400" i="1" dirty="0" err="1" smtClean="0"/>
              <a:t>Gorputza</a:t>
            </a:r>
            <a:r>
              <a:rPr lang="es-ES" sz="2400" i="1" dirty="0" smtClean="0"/>
              <a:t> </a:t>
            </a:r>
            <a:r>
              <a:rPr lang="es-ES" sz="2400" i="1" dirty="0" err="1" smtClean="0"/>
              <a:t>puntu</a:t>
            </a:r>
            <a:r>
              <a:rPr lang="es-ES" sz="2400" i="1" dirty="0" smtClean="0"/>
              <a:t> batean </a:t>
            </a:r>
            <a:r>
              <a:rPr lang="es-ES" sz="2400" i="1" dirty="0" err="1" smtClean="0"/>
              <a:t>finkatuta</a:t>
            </a:r>
            <a:r>
              <a:rPr lang="es-ES" sz="2400" i="1" dirty="0" smtClean="0"/>
              <a:t> </a:t>
            </a:r>
            <a:r>
              <a:rPr lang="es-ES" sz="2400" i="1" dirty="0" err="1" smtClean="0"/>
              <a:t>egon</a:t>
            </a:r>
            <a:r>
              <a:rPr lang="es-ES" sz="2400" i="1" dirty="0" smtClean="0"/>
              <a:t> </a:t>
            </a:r>
            <a:r>
              <a:rPr lang="es-ES" sz="2400" i="1" dirty="0" err="1" smtClean="0"/>
              <a:t>behar</a:t>
            </a:r>
            <a:r>
              <a:rPr lang="es-ES" sz="2400" i="1" dirty="0" smtClean="0"/>
              <a:t> da.</a:t>
            </a:r>
          </a:p>
          <a:p>
            <a:r>
              <a:rPr lang="es-ES" sz="2400" i="1" dirty="0" smtClean="0"/>
              <a:t>2. </a:t>
            </a:r>
            <a:r>
              <a:rPr lang="es-ES" sz="2400" i="1" dirty="0" err="1" smtClean="0"/>
              <a:t>Gorputza</a:t>
            </a:r>
            <a:r>
              <a:rPr lang="es-ES" sz="2400" i="1" dirty="0" smtClean="0"/>
              <a:t> </a:t>
            </a:r>
            <a:r>
              <a:rPr lang="es-ES" sz="2400" i="1" dirty="0" err="1" smtClean="0"/>
              <a:t>zuzen</a:t>
            </a:r>
            <a:r>
              <a:rPr lang="es-ES" sz="2400" i="1" dirty="0" smtClean="0"/>
              <a:t> batean </a:t>
            </a:r>
            <a:r>
              <a:rPr lang="es-ES" sz="2400" i="1" dirty="0" err="1" smtClean="0"/>
              <a:t>finkatuta</a:t>
            </a:r>
            <a:r>
              <a:rPr lang="es-ES" sz="2400" i="1" dirty="0" smtClean="0"/>
              <a:t> </a:t>
            </a:r>
            <a:r>
              <a:rPr lang="es-ES" sz="2400" i="1" dirty="0" err="1" smtClean="0"/>
              <a:t>egon</a:t>
            </a:r>
            <a:r>
              <a:rPr lang="es-ES" sz="2400" i="1" dirty="0" smtClean="0"/>
              <a:t> </a:t>
            </a:r>
            <a:r>
              <a:rPr lang="es-ES" sz="2400" i="1" dirty="0" err="1" smtClean="0"/>
              <a:t>behar</a:t>
            </a:r>
            <a:r>
              <a:rPr lang="es-ES" sz="2400" i="1" dirty="0" smtClean="0"/>
              <a:t> da.</a:t>
            </a:r>
          </a:p>
          <a:p>
            <a:r>
              <a:rPr lang="es-ES" sz="2400" i="1" dirty="0" smtClean="0"/>
              <a:t>3. </a:t>
            </a:r>
            <a:r>
              <a:rPr lang="es-ES" sz="2400" i="1" dirty="0" err="1" smtClean="0"/>
              <a:t>Gorputza</a:t>
            </a:r>
            <a:r>
              <a:rPr lang="es-ES" sz="2400" i="1" dirty="0" smtClean="0"/>
              <a:t> plano batean </a:t>
            </a:r>
            <a:r>
              <a:rPr lang="es-ES" sz="2400" i="1" dirty="0" err="1" smtClean="0"/>
              <a:t>finkatuta</a:t>
            </a:r>
            <a:r>
              <a:rPr lang="es-ES" sz="2400" i="1" dirty="0" smtClean="0"/>
              <a:t> </a:t>
            </a:r>
            <a:r>
              <a:rPr lang="es-ES" sz="2400" i="1" dirty="0" err="1" smtClean="0"/>
              <a:t>egon</a:t>
            </a:r>
            <a:r>
              <a:rPr lang="es-ES" sz="2400" i="1" dirty="0" smtClean="0"/>
              <a:t> </a:t>
            </a:r>
            <a:r>
              <a:rPr lang="es-ES" sz="2400" i="1" dirty="0" err="1" smtClean="0"/>
              <a:t>behar</a:t>
            </a:r>
            <a:r>
              <a:rPr lang="es-ES" sz="2400" i="1" dirty="0" smtClean="0"/>
              <a:t> da.</a:t>
            </a:r>
          </a:p>
          <a:p>
            <a:r>
              <a:rPr lang="eu-ES" sz="2400" i="1" dirty="0" smtClean="0"/>
              <a:t> </a:t>
            </a:r>
            <a:endParaRPr lang="es-ES" sz="2400" i="1" dirty="0" smtClean="0"/>
          </a:p>
          <a:p>
            <a:r>
              <a:rPr lang="eu-ES" sz="2400" i="1" dirty="0" smtClean="0"/>
              <a:t>	 Grabitate zentroaren kontzeptu hau haurrekin modu askotara landu daiteke, adibide ezberdinak jar daitezke kontzeptu hau errealitatera eramanez. Esate baterako, haurrei gimnasten adibidea ipini diezaiekegu eta azaldu hauek beren grabitate zentroa baliatzen dutela olinpiadetako eginbeharretan.</a:t>
            </a:r>
            <a:endParaRPr lang="es-ES" sz="2400" i="1" dirty="0" smtClean="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29635" y="1757561"/>
            <a:ext cx="7847870" cy="3046988"/>
          </a:xfrm>
          <a:prstGeom prst="rect">
            <a:avLst/>
          </a:prstGeom>
          <a:noFill/>
        </p:spPr>
        <p:txBody>
          <a:bodyPr wrap="square" rtlCol="0">
            <a:spAutoFit/>
          </a:bodyPr>
          <a:lstStyle/>
          <a:p>
            <a:pPr algn="just"/>
            <a:r>
              <a:rPr lang="eu-ES" sz="3200" dirty="0" smtClean="0"/>
              <a:t>Belaunak flexionatu gabe, zorua eskuekin ukitzen saia zaitez. Esperientzia errepika ezazu, baina zure bizkarrak orma ukitu behar du eta kontaktuan egon behar du. </a:t>
            </a:r>
          </a:p>
          <a:p>
            <a:pPr algn="just"/>
            <a:r>
              <a:rPr lang="eu-ES" sz="3200" dirty="0" smtClean="0"/>
              <a:t>Lehen kasuan zergatik ez zara erortzen eta bigarrengoan zergatik duzu erortzeko joera?</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1597" y="1147764"/>
            <a:ext cx="8587161" cy="4154983"/>
          </a:xfrm>
          <a:prstGeom prst="rect">
            <a:avLst/>
          </a:prstGeom>
          <a:noFill/>
        </p:spPr>
        <p:txBody>
          <a:bodyPr wrap="square" rtlCol="0">
            <a:spAutoFit/>
          </a:bodyPr>
          <a:lstStyle/>
          <a:p>
            <a:pPr lvl="0" algn="just"/>
            <a:r>
              <a:rPr lang="eu-ES" sz="2400" dirty="0"/>
              <a:t>B</a:t>
            </a:r>
            <a:r>
              <a:rPr lang="eu-ES" sz="2400" dirty="0" smtClean="0"/>
              <a:t>ikoteka </a:t>
            </a:r>
            <a:r>
              <a:rPr lang="eu-ES" sz="2400" dirty="0"/>
              <a:t>jarri eta batek boloaren funtzioa egingo du besteak bolarena egiten duen bitartean. Horrela, bikoteko </a:t>
            </a:r>
            <a:r>
              <a:rPr lang="eu-ES" sz="2400" dirty="0" smtClean="0"/>
              <a:t>bat </a:t>
            </a:r>
            <a:r>
              <a:rPr lang="eu-ES" sz="2400" dirty="0"/>
              <a:t>hankak itxita ipiniko da tente, gorputza eta bizkarrezurra zuzen dituela. Bikotekideak bultza egingo dio. Ondoren, </a:t>
            </a:r>
            <a:r>
              <a:rPr lang="eu-ES" sz="2400" dirty="0" smtClean="0"/>
              <a:t> </a:t>
            </a:r>
            <a:r>
              <a:rPr lang="eu-ES" sz="2400" dirty="0"/>
              <a:t>berak, hankak zabalik ipiniko ditu, oraingoan ere gorputza zuzen jarrita tente egongo delarik.  Besteak bultzatzen dion bitartean errezago nola erortzen den probak egingo dituzte, hau da, behatuko du noiz erortzen den errezago,  hankak irekita  dituenean edo itxita </a:t>
            </a:r>
            <a:r>
              <a:rPr lang="eu-ES" sz="2400" dirty="0" smtClean="0"/>
              <a:t>dituenean.</a:t>
            </a:r>
          </a:p>
          <a:p>
            <a:pPr lvl="0" algn="just"/>
            <a:endParaRPr lang="eu-ES" sz="2400" dirty="0" smtClean="0"/>
          </a:p>
          <a:p>
            <a:pPr lvl="0" algn="just"/>
            <a:r>
              <a:rPr lang="eu-ES" sz="2400" dirty="0" smtClean="0"/>
              <a:t>Zein da oinarria? Orekan </a:t>
            </a:r>
            <a:r>
              <a:rPr lang="eu-ES" sz="2400" dirty="0"/>
              <a:t>mantentzeko oinarriak duen </a:t>
            </a:r>
            <a:r>
              <a:rPr lang="eu-ES" sz="2400" dirty="0" smtClean="0"/>
              <a:t>garrantzia adierazi. </a:t>
            </a:r>
            <a:r>
              <a:rPr lang="eu-ES" sz="2400" dirty="0"/>
              <a:t>nahi </a:t>
            </a:r>
            <a:r>
              <a:rPr lang="eu-ES" sz="2400" dirty="0" smtClean="0"/>
              <a:t>dugu</a:t>
            </a:r>
            <a:endParaRPr lang="es-ES" sz="24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3299" y="709613"/>
            <a:ext cx="8587162" cy="5262980"/>
          </a:xfrm>
          <a:prstGeom prst="rect">
            <a:avLst/>
          </a:prstGeom>
          <a:noFill/>
        </p:spPr>
        <p:txBody>
          <a:bodyPr wrap="square" rtlCol="0">
            <a:spAutoFit/>
          </a:bodyPr>
          <a:lstStyle/>
          <a:p>
            <a:r>
              <a:rPr lang="eu-ES" sz="2800" dirty="0"/>
              <a:t>Bolo jokoa ezagutzeko, </a:t>
            </a:r>
            <a:r>
              <a:rPr lang="eu-ES" sz="2800" dirty="0" smtClean="0"/>
              <a:t>boloen </a:t>
            </a:r>
            <a:r>
              <a:rPr lang="eu-ES" sz="2800" dirty="0"/>
              <a:t>ezaugarri esentzialak ezagutu behar </a:t>
            </a:r>
            <a:r>
              <a:rPr lang="eu-ES" sz="2800" dirty="0" smtClean="0"/>
              <a:t>dira. </a:t>
            </a:r>
            <a:r>
              <a:rPr lang="eu-ES" sz="2800" dirty="0"/>
              <a:t>Horrela, boloetan zerrekin jokatu </a:t>
            </a:r>
            <a:r>
              <a:rPr lang="eu-ES" sz="2800" dirty="0" smtClean="0"/>
              <a:t>dezakegun </a:t>
            </a:r>
            <a:r>
              <a:rPr lang="eu-ES" sz="2800" dirty="0"/>
              <a:t>jakiteko. Hau da, zer objektuk funtziona dezaketen bolo bezala. </a:t>
            </a:r>
            <a:endParaRPr lang="es-ES" sz="2800" dirty="0"/>
          </a:p>
          <a:p>
            <a:r>
              <a:rPr lang="eu-ES" sz="2800" dirty="0"/>
              <a:t>Horretarako, jakin beharko </a:t>
            </a:r>
            <a:r>
              <a:rPr lang="eu-ES" sz="2800" dirty="0" smtClean="0"/>
              <a:t>dugu </a:t>
            </a:r>
            <a:r>
              <a:rPr lang="eu-ES" sz="2800" dirty="0"/>
              <a:t>boloen oinarriak altuera baino txikiagoa izan behar duela. </a:t>
            </a:r>
            <a:endParaRPr lang="eu-ES" sz="2800" dirty="0" smtClean="0"/>
          </a:p>
          <a:p>
            <a:endParaRPr lang="eu-ES" sz="2800" dirty="0"/>
          </a:p>
          <a:p>
            <a:r>
              <a:rPr lang="eu-ES" sz="2800" dirty="0"/>
              <a:t>O</a:t>
            </a:r>
            <a:r>
              <a:rPr lang="eu-ES" sz="2800" dirty="0" smtClean="0"/>
              <a:t>inarri </a:t>
            </a:r>
            <a:r>
              <a:rPr lang="eu-ES" sz="2800" dirty="0"/>
              <a:t>ezberdinetako objektuak </a:t>
            </a:r>
            <a:r>
              <a:rPr lang="eu-ES" sz="2800" dirty="0" smtClean="0"/>
              <a:t>hartuko ditugu(konoak</a:t>
            </a:r>
            <a:r>
              <a:rPr lang="eu-ES" sz="2800" dirty="0"/>
              <a:t>, ur botilak, boloak …), ikusteko zeintzuk erortzen diren errazago eta oinarriak altuerarekiko txikiago izan behar duela kontura </a:t>
            </a:r>
            <a:r>
              <a:rPr lang="eu-ES" sz="2800" dirty="0" smtClean="0"/>
              <a:t>gaitezen</a:t>
            </a:r>
            <a:r>
              <a:rPr lang="eu-ES" sz="2800" dirty="0"/>
              <a:t>. Ondoren, taula </a:t>
            </a:r>
            <a:r>
              <a:rPr lang="es-ES_tradnl" sz="2800" dirty="0" smtClean="0"/>
              <a:t>batean </a:t>
            </a:r>
            <a:r>
              <a:rPr lang="es-ES_tradnl" sz="2800" dirty="0" err="1" smtClean="0"/>
              <a:t>adieraz</a:t>
            </a:r>
            <a:r>
              <a:rPr lang="es-ES_tradnl" sz="2800" dirty="0" smtClean="0"/>
              <a:t> </a:t>
            </a:r>
            <a:r>
              <a:rPr lang="es-ES_tradnl" sz="2800" dirty="0" err="1" smtClean="0"/>
              <a:t>ezazu</a:t>
            </a:r>
            <a:r>
              <a:rPr lang="es-ES_tradnl" sz="2800" dirty="0" smtClean="0"/>
              <a:t>.</a:t>
            </a:r>
            <a:endParaRPr lang="es-ES" sz="28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761675"/>
            <a:ext cx="9143999" cy="5324535"/>
          </a:xfrm>
          <a:prstGeom prst="rect">
            <a:avLst/>
          </a:prstGeom>
          <a:noFill/>
        </p:spPr>
        <p:txBody>
          <a:bodyPr wrap="square" rtlCol="0">
            <a:spAutoFit/>
          </a:bodyPr>
          <a:lstStyle/>
          <a:p>
            <a:r>
              <a:rPr lang="eu-ES" sz="2000" dirty="0" smtClean="0"/>
              <a:t>Material </a:t>
            </a:r>
            <a:r>
              <a:rPr lang="eu-ES" sz="2000" dirty="0"/>
              <a:t>ezberdinetako bolak eta boloak </a:t>
            </a:r>
            <a:r>
              <a:rPr lang="eu-ES" sz="2000" dirty="0" smtClean="0"/>
              <a:t>hartuko ditugu, </a:t>
            </a:r>
            <a:r>
              <a:rPr lang="eu-ES" sz="2000" dirty="0"/>
              <a:t>adibidez: egurrezkoak, plastikozkoak, hondarrez beteak, zerrautsez beteak, urez beteak, airez beteak... </a:t>
            </a:r>
            <a:endParaRPr lang="eu-ES" sz="2000" dirty="0" smtClean="0"/>
          </a:p>
          <a:p>
            <a:r>
              <a:rPr lang="eu-ES" sz="2000" dirty="0" smtClean="0"/>
              <a:t>Zeintzuk dira boloen </a:t>
            </a:r>
            <a:r>
              <a:rPr lang="eu-ES" sz="2000" dirty="0"/>
              <a:t>ezaugarri </a:t>
            </a:r>
            <a:r>
              <a:rPr lang="eu-ES" sz="2000" dirty="0" smtClean="0"/>
              <a:t>esentziak eta </a:t>
            </a:r>
            <a:r>
              <a:rPr lang="eu-ES" sz="2000" dirty="0"/>
              <a:t>bestelako </a:t>
            </a:r>
            <a:r>
              <a:rPr lang="eu-ES" sz="2000" dirty="0" smtClean="0"/>
              <a:t>ezaugarriak? Adibidez </a:t>
            </a:r>
            <a:r>
              <a:rPr lang="eu-ES" sz="2000" dirty="0"/>
              <a:t>boloen materiala, forma, tamaina, kolorea... </a:t>
            </a:r>
            <a:endParaRPr lang="es-ES_tradnl" sz="2000" dirty="0" smtClean="0"/>
          </a:p>
          <a:p>
            <a:r>
              <a:rPr lang="eu-ES" sz="2000" dirty="0"/>
              <a:t> </a:t>
            </a:r>
            <a:endParaRPr lang="es-ES" sz="2000" dirty="0"/>
          </a:p>
          <a:p>
            <a:r>
              <a:rPr lang="eu-ES" sz="2000" dirty="0">
                <a:sym typeface="Symbol"/>
              </a:rPr>
              <a:t></a:t>
            </a:r>
            <a:r>
              <a:rPr lang="eu-ES" sz="2000" dirty="0"/>
              <a:t> Zer forma dute boloek? </a:t>
            </a:r>
            <a:endParaRPr lang="es-ES" sz="2000" dirty="0"/>
          </a:p>
          <a:p>
            <a:r>
              <a:rPr lang="eu-ES" sz="2000" dirty="0">
                <a:sym typeface="Symbol"/>
              </a:rPr>
              <a:t></a:t>
            </a:r>
            <a:r>
              <a:rPr lang="eu-ES" sz="2000" dirty="0"/>
              <a:t> Bolo guztiak berdinak al dira? </a:t>
            </a:r>
            <a:endParaRPr lang="es-ES" sz="2000" dirty="0"/>
          </a:p>
          <a:p>
            <a:r>
              <a:rPr lang="eu-ES" sz="2000" dirty="0">
                <a:sym typeface="Symbol"/>
              </a:rPr>
              <a:t></a:t>
            </a:r>
            <a:r>
              <a:rPr lang="eu-ES" sz="2000" dirty="0"/>
              <a:t> Bolo guztiak forma berdinekoak dira?</a:t>
            </a:r>
            <a:endParaRPr lang="es-ES" sz="2000" dirty="0"/>
          </a:p>
          <a:p>
            <a:r>
              <a:rPr lang="eu-ES" sz="2000" dirty="0">
                <a:sym typeface="Symbol"/>
              </a:rPr>
              <a:t></a:t>
            </a:r>
            <a:r>
              <a:rPr lang="eu-ES" sz="2000" dirty="0"/>
              <a:t> Zertan ezberdintzen dira boloak (pisua, forma, tamaina, kolorea...) ?</a:t>
            </a:r>
            <a:endParaRPr lang="es-ES" sz="2000" dirty="0"/>
          </a:p>
          <a:p>
            <a:r>
              <a:rPr lang="eu-ES" sz="2000" dirty="0">
                <a:sym typeface="Symbol"/>
              </a:rPr>
              <a:t></a:t>
            </a:r>
            <a:r>
              <a:rPr lang="eu-ES" sz="2000" dirty="0"/>
              <a:t> Zertan dira berdinak?</a:t>
            </a:r>
            <a:endParaRPr lang="es-ES" sz="2000" dirty="0"/>
          </a:p>
          <a:p>
            <a:r>
              <a:rPr lang="eu-ES" sz="2000" dirty="0">
                <a:sym typeface="Symbol"/>
              </a:rPr>
              <a:t></a:t>
            </a:r>
            <a:r>
              <a:rPr lang="eu-ES" sz="2000" dirty="0"/>
              <a:t> Zeintzuk dira handienak? eta txikienak?</a:t>
            </a:r>
            <a:endParaRPr lang="es-ES" sz="2000" dirty="0"/>
          </a:p>
          <a:p>
            <a:r>
              <a:rPr lang="eu-ES" sz="2000" dirty="0">
                <a:sym typeface="Symbol"/>
              </a:rPr>
              <a:t></a:t>
            </a:r>
            <a:r>
              <a:rPr lang="eu-ES" sz="2000" dirty="0"/>
              <a:t> Hau beste hura baino pisutsuagoa da? edo arinagoa?</a:t>
            </a:r>
            <a:endParaRPr lang="es-ES" sz="2000" dirty="0"/>
          </a:p>
          <a:p>
            <a:r>
              <a:rPr lang="eu-ES" sz="2000" dirty="0">
                <a:sym typeface="Symbol"/>
              </a:rPr>
              <a:t></a:t>
            </a:r>
            <a:r>
              <a:rPr lang="eu-ES" sz="2000" dirty="0"/>
              <a:t> Zein bolo dira gogorrenak?</a:t>
            </a:r>
            <a:endParaRPr lang="es-ES" sz="2000" dirty="0"/>
          </a:p>
          <a:p>
            <a:r>
              <a:rPr lang="eu-ES" sz="2000" dirty="0">
                <a:sym typeface="Symbol"/>
              </a:rPr>
              <a:t></a:t>
            </a:r>
            <a:r>
              <a:rPr lang="eu-ES" sz="2000" dirty="0"/>
              <a:t> Bola hau beste hori baino gogorregoa al da, edo bigunagoa?</a:t>
            </a:r>
            <a:endParaRPr lang="es-ES" sz="2000" dirty="0"/>
          </a:p>
          <a:p>
            <a:r>
              <a:rPr lang="eu-ES" sz="2000" dirty="0">
                <a:sym typeface="Symbol"/>
              </a:rPr>
              <a:t></a:t>
            </a:r>
            <a:r>
              <a:rPr lang="eu-ES" sz="2000" dirty="0"/>
              <a:t> Soinu bera egiten al dute bola guztiek boloen kontra kolpatzean?</a:t>
            </a:r>
            <a:endParaRPr lang="es-ES" sz="2000" dirty="0"/>
          </a:p>
          <a:p>
            <a:r>
              <a:rPr lang="eu-ES" sz="2000" dirty="0">
                <a:sym typeface="Symbol"/>
              </a:rPr>
              <a:t></a:t>
            </a:r>
            <a:r>
              <a:rPr lang="eu-ES" sz="2000" dirty="0"/>
              <a:t> Bolo guztiak material berdinekoak dira?</a:t>
            </a:r>
            <a:endParaRPr lang="es-ES" sz="2000" dirty="0"/>
          </a:p>
          <a:p>
            <a:r>
              <a:rPr lang="eu-ES" sz="2000" dirty="0">
                <a:sym typeface="Symbol"/>
              </a:rPr>
              <a:t></a:t>
            </a:r>
            <a:r>
              <a:rPr lang="eu-ES" sz="2000" dirty="0"/>
              <a:t> Bolo guztiek kolore berdina dute</a:t>
            </a:r>
            <a:r>
              <a:rPr lang="eu-ES" sz="2000" dirty="0" smtClean="0"/>
              <a:t>?</a:t>
            </a:r>
            <a:endParaRPr lang="es-ES" sz="20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41936" y="903903"/>
            <a:ext cx="8226994" cy="4893647"/>
          </a:xfrm>
          <a:prstGeom prst="rect">
            <a:avLst/>
          </a:prstGeom>
          <a:noFill/>
        </p:spPr>
        <p:txBody>
          <a:bodyPr wrap="square" rtlCol="0">
            <a:spAutoFit/>
          </a:bodyPr>
          <a:lstStyle/>
          <a:p>
            <a:r>
              <a:rPr lang="eu-ES" sz="2400" dirty="0" smtClean="0">
                <a:hlinkClick r:id="rId2"/>
              </a:rPr>
              <a:t>http://www.youtube.com/watch?v=pGruaUYv66E&amp;feature=PlayList&amp;p=BF0CCA085DD43695&amp;playnext_from=PL&amp;playnext=1&amp;index=73</a:t>
            </a:r>
            <a:endParaRPr lang="es-ES" sz="2400" dirty="0" smtClean="0"/>
          </a:p>
          <a:p>
            <a:r>
              <a:rPr lang="eu-ES" sz="2400" dirty="0" smtClean="0"/>
              <a:t> Bideoa </a:t>
            </a:r>
            <a:r>
              <a:rPr lang="eu-ES" sz="2400" dirty="0"/>
              <a:t>ikusi </a:t>
            </a:r>
            <a:r>
              <a:rPr lang="eu-ES" sz="2400" dirty="0" smtClean="0"/>
              <a:t>ondoren</a:t>
            </a:r>
            <a:r>
              <a:rPr lang="es-ES_tradnl" sz="2400" dirty="0" smtClean="0"/>
              <a:t>, </a:t>
            </a:r>
            <a:r>
              <a:rPr lang="es-ES_tradnl" sz="2400" dirty="0" err="1" smtClean="0"/>
              <a:t>erantzun</a:t>
            </a:r>
            <a:r>
              <a:rPr lang="es-ES_tradnl" sz="2400" dirty="0" smtClean="0"/>
              <a:t>:</a:t>
            </a:r>
            <a:endParaRPr lang="es-ES" sz="2400" dirty="0"/>
          </a:p>
          <a:p>
            <a:r>
              <a:rPr lang="eu-ES" sz="2400" dirty="0"/>
              <a:t> </a:t>
            </a:r>
            <a:endParaRPr lang="es-ES" sz="2400" dirty="0"/>
          </a:p>
          <a:p>
            <a:r>
              <a:rPr lang="eu-ES" sz="2400" dirty="0"/>
              <a:t>“Nola kokatu dituzte boloak?”, “nork bota ditu errazen boloak?”, “eta nori kostatu zaio gehien?”, “zergatik?” “zergatik ez da iritsi bola boloak kolpatzera Rosik bota duenean?”, “zer egiten du Rosik boloak bota ahal izateko?”…</a:t>
            </a:r>
            <a:endParaRPr lang="es-ES" sz="2400" dirty="0"/>
          </a:p>
          <a:p>
            <a:r>
              <a:rPr lang="eu-ES" sz="2400" dirty="0"/>
              <a:t> </a:t>
            </a:r>
            <a:endParaRPr lang="es-ES" sz="2400" dirty="0"/>
          </a:p>
          <a:p>
            <a:r>
              <a:rPr lang="eu-ES" sz="2400" dirty="0" smtClean="0"/>
              <a:t>Zeintzuk dira ideia nagusiak? Adibidez </a:t>
            </a:r>
            <a:r>
              <a:rPr lang="eu-ES" sz="2400" dirty="0"/>
              <a:t>boloak posizio batean kokatzen </a:t>
            </a:r>
            <a:r>
              <a:rPr lang="eu-ES" sz="2400" dirty="0" smtClean="0"/>
              <a:t>dira </a:t>
            </a:r>
            <a:r>
              <a:rPr lang="eu-ES" sz="2400" dirty="0"/>
              <a:t>eta boloak botatzeko inpultsoa (indarra) beharrezkoa </a:t>
            </a:r>
            <a:r>
              <a:rPr lang="eu-ES" sz="2400" dirty="0" smtClean="0"/>
              <a:t>da.</a:t>
            </a:r>
            <a:r>
              <a:rPr lang="eu-ES" sz="2400" dirty="0"/>
              <a:t> </a:t>
            </a:r>
            <a:endParaRPr lang="es-ES" sz="2400" dirty="0"/>
          </a:p>
        </p:txBody>
      </p:sp>
      <p:pic>
        <p:nvPicPr>
          <p:cNvPr id="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0987" y="946263"/>
            <a:ext cx="9004197" cy="1938992"/>
          </a:xfrm>
          <a:prstGeom prst="rect">
            <a:avLst/>
          </a:prstGeom>
          <a:noFill/>
        </p:spPr>
        <p:txBody>
          <a:bodyPr wrap="square" rtlCol="0">
            <a:spAutoFit/>
          </a:bodyPr>
          <a:lstStyle/>
          <a:p>
            <a:pPr algn="just"/>
            <a:r>
              <a:rPr lang="eu-ES" sz="2000" dirty="0" smtClean="0">
                <a:solidFill>
                  <a:srgbClr val="231F20"/>
                </a:solidFill>
              </a:rPr>
              <a:t>bi </a:t>
            </a:r>
            <a:r>
              <a:rPr lang="eu-ES" sz="2000" dirty="0" smtClean="0">
                <a:solidFill>
                  <a:srgbClr val="231F20"/>
                </a:solidFill>
              </a:rPr>
              <a:t>botila presta </a:t>
            </a:r>
            <a:r>
              <a:rPr lang="eu-ES" sz="2000" dirty="0" smtClean="0">
                <a:solidFill>
                  <a:srgbClr val="231F20"/>
                </a:solidFill>
              </a:rPr>
              <a:t>itzazu metalezko berunezko bolatxoak hondoan A eta bestean goian daudelarik B. </a:t>
            </a:r>
            <a:r>
              <a:rPr lang="eu-ES" sz="2000" dirty="0" smtClean="0">
                <a:solidFill>
                  <a:srgbClr val="231F20"/>
                </a:solidFill>
              </a:rPr>
              <a:t>Biek masa berdina dute, bolumen berdina eta forma berdina. A botilan berunezko bolatxoan botilaren hondoan dauden bitartean B botilan goiko aldean daude.</a:t>
            </a:r>
          </a:p>
          <a:p>
            <a:pPr algn="just"/>
            <a:r>
              <a:rPr lang="eu-ES" sz="2000" dirty="0" smtClean="0">
                <a:solidFill>
                  <a:srgbClr val="231F20"/>
                </a:solidFill>
              </a:rPr>
              <a:t>Bi botiletatik zein den egonkorrena proba ezazu. Zeinek izango du oreka egonkorragoa?</a:t>
            </a:r>
            <a:endParaRPr lang="eu-ES" sz="2000" dirty="0" smtClean="0"/>
          </a:p>
        </p:txBody>
      </p:sp>
      <p:sp>
        <p:nvSpPr>
          <p:cNvPr id="4830" name="Text Box 2"/>
          <p:cNvSpPr txBox="1">
            <a:spLocks noChangeArrowheads="1"/>
          </p:cNvSpPr>
          <p:nvPr/>
        </p:nvSpPr>
        <p:spPr bwMode="auto">
          <a:xfrm>
            <a:off x="4835525" y="2600372"/>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4831" name="Text Box 3"/>
          <p:cNvSpPr txBox="1">
            <a:spLocks noChangeArrowheads="1"/>
          </p:cNvSpPr>
          <p:nvPr/>
        </p:nvSpPr>
        <p:spPr bwMode="auto">
          <a:xfrm>
            <a:off x="2319338" y="2600372"/>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4832" name="AutoShape 4"/>
          <p:cNvSpPr>
            <a:spLocks noChangeArrowheads="1"/>
          </p:cNvSpPr>
          <p:nvPr/>
        </p:nvSpPr>
        <p:spPr bwMode="auto">
          <a:xfrm>
            <a:off x="560388" y="5395960"/>
            <a:ext cx="8189912" cy="1123950"/>
          </a:xfrm>
          <a:prstGeom prst="parallelogram">
            <a:avLst>
              <a:gd name="adj" fmla="val 170293"/>
            </a:avLst>
          </a:prstGeom>
          <a:solidFill>
            <a:srgbClr val="FFFFCC"/>
          </a:solidFill>
          <a:ln w="9525">
            <a:solidFill>
              <a:schemeClr val="tx1"/>
            </a:solidFill>
            <a:miter lim="800000"/>
            <a:headEnd/>
            <a:tailEnd/>
          </a:ln>
        </p:spPr>
        <p:txBody>
          <a:bodyPr wrap="none" anchor="ctr"/>
          <a:lstStyle/>
          <a:p>
            <a:endParaRPr lang="es-ES"/>
          </a:p>
        </p:txBody>
      </p:sp>
      <p:pic>
        <p:nvPicPr>
          <p:cNvPr id="978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8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8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835525" y="1955800"/>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4" name="Text Box 3"/>
          <p:cNvSpPr txBox="1">
            <a:spLocks noChangeArrowheads="1"/>
          </p:cNvSpPr>
          <p:nvPr/>
        </p:nvSpPr>
        <p:spPr bwMode="auto">
          <a:xfrm>
            <a:off x="2319338" y="1955800"/>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5" name="AutoShape 4"/>
          <p:cNvSpPr>
            <a:spLocks noChangeArrowheads="1"/>
          </p:cNvSpPr>
          <p:nvPr/>
        </p:nvSpPr>
        <p:spPr bwMode="auto">
          <a:xfrm>
            <a:off x="560388" y="4751388"/>
            <a:ext cx="8189912" cy="1123950"/>
          </a:xfrm>
          <a:prstGeom prst="parallelogram">
            <a:avLst>
              <a:gd name="adj" fmla="val 170293"/>
            </a:avLst>
          </a:prstGeom>
          <a:solidFill>
            <a:srgbClr val="FFFFCC"/>
          </a:solidFill>
          <a:ln w="9525">
            <a:solidFill>
              <a:schemeClr val="tx1"/>
            </a:solidFill>
            <a:miter lim="800000"/>
            <a:headEnd/>
            <a:tailEnd/>
          </a:ln>
        </p:spPr>
        <p:txBody>
          <a:bodyPr wrap="none" anchor="ctr"/>
          <a:lstStyle/>
          <a:p>
            <a:endParaRPr lang="es-ES"/>
          </a:p>
        </p:txBody>
      </p:sp>
      <p:sp>
        <p:nvSpPr>
          <p:cNvPr id="4957" name="Oval 860"/>
          <p:cNvSpPr>
            <a:spLocks noChangeArrowheads="1"/>
          </p:cNvSpPr>
          <p:nvPr/>
        </p:nvSpPr>
        <p:spPr bwMode="auto">
          <a:xfrm>
            <a:off x="5543550" y="3790950"/>
            <a:ext cx="153988" cy="152400"/>
          </a:xfrm>
          <a:prstGeom prst="ellipse">
            <a:avLst/>
          </a:prstGeom>
          <a:solidFill>
            <a:srgbClr val="FF6600"/>
          </a:solidFill>
          <a:ln w="9525">
            <a:solidFill>
              <a:schemeClr val="tx1"/>
            </a:solidFill>
            <a:round/>
            <a:headEnd/>
            <a:tailEnd/>
          </a:ln>
        </p:spPr>
        <p:txBody>
          <a:bodyPr wrap="none" anchor="ctr"/>
          <a:lstStyle/>
          <a:p>
            <a:endParaRPr lang="es-ES"/>
          </a:p>
        </p:txBody>
      </p:sp>
      <p:sp>
        <p:nvSpPr>
          <p:cNvPr id="4958" name="Text Box 861"/>
          <p:cNvSpPr txBox="1">
            <a:spLocks noChangeArrowheads="1"/>
          </p:cNvSpPr>
          <p:nvPr/>
        </p:nvSpPr>
        <p:spPr bwMode="auto">
          <a:xfrm>
            <a:off x="6002338" y="3694113"/>
            <a:ext cx="371475" cy="376237"/>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G</a:t>
            </a:r>
          </a:p>
        </p:txBody>
      </p:sp>
      <p:sp>
        <p:nvSpPr>
          <p:cNvPr id="4959" name="Text Box 862"/>
          <p:cNvSpPr txBox="1">
            <a:spLocks noChangeArrowheads="1"/>
          </p:cNvSpPr>
          <p:nvPr/>
        </p:nvSpPr>
        <p:spPr bwMode="auto">
          <a:xfrm>
            <a:off x="2517775" y="4943475"/>
            <a:ext cx="371475" cy="376238"/>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G</a:t>
            </a:r>
          </a:p>
        </p:txBody>
      </p:sp>
      <p:sp>
        <p:nvSpPr>
          <p:cNvPr id="4960" name="Oval 863"/>
          <p:cNvSpPr>
            <a:spLocks noChangeArrowheads="1"/>
          </p:cNvSpPr>
          <p:nvPr/>
        </p:nvSpPr>
        <p:spPr bwMode="auto">
          <a:xfrm>
            <a:off x="3300413" y="5060950"/>
            <a:ext cx="153987" cy="152400"/>
          </a:xfrm>
          <a:prstGeom prst="ellipse">
            <a:avLst/>
          </a:prstGeom>
          <a:solidFill>
            <a:srgbClr val="FF6600"/>
          </a:solidFill>
          <a:ln w="9525">
            <a:solidFill>
              <a:schemeClr val="tx1"/>
            </a:solidFill>
            <a:round/>
            <a:headEnd/>
            <a:tailEnd/>
          </a:ln>
        </p:spPr>
        <p:txBody>
          <a:bodyPr wrap="none" anchor="ctr"/>
          <a:lstStyle/>
          <a:p>
            <a:endParaRPr lang="es-ES"/>
          </a:p>
        </p:txBody>
      </p:sp>
      <p:sp>
        <p:nvSpPr>
          <p:cNvPr id="4961" name="CuadroTexto 4960"/>
          <p:cNvSpPr txBox="1"/>
          <p:nvPr/>
        </p:nvSpPr>
        <p:spPr>
          <a:xfrm>
            <a:off x="834073" y="947043"/>
            <a:ext cx="7852727" cy="1384995"/>
          </a:xfrm>
          <a:prstGeom prst="rect">
            <a:avLst/>
          </a:prstGeom>
          <a:noFill/>
        </p:spPr>
        <p:txBody>
          <a:bodyPr wrap="square" rtlCol="0">
            <a:spAutoFit/>
          </a:bodyPr>
          <a:lstStyle/>
          <a:p>
            <a:r>
              <a:rPr lang="eu-ES" sz="2800" dirty="0" smtClean="0">
                <a:solidFill>
                  <a:srgbClr val="231F20"/>
                </a:solidFill>
              </a:rPr>
              <a:t>Kasu bakoitzean grabitate-zentroaren posizioaren arabera, botila bakoitzaren egonkortasuna azal ezazu.</a:t>
            </a:r>
            <a:endParaRPr lang="eu-ES" sz="2800" dirty="0" smtClean="0"/>
          </a:p>
        </p:txBody>
      </p:sp>
      <p:pic>
        <p:nvPicPr>
          <p:cNvPr id="4963"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4"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5"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6"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67"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6637711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957"/>
                                        </p:tgtEl>
                                        <p:attrNameLst>
                                          <p:attrName>style.visibility</p:attrName>
                                        </p:attrNameLst>
                                      </p:cBhvr>
                                      <p:to>
                                        <p:strVal val="visible"/>
                                      </p:to>
                                    </p:set>
                                    <p:animEffect transition="in" filter="dissolve">
                                      <p:cBhvr>
                                        <p:cTn id="7" dur="500"/>
                                        <p:tgtEl>
                                          <p:spTgt spid="495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958"/>
                                        </p:tgtEl>
                                        <p:attrNameLst>
                                          <p:attrName>style.visibility</p:attrName>
                                        </p:attrNameLst>
                                      </p:cBhvr>
                                      <p:to>
                                        <p:strVal val="visible"/>
                                      </p:to>
                                    </p:set>
                                    <p:animEffect transition="in" filter="dissolve">
                                      <p:cBhvr>
                                        <p:cTn id="10" dur="500"/>
                                        <p:tgtEl>
                                          <p:spTgt spid="495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959"/>
                                        </p:tgtEl>
                                        <p:attrNameLst>
                                          <p:attrName>style.visibility</p:attrName>
                                        </p:attrNameLst>
                                      </p:cBhvr>
                                      <p:to>
                                        <p:strVal val="visible"/>
                                      </p:to>
                                    </p:set>
                                    <p:animEffect transition="in" filter="dissolve">
                                      <p:cBhvr>
                                        <p:cTn id="13" dur="500"/>
                                        <p:tgtEl>
                                          <p:spTgt spid="495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960"/>
                                        </p:tgtEl>
                                        <p:attrNameLst>
                                          <p:attrName>style.visibility</p:attrName>
                                        </p:attrNameLst>
                                      </p:cBhvr>
                                      <p:to>
                                        <p:strVal val="visible"/>
                                      </p:to>
                                    </p:set>
                                    <p:animEffect transition="in" filter="dissolve">
                                      <p:cBhvr>
                                        <p:cTn id="16" dur="500"/>
                                        <p:tgtEl>
                                          <p:spTgt spid="4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7" grpId="0" animBg="1"/>
      <p:bldP spid="4958" grpId="0" animBg="1"/>
      <p:bldP spid="4959" grpId="0" animBg="1"/>
      <p:bldP spid="496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6" name="CuadroTexto 3485"/>
          <p:cNvSpPr txBox="1"/>
          <p:nvPr/>
        </p:nvSpPr>
        <p:spPr>
          <a:xfrm>
            <a:off x="19570" y="1131382"/>
            <a:ext cx="9193760" cy="1938992"/>
          </a:xfrm>
          <a:prstGeom prst="rect">
            <a:avLst/>
          </a:prstGeom>
          <a:noFill/>
        </p:spPr>
        <p:txBody>
          <a:bodyPr wrap="square" rtlCol="0">
            <a:spAutoFit/>
          </a:bodyPr>
          <a:lstStyle/>
          <a:p>
            <a:pPr algn="just"/>
            <a:r>
              <a:rPr lang="eu-ES" sz="2000" dirty="0" smtClean="0"/>
              <a:t>Kottxoan bi sardeska sartu eta jostorratzaren gainean bira egin dezakete. </a:t>
            </a:r>
            <a:r>
              <a:rPr lang="eu-ES" sz="2000" dirty="0"/>
              <a:t>S</a:t>
            </a:r>
            <a:r>
              <a:rPr lang="eu-ES" sz="2000" dirty="0" smtClean="0"/>
              <a:t>istemaren </a:t>
            </a:r>
            <a:r>
              <a:rPr lang="eu-ES" sz="2000" dirty="0" smtClean="0"/>
              <a:t>egonkortasuna azal ezazu, orratza botilaren ertzean kokatzen delarik. Sisteman adierazitako egonkortasun sistema azal ezazu, orratza botilaren ertzean agertzen denean. Bi sardeska kortxoaren gainean kokatuko bagenitu zer gertatuko litzateke? Azaldu zergatia. Horrelako beste eraikuntza bat egin ezazu, “</a:t>
            </a:r>
            <a:r>
              <a:rPr lang="eu-ES" sz="2000" i="1" dirty="0" smtClean="0"/>
              <a:t>Los amantes de la ciencia</a:t>
            </a:r>
            <a:r>
              <a:rPr lang="eu-ES" sz="2000" dirty="0" smtClean="0"/>
              <a:t>” liburuan agertzen dena hain zuzen.</a:t>
            </a:r>
          </a:p>
        </p:txBody>
      </p:sp>
      <p:pic>
        <p:nvPicPr>
          <p:cNvPr id="348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1284133" y="3947442"/>
            <a:ext cx="7281931" cy="369332"/>
          </a:xfrm>
          <a:prstGeom prst="rect">
            <a:avLst/>
          </a:prstGeom>
        </p:spPr>
        <p:txBody>
          <a:bodyPr wrap="square">
            <a:spAutoFit/>
          </a:bodyPr>
          <a:lstStyle/>
          <a:p>
            <a:r>
              <a:rPr lang="es-ES" dirty="0"/>
              <a:t>http://</a:t>
            </a:r>
            <a:r>
              <a:rPr lang="es-ES" dirty="0" err="1"/>
              <a:t>i.ytimg.com</a:t>
            </a:r>
            <a:r>
              <a:rPr lang="es-ES" dirty="0"/>
              <a:t>/vi/</a:t>
            </a:r>
            <a:r>
              <a:rPr lang="es-ES" dirty="0" err="1"/>
              <a:t>qUBBKETJopU</a:t>
            </a:r>
            <a:r>
              <a:rPr lang="es-ES" dirty="0"/>
              <a:t>/</a:t>
            </a:r>
            <a:r>
              <a:rPr lang="es-ES" dirty="0" err="1"/>
              <a:t>hqdefault.jpg</a:t>
            </a:r>
            <a:endParaRPr lang="es-ES" dirty="0"/>
          </a:p>
        </p:txBody>
      </p:sp>
    </p:spTree>
    <p:extLst>
      <p:ext uri="{BB962C8B-B14F-4D97-AF65-F5344CB8AC3E}">
        <p14:creationId xmlns:p14="http://schemas.microsoft.com/office/powerpoint/2010/main" val="26637711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0319" y="836442"/>
            <a:ext cx="9023681" cy="1938992"/>
          </a:xfrm>
          <a:prstGeom prst="rect">
            <a:avLst/>
          </a:prstGeom>
        </p:spPr>
        <p:txBody>
          <a:bodyPr wrap="square">
            <a:spAutoFit/>
          </a:bodyPr>
          <a:lstStyle/>
          <a:p>
            <a:pPr algn="just"/>
            <a:r>
              <a:rPr lang="eu-ES" sz="2400" dirty="0" smtClean="0"/>
              <a:t>Gorputz batek orekan egon dadin eragiten duten .................. </a:t>
            </a:r>
            <a:r>
              <a:rPr lang="es-ES" sz="2400" dirty="0" smtClean="0"/>
              <a:t>G</a:t>
            </a:r>
            <a:r>
              <a:rPr lang="eu-ES" sz="2400" dirty="0" smtClean="0"/>
              <a:t>uztien .................. izan behar du.</a:t>
            </a:r>
          </a:p>
          <a:p>
            <a:pPr algn="just"/>
            <a:r>
              <a:rPr lang="eu-ES" sz="2400" b="1" dirty="0" smtClean="0">
                <a:solidFill>
                  <a:srgbClr val="3333CC"/>
                </a:solidFill>
              </a:rPr>
              <a:t>Orekaren baldintza orokorra </a:t>
            </a:r>
            <a:r>
              <a:rPr lang="eu-ES" sz="2400" b="1" i="1" dirty="0" smtClean="0">
                <a:solidFill>
                  <a:srgbClr val="3333CC"/>
                </a:solidFill>
              </a:rPr>
              <a:t>da .......................</a:t>
            </a:r>
            <a:endParaRPr lang="eu-ES" sz="2400" b="1" dirty="0" smtClean="0">
              <a:solidFill>
                <a:srgbClr val="3333CC"/>
              </a:solidFill>
            </a:endParaRPr>
          </a:p>
          <a:p>
            <a:pPr algn="just"/>
            <a:r>
              <a:rPr lang="eu-ES" sz="2400" dirty="0" smtClean="0"/>
              <a:t>Kono bat duzu tente eta beste bat oinaren gain. </a:t>
            </a:r>
            <a:r>
              <a:rPr lang="eu-ES" sz="2400" dirty="0" smtClean="0"/>
              <a:t>Zein da oreka egonkorra eta zein oreka desegonkorra?</a:t>
            </a:r>
            <a:endParaRPr lang="eu-ES" sz="2400" dirty="0"/>
          </a:p>
        </p:txBody>
      </p:sp>
      <p:sp>
        <p:nvSpPr>
          <p:cNvPr id="82" name="Text Box 2"/>
          <p:cNvSpPr txBox="1">
            <a:spLocks noChangeArrowheads="1"/>
          </p:cNvSpPr>
          <p:nvPr/>
        </p:nvSpPr>
        <p:spPr bwMode="auto">
          <a:xfrm>
            <a:off x="5014912" y="3508767"/>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dirty="0"/>
              <a:t>B</a:t>
            </a:r>
          </a:p>
        </p:txBody>
      </p:sp>
      <p:sp>
        <p:nvSpPr>
          <p:cNvPr id="83" name="Text Box 3"/>
          <p:cNvSpPr txBox="1">
            <a:spLocks noChangeArrowheads="1"/>
          </p:cNvSpPr>
          <p:nvPr/>
        </p:nvSpPr>
        <p:spPr bwMode="auto">
          <a:xfrm>
            <a:off x="2780824" y="3508767"/>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84" name="AutoShape 4"/>
          <p:cNvSpPr>
            <a:spLocks noChangeArrowheads="1"/>
          </p:cNvSpPr>
          <p:nvPr/>
        </p:nvSpPr>
        <p:spPr bwMode="auto">
          <a:xfrm>
            <a:off x="560388" y="4890882"/>
            <a:ext cx="8189912" cy="1123950"/>
          </a:xfrm>
          <a:prstGeom prst="parallelogram">
            <a:avLst>
              <a:gd name="adj" fmla="val 170293"/>
            </a:avLst>
          </a:prstGeom>
          <a:solidFill>
            <a:srgbClr val="FFFFCC"/>
          </a:solidFill>
          <a:ln w="9525">
            <a:solidFill>
              <a:schemeClr val="tx1"/>
            </a:solidFill>
            <a:miter lim="800000"/>
            <a:headEnd/>
            <a:tailEnd/>
          </a:ln>
        </p:spPr>
        <p:txBody>
          <a:bodyPr wrap="none" anchor="ctr"/>
          <a:lstStyle/>
          <a:p>
            <a:endParaRPr lang="es-ES"/>
          </a:p>
        </p:txBody>
      </p:sp>
      <p:pic>
        <p:nvPicPr>
          <p:cNvPr id="19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mbinar 2"/>
          <p:cNvSpPr/>
          <p:nvPr/>
        </p:nvSpPr>
        <p:spPr>
          <a:xfrm>
            <a:off x="4558151" y="4344006"/>
            <a:ext cx="1272298" cy="1376010"/>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7" name="Combinar 196"/>
          <p:cNvSpPr/>
          <p:nvPr/>
        </p:nvSpPr>
        <p:spPr>
          <a:xfrm rot="10800000">
            <a:off x="2456740" y="4202877"/>
            <a:ext cx="1272298" cy="1376010"/>
          </a:xfrm>
          <a:prstGeom prst="flowChartMer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637711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09057" y="1623712"/>
            <a:ext cx="8776723" cy="3785652"/>
          </a:xfrm>
          <a:prstGeom prst="rect">
            <a:avLst/>
          </a:prstGeom>
          <a:noFill/>
        </p:spPr>
        <p:txBody>
          <a:bodyPr wrap="square" rtlCol="0">
            <a:spAutoFit/>
          </a:bodyPr>
          <a:lstStyle/>
          <a:p>
            <a:pPr algn="just"/>
            <a:r>
              <a:rPr lang="eu-ES" sz="2000" dirty="0" smtClean="0"/>
              <a:t>Haurrentzako jostailu batzuek «tentetiesos» izenekoak dira.</a:t>
            </a:r>
          </a:p>
          <a:p>
            <a:pPr algn="just"/>
            <a:r>
              <a:rPr lang="eu-ES" sz="2000" dirty="0" smtClean="0"/>
              <a:t>Inklinatu arren beti posizio bertikalera itzultzen dira. </a:t>
            </a:r>
          </a:p>
          <a:p>
            <a:pPr algn="just"/>
            <a:r>
              <a:rPr lang="eu-ES" sz="2000" dirty="0" smtClean="0"/>
              <a:t>Azal ezazu nola eraiki behar ditugun «tentetiesos» jostailu hauek.</a:t>
            </a:r>
          </a:p>
          <a:p>
            <a:pPr algn="just"/>
            <a:endParaRPr lang="eu-ES" sz="2000" dirty="0"/>
          </a:p>
          <a:p>
            <a:pPr algn="just"/>
            <a:r>
              <a:rPr lang="eu-ES" sz="2000" dirty="0" smtClean="0"/>
              <a:t>Horrelako  beste jostailuren bat ezagutzen al duzu? Zein.</a:t>
            </a:r>
          </a:p>
          <a:p>
            <a:pPr algn="just"/>
            <a:endParaRPr lang="eu-ES" sz="2000" dirty="0"/>
          </a:p>
          <a:p>
            <a:pPr algn="just"/>
            <a:r>
              <a:rPr lang="eu-ES" sz="2000" dirty="0" smtClean="0"/>
              <a:t>Egiturei buruzko ondorengo testua irakur ezazu.</a:t>
            </a:r>
          </a:p>
          <a:p>
            <a:pPr algn="just"/>
            <a:endParaRPr lang="eu-ES" sz="2000" dirty="0"/>
          </a:p>
          <a:p>
            <a:pPr algn="just"/>
            <a:r>
              <a:rPr lang="es-ES" sz="2000" dirty="0" smtClean="0">
                <a:hlinkClick r:id="rId2"/>
              </a:rPr>
              <a:t>http://www.slideshare.net/minmacullf/estructuras-519123</a:t>
            </a:r>
            <a:endParaRPr lang="es-ES" sz="2000" dirty="0" smtClean="0"/>
          </a:p>
          <a:p>
            <a:pPr algn="just"/>
            <a:endParaRPr lang="eu-ES" sz="2000" dirty="0" smtClean="0"/>
          </a:p>
          <a:p>
            <a:pPr algn="ctr"/>
            <a:endParaRPr lang="eu-ES" sz="2000" dirty="0"/>
          </a:p>
          <a:p>
            <a:pPr algn="ctr"/>
            <a:endParaRPr lang="es-ES" sz="2000" dirty="0"/>
          </a:p>
        </p:txBody>
      </p:sp>
      <p:pic>
        <p:nvPicPr>
          <p:cNvPr id="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17550" y="1164328"/>
            <a:ext cx="6983585" cy="1077218"/>
          </a:xfrm>
          <a:prstGeom prst="rect">
            <a:avLst/>
          </a:prstGeom>
        </p:spPr>
        <p:txBody>
          <a:bodyPr wrap="square">
            <a:spAutoFit/>
          </a:bodyPr>
          <a:lstStyle/>
          <a:p>
            <a:pPr algn="ctr"/>
            <a:r>
              <a:rPr lang="eu-ES" sz="3200" dirty="0" smtClean="0"/>
              <a:t>Itsasontzi batek flotatzeko zen baldintza bete behar ditu?</a:t>
            </a:r>
            <a:endParaRPr lang="eu-ES" sz="3200" dirty="0"/>
          </a:p>
        </p:txBody>
      </p:sp>
      <p:sp>
        <p:nvSpPr>
          <p:cNvPr id="3" name="Rectangle 5"/>
          <p:cNvSpPr>
            <a:spLocks noChangeArrowheads="1"/>
          </p:cNvSpPr>
          <p:nvPr/>
        </p:nvSpPr>
        <p:spPr bwMode="auto">
          <a:xfrm>
            <a:off x="2569894" y="2690290"/>
            <a:ext cx="4004212" cy="830997"/>
          </a:xfrm>
          <a:prstGeom prst="rect">
            <a:avLst/>
          </a:prstGeom>
          <a:solidFill>
            <a:srgbClr val="FFFF99"/>
          </a:solidFill>
          <a:ln w="9525">
            <a:solidFill>
              <a:schemeClr val="tx1"/>
            </a:solidFill>
            <a:miter lim="800000"/>
            <a:headEnd/>
            <a:tailEnd/>
          </a:ln>
        </p:spPr>
        <p:txBody>
          <a:bodyPr wrap="square" anchor="ctr">
            <a:spAutoFit/>
          </a:bodyPr>
          <a:lstStyle/>
          <a:p>
            <a:pPr algn="ctr" eaLnBrk="1" hangingPunct="1"/>
            <a:r>
              <a:rPr lang="eu-ES" sz="2400"/>
              <a:t>Itsasontzi batek flotatzeko zen baldintza bete behar ditu?</a:t>
            </a:r>
          </a:p>
        </p:txBody>
      </p:sp>
      <p:sp>
        <p:nvSpPr>
          <p:cNvPr id="4" name="Text Box 6"/>
          <p:cNvSpPr txBox="1">
            <a:spLocks noChangeArrowheads="1"/>
          </p:cNvSpPr>
          <p:nvPr/>
        </p:nvSpPr>
        <p:spPr bwMode="auto">
          <a:xfrm>
            <a:off x="454025" y="3959437"/>
            <a:ext cx="2044700" cy="832087"/>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2400" dirty="0" smtClean="0">
                <a:solidFill>
                  <a:srgbClr val="231F20"/>
                </a:solidFill>
                <a:cs typeface="Arial" charset="0"/>
              </a:rPr>
              <a:t>............ </a:t>
            </a:r>
            <a:r>
              <a:rPr lang="eu-ES" sz="2400" dirty="0">
                <a:solidFill>
                  <a:srgbClr val="231F20"/>
                </a:solidFill>
                <a:cs typeface="Arial" charset="0"/>
              </a:rPr>
              <a:t>txikia izatea</a:t>
            </a:r>
            <a:endParaRPr lang="eu-ES" sz="2400" dirty="0">
              <a:cs typeface="Arial" charset="0"/>
            </a:endParaRPr>
          </a:p>
        </p:txBody>
      </p:sp>
      <p:sp>
        <p:nvSpPr>
          <p:cNvPr id="5" name="Text Box 7"/>
          <p:cNvSpPr txBox="1">
            <a:spLocks noChangeArrowheads="1"/>
          </p:cNvSpPr>
          <p:nvPr/>
        </p:nvSpPr>
        <p:spPr bwMode="auto">
          <a:xfrm>
            <a:off x="2820988" y="3837199"/>
            <a:ext cx="3502025" cy="1570751"/>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2400" dirty="0" smtClean="0">
                <a:cs typeface="Arial" charset="0"/>
              </a:rPr>
              <a:t>.............. </a:t>
            </a:r>
            <a:r>
              <a:rPr lang="eu-ES" sz="2400" dirty="0">
                <a:cs typeface="Arial" charset="0"/>
              </a:rPr>
              <a:t>txikia duen materialez egina egotea, adibidez </a:t>
            </a:r>
            <a:r>
              <a:rPr lang="eu-ES" sz="2400" dirty="0" smtClean="0">
                <a:cs typeface="Arial" charset="0"/>
              </a:rPr>
              <a:t>............</a:t>
            </a:r>
            <a:endParaRPr lang="eu-ES" sz="2400" dirty="0">
              <a:cs typeface="Arial" charset="0"/>
            </a:endParaRPr>
          </a:p>
        </p:txBody>
      </p:sp>
      <p:sp>
        <p:nvSpPr>
          <p:cNvPr id="6" name="Text Box 8"/>
          <p:cNvSpPr txBox="1">
            <a:spLocks noChangeArrowheads="1"/>
          </p:cNvSpPr>
          <p:nvPr/>
        </p:nvSpPr>
        <p:spPr bwMode="auto">
          <a:xfrm>
            <a:off x="6645275" y="3959437"/>
            <a:ext cx="2044700" cy="832087"/>
          </a:xfrm>
          <a:prstGeom prst="rect">
            <a:avLst/>
          </a:prstGeom>
          <a:solidFill>
            <a:srgbClr val="FFFFCC"/>
          </a:solidFill>
          <a:ln w="9525">
            <a:solidFill>
              <a:schemeClr val="tx1"/>
            </a:solidFill>
            <a:miter lim="800000"/>
            <a:headEnd/>
            <a:tailEnd/>
          </a:ln>
        </p:spPr>
        <p:txBody>
          <a:bodyPr bIns="46800">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2400" dirty="0">
                <a:cs typeface="Arial" charset="0"/>
              </a:rPr>
              <a:t>Beste </a:t>
            </a:r>
            <a:r>
              <a:rPr lang="eu-ES" sz="2400" dirty="0" smtClean="0">
                <a:cs typeface="Arial" charset="0"/>
              </a:rPr>
              <a:t>baldintzak</a:t>
            </a:r>
            <a:endParaRPr lang="eu-ES" sz="2400" dirty="0">
              <a:cs typeface="Arial" charset="0"/>
            </a:endParaRPr>
          </a:p>
        </p:txBody>
      </p:sp>
      <p:sp>
        <p:nvSpPr>
          <p:cNvPr id="7" name="Line 10"/>
          <p:cNvSpPr>
            <a:spLocks noChangeShapeType="1"/>
          </p:cNvSpPr>
          <p:nvPr/>
        </p:nvSpPr>
        <p:spPr bwMode="auto">
          <a:xfrm flipH="1">
            <a:off x="1476375" y="3521287"/>
            <a:ext cx="3095625" cy="3603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sz="2400"/>
          </a:p>
        </p:txBody>
      </p:sp>
      <p:sp>
        <p:nvSpPr>
          <p:cNvPr id="8" name="Line 11"/>
          <p:cNvSpPr>
            <a:spLocks noChangeShapeType="1"/>
          </p:cNvSpPr>
          <p:nvPr/>
        </p:nvSpPr>
        <p:spPr bwMode="auto">
          <a:xfrm>
            <a:off x="4572000" y="3521287"/>
            <a:ext cx="0" cy="2159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sz="2400"/>
          </a:p>
        </p:txBody>
      </p:sp>
      <p:sp>
        <p:nvSpPr>
          <p:cNvPr id="9" name="Line 12"/>
          <p:cNvSpPr>
            <a:spLocks noChangeShapeType="1"/>
          </p:cNvSpPr>
          <p:nvPr/>
        </p:nvSpPr>
        <p:spPr bwMode="auto">
          <a:xfrm>
            <a:off x="4572000" y="3521287"/>
            <a:ext cx="3095625" cy="3603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sz="2400"/>
          </a:p>
        </p:txBody>
      </p:sp>
      <p:pic>
        <p:nvPicPr>
          <p:cNvPr id="1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162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2500"/>
                            </p:stCondLst>
                            <p:childTnLst>
                              <p:par>
                                <p:cTn id="27" presetID="23" presetClass="entr" presetSubtype="16"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15"/>
          <p:cNvSpPr txBox="1"/>
          <p:nvPr/>
        </p:nvSpPr>
        <p:spPr>
          <a:xfrm>
            <a:off x="1" y="743813"/>
            <a:ext cx="9144000" cy="1384995"/>
          </a:xfrm>
          <a:prstGeom prst="rect">
            <a:avLst/>
          </a:prstGeom>
          <a:noFill/>
        </p:spPr>
        <p:txBody>
          <a:bodyPr wrap="square" rtlCol="0">
            <a:spAutoFit/>
          </a:bodyPr>
          <a:lstStyle/>
          <a:p>
            <a:r>
              <a:rPr lang="es-ES" sz="2800" dirty="0" err="1" smtClean="0"/>
              <a:t>Zergatik</a:t>
            </a:r>
            <a:r>
              <a:rPr lang="es-ES" sz="2800" dirty="0" smtClean="0"/>
              <a:t> </a:t>
            </a:r>
            <a:r>
              <a:rPr lang="es-ES" sz="2800" dirty="0" err="1" smtClean="0"/>
              <a:t>bereizi</a:t>
            </a:r>
            <a:r>
              <a:rPr lang="es-ES" sz="2800" dirty="0" smtClean="0"/>
              <a:t> </a:t>
            </a:r>
            <a:r>
              <a:rPr lang="es-ES" sz="2800" dirty="0" err="1" smtClean="0"/>
              <a:t>behar</a:t>
            </a:r>
            <a:r>
              <a:rPr lang="es-ES" sz="2800" dirty="0" smtClean="0"/>
              <a:t> </a:t>
            </a:r>
            <a:r>
              <a:rPr lang="es-ES" sz="2800" dirty="0" err="1" smtClean="0"/>
              <a:t>ditugu</a:t>
            </a:r>
            <a:r>
              <a:rPr lang="es-ES" sz="2800" dirty="0" smtClean="0"/>
              <a:t> </a:t>
            </a:r>
            <a:r>
              <a:rPr lang="es-ES" sz="2800" dirty="0" err="1" smtClean="0"/>
              <a:t>grabitate-zentrua</a:t>
            </a:r>
            <a:r>
              <a:rPr lang="es-ES" sz="2800" dirty="0" smtClean="0"/>
              <a:t> eta </a:t>
            </a:r>
            <a:r>
              <a:rPr lang="es-ES" sz="2800" dirty="0" err="1" smtClean="0"/>
              <a:t>bultzada-zentrua</a:t>
            </a:r>
            <a:r>
              <a:rPr lang="es-ES" sz="2800" dirty="0" smtClean="0"/>
              <a:t>? </a:t>
            </a:r>
            <a:r>
              <a:rPr lang="es-ES" sz="2800" dirty="0" err="1" smtClean="0"/>
              <a:t>Esperimentatuko</a:t>
            </a:r>
            <a:r>
              <a:rPr lang="es-ES" sz="2800" dirty="0" smtClean="0"/>
              <a:t> </a:t>
            </a:r>
            <a:r>
              <a:rPr lang="es-ES" sz="2800" dirty="0" err="1" smtClean="0"/>
              <a:t>dugu</a:t>
            </a:r>
            <a:r>
              <a:rPr lang="es-ES" sz="2800" dirty="0" smtClean="0"/>
              <a:t> </a:t>
            </a:r>
            <a:r>
              <a:rPr lang="es-ES" sz="2800" dirty="0" err="1" smtClean="0"/>
              <a:t>bi</a:t>
            </a:r>
            <a:r>
              <a:rPr lang="es-ES" sz="2800" dirty="0" smtClean="0"/>
              <a:t> </a:t>
            </a:r>
            <a:r>
              <a:rPr lang="es-ES" sz="2800" dirty="0" err="1" smtClean="0"/>
              <a:t>botillekin</a:t>
            </a:r>
            <a:r>
              <a:rPr lang="es-ES" sz="2800" dirty="0" smtClean="0"/>
              <a:t>. </a:t>
            </a:r>
            <a:r>
              <a:rPr lang="es-ES" sz="2800" dirty="0" err="1" smtClean="0"/>
              <a:t>Urpean</a:t>
            </a:r>
            <a:r>
              <a:rPr lang="es-ES" sz="2800" dirty="0" smtClean="0"/>
              <a:t> </a:t>
            </a:r>
            <a:r>
              <a:rPr lang="es-ES" sz="2800" dirty="0" err="1" smtClean="0"/>
              <a:t>okertuko</a:t>
            </a:r>
            <a:r>
              <a:rPr lang="es-ES" sz="2800" dirty="0" smtClean="0"/>
              <a:t> </a:t>
            </a:r>
            <a:r>
              <a:rPr lang="es-ES" sz="2800" dirty="0" err="1" smtClean="0"/>
              <a:t>ditugu</a:t>
            </a:r>
            <a:r>
              <a:rPr lang="es-ES" sz="2800" dirty="0" smtClean="0"/>
              <a:t>. </a:t>
            </a:r>
            <a:r>
              <a:rPr lang="es-ES" sz="2800" dirty="0" err="1" smtClean="0"/>
              <a:t>Zer</a:t>
            </a:r>
            <a:r>
              <a:rPr lang="es-ES" sz="2800" dirty="0" smtClean="0"/>
              <a:t> </a:t>
            </a:r>
            <a:r>
              <a:rPr lang="es-ES" sz="2800" dirty="0" err="1" smtClean="0"/>
              <a:t>gertatuko</a:t>
            </a:r>
            <a:r>
              <a:rPr lang="es-ES" sz="2800" dirty="0" smtClean="0"/>
              <a:t> da?</a:t>
            </a:r>
            <a:endParaRPr lang="es-ES" sz="2800" dirty="0"/>
          </a:p>
        </p:txBody>
      </p:sp>
      <p:pic>
        <p:nvPicPr>
          <p:cNvPr id="1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1625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8930" y="1179858"/>
            <a:ext cx="7847870" cy="646331"/>
          </a:xfrm>
          <a:prstGeom prst="rect">
            <a:avLst/>
          </a:prstGeom>
          <a:noFill/>
        </p:spPr>
        <p:txBody>
          <a:bodyPr wrap="square" rtlCol="0">
            <a:spAutoFit/>
          </a:bodyPr>
          <a:lstStyle/>
          <a:p>
            <a:r>
              <a:rPr lang="eu-ES" dirty="0" smtClean="0"/>
              <a:t>Botilen egonkortasuna eta grabitate-zentroen (G) eta bultzada-zentroen posizioen artean ba al dago erlaziorik (E)?</a:t>
            </a:r>
          </a:p>
        </p:txBody>
      </p:sp>
      <p:sp>
        <p:nvSpPr>
          <p:cNvPr id="3" name="3 Marcador de número de diapositiva"/>
          <p:cNvSpPr>
            <a:spLocks noGrp="1"/>
          </p:cNvSpPr>
          <p:nvPr>
            <p:ph type="sldNum" sz="quarter" idx="12"/>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C04D93A-23A4-2041-AAD1-7DECBACA3CCB}" type="slidenum">
              <a:rPr lang="eu-ES" sz="1400">
                <a:latin typeface="Times" charset="0"/>
              </a:rPr>
              <a:pPr/>
              <a:t>23</a:t>
            </a:fld>
            <a:endParaRPr lang="eu-ES" sz="1400">
              <a:latin typeface="Times" charset="0"/>
            </a:endParaRPr>
          </a:p>
        </p:txBody>
      </p:sp>
      <p:sp>
        <p:nvSpPr>
          <p:cNvPr id="4" name="Text Box 2"/>
          <p:cNvSpPr txBox="1">
            <a:spLocks noChangeArrowheads="1"/>
          </p:cNvSpPr>
          <p:nvPr/>
        </p:nvSpPr>
        <p:spPr bwMode="auto">
          <a:xfrm>
            <a:off x="2640013" y="1847850"/>
            <a:ext cx="358775" cy="376238"/>
          </a:xfrm>
          <a:prstGeom prst="rect">
            <a:avLst/>
          </a:prstGeom>
          <a:solidFill>
            <a:srgbClr val="FFCC6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A</a:t>
            </a:r>
          </a:p>
        </p:txBody>
      </p:sp>
      <p:sp>
        <p:nvSpPr>
          <p:cNvPr id="2410" name="Text Box 360"/>
          <p:cNvSpPr txBox="1">
            <a:spLocks noChangeArrowheads="1"/>
          </p:cNvSpPr>
          <p:nvPr/>
        </p:nvSpPr>
        <p:spPr bwMode="auto">
          <a:xfrm>
            <a:off x="5156200" y="1847850"/>
            <a:ext cx="358775" cy="376238"/>
          </a:xfrm>
          <a:prstGeom prst="rect">
            <a:avLst/>
          </a:prstGeom>
          <a:solidFill>
            <a:srgbClr val="00FF00"/>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B</a:t>
            </a:r>
          </a:p>
        </p:txBody>
      </p:sp>
      <p:sp>
        <p:nvSpPr>
          <p:cNvPr id="4954" name="Rectangle 856"/>
          <p:cNvSpPr>
            <a:spLocks noChangeArrowheads="1"/>
          </p:cNvSpPr>
          <p:nvPr/>
        </p:nvSpPr>
        <p:spPr bwMode="auto">
          <a:xfrm>
            <a:off x="969963" y="3930650"/>
            <a:ext cx="7199312" cy="2232025"/>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4958" name="Oval 860"/>
          <p:cNvSpPr>
            <a:spLocks noChangeArrowheads="1"/>
          </p:cNvSpPr>
          <p:nvPr/>
        </p:nvSpPr>
        <p:spPr bwMode="auto">
          <a:xfrm>
            <a:off x="5956300" y="3711575"/>
            <a:ext cx="153988" cy="152400"/>
          </a:xfrm>
          <a:prstGeom prst="ellipse">
            <a:avLst/>
          </a:prstGeom>
          <a:solidFill>
            <a:srgbClr val="FF6600"/>
          </a:solidFill>
          <a:ln w="9525">
            <a:solidFill>
              <a:schemeClr val="tx1"/>
            </a:solidFill>
            <a:round/>
            <a:headEnd/>
            <a:tailEnd/>
          </a:ln>
        </p:spPr>
        <p:txBody>
          <a:bodyPr wrap="none" anchor="ctr"/>
          <a:lstStyle/>
          <a:p>
            <a:endParaRPr lang="es-ES"/>
          </a:p>
        </p:txBody>
      </p:sp>
      <p:sp>
        <p:nvSpPr>
          <p:cNvPr id="4959" name="Text Box 861"/>
          <p:cNvSpPr txBox="1">
            <a:spLocks noChangeArrowheads="1"/>
          </p:cNvSpPr>
          <p:nvPr/>
        </p:nvSpPr>
        <p:spPr bwMode="auto">
          <a:xfrm>
            <a:off x="6494463" y="3573463"/>
            <a:ext cx="371475" cy="376237"/>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G</a:t>
            </a:r>
          </a:p>
        </p:txBody>
      </p:sp>
      <p:sp>
        <p:nvSpPr>
          <p:cNvPr id="4960" name="Text Box 862"/>
          <p:cNvSpPr txBox="1">
            <a:spLocks noChangeArrowheads="1"/>
          </p:cNvSpPr>
          <p:nvPr/>
        </p:nvSpPr>
        <p:spPr bwMode="auto">
          <a:xfrm>
            <a:off x="2774950" y="4883150"/>
            <a:ext cx="371475" cy="376238"/>
          </a:xfrm>
          <a:prstGeom prst="rect">
            <a:avLst/>
          </a:prstGeom>
          <a:solidFill>
            <a:srgbClr val="FFFF99"/>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G</a:t>
            </a:r>
          </a:p>
        </p:txBody>
      </p:sp>
      <p:sp>
        <p:nvSpPr>
          <p:cNvPr id="4961" name="Oval 863"/>
          <p:cNvSpPr>
            <a:spLocks noChangeArrowheads="1"/>
          </p:cNvSpPr>
          <p:nvPr/>
        </p:nvSpPr>
        <p:spPr bwMode="auto">
          <a:xfrm>
            <a:off x="2217738" y="4981575"/>
            <a:ext cx="153987" cy="152400"/>
          </a:xfrm>
          <a:prstGeom prst="ellipse">
            <a:avLst/>
          </a:prstGeom>
          <a:solidFill>
            <a:srgbClr val="FF6600"/>
          </a:solidFill>
          <a:ln w="9525">
            <a:solidFill>
              <a:schemeClr val="tx1"/>
            </a:solidFill>
            <a:round/>
            <a:headEnd/>
            <a:tailEnd/>
          </a:ln>
        </p:spPr>
        <p:txBody>
          <a:bodyPr wrap="none" anchor="ctr"/>
          <a:lstStyle/>
          <a:p>
            <a:endParaRPr lang="es-ES"/>
          </a:p>
        </p:txBody>
      </p:sp>
      <p:sp>
        <p:nvSpPr>
          <p:cNvPr id="4962" name="Oval 864"/>
          <p:cNvSpPr>
            <a:spLocks noChangeArrowheads="1"/>
          </p:cNvSpPr>
          <p:nvPr/>
        </p:nvSpPr>
        <p:spPr bwMode="auto">
          <a:xfrm>
            <a:off x="5815013" y="4389438"/>
            <a:ext cx="153987" cy="152400"/>
          </a:xfrm>
          <a:prstGeom prst="ellipse">
            <a:avLst/>
          </a:prstGeom>
          <a:solidFill>
            <a:srgbClr val="3333FF"/>
          </a:solidFill>
          <a:ln w="9525">
            <a:solidFill>
              <a:schemeClr val="tx1"/>
            </a:solidFill>
            <a:round/>
            <a:headEnd/>
            <a:tailEnd/>
          </a:ln>
        </p:spPr>
        <p:txBody>
          <a:bodyPr wrap="none" anchor="ctr"/>
          <a:lstStyle/>
          <a:p>
            <a:endParaRPr lang="es-ES"/>
          </a:p>
        </p:txBody>
      </p:sp>
      <p:sp>
        <p:nvSpPr>
          <p:cNvPr id="4963" name="Text Box 865"/>
          <p:cNvSpPr txBox="1">
            <a:spLocks noChangeArrowheads="1"/>
          </p:cNvSpPr>
          <p:nvPr/>
        </p:nvSpPr>
        <p:spPr bwMode="auto">
          <a:xfrm>
            <a:off x="5130800" y="4276725"/>
            <a:ext cx="346075" cy="376238"/>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E</a:t>
            </a:r>
          </a:p>
        </p:txBody>
      </p:sp>
      <p:sp>
        <p:nvSpPr>
          <p:cNvPr id="4964" name="Oval 866"/>
          <p:cNvSpPr>
            <a:spLocks noChangeArrowheads="1"/>
          </p:cNvSpPr>
          <p:nvPr/>
        </p:nvSpPr>
        <p:spPr bwMode="auto">
          <a:xfrm>
            <a:off x="2366963" y="4389438"/>
            <a:ext cx="153987" cy="152400"/>
          </a:xfrm>
          <a:prstGeom prst="ellipse">
            <a:avLst/>
          </a:prstGeom>
          <a:solidFill>
            <a:srgbClr val="3333FF"/>
          </a:solidFill>
          <a:ln w="9525">
            <a:solidFill>
              <a:schemeClr val="tx1"/>
            </a:solidFill>
            <a:round/>
            <a:headEnd/>
            <a:tailEnd/>
          </a:ln>
        </p:spPr>
        <p:txBody>
          <a:bodyPr wrap="none" anchor="ctr"/>
          <a:lstStyle/>
          <a:p>
            <a:endParaRPr lang="es-ES"/>
          </a:p>
        </p:txBody>
      </p:sp>
      <p:sp>
        <p:nvSpPr>
          <p:cNvPr id="4965" name="Text Box 867"/>
          <p:cNvSpPr txBox="1">
            <a:spLocks noChangeArrowheads="1"/>
          </p:cNvSpPr>
          <p:nvPr/>
        </p:nvSpPr>
        <p:spPr bwMode="auto">
          <a:xfrm>
            <a:off x="1697038" y="4276725"/>
            <a:ext cx="346075" cy="376238"/>
          </a:xfrm>
          <a:prstGeom prst="rect">
            <a:avLst/>
          </a:prstGeom>
          <a:solidFill>
            <a:srgbClr val="CCFFFF"/>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pPr algn="ctr" eaLnBrk="1" hangingPunct="1">
              <a:defRPr/>
            </a:pPr>
            <a:r>
              <a:rPr lang="eu-ES" sz="1800" b="1">
                <a:ea typeface="+mn-ea"/>
                <a:cs typeface="+mn-cs"/>
              </a:rPr>
              <a:t>E</a:t>
            </a:r>
          </a:p>
        </p:txBody>
      </p:sp>
      <p:pic>
        <p:nvPicPr>
          <p:cNvPr id="496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6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7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162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58"/>
                                        </p:tgtEl>
                                        <p:attrNameLst>
                                          <p:attrName>style.visibility</p:attrName>
                                        </p:attrNameLst>
                                      </p:cBhvr>
                                      <p:to>
                                        <p:strVal val="visible"/>
                                      </p:to>
                                    </p:set>
                                    <p:animEffect transition="in" filter="dissolve">
                                      <p:cBhvr>
                                        <p:cTn id="7" dur="500"/>
                                        <p:tgtEl>
                                          <p:spTgt spid="495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959"/>
                                        </p:tgtEl>
                                        <p:attrNameLst>
                                          <p:attrName>style.visibility</p:attrName>
                                        </p:attrNameLst>
                                      </p:cBhvr>
                                      <p:to>
                                        <p:strVal val="visible"/>
                                      </p:to>
                                    </p:set>
                                    <p:animEffect transition="in" filter="dissolve">
                                      <p:cBhvr>
                                        <p:cTn id="10" dur="500"/>
                                        <p:tgtEl>
                                          <p:spTgt spid="495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960"/>
                                        </p:tgtEl>
                                        <p:attrNameLst>
                                          <p:attrName>style.visibility</p:attrName>
                                        </p:attrNameLst>
                                      </p:cBhvr>
                                      <p:to>
                                        <p:strVal val="visible"/>
                                      </p:to>
                                    </p:set>
                                    <p:animEffect transition="in" filter="dissolve">
                                      <p:cBhvr>
                                        <p:cTn id="13" dur="500"/>
                                        <p:tgtEl>
                                          <p:spTgt spid="496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961"/>
                                        </p:tgtEl>
                                        <p:attrNameLst>
                                          <p:attrName>style.visibility</p:attrName>
                                        </p:attrNameLst>
                                      </p:cBhvr>
                                      <p:to>
                                        <p:strVal val="visible"/>
                                      </p:to>
                                    </p:set>
                                    <p:animEffect transition="in" filter="dissolve">
                                      <p:cBhvr>
                                        <p:cTn id="16" dur="500"/>
                                        <p:tgtEl>
                                          <p:spTgt spid="4961"/>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962"/>
                                        </p:tgtEl>
                                        <p:attrNameLst>
                                          <p:attrName>style.visibility</p:attrName>
                                        </p:attrNameLst>
                                      </p:cBhvr>
                                      <p:to>
                                        <p:strVal val="visible"/>
                                      </p:to>
                                    </p:set>
                                    <p:animEffect transition="in" filter="dissolve">
                                      <p:cBhvr>
                                        <p:cTn id="19" dur="500"/>
                                        <p:tgtEl>
                                          <p:spTgt spid="4962"/>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4963"/>
                                        </p:tgtEl>
                                        <p:attrNameLst>
                                          <p:attrName>style.visibility</p:attrName>
                                        </p:attrNameLst>
                                      </p:cBhvr>
                                      <p:to>
                                        <p:strVal val="visible"/>
                                      </p:to>
                                    </p:set>
                                    <p:animEffect transition="in" filter="dissolve">
                                      <p:cBhvr>
                                        <p:cTn id="22" dur="500"/>
                                        <p:tgtEl>
                                          <p:spTgt spid="4963"/>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964"/>
                                        </p:tgtEl>
                                        <p:attrNameLst>
                                          <p:attrName>style.visibility</p:attrName>
                                        </p:attrNameLst>
                                      </p:cBhvr>
                                      <p:to>
                                        <p:strVal val="visible"/>
                                      </p:to>
                                    </p:set>
                                    <p:animEffect transition="in" filter="dissolve">
                                      <p:cBhvr>
                                        <p:cTn id="25" dur="500"/>
                                        <p:tgtEl>
                                          <p:spTgt spid="4964"/>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4965"/>
                                        </p:tgtEl>
                                        <p:attrNameLst>
                                          <p:attrName>style.visibility</p:attrName>
                                        </p:attrNameLst>
                                      </p:cBhvr>
                                      <p:to>
                                        <p:strVal val="visible"/>
                                      </p:to>
                                    </p:set>
                                    <p:animEffect transition="in" filter="dissolve">
                                      <p:cBhvr>
                                        <p:cTn id="28" dur="500"/>
                                        <p:tgtEl>
                                          <p:spTgt spid="4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8" grpId="0" animBg="1"/>
      <p:bldP spid="4959" grpId="0" animBg="1"/>
      <p:bldP spid="4960" grpId="0" animBg="1"/>
      <p:bldP spid="4961" grpId="0" animBg="1"/>
      <p:bldP spid="4962" grpId="0" animBg="1"/>
      <p:bldP spid="4963" grpId="0" animBg="1"/>
      <p:bldP spid="4964" grpId="0" animBg="1"/>
      <p:bldP spid="496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36"/>
          <p:cNvSpPr txBox="1">
            <a:spLocks noChangeArrowheads="1"/>
          </p:cNvSpPr>
          <p:nvPr/>
        </p:nvSpPr>
        <p:spPr bwMode="auto">
          <a:xfrm>
            <a:off x="900113" y="2242633"/>
            <a:ext cx="2068512" cy="346075"/>
          </a:xfrm>
          <a:prstGeom prst="rect">
            <a:avLst/>
          </a:prstGeom>
          <a:solidFill>
            <a:srgbClr val="F6E298"/>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G E-ren azpian dago</a:t>
            </a:r>
          </a:p>
        </p:txBody>
      </p:sp>
      <p:sp>
        <p:nvSpPr>
          <p:cNvPr id="38" name="Text Box 37"/>
          <p:cNvSpPr txBox="1">
            <a:spLocks noChangeArrowheads="1"/>
          </p:cNvSpPr>
          <p:nvPr/>
        </p:nvSpPr>
        <p:spPr bwMode="auto">
          <a:xfrm>
            <a:off x="5580063" y="2242633"/>
            <a:ext cx="2192337" cy="346075"/>
          </a:xfrm>
          <a:prstGeom prst="rect">
            <a:avLst/>
          </a:prstGeom>
          <a:solidFill>
            <a:srgbClr val="CC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G E-ren gainean dago</a:t>
            </a:r>
          </a:p>
        </p:txBody>
      </p:sp>
      <p:sp>
        <p:nvSpPr>
          <p:cNvPr id="40" name="CuadroTexto 39"/>
          <p:cNvSpPr txBox="1"/>
          <p:nvPr/>
        </p:nvSpPr>
        <p:spPr>
          <a:xfrm>
            <a:off x="260993" y="1042304"/>
            <a:ext cx="8632182" cy="1200329"/>
          </a:xfrm>
          <a:prstGeom prst="rect">
            <a:avLst/>
          </a:prstGeom>
          <a:noFill/>
        </p:spPr>
        <p:txBody>
          <a:bodyPr wrap="square" rtlCol="0">
            <a:spAutoFit/>
          </a:bodyPr>
          <a:lstStyle/>
          <a:p>
            <a:pPr algn="just"/>
            <a:r>
              <a:rPr lang="eu-ES" dirty="0" smtClean="0"/>
              <a:t>Ezkerreko irudian dagoen itsasontziak G Eren </a:t>
            </a:r>
            <a:r>
              <a:rPr lang="eu-ES" dirty="0" smtClean="0"/>
              <a:t>azpian dago, </a:t>
            </a:r>
            <a:r>
              <a:rPr lang="eu-ES" dirty="0" smtClean="0"/>
              <a:t>aldiz eskuineko itsasontzian G E-ren gainean dago.</a:t>
            </a:r>
          </a:p>
          <a:p>
            <a:pPr algn="just"/>
            <a:r>
              <a:rPr lang="eu-ES" dirty="0" smtClean="0"/>
              <a:t>Okertzerakoan, zeinek hobe berreskuratuko du oreka?, zergatik? Zein ontzi zuzenduko da eta zein irauliko da?</a:t>
            </a:r>
          </a:p>
        </p:txBody>
      </p:sp>
      <p:pic>
        <p:nvPicPr>
          <p:cNvPr id="4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162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dissolv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dissolve">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63467" y="1222738"/>
            <a:ext cx="7809957" cy="1754327"/>
          </a:xfrm>
          <a:prstGeom prst="rect">
            <a:avLst/>
          </a:prstGeom>
          <a:noFill/>
        </p:spPr>
        <p:txBody>
          <a:bodyPr wrap="square" rtlCol="0">
            <a:spAutoFit/>
          </a:bodyPr>
          <a:lstStyle/>
          <a:p>
            <a:r>
              <a:rPr lang="eu-ES" b="1" dirty="0" smtClean="0">
                <a:solidFill>
                  <a:srgbClr val="231F20"/>
                </a:solidFill>
                <a:latin typeface="ZapfElliptBT,Bold" charset="0"/>
              </a:rPr>
              <a:t>G Eren ............. egon arren</a:t>
            </a:r>
            <a:r>
              <a:rPr lang="eu-ES" dirty="0" smtClean="0">
                <a:solidFill>
                  <a:srgbClr val="231F20"/>
                </a:solidFill>
                <a:latin typeface="ZapfElliptBT" charset="0"/>
              </a:rPr>
              <a:t>, itsasontzia ................... izan daiteke. </a:t>
            </a:r>
            <a:r>
              <a:rPr lang="eu-ES" b="1" dirty="0" smtClean="0">
                <a:solidFill>
                  <a:srgbClr val="231F20"/>
                </a:solidFill>
                <a:latin typeface="ZapfElliptBT,Bold" charset="0"/>
              </a:rPr>
              <a:t>G´-ren gainean metazentro izeneko puntu bereziak </a:t>
            </a:r>
            <a:r>
              <a:rPr lang="eu-ES" dirty="0" smtClean="0">
                <a:solidFill>
                  <a:srgbClr val="231F20"/>
                </a:solidFill>
                <a:latin typeface="ZapfElliptBT" charset="0"/>
              </a:rPr>
              <a:t>(</a:t>
            </a:r>
            <a:r>
              <a:rPr lang="eu-ES" b="1" dirty="0" smtClean="0">
                <a:solidFill>
                  <a:srgbClr val="231F20"/>
                </a:solidFill>
                <a:latin typeface="ZapfElliptBT,Bold" charset="0"/>
              </a:rPr>
              <a:t>M</a:t>
            </a:r>
            <a:r>
              <a:rPr lang="eu-ES" dirty="0" smtClean="0">
                <a:solidFill>
                  <a:srgbClr val="231F20"/>
                </a:solidFill>
                <a:latin typeface="ZapfElliptBT" charset="0"/>
              </a:rPr>
              <a:t>) egon behar du,  bultzada-zentrotik pasatzen den bertikalak itsasontziaren ardatzaren bertikalarekin ebakitzen duenean definitzen den puntua da. Irudikatu ezazu.</a:t>
            </a:r>
            <a:endParaRPr lang="eu-ES" dirty="0" smtClean="0"/>
          </a:p>
          <a:p>
            <a:endParaRPr lang="es-ES"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162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utoShape 1040"/>
          <p:cNvSpPr>
            <a:spLocks noChangeArrowheads="1"/>
          </p:cNvSpPr>
          <p:nvPr/>
        </p:nvSpPr>
        <p:spPr bwMode="auto">
          <a:xfrm>
            <a:off x="1187450" y="2420938"/>
            <a:ext cx="3084513" cy="992187"/>
          </a:xfrm>
          <a:prstGeom prst="wedgeRoundRectCallout">
            <a:avLst>
              <a:gd name="adj1" fmla="val 1157"/>
              <a:gd name="adj2" fmla="val 150639"/>
              <a:gd name="adj3" fmla="val 16667"/>
            </a:avLst>
          </a:prstGeom>
          <a:solidFill>
            <a:srgbClr val="FFFFCC"/>
          </a:solidFill>
          <a:ln w="9525">
            <a:solidFill>
              <a:schemeClr val="tx1"/>
            </a:solidFill>
            <a:miter lim="800000"/>
            <a:headEnd/>
            <a:tailEnd/>
          </a:ln>
        </p:spPr>
        <p:txBody>
          <a:bodyPr>
            <a:spAutoFit/>
          </a:bodyPr>
          <a:lstStyle/>
          <a:p>
            <a:pPr algn="ctr" eaLnBrk="1" hangingPunct="1"/>
            <a:r>
              <a:rPr lang="eu-ES" sz="1800"/>
              <a:t>Grabitate-zentroa (G) metazentroaren behean dago (M).</a:t>
            </a:r>
          </a:p>
        </p:txBody>
      </p:sp>
      <p:sp>
        <p:nvSpPr>
          <p:cNvPr id="23" name="Text Box 1046"/>
          <p:cNvSpPr txBox="1">
            <a:spLocks noChangeArrowheads="1"/>
          </p:cNvSpPr>
          <p:nvPr/>
        </p:nvSpPr>
        <p:spPr bwMode="auto">
          <a:xfrm>
            <a:off x="1293813" y="1404938"/>
            <a:ext cx="2238375" cy="590550"/>
          </a:xfrm>
          <a:prstGeom prst="rect">
            <a:avLst/>
          </a:prstGeom>
          <a:solidFill>
            <a:srgbClr val="F6E298"/>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G Eren gainean dago, </a:t>
            </a:r>
          </a:p>
          <a:p>
            <a:pPr algn="ctr" eaLnBrk="1" hangingPunct="1"/>
            <a:r>
              <a:rPr lang="eu-ES"/>
              <a:t>baina M-ren azpian</a:t>
            </a:r>
          </a:p>
        </p:txBody>
      </p:sp>
      <p:sp>
        <p:nvSpPr>
          <p:cNvPr id="25" name="AutoShape 1057"/>
          <p:cNvSpPr>
            <a:spLocks noChangeArrowheads="1"/>
          </p:cNvSpPr>
          <p:nvPr/>
        </p:nvSpPr>
        <p:spPr bwMode="auto">
          <a:xfrm>
            <a:off x="5364163" y="2205038"/>
            <a:ext cx="3084512" cy="992187"/>
          </a:xfrm>
          <a:prstGeom prst="wedgeRoundRectCallout">
            <a:avLst>
              <a:gd name="adj1" fmla="val -13819"/>
              <a:gd name="adj2" fmla="val 132722"/>
              <a:gd name="adj3" fmla="val 16667"/>
            </a:avLst>
          </a:prstGeom>
          <a:solidFill>
            <a:srgbClr val="FFFFCC"/>
          </a:solidFill>
          <a:ln w="9525">
            <a:solidFill>
              <a:schemeClr val="tx1"/>
            </a:solidFill>
            <a:miter lim="800000"/>
            <a:headEnd/>
            <a:tailEnd/>
          </a:ln>
        </p:spPr>
        <p:txBody>
          <a:bodyPr>
            <a:spAutoFit/>
          </a:bodyPr>
          <a:lstStyle/>
          <a:p>
            <a:pPr algn="ctr" eaLnBrk="1" hangingPunct="1"/>
            <a:r>
              <a:rPr lang="eu-ES" sz="1800"/>
              <a:t>Grabitate-zentroa (G) metazentroaren gainean dago (M).</a:t>
            </a:r>
          </a:p>
        </p:txBody>
      </p:sp>
      <p:sp>
        <p:nvSpPr>
          <p:cNvPr id="27" name="Text Box 1063"/>
          <p:cNvSpPr txBox="1">
            <a:spLocks noChangeArrowheads="1"/>
          </p:cNvSpPr>
          <p:nvPr/>
        </p:nvSpPr>
        <p:spPr bwMode="auto">
          <a:xfrm>
            <a:off x="5465763" y="1398588"/>
            <a:ext cx="2408237" cy="590550"/>
          </a:xfrm>
          <a:prstGeom prst="rect">
            <a:avLst/>
          </a:prstGeom>
          <a:solidFill>
            <a:srgbClr val="CC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G Eren</a:t>
            </a:r>
          </a:p>
          <a:p>
            <a:pPr algn="ctr" eaLnBrk="1" hangingPunct="1"/>
            <a:r>
              <a:rPr lang="eu-ES"/>
              <a:t> eta M-ren gainean dago</a:t>
            </a:r>
          </a:p>
        </p:txBody>
      </p:sp>
      <p:sp>
        <p:nvSpPr>
          <p:cNvPr id="72" name="CuadroTexto 71"/>
          <p:cNvSpPr txBox="1"/>
          <p:nvPr/>
        </p:nvSpPr>
        <p:spPr>
          <a:xfrm>
            <a:off x="941197" y="787245"/>
            <a:ext cx="7507478" cy="461665"/>
          </a:xfrm>
          <a:prstGeom prst="rect">
            <a:avLst/>
          </a:prstGeom>
          <a:noFill/>
        </p:spPr>
        <p:txBody>
          <a:bodyPr wrap="square" rtlCol="0">
            <a:spAutoFit/>
          </a:bodyPr>
          <a:lstStyle/>
          <a:p>
            <a:r>
              <a:rPr lang="es-ES" sz="2400" dirty="0" err="1" smtClean="0"/>
              <a:t>Zein</a:t>
            </a:r>
            <a:r>
              <a:rPr lang="es-ES" sz="2400" dirty="0" smtClean="0"/>
              <a:t> </a:t>
            </a:r>
            <a:r>
              <a:rPr lang="es-ES" sz="2400" dirty="0" err="1" smtClean="0"/>
              <a:t>zuzenduko</a:t>
            </a:r>
            <a:r>
              <a:rPr lang="es-ES" sz="2400" dirty="0" smtClean="0"/>
              <a:t> da eta </a:t>
            </a:r>
            <a:r>
              <a:rPr lang="es-ES" sz="2400" dirty="0" err="1" smtClean="0"/>
              <a:t>zein</a:t>
            </a:r>
            <a:r>
              <a:rPr lang="es-ES" sz="2400" dirty="0" smtClean="0"/>
              <a:t> </a:t>
            </a:r>
            <a:r>
              <a:rPr lang="es-ES" sz="2400" dirty="0" err="1" smtClean="0"/>
              <a:t>hondoratuko</a:t>
            </a:r>
            <a:r>
              <a:rPr lang="es-ES" sz="2400" dirty="0" smtClean="0"/>
              <a:t> da? </a:t>
            </a:r>
            <a:r>
              <a:rPr lang="es-ES" sz="2400" dirty="0" err="1" smtClean="0"/>
              <a:t>Zergatik</a:t>
            </a:r>
            <a:r>
              <a:rPr lang="es-ES" sz="2400" dirty="0" smtClean="0"/>
              <a:t>?</a:t>
            </a:r>
            <a:endParaRPr lang="es-ES" sz="2400" dirty="0"/>
          </a:p>
        </p:txBody>
      </p:sp>
      <p:pic>
        <p:nvPicPr>
          <p:cNvPr id="4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162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23" presetClass="entr" presetSubtype="16"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p:cTn id="10" dur="500" fill="hold"/>
                                        <p:tgtEl>
                                          <p:spTgt spid="17"/>
                                        </p:tgtEl>
                                        <p:attrNameLst>
                                          <p:attrName>ppt_w</p:attrName>
                                        </p:attrNameLst>
                                      </p:cBhvr>
                                      <p:tavLst>
                                        <p:tav tm="0">
                                          <p:val>
                                            <p:fltVal val="0"/>
                                          </p:val>
                                        </p:tav>
                                        <p:tav tm="100000">
                                          <p:val>
                                            <p:strVal val="#ppt_w"/>
                                          </p:val>
                                        </p:tav>
                                      </p:tavLst>
                                    </p:anim>
                                    <p:anim calcmode="lin" valueType="num">
                                      <p:cBhvr>
                                        <p:cTn id="11"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dissolve">
                                      <p:cBhvr>
                                        <p:cTn id="16" dur="500"/>
                                        <p:tgtEl>
                                          <p:spTgt spid="27"/>
                                        </p:tgtEl>
                                      </p:cBhvr>
                                    </p:animEffect>
                                  </p:childTnLst>
                                </p:cTn>
                              </p:par>
                              <p:par>
                                <p:cTn id="17" presetID="23" presetClass="entr" presetSubtype="16"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childTnLst>
                                </p:cTn>
                              </p:par>
                              <p:par>
                                <p:cTn id="21" presetID="10" presetClass="exit" presetSubtype="0" fill="hold" grpId="1" nodeType="withEffect">
                                  <p:stCondLst>
                                    <p:cond delay="0"/>
                                  </p:stCondLst>
                                  <p:childTnLst>
                                    <p:animEffect transition="out" filter="fade">
                                      <p:cBhvr>
                                        <p:cTn id="22" dur="2000"/>
                                        <p:tgtEl>
                                          <p:spTgt spid="17"/>
                                        </p:tgtEl>
                                      </p:cBhvr>
                                    </p:animEffect>
                                    <p:set>
                                      <p:cBhvr>
                                        <p:cTn id="23" dur="1" fill="hold">
                                          <p:stCondLst>
                                            <p:cond delay="1999"/>
                                          </p:stCondLst>
                                        </p:cTn>
                                        <p:tgtEl>
                                          <p:spTgt spid="17"/>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2000"/>
                                        <p:tgtEl>
                                          <p:spTgt spid="25"/>
                                        </p:tgtEl>
                                      </p:cBhvr>
                                    </p:animEffect>
                                    <p:set>
                                      <p:cBhvr>
                                        <p:cTn id="26" dur="1" fill="hold">
                                          <p:stCondLst>
                                            <p:cond delay="19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23" grpId="0" animBg="1"/>
      <p:bldP spid="25" grpId="0" animBg="1"/>
      <p:bldP spid="25" grpId="1" animBg="1"/>
      <p:bldP spid="2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CC2AEA9-C7AD-0040-8041-60388970EC18}" type="slidenum">
              <a:rPr lang="eu-ES" sz="1400">
                <a:latin typeface="Times" charset="0"/>
              </a:rPr>
              <a:pPr/>
              <a:t>27</a:t>
            </a:fld>
            <a:endParaRPr lang="eu-ES" sz="1400">
              <a:latin typeface="Times" charset="0"/>
            </a:endParaRPr>
          </a:p>
        </p:txBody>
      </p:sp>
      <p:sp>
        <p:nvSpPr>
          <p:cNvPr id="3" name="Rectángulo 2"/>
          <p:cNvSpPr/>
          <p:nvPr/>
        </p:nvSpPr>
        <p:spPr>
          <a:xfrm>
            <a:off x="864033" y="1181795"/>
            <a:ext cx="7300480" cy="830997"/>
          </a:xfrm>
          <a:prstGeom prst="rect">
            <a:avLst/>
          </a:prstGeom>
        </p:spPr>
        <p:txBody>
          <a:bodyPr wrap="square">
            <a:spAutoFit/>
          </a:bodyPr>
          <a:lstStyle/>
          <a:p>
            <a:r>
              <a:rPr lang="eu-ES" sz="2400" dirty="0" smtClean="0"/>
              <a:t>Karga bodegan badago itsasontzia zergatik da egonkorragoa</a:t>
            </a:r>
            <a:endParaRPr lang="es-ES" sz="2400" dirty="0"/>
          </a:p>
        </p:txBody>
      </p:sp>
      <p:pic>
        <p:nvPicPr>
          <p:cNvPr id="3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7067030"/>
      </p:ext>
    </p:extLst>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60168" y="1084989"/>
            <a:ext cx="8056388" cy="707886"/>
          </a:xfrm>
          <a:prstGeom prst="rect">
            <a:avLst/>
          </a:prstGeom>
        </p:spPr>
        <p:txBody>
          <a:bodyPr wrap="square">
            <a:spAutoFit/>
          </a:bodyPr>
          <a:lstStyle/>
          <a:p>
            <a:pPr algn="ctr"/>
            <a:r>
              <a:rPr lang="eu-ES" sz="2000" dirty="0" smtClean="0"/>
              <a:t>Olatuak itsasontzia okertu zuen eta karga </a:t>
            </a:r>
            <a:r>
              <a:rPr lang="eu-ES" sz="2000" dirty="0" smtClean="0"/>
              <a:t>goi goiangelditu </a:t>
            </a:r>
            <a:r>
              <a:rPr lang="eu-ES" sz="2000" dirty="0" smtClean="0"/>
              <a:t>zen. Irauliko al du? Zergatik?</a:t>
            </a:r>
            <a:endParaRPr lang="eu-ES" sz="2000" dirty="0"/>
          </a:p>
        </p:txBody>
      </p:sp>
      <p:pic>
        <p:nvPicPr>
          <p:cNvPr id="3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08518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0092" y="1573250"/>
            <a:ext cx="9043908" cy="2677656"/>
          </a:xfrm>
          <a:prstGeom prst="rect">
            <a:avLst/>
          </a:prstGeom>
        </p:spPr>
        <p:txBody>
          <a:bodyPr wrap="square">
            <a:spAutoFit/>
          </a:bodyPr>
          <a:lstStyle/>
          <a:p>
            <a:pPr algn="just"/>
            <a:r>
              <a:rPr lang="eu-ES" sz="2800" dirty="0" smtClean="0"/>
              <a:t>Itsasoan ibaian baino errazagoa da igerian egitea. Lodientzat iharrentzat baino errazagoa al da igeri egitea?</a:t>
            </a:r>
          </a:p>
          <a:p>
            <a:pPr algn="just"/>
            <a:endParaRPr lang="eu-ES" sz="2800" dirty="0" smtClean="0"/>
          </a:p>
          <a:p>
            <a:pPr algn="just"/>
            <a:r>
              <a:rPr lang="eu-ES" sz="2800" dirty="0"/>
              <a:t>Makil bertikala uretan sar ezazu. Ziur asko horizontalki ipiniko da. Botila bat urez erdiraino bete ezazu. Bertikal mantentzen al da? Zergatik</a:t>
            </a:r>
            <a:r>
              <a:rPr lang="eu-ES" sz="2800" dirty="0" smtClean="0"/>
              <a:t>?</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162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6408" y="1694024"/>
            <a:ext cx="8473424" cy="3785652"/>
          </a:xfrm>
          <a:prstGeom prst="rect">
            <a:avLst/>
          </a:prstGeom>
        </p:spPr>
        <p:txBody>
          <a:bodyPr wrap="square">
            <a:spAutoFit/>
          </a:bodyPr>
          <a:lstStyle/>
          <a:p>
            <a:pPr algn="just"/>
            <a:r>
              <a:rPr lang="eu-ES" sz="2400" dirty="0" smtClean="0"/>
              <a:t>Orekak egonkorra izan dadin............................. pasatzen den marra zuzenak</a:t>
            </a:r>
          </a:p>
          <a:p>
            <a:pPr algn="just"/>
            <a:r>
              <a:rPr lang="eu-ES" sz="2400" dirty="0" smtClean="0"/>
              <a:t> gorputz horren sostengu-oinarritik pasa behar du. Informazio gehiago</a:t>
            </a:r>
          </a:p>
          <a:p>
            <a:pPr algn="just"/>
            <a:r>
              <a:rPr lang="eu-ES" sz="2400" dirty="0" smtClean="0"/>
              <a:t> </a:t>
            </a:r>
            <a:r>
              <a:rPr lang="es-ES" sz="2400" dirty="0" smtClean="0">
                <a:hlinkClick r:id="rId2"/>
              </a:rPr>
              <a:t>http://www.iesfuentelucena.org/menus/departamentos%20didacticos/BiologiayGeologia/metodos%20de%20la%20ciencia/primer%20trimestre/08_Calculocentrogravedad.pdf</a:t>
            </a:r>
            <a:endParaRPr lang="es-ES" sz="2400" dirty="0" smtClean="0"/>
          </a:p>
          <a:p>
            <a:pPr algn="just"/>
            <a:r>
              <a:rPr lang="eu-ES" sz="2400" dirty="0" smtClean="0"/>
              <a:t>  helbidean duzue. Kalkulatu grabitate zentrua eta aplikatu kasu honetan.</a:t>
            </a:r>
            <a:endParaRPr lang="eu-ES" sz="2400" dirty="0"/>
          </a:p>
        </p:txBody>
      </p:sp>
      <p:pic>
        <p:nvPicPr>
          <p:cNvPr id="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60191" y="1028343"/>
            <a:ext cx="8430703" cy="4031873"/>
          </a:xfrm>
          <a:prstGeom prst="rect">
            <a:avLst/>
          </a:prstGeom>
        </p:spPr>
        <p:txBody>
          <a:bodyPr wrap="square">
            <a:spAutoFit/>
          </a:bodyPr>
          <a:lstStyle/>
          <a:p>
            <a:pPr algn="just"/>
            <a:r>
              <a:rPr lang="eu-ES" sz="3200" dirty="0"/>
              <a:t>Balantza zer den ezagutzen duzu baina zer da balantza hidrostatikoa?</a:t>
            </a:r>
          </a:p>
          <a:p>
            <a:pPr algn="just"/>
            <a:r>
              <a:rPr lang="eu-ES" sz="3200" dirty="0"/>
              <a:t>Balantza hidrostatikoarekin nola neurtzen dira solidoen dentsitateak?</a:t>
            </a:r>
          </a:p>
          <a:p>
            <a:pPr algn="just"/>
            <a:r>
              <a:rPr lang="eu-ES" sz="3200" dirty="0"/>
              <a:t>Balantza hidrostatikoarekin nola neurtzen dira likidoen </a:t>
            </a:r>
            <a:r>
              <a:rPr lang="eu-ES" sz="3200" dirty="0" smtClean="0"/>
              <a:t>dentsitateak?</a:t>
            </a:r>
            <a:endParaRPr lang="eu-ES" sz="3200" dirty="0"/>
          </a:p>
          <a:p>
            <a:pPr algn="just"/>
            <a:r>
              <a:rPr lang="eu-ES" sz="3200" dirty="0" smtClean="0"/>
              <a:t>Diseinatu, garatu eta ebaluatu esperimentuak likidoen eta gasen dentsitatea kalkulatzeko.</a:t>
            </a:r>
            <a:endParaRPr lang="eu-ES" sz="3200" dirty="0"/>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659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78599" y="1907677"/>
            <a:ext cx="8172995" cy="3046988"/>
          </a:xfrm>
          <a:prstGeom prst="rect">
            <a:avLst/>
          </a:prstGeom>
        </p:spPr>
        <p:txBody>
          <a:bodyPr wrap="square">
            <a:spAutoFit/>
          </a:bodyPr>
          <a:lstStyle/>
          <a:p>
            <a:pPr algn="just"/>
            <a:r>
              <a:rPr lang="eu-ES" sz="3200" dirty="0"/>
              <a:t>Nolakoak dira dentsimetroak? Zer dira areometroak? Nola funtzionatzen dute eta zergatik ez dira hondoratzen?</a:t>
            </a:r>
          </a:p>
          <a:p>
            <a:pPr algn="just"/>
            <a:r>
              <a:rPr lang="eu-ES" sz="3200" dirty="0"/>
              <a:t>Egizu ludioia edo Descartesen deabrutxoa. Zertan oinarritzen da bere funtzionamendua? Horreakoak saltzen al dituzte jolas bezala?</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82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1770" y="1043148"/>
            <a:ext cx="8215651" cy="4524315"/>
          </a:xfrm>
          <a:prstGeom prst="rect">
            <a:avLst/>
          </a:prstGeom>
        </p:spPr>
        <p:txBody>
          <a:bodyPr wrap="square">
            <a:spAutoFit/>
          </a:bodyPr>
          <a:lstStyle/>
          <a:p>
            <a:pPr algn="just"/>
            <a:r>
              <a:rPr lang="eu-ES" sz="3200" dirty="0" smtClean="0"/>
              <a:t>Gorputz hoietako  bat egonkorragoa egiteko aukerrak azaldu eta arrazoitu.</a:t>
            </a:r>
          </a:p>
          <a:p>
            <a:pPr algn="just"/>
            <a:endParaRPr lang="eu-ES" sz="3200" dirty="0"/>
          </a:p>
          <a:p>
            <a:pPr algn="just"/>
            <a:r>
              <a:rPr lang="eu-ES" sz="3200" dirty="0" smtClean="0"/>
              <a:t>Zer da egonkorragoa, oin baten gainean behatz-puntetan egotea, </a:t>
            </a:r>
          </a:p>
          <a:p>
            <a:pPr algn="just"/>
            <a:r>
              <a:rPr lang="eu-ES" sz="3200" dirty="0" smtClean="0"/>
              <a:t>bi oinen gainean behatz-puntetan egotea, </a:t>
            </a:r>
          </a:p>
          <a:p>
            <a:pPr algn="just"/>
            <a:r>
              <a:rPr lang="eu-ES" sz="3200" dirty="0" smtClean="0"/>
              <a:t>bi oinak elkartuta edukitzea edo bi oinak alderatuta edukitzea?</a:t>
            </a:r>
          </a:p>
          <a:p>
            <a:endParaRPr lang="es-ES" sz="32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120" y="1952818"/>
            <a:ext cx="2521175" cy="1569660"/>
          </a:xfrm>
          <a:prstGeom prst="rect">
            <a:avLst/>
          </a:prstGeom>
          <a:noFill/>
        </p:spPr>
        <p:txBody>
          <a:bodyPr wrap="square" rtlCol="0">
            <a:spAutoFit/>
          </a:bodyPr>
          <a:lstStyle/>
          <a:p>
            <a:r>
              <a:rPr lang="es-ES" sz="3200" dirty="0" smtClean="0"/>
              <a:t>Bolo </a:t>
            </a:r>
            <a:r>
              <a:rPr lang="es-ES" sz="3200" dirty="0" err="1" smtClean="0"/>
              <a:t>jolasean</a:t>
            </a:r>
            <a:r>
              <a:rPr lang="es-ES" sz="3200" dirty="0" smtClean="0"/>
              <a:t> </a:t>
            </a:r>
            <a:r>
              <a:rPr lang="es-ES" sz="3200" dirty="0" err="1" smtClean="0"/>
              <a:t>jolastera</a:t>
            </a:r>
            <a:r>
              <a:rPr lang="es-ES" sz="3200" dirty="0" smtClean="0"/>
              <a:t> </a:t>
            </a:r>
            <a:r>
              <a:rPr lang="es-ES" sz="3200" dirty="0" err="1" smtClean="0"/>
              <a:t>goaz</a:t>
            </a:r>
            <a:r>
              <a:rPr lang="es-ES" sz="3200" dirty="0" smtClean="0"/>
              <a:t>. </a:t>
            </a:r>
            <a:endParaRPr lang="es-ES" sz="3200" dirty="0"/>
          </a:p>
        </p:txBody>
      </p:sp>
      <p:pic>
        <p:nvPicPr>
          <p:cNvPr id="3" name="Imagen 2"/>
          <p:cNvPicPr>
            <a:picLocks noChangeAspect="1"/>
          </p:cNvPicPr>
          <p:nvPr/>
        </p:nvPicPr>
        <p:blipFill>
          <a:blip r:embed="rId2">
            <a:duotone>
              <a:prstClr val="black"/>
              <a:schemeClr val="accent1">
                <a:tint val="45000"/>
                <a:satMod val="400000"/>
              </a:schemeClr>
            </a:duotone>
            <a:lum bright="20000" contrast="-40000"/>
          </a:blip>
          <a:stretch>
            <a:fillRect/>
          </a:stretch>
        </p:blipFill>
        <p:spPr>
          <a:xfrm>
            <a:off x="1741092" y="359316"/>
            <a:ext cx="7734300" cy="6629400"/>
          </a:xfrm>
          <a:prstGeom prst="rect">
            <a:avLst/>
          </a:prstGeom>
          <a:scene3d>
            <a:camera prst="isometricOffAxis1Right"/>
            <a:lightRig rig="threePt" dir="t"/>
          </a:scene3d>
        </p:spPr>
      </p:pic>
      <p:pic>
        <p:nvPicPr>
          <p:cNvPr id="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1367733"/>
            <a:ext cx="9144000" cy="3785652"/>
          </a:xfrm>
          <a:prstGeom prst="rect">
            <a:avLst/>
          </a:prstGeom>
          <a:noFill/>
        </p:spPr>
        <p:txBody>
          <a:bodyPr wrap="square" rtlCol="0">
            <a:spAutoFit/>
          </a:bodyPr>
          <a:lstStyle/>
          <a:p>
            <a:r>
              <a:rPr lang="es-ES" sz="2000" dirty="0" err="1" smtClean="0"/>
              <a:t>Ondorengo</a:t>
            </a:r>
            <a:r>
              <a:rPr lang="es-ES" sz="2000" dirty="0" smtClean="0"/>
              <a:t> </a:t>
            </a:r>
            <a:r>
              <a:rPr lang="es-ES" sz="2000" dirty="0" err="1" smtClean="0"/>
              <a:t>testua</a:t>
            </a:r>
            <a:r>
              <a:rPr lang="es-ES" sz="2000" dirty="0" smtClean="0"/>
              <a:t> </a:t>
            </a:r>
            <a:r>
              <a:rPr lang="es-ES" sz="2000" dirty="0" err="1" smtClean="0"/>
              <a:t>irakur</a:t>
            </a:r>
            <a:r>
              <a:rPr lang="es-ES" sz="2000" dirty="0" smtClean="0"/>
              <a:t> </a:t>
            </a:r>
            <a:r>
              <a:rPr lang="es-ES" sz="2000" dirty="0" err="1" smtClean="0"/>
              <a:t>ezazue</a:t>
            </a:r>
            <a:r>
              <a:rPr lang="es-ES" sz="2000" dirty="0" smtClean="0"/>
              <a:t> eta </a:t>
            </a:r>
            <a:r>
              <a:rPr lang="es-ES" sz="2000" dirty="0" err="1" smtClean="0"/>
              <a:t>sintetizatu</a:t>
            </a:r>
            <a:r>
              <a:rPr lang="es-ES" sz="2000" dirty="0" smtClean="0"/>
              <a:t> </a:t>
            </a:r>
            <a:r>
              <a:rPr lang="es-ES" sz="2000" dirty="0" err="1" smtClean="0"/>
              <a:t>ezazue</a:t>
            </a:r>
            <a:r>
              <a:rPr lang="es-ES" sz="2000" dirty="0" smtClean="0"/>
              <a:t>:</a:t>
            </a:r>
          </a:p>
          <a:p>
            <a:endParaRPr lang="es-ES" sz="2000" dirty="0"/>
          </a:p>
          <a:p>
            <a:pPr algn="just"/>
            <a:r>
              <a:rPr lang="eu-ES" sz="2000" i="1" dirty="0"/>
              <a:t>Grabitatea lurrak eragiten duen erakarpen indarra da. Honek gainazalean edo bertatik gertu dauden gorputzengan eragiten du. Grabitate zentroa, aldiz, gorputz baten atal/zati material ezberdinengan eragiten duten grabitate indarren ondoriozko aplikazio puntua da. </a:t>
            </a:r>
            <a:endParaRPr lang="es-ES" sz="2000" i="1" dirty="0"/>
          </a:p>
          <a:p>
            <a:pPr algn="just"/>
            <a:r>
              <a:rPr lang="eu-ES" sz="2000" i="1" dirty="0"/>
              <a:t>Gorputz batean eragiten duen indar ohikoena gorputzaren pisua da. Gorputz orotan, nahiz eta hau oso irregularra izan, puntu bat existitzen da non bertan gorputzaren pisu osoa kontzentratzen den, puntu hau grabitate zentroa kontsideratzen da. </a:t>
            </a:r>
            <a:endParaRPr lang="es-ES" sz="2000" i="1" dirty="0"/>
          </a:p>
          <a:p>
            <a:pPr algn="just"/>
            <a:r>
              <a:rPr lang="eu-ES" sz="2000" i="1" dirty="0"/>
              <a:t>Kontuan hartu behar dugu, dena den, grabitate zentroak ez duela zertan gorputz baten barruan kokatuta egon behar. Era berean, gorputzaren orientazioak ez du eraginik grabitate zentroan</a:t>
            </a:r>
            <a:r>
              <a:rPr lang="eu-ES" sz="2000" i="1" dirty="0" smtClean="0"/>
              <a:t>.</a:t>
            </a:r>
            <a:endParaRPr lang="es-ES" sz="2000" i="1"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 y="729816"/>
            <a:ext cx="9144000" cy="5016758"/>
          </a:xfrm>
          <a:prstGeom prst="rect">
            <a:avLst/>
          </a:prstGeom>
          <a:noFill/>
        </p:spPr>
        <p:txBody>
          <a:bodyPr wrap="square" rtlCol="0">
            <a:spAutoFit/>
          </a:bodyPr>
          <a:lstStyle/>
          <a:p>
            <a:pPr algn="just"/>
            <a:r>
              <a:rPr lang="eu-ES" sz="2000" i="1" dirty="0" smtClean="0"/>
              <a:t>Grabitate zentroaren inguruan hitz egitean, objektu ezberdinak aintzat hartu behar ditugu. Esate baterako, objektu simetriko baten kasuan (beisboleko pilota) grabitate zentroa objektuaren erdigune geometrikoan egongo da, gorputzek simetria dutenean, normalean, grabitate zentroak simetria zentroarekin bat egiten baitu. Baina, forma irregularreko objektuen kasuan (beisboleko bate bat) alde batean pisu gehiago duenez, grabitate zentroa pisu gehien duen alderantz desplazatua egongo da. Beste zenbait objekturen kasuan, aldiz, objektu horren materiarik ez dagoen tokian aurkituko da. Hau gertatzen da, adibidez: saskibaloiko baloiarekin, edalontziarekin, boomerangarekin ...</a:t>
            </a:r>
            <a:endParaRPr lang="es-ES" sz="2000" i="1" dirty="0" smtClean="0"/>
          </a:p>
          <a:p>
            <a:pPr algn="just"/>
            <a:r>
              <a:rPr lang="eu-ES" sz="2000" i="1" dirty="0" smtClean="0"/>
              <a:t>Objektuekin gertatzen den moduan, gizakiok ere grabitate zentroa badugu. Gizakion grabitate zentroa norberaren dimentsio fisikoen araberakoa izango da eta honen magnitudea pertsonaren gorputz masaren berdina izango da. Ideia orokor batean oinarrituz, esan dezakegu gizakion grabitate zentroa “sacral” deituriko 2.ornoaren inguruan aurkitzen dela.  Dena dela, haurren kasuan grabitate zentroa helduena baino puntu altuago batean aurkitzen da, hau buruaren tamaina gainerako gorputz atalekin alderatuz handia dutelako gertatu ohi da. </a:t>
            </a:r>
            <a:endParaRPr lang="es-ES" sz="2000" i="1" dirty="0" smtClean="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07099" y="803383"/>
            <a:ext cx="8644030" cy="5262979"/>
          </a:xfrm>
          <a:prstGeom prst="rect">
            <a:avLst/>
          </a:prstGeom>
          <a:noFill/>
        </p:spPr>
        <p:txBody>
          <a:bodyPr wrap="square" rtlCol="0">
            <a:spAutoFit/>
          </a:bodyPr>
          <a:lstStyle/>
          <a:p>
            <a:pPr algn="just"/>
            <a:r>
              <a:rPr lang="eu-ES" sz="2400" i="1" dirty="0" smtClean="0"/>
              <a:t>Ildo honetatik, pertsona bat tente dagoenean, besoak beheraka dituela, bere grabitate zentroa zilborra baino 2 edo 3 zentimetro beherago aurkituko da. Emakumeengan beherago egoten da, hauen aldakak zabalagoak eta pisutsuagoak direlako.</a:t>
            </a:r>
            <a:endParaRPr lang="es-ES" sz="2400" i="1" dirty="0" smtClean="0"/>
          </a:p>
          <a:p>
            <a:pPr algn="just"/>
            <a:r>
              <a:rPr lang="eu-ES" sz="2400" i="1" dirty="0" smtClean="0"/>
              <a:t> </a:t>
            </a:r>
            <a:endParaRPr lang="es-ES" sz="2400" i="1" dirty="0" smtClean="0"/>
          </a:p>
          <a:p>
            <a:pPr algn="just"/>
            <a:r>
              <a:rPr lang="eu-ES" sz="2400" i="1" dirty="0" smtClean="0"/>
              <a:t> Besoak altxatzen baditugu, ordea, grabitate zentroa 6-8cm inguruan igotzen da. Era berean, gure gorputza kurbatzen badugu U edo C posizioan ipiniz, grabitate zentroa gure gorputzetik at geratuko da.</a:t>
            </a:r>
            <a:endParaRPr lang="es-ES" sz="2400" i="1" dirty="0" smtClean="0"/>
          </a:p>
          <a:p>
            <a:pPr algn="just"/>
            <a:r>
              <a:rPr lang="eu-ES" sz="2400" i="1" dirty="0" smtClean="0"/>
              <a:t>	</a:t>
            </a:r>
            <a:endParaRPr lang="es-ES" sz="2400" i="1" dirty="0" smtClean="0"/>
          </a:p>
          <a:p>
            <a:pPr algn="just"/>
            <a:r>
              <a:rPr lang="eu-ES" sz="2400" i="1" dirty="0" smtClean="0"/>
              <a:t>:asa zentrua objektu bat osatzen duten masazko partikula guztien batazbesteko posizioa da. </a:t>
            </a:r>
            <a:endParaRPr lang="es-ES" sz="2400" i="1" dirty="0" smtClean="0"/>
          </a:p>
          <a:p>
            <a:pPr algn="just"/>
            <a:r>
              <a:rPr lang="eu-ES" sz="2400" i="1" dirty="0" smtClean="0"/>
              <a:t>Kasu gehienetan grabitate zentroak eta masaren erdiguneak kointziditzen dute.</a:t>
            </a:r>
            <a:endParaRPr lang="es-ES" sz="2400" i="1"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8123" y="1050407"/>
            <a:ext cx="8508907" cy="4401205"/>
          </a:xfrm>
          <a:prstGeom prst="rect">
            <a:avLst/>
          </a:prstGeom>
          <a:noFill/>
        </p:spPr>
        <p:txBody>
          <a:bodyPr wrap="square" rtlCol="0">
            <a:spAutoFit/>
          </a:bodyPr>
          <a:lstStyle/>
          <a:p>
            <a:pPr algn="just"/>
            <a:r>
              <a:rPr lang="eu-ES" sz="2000" i="1" dirty="0"/>
              <a:t>Oreka honela definitu dezakegu: egoera bat da, non, gorputzarengan eragiten duten indar guztiak konpentsatuta dauden. Grabitate zentroak objektu baten balantzearen erdigunea osatzen du. Horrela, orekaren galera etorriko da grabitatearen lerroa grabitate zentroaren mugetatik pasatzen (atertzen) bada.</a:t>
            </a:r>
            <a:endParaRPr lang="es-ES" sz="2000" i="1" dirty="0"/>
          </a:p>
          <a:p>
            <a:pPr algn="just"/>
            <a:r>
              <a:rPr lang="eu-ES" sz="2000" i="1" dirty="0"/>
              <a:t>Jakin behar dugu, baita, objektu bat oinarri lau baten gainean jarrita badago, oreka egonkorrean egongo dela, baldin eta, grabitate zentrotik pasatzen den bertikalak euskarriaren basea ebakitzen badu.</a:t>
            </a:r>
            <a:endParaRPr lang="es-ES" sz="2000" i="1" dirty="0"/>
          </a:p>
          <a:p>
            <a:pPr algn="just"/>
            <a:r>
              <a:rPr lang="eu-ES" sz="2000" i="1" dirty="0"/>
              <a:t>Gorputz bat orekaren posiziotik apur bat aldentzen bada, berreskuratze momentu bat agertuko da eta hasierako orekako posizioa berreskuratuko du. Objektua oreka puntutik gehiago aldentzen bada, grabitate zentroa basearen kanpora eror daiteke, egoera honetan berreskuratze momentu bat egongo ez delarik. Modu honetan, gorputzak hasierako oreka posizioa galduko du erabat eta hasierako posizioa galdu ostean, errotazio baten bidez, beste posizio berri batera bideratuko da</a:t>
            </a:r>
            <a:r>
              <a:rPr lang="eu-ES" sz="2000" i="1" dirty="0" smtClean="0"/>
              <a:t>.</a:t>
            </a:r>
            <a:endParaRPr lang="es-ES" sz="2000" i="1"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7711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2940</TotalTime>
  <Words>1672</Words>
  <Application>Microsoft Macintosh PowerPoint</Application>
  <PresentationFormat>Presentación en pantalla (4:3)</PresentationFormat>
  <Paragraphs>132</Paragraphs>
  <Slides>31</Slides>
  <Notes>1</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17</cp:revision>
  <dcterms:created xsi:type="dcterms:W3CDTF">2015-04-24T08:23:16Z</dcterms:created>
  <dcterms:modified xsi:type="dcterms:W3CDTF">2015-06-11T09:57:29Z</dcterms:modified>
</cp:coreProperties>
</file>