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32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317" r:id="rId29"/>
    <p:sldId id="318" r:id="rId30"/>
    <p:sldId id="319" r:id="rId3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3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303-F7CA-5843-87EB-AF18CD496E80}" type="datetimeFigureOut">
              <a:rPr lang="es-ES" smtClean="0"/>
              <a:t>12/6/15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B4D2F-EBC5-204D-921B-2DC50AC04CF1}" type="slidenum">
              <a:rPr lang="es-ES" smtClean="0"/>
              <a:t>‹Nr.›</a:t>
            </a:fld>
            <a:endParaRPr lang="es-ES"/>
          </a:p>
        </p:txBody>
      </p:sp>
    </p:spTree>
    <p:extLst>
      <p:ext uri="{BB962C8B-B14F-4D97-AF65-F5344CB8AC3E}">
        <p14:creationId xmlns:p14="http://schemas.microsoft.com/office/powerpoint/2010/main" val="15264506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BDD8100-E826-ED4B-9584-5A28495B7204}" type="slidenum">
              <a:rPr lang="eu-ES" sz="1200">
                <a:latin typeface="Times" charset="0"/>
              </a:rPr>
              <a:pPr/>
              <a:t>28</a:t>
            </a:fld>
            <a:endParaRPr lang="eu-ES" sz="1200">
              <a:latin typeface="Times" charset="0"/>
            </a:endParaRPr>
          </a:p>
        </p:txBody>
      </p:sp>
      <p:sp>
        <p:nvSpPr>
          <p:cNvPr id="680963" name="Rectangle 2"/>
          <p:cNvSpPr>
            <a:spLocks noGrp="1" noRot="1" noChangeAspect="1" noChangeArrowheads="1" noTextEdit="1"/>
          </p:cNvSpPr>
          <p:nvPr>
            <p:ph type="sldImg"/>
          </p:nvPr>
        </p:nvSpPr>
        <p:spPr>
          <a:ln/>
        </p:spPr>
      </p:sp>
      <p:sp>
        <p:nvSpPr>
          <p:cNvPr id="68096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2358FE4-6A91-F34A-BC5A-D960D4DD9022}" type="slidenum">
              <a:rPr lang="eu-ES" sz="1200">
                <a:latin typeface="Times" charset="0"/>
              </a:rPr>
              <a:pPr/>
              <a:t>29</a:t>
            </a:fld>
            <a:endParaRPr lang="eu-ES" sz="1200">
              <a:latin typeface="Times" charset="0"/>
            </a:endParaRPr>
          </a:p>
        </p:txBody>
      </p:sp>
      <p:sp>
        <p:nvSpPr>
          <p:cNvPr id="681987" name="Rectangle 2"/>
          <p:cNvSpPr>
            <a:spLocks noGrp="1" noRot="1" noChangeAspect="1" noChangeArrowheads="1" noTextEdit="1"/>
          </p:cNvSpPr>
          <p:nvPr>
            <p:ph type="sldImg"/>
          </p:nvPr>
        </p:nvSpPr>
        <p:spPr>
          <a:ln/>
        </p:spPr>
      </p:sp>
      <p:sp>
        <p:nvSpPr>
          <p:cNvPr id="68198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178F332-3D35-A64A-B480-6240D0993ADC}" type="slidenum">
              <a:rPr lang="eu-ES" sz="1200">
                <a:latin typeface="Times" charset="0"/>
              </a:rPr>
              <a:pPr/>
              <a:t>30</a:t>
            </a:fld>
            <a:endParaRPr lang="eu-ES" sz="1200">
              <a:latin typeface="Times" charset="0"/>
            </a:endParaRPr>
          </a:p>
        </p:txBody>
      </p:sp>
      <p:sp>
        <p:nvSpPr>
          <p:cNvPr id="683011" name="Rectangle 2"/>
          <p:cNvSpPr>
            <a:spLocks noGrp="1" noRot="1" noChangeAspect="1" noChangeArrowheads="1" noTextEdit="1"/>
          </p:cNvSpPr>
          <p:nvPr>
            <p:ph type="sldImg"/>
          </p:nvPr>
        </p:nvSpPr>
        <p:spPr>
          <a:ln/>
        </p:spPr>
      </p:sp>
      <p:sp>
        <p:nvSpPr>
          <p:cNvPr id="68301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3127CB3-4797-224E-9601-CAB11EA63A5C}" type="datetimeFigureOut">
              <a:rPr lang="es-ES" smtClean="0"/>
              <a:t>12/6/15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2812599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3127CB3-4797-224E-9601-CAB11EA63A5C}" type="datetimeFigureOut">
              <a:rPr lang="es-ES" smtClean="0"/>
              <a:t>12/6/15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230030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3127CB3-4797-224E-9601-CAB11EA63A5C}" type="datetimeFigureOut">
              <a:rPr lang="es-ES" smtClean="0"/>
              <a:t>12/6/15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3362970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3127CB3-4797-224E-9601-CAB11EA63A5C}" type="datetimeFigureOut">
              <a:rPr lang="es-ES" smtClean="0"/>
              <a:t>12/6/15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2109205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73127CB3-4797-224E-9601-CAB11EA63A5C}" type="datetimeFigureOut">
              <a:rPr lang="es-ES" smtClean="0"/>
              <a:t>12/6/15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36513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73127CB3-4797-224E-9601-CAB11EA63A5C}" type="datetimeFigureOut">
              <a:rPr lang="es-ES" smtClean="0"/>
              <a:t>12/6/15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194959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73127CB3-4797-224E-9601-CAB11EA63A5C}" type="datetimeFigureOut">
              <a:rPr lang="es-ES" smtClean="0"/>
              <a:t>12/6/15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19089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73127CB3-4797-224E-9601-CAB11EA63A5C}" type="datetimeFigureOut">
              <a:rPr lang="es-ES" smtClean="0"/>
              <a:t>12/6/15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1137144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3127CB3-4797-224E-9601-CAB11EA63A5C}" type="datetimeFigureOut">
              <a:rPr lang="es-ES" smtClean="0"/>
              <a:t>12/6/15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139541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3127CB3-4797-224E-9601-CAB11EA63A5C}" type="datetimeFigureOut">
              <a:rPr lang="es-ES" smtClean="0"/>
              <a:t>12/6/15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313909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3127CB3-4797-224E-9601-CAB11EA63A5C}" type="datetimeFigureOut">
              <a:rPr lang="es-ES" smtClean="0"/>
              <a:t>12/6/15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C5B7669-2352-CA4C-AF13-7FF64B2A1910}" type="slidenum">
              <a:rPr lang="es-ES" smtClean="0"/>
              <a:t>‹Nr.›</a:t>
            </a:fld>
            <a:endParaRPr lang="es-ES"/>
          </a:p>
        </p:txBody>
      </p:sp>
    </p:spTree>
    <p:extLst>
      <p:ext uri="{BB962C8B-B14F-4D97-AF65-F5344CB8AC3E}">
        <p14:creationId xmlns:p14="http://schemas.microsoft.com/office/powerpoint/2010/main" val="21940946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27CB3-4797-224E-9601-CAB11EA63A5C}" type="datetimeFigureOut">
              <a:rPr lang="es-ES" smtClean="0"/>
              <a:t>12/6/15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B7669-2352-CA4C-AF13-7FF64B2A1910}" type="slidenum">
              <a:rPr lang="es-ES" smtClean="0"/>
              <a:t>‹Nr.›</a:t>
            </a:fld>
            <a:endParaRPr lang="es-ES"/>
          </a:p>
        </p:txBody>
      </p:sp>
    </p:spTree>
    <p:extLst>
      <p:ext uri="{BB962C8B-B14F-4D97-AF65-F5344CB8AC3E}">
        <p14:creationId xmlns:p14="http://schemas.microsoft.com/office/powerpoint/2010/main" val="3354838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kTs5IXB8GyA" TargetMode="External"/><Relationship Id="rId4" Type="http://schemas.openxmlformats.org/officeDocument/2006/relationships/hyperlink" Target="https://www.youtube.com/watch?v=xUc3BeWL74o" TargetMode="External"/><Relationship Id="rId5" Type="http://schemas.openxmlformats.org/officeDocument/2006/relationships/hyperlink" Target="https://www.youtube.com/watch?v=2KaKQgUdMT0" TargetMode="External"/><Relationship Id="rId6" Type="http://schemas.openxmlformats.org/officeDocument/2006/relationships/hyperlink" Target="http://www.sabalete.es/2010/02/el-universo-mecanico-todos-los.html" TargetMode="External"/><Relationship Id="rId7" Type="http://schemas.openxmlformats.org/officeDocument/2006/relationships/image" Target="../media/image2.png"/><Relationship Id="rId8" Type="http://schemas.openxmlformats.org/officeDocument/2006/relationships/image" Target="../media/image3.jpeg"/><Relationship Id="rId9"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s://www.youtube.com/watch?v=XBh59NEnML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a:xfrm>
            <a:off x="685800" y="2130425"/>
            <a:ext cx="7772400" cy="1470025"/>
          </a:xfrm>
        </p:spPr>
        <p:txBody>
          <a:bodyPr/>
          <a:lstStyle/>
          <a:p>
            <a:r>
              <a:rPr lang="es-ES" b="1" dirty="0" smtClean="0">
                <a:solidFill>
                  <a:srgbClr val="0000FF"/>
                </a:solidFill>
              </a:rPr>
              <a:t>9.- DINAMIKAREN LEGEAK</a:t>
            </a:r>
            <a:endParaRPr lang="es-ES" b="1" dirty="0">
              <a:solidFill>
                <a:srgbClr val="0000FF"/>
              </a:solidFill>
            </a:endParaRPr>
          </a:p>
        </p:txBody>
      </p:sp>
      <p:pic>
        <p:nvPicPr>
          <p:cNvPr id="6"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41471735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858074"/>
            <a:ext cx="9144000" cy="424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nSpc>
                <a:spcPct val="80000"/>
              </a:lnSpc>
            </a:pPr>
            <a:r>
              <a:rPr lang="eu-ES" sz="2400" dirty="0"/>
              <a:t>18.- Enuntziatu 3. Legea. </a:t>
            </a:r>
          </a:p>
          <a:p>
            <a:pPr>
              <a:lnSpc>
                <a:spcPct val="80000"/>
              </a:lnSpc>
            </a:pPr>
            <a:r>
              <a:rPr lang="eu-ES" sz="2400" dirty="0" smtClean="0"/>
              <a:t>Azaldu sokatira kirolean parte hartzen duen kirolari batengan eragiten duten indar guztiak. 3. legearekin ba al du zerikusirik?</a:t>
            </a:r>
          </a:p>
          <a:p>
            <a:pPr>
              <a:lnSpc>
                <a:spcPct val="80000"/>
              </a:lnSpc>
            </a:pPr>
            <a:endParaRPr lang="eu-ES" sz="2400" dirty="0"/>
          </a:p>
          <a:p>
            <a:pPr>
              <a:lnSpc>
                <a:spcPct val="80000"/>
              </a:lnSpc>
            </a:pPr>
            <a:endParaRPr lang="eu-ES" sz="2400" dirty="0"/>
          </a:p>
          <a:p>
            <a:pPr>
              <a:lnSpc>
                <a:spcPct val="80000"/>
              </a:lnSpc>
            </a:pPr>
            <a:r>
              <a:rPr lang="eu-ES" sz="2400" dirty="0"/>
              <a:t>19.- Aristotelesen fisikari jarraituz "indarrak mugimenduaren kausa dira, gorputzen abiadurarena hain zuzen ". Sinbolikoki idatzirik hauxe da esaten duena : F = Kv </a:t>
            </a:r>
          </a:p>
          <a:p>
            <a:pPr>
              <a:lnSpc>
                <a:spcPct val="80000"/>
              </a:lnSpc>
            </a:pPr>
            <a:endParaRPr lang="eu-ES" sz="2400" dirty="0"/>
          </a:p>
          <a:p>
            <a:pPr>
              <a:lnSpc>
                <a:spcPct val="80000"/>
              </a:lnSpc>
            </a:pPr>
            <a:r>
              <a:rPr lang="eu-ES" sz="2400" dirty="0"/>
              <a:t>F : lndarra; v: Abiadura ; K : Proportzionaltasun konstantea</a:t>
            </a:r>
          </a:p>
          <a:p>
            <a:pPr>
              <a:lnSpc>
                <a:spcPct val="80000"/>
              </a:lnSpc>
            </a:pPr>
            <a:r>
              <a:rPr lang="eu-ES" sz="2400" dirty="0"/>
              <a:t>Ados al zaude? Proposatu beste definizio bat</a:t>
            </a:r>
            <a:r>
              <a:rPr lang="eu-ES" sz="2400" dirty="0" smtClean="0"/>
              <a:t>.</a:t>
            </a:r>
          </a:p>
          <a:p>
            <a:pPr>
              <a:lnSpc>
                <a:spcPct val="80000"/>
              </a:lnSpc>
            </a:pPr>
            <a:endParaRPr lang="eu-ES" sz="2400" dirty="0"/>
          </a:p>
          <a:p>
            <a:pPr>
              <a:lnSpc>
                <a:spcPct val="80000"/>
              </a:lnSpc>
            </a:pPr>
            <a:r>
              <a:rPr lang="eu-ES" sz="2400" dirty="0" smtClean="0"/>
              <a:t> </a:t>
            </a:r>
            <a:endParaRPr lang="eu-ES" sz="2400" dirty="0"/>
          </a:p>
          <a:p>
            <a:pPr>
              <a:lnSpc>
                <a:spcPct val="80000"/>
              </a:lnSpc>
            </a:pPr>
            <a:r>
              <a:rPr lang="eu-ES" sz="2400" dirty="0"/>
              <a:t>20.- Saiatu k konstanteari esanahia ematen. Enuntziatu 2. legea</a:t>
            </a:r>
            <a:r>
              <a:rPr lang="eu-ES" sz="2400" dirty="0" smtClean="0"/>
              <a:t>.</a:t>
            </a:r>
            <a:endParaRPr lang="eu-ES" sz="24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7139" y="889154"/>
            <a:ext cx="8406220" cy="4836196"/>
          </a:xfrm>
          <a:prstGeom prst="rect">
            <a:avLst/>
          </a:prstGeom>
        </p:spPr>
        <p:txBody>
          <a:bodyPr wrap="square">
            <a:spAutoFit/>
          </a:bodyPr>
          <a:lstStyle/>
          <a:p>
            <a:pPr>
              <a:lnSpc>
                <a:spcPct val="80000"/>
              </a:lnSpc>
            </a:pPr>
            <a:r>
              <a:rPr lang="eu-ES" sz="3200" dirty="0" smtClean="0"/>
              <a:t>21.- Higidura azeleratu baten azterketa praktikoa. Proposatu esperientzia bat higidura azeleratu bat aztertzeko. Adibidez malda batetik erortzen ari den kanika baten mugimendua.</a:t>
            </a:r>
          </a:p>
          <a:p>
            <a:pPr>
              <a:lnSpc>
                <a:spcPct val="80000"/>
              </a:lnSpc>
            </a:pPr>
            <a:endParaRPr lang="eu-ES" sz="3200" dirty="0"/>
          </a:p>
          <a:p>
            <a:pPr>
              <a:lnSpc>
                <a:spcPct val="80000"/>
              </a:lnSpc>
            </a:pPr>
            <a:endParaRPr lang="eu-ES" sz="3200" dirty="0" smtClean="0"/>
          </a:p>
          <a:p>
            <a:pPr>
              <a:lnSpc>
                <a:spcPct val="80000"/>
              </a:lnSpc>
            </a:pPr>
            <a:endParaRPr lang="eu-ES" sz="3200" dirty="0" smtClean="0"/>
          </a:p>
          <a:p>
            <a:pPr>
              <a:lnSpc>
                <a:spcPct val="80000"/>
              </a:lnSpc>
            </a:pPr>
            <a:endParaRPr lang="eu-ES" sz="3200" dirty="0" smtClean="0"/>
          </a:p>
          <a:p>
            <a:pPr>
              <a:lnSpc>
                <a:spcPct val="80000"/>
              </a:lnSpc>
            </a:pPr>
            <a:endParaRPr lang="eu-ES" sz="3200" dirty="0"/>
          </a:p>
          <a:p>
            <a:pPr>
              <a:lnSpc>
                <a:spcPct val="80000"/>
              </a:lnSpc>
            </a:pPr>
            <a:endParaRPr lang="eu-ES" sz="3200" dirty="0" smtClean="0"/>
          </a:p>
          <a:p>
            <a:pPr>
              <a:lnSpc>
                <a:spcPct val="80000"/>
              </a:lnSpc>
            </a:pPr>
            <a:r>
              <a:rPr lang="eu-ES" sz="3200" dirty="0" smtClean="0"/>
              <a:t>22.- Gidari batek semaforo gorria ikusten du. Geldituko al da garaiz?</a:t>
            </a:r>
            <a:endParaRPr lang="eu-ES" sz="3200" dirty="0"/>
          </a:p>
        </p:txBody>
      </p:sp>
      <p:sp>
        <p:nvSpPr>
          <p:cNvPr id="3" name="Triángulo rectángulo 2"/>
          <p:cNvSpPr/>
          <p:nvPr/>
        </p:nvSpPr>
        <p:spPr>
          <a:xfrm>
            <a:off x="1842214" y="2931268"/>
            <a:ext cx="3612886" cy="153841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Elipse 3"/>
          <p:cNvSpPr/>
          <p:nvPr/>
        </p:nvSpPr>
        <p:spPr>
          <a:xfrm>
            <a:off x="3076318" y="2931268"/>
            <a:ext cx="643881" cy="626097"/>
          </a:xfrm>
          <a:prstGeom prst="ellipse">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6393" y="1010990"/>
            <a:ext cx="7994852" cy="584776"/>
          </a:xfrm>
          <a:prstGeom prst="rect">
            <a:avLst/>
          </a:prstGeom>
          <a:noFill/>
        </p:spPr>
        <p:txBody>
          <a:bodyPr wrap="square" rtlCol="0">
            <a:spAutoFit/>
          </a:bodyPr>
          <a:lstStyle/>
          <a:p>
            <a:r>
              <a:rPr lang="es-ES" sz="3200" dirty="0" err="1" smtClean="0"/>
              <a:t>Eragiten</a:t>
            </a:r>
            <a:r>
              <a:rPr lang="es-ES" sz="3200" dirty="0" smtClean="0"/>
              <a:t> </a:t>
            </a:r>
            <a:r>
              <a:rPr lang="es-ES" sz="3200" dirty="0" err="1" smtClean="0"/>
              <a:t>duten</a:t>
            </a:r>
            <a:r>
              <a:rPr lang="es-ES" sz="3200" dirty="0" smtClean="0"/>
              <a:t> </a:t>
            </a:r>
            <a:r>
              <a:rPr lang="es-ES" sz="3200" dirty="0" err="1" smtClean="0"/>
              <a:t>indar</a:t>
            </a:r>
            <a:r>
              <a:rPr lang="es-ES" sz="3200" dirty="0" smtClean="0"/>
              <a:t> </a:t>
            </a:r>
            <a:r>
              <a:rPr lang="es-ES" sz="3200" dirty="0" err="1" smtClean="0"/>
              <a:t>guztiak</a:t>
            </a:r>
            <a:r>
              <a:rPr lang="es-ES" sz="3200" dirty="0" smtClean="0"/>
              <a:t> </a:t>
            </a:r>
            <a:r>
              <a:rPr lang="es-ES" sz="3200" dirty="0" err="1" smtClean="0"/>
              <a:t>adieraz</a:t>
            </a:r>
            <a:r>
              <a:rPr lang="es-ES" sz="3200" dirty="0" smtClean="0"/>
              <a:t> </a:t>
            </a:r>
            <a:r>
              <a:rPr lang="es-ES" sz="3200" dirty="0" err="1" smtClean="0"/>
              <a:t>itzazue</a:t>
            </a:r>
            <a:r>
              <a:rPr lang="es-ES" sz="3200" dirty="0" smtClean="0"/>
              <a:t>.</a:t>
            </a:r>
            <a:endParaRPr lang="es-ES" sz="3200" dirty="0"/>
          </a:p>
        </p:txBody>
      </p:sp>
      <p:pic>
        <p:nvPicPr>
          <p:cNvPr id="3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2449286" y="2376714"/>
            <a:ext cx="3973285" cy="954107"/>
          </a:xfrm>
          <a:prstGeom prst="rect">
            <a:avLst/>
          </a:prstGeom>
          <a:noFill/>
        </p:spPr>
        <p:txBody>
          <a:bodyPr wrap="square" rtlCol="0">
            <a:spAutoFit/>
          </a:bodyPr>
          <a:lstStyle/>
          <a:p>
            <a:r>
              <a:rPr lang="es-ES" sz="2800" dirty="0" err="1" smtClean="0"/>
              <a:t>Liburu</a:t>
            </a:r>
            <a:r>
              <a:rPr lang="es-ES" sz="2800" dirty="0" smtClean="0"/>
              <a:t> </a:t>
            </a:r>
            <a:r>
              <a:rPr lang="es-ES" sz="2800" dirty="0" err="1" smtClean="0"/>
              <a:t>bat</a:t>
            </a:r>
            <a:r>
              <a:rPr lang="es-ES" sz="2800" dirty="0" smtClean="0"/>
              <a:t> </a:t>
            </a:r>
            <a:r>
              <a:rPr lang="es-ES" sz="2800" dirty="0" err="1" smtClean="0"/>
              <a:t>mahai</a:t>
            </a:r>
            <a:r>
              <a:rPr lang="es-ES" sz="2800" dirty="0" smtClean="0"/>
              <a:t> baten </a:t>
            </a:r>
            <a:r>
              <a:rPr lang="es-ES" sz="2800" dirty="0" err="1" smtClean="0"/>
              <a:t>gainean</a:t>
            </a:r>
            <a:r>
              <a:rPr lang="es-ES" sz="2800" dirty="0" smtClean="0"/>
              <a:t> </a:t>
            </a:r>
            <a:r>
              <a:rPr lang="es-ES" sz="2800" dirty="0" err="1" smtClean="0"/>
              <a:t>dago</a:t>
            </a:r>
            <a:endParaRPr lang="es-ES" sz="2800" dirty="0"/>
          </a:p>
        </p:txBody>
      </p:sp>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476271" y="4168023"/>
            <a:ext cx="3458555" cy="1569660"/>
          </a:xfrm>
          <a:prstGeom prst="rect">
            <a:avLst/>
          </a:prstGeom>
          <a:noFill/>
        </p:spPr>
        <p:txBody>
          <a:bodyPr wrap="square" rtlCol="0">
            <a:spAutoFit/>
          </a:bodyPr>
          <a:lstStyle/>
          <a:p>
            <a:r>
              <a:rPr lang="eu-ES" sz="3200" dirty="0" smtClean="0"/>
              <a:t>Sokarengan zein indarrek eragiten dute</a:t>
            </a:r>
            <a:endParaRPr lang="es-ES" sz="3200" dirty="0"/>
          </a:p>
        </p:txBody>
      </p:sp>
      <p:sp>
        <p:nvSpPr>
          <p:cNvPr id="9" name="CuadroTexto 8"/>
          <p:cNvSpPr txBox="1"/>
          <p:nvPr/>
        </p:nvSpPr>
        <p:spPr>
          <a:xfrm>
            <a:off x="717550" y="691376"/>
            <a:ext cx="7994852" cy="584776"/>
          </a:xfrm>
          <a:prstGeom prst="rect">
            <a:avLst/>
          </a:prstGeom>
          <a:noFill/>
        </p:spPr>
        <p:txBody>
          <a:bodyPr wrap="square" rtlCol="0">
            <a:spAutoFit/>
          </a:bodyPr>
          <a:lstStyle/>
          <a:p>
            <a:r>
              <a:rPr lang="es-ES" sz="3200" dirty="0" err="1" smtClean="0"/>
              <a:t>Eragiten</a:t>
            </a:r>
            <a:r>
              <a:rPr lang="es-ES" sz="3200" dirty="0" smtClean="0"/>
              <a:t> </a:t>
            </a:r>
            <a:r>
              <a:rPr lang="es-ES" sz="3200" dirty="0" err="1" smtClean="0"/>
              <a:t>duten</a:t>
            </a:r>
            <a:r>
              <a:rPr lang="es-ES" sz="3200" dirty="0" smtClean="0"/>
              <a:t> </a:t>
            </a:r>
            <a:r>
              <a:rPr lang="es-ES" sz="3200" dirty="0" err="1" smtClean="0"/>
              <a:t>indar</a:t>
            </a:r>
            <a:r>
              <a:rPr lang="es-ES" sz="3200" dirty="0" smtClean="0"/>
              <a:t> </a:t>
            </a:r>
            <a:r>
              <a:rPr lang="es-ES" sz="3200" dirty="0" err="1" smtClean="0"/>
              <a:t>guztiak</a:t>
            </a:r>
            <a:r>
              <a:rPr lang="es-ES" sz="3200" dirty="0" smtClean="0"/>
              <a:t> </a:t>
            </a:r>
            <a:r>
              <a:rPr lang="es-ES" sz="3200" dirty="0" err="1" smtClean="0"/>
              <a:t>adieraz</a:t>
            </a:r>
            <a:r>
              <a:rPr lang="es-ES" sz="3200" dirty="0" smtClean="0"/>
              <a:t> </a:t>
            </a:r>
            <a:r>
              <a:rPr lang="es-ES" sz="3200" dirty="0" err="1" smtClean="0"/>
              <a:t>itzazue</a:t>
            </a:r>
            <a:r>
              <a:rPr lang="es-ES" sz="3200" dirty="0" smtClean="0"/>
              <a:t>.</a:t>
            </a:r>
            <a:endParaRPr lang="es-ES" sz="3200" dirty="0"/>
          </a:p>
        </p:txBody>
      </p:sp>
      <p:sp>
        <p:nvSpPr>
          <p:cNvPr id="17" name="Rectangle 8"/>
          <p:cNvSpPr>
            <a:spLocks noChangeArrowheads="1"/>
          </p:cNvSpPr>
          <p:nvPr/>
        </p:nvSpPr>
        <p:spPr bwMode="auto">
          <a:xfrm>
            <a:off x="4190449" y="1418473"/>
            <a:ext cx="3800475" cy="88900"/>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9" name="Rectangle 10" descr="Mármol blanco"/>
          <p:cNvSpPr>
            <a:spLocks noChangeArrowheads="1"/>
          </p:cNvSpPr>
          <p:nvPr/>
        </p:nvSpPr>
        <p:spPr bwMode="auto">
          <a:xfrm>
            <a:off x="4169812" y="1499436"/>
            <a:ext cx="254000" cy="2478087"/>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s-ES"/>
          </a:p>
        </p:txBody>
      </p:sp>
      <p:sp>
        <p:nvSpPr>
          <p:cNvPr id="20" name="Rectangle 11" descr="Mármol blanco"/>
          <p:cNvSpPr>
            <a:spLocks noChangeArrowheads="1"/>
          </p:cNvSpPr>
          <p:nvPr/>
        </p:nvSpPr>
        <p:spPr bwMode="auto">
          <a:xfrm>
            <a:off x="7757562" y="1499436"/>
            <a:ext cx="254000" cy="2459037"/>
          </a:xfrm>
          <a:prstGeom prst="rect">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s-ES"/>
          </a:p>
        </p:txBody>
      </p:sp>
      <p:sp>
        <p:nvSpPr>
          <p:cNvPr id="23" name="CuadroTexto 22"/>
          <p:cNvSpPr txBox="1"/>
          <p:nvPr/>
        </p:nvSpPr>
        <p:spPr>
          <a:xfrm>
            <a:off x="4580208" y="4320423"/>
            <a:ext cx="3458555" cy="1569660"/>
          </a:xfrm>
          <a:prstGeom prst="rect">
            <a:avLst/>
          </a:prstGeom>
          <a:noFill/>
        </p:spPr>
        <p:txBody>
          <a:bodyPr wrap="square" rtlCol="0">
            <a:spAutoFit/>
          </a:bodyPr>
          <a:lstStyle/>
          <a:p>
            <a:r>
              <a:rPr lang="eu-ES" sz="3200" dirty="0" smtClean="0"/>
              <a:t>Sabaiarengan zein indarrek eragiten dute</a:t>
            </a:r>
            <a:endParaRPr lang="es-ES" sz="3200" dirty="0"/>
          </a:p>
        </p:txBody>
      </p:sp>
      <p:pic>
        <p:nvPicPr>
          <p:cNvPr id="1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685800" y="1705429"/>
            <a:ext cx="2870200" cy="369332"/>
          </a:xfrm>
          <a:prstGeom prst="rect">
            <a:avLst/>
          </a:prstGeom>
          <a:noFill/>
        </p:spPr>
        <p:txBody>
          <a:bodyPr wrap="square" rtlCol="0">
            <a:spAutoFit/>
          </a:bodyPr>
          <a:lstStyle/>
          <a:p>
            <a:r>
              <a:rPr lang="es-ES" dirty="0" err="1" smtClean="0"/>
              <a:t>Urdaiazpikoa</a:t>
            </a:r>
            <a:r>
              <a:rPr lang="es-ES" dirty="0" smtClean="0"/>
              <a:t> </a:t>
            </a:r>
            <a:r>
              <a:rPr lang="es-ES" dirty="0" err="1" smtClean="0"/>
              <a:t>zintzilik</a:t>
            </a:r>
            <a:r>
              <a:rPr lang="es-ES" dirty="0" smtClean="0"/>
              <a:t> </a:t>
            </a:r>
            <a:r>
              <a:rPr lang="es-ES" dirty="0" err="1" smtClean="0"/>
              <a:t>dago</a:t>
            </a:r>
            <a:endParaRPr lang="es-ES" dirty="0"/>
          </a:p>
        </p:txBody>
      </p:sp>
      <p:sp>
        <p:nvSpPr>
          <p:cNvPr id="18" name="CuadroTexto 17"/>
          <p:cNvSpPr txBox="1"/>
          <p:nvPr/>
        </p:nvSpPr>
        <p:spPr>
          <a:xfrm>
            <a:off x="4580208" y="2227161"/>
            <a:ext cx="2870200" cy="369332"/>
          </a:xfrm>
          <a:prstGeom prst="rect">
            <a:avLst/>
          </a:prstGeom>
          <a:noFill/>
        </p:spPr>
        <p:txBody>
          <a:bodyPr wrap="square" rtlCol="0">
            <a:spAutoFit/>
          </a:bodyPr>
          <a:lstStyle/>
          <a:p>
            <a:r>
              <a:rPr lang="es-ES" dirty="0" err="1" smtClean="0"/>
              <a:t>Urdaiazpikoa</a:t>
            </a:r>
            <a:r>
              <a:rPr lang="es-ES" dirty="0" smtClean="0"/>
              <a:t> </a:t>
            </a:r>
            <a:r>
              <a:rPr lang="es-ES" dirty="0" err="1" smtClean="0"/>
              <a:t>zintzilik</a:t>
            </a:r>
            <a:r>
              <a:rPr lang="es-ES" dirty="0" smtClean="0"/>
              <a:t> </a:t>
            </a:r>
            <a:r>
              <a:rPr lang="es-ES" dirty="0" err="1" smtClean="0"/>
              <a:t>dago</a:t>
            </a:r>
            <a:endParaRPr lang="es-ES" dirty="0"/>
          </a:p>
        </p:txBody>
      </p:sp>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5942" y="1048876"/>
            <a:ext cx="7438571" cy="1815882"/>
          </a:xfrm>
          <a:prstGeom prst="rect">
            <a:avLst/>
          </a:prstGeom>
        </p:spPr>
        <p:txBody>
          <a:bodyPr wrap="square">
            <a:spAutoFit/>
          </a:bodyPr>
          <a:lstStyle/>
          <a:p>
            <a:pPr algn="just"/>
            <a:r>
              <a:rPr lang="eu-ES" sz="2800" dirty="0" smtClean="0"/>
              <a:t>Ormari lotutako soka tiratzen ari den 70 kg-ko pertsonari zein indarrek eragiten diote? Sokarengan zein indarrek eragiten dute? Egizu indarren baloioen estimazioa </a:t>
            </a:r>
            <a:endParaRPr lang="eu-ES" sz="2800" dirty="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Marcador de número de diapositiva"/>
          <p:cNvSpPr>
            <a:spLocks noGrp="1"/>
          </p:cNvSpPr>
          <p:nvPr>
            <p:ph type="sldNum" sz="quarter" idx="12"/>
          </p:nvPr>
        </p:nvSpPr>
        <p:spPr>
          <a:xfrm>
            <a:off x="6553200" y="6356350"/>
            <a:ext cx="2133600" cy="365125"/>
          </a:xfrm>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0EA9CFF-375C-BB4A-8AAE-AC35929AE2F6}" type="slidenum">
              <a:rPr lang="eu-ES" sz="1400">
                <a:latin typeface="Times" charset="0"/>
              </a:rPr>
              <a:pPr/>
              <a:t>15</a:t>
            </a:fld>
            <a:endParaRPr lang="eu-ES" sz="1400">
              <a:latin typeface="Times" charset="0"/>
            </a:endParaRPr>
          </a:p>
        </p:txBody>
      </p:sp>
      <p:sp>
        <p:nvSpPr>
          <p:cNvPr id="11" name="Rectángulo 10"/>
          <p:cNvSpPr/>
          <p:nvPr/>
        </p:nvSpPr>
        <p:spPr>
          <a:xfrm>
            <a:off x="35767" y="1122521"/>
            <a:ext cx="8929373" cy="3046988"/>
          </a:xfrm>
          <a:prstGeom prst="rect">
            <a:avLst/>
          </a:prstGeom>
        </p:spPr>
        <p:txBody>
          <a:bodyPr wrap="square">
            <a:spAutoFit/>
          </a:bodyPr>
          <a:lstStyle/>
          <a:p>
            <a:pPr algn="just"/>
            <a:r>
              <a:rPr lang="eu-ES" sz="3200" dirty="0" smtClean="0"/>
              <a:t>75 kg-ko pertsona batek 50 kg-ko zaku bat eusten du polea baten bitartez. Soka oso arina denez, masarik ez duela suposa dezakegu. Zakuarengan zein indarrek eragiten dute? Pertsonarengan zein indarrek eragiten dute? Txirrikarengan edo polearengan zein indarrek eragiten dute?</a:t>
            </a:r>
            <a:endParaRPr lang="eu-ES" sz="3200" dirty="0"/>
          </a:p>
        </p:txBody>
      </p:sp>
      <p:pic>
        <p:nvPicPr>
          <p:cNvPr id="1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rc 18"/>
          <p:cNvSpPr>
            <a:spLocks/>
          </p:cNvSpPr>
          <p:nvPr/>
        </p:nvSpPr>
        <p:spPr bwMode="auto">
          <a:xfrm>
            <a:off x="717550" y="5105124"/>
            <a:ext cx="3549650" cy="823913"/>
          </a:xfrm>
          <a:custGeom>
            <a:avLst/>
            <a:gdLst>
              <a:gd name="T0" fmla="*/ 0 w 43188"/>
              <a:gd name="T1" fmla="*/ 30676683 h 21600"/>
              <a:gd name="T2" fmla="*/ 291748034 w 43188"/>
              <a:gd name="T3" fmla="*/ 30676683 h 21600"/>
              <a:gd name="T4" fmla="*/ 145874017 w 43188"/>
              <a:gd name="T5" fmla="*/ 31427435 h 21600"/>
              <a:gd name="T6" fmla="*/ 0 60000 65536"/>
              <a:gd name="T7" fmla="*/ 0 60000 65536"/>
              <a:gd name="T8" fmla="*/ 0 60000 65536"/>
              <a:gd name="T9" fmla="*/ 0 w 43188"/>
              <a:gd name="T10" fmla="*/ 0 h 21600"/>
              <a:gd name="T11" fmla="*/ 43188 w 43188"/>
              <a:gd name="T12" fmla="*/ 21600 h 21600"/>
            </a:gdLst>
            <a:ahLst/>
            <a:cxnLst>
              <a:cxn ang="T6">
                <a:pos x="T0" y="T1"/>
              </a:cxn>
              <a:cxn ang="T7">
                <a:pos x="T2" y="T3"/>
              </a:cxn>
              <a:cxn ang="T8">
                <a:pos x="T4" y="T5"/>
              </a:cxn>
            </a:cxnLst>
            <a:rect l="T9" t="T10" r="T11" b="T12"/>
            <a:pathLst>
              <a:path w="43188" h="21600" fill="none" extrusionOk="0">
                <a:moveTo>
                  <a:pt x="0" y="21084"/>
                </a:moveTo>
                <a:cubicBezTo>
                  <a:pt x="280" y="9359"/>
                  <a:pt x="9865" y="-1"/>
                  <a:pt x="21594" y="0"/>
                </a:cubicBezTo>
                <a:cubicBezTo>
                  <a:pt x="33322" y="0"/>
                  <a:pt x="42907" y="9359"/>
                  <a:pt x="43187" y="21084"/>
                </a:cubicBezTo>
              </a:path>
              <a:path w="43188" h="21600" stroke="0" extrusionOk="0">
                <a:moveTo>
                  <a:pt x="0" y="21084"/>
                </a:moveTo>
                <a:cubicBezTo>
                  <a:pt x="280" y="9359"/>
                  <a:pt x="9865" y="-1"/>
                  <a:pt x="21594" y="0"/>
                </a:cubicBezTo>
                <a:cubicBezTo>
                  <a:pt x="33322" y="0"/>
                  <a:pt x="42907" y="9359"/>
                  <a:pt x="43187" y="21084"/>
                </a:cubicBezTo>
                <a:lnTo>
                  <a:pt x="21594" y="21600"/>
                </a:lnTo>
                <a:close/>
              </a:path>
            </a:pathLst>
          </a:custGeom>
          <a:solidFill>
            <a:schemeClr val="accent1">
              <a:lumMod val="60000"/>
              <a:lumOff val="40000"/>
            </a:schemeClr>
          </a:solidFill>
          <a:ln w="9525">
            <a:solidFill>
              <a:schemeClr val="tx1"/>
            </a:solidFill>
            <a:round/>
            <a:headEnd/>
            <a:tailEnd/>
          </a:ln>
        </p:spPr>
        <p:txBody>
          <a:bodyPr wrap="none" anchor="ctr"/>
          <a:lstStyle/>
          <a:p>
            <a:endParaRPr lang="es-ES"/>
          </a:p>
        </p:txBody>
      </p:sp>
      <p:sp>
        <p:nvSpPr>
          <p:cNvPr id="20" name="Rectángulo 19"/>
          <p:cNvSpPr/>
          <p:nvPr/>
        </p:nvSpPr>
        <p:spPr>
          <a:xfrm>
            <a:off x="178314" y="976739"/>
            <a:ext cx="8311635" cy="830997"/>
          </a:xfrm>
          <a:prstGeom prst="rect">
            <a:avLst/>
          </a:prstGeom>
        </p:spPr>
        <p:txBody>
          <a:bodyPr wrap="square">
            <a:spAutoFit/>
          </a:bodyPr>
          <a:lstStyle/>
          <a:p>
            <a:pPr algn="ctr"/>
            <a:r>
              <a:rPr lang="eu-ES" sz="2400" dirty="0" smtClean="0"/>
              <a:t>Liburuak eta urdaiazpikoak parte hartzen du elkarrekintzetan. Identifika itzazu.</a:t>
            </a:r>
            <a:endParaRPr lang="eu-ES" sz="2400" dirty="0"/>
          </a:p>
        </p:txBody>
      </p:sp>
      <p:sp>
        <p:nvSpPr>
          <p:cNvPr id="25" name="Arc 9"/>
          <p:cNvSpPr>
            <a:spLocks/>
          </p:cNvSpPr>
          <p:nvPr/>
        </p:nvSpPr>
        <p:spPr bwMode="auto">
          <a:xfrm>
            <a:off x="5845338" y="5238618"/>
            <a:ext cx="2146300" cy="823912"/>
          </a:xfrm>
          <a:custGeom>
            <a:avLst/>
            <a:gdLst>
              <a:gd name="T0" fmla="*/ 0 w 43188"/>
              <a:gd name="T1" fmla="*/ 30676607 h 21600"/>
              <a:gd name="T2" fmla="*/ 106663985 w 43188"/>
              <a:gd name="T3" fmla="*/ 30676607 h 21600"/>
              <a:gd name="T4" fmla="*/ 53331992 w 43188"/>
              <a:gd name="T5" fmla="*/ 31427359 h 21600"/>
              <a:gd name="T6" fmla="*/ 0 60000 65536"/>
              <a:gd name="T7" fmla="*/ 0 60000 65536"/>
              <a:gd name="T8" fmla="*/ 0 60000 65536"/>
              <a:gd name="T9" fmla="*/ 0 w 43188"/>
              <a:gd name="T10" fmla="*/ 0 h 21600"/>
              <a:gd name="T11" fmla="*/ 43188 w 43188"/>
              <a:gd name="T12" fmla="*/ 21600 h 21600"/>
            </a:gdLst>
            <a:ahLst/>
            <a:cxnLst>
              <a:cxn ang="T6">
                <a:pos x="T0" y="T1"/>
              </a:cxn>
              <a:cxn ang="T7">
                <a:pos x="T2" y="T3"/>
              </a:cxn>
              <a:cxn ang="T8">
                <a:pos x="T4" y="T5"/>
              </a:cxn>
            </a:cxnLst>
            <a:rect l="T9" t="T10" r="T11" b="T12"/>
            <a:pathLst>
              <a:path w="43188" h="21600" fill="none" extrusionOk="0">
                <a:moveTo>
                  <a:pt x="0" y="21084"/>
                </a:moveTo>
                <a:cubicBezTo>
                  <a:pt x="280" y="9359"/>
                  <a:pt x="9865" y="-1"/>
                  <a:pt x="21594" y="0"/>
                </a:cubicBezTo>
                <a:cubicBezTo>
                  <a:pt x="33322" y="0"/>
                  <a:pt x="42907" y="9359"/>
                  <a:pt x="43187" y="21084"/>
                </a:cubicBezTo>
              </a:path>
              <a:path w="43188" h="21600" stroke="0" extrusionOk="0">
                <a:moveTo>
                  <a:pt x="0" y="21084"/>
                </a:moveTo>
                <a:cubicBezTo>
                  <a:pt x="280" y="9359"/>
                  <a:pt x="9865" y="-1"/>
                  <a:pt x="21594" y="0"/>
                </a:cubicBezTo>
                <a:cubicBezTo>
                  <a:pt x="33322" y="0"/>
                  <a:pt x="42907" y="9359"/>
                  <a:pt x="43187" y="21084"/>
                </a:cubicBezTo>
                <a:lnTo>
                  <a:pt x="21594" y="21600"/>
                </a:lnTo>
                <a:close/>
              </a:path>
            </a:pathLst>
          </a:custGeom>
          <a:solidFill>
            <a:schemeClr val="accent1">
              <a:lumMod val="60000"/>
              <a:lumOff val="40000"/>
            </a:schemeClr>
          </a:solidFill>
          <a:ln w="9525">
            <a:solidFill>
              <a:schemeClr val="tx1"/>
            </a:solidFill>
            <a:round/>
            <a:headEnd/>
            <a:tailEnd/>
          </a:ln>
        </p:spPr>
        <p:txBody>
          <a:bodyPr wrap="none" anchor="ctr"/>
          <a:lstStyle/>
          <a:p>
            <a:endParaRPr lang="es-ES"/>
          </a:p>
        </p:txBody>
      </p:sp>
      <p:sp>
        <p:nvSpPr>
          <p:cNvPr id="30" name="Rectangle 16"/>
          <p:cNvSpPr>
            <a:spLocks noChangeArrowheads="1"/>
          </p:cNvSpPr>
          <p:nvPr/>
        </p:nvSpPr>
        <p:spPr bwMode="auto">
          <a:xfrm>
            <a:off x="5552484" y="2152650"/>
            <a:ext cx="2559050" cy="139700"/>
          </a:xfrm>
          <a:prstGeom prst="rect">
            <a:avLst/>
          </a:prstGeom>
          <a:solidFill>
            <a:schemeClr val="accent1"/>
          </a:solidFill>
          <a:ln w="9525">
            <a:solidFill>
              <a:schemeClr val="tx1"/>
            </a:solidFill>
            <a:miter lim="800000"/>
            <a:headEnd/>
            <a:tailEnd/>
          </a:ln>
        </p:spPr>
        <p:txBody>
          <a:bodyPr wrap="none" anchor="ctr"/>
          <a:lstStyle/>
          <a:p>
            <a:endParaRPr lang="es-ES"/>
          </a:p>
        </p:txBody>
      </p:sp>
      <p:pic>
        <p:nvPicPr>
          <p:cNvPr id="2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uadroTexto 13"/>
          <p:cNvSpPr txBox="1"/>
          <p:nvPr/>
        </p:nvSpPr>
        <p:spPr>
          <a:xfrm>
            <a:off x="925286" y="2467429"/>
            <a:ext cx="2540000" cy="646331"/>
          </a:xfrm>
          <a:prstGeom prst="rect">
            <a:avLst/>
          </a:prstGeom>
          <a:noFill/>
        </p:spPr>
        <p:txBody>
          <a:bodyPr wrap="square" rtlCol="0">
            <a:spAutoFit/>
          </a:bodyPr>
          <a:lstStyle/>
          <a:p>
            <a:r>
              <a:rPr lang="es-ES" dirty="0" err="1" smtClean="0"/>
              <a:t>Liburua</a:t>
            </a:r>
            <a:r>
              <a:rPr lang="es-ES" dirty="0" smtClean="0"/>
              <a:t> </a:t>
            </a:r>
            <a:r>
              <a:rPr lang="es-ES" dirty="0" err="1" smtClean="0"/>
              <a:t>mahai</a:t>
            </a:r>
            <a:r>
              <a:rPr lang="es-ES" dirty="0" smtClean="0"/>
              <a:t> </a:t>
            </a:r>
            <a:r>
              <a:rPr lang="es-ES" dirty="0" err="1" smtClean="0"/>
              <a:t>gainean</a:t>
            </a:r>
            <a:r>
              <a:rPr lang="es-ES" dirty="0" smtClean="0"/>
              <a:t> </a:t>
            </a:r>
            <a:r>
              <a:rPr lang="es-ES" dirty="0" err="1" smtClean="0"/>
              <a:t>dago</a:t>
            </a:r>
            <a:endParaRPr lang="es-ES" dirty="0"/>
          </a:p>
        </p:txBody>
      </p:sp>
      <p:sp>
        <p:nvSpPr>
          <p:cNvPr id="28" name="CuadroTexto 27"/>
          <p:cNvSpPr txBox="1"/>
          <p:nvPr/>
        </p:nvSpPr>
        <p:spPr>
          <a:xfrm>
            <a:off x="5294313" y="2929094"/>
            <a:ext cx="2870200" cy="369332"/>
          </a:xfrm>
          <a:prstGeom prst="rect">
            <a:avLst/>
          </a:prstGeom>
          <a:noFill/>
        </p:spPr>
        <p:txBody>
          <a:bodyPr wrap="square" rtlCol="0">
            <a:spAutoFit/>
          </a:bodyPr>
          <a:lstStyle/>
          <a:p>
            <a:r>
              <a:rPr lang="es-ES" dirty="0" err="1" smtClean="0"/>
              <a:t>Urdaiazpikoa</a:t>
            </a:r>
            <a:r>
              <a:rPr lang="es-ES" dirty="0" smtClean="0"/>
              <a:t> </a:t>
            </a:r>
            <a:r>
              <a:rPr lang="es-ES" dirty="0" err="1" smtClean="0"/>
              <a:t>zintzilik</a:t>
            </a:r>
            <a:r>
              <a:rPr lang="es-ES" dirty="0" smtClean="0"/>
              <a:t> </a:t>
            </a:r>
            <a:r>
              <a:rPr lang="es-ES" dirty="0" err="1" smtClean="0"/>
              <a:t>dago</a:t>
            </a:r>
            <a:endParaRPr lang="es-ES" dirty="0"/>
          </a:p>
        </p:txBody>
      </p:sp>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3085" y="1669079"/>
            <a:ext cx="8853359" cy="1569660"/>
          </a:xfrm>
          <a:prstGeom prst="rect">
            <a:avLst/>
          </a:prstGeom>
        </p:spPr>
        <p:txBody>
          <a:bodyPr wrap="square">
            <a:spAutoFit/>
          </a:bodyPr>
          <a:lstStyle/>
          <a:p>
            <a:pPr algn="just"/>
            <a:r>
              <a:rPr lang="eu-ES" sz="3200" dirty="0" smtClean="0"/>
              <a:t>Orekan dago. Pertsonari eragiten dizkion indarrak identifika itzazu. Pertsona eta flotagailuaren kasuan Indar bikoteak identifika itzazu</a:t>
            </a:r>
            <a:endParaRPr lang="eu-ES" sz="3200" dirty="0"/>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0" y="963807"/>
            <a:ext cx="9144000" cy="4154983"/>
          </a:xfrm>
          <a:prstGeom prst="rect">
            <a:avLst/>
          </a:prstGeom>
        </p:spPr>
        <p:txBody>
          <a:bodyPr wrap="square">
            <a:spAutoFit/>
          </a:bodyPr>
          <a:lstStyle/>
          <a:p>
            <a:pPr algn="ctr"/>
            <a:r>
              <a:rPr lang="eu-ES" sz="2400" dirty="0" smtClean="0"/>
              <a:t>Ondorengo enuntziatuak zuzenak al dira?</a:t>
            </a:r>
          </a:p>
          <a:p>
            <a:pPr algn="just"/>
            <a:endParaRPr lang="eu-ES" sz="2400" dirty="0"/>
          </a:p>
          <a:p>
            <a:pPr algn="just"/>
            <a:r>
              <a:rPr lang="eu-ES" sz="2400" dirty="0" smtClean="0"/>
              <a:t>Lurrak pertsonari egiten dion indarra </a:t>
            </a:r>
            <a:r>
              <a:rPr lang="eu-ES" sz="2400" b="1" dirty="0" smtClean="0"/>
              <a:t>beti</a:t>
            </a:r>
            <a:r>
              <a:rPr lang="eu-ES" sz="2400" dirty="0" smtClean="0"/>
              <a:t> flotagailuak pertsonari egiten dion indarraren berdina da</a:t>
            </a:r>
          </a:p>
          <a:p>
            <a:pPr algn="just"/>
            <a:r>
              <a:rPr lang="eu-ES" sz="2400" dirty="0" smtClean="0"/>
              <a:t>Ez du beti berdina izan behar. Bi elkarrekintza ezberdin dira, beraz indarren balioak ez dute beti berdinak izan behar.</a:t>
            </a:r>
          </a:p>
          <a:p>
            <a:pPr algn="just"/>
            <a:r>
              <a:rPr lang="eu-ES" sz="2400" dirty="0" smtClean="0"/>
              <a:t>Flotagailuak pertsonari egiten dion indarra </a:t>
            </a:r>
            <a:r>
              <a:rPr lang="eu-ES" sz="2400" b="1" dirty="0" smtClean="0"/>
              <a:t>beti </a:t>
            </a:r>
            <a:r>
              <a:rPr lang="eu-ES" sz="2400" dirty="0" smtClean="0"/>
              <a:t>pertsonak flotagailuari egiten dion indarraren berdina da.</a:t>
            </a:r>
          </a:p>
          <a:p>
            <a:pPr algn="just"/>
            <a:r>
              <a:rPr lang="eu-ES" sz="2400" dirty="0" smtClean="0"/>
              <a:t>Indar hauek beti berdinak dira. Elkarrekintza berdinari dagozkio, beraz balioak beti berdinak izango dira.</a:t>
            </a:r>
          </a:p>
          <a:p>
            <a:pPr algn="ctr"/>
            <a:endParaRPr lang="eu-ES" sz="24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047143"/>
            <a:ext cx="9143999" cy="2062103"/>
          </a:xfrm>
          <a:prstGeom prst="rect">
            <a:avLst/>
          </a:prstGeom>
        </p:spPr>
        <p:txBody>
          <a:bodyPr wrap="square">
            <a:spAutoFit/>
          </a:bodyPr>
          <a:lstStyle/>
          <a:p>
            <a:pPr algn="just"/>
            <a:r>
              <a:rPr lang="eu-ES" sz="3200" dirty="0" smtClean="0"/>
              <a:t>3 kg-ko loreontzia balkoitik kalera erortzen da. Erortzen ari denean (talka egin aurretik) loreontziak lurrari zein indar egiten dio? Erortzen ari denean Lurrak loreontziari zein indar egiten dio</a:t>
            </a:r>
            <a:r>
              <a:rPr lang="eu-ES" sz="3200" dirty="0"/>
              <a:t>?</a:t>
            </a:r>
            <a:endParaRPr lang="eu-ES" sz="3200" dirty="0" smtClean="0"/>
          </a:p>
        </p:txBody>
      </p:sp>
      <p:sp>
        <p:nvSpPr>
          <p:cNvPr id="7" name="Rectángulo 6"/>
          <p:cNvSpPr/>
          <p:nvPr/>
        </p:nvSpPr>
        <p:spPr>
          <a:xfrm>
            <a:off x="145144" y="3339958"/>
            <a:ext cx="8998856" cy="1077218"/>
          </a:xfrm>
          <a:prstGeom prst="rect">
            <a:avLst/>
          </a:prstGeom>
        </p:spPr>
        <p:txBody>
          <a:bodyPr wrap="square">
            <a:spAutoFit/>
          </a:bodyPr>
          <a:lstStyle/>
          <a:p>
            <a:pPr algn="just"/>
            <a:r>
              <a:rPr lang="eu-ES" sz="3200" dirty="0" smtClean="0"/>
              <a:t>Zergatik loreontzia erortzen ikusten dugu eta ez lurra igotzen?</a:t>
            </a:r>
            <a:endParaRPr lang="eu-ES" sz="3200" dirty="0"/>
          </a:p>
        </p:txBody>
      </p:sp>
      <p:pic>
        <p:nvPicPr>
          <p:cNvPr id="1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16764" y="5383646"/>
            <a:ext cx="6747961" cy="584776"/>
          </a:xfrm>
          <a:prstGeom prst="rect">
            <a:avLst/>
          </a:prstGeom>
        </p:spPr>
        <p:txBody>
          <a:bodyPr wrap="none">
            <a:spAutoFit/>
          </a:bodyPr>
          <a:lstStyle/>
          <a:p>
            <a:r>
              <a:rPr lang="eu-ES" sz="3200" dirty="0">
                <a:hlinkClick r:id="rId2"/>
              </a:rPr>
              <a:t>D</a:t>
            </a:r>
            <a:r>
              <a:rPr lang="eu-ES" sz="3200" dirty="0" smtClean="0">
                <a:hlinkClick r:id="rId2"/>
              </a:rPr>
              <a:t>inamikaren legeak (Newtonen legeak) </a:t>
            </a:r>
            <a:endParaRPr lang="es-ES" sz="3200" dirty="0"/>
          </a:p>
        </p:txBody>
      </p:sp>
      <p:sp>
        <p:nvSpPr>
          <p:cNvPr id="5" name="Text Box 3"/>
          <p:cNvSpPr txBox="1">
            <a:spLocks noChangeArrowheads="1"/>
          </p:cNvSpPr>
          <p:nvPr/>
        </p:nvSpPr>
        <p:spPr bwMode="auto">
          <a:xfrm>
            <a:off x="416764" y="2224871"/>
            <a:ext cx="857342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3200" dirty="0" smtClean="0">
                <a:hlinkClick r:id="rId3"/>
              </a:rPr>
              <a:t>Bideoa1 </a:t>
            </a:r>
            <a:r>
              <a:rPr lang="eu-ES" sz="3200" dirty="0" smtClean="0"/>
              <a:t>  </a:t>
            </a:r>
          </a:p>
          <a:p>
            <a:pPr>
              <a:spcBef>
                <a:spcPct val="50000"/>
              </a:spcBef>
            </a:pPr>
            <a:r>
              <a:rPr lang="eu-ES" sz="3200" dirty="0" smtClean="0">
                <a:hlinkClick r:id="rId4"/>
              </a:rPr>
              <a:t>Bideoa2</a:t>
            </a:r>
            <a:endParaRPr lang="eu-ES" sz="3200" dirty="0"/>
          </a:p>
        </p:txBody>
      </p:sp>
      <p:sp>
        <p:nvSpPr>
          <p:cNvPr id="6" name="Text Box 4"/>
          <p:cNvSpPr txBox="1">
            <a:spLocks noChangeArrowheads="1"/>
          </p:cNvSpPr>
          <p:nvPr/>
        </p:nvSpPr>
        <p:spPr bwMode="auto">
          <a:xfrm>
            <a:off x="416764" y="4856830"/>
            <a:ext cx="6988698"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dirty="0">
                <a:hlinkClick r:id="rId5"/>
              </a:rPr>
              <a:t>Gorputzen erorketaren legea bideoa</a:t>
            </a:r>
            <a:endParaRPr lang="es-ES" sz="3200" dirty="0"/>
          </a:p>
        </p:txBody>
      </p:sp>
      <p:sp>
        <p:nvSpPr>
          <p:cNvPr id="7" name="Text Box 5"/>
          <p:cNvSpPr txBox="1">
            <a:spLocks noChangeArrowheads="1"/>
          </p:cNvSpPr>
          <p:nvPr/>
        </p:nvSpPr>
        <p:spPr bwMode="auto">
          <a:xfrm>
            <a:off x="416764" y="4190998"/>
            <a:ext cx="7525266"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dirty="0" smtClean="0">
                <a:hlinkClick r:id="rId6"/>
              </a:rPr>
              <a:t>Bildumako </a:t>
            </a:r>
            <a:r>
              <a:rPr lang="es-ES" sz="3200" dirty="0">
                <a:hlinkClick r:id="rId6"/>
              </a:rPr>
              <a:t>bideo guztiak</a:t>
            </a:r>
            <a:endParaRPr lang="es-ES" sz="3200" dirty="0"/>
          </a:p>
        </p:txBody>
      </p:sp>
      <p:pic>
        <p:nvPicPr>
          <p:cNvPr id="10" name="Imagen 9"/>
          <p:cNvPicPr/>
          <p:nvPr/>
        </p:nvPicPr>
        <p:blipFill>
          <a:blip r:embed="rId7"/>
          <a:srcRect/>
          <a:stretch>
            <a:fillRect/>
          </a:stretch>
        </p:blipFill>
        <p:spPr bwMode="auto">
          <a:xfrm>
            <a:off x="6678323" y="145017"/>
            <a:ext cx="1485900" cy="552450"/>
          </a:xfrm>
          <a:prstGeom prst="rect">
            <a:avLst/>
          </a:prstGeom>
          <a:noFill/>
          <a:ln w="9525">
            <a:noFill/>
            <a:miter lim="800000"/>
            <a:headEnd/>
            <a:tailEnd/>
          </a:ln>
        </p:spPr>
      </p:pic>
      <p:pic>
        <p:nvPicPr>
          <p:cNvPr id="11" name="Imagen 10" descr="blanco_pequeno"/>
          <p:cNvPicPr/>
          <p:nvPr/>
        </p:nvPicPr>
        <p:blipFill>
          <a:blip r:embed="rId8"/>
          <a:srcRect/>
          <a:stretch>
            <a:fillRect/>
          </a:stretch>
        </p:blipFill>
        <p:spPr bwMode="auto">
          <a:xfrm>
            <a:off x="685800" y="71293"/>
            <a:ext cx="1371600" cy="638175"/>
          </a:xfrm>
          <a:prstGeom prst="rect">
            <a:avLst/>
          </a:prstGeom>
          <a:noFill/>
          <a:ln w="9525">
            <a:noFill/>
            <a:miter lim="800000"/>
            <a:headEnd/>
            <a:tailEnd/>
          </a:ln>
        </p:spPr>
      </p:pic>
      <p:pic>
        <p:nvPicPr>
          <p:cNvPr id="12" name="Imagen 11" descr="logo_papel"/>
          <p:cNvPicPr/>
          <p:nvPr/>
        </p:nvPicPr>
        <p:blipFill>
          <a:blip r:embed="rId9" cstate="print"/>
          <a:srcRect/>
          <a:stretch>
            <a:fillRect/>
          </a:stretch>
        </p:blipFill>
        <p:spPr bwMode="auto">
          <a:xfrm>
            <a:off x="3729171" y="173053"/>
            <a:ext cx="1137285" cy="579755"/>
          </a:xfrm>
          <a:prstGeom prst="rect">
            <a:avLst/>
          </a:prstGeom>
          <a:noFill/>
          <a:ln w="9525">
            <a:noFill/>
            <a:miter lim="800000"/>
            <a:headEnd/>
            <a:tailEnd/>
          </a:ln>
        </p:spPr>
      </p:pic>
      <p:sp>
        <p:nvSpPr>
          <p:cNvPr id="2" name="CuadroTexto 1"/>
          <p:cNvSpPr txBox="1"/>
          <p:nvPr/>
        </p:nvSpPr>
        <p:spPr>
          <a:xfrm>
            <a:off x="416765" y="899699"/>
            <a:ext cx="7747458" cy="1200329"/>
          </a:xfrm>
          <a:prstGeom prst="rect">
            <a:avLst/>
          </a:prstGeom>
          <a:noFill/>
        </p:spPr>
        <p:txBody>
          <a:bodyPr wrap="square" rtlCol="0">
            <a:spAutoFit/>
          </a:bodyPr>
          <a:lstStyle/>
          <a:p>
            <a:r>
              <a:rPr lang="es-ES" sz="3600" dirty="0" err="1"/>
              <a:t>Hemen</a:t>
            </a:r>
            <a:r>
              <a:rPr lang="es-ES" sz="3600" dirty="0"/>
              <a:t> </a:t>
            </a:r>
            <a:r>
              <a:rPr lang="es-ES" sz="3600" dirty="0" err="1"/>
              <a:t>dituzue</a:t>
            </a:r>
            <a:r>
              <a:rPr lang="es-ES" sz="3600" dirty="0"/>
              <a:t> </a:t>
            </a:r>
            <a:r>
              <a:rPr lang="es-ES" sz="3600" dirty="0" err="1"/>
              <a:t>gai</a:t>
            </a:r>
            <a:r>
              <a:rPr lang="es-ES" sz="3600" dirty="0"/>
              <a:t> </a:t>
            </a:r>
            <a:r>
              <a:rPr lang="es-ES" sz="3600" dirty="0" err="1"/>
              <a:t>hau</a:t>
            </a:r>
            <a:r>
              <a:rPr lang="es-ES" sz="3600" dirty="0"/>
              <a:t> </a:t>
            </a:r>
            <a:r>
              <a:rPr lang="es-ES" sz="3600" dirty="0" err="1"/>
              <a:t>jorratzeko</a:t>
            </a:r>
            <a:r>
              <a:rPr lang="es-ES" sz="3600" dirty="0"/>
              <a:t> eta </a:t>
            </a:r>
            <a:r>
              <a:rPr lang="es-ES" sz="3600" dirty="0" err="1"/>
              <a:t>garatzeko</a:t>
            </a:r>
            <a:r>
              <a:rPr lang="es-ES" sz="3600" dirty="0"/>
              <a:t> </a:t>
            </a:r>
            <a:r>
              <a:rPr lang="es-ES" sz="3600" dirty="0" err="1"/>
              <a:t>baliabideak</a:t>
            </a:r>
            <a:endParaRPr lang="es-ES" sz="3600" dirty="0"/>
          </a:p>
        </p:txBody>
      </p:sp>
    </p:spTree>
    <p:extLst>
      <p:ext uri="{BB962C8B-B14F-4D97-AF65-F5344CB8AC3E}">
        <p14:creationId xmlns:p14="http://schemas.microsoft.com/office/powerpoint/2010/main" val="20991997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0426" y="1930487"/>
            <a:ext cx="7452487" cy="1569660"/>
          </a:xfrm>
          <a:prstGeom prst="rect">
            <a:avLst/>
          </a:prstGeom>
        </p:spPr>
        <p:txBody>
          <a:bodyPr wrap="square">
            <a:spAutoFit/>
          </a:bodyPr>
          <a:lstStyle/>
          <a:p>
            <a:pPr algn="just"/>
            <a:r>
              <a:rPr lang="eu-ES" sz="2400" dirty="0" smtClean="0"/>
              <a:t>Talka egiterakoan loreontzia eta lurraren arteko indarrak adieraz itzazu</a:t>
            </a:r>
          </a:p>
          <a:p>
            <a:pPr algn="just"/>
            <a:r>
              <a:rPr lang="eu-ES" sz="2400" dirty="0" smtClean="0"/>
              <a:t>Oinak baloiari baloiak oinari egiten dion indarraren berdina al da balioan  baina aurkako noranzkoa al du?</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833983"/>
            <a:ext cx="9143999" cy="1015663"/>
          </a:xfrm>
          <a:prstGeom prst="rect">
            <a:avLst/>
          </a:prstGeom>
        </p:spPr>
        <p:txBody>
          <a:bodyPr wrap="square">
            <a:spAutoFit/>
          </a:bodyPr>
          <a:lstStyle/>
          <a:p>
            <a:pPr algn="just"/>
            <a:r>
              <a:rPr lang="eu-ES" sz="2000" dirty="0" smtClean="0"/>
              <a:t>Bola bat lurrezko zoruarengan bira arazten da eta gelditu arte 25 metro da ibilitakoa. Bolarengan eragiten duten indarrak azter itzazu eta azkenean zergatik gelditzen den azal ezazu. </a:t>
            </a:r>
            <a:endParaRPr lang="eu-ES" sz="2000" i="1" dirty="0"/>
          </a:p>
        </p:txBody>
      </p:sp>
      <p:sp>
        <p:nvSpPr>
          <p:cNvPr id="8" name="Rectángulo 7"/>
          <p:cNvSpPr/>
          <p:nvPr/>
        </p:nvSpPr>
        <p:spPr>
          <a:xfrm>
            <a:off x="0" y="3240285"/>
            <a:ext cx="9143998" cy="1015663"/>
          </a:xfrm>
          <a:prstGeom prst="rect">
            <a:avLst/>
          </a:prstGeom>
        </p:spPr>
        <p:txBody>
          <a:bodyPr wrap="square">
            <a:spAutoFit/>
          </a:bodyPr>
          <a:lstStyle/>
          <a:p>
            <a:pPr algn="just"/>
            <a:r>
              <a:rPr lang="eu-ES" sz="2000" dirty="0" smtClean="0"/>
              <a:t>Leundutako marmolezko zoruan burdinezko bola bat jaurtikitzen da.Bola geldituko al da? 25 metro baino gehiago ala gutxiagoko distantzia egingo al du? Marruskadurarik egong ez balitz non geldituko litzateke?</a:t>
            </a:r>
            <a:endParaRPr lang="eu-ES" sz="2000" dirty="0"/>
          </a:p>
        </p:txBody>
      </p:sp>
      <p:pic>
        <p:nvPicPr>
          <p:cNvPr id="1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3924" y="1849585"/>
            <a:ext cx="8835474" cy="2554545"/>
          </a:xfrm>
          <a:prstGeom prst="rect">
            <a:avLst/>
          </a:prstGeom>
        </p:spPr>
        <p:txBody>
          <a:bodyPr wrap="square">
            <a:spAutoFit/>
          </a:bodyPr>
          <a:lstStyle/>
          <a:p>
            <a:pPr algn="just"/>
            <a:r>
              <a:rPr lang="eu-ES" sz="3200" dirty="0" smtClean="0"/>
              <a:t>Pertsona batek sokatik tiratzen du 50 kg-ko zakua abiadura konstantearekin igotzen duelarik. Zakuarengan eragiten duten indarrak azter itzazu eta bakoitzaren baloia adieraz ezazu. g=9,8m/s</a:t>
            </a:r>
            <a:r>
              <a:rPr lang="eu-ES" sz="3200" baseline="30000" dirty="0" smtClean="0"/>
              <a:t>2  </a:t>
            </a:r>
            <a:r>
              <a:rPr lang="eu-ES" sz="3200" dirty="0" smtClean="0"/>
              <a:t>pisua=mg</a:t>
            </a:r>
          </a:p>
        </p:txBody>
      </p:sp>
      <p:pic>
        <p:nvPicPr>
          <p:cNvPr id="1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594" y="1306157"/>
            <a:ext cx="8932861" cy="1323439"/>
          </a:xfrm>
          <a:prstGeom prst="rect">
            <a:avLst/>
          </a:prstGeom>
        </p:spPr>
        <p:txBody>
          <a:bodyPr wrap="square">
            <a:spAutoFit/>
          </a:bodyPr>
          <a:lstStyle/>
          <a:p>
            <a:pPr algn="just"/>
            <a:r>
              <a:rPr lang="eu-ES" sz="2000" dirty="0" smtClean="0"/>
              <a:t>10 kg-ko kaxarengan eragiten duten indarrak identifika itzazu eta marraz itzazu, desplazatzeko soka baten bitartez tiratzen dugunean, suposatuz zoruaren marruskadura 40 N-etakoa dela. Kaxari zer gertatuko litzaioke, pausagunetik abiatuz 60 N-eko indarrez 5 s-etan tiratuko bagenu.</a:t>
            </a:r>
            <a:endParaRPr lang="eu-ES" sz="2000" i="1" dirty="0" smtClean="0"/>
          </a:p>
        </p:txBody>
      </p:sp>
      <p:pic>
        <p:nvPicPr>
          <p:cNvPr id="1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242463"/>
            <a:ext cx="9014330" cy="2062103"/>
          </a:xfrm>
          <a:prstGeom prst="rect">
            <a:avLst/>
          </a:prstGeom>
        </p:spPr>
        <p:txBody>
          <a:bodyPr wrap="square">
            <a:spAutoFit/>
          </a:bodyPr>
          <a:lstStyle/>
          <a:p>
            <a:pPr algn="just"/>
            <a:r>
              <a:rPr lang="eu-ES" sz="3200" dirty="0" smtClean="0"/>
              <a:t>Kaxari gertatuko litzaiokeena eztabaida ezazu, mugitzen ari den une horretatik,  40 N-eko indarrarekin tiratuko bagenu 5 s-tan. Kaxari zer gertatuko litzaioke ondoren tiratzen uzten badugu. </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81371" y="1499197"/>
            <a:ext cx="7519200" cy="2554545"/>
          </a:xfrm>
          <a:prstGeom prst="rect">
            <a:avLst/>
          </a:prstGeom>
        </p:spPr>
        <p:txBody>
          <a:bodyPr wrap="square">
            <a:spAutoFit/>
          </a:bodyPr>
          <a:lstStyle/>
          <a:p>
            <a:pPr algn="just"/>
            <a:r>
              <a:rPr lang="eu-ES" sz="2000" dirty="0" smtClean="0"/>
              <a:t>Malabaristak bertikalki gorantz jaurtikitzen du 200 gramoko laranja bat. Laranjarengan eragiten duten indarrak identifika eta marraz itzazu eskuarekin ukipenean dagoenean eta igotzen denean. Igotzen ari den bitartean laranjarengan eragiten duten indarrak identifika eta marraz itzazu. Ibilbidearen altura maximoan (puntu gorenean) dagoenean laranjarengan eragiten duten indarrak identifika eta marraz itzazu, v = 0 izanik puntu horretan. Jaisten ari den bitartean laranjarengan eragiten duten indarrak marraz eta identifika itzazu.</a:t>
            </a:r>
            <a:endParaRPr lang="eu-ES" sz="2000" i="1" dirty="0" smtClean="0"/>
          </a:p>
        </p:txBody>
      </p:sp>
      <p:sp>
        <p:nvSpPr>
          <p:cNvPr id="4" name="3 Marcador de número de diapositiva"/>
          <p:cNvSpPr>
            <a:spLocks noGrp="1"/>
          </p:cNvSpPr>
          <p:nvPr>
            <p:ph type="sldNum" sz="quarter" idx="12"/>
          </p:nvPr>
        </p:nvSpPr>
        <p:spPr>
          <a:xfrm>
            <a:off x="6659909" y="6356350"/>
            <a:ext cx="2133600" cy="365125"/>
          </a:xfrm>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EEF4F05-708B-BB47-BBDC-1F9A1C44D2A3}" type="slidenum">
              <a:rPr lang="eu-ES" sz="1400">
                <a:latin typeface="Times" charset="0"/>
              </a:rPr>
              <a:pPr/>
              <a:t>25</a:t>
            </a:fld>
            <a:endParaRPr lang="eu-ES" sz="1400" dirty="0">
              <a:latin typeface="Times" charset="0"/>
            </a:endParaRPr>
          </a:p>
        </p:txBody>
      </p:sp>
      <p:pic>
        <p:nvPicPr>
          <p:cNvPr id="5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8390" y="200025"/>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2183" y="964159"/>
            <a:ext cx="8781817" cy="4708981"/>
          </a:xfrm>
          <a:prstGeom prst="rect">
            <a:avLst/>
          </a:prstGeom>
        </p:spPr>
        <p:txBody>
          <a:bodyPr wrap="square">
            <a:spAutoFit/>
          </a:bodyPr>
          <a:lstStyle/>
          <a:p>
            <a:pPr algn="just"/>
            <a:r>
              <a:rPr lang="eu-ES" sz="2000" dirty="0" smtClean="0"/>
              <a:t>Laranja igotzen ari denean indarren baturaren balioa aurki ezazu.</a:t>
            </a:r>
          </a:p>
          <a:p>
            <a:pPr algn="just"/>
            <a:r>
              <a:rPr lang="eu-ES" sz="2000" dirty="0" smtClean="0"/>
              <a:t>Urrats honetan dinamikaren lehen legea aplikagarria den ala ez adieraz ezazu.</a:t>
            </a:r>
          </a:p>
          <a:p>
            <a:pPr algn="just"/>
            <a:endParaRPr lang="eu-ES" sz="2000" i="1" dirty="0"/>
          </a:p>
          <a:p>
            <a:pPr algn="just"/>
            <a:r>
              <a:rPr lang="eu-ES" sz="2000" dirty="0" smtClean="0"/>
              <a:t>Laranja puntu gorenean dagoenean indarren baturaren balioa aurki ezazu.</a:t>
            </a:r>
          </a:p>
          <a:p>
            <a:pPr algn="just"/>
            <a:endParaRPr lang="eu-ES" sz="2000" dirty="0" smtClean="0"/>
          </a:p>
          <a:p>
            <a:pPr algn="just"/>
            <a:r>
              <a:rPr lang="eu-ES" sz="2000" dirty="0" smtClean="0"/>
              <a:t>Urrats honetan dinamikaren lehen legea aplikagarria den ala ez adieraz ezazu.</a:t>
            </a:r>
          </a:p>
          <a:p>
            <a:pPr algn="just"/>
            <a:endParaRPr lang="eu-ES" sz="2000" i="1" dirty="0"/>
          </a:p>
          <a:p>
            <a:pPr algn="just"/>
            <a:r>
              <a:rPr lang="eu-ES" sz="2000" dirty="0" smtClean="0"/>
              <a:t>Indarren baturaren balioa aurki ezazu laranja jaisten ari denean.</a:t>
            </a:r>
          </a:p>
          <a:p>
            <a:pPr algn="just"/>
            <a:endParaRPr lang="eu-ES" sz="2000" dirty="0" smtClean="0"/>
          </a:p>
          <a:p>
            <a:pPr algn="just"/>
            <a:r>
              <a:rPr lang="eu-ES" sz="2000" dirty="0" smtClean="0"/>
              <a:t>Urrats horretan dinamikaren lehen legea aplikagarria den ala ez adieraz ezazu.</a:t>
            </a:r>
          </a:p>
          <a:p>
            <a:pPr algn="just"/>
            <a:endParaRPr lang="eu-ES" sz="2000" dirty="0" smtClean="0"/>
          </a:p>
          <a:p>
            <a:pPr algn="just"/>
            <a:r>
              <a:rPr lang="eu-ES" sz="2000" dirty="0" smtClean="0"/>
              <a:t>Zer gertatuko litzateke laranja altura handi batetik erortzen utziko bagenu, erorketa mugimenduan, marruskadura indarra laranjarengan lurraren erakarpen indarraren berdina izatera iritsiko balitz?</a:t>
            </a:r>
            <a:endParaRPr lang="eu-ES" sz="2000" i="1" dirty="0" smtClean="0"/>
          </a:p>
          <a:p>
            <a:pPr algn="ctr"/>
            <a:endParaRPr lang="eu-ES" sz="2000" i="1"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143086" y="790125"/>
            <a:ext cx="9000914" cy="707886"/>
          </a:xfrm>
          <a:prstGeom prst="rect">
            <a:avLst/>
          </a:prstGeom>
        </p:spPr>
        <p:txBody>
          <a:bodyPr wrap="square">
            <a:spAutoFit/>
          </a:bodyPr>
          <a:lstStyle/>
          <a:p>
            <a:pPr algn="ctr"/>
            <a:r>
              <a:rPr lang="eu-ES" sz="2000" dirty="0" smtClean="0"/>
              <a:t>Polea edo txirrika batetik soka pasatzen da eta 5 Kg-ko bi gorputz sostengatzen ditu.</a:t>
            </a:r>
          </a:p>
          <a:p>
            <a:pPr algn="ctr"/>
            <a:r>
              <a:rPr lang="eu-ES" sz="2000" dirty="0" smtClean="0"/>
              <a:t> Hasierako posizioa irudiak adierazten du.</a:t>
            </a:r>
            <a:endParaRPr lang="eu-ES" sz="2000" dirty="0"/>
          </a:p>
        </p:txBody>
      </p:sp>
      <p:grpSp>
        <p:nvGrpSpPr>
          <p:cNvPr id="19" name="Group 2"/>
          <p:cNvGrpSpPr>
            <a:grpSpLocks/>
          </p:cNvGrpSpPr>
          <p:nvPr/>
        </p:nvGrpSpPr>
        <p:grpSpPr bwMode="auto">
          <a:xfrm>
            <a:off x="3167063" y="1642473"/>
            <a:ext cx="1397000" cy="3094038"/>
            <a:chOff x="1995" y="938"/>
            <a:chExt cx="880" cy="1949"/>
          </a:xfrm>
        </p:grpSpPr>
        <p:grpSp>
          <p:nvGrpSpPr>
            <p:cNvPr id="20" name="Group 3"/>
            <p:cNvGrpSpPr>
              <a:grpSpLocks/>
            </p:cNvGrpSpPr>
            <p:nvPr/>
          </p:nvGrpSpPr>
          <p:grpSpPr bwMode="auto">
            <a:xfrm>
              <a:off x="1995" y="1352"/>
              <a:ext cx="880" cy="1535"/>
              <a:chOff x="2434" y="625"/>
              <a:chExt cx="880" cy="1535"/>
            </a:xfrm>
          </p:grpSpPr>
          <p:grpSp>
            <p:nvGrpSpPr>
              <p:cNvPr id="22" name="Group 4"/>
              <p:cNvGrpSpPr>
                <a:grpSpLocks/>
              </p:cNvGrpSpPr>
              <p:nvPr/>
            </p:nvGrpSpPr>
            <p:grpSpPr bwMode="auto">
              <a:xfrm>
                <a:off x="2584" y="625"/>
                <a:ext cx="574" cy="576"/>
                <a:chOff x="2584" y="625"/>
                <a:chExt cx="574" cy="576"/>
              </a:xfrm>
            </p:grpSpPr>
            <p:sp>
              <p:nvSpPr>
                <p:cNvPr id="29" name="Oval 5"/>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30" name="Oval 6"/>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23" name="Group 7"/>
              <p:cNvGrpSpPr>
                <a:grpSpLocks/>
              </p:cNvGrpSpPr>
              <p:nvPr/>
            </p:nvGrpSpPr>
            <p:grpSpPr bwMode="auto">
              <a:xfrm>
                <a:off x="3008" y="917"/>
                <a:ext cx="306" cy="749"/>
                <a:chOff x="3085" y="1246"/>
                <a:chExt cx="306" cy="749"/>
              </a:xfrm>
            </p:grpSpPr>
            <p:sp>
              <p:nvSpPr>
                <p:cNvPr id="27" name="Rectangle 8"/>
                <p:cNvSpPr>
                  <a:spLocks noChangeArrowheads="1"/>
                </p:cNvSpPr>
                <p:nvPr/>
              </p:nvSpPr>
              <p:spPr bwMode="auto">
                <a:xfrm>
                  <a:off x="3085" y="1754"/>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28" name="Line 9"/>
                <p:cNvSpPr>
                  <a:spLocks noChangeShapeType="1"/>
                </p:cNvSpPr>
                <p:nvPr/>
              </p:nvSpPr>
              <p:spPr bwMode="auto">
                <a:xfrm>
                  <a:off x="3236" y="1246"/>
                  <a:ext cx="0" cy="50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24" name="Group 10"/>
              <p:cNvGrpSpPr>
                <a:grpSpLocks/>
              </p:cNvGrpSpPr>
              <p:nvPr/>
            </p:nvGrpSpPr>
            <p:grpSpPr bwMode="auto">
              <a:xfrm>
                <a:off x="2434" y="917"/>
                <a:ext cx="306" cy="1243"/>
                <a:chOff x="2363" y="1250"/>
                <a:chExt cx="306" cy="1243"/>
              </a:xfrm>
            </p:grpSpPr>
            <p:sp>
              <p:nvSpPr>
                <p:cNvPr id="25" name="Rectangle 11"/>
                <p:cNvSpPr>
                  <a:spLocks noChangeArrowheads="1"/>
                </p:cNvSpPr>
                <p:nvPr/>
              </p:nvSpPr>
              <p:spPr bwMode="auto">
                <a:xfrm>
                  <a:off x="2363" y="2252"/>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26" name="Line 12"/>
                <p:cNvSpPr>
                  <a:spLocks noChangeShapeType="1"/>
                </p:cNvSpPr>
                <p:nvPr/>
              </p:nvSpPr>
              <p:spPr bwMode="auto">
                <a:xfrm>
                  <a:off x="2513" y="1250"/>
                  <a:ext cx="0" cy="100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21" name="Rectangle 13"/>
            <p:cNvSpPr>
              <a:spLocks noChangeArrowheads="1"/>
            </p:cNvSpPr>
            <p:nvPr/>
          </p:nvSpPr>
          <p:spPr bwMode="auto">
            <a:xfrm>
              <a:off x="1996" y="938"/>
              <a:ext cx="878" cy="218"/>
            </a:xfrm>
            <a:prstGeom prst="rect">
              <a:avLst/>
            </a:prstGeom>
            <a:solidFill>
              <a:srgbClr val="FFFFCC"/>
            </a:solidFill>
            <a:ln w="9525">
              <a:solidFill>
                <a:schemeClr val="tx1"/>
              </a:solidFill>
              <a:miter lim="800000"/>
              <a:headEnd/>
              <a:tailEnd/>
            </a:ln>
          </p:spPr>
          <p:txBody>
            <a:bodyPr wrap="none" anchor="ctr"/>
            <a:lstStyle/>
            <a:p>
              <a:pPr algn="ctr" eaLnBrk="1" hangingPunct="1"/>
              <a:r>
                <a:rPr lang="eu-ES"/>
                <a:t>1</a:t>
              </a:r>
            </a:p>
          </p:txBody>
        </p:sp>
      </p:grpSp>
      <p:grpSp>
        <p:nvGrpSpPr>
          <p:cNvPr id="31" name="Group 14"/>
          <p:cNvGrpSpPr>
            <a:grpSpLocks/>
          </p:cNvGrpSpPr>
          <p:nvPr/>
        </p:nvGrpSpPr>
        <p:grpSpPr bwMode="auto">
          <a:xfrm>
            <a:off x="5111750" y="1642473"/>
            <a:ext cx="1397000" cy="2506663"/>
            <a:chOff x="3220" y="938"/>
            <a:chExt cx="880" cy="1579"/>
          </a:xfrm>
        </p:grpSpPr>
        <p:grpSp>
          <p:nvGrpSpPr>
            <p:cNvPr id="32" name="Group 15"/>
            <p:cNvGrpSpPr>
              <a:grpSpLocks/>
            </p:cNvGrpSpPr>
            <p:nvPr/>
          </p:nvGrpSpPr>
          <p:grpSpPr bwMode="auto">
            <a:xfrm>
              <a:off x="3220" y="1352"/>
              <a:ext cx="880" cy="1165"/>
              <a:chOff x="3227" y="1352"/>
              <a:chExt cx="880" cy="1165"/>
            </a:xfrm>
          </p:grpSpPr>
          <p:grpSp>
            <p:nvGrpSpPr>
              <p:cNvPr id="34" name="Group 16"/>
              <p:cNvGrpSpPr>
                <a:grpSpLocks/>
              </p:cNvGrpSpPr>
              <p:nvPr/>
            </p:nvGrpSpPr>
            <p:grpSpPr bwMode="auto">
              <a:xfrm>
                <a:off x="3377" y="1352"/>
                <a:ext cx="574" cy="576"/>
                <a:chOff x="2584" y="625"/>
                <a:chExt cx="574" cy="576"/>
              </a:xfrm>
            </p:grpSpPr>
            <p:sp>
              <p:nvSpPr>
                <p:cNvPr id="40" name="Oval 17"/>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41" name="Oval 18"/>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35" name="Group 19"/>
              <p:cNvGrpSpPr>
                <a:grpSpLocks/>
              </p:cNvGrpSpPr>
              <p:nvPr/>
            </p:nvGrpSpPr>
            <p:grpSpPr bwMode="auto">
              <a:xfrm>
                <a:off x="3227" y="1644"/>
                <a:ext cx="880" cy="873"/>
                <a:chOff x="3227" y="1644"/>
                <a:chExt cx="880" cy="873"/>
              </a:xfrm>
            </p:grpSpPr>
            <p:sp>
              <p:nvSpPr>
                <p:cNvPr id="36" name="Rectangle 20"/>
                <p:cNvSpPr>
                  <a:spLocks noChangeArrowheads="1"/>
                </p:cNvSpPr>
                <p:nvPr/>
              </p:nvSpPr>
              <p:spPr bwMode="auto">
                <a:xfrm>
                  <a:off x="3801" y="2276"/>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37" name="Line 21"/>
                <p:cNvSpPr>
                  <a:spLocks noChangeShapeType="1"/>
                </p:cNvSpPr>
                <p:nvPr/>
              </p:nvSpPr>
              <p:spPr bwMode="auto">
                <a:xfrm>
                  <a:off x="3952" y="1659"/>
                  <a:ext cx="0" cy="61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8" name="Rectangle 22"/>
                <p:cNvSpPr>
                  <a:spLocks noChangeArrowheads="1"/>
                </p:cNvSpPr>
                <p:nvPr/>
              </p:nvSpPr>
              <p:spPr bwMode="auto">
                <a:xfrm>
                  <a:off x="3227" y="2276"/>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39" name="Line 23"/>
                <p:cNvSpPr>
                  <a:spLocks noChangeShapeType="1"/>
                </p:cNvSpPr>
                <p:nvPr/>
              </p:nvSpPr>
              <p:spPr bwMode="auto">
                <a:xfrm>
                  <a:off x="3377" y="1644"/>
                  <a:ext cx="0" cy="6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33" name="Rectangle 24"/>
            <p:cNvSpPr>
              <a:spLocks noChangeArrowheads="1"/>
            </p:cNvSpPr>
            <p:nvPr/>
          </p:nvSpPr>
          <p:spPr bwMode="auto">
            <a:xfrm>
              <a:off x="3220" y="938"/>
              <a:ext cx="878" cy="218"/>
            </a:xfrm>
            <a:prstGeom prst="rect">
              <a:avLst/>
            </a:prstGeom>
            <a:solidFill>
              <a:srgbClr val="FFFFCC"/>
            </a:solidFill>
            <a:ln w="9525">
              <a:solidFill>
                <a:schemeClr val="tx1"/>
              </a:solidFill>
              <a:miter lim="800000"/>
              <a:headEnd/>
              <a:tailEnd/>
            </a:ln>
          </p:spPr>
          <p:txBody>
            <a:bodyPr wrap="none" anchor="ctr"/>
            <a:lstStyle/>
            <a:p>
              <a:pPr algn="ctr" eaLnBrk="1" hangingPunct="1"/>
              <a:r>
                <a:rPr lang="eu-ES"/>
                <a:t>2</a:t>
              </a:r>
            </a:p>
          </p:txBody>
        </p:sp>
      </p:grpSp>
      <p:grpSp>
        <p:nvGrpSpPr>
          <p:cNvPr id="42" name="Group 25"/>
          <p:cNvGrpSpPr>
            <a:grpSpLocks/>
          </p:cNvGrpSpPr>
          <p:nvPr/>
        </p:nvGrpSpPr>
        <p:grpSpPr bwMode="auto">
          <a:xfrm>
            <a:off x="7042150" y="1642473"/>
            <a:ext cx="1397000" cy="3076575"/>
            <a:chOff x="4436" y="938"/>
            <a:chExt cx="880" cy="1938"/>
          </a:xfrm>
        </p:grpSpPr>
        <p:grpSp>
          <p:nvGrpSpPr>
            <p:cNvPr id="43" name="Group 26"/>
            <p:cNvGrpSpPr>
              <a:grpSpLocks/>
            </p:cNvGrpSpPr>
            <p:nvPr/>
          </p:nvGrpSpPr>
          <p:grpSpPr bwMode="auto">
            <a:xfrm>
              <a:off x="4436" y="1352"/>
              <a:ext cx="880" cy="1524"/>
              <a:chOff x="4460" y="1352"/>
              <a:chExt cx="880" cy="1524"/>
            </a:xfrm>
          </p:grpSpPr>
          <p:grpSp>
            <p:nvGrpSpPr>
              <p:cNvPr id="45" name="Group 27"/>
              <p:cNvGrpSpPr>
                <a:grpSpLocks/>
              </p:cNvGrpSpPr>
              <p:nvPr/>
            </p:nvGrpSpPr>
            <p:grpSpPr bwMode="auto">
              <a:xfrm>
                <a:off x="4610" y="1352"/>
                <a:ext cx="574" cy="576"/>
                <a:chOff x="2584" y="625"/>
                <a:chExt cx="574" cy="576"/>
              </a:xfrm>
            </p:grpSpPr>
            <p:sp>
              <p:nvSpPr>
                <p:cNvPr id="52" name="Oval 28"/>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53" name="Oval 29"/>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46" name="Group 30"/>
              <p:cNvGrpSpPr>
                <a:grpSpLocks/>
              </p:cNvGrpSpPr>
              <p:nvPr/>
            </p:nvGrpSpPr>
            <p:grpSpPr bwMode="auto">
              <a:xfrm>
                <a:off x="4460" y="1644"/>
                <a:ext cx="306" cy="747"/>
                <a:chOff x="4460" y="1644"/>
                <a:chExt cx="306" cy="747"/>
              </a:xfrm>
            </p:grpSpPr>
            <p:sp>
              <p:nvSpPr>
                <p:cNvPr id="50" name="Line 31"/>
                <p:cNvSpPr>
                  <a:spLocks noChangeShapeType="1"/>
                </p:cNvSpPr>
                <p:nvPr/>
              </p:nvSpPr>
              <p:spPr bwMode="auto">
                <a:xfrm>
                  <a:off x="4610" y="1644"/>
                  <a:ext cx="0" cy="51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51" name="Rectangle 32"/>
                <p:cNvSpPr>
                  <a:spLocks noChangeArrowheads="1"/>
                </p:cNvSpPr>
                <p:nvPr/>
              </p:nvSpPr>
              <p:spPr bwMode="auto">
                <a:xfrm>
                  <a:off x="4460" y="2150"/>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grpSp>
          <p:grpSp>
            <p:nvGrpSpPr>
              <p:cNvPr id="47" name="Group 33"/>
              <p:cNvGrpSpPr>
                <a:grpSpLocks/>
              </p:cNvGrpSpPr>
              <p:nvPr/>
            </p:nvGrpSpPr>
            <p:grpSpPr bwMode="auto">
              <a:xfrm>
                <a:off x="5034" y="1644"/>
                <a:ext cx="306" cy="1232"/>
                <a:chOff x="5034" y="1644"/>
                <a:chExt cx="306" cy="1232"/>
              </a:xfrm>
            </p:grpSpPr>
            <p:sp>
              <p:nvSpPr>
                <p:cNvPr id="48" name="Line 34"/>
                <p:cNvSpPr>
                  <a:spLocks noChangeShapeType="1"/>
                </p:cNvSpPr>
                <p:nvPr/>
              </p:nvSpPr>
              <p:spPr bwMode="auto">
                <a:xfrm>
                  <a:off x="5185" y="1644"/>
                  <a:ext cx="0" cy="99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49" name="Rectangle 35"/>
                <p:cNvSpPr>
                  <a:spLocks noChangeArrowheads="1"/>
                </p:cNvSpPr>
                <p:nvPr/>
              </p:nvSpPr>
              <p:spPr bwMode="auto">
                <a:xfrm>
                  <a:off x="5034" y="2635"/>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grpSp>
        </p:grpSp>
        <p:sp>
          <p:nvSpPr>
            <p:cNvPr id="44" name="Rectangle 36"/>
            <p:cNvSpPr>
              <a:spLocks noChangeArrowheads="1"/>
            </p:cNvSpPr>
            <p:nvPr/>
          </p:nvSpPr>
          <p:spPr bwMode="auto">
            <a:xfrm>
              <a:off x="4437" y="938"/>
              <a:ext cx="878" cy="218"/>
            </a:xfrm>
            <a:prstGeom prst="rect">
              <a:avLst/>
            </a:prstGeom>
            <a:solidFill>
              <a:srgbClr val="FFFFCC"/>
            </a:solidFill>
            <a:ln w="9525">
              <a:solidFill>
                <a:schemeClr val="tx1"/>
              </a:solidFill>
              <a:miter lim="800000"/>
              <a:headEnd/>
              <a:tailEnd/>
            </a:ln>
          </p:spPr>
          <p:txBody>
            <a:bodyPr wrap="none" anchor="ctr"/>
            <a:lstStyle/>
            <a:p>
              <a:pPr algn="ctr" eaLnBrk="1" hangingPunct="1"/>
              <a:r>
                <a:rPr lang="eu-ES"/>
                <a:t>3</a:t>
              </a:r>
            </a:p>
          </p:txBody>
        </p:sp>
      </p:grpSp>
      <p:grpSp>
        <p:nvGrpSpPr>
          <p:cNvPr id="54" name="Group 37"/>
          <p:cNvGrpSpPr>
            <a:grpSpLocks/>
          </p:cNvGrpSpPr>
          <p:nvPr/>
        </p:nvGrpSpPr>
        <p:grpSpPr bwMode="auto">
          <a:xfrm>
            <a:off x="509588" y="1640886"/>
            <a:ext cx="1906587" cy="3095625"/>
            <a:chOff x="321" y="937"/>
            <a:chExt cx="1201" cy="1950"/>
          </a:xfrm>
        </p:grpSpPr>
        <p:grpSp>
          <p:nvGrpSpPr>
            <p:cNvPr id="55" name="Group 38"/>
            <p:cNvGrpSpPr>
              <a:grpSpLocks/>
            </p:cNvGrpSpPr>
            <p:nvPr/>
          </p:nvGrpSpPr>
          <p:grpSpPr bwMode="auto">
            <a:xfrm>
              <a:off x="450" y="1352"/>
              <a:ext cx="880" cy="1535"/>
              <a:chOff x="2434" y="625"/>
              <a:chExt cx="880" cy="1535"/>
            </a:xfrm>
          </p:grpSpPr>
          <p:grpSp>
            <p:nvGrpSpPr>
              <p:cNvPr id="57" name="Group 39"/>
              <p:cNvGrpSpPr>
                <a:grpSpLocks/>
              </p:cNvGrpSpPr>
              <p:nvPr/>
            </p:nvGrpSpPr>
            <p:grpSpPr bwMode="auto">
              <a:xfrm>
                <a:off x="2584" y="625"/>
                <a:ext cx="574" cy="576"/>
                <a:chOff x="2584" y="625"/>
                <a:chExt cx="574" cy="576"/>
              </a:xfrm>
            </p:grpSpPr>
            <p:sp>
              <p:nvSpPr>
                <p:cNvPr id="64" name="Oval 40"/>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65" name="Oval 41"/>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58" name="Group 42"/>
              <p:cNvGrpSpPr>
                <a:grpSpLocks/>
              </p:cNvGrpSpPr>
              <p:nvPr/>
            </p:nvGrpSpPr>
            <p:grpSpPr bwMode="auto">
              <a:xfrm>
                <a:off x="3008" y="917"/>
                <a:ext cx="306" cy="749"/>
                <a:chOff x="3085" y="1246"/>
                <a:chExt cx="306" cy="749"/>
              </a:xfrm>
            </p:grpSpPr>
            <p:sp>
              <p:nvSpPr>
                <p:cNvPr id="62" name="Rectangle 43"/>
                <p:cNvSpPr>
                  <a:spLocks noChangeArrowheads="1"/>
                </p:cNvSpPr>
                <p:nvPr/>
              </p:nvSpPr>
              <p:spPr bwMode="auto">
                <a:xfrm>
                  <a:off x="3085" y="1754"/>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63" name="Line 44"/>
                <p:cNvSpPr>
                  <a:spLocks noChangeShapeType="1"/>
                </p:cNvSpPr>
                <p:nvPr/>
              </p:nvSpPr>
              <p:spPr bwMode="auto">
                <a:xfrm>
                  <a:off x="3236" y="1246"/>
                  <a:ext cx="0" cy="50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59" name="Group 45"/>
              <p:cNvGrpSpPr>
                <a:grpSpLocks/>
              </p:cNvGrpSpPr>
              <p:nvPr/>
            </p:nvGrpSpPr>
            <p:grpSpPr bwMode="auto">
              <a:xfrm>
                <a:off x="2434" y="917"/>
                <a:ext cx="306" cy="1243"/>
                <a:chOff x="2363" y="1250"/>
                <a:chExt cx="306" cy="1243"/>
              </a:xfrm>
            </p:grpSpPr>
            <p:sp>
              <p:nvSpPr>
                <p:cNvPr id="60" name="Rectangle 46"/>
                <p:cNvSpPr>
                  <a:spLocks noChangeArrowheads="1"/>
                </p:cNvSpPr>
                <p:nvPr/>
              </p:nvSpPr>
              <p:spPr bwMode="auto">
                <a:xfrm>
                  <a:off x="2363" y="2252"/>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61" name="Line 47"/>
                <p:cNvSpPr>
                  <a:spLocks noChangeShapeType="1"/>
                </p:cNvSpPr>
                <p:nvPr/>
              </p:nvSpPr>
              <p:spPr bwMode="auto">
                <a:xfrm>
                  <a:off x="2513" y="1250"/>
                  <a:ext cx="0" cy="100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56" name="Rectangle 48"/>
            <p:cNvSpPr>
              <a:spLocks noChangeArrowheads="1"/>
            </p:cNvSpPr>
            <p:nvPr/>
          </p:nvSpPr>
          <p:spPr bwMode="auto">
            <a:xfrm>
              <a:off x="321" y="937"/>
              <a:ext cx="1201" cy="218"/>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Hasierako posizioa</a:t>
              </a:r>
            </a:p>
          </p:txBody>
        </p:sp>
      </p:grpSp>
      <p:sp>
        <p:nvSpPr>
          <p:cNvPr id="66" name="AutoShape 50">
            <a:hlinkClick r:id="" action="ppaction://noaction" highlightClick="1"/>
          </p:cNvPr>
          <p:cNvSpPr>
            <a:spLocks noChangeArrowheads="1"/>
          </p:cNvSpPr>
          <p:nvPr/>
        </p:nvSpPr>
        <p:spPr bwMode="auto">
          <a:xfrm>
            <a:off x="3044825" y="1650411"/>
            <a:ext cx="1712913" cy="35179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7" name="AutoShape 51">
            <a:hlinkClick r:id="" action="ppaction://noaction" highlightClick="1"/>
          </p:cNvPr>
          <p:cNvSpPr>
            <a:spLocks noChangeArrowheads="1"/>
          </p:cNvSpPr>
          <p:nvPr/>
        </p:nvSpPr>
        <p:spPr bwMode="auto">
          <a:xfrm>
            <a:off x="4895850" y="1498011"/>
            <a:ext cx="1863725" cy="3808412"/>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8" name="AutoShape 52">
            <a:hlinkClick r:id="" action="ppaction://noaction" highlightClick="1"/>
          </p:cNvPr>
          <p:cNvSpPr>
            <a:spLocks noChangeArrowheads="1"/>
          </p:cNvSpPr>
          <p:nvPr/>
        </p:nvSpPr>
        <p:spPr bwMode="auto">
          <a:xfrm>
            <a:off x="6886575" y="1486898"/>
            <a:ext cx="1874838" cy="3876675"/>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9" name="WordArt 53" descr="Vertical estrecha"/>
          <p:cNvSpPr>
            <a:spLocks noChangeArrowheads="1" noChangeShapeType="1" noTextEdit="1"/>
          </p:cNvSpPr>
          <p:nvPr/>
        </p:nvSpPr>
        <p:spPr bwMode="auto">
          <a:xfrm>
            <a:off x="3672355" y="4898435"/>
            <a:ext cx="1730375" cy="815975"/>
          </a:xfrm>
          <a:prstGeom prst="rect">
            <a:avLst/>
          </a:prstGeom>
        </p:spPr>
        <p:txBody>
          <a:bodyPr wrap="none" fromWordArt="1">
            <a:prstTxWarp prst="textCurveUp">
              <a:avLst>
                <a:gd name="adj" fmla="val 40356"/>
              </a:avLst>
            </a:prstTxWarp>
          </a:bodyPr>
          <a:lstStyle/>
          <a:p>
            <a:pPr algn="ctr"/>
            <a:r>
              <a:rPr lang="es-ES" sz="1400" kern="10" dirty="0" err="1">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9999"/>
                    </a:srgbClr>
                  </a:outerShdw>
                </a:effectLst>
                <a:latin typeface="Arial Black"/>
                <a:ea typeface="Arial Black"/>
                <a:cs typeface="Arial Black"/>
              </a:rPr>
              <a:t>Sakatu</a:t>
            </a:r>
            <a:r>
              <a:rPr lang="es-ES" sz="1400" kern="10" dirty="0">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9999"/>
                    </a:srgbClr>
                  </a:outerShdw>
                </a:effectLst>
                <a:latin typeface="Arial Black"/>
                <a:ea typeface="Arial Black"/>
                <a:cs typeface="Arial Black"/>
              </a:rPr>
              <a:t> </a:t>
            </a:r>
            <a:r>
              <a:rPr lang="es-ES" sz="1400" kern="10" dirty="0" err="1">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9999"/>
                    </a:srgbClr>
                  </a:outerShdw>
                </a:effectLst>
                <a:latin typeface="Arial Black"/>
                <a:ea typeface="Arial Black"/>
                <a:cs typeface="Arial Black"/>
              </a:rPr>
              <a:t>zuzena</a:t>
            </a:r>
            <a:endParaRPr lang="es-ES" sz="1400" kern="10" dirty="0">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9999"/>
                  </a:srgbClr>
                </a:outerShdw>
              </a:effectLst>
              <a:latin typeface="Arial Black"/>
              <a:ea typeface="Arial Black"/>
              <a:cs typeface="Arial Black"/>
            </a:endParaRPr>
          </a:p>
          <a:p>
            <a:pPr algn="ctr"/>
            <a:r>
              <a:rPr lang="es-ES" sz="1400" kern="10" dirty="0">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9999"/>
                    </a:srgbClr>
                  </a:outerShdw>
                </a:effectLst>
                <a:latin typeface="Arial Black"/>
                <a:ea typeface="Arial Black"/>
                <a:cs typeface="Arial Black"/>
              </a:rPr>
              <a:t>den </a:t>
            </a:r>
            <a:r>
              <a:rPr lang="es-ES" sz="1400" kern="10" dirty="0" err="1">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9999"/>
                    </a:srgbClr>
                  </a:outerShdw>
                </a:effectLst>
                <a:latin typeface="Arial Black"/>
                <a:ea typeface="Arial Black"/>
                <a:cs typeface="Arial Black"/>
              </a:rPr>
              <a:t>aukera</a:t>
            </a:r>
            <a:endParaRPr lang="es-ES" sz="1400" kern="10" dirty="0">
              <a:ln w="12700">
                <a:solidFill>
                  <a:srgbClr val="000000"/>
                </a:solidFill>
                <a:round/>
                <a:headEnd/>
                <a:tailEnd/>
              </a:ln>
              <a:pattFill prst="dashHorz">
                <a:fgClr>
                  <a:srgbClr val="808080"/>
                </a:fgClr>
                <a:bgClr>
                  <a:srgbClr val="FFFF00"/>
                </a:bgClr>
              </a:pattFill>
              <a:effectLst>
                <a:outerShdw blurRad="63500" dist="46662" dir="2115817" algn="ctr" rotWithShape="0">
                  <a:srgbClr val="000000">
                    <a:alpha val="79999"/>
                  </a:srgbClr>
                </a:outerShdw>
              </a:effectLst>
              <a:latin typeface="Arial Black"/>
              <a:ea typeface="Arial Black"/>
              <a:cs typeface="Arial Black"/>
            </a:endParaRPr>
          </a:p>
        </p:txBody>
      </p:sp>
      <p:pic>
        <p:nvPicPr>
          <p:cNvPr id="7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2000"/>
                                        <p:tgtEl>
                                          <p:spTgt spid="19"/>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up)">
                                      <p:cBhvr>
                                        <p:cTn id="11" dur="2000"/>
                                        <p:tgtEl>
                                          <p:spTgt spid="31"/>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2000"/>
                                        <p:tgtEl>
                                          <p:spTgt spid="42"/>
                                        </p:tgtEl>
                                      </p:cBhvr>
                                    </p:animEffect>
                                  </p:childTnLst>
                                </p:cTn>
                              </p:par>
                            </p:childTnLst>
                          </p:cTn>
                        </p:par>
                        <p:par>
                          <p:cTn id="16" fill="hold">
                            <p:stCondLst>
                              <p:cond delay="6000"/>
                            </p:stCondLst>
                            <p:childTnLst>
                              <p:par>
                                <p:cTn id="17" presetID="2" presetClass="entr" presetSubtype="4" fill="hold" grpId="0" nodeType="after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additive="base">
                                        <p:cTn id="19" dur="500" fill="hold"/>
                                        <p:tgtEl>
                                          <p:spTgt spid="69"/>
                                        </p:tgtEl>
                                        <p:attrNameLst>
                                          <p:attrName>ppt_x</p:attrName>
                                        </p:attrNameLst>
                                      </p:cBhvr>
                                      <p:tavLst>
                                        <p:tav tm="0">
                                          <p:val>
                                            <p:strVal val="#ppt_x"/>
                                          </p:val>
                                        </p:tav>
                                        <p:tav tm="100000">
                                          <p:val>
                                            <p:strVal val="#ppt_x"/>
                                          </p:val>
                                        </p:tav>
                                      </p:tavLst>
                                    </p:anim>
                                    <p:anim calcmode="lin" valueType="num">
                                      <p:cBhvr additive="base">
                                        <p:cTn id="20"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3 Marcador de número de diapositiva"/>
          <p:cNvSpPr>
            <a:spLocks noGrp="1"/>
          </p:cNvSpPr>
          <p:nvPr>
            <p:ph type="sldNum" sz="quarter" idx="12"/>
          </p:nvPr>
        </p:nvSpPr>
        <p:spPr>
          <a:xfrm>
            <a:off x="6553200" y="5355662"/>
            <a:ext cx="2133600" cy="365125"/>
          </a:xfrm>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52D621D-8D43-8444-88F2-3BE0CDE7D8C5}" type="slidenum">
              <a:rPr lang="eu-ES" sz="1400">
                <a:latin typeface="Times" charset="0"/>
              </a:rPr>
              <a:pPr/>
              <a:t>28</a:t>
            </a:fld>
            <a:endParaRPr lang="eu-ES" sz="1400">
              <a:latin typeface="Times" charset="0"/>
            </a:endParaRPr>
          </a:p>
        </p:txBody>
      </p:sp>
      <p:grpSp>
        <p:nvGrpSpPr>
          <p:cNvPr id="292867" name="Group 2"/>
          <p:cNvGrpSpPr>
            <a:grpSpLocks/>
          </p:cNvGrpSpPr>
          <p:nvPr/>
        </p:nvGrpSpPr>
        <p:grpSpPr bwMode="auto">
          <a:xfrm>
            <a:off x="3167063" y="1266825"/>
            <a:ext cx="1397000" cy="3094038"/>
            <a:chOff x="1995" y="938"/>
            <a:chExt cx="880" cy="1949"/>
          </a:xfrm>
        </p:grpSpPr>
        <p:grpSp>
          <p:nvGrpSpPr>
            <p:cNvPr id="292886" name="Group 3"/>
            <p:cNvGrpSpPr>
              <a:grpSpLocks/>
            </p:cNvGrpSpPr>
            <p:nvPr/>
          </p:nvGrpSpPr>
          <p:grpSpPr bwMode="auto">
            <a:xfrm>
              <a:off x="1995" y="1352"/>
              <a:ext cx="880" cy="1535"/>
              <a:chOff x="2434" y="625"/>
              <a:chExt cx="880" cy="1535"/>
            </a:xfrm>
          </p:grpSpPr>
          <p:grpSp>
            <p:nvGrpSpPr>
              <p:cNvPr id="292888" name="Group 4"/>
              <p:cNvGrpSpPr>
                <a:grpSpLocks/>
              </p:cNvGrpSpPr>
              <p:nvPr/>
            </p:nvGrpSpPr>
            <p:grpSpPr bwMode="auto">
              <a:xfrm>
                <a:off x="2584" y="625"/>
                <a:ext cx="574" cy="576"/>
                <a:chOff x="2584" y="625"/>
                <a:chExt cx="574" cy="576"/>
              </a:xfrm>
            </p:grpSpPr>
            <p:sp>
              <p:nvSpPr>
                <p:cNvPr id="292895" name="Oval 5"/>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292896" name="Oval 6"/>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292889" name="Group 7"/>
              <p:cNvGrpSpPr>
                <a:grpSpLocks/>
              </p:cNvGrpSpPr>
              <p:nvPr/>
            </p:nvGrpSpPr>
            <p:grpSpPr bwMode="auto">
              <a:xfrm>
                <a:off x="3008" y="917"/>
                <a:ext cx="306" cy="749"/>
                <a:chOff x="3085" y="1246"/>
                <a:chExt cx="306" cy="749"/>
              </a:xfrm>
            </p:grpSpPr>
            <p:sp>
              <p:nvSpPr>
                <p:cNvPr id="292893" name="Rectangle 8"/>
                <p:cNvSpPr>
                  <a:spLocks noChangeArrowheads="1"/>
                </p:cNvSpPr>
                <p:nvPr/>
              </p:nvSpPr>
              <p:spPr bwMode="auto">
                <a:xfrm>
                  <a:off x="3085" y="1754"/>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292894" name="Line 9"/>
                <p:cNvSpPr>
                  <a:spLocks noChangeShapeType="1"/>
                </p:cNvSpPr>
                <p:nvPr/>
              </p:nvSpPr>
              <p:spPr bwMode="auto">
                <a:xfrm>
                  <a:off x="3236" y="1246"/>
                  <a:ext cx="0" cy="50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292890" name="Group 10"/>
              <p:cNvGrpSpPr>
                <a:grpSpLocks/>
              </p:cNvGrpSpPr>
              <p:nvPr/>
            </p:nvGrpSpPr>
            <p:grpSpPr bwMode="auto">
              <a:xfrm>
                <a:off x="2434" y="917"/>
                <a:ext cx="306" cy="1243"/>
                <a:chOff x="2363" y="1250"/>
                <a:chExt cx="306" cy="1243"/>
              </a:xfrm>
            </p:grpSpPr>
            <p:sp>
              <p:nvSpPr>
                <p:cNvPr id="292891" name="Rectangle 11"/>
                <p:cNvSpPr>
                  <a:spLocks noChangeArrowheads="1"/>
                </p:cNvSpPr>
                <p:nvPr/>
              </p:nvSpPr>
              <p:spPr bwMode="auto">
                <a:xfrm>
                  <a:off x="2363" y="2252"/>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292892" name="Line 12"/>
                <p:cNvSpPr>
                  <a:spLocks noChangeShapeType="1"/>
                </p:cNvSpPr>
                <p:nvPr/>
              </p:nvSpPr>
              <p:spPr bwMode="auto">
                <a:xfrm>
                  <a:off x="2513" y="1250"/>
                  <a:ext cx="0" cy="100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292887" name="Rectangle 13"/>
            <p:cNvSpPr>
              <a:spLocks noChangeArrowheads="1"/>
            </p:cNvSpPr>
            <p:nvPr/>
          </p:nvSpPr>
          <p:spPr bwMode="auto">
            <a:xfrm>
              <a:off x="1996" y="938"/>
              <a:ext cx="878" cy="218"/>
            </a:xfrm>
            <a:prstGeom prst="rect">
              <a:avLst/>
            </a:prstGeom>
            <a:solidFill>
              <a:srgbClr val="FFFFCC"/>
            </a:solidFill>
            <a:ln w="9525">
              <a:solidFill>
                <a:schemeClr val="tx1"/>
              </a:solidFill>
              <a:miter lim="800000"/>
              <a:headEnd/>
              <a:tailEnd/>
            </a:ln>
          </p:spPr>
          <p:txBody>
            <a:bodyPr wrap="none" anchor="ctr"/>
            <a:lstStyle/>
            <a:p>
              <a:pPr algn="ctr" eaLnBrk="1" hangingPunct="1"/>
              <a:r>
                <a:rPr lang="eu-ES"/>
                <a:t>1</a:t>
              </a:r>
            </a:p>
          </p:txBody>
        </p:sp>
      </p:grpSp>
      <p:grpSp>
        <p:nvGrpSpPr>
          <p:cNvPr id="292868" name="Group 14"/>
          <p:cNvGrpSpPr>
            <a:grpSpLocks/>
          </p:cNvGrpSpPr>
          <p:nvPr/>
        </p:nvGrpSpPr>
        <p:grpSpPr bwMode="auto">
          <a:xfrm>
            <a:off x="509588" y="1265238"/>
            <a:ext cx="1906587" cy="3095625"/>
            <a:chOff x="321" y="937"/>
            <a:chExt cx="1201" cy="1950"/>
          </a:xfrm>
        </p:grpSpPr>
        <p:grpSp>
          <p:nvGrpSpPr>
            <p:cNvPr id="292875" name="Group 15"/>
            <p:cNvGrpSpPr>
              <a:grpSpLocks/>
            </p:cNvGrpSpPr>
            <p:nvPr/>
          </p:nvGrpSpPr>
          <p:grpSpPr bwMode="auto">
            <a:xfrm>
              <a:off x="450" y="1352"/>
              <a:ext cx="880" cy="1535"/>
              <a:chOff x="2434" y="625"/>
              <a:chExt cx="880" cy="1535"/>
            </a:xfrm>
          </p:grpSpPr>
          <p:grpSp>
            <p:nvGrpSpPr>
              <p:cNvPr id="292877" name="Group 16"/>
              <p:cNvGrpSpPr>
                <a:grpSpLocks/>
              </p:cNvGrpSpPr>
              <p:nvPr/>
            </p:nvGrpSpPr>
            <p:grpSpPr bwMode="auto">
              <a:xfrm>
                <a:off x="2584" y="625"/>
                <a:ext cx="574" cy="576"/>
                <a:chOff x="2584" y="625"/>
                <a:chExt cx="574" cy="576"/>
              </a:xfrm>
            </p:grpSpPr>
            <p:sp>
              <p:nvSpPr>
                <p:cNvPr id="292884" name="Oval 17"/>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292885" name="Oval 18"/>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292878" name="Group 19"/>
              <p:cNvGrpSpPr>
                <a:grpSpLocks/>
              </p:cNvGrpSpPr>
              <p:nvPr/>
            </p:nvGrpSpPr>
            <p:grpSpPr bwMode="auto">
              <a:xfrm>
                <a:off x="3008" y="917"/>
                <a:ext cx="306" cy="749"/>
                <a:chOff x="3085" y="1246"/>
                <a:chExt cx="306" cy="749"/>
              </a:xfrm>
            </p:grpSpPr>
            <p:sp>
              <p:nvSpPr>
                <p:cNvPr id="292882" name="Rectangle 20"/>
                <p:cNvSpPr>
                  <a:spLocks noChangeArrowheads="1"/>
                </p:cNvSpPr>
                <p:nvPr/>
              </p:nvSpPr>
              <p:spPr bwMode="auto">
                <a:xfrm>
                  <a:off x="3085" y="1754"/>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292883" name="Line 21"/>
                <p:cNvSpPr>
                  <a:spLocks noChangeShapeType="1"/>
                </p:cNvSpPr>
                <p:nvPr/>
              </p:nvSpPr>
              <p:spPr bwMode="auto">
                <a:xfrm>
                  <a:off x="3236" y="1246"/>
                  <a:ext cx="0" cy="50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292879" name="Group 22"/>
              <p:cNvGrpSpPr>
                <a:grpSpLocks/>
              </p:cNvGrpSpPr>
              <p:nvPr/>
            </p:nvGrpSpPr>
            <p:grpSpPr bwMode="auto">
              <a:xfrm>
                <a:off x="2434" y="917"/>
                <a:ext cx="306" cy="1243"/>
                <a:chOff x="2363" y="1250"/>
                <a:chExt cx="306" cy="1243"/>
              </a:xfrm>
            </p:grpSpPr>
            <p:sp>
              <p:nvSpPr>
                <p:cNvPr id="292880" name="Rectangle 23"/>
                <p:cNvSpPr>
                  <a:spLocks noChangeArrowheads="1"/>
                </p:cNvSpPr>
                <p:nvPr/>
              </p:nvSpPr>
              <p:spPr bwMode="auto">
                <a:xfrm>
                  <a:off x="2363" y="2252"/>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292881" name="Line 24"/>
                <p:cNvSpPr>
                  <a:spLocks noChangeShapeType="1"/>
                </p:cNvSpPr>
                <p:nvPr/>
              </p:nvSpPr>
              <p:spPr bwMode="auto">
                <a:xfrm>
                  <a:off x="2513" y="1250"/>
                  <a:ext cx="0" cy="100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292876" name="Rectangle 25"/>
            <p:cNvSpPr>
              <a:spLocks noChangeArrowheads="1"/>
            </p:cNvSpPr>
            <p:nvPr/>
          </p:nvSpPr>
          <p:spPr bwMode="auto">
            <a:xfrm>
              <a:off x="321" y="937"/>
              <a:ext cx="1201" cy="218"/>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Hasierako posizioa</a:t>
              </a:r>
            </a:p>
          </p:txBody>
        </p:sp>
      </p:grpSp>
      <p:sp>
        <p:nvSpPr>
          <p:cNvPr id="558107" name="Text Box 27"/>
          <p:cNvSpPr txBox="1">
            <a:spLocks noChangeArrowheads="1"/>
          </p:cNvSpPr>
          <p:nvPr/>
        </p:nvSpPr>
        <p:spPr bwMode="auto">
          <a:xfrm>
            <a:off x="4963320" y="2047082"/>
            <a:ext cx="3585986" cy="2816155"/>
          </a:xfrm>
          <a:prstGeom prst="rect">
            <a:avLst/>
          </a:prstGeom>
          <a:solidFill>
            <a:srgbClr val="FFFFCC"/>
          </a:solidFill>
          <a:ln w="9525">
            <a:solidFill>
              <a:schemeClr val="tx1"/>
            </a:solidFill>
            <a:miter lim="800000"/>
            <a:headEnd/>
            <a:tailEnd/>
          </a:ln>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700" b="1">
                <a:solidFill>
                  <a:srgbClr val="009900"/>
                </a:solidFill>
              </a:rPr>
              <a:t>ZUZENA</a:t>
            </a:r>
          </a:p>
          <a:p>
            <a:pPr algn="ctr" eaLnBrk="1" hangingPunct="1"/>
            <a:r>
              <a:rPr lang="eu-ES"/>
              <a:t>Lurrak gorputz bakoitzari egiten dion indarra 49 N-etakoa da, </a:t>
            </a:r>
          </a:p>
          <a:p>
            <a:pPr algn="ctr" eaLnBrk="1" hangingPunct="1"/>
            <a:r>
              <a:rPr lang="eu-ES"/>
              <a:t>beraz sistema orekan dago.</a:t>
            </a:r>
          </a:p>
          <a:p>
            <a:pPr algn="ctr" eaLnBrk="1" hangingPunct="1"/>
            <a:r>
              <a:rPr lang="eu-ES"/>
              <a:t>Soka kontsideratzen bada, ezkerrekoak izango luke masa handiagoa</a:t>
            </a:r>
          </a:p>
          <a:p>
            <a:pPr algn="ctr" eaLnBrk="1" hangingPunct="1"/>
            <a:r>
              <a:rPr lang="eu-ES"/>
              <a:t>Sistema alde horretara desplazatuko duelarik.</a:t>
            </a:r>
          </a:p>
          <a:p>
            <a:pPr algn="ctr" eaLnBrk="1" hangingPunct="1"/>
            <a:r>
              <a:rPr lang="eu-ES"/>
              <a:t>Ez dago inolako arrazoirik B gorputza jaisteko eta A igotzeko.</a:t>
            </a:r>
          </a:p>
        </p:txBody>
      </p:sp>
      <p:sp>
        <p:nvSpPr>
          <p:cNvPr id="558108" name="Line 28"/>
          <p:cNvSpPr>
            <a:spLocks noChangeShapeType="1"/>
          </p:cNvSpPr>
          <p:nvPr/>
        </p:nvSpPr>
        <p:spPr bwMode="auto">
          <a:xfrm>
            <a:off x="960438" y="4281488"/>
            <a:ext cx="0" cy="871537"/>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558109" name="Line 29"/>
          <p:cNvSpPr>
            <a:spLocks noChangeShapeType="1"/>
          </p:cNvSpPr>
          <p:nvPr/>
        </p:nvSpPr>
        <p:spPr bwMode="auto">
          <a:xfrm>
            <a:off x="1849438" y="3492500"/>
            <a:ext cx="0" cy="871538"/>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2" name="Rectángulo 1"/>
          <p:cNvSpPr/>
          <p:nvPr/>
        </p:nvSpPr>
        <p:spPr>
          <a:xfrm>
            <a:off x="43348" y="633237"/>
            <a:ext cx="9041915" cy="646331"/>
          </a:xfrm>
          <a:prstGeom prst="rect">
            <a:avLst/>
          </a:prstGeom>
        </p:spPr>
        <p:txBody>
          <a:bodyPr wrap="square">
            <a:spAutoFit/>
          </a:bodyPr>
          <a:lstStyle/>
          <a:p>
            <a:pPr algn="ctr"/>
            <a:r>
              <a:rPr lang="eu-ES" dirty="0" smtClean="0"/>
              <a:t>1, 2 edo 3 marrazkietatik zeinek adierazten du hobekien gorputzen egoera txirrika edo polea aske utzi ondoren? Bi gorputzen masak 5Kg-koak dira.</a:t>
            </a:r>
            <a:endParaRPr lang="eu-ES" dirty="0"/>
          </a:p>
        </p:txBody>
      </p:sp>
      <p:pic>
        <p:nvPicPr>
          <p:cNvPr id="3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67487"/>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5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9606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0902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8107">
                                            <p:bg/>
                                          </p:spTgt>
                                        </p:tgtEl>
                                        <p:attrNameLst>
                                          <p:attrName>style.visibility</p:attrName>
                                        </p:attrNameLst>
                                      </p:cBhvr>
                                      <p:to>
                                        <p:strVal val="visible"/>
                                      </p:to>
                                    </p:set>
                                    <p:animEffect transition="in" filter="fade">
                                      <p:cBhvr>
                                        <p:cTn id="7" dur="2000"/>
                                        <p:tgtEl>
                                          <p:spTgt spid="55810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8107">
                                            <p:txEl>
                                              <p:pRg st="0" end="0"/>
                                            </p:txEl>
                                          </p:spTgt>
                                        </p:tgtEl>
                                        <p:attrNameLst>
                                          <p:attrName>style.visibility</p:attrName>
                                        </p:attrNameLst>
                                      </p:cBhvr>
                                      <p:to>
                                        <p:strVal val="visible"/>
                                      </p:to>
                                    </p:set>
                                    <p:animEffect transition="in" filter="fade">
                                      <p:cBhvr>
                                        <p:cTn id="10" dur="2000"/>
                                        <p:tgtEl>
                                          <p:spTgt spid="558107">
                                            <p:txEl>
                                              <p:pRg st="0" end="0"/>
                                            </p:txEl>
                                          </p:spTgt>
                                        </p:tgtEl>
                                      </p:cBhvr>
                                    </p:animEffect>
                                  </p:childTnLst>
                                </p:cTn>
                              </p:par>
                            </p:childTnLst>
                          </p:cTn>
                        </p:par>
                        <p:par>
                          <p:cTn id="11" fill="hold" nodeType="afterGroup">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558107">
                                            <p:txEl>
                                              <p:pRg st="1" end="1"/>
                                            </p:txEl>
                                          </p:spTgt>
                                        </p:tgtEl>
                                        <p:attrNameLst>
                                          <p:attrName>style.visibility</p:attrName>
                                        </p:attrNameLst>
                                      </p:cBhvr>
                                      <p:to>
                                        <p:strVal val="visible"/>
                                      </p:to>
                                    </p:set>
                                    <p:animEffect transition="in" filter="fade">
                                      <p:cBhvr>
                                        <p:cTn id="14" dur="2000"/>
                                        <p:tgtEl>
                                          <p:spTgt spid="558107">
                                            <p:txEl>
                                              <p:pRg st="1" end="1"/>
                                            </p:txEl>
                                          </p:spTgt>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558107">
                                            <p:txEl>
                                              <p:pRg st="2" end="2"/>
                                            </p:txEl>
                                          </p:spTgt>
                                        </p:tgtEl>
                                        <p:attrNameLst>
                                          <p:attrName>style.visibility</p:attrName>
                                        </p:attrNameLst>
                                      </p:cBhvr>
                                      <p:to>
                                        <p:strVal val="visible"/>
                                      </p:to>
                                    </p:set>
                                    <p:animEffect transition="in" filter="fade">
                                      <p:cBhvr>
                                        <p:cTn id="18" dur="2000"/>
                                        <p:tgtEl>
                                          <p:spTgt spid="55810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58108"/>
                                        </p:tgtEl>
                                        <p:attrNameLst>
                                          <p:attrName>style.visibility</p:attrName>
                                        </p:attrNameLst>
                                      </p:cBhvr>
                                      <p:to>
                                        <p:strVal val="visible"/>
                                      </p:to>
                                    </p:set>
                                    <p:animEffect transition="in" filter="wipe(up)">
                                      <p:cBhvr>
                                        <p:cTn id="23" dur="1000"/>
                                        <p:tgtEl>
                                          <p:spTgt spid="558108"/>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58109"/>
                                        </p:tgtEl>
                                        <p:attrNameLst>
                                          <p:attrName>style.visibility</p:attrName>
                                        </p:attrNameLst>
                                      </p:cBhvr>
                                      <p:to>
                                        <p:strVal val="visible"/>
                                      </p:to>
                                    </p:set>
                                    <p:animEffect transition="in" filter="wipe(up)">
                                      <p:cBhvr>
                                        <p:cTn id="26" dur="1000"/>
                                        <p:tgtEl>
                                          <p:spTgt spid="55810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58107">
                                            <p:txEl>
                                              <p:pRg st="3" end="3"/>
                                            </p:txEl>
                                          </p:spTgt>
                                        </p:tgtEl>
                                        <p:attrNameLst>
                                          <p:attrName>style.visibility</p:attrName>
                                        </p:attrNameLst>
                                      </p:cBhvr>
                                      <p:to>
                                        <p:strVal val="visible"/>
                                      </p:to>
                                    </p:set>
                                    <p:animEffect transition="in" filter="fade">
                                      <p:cBhvr>
                                        <p:cTn id="31" dur="2000"/>
                                        <p:tgtEl>
                                          <p:spTgt spid="558107">
                                            <p:txEl>
                                              <p:pRg st="3" end="3"/>
                                            </p:txEl>
                                          </p:spTgt>
                                        </p:tgtEl>
                                      </p:cBhvr>
                                    </p:animEffect>
                                  </p:childTnLst>
                                </p:cTn>
                              </p:par>
                            </p:childTnLst>
                          </p:cTn>
                        </p:par>
                        <p:par>
                          <p:cTn id="32" fill="hold" nodeType="afterGroup">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558107">
                                            <p:txEl>
                                              <p:pRg st="4" end="4"/>
                                            </p:txEl>
                                          </p:spTgt>
                                        </p:tgtEl>
                                        <p:attrNameLst>
                                          <p:attrName>style.visibility</p:attrName>
                                        </p:attrNameLst>
                                      </p:cBhvr>
                                      <p:to>
                                        <p:strVal val="visible"/>
                                      </p:to>
                                    </p:set>
                                    <p:animEffect transition="in" filter="fade">
                                      <p:cBhvr>
                                        <p:cTn id="35" dur="2000"/>
                                        <p:tgtEl>
                                          <p:spTgt spid="558107">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58107">
                                            <p:txEl>
                                              <p:pRg st="5" end="5"/>
                                            </p:txEl>
                                          </p:spTgt>
                                        </p:tgtEl>
                                        <p:attrNameLst>
                                          <p:attrName>style.visibility</p:attrName>
                                        </p:attrNameLst>
                                      </p:cBhvr>
                                      <p:to>
                                        <p:strVal val="visible"/>
                                      </p:to>
                                    </p:set>
                                    <p:animEffect transition="in" filter="fade">
                                      <p:cBhvr>
                                        <p:cTn id="40" dur="2000"/>
                                        <p:tgtEl>
                                          <p:spTgt spid="5581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107" grpId="0" build="p" animBg="1"/>
      <p:bldP spid="558108" grpId="0" animBg="1"/>
      <p:bldP spid="55810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DDE1FAD-1058-194C-A705-C7305BC7764E}" type="slidenum">
              <a:rPr lang="eu-ES" sz="1400">
                <a:latin typeface="Times" charset="0"/>
              </a:rPr>
              <a:pPr/>
              <a:t>29</a:t>
            </a:fld>
            <a:endParaRPr lang="eu-ES" sz="1400">
              <a:latin typeface="Times" charset="0"/>
            </a:endParaRPr>
          </a:p>
        </p:txBody>
      </p:sp>
      <p:grpSp>
        <p:nvGrpSpPr>
          <p:cNvPr id="293891" name="Group 2"/>
          <p:cNvGrpSpPr>
            <a:grpSpLocks/>
          </p:cNvGrpSpPr>
          <p:nvPr/>
        </p:nvGrpSpPr>
        <p:grpSpPr bwMode="auto">
          <a:xfrm>
            <a:off x="5111750" y="1266825"/>
            <a:ext cx="1397000" cy="2506663"/>
            <a:chOff x="3220" y="938"/>
            <a:chExt cx="880" cy="1579"/>
          </a:xfrm>
        </p:grpSpPr>
        <p:grpSp>
          <p:nvGrpSpPr>
            <p:cNvPr id="293913" name="Group 3"/>
            <p:cNvGrpSpPr>
              <a:grpSpLocks/>
            </p:cNvGrpSpPr>
            <p:nvPr/>
          </p:nvGrpSpPr>
          <p:grpSpPr bwMode="auto">
            <a:xfrm>
              <a:off x="3220" y="1352"/>
              <a:ext cx="880" cy="1165"/>
              <a:chOff x="3227" y="1352"/>
              <a:chExt cx="880" cy="1165"/>
            </a:xfrm>
          </p:grpSpPr>
          <p:grpSp>
            <p:nvGrpSpPr>
              <p:cNvPr id="293915" name="Group 4"/>
              <p:cNvGrpSpPr>
                <a:grpSpLocks/>
              </p:cNvGrpSpPr>
              <p:nvPr/>
            </p:nvGrpSpPr>
            <p:grpSpPr bwMode="auto">
              <a:xfrm>
                <a:off x="3377" y="1352"/>
                <a:ext cx="574" cy="576"/>
                <a:chOff x="2584" y="625"/>
                <a:chExt cx="574" cy="576"/>
              </a:xfrm>
            </p:grpSpPr>
            <p:sp>
              <p:nvSpPr>
                <p:cNvPr id="293921" name="Oval 5"/>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293922" name="Oval 6"/>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293916" name="Group 7"/>
              <p:cNvGrpSpPr>
                <a:grpSpLocks/>
              </p:cNvGrpSpPr>
              <p:nvPr/>
            </p:nvGrpSpPr>
            <p:grpSpPr bwMode="auto">
              <a:xfrm>
                <a:off x="3227" y="1644"/>
                <a:ext cx="880" cy="873"/>
                <a:chOff x="3227" y="1644"/>
                <a:chExt cx="880" cy="873"/>
              </a:xfrm>
            </p:grpSpPr>
            <p:sp>
              <p:nvSpPr>
                <p:cNvPr id="293917" name="Rectangle 8"/>
                <p:cNvSpPr>
                  <a:spLocks noChangeArrowheads="1"/>
                </p:cNvSpPr>
                <p:nvPr/>
              </p:nvSpPr>
              <p:spPr bwMode="auto">
                <a:xfrm>
                  <a:off x="3801" y="2276"/>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293918" name="Line 9"/>
                <p:cNvSpPr>
                  <a:spLocks noChangeShapeType="1"/>
                </p:cNvSpPr>
                <p:nvPr/>
              </p:nvSpPr>
              <p:spPr bwMode="auto">
                <a:xfrm>
                  <a:off x="3952" y="1659"/>
                  <a:ext cx="0" cy="61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3919" name="Rectangle 10"/>
                <p:cNvSpPr>
                  <a:spLocks noChangeArrowheads="1"/>
                </p:cNvSpPr>
                <p:nvPr/>
              </p:nvSpPr>
              <p:spPr bwMode="auto">
                <a:xfrm>
                  <a:off x="3227" y="2276"/>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293920" name="Line 11"/>
                <p:cNvSpPr>
                  <a:spLocks noChangeShapeType="1"/>
                </p:cNvSpPr>
                <p:nvPr/>
              </p:nvSpPr>
              <p:spPr bwMode="auto">
                <a:xfrm>
                  <a:off x="3377" y="1644"/>
                  <a:ext cx="0" cy="63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293914" name="Rectangle 12"/>
            <p:cNvSpPr>
              <a:spLocks noChangeArrowheads="1"/>
            </p:cNvSpPr>
            <p:nvPr/>
          </p:nvSpPr>
          <p:spPr bwMode="auto">
            <a:xfrm>
              <a:off x="3220" y="938"/>
              <a:ext cx="878" cy="218"/>
            </a:xfrm>
            <a:prstGeom prst="rect">
              <a:avLst/>
            </a:prstGeom>
            <a:solidFill>
              <a:srgbClr val="FFFFCC"/>
            </a:solidFill>
            <a:ln w="9525">
              <a:solidFill>
                <a:schemeClr val="tx1"/>
              </a:solidFill>
              <a:miter lim="800000"/>
              <a:headEnd/>
              <a:tailEnd/>
            </a:ln>
          </p:spPr>
          <p:txBody>
            <a:bodyPr wrap="none" anchor="ctr"/>
            <a:lstStyle/>
            <a:p>
              <a:pPr algn="ctr" eaLnBrk="1" hangingPunct="1"/>
              <a:r>
                <a:rPr lang="eu-ES"/>
                <a:t>2</a:t>
              </a:r>
            </a:p>
          </p:txBody>
        </p:sp>
      </p:grpSp>
      <p:grpSp>
        <p:nvGrpSpPr>
          <p:cNvPr id="293892" name="Group 13"/>
          <p:cNvGrpSpPr>
            <a:grpSpLocks/>
          </p:cNvGrpSpPr>
          <p:nvPr/>
        </p:nvGrpSpPr>
        <p:grpSpPr bwMode="auto">
          <a:xfrm>
            <a:off x="490538" y="1254126"/>
            <a:ext cx="1930400" cy="3106738"/>
            <a:chOff x="309" y="930"/>
            <a:chExt cx="1216" cy="1957"/>
          </a:xfrm>
        </p:grpSpPr>
        <p:grpSp>
          <p:nvGrpSpPr>
            <p:cNvPr id="293902" name="Group 14"/>
            <p:cNvGrpSpPr>
              <a:grpSpLocks/>
            </p:cNvGrpSpPr>
            <p:nvPr/>
          </p:nvGrpSpPr>
          <p:grpSpPr bwMode="auto">
            <a:xfrm>
              <a:off x="450" y="1352"/>
              <a:ext cx="880" cy="1535"/>
              <a:chOff x="2434" y="625"/>
              <a:chExt cx="880" cy="1535"/>
            </a:xfrm>
          </p:grpSpPr>
          <p:grpSp>
            <p:nvGrpSpPr>
              <p:cNvPr id="293904" name="Group 15"/>
              <p:cNvGrpSpPr>
                <a:grpSpLocks/>
              </p:cNvGrpSpPr>
              <p:nvPr/>
            </p:nvGrpSpPr>
            <p:grpSpPr bwMode="auto">
              <a:xfrm>
                <a:off x="2584" y="625"/>
                <a:ext cx="574" cy="576"/>
                <a:chOff x="2584" y="625"/>
                <a:chExt cx="574" cy="576"/>
              </a:xfrm>
            </p:grpSpPr>
            <p:sp>
              <p:nvSpPr>
                <p:cNvPr id="293911" name="Oval 16"/>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293912" name="Oval 17"/>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293905" name="Group 18"/>
              <p:cNvGrpSpPr>
                <a:grpSpLocks/>
              </p:cNvGrpSpPr>
              <p:nvPr/>
            </p:nvGrpSpPr>
            <p:grpSpPr bwMode="auto">
              <a:xfrm>
                <a:off x="3008" y="917"/>
                <a:ext cx="306" cy="749"/>
                <a:chOff x="3085" y="1246"/>
                <a:chExt cx="306" cy="749"/>
              </a:xfrm>
            </p:grpSpPr>
            <p:sp>
              <p:nvSpPr>
                <p:cNvPr id="293909" name="Rectangle 19"/>
                <p:cNvSpPr>
                  <a:spLocks noChangeArrowheads="1"/>
                </p:cNvSpPr>
                <p:nvPr/>
              </p:nvSpPr>
              <p:spPr bwMode="auto">
                <a:xfrm>
                  <a:off x="3085" y="1754"/>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293910" name="Line 20"/>
                <p:cNvSpPr>
                  <a:spLocks noChangeShapeType="1"/>
                </p:cNvSpPr>
                <p:nvPr/>
              </p:nvSpPr>
              <p:spPr bwMode="auto">
                <a:xfrm>
                  <a:off x="3236" y="1246"/>
                  <a:ext cx="0" cy="50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293906" name="Group 21"/>
              <p:cNvGrpSpPr>
                <a:grpSpLocks/>
              </p:cNvGrpSpPr>
              <p:nvPr/>
            </p:nvGrpSpPr>
            <p:grpSpPr bwMode="auto">
              <a:xfrm>
                <a:off x="2434" y="917"/>
                <a:ext cx="306" cy="1243"/>
                <a:chOff x="2363" y="1250"/>
                <a:chExt cx="306" cy="1243"/>
              </a:xfrm>
            </p:grpSpPr>
            <p:sp>
              <p:nvSpPr>
                <p:cNvPr id="293907" name="Rectangle 22"/>
                <p:cNvSpPr>
                  <a:spLocks noChangeArrowheads="1"/>
                </p:cNvSpPr>
                <p:nvPr/>
              </p:nvSpPr>
              <p:spPr bwMode="auto">
                <a:xfrm>
                  <a:off x="2363" y="2252"/>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293908" name="Line 23"/>
                <p:cNvSpPr>
                  <a:spLocks noChangeShapeType="1"/>
                </p:cNvSpPr>
                <p:nvPr/>
              </p:nvSpPr>
              <p:spPr bwMode="auto">
                <a:xfrm>
                  <a:off x="2513" y="1250"/>
                  <a:ext cx="0" cy="100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293903" name="Rectangle 24"/>
            <p:cNvSpPr>
              <a:spLocks noChangeArrowheads="1"/>
            </p:cNvSpPr>
            <p:nvPr/>
          </p:nvSpPr>
          <p:spPr bwMode="auto">
            <a:xfrm>
              <a:off x="309" y="930"/>
              <a:ext cx="1216" cy="233"/>
            </a:xfrm>
            <a:prstGeom prst="rect">
              <a:avLst/>
            </a:prstGeom>
            <a:solidFill>
              <a:srgbClr val="FFFFCC"/>
            </a:solidFill>
            <a:ln w="9525">
              <a:solidFill>
                <a:schemeClr val="tx1"/>
              </a:solidFill>
              <a:miter lim="800000"/>
              <a:headEnd/>
              <a:tailEnd/>
            </a:ln>
          </p:spPr>
          <p:txBody>
            <a:bodyPr wrap="none" anchor="ctr">
              <a:spAutoFit/>
            </a:bodyPr>
            <a:lstStyle/>
            <a:p>
              <a:pPr algn="ctr"/>
              <a:r>
                <a:rPr lang="eu-ES" dirty="0" smtClean="0"/>
                <a:t>Hasierako posizioa</a:t>
              </a:r>
              <a:endParaRPr lang="eu-ES" dirty="0"/>
            </a:p>
          </p:txBody>
        </p:sp>
      </p:grpSp>
      <p:sp>
        <p:nvSpPr>
          <p:cNvPr id="560154" name="Text Box 26"/>
          <p:cNvSpPr txBox="1">
            <a:spLocks noChangeArrowheads="1"/>
          </p:cNvSpPr>
          <p:nvPr/>
        </p:nvSpPr>
        <p:spPr bwMode="auto">
          <a:xfrm>
            <a:off x="2483644" y="4169313"/>
            <a:ext cx="6402388" cy="1568450"/>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b="1">
                <a:solidFill>
                  <a:srgbClr val="CC3300"/>
                </a:solidFill>
              </a:rPr>
              <a:t>OKERRA</a:t>
            </a:r>
          </a:p>
          <a:p>
            <a:pPr algn="ctr"/>
            <a:r>
              <a:rPr lang="eu-ES"/>
              <a:t>Lurrak gorputz bakoitzari egiten dion indarra 49 N-etakoa da, </a:t>
            </a:r>
          </a:p>
          <a:p>
            <a:pPr algn="ctr"/>
            <a:r>
              <a:rPr lang="eu-ES"/>
              <a:t>beraz sistema orekan dago.</a:t>
            </a:r>
          </a:p>
          <a:p>
            <a:pPr algn="ctr"/>
            <a:r>
              <a:rPr lang="eu-ES"/>
              <a:t>Soka kontsideratzen bada, ezkerrekoak izango luke masa handiagoa</a:t>
            </a:r>
          </a:p>
          <a:p>
            <a:pPr algn="ctr"/>
            <a:r>
              <a:rPr lang="eu-ES"/>
              <a:t>Sistema alde horretara desplazatuko duelarik.</a:t>
            </a:r>
          </a:p>
          <a:p>
            <a:pPr algn="ctr"/>
            <a:r>
              <a:rPr lang="eu-ES"/>
              <a:t>Ez dago inolako arrazoirik B gorputza jaisteko eta A igotzeko.</a:t>
            </a:r>
          </a:p>
        </p:txBody>
      </p:sp>
      <p:sp>
        <p:nvSpPr>
          <p:cNvPr id="560155" name="Line 27"/>
          <p:cNvSpPr>
            <a:spLocks noChangeShapeType="1"/>
          </p:cNvSpPr>
          <p:nvPr/>
        </p:nvSpPr>
        <p:spPr bwMode="auto">
          <a:xfrm>
            <a:off x="960438" y="4281488"/>
            <a:ext cx="0" cy="871537"/>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560156" name="Line 28"/>
          <p:cNvSpPr>
            <a:spLocks noChangeShapeType="1"/>
          </p:cNvSpPr>
          <p:nvPr/>
        </p:nvSpPr>
        <p:spPr bwMode="auto">
          <a:xfrm>
            <a:off x="1849438" y="3492500"/>
            <a:ext cx="0" cy="871538"/>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nvGrpSpPr>
          <p:cNvPr id="11" name="Group 29"/>
          <p:cNvGrpSpPr>
            <a:grpSpLocks/>
          </p:cNvGrpSpPr>
          <p:nvPr/>
        </p:nvGrpSpPr>
        <p:grpSpPr bwMode="auto">
          <a:xfrm>
            <a:off x="4564063" y="1274763"/>
            <a:ext cx="2681287" cy="2846387"/>
            <a:chOff x="2875" y="803"/>
            <a:chExt cx="1689" cy="1793"/>
          </a:xfrm>
        </p:grpSpPr>
        <p:sp>
          <p:nvSpPr>
            <p:cNvPr id="293900" name="Line 30"/>
            <p:cNvSpPr>
              <a:spLocks noChangeShapeType="1"/>
            </p:cNvSpPr>
            <p:nvPr/>
          </p:nvSpPr>
          <p:spPr bwMode="auto">
            <a:xfrm flipV="1">
              <a:off x="2875" y="803"/>
              <a:ext cx="1689" cy="179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3901" name="Line 31"/>
            <p:cNvSpPr>
              <a:spLocks noChangeShapeType="1"/>
            </p:cNvSpPr>
            <p:nvPr/>
          </p:nvSpPr>
          <p:spPr bwMode="auto">
            <a:xfrm>
              <a:off x="2875" y="803"/>
              <a:ext cx="1689" cy="179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2" name="Rectángulo 1"/>
          <p:cNvSpPr/>
          <p:nvPr/>
        </p:nvSpPr>
        <p:spPr>
          <a:xfrm>
            <a:off x="269875" y="632637"/>
            <a:ext cx="8688388" cy="646331"/>
          </a:xfrm>
          <a:prstGeom prst="rect">
            <a:avLst/>
          </a:prstGeom>
        </p:spPr>
        <p:txBody>
          <a:bodyPr wrap="square">
            <a:spAutoFit/>
          </a:bodyPr>
          <a:lstStyle/>
          <a:p>
            <a:pPr algn="ctr"/>
            <a:r>
              <a:rPr lang="eu-ES" dirty="0" smtClean="0"/>
              <a:t>1, 2 edo 3 marrazkietatik zeinek adierazten du hobekien gorputzen egoera txirrika edo polea aske utzi ondoren? Bi gorputzen masak 5Kg-koak dira.</a:t>
            </a:r>
            <a:endParaRPr lang="eu-ES" dirty="0"/>
          </a:p>
        </p:txBody>
      </p:sp>
      <p:pic>
        <p:nvPicPr>
          <p:cNvPr id="3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3636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0154">
                                            <p:bg/>
                                          </p:spTgt>
                                        </p:tgtEl>
                                        <p:attrNameLst>
                                          <p:attrName>style.visibility</p:attrName>
                                        </p:attrNameLst>
                                      </p:cBhvr>
                                      <p:to>
                                        <p:strVal val="visible"/>
                                      </p:to>
                                    </p:set>
                                    <p:animEffect transition="in" filter="fade">
                                      <p:cBhvr>
                                        <p:cTn id="7" dur="2000"/>
                                        <p:tgtEl>
                                          <p:spTgt spid="56015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0154">
                                            <p:txEl>
                                              <p:pRg st="0" end="0"/>
                                            </p:txEl>
                                          </p:spTgt>
                                        </p:tgtEl>
                                        <p:attrNameLst>
                                          <p:attrName>style.visibility</p:attrName>
                                        </p:attrNameLst>
                                      </p:cBhvr>
                                      <p:to>
                                        <p:strVal val="visible"/>
                                      </p:to>
                                    </p:set>
                                    <p:animEffect transition="in" filter="fade">
                                      <p:cBhvr>
                                        <p:cTn id="10" dur="2000"/>
                                        <p:tgtEl>
                                          <p:spTgt spid="560154">
                                            <p:txEl>
                                              <p:pRg st="0" end="0"/>
                                            </p:txEl>
                                          </p:spTgt>
                                        </p:tgtEl>
                                      </p:cBhvr>
                                    </p:animEffect>
                                  </p:childTnLst>
                                </p:cTn>
                              </p:par>
                            </p:childTnLst>
                          </p:cTn>
                        </p:par>
                        <p:par>
                          <p:cTn id="11" fill="hold" nodeType="afterGroup">
                            <p:stCondLst>
                              <p:cond delay="2000"/>
                            </p:stCondLst>
                            <p:childTnLst>
                              <p:par>
                                <p:cTn id="12" presetID="4" presetClass="entr" presetSubtype="16"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ox(in)">
                                      <p:cBhvr>
                                        <p:cTn id="14" dur="1000"/>
                                        <p:tgtEl>
                                          <p:spTgt spid="1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560155"/>
                                        </p:tgtEl>
                                        <p:attrNameLst>
                                          <p:attrName>style.visibility</p:attrName>
                                        </p:attrNameLst>
                                      </p:cBhvr>
                                      <p:to>
                                        <p:strVal val="visible"/>
                                      </p:to>
                                    </p:set>
                                    <p:animEffect transition="in" filter="wipe(up)">
                                      <p:cBhvr>
                                        <p:cTn id="19" dur="1000"/>
                                        <p:tgtEl>
                                          <p:spTgt spid="560155"/>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560156"/>
                                        </p:tgtEl>
                                        <p:attrNameLst>
                                          <p:attrName>style.visibility</p:attrName>
                                        </p:attrNameLst>
                                      </p:cBhvr>
                                      <p:to>
                                        <p:strVal val="visible"/>
                                      </p:to>
                                    </p:set>
                                    <p:animEffect transition="in" filter="wipe(up)">
                                      <p:cBhvr>
                                        <p:cTn id="22" dur="1000"/>
                                        <p:tgtEl>
                                          <p:spTgt spid="56015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60154">
                                            <p:txEl>
                                              <p:pRg st="1" end="1"/>
                                            </p:txEl>
                                          </p:spTgt>
                                        </p:tgtEl>
                                        <p:attrNameLst>
                                          <p:attrName>style.visibility</p:attrName>
                                        </p:attrNameLst>
                                      </p:cBhvr>
                                      <p:to>
                                        <p:strVal val="visible"/>
                                      </p:to>
                                    </p:set>
                                    <p:animEffect transition="in" filter="fade">
                                      <p:cBhvr>
                                        <p:cTn id="27" dur="2000"/>
                                        <p:tgtEl>
                                          <p:spTgt spid="560154">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60154">
                                            <p:txEl>
                                              <p:pRg st="2" end="2"/>
                                            </p:txEl>
                                          </p:spTgt>
                                        </p:tgtEl>
                                        <p:attrNameLst>
                                          <p:attrName>style.visibility</p:attrName>
                                        </p:attrNameLst>
                                      </p:cBhvr>
                                      <p:to>
                                        <p:strVal val="visible"/>
                                      </p:to>
                                    </p:set>
                                    <p:animEffect transition="in" filter="fade">
                                      <p:cBhvr>
                                        <p:cTn id="32" dur="2000"/>
                                        <p:tgtEl>
                                          <p:spTgt spid="560154">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60154">
                                            <p:txEl>
                                              <p:pRg st="3" end="3"/>
                                            </p:txEl>
                                          </p:spTgt>
                                        </p:tgtEl>
                                        <p:attrNameLst>
                                          <p:attrName>style.visibility</p:attrName>
                                        </p:attrNameLst>
                                      </p:cBhvr>
                                      <p:to>
                                        <p:strVal val="visible"/>
                                      </p:to>
                                    </p:set>
                                    <p:animEffect transition="in" filter="fade">
                                      <p:cBhvr>
                                        <p:cTn id="37" dur="2000"/>
                                        <p:tgtEl>
                                          <p:spTgt spid="560154">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60154">
                                            <p:txEl>
                                              <p:pRg st="4" end="4"/>
                                            </p:txEl>
                                          </p:spTgt>
                                        </p:tgtEl>
                                        <p:attrNameLst>
                                          <p:attrName>style.visibility</p:attrName>
                                        </p:attrNameLst>
                                      </p:cBhvr>
                                      <p:to>
                                        <p:strVal val="visible"/>
                                      </p:to>
                                    </p:set>
                                    <p:animEffect transition="in" filter="fade">
                                      <p:cBhvr>
                                        <p:cTn id="42" dur="2000"/>
                                        <p:tgtEl>
                                          <p:spTgt spid="560154">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60154">
                                            <p:txEl>
                                              <p:pRg st="5" end="5"/>
                                            </p:txEl>
                                          </p:spTgt>
                                        </p:tgtEl>
                                        <p:attrNameLst>
                                          <p:attrName>style.visibility</p:attrName>
                                        </p:attrNameLst>
                                      </p:cBhvr>
                                      <p:to>
                                        <p:strVal val="visible"/>
                                      </p:to>
                                    </p:set>
                                    <p:animEffect transition="in" filter="fade">
                                      <p:cBhvr>
                                        <p:cTn id="47" dur="2000"/>
                                        <p:tgtEl>
                                          <p:spTgt spid="5601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54" grpId="0" build="p" animBg="1"/>
      <p:bldP spid="560155" grpId="0" animBg="1"/>
      <p:bldP spid="5601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4453" y="1424893"/>
            <a:ext cx="8173707" cy="3046988"/>
          </a:xfrm>
          <a:prstGeom prst="rect">
            <a:avLst/>
          </a:prstGeom>
        </p:spPr>
        <p:txBody>
          <a:bodyPr wrap="square">
            <a:spAutoFit/>
          </a:bodyPr>
          <a:lstStyle/>
          <a:p>
            <a:r>
              <a:rPr lang="eu-ES" sz="3200" dirty="0" smtClean="0"/>
              <a:t>13.- Esan zuzenak diren ala ez ondoko esaldiak </a:t>
            </a:r>
          </a:p>
          <a:p>
            <a:endParaRPr lang="eu-ES" sz="3200" dirty="0" smtClean="0"/>
          </a:p>
          <a:p>
            <a:r>
              <a:rPr lang="eu-ES" sz="3200" dirty="0" smtClean="0"/>
              <a:t>a) Gorputzek pausagunerako joera dute. </a:t>
            </a:r>
          </a:p>
          <a:p>
            <a:endParaRPr lang="eu-ES" sz="3200" dirty="0" smtClean="0"/>
          </a:p>
          <a:p>
            <a:r>
              <a:rPr lang="eu-ES" sz="3200" dirty="0" smtClean="0"/>
              <a:t>b) Gorputz batek higitzen irauteko beharrezkoa da haren gain indar batek eragitea. </a:t>
            </a:r>
            <a:endParaRPr lang="eu-ES" sz="32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7F5A167-0B7B-364F-8410-E3BAAB991687}" type="slidenum">
              <a:rPr lang="eu-ES" sz="1400">
                <a:latin typeface="Times" charset="0"/>
              </a:rPr>
              <a:pPr/>
              <a:t>30</a:t>
            </a:fld>
            <a:endParaRPr lang="eu-ES" sz="1400">
              <a:latin typeface="Times" charset="0"/>
            </a:endParaRPr>
          </a:p>
        </p:txBody>
      </p:sp>
      <p:grpSp>
        <p:nvGrpSpPr>
          <p:cNvPr id="294915" name="Group 2"/>
          <p:cNvGrpSpPr>
            <a:grpSpLocks/>
          </p:cNvGrpSpPr>
          <p:nvPr/>
        </p:nvGrpSpPr>
        <p:grpSpPr bwMode="auto">
          <a:xfrm>
            <a:off x="7042150" y="1266825"/>
            <a:ext cx="1397000" cy="3076575"/>
            <a:chOff x="4436" y="938"/>
            <a:chExt cx="880" cy="1938"/>
          </a:xfrm>
        </p:grpSpPr>
        <p:grpSp>
          <p:nvGrpSpPr>
            <p:cNvPr id="294937" name="Group 3"/>
            <p:cNvGrpSpPr>
              <a:grpSpLocks/>
            </p:cNvGrpSpPr>
            <p:nvPr/>
          </p:nvGrpSpPr>
          <p:grpSpPr bwMode="auto">
            <a:xfrm>
              <a:off x="4436" y="1352"/>
              <a:ext cx="880" cy="1524"/>
              <a:chOff x="4460" y="1352"/>
              <a:chExt cx="880" cy="1524"/>
            </a:xfrm>
          </p:grpSpPr>
          <p:grpSp>
            <p:nvGrpSpPr>
              <p:cNvPr id="294939" name="Group 4"/>
              <p:cNvGrpSpPr>
                <a:grpSpLocks/>
              </p:cNvGrpSpPr>
              <p:nvPr/>
            </p:nvGrpSpPr>
            <p:grpSpPr bwMode="auto">
              <a:xfrm>
                <a:off x="4610" y="1352"/>
                <a:ext cx="574" cy="576"/>
                <a:chOff x="2584" y="625"/>
                <a:chExt cx="574" cy="576"/>
              </a:xfrm>
            </p:grpSpPr>
            <p:sp>
              <p:nvSpPr>
                <p:cNvPr id="294946" name="Oval 5"/>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294947" name="Oval 6"/>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294940" name="Group 7"/>
              <p:cNvGrpSpPr>
                <a:grpSpLocks/>
              </p:cNvGrpSpPr>
              <p:nvPr/>
            </p:nvGrpSpPr>
            <p:grpSpPr bwMode="auto">
              <a:xfrm>
                <a:off x="4460" y="1644"/>
                <a:ext cx="306" cy="747"/>
                <a:chOff x="4460" y="1644"/>
                <a:chExt cx="306" cy="747"/>
              </a:xfrm>
            </p:grpSpPr>
            <p:sp>
              <p:nvSpPr>
                <p:cNvPr id="294944" name="Line 8"/>
                <p:cNvSpPr>
                  <a:spLocks noChangeShapeType="1"/>
                </p:cNvSpPr>
                <p:nvPr/>
              </p:nvSpPr>
              <p:spPr bwMode="auto">
                <a:xfrm>
                  <a:off x="4610" y="1644"/>
                  <a:ext cx="0" cy="51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4945" name="Rectangle 9"/>
                <p:cNvSpPr>
                  <a:spLocks noChangeArrowheads="1"/>
                </p:cNvSpPr>
                <p:nvPr/>
              </p:nvSpPr>
              <p:spPr bwMode="auto">
                <a:xfrm>
                  <a:off x="4460" y="2150"/>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grpSp>
          <p:grpSp>
            <p:nvGrpSpPr>
              <p:cNvPr id="294941" name="Group 10"/>
              <p:cNvGrpSpPr>
                <a:grpSpLocks/>
              </p:cNvGrpSpPr>
              <p:nvPr/>
            </p:nvGrpSpPr>
            <p:grpSpPr bwMode="auto">
              <a:xfrm>
                <a:off x="5034" y="1644"/>
                <a:ext cx="306" cy="1232"/>
                <a:chOff x="5034" y="1644"/>
                <a:chExt cx="306" cy="1232"/>
              </a:xfrm>
            </p:grpSpPr>
            <p:sp>
              <p:nvSpPr>
                <p:cNvPr id="294942" name="Line 11"/>
                <p:cNvSpPr>
                  <a:spLocks noChangeShapeType="1"/>
                </p:cNvSpPr>
                <p:nvPr/>
              </p:nvSpPr>
              <p:spPr bwMode="auto">
                <a:xfrm>
                  <a:off x="5185" y="1644"/>
                  <a:ext cx="0" cy="99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4943" name="Rectangle 12"/>
                <p:cNvSpPr>
                  <a:spLocks noChangeArrowheads="1"/>
                </p:cNvSpPr>
                <p:nvPr/>
              </p:nvSpPr>
              <p:spPr bwMode="auto">
                <a:xfrm>
                  <a:off x="5034" y="2635"/>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grpSp>
        </p:grpSp>
        <p:sp>
          <p:nvSpPr>
            <p:cNvPr id="294938" name="Rectangle 13"/>
            <p:cNvSpPr>
              <a:spLocks noChangeArrowheads="1"/>
            </p:cNvSpPr>
            <p:nvPr/>
          </p:nvSpPr>
          <p:spPr bwMode="auto">
            <a:xfrm>
              <a:off x="4437" y="938"/>
              <a:ext cx="878" cy="218"/>
            </a:xfrm>
            <a:prstGeom prst="rect">
              <a:avLst/>
            </a:prstGeom>
            <a:solidFill>
              <a:srgbClr val="FFFFCC"/>
            </a:solidFill>
            <a:ln w="9525">
              <a:solidFill>
                <a:schemeClr val="tx1"/>
              </a:solidFill>
              <a:miter lim="800000"/>
              <a:headEnd/>
              <a:tailEnd/>
            </a:ln>
          </p:spPr>
          <p:txBody>
            <a:bodyPr wrap="none" anchor="ctr"/>
            <a:lstStyle/>
            <a:p>
              <a:pPr algn="ctr" eaLnBrk="1" hangingPunct="1"/>
              <a:r>
                <a:rPr lang="eu-ES"/>
                <a:t>3</a:t>
              </a:r>
            </a:p>
          </p:txBody>
        </p:sp>
      </p:grpSp>
      <p:grpSp>
        <p:nvGrpSpPr>
          <p:cNvPr id="294916" name="Group 14"/>
          <p:cNvGrpSpPr>
            <a:grpSpLocks/>
          </p:cNvGrpSpPr>
          <p:nvPr/>
        </p:nvGrpSpPr>
        <p:grpSpPr bwMode="auto">
          <a:xfrm>
            <a:off x="508000" y="1265238"/>
            <a:ext cx="1906588" cy="3095625"/>
            <a:chOff x="320" y="937"/>
            <a:chExt cx="1201" cy="1950"/>
          </a:xfrm>
        </p:grpSpPr>
        <p:grpSp>
          <p:nvGrpSpPr>
            <p:cNvPr id="294926" name="Group 15"/>
            <p:cNvGrpSpPr>
              <a:grpSpLocks/>
            </p:cNvGrpSpPr>
            <p:nvPr/>
          </p:nvGrpSpPr>
          <p:grpSpPr bwMode="auto">
            <a:xfrm>
              <a:off x="450" y="1352"/>
              <a:ext cx="880" cy="1535"/>
              <a:chOff x="2434" y="625"/>
              <a:chExt cx="880" cy="1535"/>
            </a:xfrm>
          </p:grpSpPr>
          <p:grpSp>
            <p:nvGrpSpPr>
              <p:cNvPr id="294928" name="Group 16"/>
              <p:cNvGrpSpPr>
                <a:grpSpLocks/>
              </p:cNvGrpSpPr>
              <p:nvPr/>
            </p:nvGrpSpPr>
            <p:grpSpPr bwMode="auto">
              <a:xfrm>
                <a:off x="2584" y="625"/>
                <a:ext cx="574" cy="576"/>
                <a:chOff x="2584" y="625"/>
                <a:chExt cx="574" cy="576"/>
              </a:xfrm>
            </p:grpSpPr>
            <p:sp>
              <p:nvSpPr>
                <p:cNvPr id="294935" name="Oval 17"/>
                <p:cNvSpPr>
                  <a:spLocks noChangeArrowheads="1"/>
                </p:cNvSpPr>
                <p:nvPr/>
              </p:nvSpPr>
              <p:spPr bwMode="auto">
                <a:xfrm>
                  <a:off x="2584" y="625"/>
                  <a:ext cx="574" cy="576"/>
                </a:xfrm>
                <a:prstGeom prst="ellipse">
                  <a:avLst/>
                </a:prstGeom>
                <a:solidFill>
                  <a:srgbClr val="DDDDDD"/>
                </a:solidFill>
                <a:ln w="19050">
                  <a:solidFill>
                    <a:schemeClr val="tx1"/>
                  </a:solidFill>
                  <a:round/>
                  <a:headEnd/>
                  <a:tailEnd/>
                </a:ln>
              </p:spPr>
              <p:txBody>
                <a:bodyPr wrap="none" anchor="ctr"/>
                <a:lstStyle/>
                <a:p>
                  <a:endParaRPr lang="es-ES"/>
                </a:p>
              </p:txBody>
            </p:sp>
            <p:sp>
              <p:nvSpPr>
                <p:cNvPr id="294936" name="Oval 18"/>
                <p:cNvSpPr>
                  <a:spLocks noChangeArrowheads="1"/>
                </p:cNvSpPr>
                <p:nvPr/>
              </p:nvSpPr>
              <p:spPr bwMode="auto">
                <a:xfrm>
                  <a:off x="2795" y="837"/>
                  <a:ext cx="153" cy="153"/>
                </a:xfrm>
                <a:prstGeom prst="ellipse">
                  <a:avLst/>
                </a:prstGeom>
                <a:solidFill>
                  <a:srgbClr val="B2B2B2"/>
                </a:solidFill>
                <a:ln w="19050">
                  <a:solidFill>
                    <a:schemeClr val="tx1"/>
                  </a:solidFill>
                  <a:round/>
                  <a:headEnd/>
                  <a:tailEnd/>
                </a:ln>
              </p:spPr>
              <p:txBody>
                <a:bodyPr wrap="none" anchor="ctr"/>
                <a:lstStyle/>
                <a:p>
                  <a:endParaRPr lang="es-ES"/>
                </a:p>
              </p:txBody>
            </p:sp>
          </p:grpSp>
          <p:grpSp>
            <p:nvGrpSpPr>
              <p:cNvPr id="294929" name="Group 19"/>
              <p:cNvGrpSpPr>
                <a:grpSpLocks/>
              </p:cNvGrpSpPr>
              <p:nvPr/>
            </p:nvGrpSpPr>
            <p:grpSpPr bwMode="auto">
              <a:xfrm>
                <a:off x="3008" y="917"/>
                <a:ext cx="306" cy="749"/>
                <a:chOff x="3085" y="1246"/>
                <a:chExt cx="306" cy="749"/>
              </a:xfrm>
            </p:grpSpPr>
            <p:sp>
              <p:nvSpPr>
                <p:cNvPr id="294933" name="Rectangle 20"/>
                <p:cNvSpPr>
                  <a:spLocks noChangeArrowheads="1"/>
                </p:cNvSpPr>
                <p:nvPr/>
              </p:nvSpPr>
              <p:spPr bwMode="auto">
                <a:xfrm>
                  <a:off x="3085" y="1754"/>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B</a:t>
                  </a:r>
                </a:p>
              </p:txBody>
            </p:sp>
            <p:sp>
              <p:nvSpPr>
                <p:cNvPr id="294934" name="Line 21"/>
                <p:cNvSpPr>
                  <a:spLocks noChangeShapeType="1"/>
                </p:cNvSpPr>
                <p:nvPr/>
              </p:nvSpPr>
              <p:spPr bwMode="auto">
                <a:xfrm>
                  <a:off x="3236" y="1246"/>
                  <a:ext cx="0" cy="50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294930" name="Group 22"/>
              <p:cNvGrpSpPr>
                <a:grpSpLocks/>
              </p:cNvGrpSpPr>
              <p:nvPr/>
            </p:nvGrpSpPr>
            <p:grpSpPr bwMode="auto">
              <a:xfrm>
                <a:off x="2434" y="917"/>
                <a:ext cx="306" cy="1243"/>
                <a:chOff x="2363" y="1250"/>
                <a:chExt cx="306" cy="1243"/>
              </a:xfrm>
            </p:grpSpPr>
            <p:sp>
              <p:nvSpPr>
                <p:cNvPr id="294931" name="Rectangle 23"/>
                <p:cNvSpPr>
                  <a:spLocks noChangeArrowheads="1"/>
                </p:cNvSpPr>
                <p:nvPr/>
              </p:nvSpPr>
              <p:spPr bwMode="auto">
                <a:xfrm>
                  <a:off x="2363" y="2252"/>
                  <a:ext cx="306" cy="241"/>
                </a:xfrm>
                <a:prstGeom prst="rect">
                  <a:avLst/>
                </a:prstGeom>
                <a:solidFill>
                  <a:srgbClr val="FF9900"/>
                </a:solidFill>
                <a:ln w="9525">
                  <a:solidFill>
                    <a:schemeClr val="tx1"/>
                  </a:solidFill>
                  <a:miter lim="800000"/>
                  <a:headEnd/>
                  <a:tailEnd/>
                </a:ln>
              </p:spPr>
              <p:txBody>
                <a:bodyPr wrap="none" anchor="ctr"/>
                <a:lstStyle/>
                <a:p>
                  <a:pPr algn="ctr" eaLnBrk="1" hangingPunct="1"/>
                  <a:r>
                    <a:rPr lang="eu-ES" b="1"/>
                    <a:t>A</a:t>
                  </a:r>
                </a:p>
              </p:txBody>
            </p:sp>
            <p:sp>
              <p:nvSpPr>
                <p:cNvPr id="294932" name="Line 24"/>
                <p:cNvSpPr>
                  <a:spLocks noChangeShapeType="1"/>
                </p:cNvSpPr>
                <p:nvPr/>
              </p:nvSpPr>
              <p:spPr bwMode="auto">
                <a:xfrm>
                  <a:off x="2513" y="1250"/>
                  <a:ext cx="0" cy="100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294927" name="Rectangle 25"/>
            <p:cNvSpPr>
              <a:spLocks noChangeArrowheads="1"/>
            </p:cNvSpPr>
            <p:nvPr/>
          </p:nvSpPr>
          <p:spPr bwMode="auto">
            <a:xfrm>
              <a:off x="320" y="937"/>
              <a:ext cx="1201" cy="218"/>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dirty="0"/>
                <a:t>Hasierako posizioa</a:t>
              </a:r>
            </a:p>
          </p:txBody>
        </p:sp>
      </p:grpSp>
      <p:sp>
        <p:nvSpPr>
          <p:cNvPr id="562203" name="Text Box 27"/>
          <p:cNvSpPr txBox="1">
            <a:spLocks noChangeArrowheads="1"/>
          </p:cNvSpPr>
          <p:nvPr/>
        </p:nvSpPr>
        <p:spPr bwMode="auto">
          <a:xfrm>
            <a:off x="2649323" y="4398143"/>
            <a:ext cx="6402388" cy="1568450"/>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b="1" dirty="0">
                <a:solidFill>
                  <a:srgbClr val="CC3300"/>
                </a:solidFill>
              </a:rPr>
              <a:t>OKERRA</a:t>
            </a:r>
          </a:p>
          <a:p>
            <a:pPr algn="ctr"/>
            <a:r>
              <a:rPr lang="eu-ES" dirty="0"/>
              <a:t>Lurrak gorputz bakoitzari egiten dion indarra 49 N-etakoa da, </a:t>
            </a:r>
          </a:p>
          <a:p>
            <a:pPr algn="ctr"/>
            <a:r>
              <a:rPr lang="eu-ES" dirty="0"/>
              <a:t>beraz sistema orekan dago.</a:t>
            </a:r>
          </a:p>
          <a:p>
            <a:pPr algn="ctr"/>
            <a:r>
              <a:rPr lang="eu-ES" dirty="0"/>
              <a:t>Soka kontsideratzen bada, ezkerrekoak izango luke masa handiagoa</a:t>
            </a:r>
          </a:p>
          <a:p>
            <a:pPr algn="ctr"/>
            <a:r>
              <a:rPr lang="eu-ES" dirty="0"/>
              <a:t>Sistema alde horretara desplazatuko duelarik.</a:t>
            </a:r>
          </a:p>
          <a:p>
            <a:pPr algn="ctr"/>
            <a:r>
              <a:rPr lang="eu-ES" dirty="0"/>
              <a:t>Ez dago inolako arrazoirik B gorputza jaisteko eta A igotzeko.</a:t>
            </a:r>
          </a:p>
        </p:txBody>
      </p:sp>
      <p:sp>
        <p:nvSpPr>
          <p:cNvPr id="562204" name="Line 28"/>
          <p:cNvSpPr>
            <a:spLocks noChangeShapeType="1"/>
          </p:cNvSpPr>
          <p:nvPr/>
        </p:nvSpPr>
        <p:spPr bwMode="auto">
          <a:xfrm>
            <a:off x="960438" y="4281488"/>
            <a:ext cx="0" cy="871537"/>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562205" name="Line 29"/>
          <p:cNvSpPr>
            <a:spLocks noChangeShapeType="1"/>
          </p:cNvSpPr>
          <p:nvPr/>
        </p:nvSpPr>
        <p:spPr bwMode="auto">
          <a:xfrm>
            <a:off x="1849438" y="3492500"/>
            <a:ext cx="0" cy="871538"/>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nvGrpSpPr>
          <p:cNvPr id="12" name="Group 30"/>
          <p:cNvGrpSpPr>
            <a:grpSpLocks/>
          </p:cNvGrpSpPr>
          <p:nvPr/>
        </p:nvGrpSpPr>
        <p:grpSpPr bwMode="auto">
          <a:xfrm>
            <a:off x="6229350" y="1274763"/>
            <a:ext cx="2681288" cy="2846387"/>
            <a:chOff x="2875" y="803"/>
            <a:chExt cx="1689" cy="1793"/>
          </a:xfrm>
        </p:grpSpPr>
        <p:sp>
          <p:nvSpPr>
            <p:cNvPr id="294924" name="Line 31"/>
            <p:cNvSpPr>
              <a:spLocks noChangeShapeType="1"/>
            </p:cNvSpPr>
            <p:nvPr/>
          </p:nvSpPr>
          <p:spPr bwMode="auto">
            <a:xfrm flipV="1">
              <a:off x="2875" y="803"/>
              <a:ext cx="1689" cy="179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4925" name="Line 32"/>
            <p:cNvSpPr>
              <a:spLocks noChangeShapeType="1"/>
            </p:cNvSpPr>
            <p:nvPr/>
          </p:nvSpPr>
          <p:spPr bwMode="auto">
            <a:xfrm>
              <a:off x="2875" y="803"/>
              <a:ext cx="1689" cy="179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6" name="Rectángulo 35"/>
          <p:cNvSpPr/>
          <p:nvPr/>
        </p:nvSpPr>
        <p:spPr>
          <a:xfrm>
            <a:off x="-59355" y="606548"/>
            <a:ext cx="8549305" cy="707886"/>
          </a:xfrm>
          <a:prstGeom prst="rect">
            <a:avLst/>
          </a:prstGeom>
        </p:spPr>
        <p:txBody>
          <a:bodyPr wrap="square">
            <a:spAutoFit/>
          </a:bodyPr>
          <a:lstStyle/>
          <a:p>
            <a:pPr algn="ctr"/>
            <a:r>
              <a:rPr lang="eu-ES" sz="2000" dirty="0" smtClean="0"/>
              <a:t>1, 2 edo 3 marrazkietatik zeinek adierazten du hobekien gorputzen egoera txirrika edo polea aske utzi ondoren? Bi gorputzen masak 5Kg-koak dira.</a:t>
            </a:r>
            <a:endParaRPr lang="eu-ES" sz="2000" dirty="0"/>
          </a:p>
        </p:txBody>
      </p:sp>
      <p:pic>
        <p:nvPicPr>
          <p:cNvPr id="3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67487"/>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5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9606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0567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2203">
                                            <p:bg/>
                                          </p:spTgt>
                                        </p:tgtEl>
                                        <p:attrNameLst>
                                          <p:attrName>style.visibility</p:attrName>
                                        </p:attrNameLst>
                                      </p:cBhvr>
                                      <p:to>
                                        <p:strVal val="visible"/>
                                      </p:to>
                                    </p:set>
                                    <p:animEffect transition="in" filter="fade">
                                      <p:cBhvr>
                                        <p:cTn id="7" dur="2000"/>
                                        <p:tgtEl>
                                          <p:spTgt spid="56220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2203">
                                            <p:txEl>
                                              <p:pRg st="0" end="0"/>
                                            </p:txEl>
                                          </p:spTgt>
                                        </p:tgtEl>
                                        <p:attrNameLst>
                                          <p:attrName>style.visibility</p:attrName>
                                        </p:attrNameLst>
                                      </p:cBhvr>
                                      <p:to>
                                        <p:strVal val="visible"/>
                                      </p:to>
                                    </p:set>
                                    <p:animEffect transition="in" filter="fade">
                                      <p:cBhvr>
                                        <p:cTn id="10" dur="2000"/>
                                        <p:tgtEl>
                                          <p:spTgt spid="562203">
                                            <p:txEl>
                                              <p:pRg st="0" end="0"/>
                                            </p:txEl>
                                          </p:spTgt>
                                        </p:tgtEl>
                                      </p:cBhvr>
                                    </p:animEffect>
                                  </p:childTnLst>
                                </p:cTn>
                              </p:par>
                            </p:childTnLst>
                          </p:cTn>
                        </p:par>
                        <p:par>
                          <p:cTn id="11" fill="hold" nodeType="afterGroup">
                            <p:stCondLst>
                              <p:cond delay="2000"/>
                            </p:stCondLst>
                            <p:childTnLst>
                              <p:par>
                                <p:cTn id="12" presetID="4"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ox(in)">
                                      <p:cBhvr>
                                        <p:cTn id="14" dur="1000"/>
                                        <p:tgtEl>
                                          <p:spTgt spid="1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562204"/>
                                        </p:tgtEl>
                                        <p:attrNameLst>
                                          <p:attrName>style.visibility</p:attrName>
                                        </p:attrNameLst>
                                      </p:cBhvr>
                                      <p:to>
                                        <p:strVal val="visible"/>
                                      </p:to>
                                    </p:set>
                                    <p:animEffect transition="in" filter="wipe(up)">
                                      <p:cBhvr>
                                        <p:cTn id="19" dur="1000"/>
                                        <p:tgtEl>
                                          <p:spTgt spid="562204"/>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562205"/>
                                        </p:tgtEl>
                                        <p:attrNameLst>
                                          <p:attrName>style.visibility</p:attrName>
                                        </p:attrNameLst>
                                      </p:cBhvr>
                                      <p:to>
                                        <p:strVal val="visible"/>
                                      </p:to>
                                    </p:set>
                                    <p:animEffect transition="in" filter="wipe(up)">
                                      <p:cBhvr>
                                        <p:cTn id="22" dur="1000"/>
                                        <p:tgtEl>
                                          <p:spTgt spid="56220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62203">
                                            <p:txEl>
                                              <p:pRg st="1" end="1"/>
                                            </p:txEl>
                                          </p:spTgt>
                                        </p:tgtEl>
                                        <p:attrNameLst>
                                          <p:attrName>style.visibility</p:attrName>
                                        </p:attrNameLst>
                                      </p:cBhvr>
                                      <p:to>
                                        <p:strVal val="visible"/>
                                      </p:to>
                                    </p:set>
                                    <p:animEffect transition="in" filter="fade">
                                      <p:cBhvr>
                                        <p:cTn id="27" dur="2000"/>
                                        <p:tgtEl>
                                          <p:spTgt spid="56220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62203">
                                            <p:txEl>
                                              <p:pRg st="2" end="2"/>
                                            </p:txEl>
                                          </p:spTgt>
                                        </p:tgtEl>
                                        <p:attrNameLst>
                                          <p:attrName>style.visibility</p:attrName>
                                        </p:attrNameLst>
                                      </p:cBhvr>
                                      <p:to>
                                        <p:strVal val="visible"/>
                                      </p:to>
                                    </p:set>
                                    <p:animEffect transition="in" filter="fade">
                                      <p:cBhvr>
                                        <p:cTn id="32" dur="2000"/>
                                        <p:tgtEl>
                                          <p:spTgt spid="562203">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62203">
                                            <p:txEl>
                                              <p:pRg st="3" end="3"/>
                                            </p:txEl>
                                          </p:spTgt>
                                        </p:tgtEl>
                                        <p:attrNameLst>
                                          <p:attrName>style.visibility</p:attrName>
                                        </p:attrNameLst>
                                      </p:cBhvr>
                                      <p:to>
                                        <p:strVal val="visible"/>
                                      </p:to>
                                    </p:set>
                                    <p:animEffect transition="in" filter="fade">
                                      <p:cBhvr>
                                        <p:cTn id="37" dur="2000"/>
                                        <p:tgtEl>
                                          <p:spTgt spid="56220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62203">
                                            <p:txEl>
                                              <p:pRg st="4" end="4"/>
                                            </p:txEl>
                                          </p:spTgt>
                                        </p:tgtEl>
                                        <p:attrNameLst>
                                          <p:attrName>style.visibility</p:attrName>
                                        </p:attrNameLst>
                                      </p:cBhvr>
                                      <p:to>
                                        <p:strVal val="visible"/>
                                      </p:to>
                                    </p:set>
                                    <p:animEffect transition="in" filter="fade">
                                      <p:cBhvr>
                                        <p:cTn id="42" dur="2000"/>
                                        <p:tgtEl>
                                          <p:spTgt spid="562203">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62203">
                                            <p:txEl>
                                              <p:pRg st="5" end="5"/>
                                            </p:txEl>
                                          </p:spTgt>
                                        </p:tgtEl>
                                        <p:attrNameLst>
                                          <p:attrName>style.visibility</p:attrName>
                                        </p:attrNameLst>
                                      </p:cBhvr>
                                      <p:to>
                                        <p:strVal val="visible"/>
                                      </p:to>
                                    </p:set>
                                    <p:animEffect transition="in" filter="fade">
                                      <p:cBhvr>
                                        <p:cTn id="47" dur="2000"/>
                                        <p:tgtEl>
                                          <p:spTgt spid="562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203" grpId="0" build="p" animBg="1"/>
      <p:bldP spid="562204" grpId="0" animBg="1"/>
      <p:bldP spid="56220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850568"/>
            <a:ext cx="9144000" cy="1200328"/>
          </a:xfrm>
          <a:prstGeom prst="rect">
            <a:avLst/>
          </a:prstGeom>
        </p:spPr>
        <p:txBody>
          <a:bodyPr wrap="square">
            <a:spAutoFit/>
          </a:bodyPr>
          <a:lstStyle/>
          <a:p>
            <a:r>
              <a:rPr lang="eu-ES" sz="2400" dirty="0" smtClean="0"/>
              <a:t>14.- Irudian agertzen den sistema aske uzten dugu (hasieran geldirik dago eta bi masak berdinak dira). Zein izango da (A, B, C), zure ustez, sistemaren egoera askatu ondoren? </a:t>
            </a:r>
            <a:endParaRPr lang="eu-ES" sz="2400" dirty="0"/>
          </a:p>
        </p:txBody>
      </p:sp>
      <p:sp>
        <p:nvSpPr>
          <p:cNvPr id="3" name="Elipse 2"/>
          <p:cNvSpPr/>
          <p:nvPr/>
        </p:nvSpPr>
        <p:spPr>
          <a:xfrm>
            <a:off x="1362166" y="2521623"/>
            <a:ext cx="1398981" cy="134353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Elipse 3"/>
          <p:cNvSpPr/>
          <p:nvPr/>
        </p:nvSpPr>
        <p:spPr>
          <a:xfrm>
            <a:off x="3631446" y="2521623"/>
            <a:ext cx="1398981" cy="134353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Elipse 4"/>
          <p:cNvSpPr/>
          <p:nvPr/>
        </p:nvSpPr>
        <p:spPr>
          <a:xfrm>
            <a:off x="6324101" y="2521623"/>
            <a:ext cx="1398981" cy="134353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p:cNvSpPr/>
          <p:nvPr/>
        </p:nvSpPr>
        <p:spPr>
          <a:xfrm>
            <a:off x="994020" y="5752748"/>
            <a:ext cx="717898" cy="772991"/>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Rectángulo 6"/>
          <p:cNvSpPr/>
          <p:nvPr/>
        </p:nvSpPr>
        <p:spPr>
          <a:xfrm>
            <a:off x="2411395" y="4635233"/>
            <a:ext cx="717898" cy="772991"/>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p:nvSpPr>
        <p:spPr>
          <a:xfrm>
            <a:off x="3281694" y="5366252"/>
            <a:ext cx="717898" cy="772991"/>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p:nvSpPr>
        <p:spPr>
          <a:xfrm>
            <a:off x="4680675" y="5366253"/>
            <a:ext cx="717898" cy="772991"/>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Rectángulo 9"/>
          <p:cNvSpPr/>
          <p:nvPr/>
        </p:nvSpPr>
        <p:spPr>
          <a:xfrm>
            <a:off x="5974349" y="4635233"/>
            <a:ext cx="717898" cy="772991"/>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Rectángulo 10"/>
          <p:cNvSpPr/>
          <p:nvPr/>
        </p:nvSpPr>
        <p:spPr>
          <a:xfrm>
            <a:off x="7373330" y="5752748"/>
            <a:ext cx="717898" cy="772991"/>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cxnSp>
        <p:nvCxnSpPr>
          <p:cNvPr id="12" name="Conector recto 11"/>
          <p:cNvCxnSpPr>
            <a:stCxn id="3" idx="2"/>
          </p:cNvCxnSpPr>
          <p:nvPr/>
        </p:nvCxnSpPr>
        <p:spPr>
          <a:xfrm>
            <a:off x="1362166" y="3193390"/>
            <a:ext cx="0" cy="255935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ector recto 12"/>
          <p:cNvCxnSpPr>
            <a:stCxn id="3" idx="6"/>
          </p:cNvCxnSpPr>
          <p:nvPr/>
        </p:nvCxnSpPr>
        <p:spPr>
          <a:xfrm>
            <a:off x="2761147" y="3193390"/>
            <a:ext cx="0" cy="144184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ector recto 13"/>
          <p:cNvCxnSpPr>
            <a:stCxn id="4" idx="2"/>
          </p:cNvCxnSpPr>
          <p:nvPr/>
        </p:nvCxnSpPr>
        <p:spPr>
          <a:xfrm>
            <a:off x="3631446" y="3193390"/>
            <a:ext cx="0" cy="2172862"/>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ector recto 14"/>
          <p:cNvCxnSpPr>
            <a:stCxn id="4" idx="6"/>
          </p:cNvCxnSpPr>
          <p:nvPr/>
        </p:nvCxnSpPr>
        <p:spPr>
          <a:xfrm>
            <a:off x="5030427" y="3193390"/>
            <a:ext cx="0" cy="21728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ector recto 15"/>
          <p:cNvCxnSpPr>
            <a:stCxn id="5" idx="2"/>
          </p:cNvCxnSpPr>
          <p:nvPr/>
        </p:nvCxnSpPr>
        <p:spPr>
          <a:xfrm>
            <a:off x="6324101" y="3193390"/>
            <a:ext cx="0" cy="1441843"/>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Conector recto 16"/>
          <p:cNvCxnSpPr>
            <a:stCxn id="5" idx="6"/>
          </p:cNvCxnSpPr>
          <p:nvPr/>
        </p:nvCxnSpPr>
        <p:spPr>
          <a:xfrm>
            <a:off x="7723082" y="3193390"/>
            <a:ext cx="0" cy="2733077"/>
          </a:xfrm>
          <a:prstGeom prst="line">
            <a:avLst/>
          </a:prstGeom>
        </p:spPr>
        <p:style>
          <a:lnRef idx="2">
            <a:schemeClr val="accent1"/>
          </a:lnRef>
          <a:fillRef idx="0">
            <a:schemeClr val="accent1"/>
          </a:fillRef>
          <a:effectRef idx="1">
            <a:schemeClr val="accent1"/>
          </a:effectRef>
          <a:fontRef idx="minor">
            <a:schemeClr val="tx1"/>
          </a:fontRef>
        </p:style>
      </p:cxnSp>
      <p:sp>
        <p:nvSpPr>
          <p:cNvPr id="18" name="Elipse 17"/>
          <p:cNvSpPr/>
          <p:nvPr/>
        </p:nvSpPr>
        <p:spPr>
          <a:xfrm>
            <a:off x="1969618" y="3138176"/>
            <a:ext cx="147261" cy="165641"/>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Elipse 18"/>
          <p:cNvSpPr/>
          <p:nvPr/>
        </p:nvSpPr>
        <p:spPr>
          <a:xfrm>
            <a:off x="6926414" y="3110569"/>
            <a:ext cx="147261" cy="165641"/>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Elipse 19"/>
          <p:cNvSpPr/>
          <p:nvPr/>
        </p:nvSpPr>
        <p:spPr>
          <a:xfrm>
            <a:off x="4262444" y="3110569"/>
            <a:ext cx="147261" cy="165641"/>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CuadroTexto 20"/>
          <p:cNvSpPr txBox="1"/>
          <p:nvPr/>
        </p:nvSpPr>
        <p:spPr>
          <a:xfrm>
            <a:off x="1808983" y="1772529"/>
            <a:ext cx="901968" cy="707886"/>
          </a:xfrm>
          <a:prstGeom prst="rect">
            <a:avLst/>
          </a:prstGeom>
          <a:noFill/>
        </p:spPr>
        <p:txBody>
          <a:bodyPr wrap="square" rtlCol="0">
            <a:spAutoFit/>
          </a:bodyPr>
          <a:lstStyle/>
          <a:p>
            <a:r>
              <a:rPr lang="es-ES" sz="4000" dirty="0" smtClean="0"/>
              <a:t>A</a:t>
            </a:r>
            <a:endParaRPr lang="es-ES" sz="4000" dirty="0"/>
          </a:p>
        </p:txBody>
      </p:sp>
      <p:sp>
        <p:nvSpPr>
          <p:cNvPr id="22" name="CuadroTexto 21"/>
          <p:cNvSpPr txBox="1"/>
          <p:nvPr/>
        </p:nvSpPr>
        <p:spPr>
          <a:xfrm>
            <a:off x="4105988" y="1796094"/>
            <a:ext cx="901968" cy="707886"/>
          </a:xfrm>
          <a:prstGeom prst="rect">
            <a:avLst/>
          </a:prstGeom>
          <a:noFill/>
        </p:spPr>
        <p:txBody>
          <a:bodyPr wrap="square" rtlCol="0">
            <a:spAutoFit/>
          </a:bodyPr>
          <a:lstStyle/>
          <a:p>
            <a:r>
              <a:rPr lang="es-ES" sz="4000" dirty="0"/>
              <a:t>B</a:t>
            </a:r>
          </a:p>
        </p:txBody>
      </p:sp>
      <p:sp>
        <p:nvSpPr>
          <p:cNvPr id="23" name="CuadroTexto 22"/>
          <p:cNvSpPr txBox="1"/>
          <p:nvPr/>
        </p:nvSpPr>
        <p:spPr>
          <a:xfrm>
            <a:off x="6816938" y="1796094"/>
            <a:ext cx="901968" cy="707886"/>
          </a:xfrm>
          <a:prstGeom prst="rect">
            <a:avLst/>
          </a:prstGeom>
          <a:noFill/>
        </p:spPr>
        <p:txBody>
          <a:bodyPr wrap="square" rtlCol="0">
            <a:spAutoFit/>
          </a:bodyPr>
          <a:lstStyle/>
          <a:p>
            <a:r>
              <a:rPr lang="es-ES" sz="4000" dirty="0"/>
              <a:t>C</a:t>
            </a:r>
          </a:p>
        </p:txBody>
      </p:sp>
      <p:pic>
        <p:nvPicPr>
          <p:cNvPr id="2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1000" y="809282"/>
            <a:ext cx="7906131" cy="584776"/>
          </a:xfrm>
          <a:prstGeom prst="rect">
            <a:avLst/>
          </a:prstGeom>
        </p:spPr>
        <p:txBody>
          <a:bodyPr wrap="none">
            <a:spAutoFit/>
          </a:bodyPr>
          <a:lstStyle/>
          <a:p>
            <a:r>
              <a:rPr lang="eu-ES" sz="3200" dirty="0" smtClean="0"/>
              <a:t>15.- Irakurri eta eztabaidatu Galileoren testua. </a:t>
            </a:r>
            <a:endParaRPr lang="eu-ES" sz="3200" dirty="0"/>
          </a:p>
        </p:txBody>
      </p:sp>
      <p:sp>
        <p:nvSpPr>
          <p:cNvPr id="3" name="Text Box 2"/>
          <p:cNvSpPr txBox="1">
            <a:spLocks noChangeArrowheads="1"/>
          </p:cNvSpPr>
          <p:nvPr/>
        </p:nvSpPr>
        <p:spPr bwMode="auto">
          <a:xfrm>
            <a:off x="381000" y="1489001"/>
            <a:ext cx="8458200" cy="4042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nSpc>
                <a:spcPct val="80000"/>
              </a:lnSpc>
            </a:pPr>
            <a:r>
              <a:rPr lang="es-ES" sz="2000" b="1" dirty="0">
                <a:solidFill>
                  <a:srgbClr val="000090"/>
                </a:solidFill>
              </a:rPr>
              <a:t>“</a:t>
            </a:r>
            <a:r>
              <a:rPr lang="es-ES" sz="2000" b="1" dirty="0" err="1">
                <a:solidFill>
                  <a:srgbClr val="000090"/>
                </a:solidFill>
              </a:rPr>
              <a:t>Salviati</a:t>
            </a:r>
            <a:r>
              <a:rPr lang="es-ES" sz="2000" b="1" dirty="0">
                <a:solidFill>
                  <a:srgbClr val="000090"/>
                </a:solidFill>
              </a:rPr>
              <a:t> (dirigiéndose a </a:t>
            </a:r>
            <a:r>
              <a:rPr lang="es-ES" sz="2000" b="1" dirty="0" err="1">
                <a:solidFill>
                  <a:srgbClr val="000090"/>
                </a:solidFill>
              </a:rPr>
              <a:t>Simplicio</a:t>
            </a:r>
            <a:r>
              <a:rPr lang="es-ES" sz="2000" b="1" dirty="0">
                <a:solidFill>
                  <a:srgbClr val="000090"/>
                </a:solidFill>
              </a:rPr>
              <a:t>): “</a:t>
            </a:r>
            <a:r>
              <a:rPr lang="es-ES" sz="2000" b="1" dirty="0" err="1">
                <a:solidFill>
                  <a:srgbClr val="000090"/>
                </a:solidFill>
              </a:rPr>
              <a:t>Dí</a:t>
            </a:r>
            <a:r>
              <a:rPr lang="es-ES" sz="2000" b="1" dirty="0">
                <a:solidFill>
                  <a:srgbClr val="000090"/>
                </a:solidFill>
              </a:rPr>
              <a:t>, si tuvieses una superficie de una sustancia tan resistente como el acero, y tan lisa y pulimentada como un espejo, que no fuese horizontal, sino algo inclinada, y colocases sobre ella una bola de bronce perfectamente esférica, ¿qué piensas que pasaría cuando lo soltases?, ¿No crees tú, como yo, que se quedaría allí?”</a:t>
            </a:r>
          </a:p>
          <a:p>
            <a:pPr>
              <a:lnSpc>
                <a:spcPct val="80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“¿Si la superficie estuviese inclinada?</a:t>
            </a:r>
            <a:r>
              <a:rPr lang="es-ES" sz="2000" b="1" dirty="0">
                <a:solidFill>
                  <a:srgbClr val="FF0000"/>
                </a:solidFill>
              </a:rPr>
              <a:t>”</a:t>
            </a:r>
          </a:p>
          <a:p>
            <a:pPr>
              <a:lnSpc>
                <a:spcPct val="80000"/>
              </a:lnSpc>
            </a:pPr>
            <a:endParaRPr lang="es-ES" sz="2000" b="1" dirty="0"/>
          </a:p>
          <a:p>
            <a:pPr>
              <a:lnSpc>
                <a:spcPct val="80000"/>
              </a:lnSpc>
            </a:pPr>
            <a:r>
              <a:rPr lang="es-ES" sz="2000" b="1" dirty="0" err="1">
                <a:solidFill>
                  <a:srgbClr val="000090"/>
                </a:solidFill>
              </a:rPr>
              <a:t>Salviati</a:t>
            </a:r>
            <a:r>
              <a:rPr lang="es-ES" sz="2000" b="1" dirty="0">
                <a:solidFill>
                  <a:srgbClr val="000090"/>
                </a:solidFill>
              </a:rPr>
              <a:t>: “Si, ya te lo he dicho.”</a:t>
            </a:r>
          </a:p>
          <a:p>
            <a:pPr>
              <a:lnSpc>
                <a:spcPct val="80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No puedo concebir que se quedase allí. Creo que tendría una gran propensión a moverse según el declive</a:t>
            </a:r>
            <a:r>
              <a:rPr lang="es-ES" sz="2000" b="1" dirty="0">
                <a:solidFill>
                  <a:srgbClr val="FF0000"/>
                </a:solidFill>
              </a:rPr>
              <a:t>.”</a:t>
            </a:r>
          </a:p>
          <a:p>
            <a:pPr>
              <a:lnSpc>
                <a:spcPct val="80000"/>
              </a:lnSpc>
            </a:pPr>
            <a:endParaRPr lang="es-ES" sz="2000" b="1" dirty="0"/>
          </a:p>
          <a:p>
            <a:pPr>
              <a:lnSpc>
                <a:spcPct val="80000"/>
              </a:lnSpc>
            </a:pPr>
            <a:r>
              <a:rPr lang="es-ES" sz="2000" b="1" dirty="0" err="1">
                <a:solidFill>
                  <a:srgbClr val="000090"/>
                </a:solidFill>
              </a:rPr>
              <a:t>Salviati</a:t>
            </a:r>
            <a:r>
              <a:rPr lang="es-ES" sz="2000" b="1" dirty="0">
                <a:solidFill>
                  <a:srgbClr val="000090"/>
                </a:solidFill>
              </a:rPr>
              <a:t>: “Ten bien en cuenta lo que dices, </a:t>
            </a:r>
            <a:r>
              <a:rPr lang="es-ES" sz="2000" b="1" dirty="0" err="1">
                <a:solidFill>
                  <a:srgbClr val="000090"/>
                </a:solidFill>
              </a:rPr>
              <a:t>Simplicio</a:t>
            </a:r>
            <a:r>
              <a:rPr lang="es-ES" sz="2000" b="1" dirty="0">
                <a:solidFill>
                  <a:srgbClr val="000090"/>
                </a:solidFill>
              </a:rPr>
              <a:t>, pues yo creo que se quedaría allí donde la pusieras.”</a:t>
            </a:r>
          </a:p>
          <a:p>
            <a:pPr>
              <a:lnSpc>
                <a:spcPct val="80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Si haces tales suposiciones, </a:t>
            </a:r>
            <a:r>
              <a:rPr lang="es-ES" sz="2000" b="1" i="1" dirty="0" err="1">
                <a:solidFill>
                  <a:srgbClr val="FF0000"/>
                </a:solidFill>
              </a:rPr>
              <a:t>Salviati</a:t>
            </a:r>
            <a:r>
              <a:rPr lang="es-ES" sz="2000" b="1" i="1" dirty="0">
                <a:solidFill>
                  <a:srgbClr val="FF0000"/>
                </a:solidFill>
              </a:rPr>
              <a:t>,  no me admiraré de que llegues a las más absurdas conclusiones</a:t>
            </a:r>
            <a:r>
              <a:rPr lang="es-ES" sz="2000" b="1" dirty="0">
                <a:solidFill>
                  <a:srgbClr val="FF0000"/>
                </a:solidFill>
              </a:rPr>
              <a:t>.”</a:t>
            </a:r>
            <a:endParaRPr lang="eu-ES" sz="2000" b="1" dirty="0">
              <a:solidFill>
                <a:srgbClr val="FF0000"/>
              </a:solidFill>
            </a:endParaRP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 y="1139864"/>
            <a:ext cx="8534400" cy="4657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nSpc>
                <a:spcPct val="80000"/>
              </a:lnSpc>
            </a:pPr>
            <a:r>
              <a:rPr lang="es-ES" sz="2000" b="1" dirty="0" err="1">
                <a:solidFill>
                  <a:srgbClr val="000090"/>
                </a:solidFill>
              </a:rPr>
              <a:t>Salviati</a:t>
            </a:r>
            <a:r>
              <a:rPr lang="es-ES" sz="2000" b="1" dirty="0">
                <a:solidFill>
                  <a:srgbClr val="000090"/>
                </a:solidFill>
              </a:rPr>
              <a:t>: “Estás, pues, seguro  de que se movería libremente según el declive?”</a:t>
            </a:r>
          </a:p>
          <a:p>
            <a:pPr>
              <a:lnSpc>
                <a:spcPct val="80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“¿Quién lo duda?</a:t>
            </a:r>
            <a:r>
              <a:rPr lang="es-ES" sz="2000" b="1" dirty="0">
                <a:solidFill>
                  <a:srgbClr val="FF0000"/>
                </a:solidFill>
              </a:rPr>
              <a:t>”</a:t>
            </a:r>
          </a:p>
          <a:p>
            <a:endParaRPr lang="es-ES" sz="2000" b="1" dirty="0"/>
          </a:p>
          <a:p>
            <a:pPr>
              <a:lnSpc>
                <a:spcPct val="80000"/>
              </a:lnSpc>
            </a:pPr>
            <a:r>
              <a:rPr lang="es-ES" sz="2000" b="1" dirty="0" err="1">
                <a:solidFill>
                  <a:srgbClr val="000090"/>
                </a:solidFill>
              </a:rPr>
              <a:t>Salviati</a:t>
            </a:r>
            <a:r>
              <a:rPr lang="es-ES" sz="2000" b="1" dirty="0">
                <a:solidFill>
                  <a:srgbClr val="000090"/>
                </a:solidFill>
              </a:rPr>
              <a:t>: “¿Y esto lo creerías no por que yo te lo digo (pues he intentado persuadirte de pensar lo contrario), sino por ti mismo, por tu propio juicio natural?”</a:t>
            </a:r>
          </a:p>
          <a:p>
            <a:pPr>
              <a:lnSpc>
                <a:spcPct val="80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Ahora veo tu juego; decías que creías esto para probarme y para intentar que pronunciase aquellas palabras con las cuales condenarme</a:t>
            </a:r>
            <a:r>
              <a:rPr lang="es-ES" sz="2000" b="1" dirty="0">
                <a:solidFill>
                  <a:srgbClr val="FF0000"/>
                </a:solidFill>
              </a:rPr>
              <a:t>.”</a:t>
            </a:r>
          </a:p>
          <a:p>
            <a:endParaRPr lang="es-ES" sz="2000" b="1" dirty="0">
              <a:solidFill>
                <a:srgbClr val="000090"/>
              </a:solidFill>
            </a:endParaRPr>
          </a:p>
          <a:p>
            <a:pPr>
              <a:lnSpc>
                <a:spcPct val="80000"/>
              </a:lnSpc>
            </a:pPr>
            <a:r>
              <a:rPr lang="es-ES" sz="2000" b="1" dirty="0" err="1">
                <a:solidFill>
                  <a:srgbClr val="000090"/>
                </a:solidFill>
              </a:rPr>
              <a:t>Salviati</a:t>
            </a:r>
            <a:r>
              <a:rPr lang="es-ES" sz="2000" b="1" dirty="0">
                <a:solidFill>
                  <a:srgbClr val="000090"/>
                </a:solidFill>
              </a:rPr>
              <a:t>: “Tienes razón, y ¿qué longitud y con qué velocidad se moverá la esfera?, pero ten en cuenta que he puesto  el ejemplo de una esfera perfectamente redonda, y un plano exquisitamente pulimentado, de tal forma que haya que descartar todos los impedimentos accidentales y externos. También habría que quitar los impedimentos originados por la resistencia del aire o de cualquier otro obstáculo causal, caso de que lo hubiera.”</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96200" y="816306"/>
            <a:ext cx="8889065" cy="502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nSpc>
                <a:spcPct val="80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Comprendo muy bien lo que quieres decir y te contesto que la esfera continuaría moviéndose “in </a:t>
            </a:r>
            <a:r>
              <a:rPr lang="es-ES" sz="2000" b="1" i="1" dirty="0" err="1">
                <a:solidFill>
                  <a:srgbClr val="FF0000"/>
                </a:solidFill>
              </a:rPr>
              <a:t>infinitus</a:t>
            </a:r>
            <a:r>
              <a:rPr lang="es-ES" sz="2000" b="1" i="1" dirty="0">
                <a:solidFill>
                  <a:srgbClr val="FF0000"/>
                </a:solidFill>
              </a:rPr>
              <a:t>”, si el plano fuese lo suficientemente largo, y acelerándose continuamente. Tal es la naturaleza de los cuerpos pesados que adquieren fuerza con la marcha, y cuanto mayor sea la inclinación será mayor la velocidad ….”</a:t>
            </a:r>
            <a:r>
              <a:rPr lang="es-ES" sz="2000" b="1" dirty="0">
                <a:solidFill>
                  <a:srgbClr val="FF0000"/>
                </a:solidFill>
              </a:rPr>
              <a:t> </a:t>
            </a:r>
          </a:p>
          <a:p>
            <a:pPr>
              <a:lnSpc>
                <a:spcPct val="80000"/>
              </a:lnSpc>
            </a:pPr>
            <a:r>
              <a:rPr lang="es-ES" sz="2000" b="1" dirty="0">
                <a:solidFill>
                  <a:srgbClr val="FF0000"/>
                </a:solidFill>
              </a:rPr>
              <a:t>(De manera similar </a:t>
            </a:r>
            <a:r>
              <a:rPr lang="es-ES" sz="2000" b="1" dirty="0" err="1">
                <a:solidFill>
                  <a:srgbClr val="FF0000"/>
                </a:solidFill>
              </a:rPr>
              <a:t>Salviati</a:t>
            </a:r>
            <a:r>
              <a:rPr lang="es-ES" sz="2000" b="1" dirty="0">
                <a:solidFill>
                  <a:srgbClr val="FF0000"/>
                </a:solidFill>
              </a:rPr>
              <a:t> obliga a </a:t>
            </a:r>
            <a:r>
              <a:rPr lang="es-ES" sz="2000" b="1" dirty="0" err="1">
                <a:solidFill>
                  <a:srgbClr val="FF0000"/>
                </a:solidFill>
              </a:rPr>
              <a:t>Simplicio</a:t>
            </a:r>
            <a:r>
              <a:rPr lang="es-ES" sz="2000" b="1" dirty="0">
                <a:solidFill>
                  <a:srgbClr val="FF0000"/>
                </a:solidFill>
              </a:rPr>
              <a:t> a reconocer que si se lanza la esfera por el plano inclinado hacia arriba, irá perdiendo velocidad hasta pararse. Por último </a:t>
            </a:r>
            <a:r>
              <a:rPr lang="es-ES" sz="2000" b="1" dirty="0" err="1">
                <a:solidFill>
                  <a:srgbClr val="FF0000"/>
                </a:solidFill>
              </a:rPr>
              <a:t>Salviati</a:t>
            </a:r>
            <a:r>
              <a:rPr lang="es-ES" sz="2000" b="1" dirty="0">
                <a:solidFill>
                  <a:srgbClr val="FF0000"/>
                </a:solidFill>
              </a:rPr>
              <a:t> plantea el caso intermedio, es decir, el lanzamiento de la esfera por un plano horizontal y “exquisitamente” pulimentado. </a:t>
            </a:r>
          </a:p>
          <a:p>
            <a:pPr>
              <a:lnSpc>
                <a:spcPct val="80000"/>
              </a:lnSpc>
            </a:pPr>
            <a:r>
              <a:rPr lang="es-ES" sz="2000" b="1" dirty="0" err="1" smtClean="0">
                <a:solidFill>
                  <a:srgbClr val="000090"/>
                </a:solidFill>
              </a:rPr>
              <a:t>Salviati</a:t>
            </a:r>
            <a:r>
              <a:rPr lang="es-ES" sz="2000" b="1" dirty="0">
                <a:solidFill>
                  <a:srgbClr val="000090"/>
                </a:solidFill>
              </a:rPr>
              <a:t>: “Parece, entonces, que hasta aquí me has explicado bien lo que ocurre a un cuerpo en dos planos diferentes. Ahora dime, ¿qué le sucedería a este mismo cuerpo sobre una superficie que no tuviese inclinación ni hacia arriba ni hacia abajo?”</a:t>
            </a:r>
          </a:p>
          <a:p>
            <a:pPr>
              <a:lnSpc>
                <a:spcPct val="80000"/>
              </a:lnSpc>
            </a:pPr>
            <a:r>
              <a:rPr lang="es-ES" sz="2000" b="1" dirty="0" err="1">
                <a:solidFill>
                  <a:srgbClr val="000090"/>
                </a:solidFill>
              </a:rPr>
              <a:t>Simplicio</a:t>
            </a:r>
            <a:r>
              <a:rPr lang="es-ES" sz="2000" b="1" dirty="0">
                <a:solidFill>
                  <a:srgbClr val="000090"/>
                </a:solidFill>
              </a:rPr>
              <a:t>: “</a:t>
            </a:r>
            <a:r>
              <a:rPr lang="es-ES" sz="2000" b="1" i="1" dirty="0">
                <a:solidFill>
                  <a:srgbClr val="000090"/>
                </a:solidFill>
              </a:rPr>
              <a:t>Ahora debes darme algo de tiempo para pensar mi contestación. No habiendo inclinación hacia abajo no podría tener tendencia natural al movimiento; y no habiendo inclinación hacia arriba no podría haber resistencia a su movimiento. De donde se deduce su indiferencia tanto para la propulsión como para la resistencia; por lo tanto pienso que se quedaría naturalmente allí…”</a:t>
            </a:r>
            <a:endParaRPr lang="eu-ES" sz="2000" dirty="0">
              <a:solidFill>
                <a:srgbClr val="000090"/>
              </a:solidFill>
            </a:endParaRP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930743"/>
            <a:ext cx="9144000" cy="450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nSpc>
                <a:spcPct val="75000"/>
              </a:lnSpc>
            </a:pPr>
            <a:r>
              <a:rPr lang="es-ES" sz="2000" b="1" dirty="0" err="1">
                <a:solidFill>
                  <a:srgbClr val="000090"/>
                </a:solidFill>
              </a:rPr>
              <a:t>Salviati</a:t>
            </a:r>
            <a:r>
              <a:rPr lang="es-ES" sz="2000" b="1" dirty="0">
                <a:solidFill>
                  <a:srgbClr val="000090"/>
                </a:solidFill>
              </a:rPr>
              <a:t>: “Yo pienso lo mismo, con tal de que se hubiera dejado con cuidado, pero si se le hubiera dado un impulso hacia algún lado, ¿qué sucedería?”</a:t>
            </a:r>
          </a:p>
          <a:p>
            <a:pPr>
              <a:lnSpc>
                <a:spcPct val="75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Que se movería hacia ese lado</a:t>
            </a:r>
            <a:r>
              <a:rPr lang="es-ES" sz="2000" b="1" dirty="0">
                <a:solidFill>
                  <a:srgbClr val="FF0000"/>
                </a:solidFill>
              </a:rPr>
              <a:t>”. </a:t>
            </a:r>
          </a:p>
          <a:p>
            <a:pPr>
              <a:lnSpc>
                <a:spcPct val="75000"/>
              </a:lnSpc>
            </a:pPr>
            <a:endParaRPr lang="es-ES" sz="2000" b="1" dirty="0">
              <a:solidFill>
                <a:srgbClr val="000090"/>
              </a:solidFill>
            </a:endParaRPr>
          </a:p>
          <a:p>
            <a:pPr>
              <a:lnSpc>
                <a:spcPct val="75000"/>
              </a:lnSpc>
            </a:pPr>
            <a:r>
              <a:rPr lang="es-ES" sz="2000" b="1" dirty="0" err="1">
                <a:solidFill>
                  <a:srgbClr val="000090"/>
                </a:solidFill>
              </a:rPr>
              <a:t>Salviati</a:t>
            </a:r>
            <a:r>
              <a:rPr lang="es-ES" sz="2000" b="1" dirty="0">
                <a:solidFill>
                  <a:srgbClr val="000090"/>
                </a:solidFill>
              </a:rPr>
              <a:t>: “Pero, ¿con qué clase de movimiento? ¿continuamente acelerado como en un plano inclinado hacia abajo o continuamente retardado como en un plano inclinado hacia arriba?”</a:t>
            </a:r>
          </a:p>
          <a:p>
            <a:pPr>
              <a:lnSpc>
                <a:spcPct val="75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No puedo descubrir ninguna causa de aceleración o de retardo si no hay inclinación hacia abajo ni pendiente hacia arriba”.</a:t>
            </a:r>
            <a:r>
              <a:rPr lang="es-ES" sz="2000" b="1" dirty="0">
                <a:solidFill>
                  <a:srgbClr val="FF0000"/>
                </a:solidFill>
              </a:rPr>
              <a:t> </a:t>
            </a:r>
          </a:p>
          <a:p>
            <a:pPr>
              <a:lnSpc>
                <a:spcPct val="75000"/>
              </a:lnSpc>
            </a:pPr>
            <a:endParaRPr lang="es-ES" sz="2000" b="1" dirty="0"/>
          </a:p>
          <a:p>
            <a:pPr>
              <a:lnSpc>
                <a:spcPct val="75000"/>
              </a:lnSpc>
            </a:pPr>
            <a:r>
              <a:rPr lang="es-ES" sz="2000" b="1" dirty="0" err="1">
                <a:solidFill>
                  <a:srgbClr val="000090"/>
                </a:solidFill>
              </a:rPr>
              <a:t>Salviati</a:t>
            </a:r>
            <a:r>
              <a:rPr lang="es-ES" sz="2000" b="1" dirty="0">
                <a:solidFill>
                  <a:srgbClr val="000090"/>
                </a:solidFill>
              </a:rPr>
              <a:t>: “Bien, si no hay causa de retardo, menos la habrá para detenerlo, por tanto, ¿qué distancia recorrerá el cuerpo en movimiento?”</a:t>
            </a:r>
          </a:p>
          <a:p>
            <a:pPr>
              <a:lnSpc>
                <a:spcPct val="75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Pues tanta como la superficie ni inclinada ni ascendente</a:t>
            </a:r>
            <a:r>
              <a:rPr lang="es-ES" sz="2000" b="1" dirty="0">
                <a:solidFill>
                  <a:srgbClr val="FF0000"/>
                </a:solidFill>
              </a:rPr>
              <a:t>.” </a:t>
            </a:r>
          </a:p>
          <a:p>
            <a:pPr>
              <a:lnSpc>
                <a:spcPct val="75000"/>
              </a:lnSpc>
            </a:pPr>
            <a:endParaRPr lang="es-ES" sz="2000" b="1" dirty="0"/>
          </a:p>
          <a:p>
            <a:pPr>
              <a:lnSpc>
                <a:spcPct val="75000"/>
              </a:lnSpc>
            </a:pPr>
            <a:r>
              <a:rPr lang="es-ES" sz="2000" b="1" dirty="0" err="1">
                <a:solidFill>
                  <a:srgbClr val="000090"/>
                </a:solidFill>
              </a:rPr>
              <a:t>Salviati</a:t>
            </a:r>
            <a:r>
              <a:rPr lang="es-ES" sz="2000" b="1" dirty="0">
                <a:solidFill>
                  <a:srgbClr val="000090"/>
                </a:solidFill>
              </a:rPr>
              <a:t>: “Por tanto, si ese espacio fuese indefinido, el movimiento sobre él no tendría fin, esto es sería perpetuo.”</a:t>
            </a:r>
          </a:p>
          <a:p>
            <a:pPr>
              <a:lnSpc>
                <a:spcPct val="75000"/>
              </a:lnSpc>
            </a:pPr>
            <a:r>
              <a:rPr lang="es-ES" sz="2000" b="1" dirty="0" err="1">
                <a:solidFill>
                  <a:srgbClr val="FF0000"/>
                </a:solidFill>
              </a:rPr>
              <a:t>Simplicio</a:t>
            </a:r>
            <a:r>
              <a:rPr lang="es-ES" sz="2000" b="1" dirty="0">
                <a:solidFill>
                  <a:srgbClr val="FF0000"/>
                </a:solidFill>
              </a:rPr>
              <a:t>: “</a:t>
            </a:r>
            <a:r>
              <a:rPr lang="es-ES" sz="2000" b="1" i="1" dirty="0">
                <a:solidFill>
                  <a:srgbClr val="FF0000"/>
                </a:solidFill>
              </a:rPr>
              <a:t>Yo creo que sí, si el cuerpo era de materia duradera,…”</a:t>
            </a:r>
            <a:endParaRPr lang="es-ES" sz="2000" b="1" dirty="0">
              <a:solidFill>
                <a:srgbClr val="FF0000"/>
              </a:solidFill>
            </a:endParaRPr>
          </a:p>
          <a:p>
            <a:pPr>
              <a:lnSpc>
                <a:spcPct val="80000"/>
              </a:lnSpc>
            </a:pPr>
            <a:endParaRPr lang="eu-ES" sz="20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696913"/>
            <a:ext cx="9144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400" dirty="0"/>
              <a:t>16.- Enuntziatu </a:t>
            </a:r>
            <a:r>
              <a:rPr lang="eu-ES" sz="2400" dirty="0" smtClean="0"/>
              <a:t>Dinamikaren (Newtonen) 1</a:t>
            </a:r>
            <a:r>
              <a:rPr lang="eu-ES" sz="2400" dirty="0"/>
              <a:t>. Legea. </a:t>
            </a:r>
          </a:p>
          <a:p>
            <a:r>
              <a:rPr lang="eu-ES" sz="2400" dirty="0" smtClean="0"/>
              <a:t>Zergatik </a:t>
            </a:r>
            <a:r>
              <a:rPr lang="eu-ES" sz="2400" dirty="0"/>
              <a:t>gelditzen da guk higitzen jarritako pilota? </a:t>
            </a:r>
          </a:p>
          <a:p>
            <a:endParaRPr lang="eu-ES" sz="2400" dirty="0"/>
          </a:p>
          <a:p>
            <a:r>
              <a:rPr lang="eu-ES" sz="2400" dirty="0"/>
              <a:t>17.- Marraztu ondorengo sistemetan gorputz bakoitzaren gainean eragiten duten indarrak:</a:t>
            </a:r>
          </a:p>
          <a:p>
            <a:endParaRPr lang="eu-ES" sz="2400" dirty="0"/>
          </a:p>
          <a:p>
            <a:r>
              <a:rPr lang="eu-ES" sz="2400" dirty="0"/>
              <a:t>a) Liburu bat mahai gainean. </a:t>
            </a:r>
          </a:p>
          <a:p>
            <a:r>
              <a:rPr lang="eu-ES" sz="2400" dirty="0"/>
              <a:t>b) Soka batez tiratzen zaion liburua gainazal horizontal batean. </a:t>
            </a:r>
          </a:p>
          <a:p>
            <a:r>
              <a:rPr lang="eu-ES" sz="2400" dirty="0"/>
              <a:t>c) Gorputz bat sabaitik zintzilikaturik. </a:t>
            </a:r>
          </a:p>
          <a:p>
            <a:r>
              <a:rPr lang="eu-ES" sz="2400" dirty="0"/>
              <a:t>d) Bi bolatxo (baten masa bestearen bikoitza delarik) aurrez aurreko talka baten aurretik, bitartean eta ondoren. </a:t>
            </a:r>
          </a:p>
          <a:p>
            <a:r>
              <a:rPr lang="eu-ES" sz="2400" dirty="0"/>
              <a:t>e) Gizon bat paretan loturik dagoen soka batetik tiratzen. </a:t>
            </a:r>
          </a:p>
          <a:p>
            <a:r>
              <a:rPr lang="eu-ES" sz="2400" dirty="0"/>
              <a:t>f) Emakume bat zaku bat igotzen txirrika sinple batez. </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052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1281</TotalTime>
  <Words>2003</Words>
  <Application>Microsoft Macintosh PowerPoint</Application>
  <PresentationFormat>Presentación en pantalla (4:3)</PresentationFormat>
  <Paragraphs>182</Paragraphs>
  <Slides>30</Slides>
  <Notes>3</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9.- DINAMIKAREN LEGEAK</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DINAMIKAREN LEGEAK</dc:title>
  <dc:creator>Jme</dc:creator>
  <cp:lastModifiedBy>Jme</cp:lastModifiedBy>
  <cp:revision>16</cp:revision>
  <dcterms:created xsi:type="dcterms:W3CDTF">2015-04-23T10:19:18Z</dcterms:created>
  <dcterms:modified xsi:type="dcterms:W3CDTF">2015-06-12T08:02:31Z</dcterms:modified>
</cp:coreProperties>
</file>