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A1F5AA4-3181-7449-88D4-10AE50163F3D}"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218535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A1F5AA4-3181-7449-88D4-10AE50163F3D}"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290072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A1F5AA4-3181-7449-88D4-10AE50163F3D}"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426473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A1F5AA4-3181-7449-88D4-10AE50163F3D}"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361433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A1F5AA4-3181-7449-88D4-10AE50163F3D}"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335381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3A1F5AA4-3181-7449-88D4-10AE50163F3D}"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16842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3A1F5AA4-3181-7449-88D4-10AE50163F3D}" type="datetimeFigureOut">
              <a:rPr lang="es-ES" smtClean="0"/>
              <a:t>11/6/15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2314388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3A1F5AA4-3181-7449-88D4-10AE50163F3D}" type="datetimeFigureOut">
              <a:rPr lang="es-ES" smtClean="0"/>
              <a:t>11/6/15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295148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A1F5AA4-3181-7449-88D4-10AE50163F3D}" type="datetimeFigureOut">
              <a:rPr lang="es-ES" smtClean="0"/>
              <a:t>11/6/15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273408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A1F5AA4-3181-7449-88D4-10AE50163F3D}"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64417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A1F5AA4-3181-7449-88D4-10AE50163F3D}"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5A462D-6E65-F645-969B-6A567BC63790}" type="slidenum">
              <a:rPr lang="es-ES" smtClean="0"/>
              <a:t>‹Nr.›</a:t>
            </a:fld>
            <a:endParaRPr lang="es-ES"/>
          </a:p>
        </p:txBody>
      </p:sp>
    </p:spTree>
    <p:extLst>
      <p:ext uri="{BB962C8B-B14F-4D97-AF65-F5344CB8AC3E}">
        <p14:creationId xmlns:p14="http://schemas.microsoft.com/office/powerpoint/2010/main" val="650120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F5AA4-3181-7449-88D4-10AE50163F3D}" type="datetimeFigureOut">
              <a:rPr lang="es-ES" smtClean="0"/>
              <a:t>11/6/15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A462D-6E65-F645-969B-6A567BC63790}" type="slidenum">
              <a:rPr lang="es-ES" smtClean="0"/>
              <a:t>‹Nr.›</a:t>
            </a:fld>
            <a:endParaRPr lang="es-ES"/>
          </a:p>
        </p:txBody>
      </p:sp>
    </p:spTree>
    <p:extLst>
      <p:ext uri="{BB962C8B-B14F-4D97-AF65-F5344CB8AC3E}">
        <p14:creationId xmlns:p14="http://schemas.microsoft.com/office/powerpoint/2010/main" val="66642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e8y8mFifgZs"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s://www.upct.es/seeu/_as/divulgacion_cyt_09/Libro_Historia_Ciencia/web/esfera_hueca_de_coulomb.ht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teleformacion.edu.aytolacoruna.es/FISICA/document/fisicaInteractiva/sacaleE_M2/Triboelecetricidad/electroforo/electroforo.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museocabrerapinto.es/blascabrera/museo-virtual/electricidad/electrometro-de-henley-o-de-cuadrante"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elzevir.es/Al%20profesor/Transparencias/eso/3eso-c2-tr.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iescarlosiii.es/data/documents/SOLUCIONES_ACTIVIDADES_3___ESO_TEMA_4.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fisicamaldonado.files.wordpress.com/2011/04/apuntes-de-fc3adsica-para-4c2ba-ac3b1o-episodio-iii.pdf"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iesgargallo2eso.wikispaces.com/file/view/Tema+2.+ELECTRICIDAD+Y+ELECTROMAGNETISMO+(Parte+1).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espaciodecesar.com/2014/07/15/como-hacer-un-electroscopio-electrmetro-y-electrforo-de-volta-caseros/" TargetMode="External"/><Relationship Id="rId4" Type="http://schemas.openxmlformats.org/officeDocument/2006/relationships/hyperlink" Target="https://www.youtube.com/watch?v=eMoKaOsM9oI" TargetMode="External"/><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personales.unican.es/lopezqm/fbe/laspracticas/mecanicaFBE_pdf/exp_aula/5_elec_y_mag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43857" y="2005763"/>
            <a:ext cx="7656285" cy="2308324"/>
          </a:xfrm>
          <a:prstGeom prst="rect">
            <a:avLst/>
          </a:prstGeom>
        </p:spPr>
        <p:txBody>
          <a:bodyPr wrap="square">
            <a:spAutoFit/>
          </a:bodyPr>
          <a:lstStyle/>
          <a:p>
            <a:pPr algn="ctr"/>
            <a:r>
              <a:rPr lang="eu-ES" sz="4800" dirty="0" smtClean="0"/>
              <a:t>8. IKASGAIA </a:t>
            </a:r>
          </a:p>
          <a:p>
            <a:pPr algn="ctr"/>
            <a:r>
              <a:rPr lang="eu-ES" sz="4800" dirty="0" smtClean="0"/>
              <a:t>INDAR </a:t>
            </a:r>
          </a:p>
          <a:p>
            <a:pPr algn="ctr"/>
            <a:r>
              <a:rPr lang="eu-ES" sz="4800" dirty="0" smtClean="0"/>
              <a:t>ELEKTROMAGNETIKOAK</a:t>
            </a:r>
            <a:endParaRPr lang="eu-ES" sz="4800" dirty="0"/>
          </a:p>
        </p:txBody>
      </p:sp>
      <p:pic>
        <p:nvPicPr>
          <p:cNvPr id="6"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348941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7550" y="1003934"/>
            <a:ext cx="7493000" cy="4524315"/>
          </a:xfrm>
          <a:prstGeom prst="rect">
            <a:avLst/>
          </a:prstGeom>
          <a:noFill/>
        </p:spPr>
        <p:txBody>
          <a:bodyPr wrap="square" rtlCol="0">
            <a:spAutoFit/>
          </a:bodyPr>
          <a:lstStyle/>
          <a:p>
            <a:r>
              <a:rPr lang="es-ES" sz="3200" dirty="0" err="1" smtClean="0"/>
              <a:t>Ondorengo</a:t>
            </a:r>
            <a:r>
              <a:rPr lang="es-ES" sz="3200" dirty="0" smtClean="0"/>
              <a:t> </a:t>
            </a:r>
            <a:r>
              <a:rPr lang="es-ES" sz="3200" dirty="0" err="1" smtClean="0"/>
              <a:t>irudiak</a:t>
            </a:r>
            <a:r>
              <a:rPr lang="es-ES" sz="3200" dirty="0" smtClean="0"/>
              <a:t> </a:t>
            </a:r>
            <a:r>
              <a:rPr lang="es-ES" sz="3200" dirty="0" err="1" smtClean="0"/>
              <a:t>azter</a:t>
            </a:r>
            <a:r>
              <a:rPr lang="es-ES" sz="3200" dirty="0" smtClean="0"/>
              <a:t> </a:t>
            </a:r>
            <a:r>
              <a:rPr lang="es-ES" sz="3200" dirty="0" err="1" smtClean="0"/>
              <a:t>itzazu</a:t>
            </a:r>
            <a:r>
              <a:rPr lang="es-ES" sz="3200" dirty="0" smtClean="0"/>
              <a:t>:</a:t>
            </a:r>
          </a:p>
          <a:p>
            <a:endParaRPr lang="es-ES" sz="3200" dirty="0"/>
          </a:p>
          <a:p>
            <a:r>
              <a:rPr lang="es-ES" sz="3200" dirty="0" smtClean="0">
                <a:hlinkClick r:id="rId2"/>
              </a:rPr>
              <a:t>https://www.upct.es/seeu/_as/divulgacion_cyt_09/Libro_Historia_Ciencia/web/esfera_hueca_de_coulomb.htm</a:t>
            </a:r>
            <a:endParaRPr lang="es-ES" sz="3200" dirty="0" smtClean="0"/>
          </a:p>
          <a:p>
            <a:endParaRPr lang="es-ES" sz="3200" dirty="0"/>
          </a:p>
          <a:p>
            <a:r>
              <a:rPr lang="es-ES" sz="3200" dirty="0" err="1" smtClean="0"/>
              <a:t>Elektroskopio</a:t>
            </a:r>
            <a:r>
              <a:rPr lang="es-ES" sz="3200" dirty="0" smtClean="0"/>
              <a:t> </a:t>
            </a:r>
            <a:r>
              <a:rPr lang="es-ES" sz="3200" dirty="0" err="1" smtClean="0"/>
              <a:t>bat</a:t>
            </a:r>
            <a:r>
              <a:rPr lang="es-ES" sz="3200" dirty="0" smtClean="0"/>
              <a:t> </a:t>
            </a:r>
            <a:r>
              <a:rPr lang="es-ES" sz="3200" dirty="0" err="1" smtClean="0"/>
              <a:t>egingo</a:t>
            </a:r>
            <a:r>
              <a:rPr lang="es-ES" sz="3200" dirty="0" smtClean="0"/>
              <a:t> </a:t>
            </a:r>
            <a:r>
              <a:rPr lang="es-ES" sz="3200" dirty="0" err="1" smtClean="0"/>
              <a:t>dugu</a:t>
            </a:r>
            <a:r>
              <a:rPr lang="es-ES" sz="3200" dirty="0" smtClean="0"/>
              <a:t>:</a:t>
            </a:r>
            <a:endParaRPr lang="es-ES" sz="3200" dirty="0"/>
          </a:p>
          <a:p>
            <a:r>
              <a:rPr lang="es-ES" sz="3200" dirty="0" smtClean="0">
                <a:hlinkClick r:id="rId3"/>
              </a:rPr>
              <a:t>https://www.youtube.com/watch?v=e8y8mFifgZs</a:t>
            </a:r>
            <a:endParaRPr lang="es-ES" sz="3200" dirty="0" smtClean="0"/>
          </a:p>
        </p:txBody>
      </p:sp>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85800" y="1642283"/>
            <a:ext cx="7874000" cy="3046988"/>
          </a:xfrm>
          <a:prstGeom prst="rect">
            <a:avLst/>
          </a:prstGeom>
          <a:noFill/>
        </p:spPr>
        <p:txBody>
          <a:bodyPr wrap="square" rtlCol="0">
            <a:spAutoFit/>
          </a:bodyPr>
          <a:lstStyle/>
          <a:p>
            <a:r>
              <a:rPr lang="es-ES" sz="3200" dirty="0" err="1" smtClean="0"/>
              <a:t>Esperimentua</a:t>
            </a:r>
            <a:r>
              <a:rPr lang="es-ES" sz="3200" dirty="0" smtClean="0"/>
              <a:t> </a:t>
            </a:r>
            <a:r>
              <a:rPr lang="es-ES" sz="3200" dirty="0" err="1" smtClean="0"/>
              <a:t>irakurri</a:t>
            </a:r>
            <a:r>
              <a:rPr lang="es-ES" sz="3200" dirty="0" smtClean="0"/>
              <a:t> eta </a:t>
            </a:r>
            <a:r>
              <a:rPr lang="es-ES" sz="3200" dirty="0" err="1" smtClean="0"/>
              <a:t>ondorioak</a:t>
            </a:r>
            <a:r>
              <a:rPr lang="es-ES" sz="3200" dirty="0" smtClean="0"/>
              <a:t> </a:t>
            </a:r>
            <a:r>
              <a:rPr lang="es-ES" sz="3200" dirty="0" err="1" smtClean="0"/>
              <a:t>proposa</a:t>
            </a:r>
            <a:r>
              <a:rPr lang="es-ES" sz="3200" dirty="0" smtClean="0"/>
              <a:t> </a:t>
            </a:r>
            <a:r>
              <a:rPr lang="es-ES" sz="3200" dirty="0" err="1" smtClean="0"/>
              <a:t>itzazu</a:t>
            </a:r>
            <a:r>
              <a:rPr lang="es-ES" sz="3200" dirty="0" smtClean="0"/>
              <a:t>:</a:t>
            </a:r>
            <a:endParaRPr lang="es-ES" sz="3200" dirty="0"/>
          </a:p>
          <a:p>
            <a:r>
              <a:rPr lang="es-ES" sz="3200" dirty="0" smtClean="0">
                <a:hlinkClick r:id="rId2"/>
              </a:rPr>
              <a:t>http://teleformacion.edu.aytolacoruna.es/FISICA/document/fisicaInteractiva/sacaleE_M2/Triboelecetricidad/electroforo/electroforo.htm</a:t>
            </a:r>
            <a:endParaRPr lang="es-ES" sz="3200" dirty="0" smtClean="0"/>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25550" y="958842"/>
            <a:ext cx="8367312" cy="4524315"/>
          </a:xfrm>
          <a:prstGeom prst="rect">
            <a:avLst/>
          </a:prstGeom>
          <a:noFill/>
        </p:spPr>
        <p:txBody>
          <a:bodyPr wrap="square" rtlCol="0">
            <a:spAutoFit/>
          </a:bodyPr>
          <a:lstStyle/>
          <a:p>
            <a:r>
              <a:rPr lang="es-ES" sz="3200" dirty="0" err="1" smtClean="0"/>
              <a:t>Irudi</a:t>
            </a:r>
            <a:r>
              <a:rPr lang="es-ES" sz="3200" dirty="0" smtClean="0"/>
              <a:t> </a:t>
            </a:r>
            <a:r>
              <a:rPr lang="es-ES" sz="3200" dirty="0" err="1" smtClean="0"/>
              <a:t>hauetan</a:t>
            </a:r>
            <a:r>
              <a:rPr lang="es-ES" sz="3200" dirty="0" smtClean="0"/>
              <a:t> </a:t>
            </a:r>
            <a:r>
              <a:rPr lang="es-ES" sz="3200" dirty="0" err="1" smtClean="0"/>
              <a:t>dagoena</a:t>
            </a:r>
            <a:r>
              <a:rPr lang="es-ES" sz="3200" dirty="0" smtClean="0"/>
              <a:t> eta </a:t>
            </a:r>
            <a:r>
              <a:rPr lang="es-ES" sz="3200" dirty="0" err="1" smtClean="0"/>
              <a:t>gertatzen</a:t>
            </a:r>
            <a:r>
              <a:rPr lang="es-ES" sz="3200" dirty="0" smtClean="0"/>
              <a:t> </a:t>
            </a:r>
            <a:r>
              <a:rPr lang="es-ES" sz="3200" dirty="0" err="1" smtClean="0"/>
              <a:t>dena</a:t>
            </a:r>
            <a:r>
              <a:rPr lang="es-ES" sz="3200" dirty="0" smtClean="0"/>
              <a:t> </a:t>
            </a:r>
            <a:r>
              <a:rPr lang="es-ES" sz="3200" dirty="0" err="1" smtClean="0"/>
              <a:t>azal</a:t>
            </a:r>
            <a:r>
              <a:rPr lang="es-ES" sz="3200" dirty="0" smtClean="0"/>
              <a:t> </a:t>
            </a:r>
            <a:r>
              <a:rPr lang="es-ES" sz="3200" dirty="0" err="1" smtClean="0"/>
              <a:t>ezazu</a:t>
            </a:r>
            <a:r>
              <a:rPr lang="es-ES" sz="3200" dirty="0" smtClean="0"/>
              <a:t>:</a:t>
            </a:r>
            <a:endParaRPr lang="es-ES" sz="3200" dirty="0"/>
          </a:p>
          <a:p>
            <a:r>
              <a:rPr lang="es-ES" sz="3200" dirty="0" smtClean="0">
                <a:hlinkClick r:id="rId2"/>
              </a:rPr>
              <a:t>http://www.elzevir.es/Al%20profesor/Transparencias/eso/3eso-c2-tr.pdf</a:t>
            </a:r>
            <a:endParaRPr lang="es-ES" sz="3200" dirty="0"/>
          </a:p>
          <a:p>
            <a:r>
              <a:rPr lang="es-ES" sz="3200" dirty="0" err="1" smtClean="0"/>
              <a:t>Zer</a:t>
            </a:r>
            <a:r>
              <a:rPr lang="es-ES" sz="3200" dirty="0" smtClean="0"/>
              <a:t> da </a:t>
            </a:r>
            <a:r>
              <a:rPr lang="es-ES" sz="3200" dirty="0" err="1" smtClean="0"/>
              <a:t>Henleyren</a:t>
            </a:r>
            <a:r>
              <a:rPr lang="es-ES" sz="3200" dirty="0" smtClean="0"/>
              <a:t> </a:t>
            </a:r>
            <a:r>
              <a:rPr lang="es-ES" sz="3200" dirty="0" err="1" smtClean="0"/>
              <a:t>elektrometroa</a:t>
            </a:r>
            <a:r>
              <a:rPr lang="es-ES" sz="3200" dirty="0" smtClean="0"/>
              <a:t> (</a:t>
            </a:r>
            <a:r>
              <a:rPr lang="es-ES" sz="3200" dirty="0" smtClean="0">
                <a:hlinkClick r:id="rId3"/>
              </a:rPr>
              <a:t>http://www.museocabrerapinto.es/blascabrera/museo-virtual/electricidad/electrometro-de-henley-o-de-cuadrante</a:t>
            </a:r>
            <a:r>
              <a:rPr lang="es-ES" sz="3200" dirty="0" smtClean="0"/>
              <a:t>). </a:t>
            </a:r>
            <a:r>
              <a:rPr lang="es-ES" sz="3200" dirty="0" err="1" smtClean="0"/>
              <a:t>Azal</a:t>
            </a:r>
            <a:r>
              <a:rPr lang="es-ES" sz="3200" dirty="0" smtClean="0"/>
              <a:t> </a:t>
            </a:r>
            <a:r>
              <a:rPr lang="es-ES" sz="3200" dirty="0" err="1" smtClean="0"/>
              <a:t>ezazu</a:t>
            </a:r>
            <a:r>
              <a:rPr lang="es-ES" sz="3200" dirty="0" smtClean="0"/>
              <a:t> </a:t>
            </a:r>
            <a:r>
              <a:rPr lang="es-ES" sz="3200" dirty="0" err="1" smtClean="0"/>
              <a:t>irakurri</a:t>
            </a:r>
            <a:r>
              <a:rPr lang="es-ES" sz="3200" dirty="0" smtClean="0"/>
              <a:t> </a:t>
            </a:r>
            <a:r>
              <a:rPr lang="es-ES" sz="3200" dirty="0" err="1" smtClean="0"/>
              <a:t>ondoren</a:t>
            </a:r>
            <a:r>
              <a:rPr lang="es-ES" sz="3200" dirty="0" smtClean="0"/>
              <a:t>.</a:t>
            </a:r>
            <a:endParaRPr lang="es-ES" sz="3200" dirty="0"/>
          </a:p>
        </p:txBody>
      </p:sp>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26143" y="1308400"/>
            <a:ext cx="7874000" cy="1077218"/>
          </a:xfrm>
          <a:prstGeom prst="rect">
            <a:avLst/>
          </a:prstGeom>
          <a:noFill/>
        </p:spPr>
        <p:txBody>
          <a:bodyPr wrap="square" rtlCol="0">
            <a:spAutoFit/>
          </a:bodyPr>
          <a:lstStyle/>
          <a:p>
            <a:r>
              <a:rPr lang="eu-ES" sz="3200" dirty="0" smtClean="0"/>
              <a:t>Azetato xafla eta papera, aurretik bata bestearekin igurtzen badugu, erakartzen dira.</a:t>
            </a:r>
          </a:p>
        </p:txBody>
      </p:sp>
      <p:sp>
        <p:nvSpPr>
          <p:cNvPr id="3" name="CuadroTexto 2"/>
          <p:cNvSpPr txBox="1"/>
          <p:nvPr/>
        </p:nvSpPr>
        <p:spPr>
          <a:xfrm>
            <a:off x="526143" y="2350339"/>
            <a:ext cx="8236301" cy="2062103"/>
          </a:xfrm>
          <a:prstGeom prst="rect">
            <a:avLst/>
          </a:prstGeom>
          <a:noFill/>
        </p:spPr>
        <p:txBody>
          <a:bodyPr wrap="square" rtlCol="0">
            <a:spAutoFit/>
          </a:bodyPr>
          <a:lstStyle/>
          <a:p>
            <a:r>
              <a:rPr lang="eu-ES" sz="3200" dirty="0" smtClean="0">
                <a:cs typeface="Arial" charset="0"/>
              </a:rPr>
              <a:t>1 Cko bi esfera gerturatuz, elkarren arteko indarrak handiagotu ala gutxiagotuko al dira?</a:t>
            </a:r>
            <a:endParaRPr lang="es-ES" sz="3200" dirty="0"/>
          </a:p>
          <a:p>
            <a:r>
              <a:rPr lang="eu-ES" sz="3200" dirty="0" smtClean="0">
                <a:cs typeface="Arial" charset="0"/>
              </a:rPr>
              <a:t>Indar hauen balioa nola aldatzen da, distantzia mantenduz urperatuko bagenitu?</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5128" y="1239268"/>
            <a:ext cx="8055429" cy="4031873"/>
          </a:xfrm>
          <a:prstGeom prst="rect">
            <a:avLst/>
          </a:prstGeom>
          <a:noFill/>
        </p:spPr>
        <p:txBody>
          <a:bodyPr wrap="square" rtlCol="0">
            <a:spAutoFit/>
          </a:bodyPr>
          <a:lstStyle/>
          <a:p>
            <a:r>
              <a:rPr lang="eu-ES" sz="3200" dirty="0" smtClean="0">
                <a:cs typeface="Arial" charset="0"/>
              </a:rPr>
              <a:t>Indarrak nola aldatuko lirateke esfera baten karga gutxiagotuko balitz, eta beste hasierako baldintzak mantenduz?</a:t>
            </a:r>
          </a:p>
          <a:p>
            <a:endParaRPr lang="eu-ES" sz="3200" dirty="0" smtClean="0">
              <a:cs typeface="Arial" charset="0"/>
            </a:endParaRPr>
          </a:p>
          <a:p>
            <a:r>
              <a:rPr lang="eu-ES" sz="3200" dirty="0" smtClean="0">
                <a:cs typeface="Arial" charset="0"/>
              </a:rPr>
              <a:t>Imajinatu bi esfera airean dituzula, biak  colulombio bat dute (1 C), 1 m-tara daude. Elrren arteko indarren balioa kalkula ezazu. Handia ala txikia al da?</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61571" y="1561892"/>
            <a:ext cx="7202942" cy="3539430"/>
          </a:xfrm>
          <a:prstGeom prst="rect">
            <a:avLst/>
          </a:prstGeom>
          <a:noFill/>
        </p:spPr>
        <p:txBody>
          <a:bodyPr wrap="square" rtlCol="0">
            <a:spAutoFit/>
          </a:bodyPr>
          <a:lstStyle/>
          <a:p>
            <a:r>
              <a:rPr lang="es-ES" sz="3200" dirty="0" err="1" smtClean="0"/>
              <a:t>Esperimentu</a:t>
            </a:r>
            <a:r>
              <a:rPr lang="es-ES" sz="3200" dirty="0" smtClean="0"/>
              <a:t> </a:t>
            </a:r>
            <a:r>
              <a:rPr lang="es-ES" sz="3200" dirty="0" err="1" smtClean="0"/>
              <a:t>hauetan</a:t>
            </a:r>
            <a:r>
              <a:rPr lang="es-ES" sz="3200" dirty="0" smtClean="0"/>
              <a:t> </a:t>
            </a:r>
            <a:r>
              <a:rPr lang="es-ES" sz="3200" dirty="0" err="1" smtClean="0"/>
              <a:t>gertatzen</a:t>
            </a:r>
            <a:r>
              <a:rPr lang="es-ES" sz="3200" dirty="0" smtClean="0"/>
              <a:t> </a:t>
            </a:r>
            <a:r>
              <a:rPr lang="es-ES" sz="3200" dirty="0" err="1" smtClean="0"/>
              <a:t>dena</a:t>
            </a:r>
            <a:r>
              <a:rPr lang="es-ES" sz="3200" dirty="0" smtClean="0"/>
              <a:t> </a:t>
            </a:r>
            <a:r>
              <a:rPr lang="es-ES" sz="3200" dirty="0" err="1" smtClean="0"/>
              <a:t>azal</a:t>
            </a:r>
            <a:r>
              <a:rPr lang="es-ES" sz="3200" dirty="0" smtClean="0"/>
              <a:t> </a:t>
            </a:r>
            <a:r>
              <a:rPr lang="es-ES" sz="3200" dirty="0" err="1" smtClean="0"/>
              <a:t>ezazu</a:t>
            </a:r>
            <a:r>
              <a:rPr lang="es-ES" sz="3200" dirty="0" smtClean="0"/>
              <a:t>:</a:t>
            </a:r>
          </a:p>
          <a:p>
            <a:r>
              <a:rPr lang="es-ES" sz="3200" dirty="0" err="1" smtClean="0"/>
              <a:t>Erantzuna</a:t>
            </a:r>
            <a:r>
              <a:rPr lang="es-ES" sz="3200" dirty="0" smtClean="0"/>
              <a:t> </a:t>
            </a:r>
            <a:r>
              <a:rPr lang="es-ES" sz="3200" dirty="0" err="1" smtClean="0"/>
              <a:t>hemen</a:t>
            </a:r>
            <a:r>
              <a:rPr lang="es-ES" sz="3200" dirty="0" smtClean="0"/>
              <a:t> </a:t>
            </a:r>
            <a:r>
              <a:rPr lang="es-ES" sz="3200" dirty="0" err="1" smtClean="0"/>
              <a:t>duzu</a:t>
            </a:r>
            <a:r>
              <a:rPr lang="es-ES" sz="3200" dirty="0" smtClean="0"/>
              <a:t>:</a:t>
            </a:r>
          </a:p>
          <a:p>
            <a:endParaRPr lang="es-ES" sz="3200" dirty="0"/>
          </a:p>
          <a:p>
            <a:r>
              <a:rPr lang="es-ES" sz="3200" dirty="0" smtClean="0">
                <a:hlinkClick r:id="rId2"/>
              </a:rPr>
              <a:t>http://iescarlosiii.es/data/documents/SOLUCIONES_ACTIVIDADES_3___ESO_TEMA_4.pdf</a:t>
            </a:r>
            <a:endParaRPr lang="es-ES" sz="3200" dirty="0" smtClean="0"/>
          </a:p>
        </p:txBody>
      </p:sp>
      <p:pic>
        <p:nvPicPr>
          <p:cNvPr id="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5568" y="1632857"/>
            <a:ext cx="8561978" cy="4031873"/>
          </a:xfrm>
          <a:prstGeom prst="rect">
            <a:avLst/>
          </a:prstGeom>
          <a:noFill/>
        </p:spPr>
        <p:txBody>
          <a:bodyPr wrap="square" rtlCol="0">
            <a:spAutoFit/>
          </a:bodyPr>
          <a:lstStyle/>
          <a:p>
            <a:pPr algn="just"/>
            <a:r>
              <a:rPr lang="eu-ES" sz="3200" dirty="0" smtClean="0"/>
              <a:t>Grabitazio unibertsalaren legea eta Coulomben legearen. </a:t>
            </a:r>
          </a:p>
          <a:p>
            <a:pPr algn="just"/>
            <a:r>
              <a:rPr lang="eu-ES" sz="3200" dirty="0" smtClean="0"/>
              <a:t>Antzekotasunak eta ezberdintasunak aipa itzazu.</a:t>
            </a:r>
          </a:p>
          <a:p>
            <a:pPr algn="just"/>
            <a:endParaRPr lang="eu-ES" sz="3200" dirty="0"/>
          </a:p>
          <a:p>
            <a:pPr algn="just"/>
            <a:r>
              <a:rPr lang="eu-ES" sz="3200" dirty="0" smtClean="0"/>
              <a:t>Erantzuna:  Kargak eta masak indarrarekiko proportzion alak dira eta distantziaren karratuarekiko dira alderantzizko proportzionalak.</a:t>
            </a:r>
          </a:p>
          <a:p>
            <a:endParaRPr lang="es-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16429" y="1977572"/>
            <a:ext cx="7855857" cy="3539430"/>
          </a:xfrm>
          <a:prstGeom prst="rect">
            <a:avLst/>
          </a:prstGeom>
          <a:noFill/>
        </p:spPr>
        <p:txBody>
          <a:bodyPr wrap="square" rtlCol="0">
            <a:spAutoFit/>
          </a:bodyPr>
          <a:lstStyle/>
          <a:p>
            <a:r>
              <a:rPr lang="eu-ES" sz="3200" dirty="0"/>
              <a:t>Indukzio </a:t>
            </a:r>
            <a:r>
              <a:rPr lang="eu-ES" sz="3200" dirty="0" smtClean="0"/>
              <a:t>elektromagnetikoak indar elektromagnetikoarekin ba al du zerikusirik? Eta motor elektrikoek ba al dute zerikusirik?</a:t>
            </a:r>
          </a:p>
          <a:p>
            <a:endParaRPr lang="eu-ES" sz="3200" dirty="0"/>
          </a:p>
          <a:p>
            <a:r>
              <a:rPr lang="eu-ES" sz="3200" dirty="0" smtClean="0"/>
              <a:t>Bai, korronte elektrikoak eremu magnetikoa sortzen du eta alderantziz.</a:t>
            </a:r>
            <a:endParaRPr lang="eu-ES" sz="3200" dirty="0"/>
          </a:p>
          <a:p>
            <a:endParaRPr lang="es-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563007" y="1881169"/>
            <a:ext cx="596627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dirty="0" smtClean="0">
                <a:hlinkClick r:id="rId2"/>
              </a:rPr>
              <a:t>Irakur ezazu:</a:t>
            </a:r>
          </a:p>
          <a:p>
            <a:pPr>
              <a:spcBef>
                <a:spcPct val="50000"/>
              </a:spcBef>
            </a:pPr>
            <a:endParaRPr lang="es-ES" sz="3200" dirty="0">
              <a:hlinkClick r:id="rId2"/>
            </a:endParaRPr>
          </a:p>
          <a:p>
            <a:pPr>
              <a:spcBef>
                <a:spcPct val="50000"/>
              </a:spcBef>
            </a:pPr>
            <a:r>
              <a:rPr lang="es-ES" sz="3200" dirty="0" smtClean="0">
                <a:hlinkClick r:id="rId2"/>
              </a:rPr>
              <a:t>Elektrizitateko </a:t>
            </a:r>
            <a:r>
              <a:rPr lang="es-ES" sz="3200" dirty="0">
                <a:hlinkClick r:id="rId2"/>
              </a:rPr>
              <a:t>apunteak</a:t>
            </a:r>
            <a:r>
              <a:rPr lang="es-ES" sz="3200" dirty="0"/>
              <a:t> 1</a:t>
            </a:r>
          </a:p>
          <a:p>
            <a:pPr>
              <a:spcBef>
                <a:spcPct val="50000"/>
              </a:spcBef>
            </a:pPr>
            <a:r>
              <a:rPr lang="es-ES" sz="3200" dirty="0">
                <a:hlinkClick r:id="rId3"/>
              </a:rPr>
              <a:t>Elektrizitateko apunteak II</a:t>
            </a:r>
            <a:endParaRPr lang="es-ES" sz="3200" dirty="0"/>
          </a:p>
        </p:txBody>
      </p:sp>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4571" y="1596571"/>
            <a:ext cx="7384143" cy="2554545"/>
          </a:xfrm>
          <a:prstGeom prst="rect">
            <a:avLst/>
          </a:prstGeom>
          <a:noFill/>
        </p:spPr>
        <p:txBody>
          <a:bodyPr wrap="square" rtlCol="0">
            <a:spAutoFit/>
          </a:bodyPr>
          <a:lstStyle/>
          <a:p>
            <a:r>
              <a:rPr lang="es-ES" sz="3200" dirty="0" err="1" smtClean="0"/>
              <a:t>Thomsonek</a:t>
            </a:r>
            <a:r>
              <a:rPr lang="es-ES" sz="3200" dirty="0" smtClean="0"/>
              <a:t> </a:t>
            </a:r>
            <a:r>
              <a:rPr lang="es-ES" sz="3200" dirty="0" err="1" smtClean="0"/>
              <a:t>zergatik</a:t>
            </a:r>
            <a:r>
              <a:rPr lang="es-ES" sz="3200" dirty="0" smtClean="0"/>
              <a:t> </a:t>
            </a:r>
            <a:r>
              <a:rPr lang="es-ES" sz="3200" dirty="0" err="1" smtClean="0"/>
              <a:t>proposatu</a:t>
            </a:r>
            <a:r>
              <a:rPr lang="es-ES" sz="3200" dirty="0" smtClean="0"/>
              <a:t> </a:t>
            </a:r>
            <a:r>
              <a:rPr lang="es-ES" sz="3200" dirty="0" err="1" smtClean="0"/>
              <a:t>zuen</a:t>
            </a:r>
            <a:r>
              <a:rPr lang="es-ES" sz="3200" dirty="0" smtClean="0"/>
              <a:t> </a:t>
            </a:r>
            <a:r>
              <a:rPr lang="es-ES" sz="3200" dirty="0" err="1" smtClean="0"/>
              <a:t>bere</a:t>
            </a:r>
            <a:r>
              <a:rPr lang="es-ES" sz="3200" dirty="0" smtClean="0"/>
              <a:t> </a:t>
            </a:r>
            <a:r>
              <a:rPr lang="es-ES" sz="3200" dirty="0" err="1" smtClean="0"/>
              <a:t>eredua</a:t>
            </a:r>
            <a:r>
              <a:rPr lang="es-ES" sz="3200" dirty="0" smtClean="0"/>
              <a:t>?</a:t>
            </a:r>
          </a:p>
          <a:p>
            <a:endParaRPr lang="es-ES" sz="3200" dirty="0"/>
          </a:p>
          <a:p>
            <a:r>
              <a:rPr lang="es-ES" sz="3200" dirty="0" err="1" smtClean="0"/>
              <a:t>Zeintzuk</a:t>
            </a:r>
            <a:r>
              <a:rPr lang="es-ES" sz="3200" dirty="0" smtClean="0"/>
              <a:t> </a:t>
            </a:r>
            <a:r>
              <a:rPr lang="es-ES" sz="3200" dirty="0" err="1" smtClean="0"/>
              <a:t>dira</a:t>
            </a:r>
            <a:r>
              <a:rPr lang="es-ES" sz="3200" dirty="0" smtClean="0"/>
              <a:t> </a:t>
            </a:r>
            <a:r>
              <a:rPr lang="es-ES" sz="3200" dirty="0" err="1" smtClean="0"/>
              <a:t>Thomsonen</a:t>
            </a:r>
            <a:r>
              <a:rPr lang="es-ES" sz="3200" dirty="0" smtClean="0"/>
              <a:t> </a:t>
            </a:r>
            <a:r>
              <a:rPr lang="es-ES" sz="3200" dirty="0" err="1" smtClean="0"/>
              <a:t>ereduaren</a:t>
            </a:r>
            <a:r>
              <a:rPr lang="es-ES" sz="3200" dirty="0" smtClean="0"/>
              <a:t> </a:t>
            </a:r>
            <a:r>
              <a:rPr lang="es-ES" sz="3200" dirty="0" err="1" smtClean="0"/>
              <a:t>ideia</a:t>
            </a:r>
            <a:r>
              <a:rPr lang="es-ES" sz="3200" dirty="0" smtClean="0"/>
              <a:t> </a:t>
            </a:r>
            <a:r>
              <a:rPr lang="es-ES" sz="3200" dirty="0" err="1" smtClean="0"/>
              <a:t>nagusienak</a:t>
            </a:r>
            <a:r>
              <a:rPr lang="es-ES" sz="3200" dirty="0" smtClean="0"/>
              <a:t>?</a:t>
            </a:r>
            <a:endParaRPr lang="es-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3286" y="772555"/>
            <a:ext cx="8835571" cy="5509200"/>
          </a:xfrm>
          <a:prstGeom prst="rect">
            <a:avLst/>
          </a:prstGeom>
        </p:spPr>
        <p:txBody>
          <a:bodyPr wrap="square">
            <a:spAutoFit/>
          </a:bodyPr>
          <a:lstStyle/>
          <a:p>
            <a:r>
              <a:rPr lang="eu-ES" sz="3200" dirty="0" smtClean="0"/>
              <a:t>1.- Igurtzitako gorputzen arteko erakarpen eta aldaratze fenomenoak ezagutzen al dituzu. Landu aurretik nola azalduko zenuke</a:t>
            </a:r>
          </a:p>
          <a:p>
            <a:endParaRPr lang="eu-ES" sz="3200" dirty="0"/>
          </a:p>
          <a:p>
            <a:r>
              <a:rPr lang="eu-ES" sz="3200" dirty="0" smtClean="0"/>
              <a:t>2.- Gertakizun hoiek esplikatzekozer behar dugu?</a:t>
            </a:r>
          </a:p>
          <a:p>
            <a:endParaRPr lang="eu-ES" sz="3200" dirty="0"/>
          </a:p>
          <a:p>
            <a:endParaRPr lang="eu-ES" sz="3200" dirty="0" smtClean="0"/>
          </a:p>
          <a:p>
            <a:r>
              <a:rPr lang="eu-ES" sz="3200" dirty="0" smtClean="0"/>
              <a:t>3.-  Inoiz entzun al duzue elektrizitatearekin erlazionaturiko eguneroko bizitzako gertaeraren bat?</a:t>
            </a:r>
          </a:p>
          <a:p>
            <a:endParaRPr lang="eu-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4571" y="1179285"/>
            <a:ext cx="7384143" cy="4524315"/>
          </a:xfrm>
          <a:prstGeom prst="rect">
            <a:avLst/>
          </a:prstGeom>
          <a:noFill/>
        </p:spPr>
        <p:txBody>
          <a:bodyPr wrap="square" rtlCol="0">
            <a:spAutoFit/>
          </a:bodyPr>
          <a:lstStyle/>
          <a:p>
            <a:r>
              <a:rPr lang="eu-ES" sz="3200" dirty="0" smtClean="0"/>
              <a:t>Rutherfordek zergatik proposatu zuen bere eredua?</a:t>
            </a:r>
          </a:p>
          <a:p>
            <a:endParaRPr lang="eu-ES" sz="3200" dirty="0" smtClean="0"/>
          </a:p>
          <a:p>
            <a:r>
              <a:rPr lang="eu-ES" sz="3200" dirty="0" smtClean="0"/>
              <a:t>Zeintzuk dira Rutherforden ereduaren ideia nagusienak?</a:t>
            </a:r>
          </a:p>
          <a:p>
            <a:endParaRPr lang="eu-ES" sz="3200" dirty="0" smtClean="0"/>
          </a:p>
          <a:p>
            <a:r>
              <a:rPr lang="eu-ES" sz="3200" dirty="0" smtClean="0"/>
              <a:t>Rutherford zientzialariak zergatik proposatu zuen bere eredua? Materiaren eredua ulertzen lagundu al digu?</a:t>
            </a:r>
            <a:endParaRPr lang="eu-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927" y="1090779"/>
            <a:ext cx="8762999" cy="4401205"/>
          </a:xfrm>
          <a:prstGeom prst="rect">
            <a:avLst/>
          </a:prstGeom>
        </p:spPr>
        <p:txBody>
          <a:bodyPr wrap="square">
            <a:spAutoFit/>
          </a:bodyPr>
          <a:lstStyle/>
          <a:p>
            <a:r>
              <a:rPr lang="eu-ES" sz="2800" dirty="0" smtClean="0"/>
              <a:t>4.-Zenbat karga elektriko motak ezagutzen dituzu? </a:t>
            </a:r>
          </a:p>
          <a:p>
            <a:r>
              <a:rPr lang="eu-ES" sz="2800" dirty="0" smtClean="0"/>
              <a:t>5.-- Gorputzen egoera normala neutroa dela esten dugunean, zer esan nahi dugu? Zein da zure hipotesia?</a:t>
            </a:r>
          </a:p>
          <a:p>
            <a:r>
              <a:rPr lang="eu-ES" sz="2800" dirty="0" smtClean="0"/>
              <a:t>6.-  Zer esan nahi du gorputz batek karga positiboa edo negatiboa duela esaten dugunean? </a:t>
            </a:r>
          </a:p>
          <a:p>
            <a:r>
              <a:rPr lang="eu-ES" sz="2800" dirty="0" smtClean="0"/>
              <a:t>7.- Noiz dira erakargarriak bi gorputzen arteko indar elektrikoak? Noiz ez dira erakargarriak eta kasu horretan nolakoak dira?</a:t>
            </a:r>
          </a:p>
          <a:p>
            <a:r>
              <a:rPr lang="eu-ES" sz="2800" dirty="0" smtClean="0"/>
              <a:t>8.-  Noiz dira aldaratze-indarrak?</a:t>
            </a:r>
          </a:p>
          <a:p>
            <a:r>
              <a:rPr lang="eu-ES" sz="2800" dirty="0" smtClean="0"/>
              <a:t>9.-  Karga elektrikoak sortzen al da? </a:t>
            </a:r>
            <a:endParaRPr lang="es-ES" sz="28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0" y="698484"/>
            <a:ext cx="9144000" cy="5139869"/>
          </a:xfrm>
          <a:prstGeom prst="rect">
            <a:avLst/>
          </a:prstGeom>
          <a:noFill/>
        </p:spPr>
        <p:txBody>
          <a:bodyPr wrap="square" rtlCol="0">
            <a:spAutoFit/>
          </a:bodyPr>
          <a:lstStyle/>
          <a:p>
            <a:r>
              <a:rPr lang="es-ES" sz="2800" dirty="0" smtClean="0">
                <a:latin typeface="+mj-lt"/>
              </a:rPr>
              <a:t>10.- </a:t>
            </a:r>
            <a:r>
              <a:rPr lang="es-ES" sz="2800" dirty="0" err="1" smtClean="0">
                <a:latin typeface="+mj-lt"/>
              </a:rPr>
              <a:t>Ondorengo</a:t>
            </a:r>
            <a:r>
              <a:rPr lang="es-ES" sz="2800" dirty="0" smtClean="0">
                <a:latin typeface="+mj-lt"/>
              </a:rPr>
              <a:t> </a:t>
            </a:r>
            <a:r>
              <a:rPr lang="es-ES" sz="2800" dirty="0" err="1" smtClean="0">
                <a:latin typeface="+mj-lt"/>
              </a:rPr>
              <a:t>testua</a:t>
            </a:r>
            <a:r>
              <a:rPr lang="es-ES" sz="2800" dirty="0" smtClean="0">
                <a:latin typeface="+mj-lt"/>
              </a:rPr>
              <a:t> </a:t>
            </a:r>
            <a:r>
              <a:rPr lang="es-ES" sz="2800" dirty="0" err="1" smtClean="0">
                <a:latin typeface="+mj-lt"/>
              </a:rPr>
              <a:t>irakur</a:t>
            </a:r>
            <a:r>
              <a:rPr lang="es-ES" sz="2800" dirty="0" smtClean="0">
                <a:latin typeface="+mj-lt"/>
              </a:rPr>
              <a:t> </a:t>
            </a:r>
            <a:r>
              <a:rPr lang="es-ES" sz="2800" dirty="0" err="1" smtClean="0">
                <a:latin typeface="+mj-lt"/>
              </a:rPr>
              <a:t>ezazu</a:t>
            </a:r>
            <a:r>
              <a:rPr lang="es-ES" sz="2800" dirty="0" smtClean="0">
                <a:latin typeface="+mj-lt"/>
              </a:rPr>
              <a:t> eta </a:t>
            </a:r>
            <a:r>
              <a:rPr lang="es-ES" sz="2800" dirty="0" err="1" smtClean="0">
                <a:latin typeface="+mj-lt"/>
              </a:rPr>
              <a:t>zure</a:t>
            </a:r>
            <a:r>
              <a:rPr lang="es-ES" sz="2800" dirty="0" smtClean="0">
                <a:latin typeface="+mj-lt"/>
              </a:rPr>
              <a:t> </a:t>
            </a:r>
            <a:r>
              <a:rPr lang="es-ES" sz="2800" dirty="0" err="1" smtClean="0">
                <a:latin typeface="+mj-lt"/>
              </a:rPr>
              <a:t>hitzen</a:t>
            </a:r>
            <a:r>
              <a:rPr lang="es-ES" sz="2800" dirty="0" smtClean="0">
                <a:latin typeface="+mj-lt"/>
              </a:rPr>
              <a:t> </a:t>
            </a:r>
            <a:r>
              <a:rPr lang="es-ES" sz="2800" dirty="0" err="1" smtClean="0">
                <a:latin typeface="+mj-lt"/>
              </a:rPr>
              <a:t>bitartez</a:t>
            </a:r>
            <a:r>
              <a:rPr lang="es-ES" sz="2800" dirty="0" smtClean="0">
                <a:latin typeface="+mj-lt"/>
              </a:rPr>
              <a:t> </a:t>
            </a:r>
            <a:r>
              <a:rPr lang="es-ES" sz="2800" dirty="0" err="1" smtClean="0">
                <a:latin typeface="+mj-lt"/>
              </a:rPr>
              <a:t>azal</a:t>
            </a:r>
            <a:r>
              <a:rPr lang="es-ES" sz="2800" dirty="0" smtClean="0">
                <a:latin typeface="+mj-lt"/>
              </a:rPr>
              <a:t> </a:t>
            </a:r>
            <a:r>
              <a:rPr lang="es-ES" sz="2800" dirty="0" err="1" smtClean="0">
                <a:latin typeface="+mj-lt"/>
              </a:rPr>
              <a:t>ezazu</a:t>
            </a:r>
            <a:r>
              <a:rPr lang="es-ES" sz="2800" dirty="0" smtClean="0">
                <a:latin typeface="+mj-lt"/>
              </a:rPr>
              <a:t>:</a:t>
            </a:r>
            <a:endParaRPr lang="es-ES" sz="2800" dirty="0">
              <a:latin typeface="+mj-lt"/>
            </a:endParaRPr>
          </a:p>
          <a:p>
            <a:r>
              <a:rPr lang="eu-ES" sz="2400" dirty="0" smtClean="0">
                <a:latin typeface="+mj-lt"/>
              </a:rPr>
              <a:t>“q</a:t>
            </a:r>
            <a:r>
              <a:rPr lang="eu-ES" sz="2400" baseline="-25000" dirty="0" smtClean="0">
                <a:latin typeface="+mj-lt"/>
              </a:rPr>
              <a:t>1</a:t>
            </a:r>
            <a:r>
              <a:rPr lang="eu-ES" sz="2400" dirty="0" smtClean="0">
                <a:latin typeface="+mj-lt"/>
              </a:rPr>
              <a:t> eta q</a:t>
            </a:r>
            <a:r>
              <a:rPr lang="eu-ES" sz="2400" baseline="-25000" dirty="0" smtClean="0">
                <a:latin typeface="+mj-lt"/>
              </a:rPr>
              <a:t>2</a:t>
            </a:r>
            <a:r>
              <a:rPr lang="eu-ES" sz="2400" dirty="0" smtClean="0">
                <a:latin typeface="+mj-lt"/>
              </a:rPr>
              <a:t> karga duten bi gorputzen artean, bi indar berdinak existitzen dira, erakarpen edo aldaratze-indarrak, gorputz bakoitzaren gainean bana aplikaturik, non indar horien balorea bi kargen arteko biderkadurarekiko proportzionala eta bien arteko distantziaren berbidurarekiko alderantziz proportzionala baita.lndarren balorean inguruak badu zeresanik. Honi Coulomben legea esaten zaio”</a:t>
            </a:r>
          </a:p>
          <a:p>
            <a:endParaRPr lang="eu-ES" sz="2400" dirty="0" smtClean="0">
              <a:latin typeface="+mj-lt"/>
            </a:endParaRPr>
          </a:p>
          <a:p>
            <a:r>
              <a:rPr lang="eu-ES" sz="2400" dirty="0" smtClean="0">
                <a:latin typeface="+mj-lt"/>
              </a:rPr>
              <a:t>Airean F=9 10</a:t>
            </a:r>
            <a:r>
              <a:rPr lang="eu-ES" sz="2400" baseline="30000" dirty="0" smtClean="0">
                <a:latin typeface="+mj-lt"/>
              </a:rPr>
              <a:t>9</a:t>
            </a:r>
            <a:r>
              <a:rPr lang="eu-ES" sz="2400" dirty="0" smtClean="0">
                <a:latin typeface="+mj-lt"/>
              </a:rPr>
              <a:t> q</a:t>
            </a:r>
            <a:r>
              <a:rPr lang="eu-ES" sz="2400" baseline="-25000" dirty="0" smtClean="0">
                <a:latin typeface="+mj-lt"/>
              </a:rPr>
              <a:t>1</a:t>
            </a:r>
            <a:r>
              <a:rPr lang="eu-ES" sz="2400" dirty="0" smtClean="0">
                <a:latin typeface="+mj-lt"/>
              </a:rPr>
              <a:t> q</a:t>
            </a:r>
            <a:r>
              <a:rPr lang="eu-ES" sz="2400" baseline="-25000" dirty="0" smtClean="0">
                <a:latin typeface="+mj-lt"/>
              </a:rPr>
              <a:t>2</a:t>
            </a:r>
            <a:r>
              <a:rPr lang="eu-ES" sz="2400" dirty="0" smtClean="0">
                <a:latin typeface="+mj-lt"/>
              </a:rPr>
              <a:t>/d</a:t>
            </a:r>
            <a:r>
              <a:rPr lang="eu-ES" sz="2400" baseline="30000" dirty="0" smtClean="0">
                <a:latin typeface="+mj-lt"/>
              </a:rPr>
              <a:t>2</a:t>
            </a:r>
            <a:endParaRPr lang="eu-ES" sz="2400" dirty="0" smtClean="0">
              <a:latin typeface="+mj-lt"/>
            </a:endParaRPr>
          </a:p>
          <a:p>
            <a:r>
              <a:rPr lang="eu-ES" sz="2400" dirty="0" smtClean="0">
                <a:latin typeface="+mj-lt"/>
              </a:rPr>
              <a:t>Uretan F=0,11 10</a:t>
            </a:r>
            <a:r>
              <a:rPr lang="eu-ES" sz="2400" baseline="30000" dirty="0" smtClean="0">
                <a:latin typeface="+mj-lt"/>
              </a:rPr>
              <a:t>9</a:t>
            </a:r>
            <a:r>
              <a:rPr lang="eu-ES" sz="2400" dirty="0" smtClean="0">
                <a:latin typeface="+mj-lt"/>
              </a:rPr>
              <a:t> q</a:t>
            </a:r>
            <a:r>
              <a:rPr lang="eu-ES" sz="2400" baseline="-25000" dirty="0" smtClean="0">
                <a:latin typeface="+mj-lt"/>
              </a:rPr>
              <a:t>1</a:t>
            </a:r>
            <a:r>
              <a:rPr lang="eu-ES" sz="2400" dirty="0" smtClean="0">
                <a:latin typeface="+mj-lt"/>
              </a:rPr>
              <a:t> q</a:t>
            </a:r>
            <a:r>
              <a:rPr lang="eu-ES" sz="2400" baseline="-25000" dirty="0" smtClean="0">
                <a:latin typeface="+mj-lt"/>
              </a:rPr>
              <a:t>2</a:t>
            </a:r>
            <a:r>
              <a:rPr lang="eu-ES" sz="2400" dirty="0" smtClean="0">
                <a:latin typeface="+mj-lt"/>
              </a:rPr>
              <a:t>/d</a:t>
            </a:r>
            <a:r>
              <a:rPr lang="eu-ES" sz="2400" baseline="30000" dirty="0" smtClean="0">
                <a:latin typeface="+mj-lt"/>
              </a:rPr>
              <a:t>2</a:t>
            </a:r>
            <a:endParaRPr lang="eu-ES" sz="3200" baseline="30000" dirty="0">
              <a:latin typeface="+mj-lt"/>
            </a:endParaRPr>
          </a:p>
          <a:p>
            <a:r>
              <a:rPr lang="eu-ES" sz="2800" dirty="0" smtClean="0">
                <a:latin typeface="+mj-lt"/>
              </a:rPr>
              <a:t>11.- Nor izan zen Coulomb? Noiz bizi izan zen eta zein da bere ekarpen zientifikoa?</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5568" y="749363"/>
            <a:ext cx="8542575" cy="5016757"/>
          </a:xfrm>
          <a:prstGeom prst="rect">
            <a:avLst/>
          </a:prstGeom>
          <a:noFill/>
        </p:spPr>
        <p:txBody>
          <a:bodyPr wrap="square" rtlCol="0">
            <a:spAutoFit/>
          </a:bodyPr>
          <a:lstStyle/>
          <a:p>
            <a:r>
              <a:rPr lang="eu-ES" sz="3200" dirty="0" smtClean="0">
                <a:latin typeface="+mj-lt"/>
              </a:rPr>
              <a:t>12 Bi gorputz airean daude 20 cmko distantziara. Biek karga positiboa dute: batek 3 milicoulomb (mC) eta besteak 5 mikrocoulomb (</a:t>
            </a:r>
            <a:r>
              <a:rPr lang="eu-ES" sz="3200" dirty="0" smtClean="0">
                <a:latin typeface="+mj-lt"/>
                <a:sym typeface="Symbol" charset="0"/>
              </a:rPr>
              <a:t></a:t>
            </a:r>
            <a:r>
              <a:rPr lang="eu-ES" sz="3200" dirty="0" smtClean="0">
                <a:latin typeface="+mj-lt"/>
              </a:rPr>
              <a:t>C) Kalkulatu bien arteko indarra. Errepikatu kalkulua, uretan daudela eta baten karga positiboa eta bestearena negatiboa direla su posatuz. </a:t>
            </a:r>
          </a:p>
          <a:p>
            <a:endParaRPr lang="eu-ES" sz="3200" dirty="0" smtClean="0">
              <a:latin typeface="+mj-lt"/>
            </a:endParaRPr>
          </a:p>
          <a:p>
            <a:r>
              <a:rPr lang="eu-ES" sz="3200" dirty="0" smtClean="0">
                <a:latin typeface="+mj-lt"/>
              </a:rPr>
              <a:t>13 Seinalatu Grabitazio Unibertsalaren Legea eta Coulomb-en Legearer arteko parekotasunak eta diferentziak.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1"/>
          <p:cNvSpPr>
            <a:spLocks noChangeArrowheads="1"/>
          </p:cNvSpPr>
          <p:nvPr/>
        </p:nvSpPr>
        <p:spPr bwMode="auto">
          <a:xfrm>
            <a:off x="1601334" y="1242992"/>
            <a:ext cx="6171788" cy="523220"/>
          </a:xfrm>
          <a:prstGeom prst="rect">
            <a:avLst/>
          </a:prstGeom>
          <a:solidFill>
            <a:srgbClr val="FFFF99"/>
          </a:solidFill>
          <a:ln w="9525">
            <a:solidFill>
              <a:schemeClr val="tx1"/>
            </a:solidFill>
            <a:miter lim="800000"/>
            <a:headEnd/>
            <a:tailEnd/>
          </a:ln>
        </p:spPr>
        <p:txBody>
          <a:bodyPr wrap="square" anchor="ctr">
            <a:spAutoFit/>
          </a:bodyPr>
          <a:lstStyle/>
          <a:p>
            <a:pPr algn="just" eaLnBrk="1" hangingPunct="1"/>
            <a:r>
              <a:rPr lang="eu-ES" sz="2800" dirty="0"/>
              <a:t>Materiak </a:t>
            </a:r>
            <a:r>
              <a:rPr lang="eu-ES" sz="2800" b="1" dirty="0" smtClean="0">
                <a:solidFill>
                  <a:srgbClr val="006600"/>
                </a:solidFill>
              </a:rPr>
              <a:t>................ </a:t>
            </a:r>
            <a:r>
              <a:rPr lang="eu-ES" sz="2800" b="1" dirty="0"/>
              <a:t>ezaugarria du.</a:t>
            </a:r>
          </a:p>
        </p:txBody>
      </p:sp>
      <p:sp>
        <p:nvSpPr>
          <p:cNvPr id="3" name="Rectangle 42"/>
          <p:cNvSpPr>
            <a:spLocks noChangeArrowheads="1"/>
          </p:cNvSpPr>
          <p:nvPr/>
        </p:nvSpPr>
        <p:spPr bwMode="auto">
          <a:xfrm>
            <a:off x="1601334" y="2638851"/>
            <a:ext cx="6171788" cy="523220"/>
          </a:xfrm>
          <a:prstGeom prst="rect">
            <a:avLst/>
          </a:prstGeom>
          <a:solidFill>
            <a:srgbClr val="FFFFCC"/>
          </a:solidFill>
          <a:ln w="9525">
            <a:solidFill>
              <a:schemeClr val="tx1"/>
            </a:solidFill>
            <a:miter lim="800000"/>
            <a:headEnd/>
            <a:tailEnd/>
          </a:ln>
        </p:spPr>
        <p:txBody>
          <a:bodyPr wrap="square" anchor="ctr">
            <a:spAutoFit/>
          </a:bodyPr>
          <a:lstStyle/>
          <a:p>
            <a:pPr algn="just" eaLnBrk="1" hangingPunct="1"/>
            <a:r>
              <a:rPr lang="eu-ES" sz="2800" dirty="0" smtClean="0"/>
              <a:t>Karga   </a:t>
            </a:r>
            <a:r>
              <a:rPr lang="eu-ES" sz="2800" b="1" dirty="0" smtClean="0">
                <a:solidFill>
                  <a:srgbClr val="3333CC"/>
                </a:solidFill>
              </a:rPr>
              <a:t>............. </a:t>
            </a:r>
            <a:r>
              <a:rPr lang="eu-ES" sz="2800" dirty="0"/>
              <a:t>eta </a:t>
            </a:r>
            <a:r>
              <a:rPr lang="eu-ES" sz="2800" b="1" dirty="0" smtClean="0">
                <a:solidFill>
                  <a:srgbClr val="CC3300"/>
                </a:solidFill>
              </a:rPr>
              <a:t>................... </a:t>
            </a:r>
            <a:r>
              <a:rPr lang="eu-ES" sz="2800" b="1" dirty="0"/>
              <a:t>daude</a:t>
            </a:r>
            <a:r>
              <a:rPr lang="eu-ES" sz="2800" b="1" dirty="0">
                <a:solidFill>
                  <a:srgbClr val="CC3300"/>
                </a:solidFill>
              </a:rPr>
              <a:t>.</a:t>
            </a:r>
          </a:p>
        </p:txBody>
      </p:sp>
      <p:sp>
        <p:nvSpPr>
          <p:cNvPr id="4" name="Rectangle 43"/>
          <p:cNvSpPr>
            <a:spLocks noChangeArrowheads="1"/>
          </p:cNvSpPr>
          <p:nvPr/>
        </p:nvSpPr>
        <p:spPr bwMode="auto">
          <a:xfrm>
            <a:off x="1601334" y="4263635"/>
            <a:ext cx="6171788" cy="1384995"/>
          </a:xfrm>
          <a:prstGeom prst="rect">
            <a:avLst/>
          </a:prstGeom>
          <a:solidFill>
            <a:srgbClr val="CCFFCC"/>
          </a:solidFill>
          <a:ln w="9525">
            <a:solidFill>
              <a:schemeClr val="tx1"/>
            </a:solidFill>
            <a:miter lim="800000"/>
            <a:headEnd/>
            <a:tailEnd/>
          </a:ln>
        </p:spPr>
        <p:txBody>
          <a:bodyPr wrap="square" anchor="ctr">
            <a:spAutoFit/>
          </a:bodyPr>
          <a:lstStyle/>
          <a:p>
            <a:pPr algn="just" eaLnBrk="1" hangingPunct="1"/>
            <a:r>
              <a:rPr lang="eu-ES" sz="2800" dirty="0"/>
              <a:t>Gorputz bat (objektu bat) </a:t>
            </a:r>
            <a:r>
              <a:rPr lang="eu-ES" sz="2800" b="1" dirty="0"/>
              <a:t>egoera </a:t>
            </a:r>
            <a:r>
              <a:rPr lang="eu-ES" sz="2800" b="1" dirty="0" smtClean="0"/>
              <a:t>............... </a:t>
            </a:r>
            <a:r>
              <a:rPr lang="eu-ES" sz="2800" dirty="0" smtClean="0"/>
              <a:t>karga </a:t>
            </a:r>
            <a:r>
              <a:rPr lang="eu-ES" sz="2800" dirty="0"/>
              <a:t>kopuru </a:t>
            </a:r>
            <a:r>
              <a:rPr lang="eu-ES" sz="2800" dirty="0" smtClean="0"/>
              <a:t>.............. </a:t>
            </a:r>
            <a:r>
              <a:rPr lang="eu-ES" sz="2800" dirty="0"/>
              <a:t>du (positiboak = negatiboak).</a:t>
            </a:r>
          </a:p>
        </p:txBody>
      </p:sp>
      <p:sp>
        <p:nvSpPr>
          <p:cNvPr id="5" name="CuadroTexto 4"/>
          <p:cNvSpPr txBox="1"/>
          <p:nvPr/>
        </p:nvSpPr>
        <p:spPr>
          <a:xfrm>
            <a:off x="1601334" y="145143"/>
            <a:ext cx="5002666" cy="584776"/>
          </a:xfrm>
          <a:prstGeom prst="rect">
            <a:avLst/>
          </a:prstGeom>
          <a:noFill/>
        </p:spPr>
        <p:txBody>
          <a:bodyPr wrap="square" rtlCol="0">
            <a:spAutoFit/>
          </a:bodyPr>
          <a:lstStyle/>
          <a:p>
            <a:r>
              <a:rPr lang="es-ES" sz="3200" dirty="0" err="1" smtClean="0"/>
              <a:t>Osatu</a:t>
            </a:r>
            <a:r>
              <a:rPr lang="es-ES" sz="3200" dirty="0" smtClean="0"/>
              <a:t>:</a:t>
            </a:r>
            <a:endParaRPr lang="es-ES" sz="3200" dirty="0"/>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2000"/>
                                        <p:tgtEl>
                                          <p:spTgt spid="4"/>
                                        </p:tgtEl>
                                      </p:cBhvr>
                                    </p:animEffect>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06563" y="1253838"/>
            <a:ext cx="4318000" cy="1077218"/>
          </a:xfrm>
          <a:prstGeom prst="rect">
            <a:avLst/>
          </a:prstGeom>
          <a:solidFill>
            <a:srgbClr val="FFFF99"/>
          </a:solidFill>
          <a:ln w="9525">
            <a:solidFill>
              <a:schemeClr val="tx1"/>
            </a:solidFill>
            <a:miter lim="800000"/>
            <a:headEnd/>
            <a:tailEnd/>
          </a:ln>
        </p:spPr>
        <p:txBody>
          <a:bodyPr anchor="ctr">
            <a:spAutoFit/>
          </a:bodyPr>
          <a:lstStyle/>
          <a:p>
            <a:pPr algn="just" eaLnBrk="1" hangingPunct="1"/>
            <a:r>
              <a:rPr lang="eu-ES" sz="3200" dirty="0"/>
              <a:t>Materiak </a:t>
            </a:r>
            <a:r>
              <a:rPr lang="eu-ES" sz="3200" b="1" dirty="0" smtClean="0">
                <a:solidFill>
                  <a:srgbClr val="006600"/>
                </a:solidFill>
              </a:rPr>
              <a:t>......... </a:t>
            </a:r>
            <a:r>
              <a:rPr lang="eu-ES" sz="3200" b="1" dirty="0"/>
              <a:t>ezaugarria du.</a:t>
            </a:r>
            <a:endParaRPr lang="eu-ES" sz="3200" b="1" dirty="0">
              <a:solidFill>
                <a:srgbClr val="006600"/>
              </a:solidFill>
            </a:endParaRPr>
          </a:p>
        </p:txBody>
      </p:sp>
      <p:sp>
        <p:nvSpPr>
          <p:cNvPr id="3" name="Rectangle 3"/>
          <p:cNvSpPr>
            <a:spLocks noChangeArrowheads="1"/>
          </p:cNvSpPr>
          <p:nvPr/>
        </p:nvSpPr>
        <p:spPr bwMode="auto">
          <a:xfrm>
            <a:off x="1706563" y="2735573"/>
            <a:ext cx="5527675" cy="2554545"/>
          </a:xfrm>
          <a:prstGeom prst="rect">
            <a:avLst/>
          </a:prstGeom>
          <a:solidFill>
            <a:srgbClr val="FFFFCC"/>
          </a:solidFill>
          <a:ln w="9525">
            <a:solidFill>
              <a:schemeClr val="tx1"/>
            </a:solidFill>
            <a:miter lim="800000"/>
            <a:headEnd/>
            <a:tailEnd/>
          </a:ln>
        </p:spPr>
        <p:txBody>
          <a:bodyPr anchor="ctr">
            <a:spAutoFit/>
          </a:bodyPr>
          <a:lstStyle/>
          <a:p>
            <a:pPr algn="just" eaLnBrk="1" hangingPunct="1"/>
            <a:r>
              <a:rPr lang="eu-ES" sz="3200" b="1" dirty="0">
                <a:solidFill>
                  <a:srgbClr val="006600"/>
                </a:solidFill>
              </a:rPr>
              <a:t>Karga kantitate osoa </a:t>
            </a:r>
            <a:r>
              <a:rPr lang="eu-ES" sz="3200" b="1" dirty="0" smtClean="0">
                <a:solidFill>
                  <a:srgbClr val="006600"/>
                </a:solidFill>
              </a:rPr>
              <a:t>.............. </a:t>
            </a:r>
            <a:r>
              <a:rPr lang="eu-ES" sz="3200" b="1" dirty="0">
                <a:solidFill>
                  <a:srgbClr val="006600"/>
                </a:solidFill>
              </a:rPr>
              <a:t>(sistema itxi batean</a:t>
            </a:r>
            <a:r>
              <a:rPr lang="eu-ES" sz="3200" b="1" dirty="0" smtClean="0">
                <a:solidFill>
                  <a:srgbClr val="006600"/>
                </a:solidFill>
              </a:rPr>
              <a:t>) Kontserbazio legea al da?</a:t>
            </a:r>
            <a:endParaRPr lang="eu-ES" sz="3200" b="1" dirty="0">
              <a:solidFill>
                <a:srgbClr val="006600"/>
              </a:solidFill>
            </a:endParaRPr>
          </a:p>
          <a:p>
            <a:pPr algn="just" eaLnBrk="1" hangingPunct="1"/>
            <a:r>
              <a:rPr lang="eu-ES" sz="3200" b="1" dirty="0">
                <a:solidFill>
                  <a:srgbClr val="3333CC"/>
                </a:solidFill>
              </a:rPr>
              <a:t>Karga ezin da sortu eta ezin da desagertu</a:t>
            </a:r>
            <a:r>
              <a:rPr lang="eu-ES" sz="3200" dirty="0"/>
              <a:t>.</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7550" y="1243668"/>
            <a:ext cx="6985000" cy="4031873"/>
          </a:xfrm>
          <a:prstGeom prst="rect">
            <a:avLst/>
          </a:prstGeom>
          <a:noFill/>
        </p:spPr>
        <p:txBody>
          <a:bodyPr wrap="square" rtlCol="0">
            <a:spAutoFit/>
          </a:bodyPr>
          <a:lstStyle/>
          <a:p>
            <a:r>
              <a:rPr lang="es-ES" sz="3200" dirty="0" err="1" smtClean="0"/>
              <a:t>Zer</a:t>
            </a:r>
            <a:r>
              <a:rPr lang="es-ES" sz="3200" dirty="0" smtClean="0"/>
              <a:t> da </a:t>
            </a:r>
            <a:r>
              <a:rPr lang="es-ES" sz="3200" dirty="0" err="1" smtClean="0"/>
              <a:t>elektrometroa</a:t>
            </a:r>
            <a:r>
              <a:rPr lang="es-ES" sz="3200" dirty="0" smtClean="0"/>
              <a:t>?</a:t>
            </a:r>
          </a:p>
          <a:p>
            <a:endParaRPr lang="es-ES" sz="3200" dirty="0"/>
          </a:p>
          <a:p>
            <a:r>
              <a:rPr lang="eu-ES" sz="3200" dirty="0" smtClean="0"/>
              <a:t>Igurtziz, azaletik xaflara eta hodira karga negatiboak pasa egiten dira (gogoratu elektroiek oso masa txikia dutela). Zer gertatzen da elektrometrora hurbiltzen dugunean?</a:t>
            </a:r>
          </a:p>
          <a:p>
            <a:endParaRPr lang="es-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7000" y="1133137"/>
            <a:ext cx="9016999" cy="4524315"/>
          </a:xfrm>
          <a:prstGeom prst="rect">
            <a:avLst/>
          </a:prstGeom>
          <a:noFill/>
        </p:spPr>
        <p:txBody>
          <a:bodyPr wrap="square" rtlCol="0">
            <a:spAutoFit/>
          </a:bodyPr>
          <a:lstStyle/>
          <a:p>
            <a:r>
              <a:rPr lang="es-ES" sz="3200" dirty="0" err="1" smtClean="0"/>
              <a:t>Ondorengo</a:t>
            </a:r>
            <a:r>
              <a:rPr lang="es-ES" sz="3200" dirty="0" smtClean="0"/>
              <a:t> </a:t>
            </a:r>
            <a:r>
              <a:rPr lang="es-ES" sz="3200" dirty="0" err="1" smtClean="0"/>
              <a:t>esperimentua</a:t>
            </a:r>
            <a:r>
              <a:rPr lang="es-ES" sz="3200" dirty="0" smtClean="0"/>
              <a:t> </a:t>
            </a:r>
            <a:r>
              <a:rPr lang="es-ES" sz="3200" dirty="0" err="1" smtClean="0"/>
              <a:t>irakurri</a:t>
            </a:r>
            <a:r>
              <a:rPr lang="es-ES" sz="3200" dirty="0" smtClean="0"/>
              <a:t> eta </a:t>
            </a:r>
            <a:r>
              <a:rPr lang="es-ES" sz="3200" dirty="0" err="1" smtClean="0"/>
              <a:t>baloratu</a:t>
            </a:r>
            <a:r>
              <a:rPr lang="es-ES" sz="3200" dirty="0" smtClean="0"/>
              <a:t> </a:t>
            </a:r>
            <a:r>
              <a:rPr lang="es-ES" sz="3200" dirty="0" err="1" smtClean="0"/>
              <a:t>ezazu</a:t>
            </a:r>
            <a:r>
              <a:rPr lang="es-ES" sz="3200" dirty="0" smtClean="0"/>
              <a:t>.</a:t>
            </a:r>
          </a:p>
          <a:p>
            <a:endParaRPr lang="es-ES" sz="3200" dirty="0"/>
          </a:p>
          <a:p>
            <a:r>
              <a:rPr lang="es-ES" sz="3200" dirty="0" smtClean="0">
                <a:hlinkClick r:id="rId2"/>
              </a:rPr>
              <a:t>http://personales.unican.es/lopezqm/fbe/laspracticas/mecanicaFBE_pdf/exp_aula/5_elec_y_magn.pdf</a:t>
            </a:r>
            <a:endParaRPr lang="es-ES" sz="3200" dirty="0" smtClean="0"/>
          </a:p>
          <a:p>
            <a:r>
              <a:rPr lang="es-ES" sz="3200" dirty="0" smtClean="0">
                <a:hlinkClick r:id="rId3"/>
              </a:rPr>
              <a:t>http://espaciodecesar.com/2014/07/15/como-hacer-un-electroscopio-electrmetro-y-electrforo-de-volta-caseros/</a:t>
            </a:r>
            <a:endParaRPr lang="es-ES" sz="3200" dirty="0" smtClean="0"/>
          </a:p>
          <a:p>
            <a:r>
              <a:rPr lang="es-ES" sz="3200" dirty="0" smtClean="0">
                <a:hlinkClick r:id="rId4"/>
              </a:rPr>
              <a:t>https://www.youtube.com/watch?v=eMoKaOsM9oI</a:t>
            </a:r>
            <a:endParaRPr lang="es-ES" sz="3200" dirty="0" smtClean="0"/>
          </a:p>
        </p:txBody>
      </p:sp>
      <p:pic>
        <p:nvPicPr>
          <p:cNvPr id="5"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1902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807</Words>
  <Application>Microsoft Macintosh PowerPoint</Application>
  <PresentationFormat>Presentación en pantalla (4:3)</PresentationFormat>
  <Paragraphs>80</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8</cp:revision>
  <dcterms:created xsi:type="dcterms:W3CDTF">2015-04-23T09:11:25Z</dcterms:created>
  <dcterms:modified xsi:type="dcterms:W3CDTF">2015-06-11T10:16:14Z</dcterms:modified>
</cp:coreProperties>
</file>