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3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6F89-B1BD-1C4D-B88C-E9CAA47BE9A1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CB520-1A5F-5F40-B88E-9F86A481F4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2746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6F89-B1BD-1C4D-B88C-E9CAA47BE9A1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CB520-1A5F-5F40-B88E-9F86A481F4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1337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6F89-B1BD-1C4D-B88C-E9CAA47BE9A1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CB520-1A5F-5F40-B88E-9F86A481F4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0974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6F89-B1BD-1C4D-B88C-E9CAA47BE9A1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CB520-1A5F-5F40-B88E-9F86A481F4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6007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6F89-B1BD-1C4D-B88C-E9CAA47BE9A1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CB520-1A5F-5F40-B88E-9F86A481F4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0838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6F89-B1BD-1C4D-B88C-E9CAA47BE9A1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CB520-1A5F-5F40-B88E-9F86A481F4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88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6F89-B1BD-1C4D-B88C-E9CAA47BE9A1}" type="datetimeFigureOut">
              <a:rPr lang="es-ES" smtClean="0"/>
              <a:t>11/6/15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CB520-1A5F-5F40-B88E-9F86A481F4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1901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6F89-B1BD-1C4D-B88C-E9CAA47BE9A1}" type="datetimeFigureOut">
              <a:rPr lang="es-ES" smtClean="0"/>
              <a:t>11/6/15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CB520-1A5F-5F40-B88E-9F86A481F4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7064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6F89-B1BD-1C4D-B88C-E9CAA47BE9A1}" type="datetimeFigureOut">
              <a:rPr lang="es-ES" smtClean="0"/>
              <a:t>11/6/15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CB520-1A5F-5F40-B88E-9F86A481F4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3909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6F89-B1BD-1C4D-B88C-E9CAA47BE9A1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CB520-1A5F-5F40-B88E-9F86A481F4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6F89-B1BD-1C4D-B88C-E9CAA47BE9A1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CB520-1A5F-5F40-B88E-9F86A481F4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3276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C6F89-B1BD-1C4D-B88C-E9CAA47BE9A1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CB520-1A5F-5F40-B88E-9F86A481F4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9088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hyperlink" Target="http://creativecommons.org/licenses/by-nc-sa/3.0/es/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creativecommons.org/licenses/by-nc-sa/2.5/es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123267" y="2782669"/>
            <a:ext cx="6740347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u-ES" sz="3200" b="1" dirty="0" smtClean="0">
                <a:solidFill>
                  <a:srgbClr val="000000"/>
                </a:solidFill>
              </a:rPr>
              <a:t>7. IKASGAIA  INDAR GRABITATORIOAK</a:t>
            </a:r>
          </a:p>
        </p:txBody>
      </p:sp>
      <p:pic>
        <p:nvPicPr>
          <p:cNvPr id="5" name="Imagen 9" descr="Creative Commons License">
            <a:hlinkClick r:id="rId2" tooltip="&quot;Creative Commons License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5797550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165850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7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88205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5740542"/>
            <a:ext cx="2133600" cy="365125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ED55DC6-01D6-A04D-919F-3A40FAE02771}" type="slidenum">
              <a:rPr lang="eu-ES" sz="1400">
                <a:latin typeface="Times" charset="0"/>
              </a:rPr>
              <a:pPr/>
              <a:t>10</a:t>
            </a:fld>
            <a:endParaRPr lang="eu-ES" sz="1400">
              <a:latin typeface="Times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3" y="2559192"/>
            <a:ext cx="1381809" cy="461665"/>
          </a:xfrm>
          <a:prstGeom prst="rect">
            <a:avLst/>
          </a:prstGeom>
          <a:solidFill>
            <a:srgbClr val="FEF7D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400"/>
              <a:t>Merkurio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71713" y="2559192"/>
            <a:ext cx="1360368" cy="461665"/>
          </a:xfrm>
          <a:prstGeom prst="rect">
            <a:avLst/>
          </a:prstGeom>
          <a:solidFill>
            <a:srgbClr val="FEF7D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400"/>
              <a:t>Artizarra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96187" y="5344117"/>
            <a:ext cx="8190613" cy="46166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400" dirty="0"/>
              <a:t>Lurrean </a:t>
            </a:r>
            <a:r>
              <a:rPr lang="eu-ES" sz="2400" dirty="0" smtClean="0"/>
              <a:t>..... </a:t>
            </a:r>
            <a:r>
              <a:rPr lang="eu-ES" sz="2400" dirty="0"/>
              <a:t>kg adieraziko luke eta dinamometroak </a:t>
            </a:r>
            <a:r>
              <a:rPr lang="eu-ES" sz="2400" dirty="0" smtClean="0"/>
              <a:t>........ </a:t>
            </a:r>
            <a:r>
              <a:rPr lang="eu-ES" sz="2400" dirty="0"/>
              <a:t>N.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086225" y="2559192"/>
            <a:ext cx="971390" cy="461665"/>
          </a:xfrm>
          <a:prstGeom prst="rect">
            <a:avLst/>
          </a:prstGeom>
          <a:solidFill>
            <a:srgbClr val="FEF7D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400"/>
              <a:t>Marte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829300" y="2559192"/>
            <a:ext cx="1108446" cy="461665"/>
          </a:xfrm>
          <a:prstGeom prst="rect">
            <a:avLst/>
          </a:prstGeom>
          <a:solidFill>
            <a:srgbClr val="FEF7D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400"/>
              <a:t>Jupiter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589838" y="2559192"/>
            <a:ext cx="1262635" cy="461665"/>
          </a:xfrm>
          <a:prstGeom prst="rect">
            <a:avLst/>
          </a:prstGeom>
          <a:solidFill>
            <a:srgbClr val="FEF7D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400"/>
              <a:t>Saturno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98437" y="3435492"/>
            <a:ext cx="1731077" cy="1477328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u-ES" dirty="0">
                <a:ea typeface="+mn-ea"/>
              </a:rPr>
              <a:t>Balantza</a:t>
            </a:r>
          </a:p>
          <a:p>
            <a:pPr algn="ctr" eaLnBrk="1" hangingPunct="1">
              <a:defRPr/>
            </a:pPr>
            <a:r>
              <a:rPr lang="eu-ES" dirty="0">
                <a:ea typeface="+mn-ea"/>
              </a:rPr>
              <a:t>47 kg</a:t>
            </a:r>
          </a:p>
          <a:p>
            <a:pPr algn="ctr" eaLnBrk="1" hangingPunct="1">
              <a:defRPr/>
            </a:pPr>
            <a:endParaRPr lang="eu-ES" dirty="0">
              <a:ea typeface="+mn-ea"/>
            </a:endParaRPr>
          </a:p>
          <a:p>
            <a:pPr algn="ctr" eaLnBrk="1" hangingPunct="1">
              <a:defRPr/>
            </a:pPr>
            <a:r>
              <a:rPr lang="eu-ES" dirty="0">
                <a:ea typeface="+mn-ea"/>
              </a:rPr>
              <a:t>Dinamometroa</a:t>
            </a:r>
          </a:p>
          <a:p>
            <a:pPr algn="ctr" eaLnBrk="1" hangingPunct="1">
              <a:defRPr/>
            </a:pPr>
            <a:r>
              <a:rPr lang="eu-ES" dirty="0" smtClean="0">
                <a:ea typeface="+mn-ea"/>
              </a:rPr>
              <a:t>.............. </a:t>
            </a:r>
            <a:r>
              <a:rPr lang="eu-ES" dirty="0">
                <a:ea typeface="+mn-ea"/>
              </a:rPr>
              <a:t>N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1893887" y="3435492"/>
            <a:ext cx="1731077" cy="1477328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u-ES" dirty="0">
                <a:ea typeface="+mn-ea"/>
              </a:rPr>
              <a:t>Balantza</a:t>
            </a:r>
          </a:p>
          <a:p>
            <a:pPr algn="ctr" eaLnBrk="1" hangingPunct="1">
              <a:defRPr/>
            </a:pPr>
            <a:r>
              <a:rPr lang="eu-ES" dirty="0">
                <a:ea typeface="+mn-ea"/>
              </a:rPr>
              <a:t>47 kg</a:t>
            </a:r>
          </a:p>
          <a:p>
            <a:pPr algn="ctr" eaLnBrk="1" hangingPunct="1">
              <a:defRPr/>
            </a:pPr>
            <a:endParaRPr lang="eu-ES" dirty="0">
              <a:ea typeface="+mn-ea"/>
            </a:endParaRPr>
          </a:p>
          <a:p>
            <a:pPr algn="ctr" eaLnBrk="1" hangingPunct="1">
              <a:defRPr/>
            </a:pPr>
            <a:r>
              <a:rPr lang="eu-ES" dirty="0" smtClean="0">
                <a:ea typeface="+mn-ea"/>
              </a:rPr>
              <a:t>Dinamometroa .................. </a:t>
            </a:r>
            <a:r>
              <a:rPr lang="eu-ES" dirty="0">
                <a:ea typeface="+mn-ea"/>
              </a:rPr>
              <a:t>N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3681412" y="3435492"/>
            <a:ext cx="1731077" cy="1477328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u-ES" dirty="0">
                <a:ea typeface="+mn-ea"/>
              </a:rPr>
              <a:t>Balantza</a:t>
            </a:r>
          </a:p>
          <a:p>
            <a:pPr algn="ctr" eaLnBrk="1" hangingPunct="1">
              <a:defRPr/>
            </a:pPr>
            <a:r>
              <a:rPr lang="eu-ES" dirty="0">
                <a:ea typeface="+mn-ea"/>
              </a:rPr>
              <a:t>47 kg</a:t>
            </a:r>
          </a:p>
          <a:p>
            <a:pPr algn="ctr" eaLnBrk="1" hangingPunct="1">
              <a:defRPr/>
            </a:pPr>
            <a:endParaRPr lang="eu-ES" dirty="0">
              <a:ea typeface="+mn-ea"/>
            </a:endParaRPr>
          </a:p>
          <a:p>
            <a:pPr algn="ctr" eaLnBrk="1" hangingPunct="1">
              <a:defRPr/>
            </a:pPr>
            <a:r>
              <a:rPr lang="eu-ES" dirty="0">
                <a:ea typeface="+mn-ea"/>
              </a:rPr>
              <a:t>Dinamometroa</a:t>
            </a:r>
          </a:p>
          <a:p>
            <a:pPr algn="ctr" eaLnBrk="1" hangingPunct="1">
              <a:defRPr/>
            </a:pPr>
            <a:r>
              <a:rPr lang="eu-ES" dirty="0" smtClean="0">
                <a:ea typeface="+mn-ea"/>
              </a:rPr>
              <a:t>............. </a:t>
            </a:r>
            <a:r>
              <a:rPr lang="eu-ES" dirty="0">
                <a:ea typeface="+mn-ea"/>
              </a:rPr>
              <a:t>N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5468937" y="3435492"/>
            <a:ext cx="1731077" cy="1477328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u-ES" dirty="0">
                <a:ea typeface="+mn-ea"/>
              </a:rPr>
              <a:t>Balantza</a:t>
            </a:r>
          </a:p>
          <a:p>
            <a:pPr algn="ctr" eaLnBrk="1" hangingPunct="1">
              <a:defRPr/>
            </a:pPr>
            <a:r>
              <a:rPr lang="eu-ES" dirty="0">
                <a:ea typeface="+mn-ea"/>
              </a:rPr>
              <a:t>47 kg</a:t>
            </a:r>
          </a:p>
          <a:p>
            <a:pPr algn="ctr" eaLnBrk="1" hangingPunct="1">
              <a:defRPr/>
            </a:pPr>
            <a:endParaRPr lang="eu-ES" dirty="0">
              <a:ea typeface="+mn-ea"/>
            </a:endParaRPr>
          </a:p>
          <a:p>
            <a:pPr algn="ctr" eaLnBrk="1" hangingPunct="1">
              <a:defRPr/>
            </a:pPr>
            <a:r>
              <a:rPr lang="eu-ES" dirty="0">
                <a:ea typeface="+mn-ea"/>
              </a:rPr>
              <a:t>Dinamometroa</a:t>
            </a:r>
          </a:p>
          <a:p>
            <a:pPr algn="ctr" eaLnBrk="1" hangingPunct="1">
              <a:defRPr/>
            </a:pPr>
            <a:r>
              <a:rPr lang="eu-ES" dirty="0" smtClean="0">
                <a:ea typeface="+mn-ea"/>
              </a:rPr>
              <a:t>.............. </a:t>
            </a:r>
            <a:r>
              <a:rPr lang="eu-ES" dirty="0">
                <a:ea typeface="+mn-ea"/>
              </a:rPr>
              <a:t>N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7280274" y="3435492"/>
            <a:ext cx="1731078" cy="1477328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u-ES" dirty="0">
                <a:ea typeface="+mn-ea"/>
              </a:rPr>
              <a:t>Balantza</a:t>
            </a:r>
          </a:p>
          <a:p>
            <a:pPr algn="ctr" eaLnBrk="1" hangingPunct="1">
              <a:defRPr/>
            </a:pPr>
            <a:r>
              <a:rPr lang="eu-ES" dirty="0">
                <a:ea typeface="+mn-ea"/>
              </a:rPr>
              <a:t>47 kg</a:t>
            </a:r>
          </a:p>
          <a:p>
            <a:pPr algn="ctr" eaLnBrk="1" hangingPunct="1">
              <a:defRPr/>
            </a:pPr>
            <a:endParaRPr lang="eu-ES" dirty="0">
              <a:ea typeface="+mn-ea"/>
            </a:endParaRPr>
          </a:p>
          <a:p>
            <a:pPr algn="ctr" eaLnBrk="1" hangingPunct="1">
              <a:defRPr/>
            </a:pPr>
            <a:r>
              <a:rPr lang="eu-ES" dirty="0">
                <a:ea typeface="+mn-ea"/>
              </a:rPr>
              <a:t>Dinamometroa</a:t>
            </a:r>
          </a:p>
          <a:p>
            <a:pPr algn="ctr" eaLnBrk="1" hangingPunct="1">
              <a:defRPr/>
            </a:pPr>
            <a:r>
              <a:rPr lang="eu-ES" dirty="0" smtClean="0">
                <a:ea typeface="+mn-ea"/>
              </a:rPr>
              <a:t>.......... </a:t>
            </a:r>
            <a:r>
              <a:rPr lang="eu-ES" dirty="0">
                <a:ea typeface="+mn-ea"/>
              </a:rPr>
              <a:t>N</a:t>
            </a:r>
          </a:p>
        </p:txBody>
      </p:sp>
      <p:pic>
        <p:nvPicPr>
          <p:cNvPr id="22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tángulo 24"/>
          <p:cNvSpPr/>
          <p:nvPr/>
        </p:nvSpPr>
        <p:spPr>
          <a:xfrm>
            <a:off x="820739" y="1119930"/>
            <a:ext cx="73437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u-ES" sz="2800" dirty="0"/>
              <a:t>14.- Ondorengo planetetan balantzak eta dinamometroak zer adieraziko lukete? Osatu laukiak.</a:t>
            </a:r>
          </a:p>
        </p:txBody>
      </p:sp>
    </p:spTree>
    <p:extLst>
      <p:ext uri="{BB962C8B-B14F-4D97-AF65-F5344CB8AC3E}">
        <p14:creationId xmlns:p14="http://schemas.microsoft.com/office/powerpoint/2010/main" val="4173709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76149" y="1380781"/>
            <a:ext cx="78320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dirty="0" smtClean="0"/>
              <a:t>15.- </a:t>
            </a:r>
            <a:r>
              <a:rPr lang="es-ES" sz="3200" dirty="0" err="1" smtClean="0"/>
              <a:t>Ondorengo</a:t>
            </a:r>
            <a:r>
              <a:rPr lang="es-ES" sz="3200" dirty="0" smtClean="0"/>
              <a:t> </a:t>
            </a:r>
            <a:r>
              <a:rPr lang="es-ES" sz="3200" dirty="0" err="1" smtClean="0"/>
              <a:t>esaldia</a:t>
            </a:r>
            <a:r>
              <a:rPr lang="es-ES" sz="3200" dirty="0" smtClean="0"/>
              <a:t> </a:t>
            </a:r>
            <a:r>
              <a:rPr lang="es-ES" sz="3200" dirty="0" err="1" smtClean="0"/>
              <a:t>eztabaida</a:t>
            </a:r>
            <a:r>
              <a:rPr lang="es-ES" sz="3200" dirty="0" smtClean="0"/>
              <a:t> </a:t>
            </a:r>
            <a:r>
              <a:rPr lang="es-ES" sz="3200" dirty="0" err="1" smtClean="0"/>
              <a:t>ezazue</a:t>
            </a:r>
            <a:r>
              <a:rPr lang="es-ES" sz="3200" dirty="0" smtClean="0"/>
              <a:t> “</a:t>
            </a:r>
            <a:r>
              <a:rPr lang="es-ES" sz="3200" dirty="0" err="1" smtClean="0"/>
              <a:t>posizioa</a:t>
            </a:r>
            <a:r>
              <a:rPr lang="es-ES" sz="3200" dirty="0" smtClean="0"/>
              <a:t>” termino </a:t>
            </a:r>
            <a:r>
              <a:rPr lang="es-ES" sz="3200" dirty="0" err="1" smtClean="0"/>
              <a:t>erlatiboa</a:t>
            </a:r>
            <a:r>
              <a:rPr lang="es-ES" sz="3200" dirty="0" smtClean="0"/>
              <a:t> </a:t>
            </a:r>
            <a:r>
              <a:rPr lang="es-ES" sz="3200" dirty="0" err="1" smtClean="0"/>
              <a:t>denaren</a:t>
            </a:r>
            <a:r>
              <a:rPr lang="es-ES" sz="3200" dirty="0" smtClean="0"/>
              <a:t> </a:t>
            </a:r>
            <a:r>
              <a:rPr lang="es-ES" sz="3200" dirty="0" err="1" smtClean="0"/>
              <a:t>arabera</a:t>
            </a:r>
            <a:r>
              <a:rPr lang="es-ES" sz="3200" dirty="0" smtClean="0"/>
              <a:t>: </a:t>
            </a:r>
            <a:endParaRPr lang="eu-ES" sz="3200" dirty="0" smtClean="0"/>
          </a:p>
          <a:p>
            <a:pPr algn="just"/>
            <a:r>
              <a:rPr lang="eu-ES" sz="3200" dirty="0" smtClean="0">
                <a:cs typeface="Arial" charset="0"/>
              </a:rPr>
              <a:t>«Behera» pertsona guztientzat lurraren  zentroan dago, «goialdea»  Lurraren zentroan eta gauden lurrazaleko puntuaren arteko lerroan dago </a:t>
            </a:r>
            <a:r>
              <a:rPr lang="ja-JP" altLang="eu-ES" sz="3200" dirty="0" smtClean="0">
                <a:cs typeface="Arial" charset="0"/>
              </a:rPr>
              <a:t>“</a:t>
            </a:r>
            <a:r>
              <a:rPr lang="eu-ES" sz="3200" dirty="0" smtClean="0">
                <a:cs typeface="Arial" charset="0"/>
              </a:rPr>
              <a:t>goialdea</a:t>
            </a:r>
            <a:r>
              <a:rPr lang="ja-JP" altLang="eu-ES" sz="3200" dirty="0" smtClean="0">
                <a:cs typeface="Arial" charset="0"/>
              </a:rPr>
              <a:t>”</a:t>
            </a:r>
            <a:r>
              <a:rPr lang="eu-ES" sz="3200" dirty="0" smtClean="0">
                <a:cs typeface="Arial" charset="0"/>
              </a:rPr>
              <a:t>.</a:t>
            </a:r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3709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77644" y="1300125"/>
            <a:ext cx="792024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 smtClean="0"/>
              <a:t>1.- </a:t>
            </a:r>
            <a:r>
              <a:rPr lang="es-ES" sz="2800" dirty="0" err="1" smtClean="0"/>
              <a:t>Ondorengo</a:t>
            </a:r>
            <a:r>
              <a:rPr lang="es-ES" sz="2800" dirty="0" smtClean="0"/>
              <a:t> </a:t>
            </a:r>
            <a:r>
              <a:rPr lang="es-ES" sz="2800" dirty="0" err="1" smtClean="0"/>
              <a:t>esaldia</a:t>
            </a:r>
            <a:r>
              <a:rPr lang="es-ES" sz="2800" dirty="0" smtClean="0"/>
              <a:t> Newton </a:t>
            </a:r>
            <a:r>
              <a:rPr lang="es-ES" sz="2800" dirty="0" err="1" smtClean="0"/>
              <a:t>zientzialariak</a:t>
            </a:r>
            <a:r>
              <a:rPr lang="es-ES" sz="2800" dirty="0" smtClean="0"/>
              <a:t> </a:t>
            </a:r>
            <a:r>
              <a:rPr lang="es-ES" sz="2800" dirty="0" err="1" smtClean="0"/>
              <a:t>proposatu</a:t>
            </a:r>
            <a:r>
              <a:rPr lang="es-ES" sz="2800" dirty="0" smtClean="0"/>
              <a:t> </a:t>
            </a:r>
            <a:r>
              <a:rPr lang="es-ES" sz="2800" dirty="0" err="1" smtClean="0"/>
              <a:t>zuen</a:t>
            </a:r>
            <a:r>
              <a:rPr lang="es-ES" sz="2800" dirty="0" smtClean="0"/>
              <a:t>. </a:t>
            </a:r>
            <a:r>
              <a:rPr lang="es-ES" sz="2800" dirty="0" err="1" smtClean="0"/>
              <a:t>Eztabaidatu</a:t>
            </a:r>
            <a:r>
              <a:rPr lang="es-ES" sz="2800" dirty="0" smtClean="0"/>
              <a:t> </a:t>
            </a:r>
            <a:r>
              <a:rPr lang="es-ES" sz="2800" dirty="0" err="1" smtClean="0"/>
              <a:t>ezazu</a:t>
            </a:r>
            <a:r>
              <a:rPr lang="es-ES" sz="2800" dirty="0" smtClean="0"/>
              <a:t>: </a:t>
            </a:r>
          </a:p>
          <a:p>
            <a:pPr algn="just"/>
            <a:endParaRPr lang="es-ES" altLang="ja-JP" sz="2800" dirty="0"/>
          </a:p>
          <a:p>
            <a:pPr algn="just"/>
            <a:endParaRPr lang="es-ES" altLang="ja-JP" sz="2800" dirty="0" smtClean="0"/>
          </a:p>
          <a:p>
            <a:pPr algn="just"/>
            <a:r>
              <a:rPr lang="ja-JP" altLang="eu-ES" sz="2800" dirty="0" smtClean="0"/>
              <a:t>“</a:t>
            </a:r>
            <a:r>
              <a:rPr lang="eu-ES" sz="2800" dirty="0" smtClean="0"/>
              <a:t>Ez dakit munduak nola  ikusiko nauen, baina nire ustez, itsas ertzean jolasean </a:t>
            </a:r>
          </a:p>
          <a:p>
            <a:pPr algn="just"/>
            <a:r>
              <a:rPr lang="eu-ES" sz="2800" dirty="0" smtClean="0"/>
              <a:t>ari den haurra bezala aritu naiz, eta noizean behin harri leunago edo oskol politagoa aurkitzen ongi pasatzen dudanean bezala, bitartean, erabat ezezagun den egiaren ozeano  zegoen nire aurrean.”</a:t>
            </a:r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3709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69583" y="1582860"/>
            <a:ext cx="762036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2.- </a:t>
            </a:r>
            <a:r>
              <a:rPr lang="es-ES" sz="3200" dirty="0" err="1" smtClean="0"/>
              <a:t>Zer</a:t>
            </a:r>
            <a:r>
              <a:rPr lang="es-ES" sz="3200" dirty="0" smtClean="0"/>
              <a:t> </a:t>
            </a:r>
            <a:r>
              <a:rPr lang="es-ES" sz="3200" dirty="0" err="1" smtClean="0"/>
              <a:t>adierazten</a:t>
            </a:r>
            <a:r>
              <a:rPr lang="es-ES" sz="3200" dirty="0" smtClean="0"/>
              <a:t> </a:t>
            </a:r>
            <a:r>
              <a:rPr lang="es-ES" sz="3200" dirty="0" err="1" smtClean="0"/>
              <a:t>dute</a:t>
            </a:r>
            <a:r>
              <a:rPr lang="es-ES" sz="3200" dirty="0" smtClean="0"/>
              <a:t> </a:t>
            </a:r>
            <a:r>
              <a:rPr lang="es-ES" sz="3200" dirty="0" err="1" smtClean="0"/>
              <a:t>adierazpen</a:t>
            </a:r>
            <a:r>
              <a:rPr lang="es-ES" sz="3200" dirty="0" smtClean="0"/>
              <a:t> </a:t>
            </a:r>
            <a:r>
              <a:rPr lang="es-ES" sz="3200" dirty="0" err="1" smtClean="0"/>
              <a:t>hauek</a:t>
            </a:r>
            <a:r>
              <a:rPr lang="es-ES" sz="3200" dirty="0"/>
              <a:t>?</a:t>
            </a:r>
            <a:endParaRPr lang="es-ES" sz="3200" dirty="0" smtClean="0"/>
          </a:p>
          <a:p>
            <a:r>
              <a:rPr lang="es-ES" sz="3200" dirty="0" err="1" smtClean="0"/>
              <a:t>Ikasteko</a:t>
            </a:r>
            <a:r>
              <a:rPr lang="es-ES" sz="3200" dirty="0" smtClean="0"/>
              <a:t> </a:t>
            </a:r>
            <a:r>
              <a:rPr lang="es-ES" sz="3200" dirty="0" err="1" smtClean="0"/>
              <a:t>materialetan</a:t>
            </a:r>
            <a:r>
              <a:rPr lang="es-ES" sz="3200" dirty="0" smtClean="0"/>
              <a:t> </a:t>
            </a:r>
            <a:r>
              <a:rPr lang="es-ES" sz="3200" dirty="0" err="1" smtClean="0"/>
              <a:t>aurkitu</a:t>
            </a:r>
            <a:r>
              <a:rPr lang="es-ES" sz="3200" dirty="0" smtClean="0"/>
              <a:t> formula </a:t>
            </a:r>
            <a:r>
              <a:rPr lang="es-ES" sz="3200" dirty="0" err="1" smtClean="0"/>
              <a:t>hauek</a:t>
            </a:r>
            <a:r>
              <a:rPr lang="es-ES" sz="3200" dirty="0" smtClean="0"/>
              <a:t>. </a:t>
            </a:r>
            <a:r>
              <a:rPr lang="es-ES" sz="3200" dirty="0" err="1" smtClean="0"/>
              <a:t>Hor</a:t>
            </a:r>
            <a:r>
              <a:rPr lang="es-ES" sz="3200" dirty="0" smtClean="0"/>
              <a:t> </a:t>
            </a:r>
            <a:r>
              <a:rPr lang="es-ES" sz="3200" dirty="0" err="1" smtClean="0"/>
              <a:t>duzu</a:t>
            </a:r>
            <a:r>
              <a:rPr lang="es-ES" sz="3200" dirty="0" smtClean="0"/>
              <a:t> </a:t>
            </a:r>
            <a:r>
              <a:rPr lang="es-ES" sz="3200" dirty="0" err="1" smtClean="0"/>
              <a:t>bere</a:t>
            </a:r>
            <a:r>
              <a:rPr lang="es-ES" sz="3200" dirty="0" smtClean="0"/>
              <a:t> </a:t>
            </a:r>
            <a:r>
              <a:rPr lang="es-ES" sz="3200" dirty="0" err="1" smtClean="0"/>
              <a:t>esanahia</a:t>
            </a:r>
            <a:r>
              <a:rPr lang="es-ES" sz="3200" dirty="0" smtClean="0"/>
              <a:t>.</a:t>
            </a:r>
            <a:endParaRPr lang="es-ES" sz="3200" dirty="0"/>
          </a:p>
          <a:p>
            <a:endParaRPr lang="es-ES" sz="3200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5035550" y="3375842"/>
            <a:ext cx="2643188" cy="1233487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">
              <a:ea typeface="+mn-ea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463675" y="3358379"/>
            <a:ext cx="2643188" cy="1233488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">
              <a:ea typeface="+mn-ea"/>
            </a:endParaRPr>
          </a:p>
        </p:txBody>
      </p:sp>
      <p:sp>
        <p:nvSpPr>
          <p:cNvPr id="101" name="Text Box 105"/>
          <p:cNvSpPr txBox="1">
            <a:spLocks noChangeArrowheads="1"/>
          </p:cNvSpPr>
          <p:nvPr/>
        </p:nvSpPr>
        <p:spPr bwMode="auto">
          <a:xfrm>
            <a:off x="1685925" y="3791767"/>
            <a:ext cx="5476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i="1"/>
              <a:t>F</a:t>
            </a:r>
            <a:r>
              <a:rPr lang="eu-ES" sz="1800" baseline="-25000"/>
              <a:t>2,1</a:t>
            </a:r>
            <a:r>
              <a:rPr lang="eu-ES" sz="1800"/>
              <a:t> =</a:t>
            </a:r>
            <a:endParaRPr lang="eu-ES" sz="1800" i="1"/>
          </a:p>
        </p:txBody>
      </p:sp>
      <p:sp>
        <p:nvSpPr>
          <p:cNvPr id="102" name="Text Box 108"/>
          <p:cNvSpPr txBox="1">
            <a:spLocks noChangeArrowheads="1"/>
          </p:cNvSpPr>
          <p:nvPr/>
        </p:nvSpPr>
        <p:spPr bwMode="auto">
          <a:xfrm>
            <a:off x="5356225" y="3804467"/>
            <a:ext cx="5476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i="1"/>
              <a:t>F</a:t>
            </a:r>
            <a:r>
              <a:rPr lang="eu-ES" sz="1800" baseline="-25000"/>
              <a:t>1,2</a:t>
            </a:r>
            <a:r>
              <a:rPr lang="eu-ES" sz="1800"/>
              <a:t> =</a:t>
            </a:r>
            <a:endParaRPr lang="eu-ES" sz="1800" i="1"/>
          </a:p>
        </p:txBody>
      </p:sp>
      <p:sp>
        <p:nvSpPr>
          <p:cNvPr id="103" name="Text Box 116"/>
          <p:cNvSpPr txBox="1">
            <a:spLocks noChangeArrowheads="1"/>
          </p:cNvSpPr>
          <p:nvPr/>
        </p:nvSpPr>
        <p:spPr bwMode="auto">
          <a:xfrm>
            <a:off x="2906713" y="3552054"/>
            <a:ext cx="7191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i="1"/>
              <a:t>m</a:t>
            </a:r>
            <a:r>
              <a:rPr lang="eu-ES" sz="1800" baseline="-25000"/>
              <a:t>1 </a:t>
            </a:r>
            <a:r>
              <a:rPr lang="eu-ES" sz="1800"/>
              <a:t>· </a:t>
            </a:r>
            <a:r>
              <a:rPr lang="eu-ES" sz="1800" i="1"/>
              <a:t>m</a:t>
            </a:r>
            <a:r>
              <a:rPr lang="eu-ES" sz="1800" baseline="-25000"/>
              <a:t>2</a:t>
            </a:r>
            <a:endParaRPr lang="eu-ES" sz="1800" i="1"/>
          </a:p>
        </p:txBody>
      </p:sp>
      <p:grpSp>
        <p:nvGrpSpPr>
          <p:cNvPr id="104" name="Group 117"/>
          <p:cNvGrpSpPr>
            <a:grpSpLocks/>
          </p:cNvGrpSpPr>
          <p:nvPr/>
        </p:nvGrpSpPr>
        <p:grpSpPr bwMode="auto">
          <a:xfrm>
            <a:off x="3132138" y="4061642"/>
            <a:ext cx="303212" cy="244475"/>
            <a:chOff x="3596" y="2663"/>
            <a:chExt cx="191" cy="154"/>
          </a:xfrm>
        </p:grpSpPr>
        <p:sp>
          <p:nvSpPr>
            <p:cNvPr id="105" name="Text Box 118"/>
            <p:cNvSpPr txBox="1">
              <a:spLocks noChangeArrowheads="1"/>
            </p:cNvSpPr>
            <p:nvPr/>
          </p:nvSpPr>
          <p:spPr bwMode="auto">
            <a:xfrm>
              <a:off x="3596" y="2663"/>
              <a:ext cx="9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d</a:t>
              </a:r>
              <a:r>
                <a:rPr lang="eu-ES" baseline="30000"/>
                <a:t> </a:t>
              </a:r>
              <a:endParaRPr lang="eu-ES" i="1" baseline="30000"/>
            </a:p>
          </p:txBody>
        </p:sp>
        <p:sp>
          <p:nvSpPr>
            <p:cNvPr id="106" name="Text Box 119"/>
            <p:cNvSpPr txBox="1">
              <a:spLocks noChangeArrowheads="1"/>
            </p:cNvSpPr>
            <p:nvPr/>
          </p:nvSpPr>
          <p:spPr bwMode="auto">
            <a:xfrm>
              <a:off x="3684" y="2669"/>
              <a:ext cx="103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3600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800" baseline="30000"/>
                <a:t>2 </a:t>
              </a:r>
              <a:endParaRPr lang="eu-ES" sz="1800" i="1" baseline="30000"/>
            </a:p>
          </p:txBody>
        </p:sp>
      </p:grpSp>
      <p:sp>
        <p:nvSpPr>
          <p:cNvPr id="107" name="Line 120"/>
          <p:cNvSpPr>
            <a:spLocks noChangeShapeType="1"/>
          </p:cNvSpPr>
          <p:nvPr/>
        </p:nvSpPr>
        <p:spPr bwMode="auto">
          <a:xfrm>
            <a:off x="2662238" y="3944167"/>
            <a:ext cx="1208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8" name="Text Box 121"/>
          <p:cNvSpPr txBox="1">
            <a:spLocks noChangeArrowheads="1"/>
          </p:cNvSpPr>
          <p:nvPr/>
        </p:nvSpPr>
        <p:spPr bwMode="auto">
          <a:xfrm>
            <a:off x="6535738" y="3555229"/>
            <a:ext cx="7191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i="1"/>
              <a:t>m</a:t>
            </a:r>
            <a:r>
              <a:rPr lang="eu-ES" sz="1800" baseline="-25000"/>
              <a:t>1 </a:t>
            </a:r>
            <a:r>
              <a:rPr lang="eu-ES" sz="1800"/>
              <a:t>· </a:t>
            </a:r>
            <a:r>
              <a:rPr lang="eu-ES" sz="1800" i="1"/>
              <a:t>m</a:t>
            </a:r>
            <a:r>
              <a:rPr lang="eu-ES" sz="1800" baseline="-25000"/>
              <a:t>2</a:t>
            </a:r>
            <a:endParaRPr lang="eu-ES" sz="1800" i="1"/>
          </a:p>
        </p:txBody>
      </p:sp>
      <p:grpSp>
        <p:nvGrpSpPr>
          <p:cNvPr id="109" name="Group 122"/>
          <p:cNvGrpSpPr>
            <a:grpSpLocks/>
          </p:cNvGrpSpPr>
          <p:nvPr/>
        </p:nvGrpSpPr>
        <p:grpSpPr bwMode="auto">
          <a:xfrm>
            <a:off x="6761163" y="4064817"/>
            <a:ext cx="303212" cy="244475"/>
            <a:chOff x="3596" y="2663"/>
            <a:chExt cx="191" cy="154"/>
          </a:xfrm>
        </p:grpSpPr>
        <p:sp>
          <p:nvSpPr>
            <p:cNvPr id="110" name="Text Box 123"/>
            <p:cNvSpPr txBox="1">
              <a:spLocks noChangeArrowheads="1"/>
            </p:cNvSpPr>
            <p:nvPr/>
          </p:nvSpPr>
          <p:spPr bwMode="auto">
            <a:xfrm>
              <a:off x="3596" y="2663"/>
              <a:ext cx="9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d</a:t>
              </a:r>
              <a:r>
                <a:rPr lang="eu-ES" baseline="30000"/>
                <a:t> </a:t>
              </a:r>
              <a:endParaRPr lang="eu-ES" i="1" baseline="30000"/>
            </a:p>
          </p:txBody>
        </p:sp>
        <p:sp>
          <p:nvSpPr>
            <p:cNvPr id="111" name="Text Box 124"/>
            <p:cNvSpPr txBox="1">
              <a:spLocks noChangeArrowheads="1"/>
            </p:cNvSpPr>
            <p:nvPr/>
          </p:nvSpPr>
          <p:spPr bwMode="auto">
            <a:xfrm>
              <a:off x="3684" y="2669"/>
              <a:ext cx="103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3600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800" baseline="30000"/>
                <a:t>2 </a:t>
              </a:r>
              <a:endParaRPr lang="eu-ES" sz="1800" i="1" baseline="30000"/>
            </a:p>
          </p:txBody>
        </p:sp>
      </p:grpSp>
      <p:sp>
        <p:nvSpPr>
          <p:cNvPr id="112" name="Line 125"/>
          <p:cNvSpPr>
            <a:spLocks noChangeShapeType="1"/>
          </p:cNvSpPr>
          <p:nvPr/>
        </p:nvSpPr>
        <p:spPr bwMode="auto">
          <a:xfrm>
            <a:off x="6291263" y="3947342"/>
            <a:ext cx="1208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13" name="Text Box 126"/>
          <p:cNvSpPr txBox="1">
            <a:spLocks noChangeArrowheads="1"/>
          </p:cNvSpPr>
          <p:nvPr/>
        </p:nvSpPr>
        <p:spPr bwMode="auto">
          <a:xfrm>
            <a:off x="2235200" y="3745729"/>
            <a:ext cx="36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i="1"/>
              <a:t>G</a:t>
            </a:r>
          </a:p>
        </p:txBody>
      </p:sp>
      <p:sp>
        <p:nvSpPr>
          <p:cNvPr id="114" name="Text Box 127"/>
          <p:cNvSpPr txBox="1">
            <a:spLocks noChangeArrowheads="1"/>
          </p:cNvSpPr>
          <p:nvPr/>
        </p:nvSpPr>
        <p:spPr bwMode="auto">
          <a:xfrm>
            <a:off x="5916613" y="3745729"/>
            <a:ext cx="36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i="1"/>
              <a:t>G</a:t>
            </a:r>
          </a:p>
        </p:txBody>
      </p:sp>
      <p:pic>
        <p:nvPicPr>
          <p:cNvPr id="21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3709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1" grpId="0"/>
      <p:bldP spid="102" grpId="0"/>
      <p:bldP spid="103" grpId="0"/>
      <p:bldP spid="107" grpId="0" animBg="1"/>
      <p:bldP spid="108" grpId="0"/>
      <p:bldP spid="112" grpId="0" animBg="1"/>
      <p:bldP spid="113" grpId="0"/>
      <p:bldP spid="1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1593955"/>
            <a:ext cx="881986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u-ES" sz="3200" dirty="0" smtClean="0"/>
              <a:t>3.- Bi pertsonen arteko grabitazio erakarpen indarraren balioa kalkula ezazu bata 70 kg eta bestea  50 kg-koa bada, biak metro batetako distantzian badaude.</a:t>
            </a:r>
          </a:p>
          <a:p>
            <a:pPr algn="just"/>
            <a:endParaRPr lang="eu-ES" sz="3200" dirty="0"/>
          </a:p>
          <a:p>
            <a:pPr algn="just"/>
            <a:r>
              <a:rPr lang="eu-ES" sz="3200" dirty="0" smtClean="0"/>
              <a:t>4.- Bi indarren zenbakizko balio berdina al dute? pertsona bakoitzari aplikatzen al zaio, noranzkoa ezberdina izan arren?</a:t>
            </a:r>
            <a:endParaRPr lang="eu-ES" sz="3200" i="1" dirty="0" smtClean="0"/>
          </a:p>
          <a:p>
            <a:pPr algn="ctr"/>
            <a:endParaRPr lang="eu-ES" sz="32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3709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07846" y="635082"/>
            <a:ext cx="854273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u-ES" sz="3200" dirty="0" smtClean="0"/>
              <a:t>5.- Erakarpen indarra egon arren pertsonak ez dira hurbiltzen. Zergatik?</a:t>
            </a:r>
          </a:p>
          <a:p>
            <a:pPr algn="just"/>
            <a:endParaRPr lang="eu-ES" sz="3200" dirty="0"/>
          </a:p>
          <a:p>
            <a:pPr algn="just"/>
            <a:r>
              <a:rPr lang="eu-ES" sz="3200" dirty="0" smtClean="0"/>
              <a:t>6.- Jone itsas mailan dago, balantzak 47 kg adierazten du. Zein indar adierazten du? Dinamometro batekin indar hori adieraziko bagenu zenbat adieraziko luke?</a:t>
            </a:r>
          </a:p>
          <a:p>
            <a:pPr algn="just"/>
            <a:endParaRPr lang="eu-ES" sz="3200" dirty="0"/>
          </a:p>
          <a:p>
            <a:pPr algn="just"/>
            <a:r>
              <a:rPr lang="eu-ES" sz="3200" dirty="0" smtClean="0"/>
              <a:t>7.- Jonek erakarpen indarra neurtzen du ilargian. Balantzak eta Dinamometroak zer adierazten dute?</a:t>
            </a:r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3709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52795" y="1465975"/>
            <a:ext cx="839651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u-ES" sz="3200" dirty="0" smtClean="0"/>
              <a:t>8. Adierazi ekuazio baten bidez Grabitazio Unibertsalaren legea.</a:t>
            </a:r>
          </a:p>
          <a:p>
            <a:endParaRPr lang="eu-ES" sz="3200" dirty="0" smtClean="0"/>
          </a:p>
          <a:p>
            <a:r>
              <a:rPr lang="eu-ES" sz="3200" dirty="0" smtClean="0"/>
              <a:t>9. a) Kalkulatu 70 kg eta 50 kg duten bi pertsonen arteko erakarpen indar grabitatorioa, bien arteko distantzia 1m dela jakinik. </a:t>
            </a:r>
          </a:p>
          <a:p>
            <a:endParaRPr lang="eu-ES" sz="3200" dirty="0" smtClean="0"/>
          </a:p>
          <a:p>
            <a:r>
              <a:rPr lang="eu-ES" sz="3200" dirty="0" smtClean="0"/>
              <a:t>b) Zergatik ez dira elkarrengana hurbiltzen? </a:t>
            </a:r>
            <a:endParaRPr lang="eu-ES" sz="32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3709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777352"/>
            <a:ext cx="9313782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u-ES" sz="2000" dirty="0"/>
              <a:t>10. Nagorek beso berdineko balantza batean eta itsasoaren mailan bere masa neurtu du. Balantzak 47 kg seinalatu du. Zenbat markatuko du leku berberean dinamometro batek, Nagore bertatik eskegitzen bada? </a:t>
            </a:r>
          </a:p>
          <a:p>
            <a:endParaRPr lang="eu-ES" sz="2000" dirty="0"/>
          </a:p>
          <a:p>
            <a:r>
              <a:rPr lang="eu-ES" sz="2000" dirty="0"/>
              <a:t>Esan zenbat neurtuko luketen balantzak eta dinamometroak ondorengo egoeretan</a:t>
            </a:r>
          </a:p>
          <a:p>
            <a:r>
              <a:rPr lang="eu-ES" sz="2000" dirty="0"/>
              <a:t>- Ilargian </a:t>
            </a:r>
          </a:p>
          <a:p>
            <a:r>
              <a:rPr lang="eu-ES" sz="2000" dirty="0"/>
              <a:t>- Jupiterren </a:t>
            </a:r>
          </a:p>
          <a:p>
            <a:r>
              <a:rPr lang="eu-ES" sz="2000" dirty="0"/>
              <a:t>- Mendi baten tontorrean </a:t>
            </a:r>
          </a:p>
          <a:p>
            <a:r>
              <a:rPr lang="eu-ES" sz="2000" dirty="0"/>
              <a:t>- ltsasoaren mailan, aire guztia kendu zaion gela batean </a:t>
            </a:r>
          </a:p>
          <a:p>
            <a:endParaRPr lang="eu-ES" sz="2000" dirty="0"/>
          </a:p>
          <a:p>
            <a:r>
              <a:rPr lang="eu-ES" sz="2000" dirty="0"/>
              <a:t>Pisua, grabitate indarra edo Lurrak gorputz bat erakartzen duen indarra esaten dugunean, gauza bera esaten ari gara. Berdinak al dira pisua eta masa? </a:t>
            </a:r>
          </a:p>
          <a:p>
            <a:endParaRPr lang="eu-ES" sz="2000" dirty="0"/>
          </a:p>
          <a:p>
            <a:r>
              <a:rPr lang="eu-ES" sz="2000" dirty="0"/>
              <a:t>Kontutan izan Pisua=</a:t>
            </a:r>
            <a:r>
              <a:rPr lang="eu-ES" sz="2000" i="1" dirty="0"/>
              <a:t>m g  non g=9,8m/s</a:t>
            </a:r>
            <a:r>
              <a:rPr lang="eu-ES" sz="2000" i="1" baseline="30000" dirty="0"/>
              <a:t>2</a:t>
            </a:r>
            <a:r>
              <a:rPr lang="eu-ES" sz="2000" i="1" dirty="0"/>
              <a:t> eta m masa da</a:t>
            </a:r>
            <a:r>
              <a:rPr lang="eu-ES" sz="2000" i="1" dirty="0" smtClean="0"/>
              <a:t>.</a:t>
            </a:r>
            <a:endParaRPr lang="eu-ES" sz="2000" i="1" dirty="0"/>
          </a:p>
        </p:txBody>
      </p:sp>
      <p:pic>
        <p:nvPicPr>
          <p:cNvPr id="6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9040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74177" y="1082496"/>
            <a:ext cx="88698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11.- </a:t>
            </a:r>
            <a:r>
              <a:rPr lang="es-ES" sz="3200" dirty="0" err="1" smtClean="0"/>
              <a:t>Jupiterren</a:t>
            </a:r>
            <a:r>
              <a:rPr lang="es-ES" sz="3200" dirty="0" smtClean="0"/>
              <a:t> </a:t>
            </a:r>
            <a:r>
              <a:rPr lang="es-ES" sz="3200" dirty="0" err="1" smtClean="0"/>
              <a:t>kasuan</a:t>
            </a:r>
            <a:r>
              <a:rPr lang="es-ES" sz="3200" dirty="0" smtClean="0"/>
              <a:t> </a:t>
            </a:r>
            <a:r>
              <a:rPr lang="eu-ES" sz="3200" i="1" dirty="0" smtClean="0"/>
              <a:t>F</a:t>
            </a:r>
            <a:r>
              <a:rPr lang="eu-ES" sz="3200" baseline="-25000" dirty="0" smtClean="0"/>
              <a:t>Jupiter,J</a:t>
            </a:r>
            <a:r>
              <a:rPr lang="eu-ES" sz="3200" dirty="0" smtClean="0"/>
              <a:t> = 47 · 25,1 = 1179,7 N da Jonerengan dagoen erakarpen indarra. Zergatik indarra ezberdina da eta masa berdina da? Masa indarra al da ala bi magnitude ezberdinak al dira? </a:t>
            </a:r>
          </a:p>
          <a:p>
            <a:endParaRPr lang="eu-ES" sz="3200" dirty="0"/>
          </a:p>
          <a:p>
            <a:r>
              <a:rPr lang="eu-ES" sz="3200" dirty="0" smtClean="0"/>
              <a:t>12.- 3000 metroko mendi baten gainean balantzak eta dinamometroak zer adierazten dute? Mendi bat igotzerakoan lurraren erakarpen indarra oso gutxi ala asko aldatzen al da?</a:t>
            </a:r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3709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87950" y="1457756"/>
            <a:ext cx="76027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13.- </a:t>
            </a:r>
            <a:r>
              <a:rPr lang="eu-ES" sz="3200" dirty="0" smtClean="0"/>
              <a:t>Itsas mailan dagoen gela bati airea kentzen zaio. Jone hor badago, zenbat balio du erakarpen indarrak? Airea egotea ala ez eragiten al du? Zergatik?</a:t>
            </a:r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37096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566</Words>
  <Application>Microsoft Macintosh PowerPoint</Application>
  <PresentationFormat>Presentación en pantalla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Jme</dc:creator>
  <cp:lastModifiedBy>Jme</cp:lastModifiedBy>
  <cp:revision>6</cp:revision>
  <dcterms:created xsi:type="dcterms:W3CDTF">2015-04-23T07:06:09Z</dcterms:created>
  <dcterms:modified xsi:type="dcterms:W3CDTF">2015-06-11T10:20:44Z</dcterms:modified>
</cp:coreProperties>
</file>