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3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C46667E-43F6-2945-913D-58D56BC9E416}"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44733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C46667E-43F6-2945-913D-58D56BC9E416}"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329005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C46667E-43F6-2945-913D-58D56BC9E416}"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290378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C46667E-43F6-2945-913D-58D56BC9E416}"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222426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9C46667E-43F6-2945-913D-58D56BC9E416}"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269152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9C46667E-43F6-2945-913D-58D56BC9E416}"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228589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9C46667E-43F6-2945-913D-58D56BC9E416}" type="datetimeFigureOut">
              <a:rPr lang="es-ES" smtClean="0"/>
              <a:t>11/6/15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41064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9C46667E-43F6-2945-913D-58D56BC9E416}" type="datetimeFigureOut">
              <a:rPr lang="es-ES" smtClean="0"/>
              <a:t>11/6/15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74888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C46667E-43F6-2945-913D-58D56BC9E416}" type="datetimeFigureOut">
              <a:rPr lang="es-ES" smtClean="0"/>
              <a:t>11/6/15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373004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C46667E-43F6-2945-913D-58D56BC9E416}"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255263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C46667E-43F6-2945-913D-58D56BC9E416}"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646B0F-0308-B240-80AF-9537FCEE5390}" type="slidenum">
              <a:rPr lang="es-ES" smtClean="0"/>
              <a:t>‹Nr.›</a:t>
            </a:fld>
            <a:endParaRPr lang="es-ES"/>
          </a:p>
        </p:txBody>
      </p:sp>
    </p:spTree>
    <p:extLst>
      <p:ext uri="{BB962C8B-B14F-4D97-AF65-F5344CB8AC3E}">
        <p14:creationId xmlns:p14="http://schemas.microsoft.com/office/powerpoint/2010/main" val="2783162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6667E-43F6-2945-913D-58D56BC9E416}" type="datetimeFigureOut">
              <a:rPr lang="es-ES" smtClean="0"/>
              <a:t>11/6/15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46B0F-0308-B240-80AF-9537FCEE5390}" type="slidenum">
              <a:rPr lang="es-ES" smtClean="0"/>
              <a:t>‹Nr.›</a:t>
            </a:fld>
            <a:endParaRPr lang="es-ES"/>
          </a:p>
        </p:txBody>
      </p:sp>
    </p:spTree>
    <p:extLst>
      <p:ext uri="{BB962C8B-B14F-4D97-AF65-F5344CB8AC3E}">
        <p14:creationId xmlns:p14="http://schemas.microsoft.com/office/powerpoint/2010/main" val="944137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68249" y="1936283"/>
            <a:ext cx="6954998" cy="2554545"/>
          </a:xfrm>
          <a:prstGeom prst="rect">
            <a:avLst/>
          </a:prstGeom>
        </p:spPr>
        <p:txBody>
          <a:bodyPr wrap="square">
            <a:spAutoFit/>
          </a:bodyPr>
          <a:lstStyle/>
          <a:p>
            <a:r>
              <a:rPr lang="es-ES" sz="4000" dirty="0" smtClean="0">
                <a:solidFill>
                  <a:srgbClr val="000000"/>
                </a:solidFill>
              </a:rPr>
              <a:t>3. ALDAKETA KIMIKOAK. ERREAKZIO KIMIKOAK TEORIA ZINETIKO-MOLEKULARRAREN ILDOTIK </a:t>
            </a:r>
          </a:p>
        </p:txBody>
      </p:sp>
      <p:pic>
        <p:nvPicPr>
          <p:cNvPr id="5"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14670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2722" y="1298997"/>
            <a:ext cx="8576441" cy="2062103"/>
          </a:xfrm>
          <a:prstGeom prst="rect">
            <a:avLst/>
          </a:prstGeom>
          <a:noFill/>
        </p:spPr>
        <p:txBody>
          <a:bodyPr wrap="square" rtlCol="0">
            <a:spAutoFit/>
          </a:bodyPr>
          <a:lstStyle/>
          <a:p>
            <a:r>
              <a:rPr lang="eu-ES" sz="3200" dirty="0" smtClean="0">
                <a:cs typeface="+mn-cs"/>
              </a:rPr>
              <a:t>Ontzi egoki batean tetrafosforoa (P</a:t>
            </a:r>
            <a:r>
              <a:rPr lang="eu-ES" sz="3200" baseline="-25000" dirty="0" smtClean="0">
                <a:cs typeface="+mn-cs"/>
              </a:rPr>
              <a:t>4</a:t>
            </a:r>
            <a:r>
              <a:rPr lang="eu-ES" sz="3200" dirty="0" smtClean="0">
                <a:cs typeface="+mn-cs"/>
              </a:rPr>
              <a:t>) jartzen dugu eta kloro korrontea pasa arazten dugu (Cl</a:t>
            </a:r>
            <a:r>
              <a:rPr lang="eu-ES" sz="3200" baseline="-25000" dirty="0" smtClean="0">
                <a:cs typeface="+mn-cs"/>
              </a:rPr>
              <a:t>2</a:t>
            </a:r>
            <a:r>
              <a:rPr lang="eu-ES" sz="3200" dirty="0" smtClean="0">
                <a:cs typeface="+mn-cs"/>
              </a:rPr>
              <a:t>). Erreakzioan fosforo trikloruroa (PCl</a:t>
            </a:r>
            <a:r>
              <a:rPr lang="eu-ES" sz="3200" baseline="-25000" dirty="0" smtClean="0">
                <a:cs typeface="+mn-cs"/>
              </a:rPr>
              <a:t>3</a:t>
            </a:r>
            <a:r>
              <a:rPr lang="eu-ES" sz="3200" dirty="0" smtClean="0">
                <a:cs typeface="+mn-cs"/>
              </a:rPr>
              <a:t>) eratzen da. Erreakzioaren ekuazio kimikoa idatz ezazu.</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5849" y="1058829"/>
            <a:ext cx="8796071" cy="4524315"/>
          </a:xfrm>
          <a:prstGeom prst="rect">
            <a:avLst/>
          </a:prstGeom>
          <a:noFill/>
        </p:spPr>
        <p:txBody>
          <a:bodyPr wrap="square" rtlCol="0">
            <a:spAutoFit/>
          </a:bodyPr>
          <a:lstStyle/>
          <a:p>
            <a:r>
              <a:rPr lang="eu-ES" sz="3200" dirty="0" smtClean="0">
                <a:cs typeface="+mn-cs"/>
              </a:rPr>
              <a:t>Alkohola erretzerakoan eratzen diren gasak zeintzuk direla uste duzu? Kare ura uherra bihurtzen da. Zergatik? Hodian agertzen diren tantak zein sustantziari dagokio?</a:t>
            </a:r>
            <a:endParaRPr lang="eu-ES" sz="3200" dirty="0"/>
          </a:p>
          <a:p>
            <a:endParaRPr lang="eu-ES" sz="3200" dirty="0" smtClean="0">
              <a:cs typeface="+mn-cs"/>
            </a:endParaRPr>
          </a:p>
          <a:p>
            <a:r>
              <a:rPr lang="eu-ES" sz="3200" dirty="0" smtClean="0">
                <a:cs typeface="+mn-cs"/>
              </a:rPr>
              <a:t>Nola justifika dezakegu alkoholari gertatutakoa aldaketa kimikoa dela?</a:t>
            </a:r>
          </a:p>
          <a:p>
            <a:r>
              <a:rPr lang="eu-ES" sz="3200" dirty="0" smtClean="0">
                <a:cs typeface="+mn-cs"/>
              </a:rPr>
              <a:t>Idatzi eta doitu alkoholaren errekuntza erreakzioa (C</a:t>
            </a:r>
            <a:r>
              <a:rPr lang="eu-ES" sz="3200" baseline="-25000" dirty="0" smtClean="0">
                <a:cs typeface="+mn-cs"/>
              </a:rPr>
              <a:t>2</a:t>
            </a:r>
            <a:r>
              <a:rPr lang="eu-ES" sz="3200" dirty="0" smtClean="0">
                <a:cs typeface="+mn-cs"/>
              </a:rPr>
              <a:t>H</a:t>
            </a:r>
            <a:r>
              <a:rPr lang="eu-ES" sz="3200" baseline="-25000" dirty="0" smtClean="0">
                <a:cs typeface="+mn-cs"/>
              </a:rPr>
              <a:t>6</a:t>
            </a:r>
            <a:r>
              <a:rPr lang="eu-ES" sz="3200" dirty="0" smtClean="0">
                <a:cs typeface="+mn-cs"/>
              </a:rPr>
              <a:t>O).</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3864" y="1086224"/>
            <a:ext cx="8517728" cy="1569660"/>
          </a:xfrm>
          <a:prstGeom prst="rect">
            <a:avLst/>
          </a:prstGeom>
          <a:noFill/>
        </p:spPr>
        <p:txBody>
          <a:bodyPr wrap="square" rtlCol="0">
            <a:spAutoFit/>
          </a:bodyPr>
          <a:lstStyle/>
          <a:p>
            <a:r>
              <a:rPr lang="eu-ES" sz="3200" dirty="0" smtClean="0">
                <a:cs typeface="+mn-cs"/>
              </a:rPr>
              <a:t>Daltonen hipotesiak erabiliz azal ezazu, alkohola nola eraldatzen den eta nola agertzen diren karbono dioxidoa eta ura.</a:t>
            </a:r>
          </a:p>
        </p:txBody>
      </p:sp>
      <p:sp>
        <p:nvSpPr>
          <p:cNvPr id="3" name="CuadroTexto 2"/>
          <p:cNvSpPr txBox="1"/>
          <p:nvPr/>
        </p:nvSpPr>
        <p:spPr>
          <a:xfrm>
            <a:off x="434911" y="2817999"/>
            <a:ext cx="8489459" cy="3046988"/>
          </a:xfrm>
          <a:prstGeom prst="rect">
            <a:avLst/>
          </a:prstGeom>
          <a:noFill/>
        </p:spPr>
        <p:txBody>
          <a:bodyPr wrap="square" rtlCol="0">
            <a:spAutoFit/>
          </a:bodyPr>
          <a:lstStyle/>
          <a:p>
            <a:r>
              <a:rPr lang="eu-ES" sz="3200" dirty="0" smtClean="0">
                <a:cs typeface="+mn-cs"/>
              </a:rPr>
              <a:t>Plater batean 50 gramo de alkohol likido ipini dira eta berehala erre egin dira. Platerean ez da ezertxo ere gelditu. Alkohola erretzerakoan eratzen diren gas guztiak gordeko balira, bere masa, 50 gramo baino handiagoa, txikiagoa ala berdina litzateke?</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3249" y="735401"/>
            <a:ext cx="8796071" cy="5016757"/>
          </a:xfrm>
          <a:prstGeom prst="rect">
            <a:avLst/>
          </a:prstGeom>
          <a:noFill/>
        </p:spPr>
        <p:txBody>
          <a:bodyPr wrap="square" rtlCol="0">
            <a:spAutoFit/>
          </a:bodyPr>
          <a:lstStyle/>
          <a:p>
            <a:pPr algn="just"/>
            <a:r>
              <a:rPr lang="eu-ES" sz="3200" dirty="0" smtClean="0"/>
              <a:t>Butanoaren errekuntzaren ekuazioa idatzi eta doitu (C</a:t>
            </a:r>
            <a:r>
              <a:rPr lang="eu-ES" sz="3200" baseline="-25000" dirty="0" smtClean="0"/>
              <a:t>4</a:t>
            </a:r>
            <a:r>
              <a:rPr lang="eu-ES" sz="3200" dirty="0" smtClean="0"/>
              <a:t>H</a:t>
            </a:r>
            <a:r>
              <a:rPr lang="eu-ES" sz="3200" baseline="-25000" dirty="0" smtClean="0"/>
              <a:t>10</a:t>
            </a:r>
            <a:r>
              <a:rPr lang="eu-ES" sz="3200" dirty="0" smtClean="0"/>
              <a:t>)</a:t>
            </a:r>
          </a:p>
          <a:p>
            <a:pPr algn="just">
              <a:defRPr/>
            </a:pPr>
            <a:r>
              <a:rPr lang="eu-ES" sz="3200" dirty="0"/>
              <a:t>Esperimentuan gramo 1 butano erregenituen eta horretarako behar izan ziren 3,59 gramo dioxigeno, 1,55 gramo ur lortuaz.</a:t>
            </a:r>
          </a:p>
          <a:p>
            <a:pPr algn="just">
              <a:defRPr/>
            </a:pPr>
            <a:r>
              <a:rPr lang="eu-ES" sz="3200" dirty="0"/>
              <a:t>Zenbat karbono dioxido kanporatu ziren atmosferara</a:t>
            </a:r>
            <a:r>
              <a:rPr lang="eu-ES" sz="3200" dirty="0" smtClean="0"/>
              <a:t>?</a:t>
            </a:r>
            <a:endParaRPr lang="eu-ES" sz="3200" dirty="0"/>
          </a:p>
          <a:p>
            <a:pPr algn="just"/>
            <a:r>
              <a:rPr lang="eu-ES" sz="3200" dirty="0" smtClean="0"/>
              <a:t>Zenbat karbono dioxido jaurtikitzen ditugu atmosferara si 13 Kgko ontzian dagoen butanoa erretzen badugu?</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826744"/>
            <a:ext cx="8959162" cy="5016757"/>
          </a:xfrm>
          <a:prstGeom prst="rect">
            <a:avLst/>
          </a:prstGeom>
        </p:spPr>
        <p:txBody>
          <a:bodyPr wrap="square">
            <a:spAutoFit/>
          </a:bodyPr>
          <a:lstStyle/>
          <a:p>
            <a:pPr algn="just">
              <a:defRPr/>
            </a:pPr>
            <a:r>
              <a:rPr lang="eu-ES" sz="3200" dirty="0"/>
              <a:t>Gasolinaren errekuntza erreakzioa idatz ezazu eta doitu ezazu (C</a:t>
            </a:r>
            <a:r>
              <a:rPr lang="eu-ES" sz="3200" baseline="-25000" dirty="0"/>
              <a:t>7</a:t>
            </a:r>
            <a:r>
              <a:rPr lang="eu-ES" sz="3200" dirty="0"/>
              <a:t>H</a:t>
            </a:r>
            <a:r>
              <a:rPr lang="eu-ES" sz="3200" baseline="-25000" dirty="0"/>
              <a:t>16</a:t>
            </a:r>
            <a:r>
              <a:rPr lang="eu-ES" sz="3200" dirty="0" smtClean="0"/>
              <a:t>)</a:t>
            </a:r>
          </a:p>
          <a:p>
            <a:pPr algn="just">
              <a:defRPr/>
            </a:pPr>
            <a:endParaRPr lang="eu-ES" sz="3200" dirty="0"/>
          </a:p>
          <a:p>
            <a:pPr algn="just">
              <a:defRPr/>
            </a:pPr>
            <a:r>
              <a:rPr lang="eu-ES" sz="3200" dirty="0"/>
              <a:t>Esperimentu batean erretzen den gasolina gramo batengatik  3,52 gramo dioxigeno, behar direla eta 1,44 gramo ur lortzen direla kalkulatu da. </a:t>
            </a:r>
          </a:p>
          <a:p>
            <a:pPr algn="just">
              <a:defRPr/>
            </a:pPr>
            <a:r>
              <a:rPr lang="eu-ES" sz="3200" dirty="0"/>
              <a:t>Zenbat karbono dioxido ekoiztuko da 1 gramo gasolina </a:t>
            </a:r>
            <a:r>
              <a:rPr lang="eu-ES" sz="3200" dirty="0" smtClean="0"/>
              <a:t>erretzerakoan? 100 </a:t>
            </a:r>
            <a:r>
              <a:rPr lang="eu-ES" sz="3200" dirty="0"/>
              <a:t>kmko bidaia eginez 7 kg gasolina erretzen baditugu, zenbat karbono dioxido jaurtiki ditugu atmosferara</a:t>
            </a:r>
            <a:r>
              <a:rPr lang="eu-ES" sz="3200" dirty="0" smtClean="0"/>
              <a:t>?</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383465"/>
            <a:ext cx="9144000" cy="4031873"/>
          </a:xfrm>
          <a:prstGeom prst="rect">
            <a:avLst/>
          </a:prstGeom>
        </p:spPr>
        <p:txBody>
          <a:bodyPr wrap="square">
            <a:spAutoFit/>
          </a:bodyPr>
          <a:lstStyle/>
          <a:p>
            <a:pPr algn="just">
              <a:defRPr/>
            </a:pPr>
            <a:r>
              <a:rPr lang="eu-ES" sz="3200" dirty="0"/>
              <a:t>CS</a:t>
            </a:r>
            <a:r>
              <a:rPr lang="eu-ES" sz="3200" baseline="-25000" dirty="0"/>
              <a:t>2</a:t>
            </a:r>
            <a:r>
              <a:rPr lang="eu-ES" sz="3200" dirty="0"/>
              <a:t> karbono disulfuroak dioxigenoaren aurrean erre egiten da,  tenperatura handituz eta argia igorriz.  Zein sustantzia sortzen dira karbono disulfuroa erretzerakoan?</a:t>
            </a:r>
          </a:p>
          <a:p>
            <a:pPr algn="just">
              <a:defRPr/>
            </a:pPr>
            <a:r>
              <a:rPr lang="eu-ES" sz="3200" dirty="0"/>
              <a:t> Karbono disulfuroaren errekuntza idatzi eta doitu.</a:t>
            </a:r>
          </a:p>
          <a:p>
            <a:pPr algn="just">
              <a:defRPr/>
            </a:pPr>
            <a:endParaRPr lang="eu-ES" sz="3200" dirty="0"/>
          </a:p>
          <a:p>
            <a:pPr algn="just">
              <a:defRPr/>
            </a:pPr>
            <a:r>
              <a:rPr lang="eu-ES" sz="3200" dirty="0"/>
              <a:t>N</a:t>
            </a:r>
            <a:r>
              <a:rPr lang="eu-ES" sz="3200" baseline="-25000" dirty="0"/>
              <a:t>2</a:t>
            </a:r>
            <a:r>
              <a:rPr lang="eu-ES" sz="3200" dirty="0"/>
              <a:t>H</a:t>
            </a:r>
            <a:r>
              <a:rPr lang="eu-ES" sz="3200" baseline="-25000" dirty="0"/>
              <a:t>4</a:t>
            </a:r>
            <a:r>
              <a:rPr lang="eu-ES" sz="3200" dirty="0"/>
              <a:t> da hidrazinaren formula.</a:t>
            </a:r>
          </a:p>
          <a:p>
            <a:pPr algn="just">
              <a:defRPr/>
            </a:pPr>
            <a:r>
              <a:rPr lang="eu-ES" sz="3200" dirty="0"/>
              <a:t>Hidrazinaren errekuntza erreakzioa idatzi eta doitu.</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00119" y="1028343"/>
            <a:ext cx="8402476" cy="4524315"/>
          </a:xfrm>
          <a:prstGeom prst="rect">
            <a:avLst/>
          </a:prstGeom>
        </p:spPr>
        <p:txBody>
          <a:bodyPr wrap="square">
            <a:spAutoFit/>
          </a:bodyPr>
          <a:lstStyle/>
          <a:p>
            <a:pPr algn="just">
              <a:buFontTx/>
              <a:buAutoNum type="arabicPeriod"/>
              <a:defRPr/>
            </a:pPr>
            <a:r>
              <a:rPr lang="eu-ES" sz="3200" dirty="0"/>
              <a:t>Saihodi batean potasio ioduroa (disoluzio urtarrean) eta berun nitratoa (disoluzio urtarrean) erreakzio arazi egiten ditugu. Uretan disolbaezina den, eta , beraz, hodiaren hondora doan sustantzia solido bat lortzen dugu. Erreakzioaren ondoren lortutakoaren masa, erreakzioaren aurrekoaren masa baino handiago, txikiagoa ala berdina al da? Arrazonatu erantzuna. </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7911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85800" y="1222779"/>
            <a:ext cx="7567448" cy="4031873"/>
          </a:xfrm>
          <a:prstGeom prst="rect">
            <a:avLst/>
          </a:prstGeom>
          <a:noFill/>
        </p:spPr>
        <p:txBody>
          <a:bodyPr wrap="square" rtlCol="0">
            <a:spAutoFit/>
          </a:bodyPr>
          <a:lstStyle/>
          <a:p>
            <a:pPr algn="just"/>
            <a:r>
              <a:rPr lang="eu-ES" sz="3200" dirty="0" smtClean="0"/>
              <a:t>2. Ura duen sai-hodi bat eta aspirina zati bat elkarrekin pisatzen ditugu. Aspirina sai-hodian botata irakidura (eferbeszentzia) gertatzen da. Irakidura bukatu ondoren sai-hodia, barruan duen guztiarekin, berriro pisatzen dugu. Orain lortutakoa aurrean neurtutakoa baino gehiago, gutxiago ala berdina izango al da? Arrazonatu. </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1775" y="783435"/>
            <a:ext cx="9022225" cy="4832093"/>
          </a:xfrm>
          <a:prstGeom prst="rect">
            <a:avLst/>
          </a:prstGeom>
        </p:spPr>
        <p:txBody>
          <a:bodyPr wrap="square">
            <a:spAutoFit/>
          </a:bodyPr>
          <a:lstStyle/>
          <a:p>
            <a:pPr>
              <a:defRPr/>
            </a:pPr>
            <a:r>
              <a:rPr lang="eu-ES" sz="2800" dirty="0"/>
              <a:t>3. Idatzi 1. jardueran gertatutako erreakzioaren ekuazio kimiko egokitua. </a:t>
            </a:r>
          </a:p>
          <a:p>
            <a:pPr>
              <a:defRPr/>
            </a:pPr>
            <a:endParaRPr lang="eu-ES" sz="2800" dirty="0"/>
          </a:p>
          <a:p>
            <a:pPr>
              <a:defRPr/>
            </a:pPr>
            <a:r>
              <a:rPr lang="eu-ES" sz="2800" dirty="0"/>
              <a:t>4. Hodi batean 50 g merkurio jarri dira eta oxigeno korronte bat pasarazi da, merkurioa 100</a:t>
            </a:r>
            <a:r>
              <a:rPr lang="eu-ES" sz="2800" dirty="0">
                <a:sym typeface="Symbol" charset="0"/>
              </a:rPr>
              <a:t></a:t>
            </a:r>
            <a:r>
              <a:rPr lang="eu-ES" sz="2800" dirty="0"/>
              <a:t>C inguruko tenperaturaraino berotzen zen bitartean. Handik denbora batera merkurio guztia desagertu eta merkurio oxido den hauts gorriko 54 g formatu ziren. </a:t>
            </a:r>
          </a:p>
          <a:p>
            <a:pPr>
              <a:defRPr/>
            </a:pPr>
            <a:r>
              <a:rPr lang="eu-ES" sz="2800" dirty="0"/>
              <a:t>a. Idatzi dagokion ekuazio kimikoa. </a:t>
            </a:r>
          </a:p>
          <a:p>
            <a:pPr>
              <a:defRPr/>
            </a:pPr>
            <a:r>
              <a:rPr lang="eu-ES" sz="2800" dirty="0"/>
              <a:t>b. Kalkulatu zenbat gramo oxigeno konbinatu diren merkurioarekin merkurio oxidoa formatzeko. </a:t>
            </a:r>
            <a:endParaRPr lang="es-ES" sz="28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5326" y="2028617"/>
            <a:ext cx="8141530" cy="2062103"/>
          </a:xfrm>
          <a:prstGeom prst="rect">
            <a:avLst/>
          </a:prstGeom>
        </p:spPr>
        <p:txBody>
          <a:bodyPr wrap="square">
            <a:spAutoFit/>
          </a:bodyPr>
          <a:lstStyle/>
          <a:p>
            <a:pPr>
              <a:defRPr/>
            </a:pPr>
            <a:r>
              <a:rPr lang="eu-ES" sz="3200" dirty="0">
                <a:solidFill>
                  <a:srgbClr val="000000"/>
                </a:solidFill>
              </a:rPr>
              <a:t>Oxigenoarekin erreakzio kimikoak ematen dira. Zeintzuk dira</a:t>
            </a:r>
            <a:r>
              <a:rPr lang="eu-ES" sz="3200" dirty="0" smtClean="0">
                <a:solidFill>
                  <a:srgbClr val="000000"/>
                </a:solidFill>
              </a:rPr>
              <a:t>?</a:t>
            </a:r>
          </a:p>
          <a:p>
            <a:pPr>
              <a:defRPr/>
            </a:pPr>
            <a:endParaRPr lang="eu-ES" sz="3200" dirty="0">
              <a:solidFill>
                <a:srgbClr val="000000"/>
              </a:solidFill>
            </a:endParaRPr>
          </a:p>
          <a:p>
            <a:pPr>
              <a:defRPr/>
            </a:pPr>
            <a:r>
              <a:rPr lang="eu-ES" sz="3200" dirty="0" smtClean="0">
                <a:solidFill>
                  <a:srgbClr val="000000"/>
                </a:solidFill>
              </a:rPr>
              <a:t>Erantzuna: Erreuntzak, oxidazioak....</a:t>
            </a:r>
            <a:endParaRPr lang="eu-ES" sz="3200" dirty="0">
              <a:solidFill>
                <a:srgbClr val="000000"/>
              </a:solidFill>
            </a:endParaRP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270926"/>
            <a:ext cx="9144000" cy="3970318"/>
          </a:xfrm>
          <a:prstGeom prst="rect">
            <a:avLst/>
          </a:prstGeom>
        </p:spPr>
        <p:txBody>
          <a:bodyPr wrap="square">
            <a:spAutoFit/>
          </a:bodyPr>
          <a:lstStyle/>
          <a:p>
            <a:pPr algn="just">
              <a:defRPr/>
            </a:pPr>
            <a:r>
              <a:rPr lang="eu-ES" sz="2800" dirty="0" smtClean="0"/>
              <a:t>5.- Alkohola </a:t>
            </a:r>
            <a:r>
              <a:rPr lang="eu-ES" sz="2800" dirty="0"/>
              <a:t>(C</a:t>
            </a:r>
            <a:r>
              <a:rPr lang="eu-ES" sz="2800" baseline="-25000" dirty="0"/>
              <a:t>2</a:t>
            </a:r>
            <a:r>
              <a:rPr lang="eu-ES" sz="2800" dirty="0"/>
              <a:t>H</a:t>
            </a:r>
            <a:r>
              <a:rPr lang="eu-ES" sz="2800" baseline="-25000" dirty="0"/>
              <a:t>6</a:t>
            </a:r>
            <a:r>
              <a:rPr lang="eu-ES" sz="2800" dirty="0"/>
              <a:t>O) erre eta ateratzen diren gasak irudian agertzen den eran jaso egiten dira. Kare ura uhertu eta gasak pasatzen diren hodian likido kolorge baten tantak jasotzen dira. </a:t>
            </a:r>
          </a:p>
          <a:p>
            <a:pPr algn="just">
              <a:defRPr/>
            </a:pPr>
            <a:endParaRPr lang="eu-ES" sz="2800" dirty="0"/>
          </a:p>
          <a:p>
            <a:pPr algn="just">
              <a:buFontTx/>
              <a:buAutoNum type="alphaLcPeriod"/>
              <a:defRPr/>
            </a:pPr>
            <a:r>
              <a:rPr lang="eu-ES" sz="2800" dirty="0"/>
              <a:t>Alkohola erretzen denean eratzen diren gasak, zer sustantziak direla uste duzu? Zergatik uhertzen da kare ura? Zer sustantzia dira hodian agertze diren tanta likidoak? </a:t>
            </a:r>
          </a:p>
          <a:p>
            <a:pPr algn="just">
              <a:buFontTx/>
              <a:buAutoNum type="alphaLcPeriod"/>
              <a:defRPr/>
            </a:pPr>
            <a:endParaRPr lang="eu-ES" sz="28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231135"/>
            <a:ext cx="9144000" cy="4031873"/>
          </a:xfrm>
          <a:prstGeom prst="rect">
            <a:avLst/>
          </a:prstGeom>
        </p:spPr>
        <p:txBody>
          <a:bodyPr wrap="square">
            <a:spAutoFit/>
          </a:bodyPr>
          <a:lstStyle/>
          <a:p>
            <a:pPr algn="just">
              <a:defRPr/>
            </a:pPr>
            <a:r>
              <a:rPr lang="eu-ES" sz="3200" dirty="0"/>
              <a:t>b. Idatzi alkoholaren errekuntza erreakzioari dagokion ekuazio kimikoa. </a:t>
            </a:r>
          </a:p>
          <a:p>
            <a:pPr algn="just">
              <a:defRPr/>
            </a:pPr>
            <a:endParaRPr lang="eu-ES" sz="3200" dirty="0"/>
          </a:p>
          <a:p>
            <a:pPr algn="just">
              <a:defRPr/>
            </a:pPr>
            <a:r>
              <a:rPr lang="eu-ES" sz="3200" dirty="0"/>
              <a:t>c. Partikula-eredua erabiliz, marraztu.</a:t>
            </a:r>
          </a:p>
          <a:p>
            <a:pPr algn="just">
              <a:defRPr/>
            </a:pPr>
            <a:r>
              <a:rPr lang="eu-ES" sz="3200" dirty="0"/>
              <a:t>- alkohola eta oxigeno errekuntzaren aurretik. </a:t>
            </a:r>
          </a:p>
          <a:p>
            <a:pPr algn="just">
              <a:defRPr/>
            </a:pPr>
            <a:r>
              <a:rPr lang="eu-ES" sz="3200" dirty="0"/>
              <a:t>- erreakzioaren produktuak. </a:t>
            </a:r>
          </a:p>
          <a:p>
            <a:pPr algn="just">
              <a:defRPr/>
            </a:pPr>
            <a:r>
              <a:rPr lang="eu-ES" sz="3200" dirty="0"/>
              <a:t>- geldituko litzatekeen sistema, alkohola erre ordez lurrinduko balitz.</a:t>
            </a:r>
            <a:endParaRPr lang="es-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835150" y="889700"/>
            <a:ext cx="5473700" cy="143986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4" name="Text Box 9"/>
          <p:cNvSpPr txBox="1">
            <a:spLocks noChangeArrowheads="1"/>
          </p:cNvSpPr>
          <p:nvPr/>
        </p:nvSpPr>
        <p:spPr bwMode="auto">
          <a:xfrm>
            <a:off x="2124075" y="1178625"/>
            <a:ext cx="1676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cs typeface="+mn-cs"/>
              </a:rPr>
              <a:t>Sustantzien masa aurretik izango da</a:t>
            </a:r>
          </a:p>
        </p:txBody>
      </p:sp>
      <p:sp>
        <p:nvSpPr>
          <p:cNvPr id="5" name="Text Box 10"/>
          <p:cNvSpPr txBox="1">
            <a:spLocks noChangeArrowheads="1"/>
          </p:cNvSpPr>
          <p:nvPr/>
        </p:nvSpPr>
        <p:spPr bwMode="auto">
          <a:xfrm>
            <a:off x="5003800" y="1178625"/>
            <a:ext cx="23050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dirty="0">
                <a:cs typeface="+mn-cs"/>
              </a:rPr>
              <a:t>Ondoren sustantziek duten masarekin konparatuz</a:t>
            </a:r>
          </a:p>
        </p:txBody>
      </p:sp>
      <p:sp>
        <p:nvSpPr>
          <p:cNvPr id="6" name="AutoShape 11">
            <a:hlinkClick r:id="" action="ppaction://noaction" highlightClick="1"/>
          </p:cNvPr>
          <p:cNvSpPr>
            <a:spLocks noChangeArrowheads="1"/>
          </p:cNvSpPr>
          <p:nvPr/>
        </p:nvSpPr>
        <p:spPr bwMode="auto">
          <a:xfrm>
            <a:off x="3995738" y="1105600"/>
            <a:ext cx="1044575" cy="287338"/>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u-ES" sz="1600">
                <a:cs typeface="+mn-cs"/>
              </a:rPr>
              <a:t>handiago</a:t>
            </a:r>
          </a:p>
        </p:txBody>
      </p:sp>
      <p:sp>
        <p:nvSpPr>
          <p:cNvPr id="7" name="AutoShape 12">
            <a:hlinkClick r:id="" action="ppaction://noaction" highlightClick="1"/>
          </p:cNvPr>
          <p:cNvSpPr>
            <a:spLocks noChangeArrowheads="1"/>
          </p:cNvSpPr>
          <p:nvPr/>
        </p:nvSpPr>
        <p:spPr bwMode="auto">
          <a:xfrm>
            <a:off x="3995738" y="1465963"/>
            <a:ext cx="1044575" cy="2873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u-ES" sz="1600">
                <a:cs typeface="+mn-cs"/>
              </a:rPr>
              <a:t>txikiago</a:t>
            </a:r>
          </a:p>
        </p:txBody>
      </p:sp>
      <p:sp>
        <p:nvSpPr>
          <p:cNvPr id="8" name="AutoShape 13">
            <a:hlinkClick r:id="" action="ppaction://noaction" highlightClick="1"/>
          </p:cNvPr>
          <p:cNvSpPr>
            <a:spLocks noChangeArrowheads="1"/>
          </p:cNvSpPr>
          <p:nvPr/>
        </p:nvSpPr>
        <p:spPr bwMode="auto">
          <a:xfrm>
            <a:off x="3995738" y="1824738"/>
            <a:ext cx="1044575" cy="2873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u-ES" sz="1600">
                <a:cs typeface="+mn-cs"/>
              </a:rPr>
              <a:t>berdina</a:t>
            </a:r>
          </a:p>
        </p:txBody>
      </p:sp>
      <p:sp>
        <p:nvSpPr>
          <p:cNvPr id="9" name="Rectángulo 8"/>
          <p:cNvSpPr/>
          <p:nvPr/>
        </p:nvSpPr>
        <p:spPr>
          <a:xfrm>
            <a:off x="173965" y="2393300"/>
            <a:ext cx="8646026" cy="3539430"/>
          </a:xfrm>
          <a:prstGeom prst="rect">
            <a:avLst/>
          </a:prstGeom>
        </p:spPr>
        <p:txBody>
          <a:bodyPr wrap="square">
            <a:spAutoFit/>
          </a:bodyPr>
          <a:lstStyle/>
          <a:p>
            <a:pPr algn="just" eaLnBrk="0" hangingPunct="0">
              <a:defRPr/>
            </a:pPr>
            <a:r>
              <a:rPr lang="eu-ES" sz="3200" dirty="0">
                <a:solidFill>
                  <a:srgbClr val="000000"/>
                </a:solidFill>
              </a:rPr>
              <a:t>Aspirina gehi ura duen ontziaren masa neurtzen dugu</a:t>
            </a:r>
            <a:r>
              <a:rPr lang="eu-ES" sz="3200" dirty="0" smtClean="0">
                <a:solidFill>
                  <a:srgbClr val="000000"/>
                </a:solidFill>
              </a:rPr>
              <a:t>.</a:t>
            </a:r>
          </a:p>
          <a:p>
            <a:pPr algn="just" eaLnBrk="0" hangingPunct="0">
              <a:defRPr/>
            </a:pPr>
            <a:r>
              <a:rPr lang="eu-ES" sz="3200" dirty="0">
                <a:solidFill>
                  <a:srgbClr val="000000"/>
                </a:solidFill>
                <a:cs typeface="Times New Roman" charset="0"/>
              </a:rPr>
              <a:t>Aspirina botatzen dugunean eferbeszentzia gertatzen da, hau da, gasa eratzen da</a:t>
            </a:r>
            <a:r>
              <a:rPr lang="eu-ES" sz="3200" dirty="0" smtClean="0">
                <a:solidFill>
                  <a:srgbClr val="000000"/>
                </a:solidFill>
                <a:cs typeface="Times New Roman" charset="0"/>
              </a:rPr>
              <a:t>.</a:t>
            </a:r>
            <a:endParaRPr lang="eu-ES" sz="3200" dirty="0">
              <a:solidFill>
                <a:srgbClr val="000000"/>
              </a:solidFill>
            </a:endParaRPr>
          </a:p>
          <a:p>
            <a:pPr algn="just" eaLnBrk="0" hangingPunct="0">
              <a:defRPr/>
            </a:pPr>
            <a:r>
              <a:rPr lang="eu-ES" sz="3200" dirty="0" smtClean="0">
                <a:solidFill>
                  <a:srgbClr val="000000"/>
                </a:solidFill>
                <a:cs typeface="Times New Roman" charset="0"/>
              </a:rPr>
              <a:t>Amaieran </a:t>
            </a:r>
            <a:r>
              <a:rPr lang="eu-ES" sz="3200" dirty="0">
                <a:solidFill>
                  <a:srgbClr val="000000"/>
                </a:solidFill>
                <a:cs typeface="Times New Roman" charset="0"/>
              </a:rPr>
              <a:t>duen masa aurretik aspirina gehi urak duen masaren berdina, txikiagoa ala handiagoa izango al da?</a:t>
            </a:r>
          </a:p>
        </p:txBody>
      </p:sp>
      <p:pic>
        <p:nvPicPr>
          <p:cNvPr id="1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1000"/>
                            </p:stCondLst>
                            <p:childTnLst>
                              <p:par>
                                <p:cTn id="13" presetID="2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up)">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82839" y="921938"/>
            <a:ext cx="7915377" cy="1077218"/>
          </a:xfrm>
          <a:prstGeom prst="rect">
            <a:avLst/>
          </a:prstGeom>
          <a:noFill/>
        </p:spPr>
        <p:txBody>
          <a:bodyPr wrap="square" rtlCol="0">
            <a:spAutoFit/>
          </a:bodyPr>
          <a:lstStyle/>
          <a:p>
            <a:r>
              <a:rPr lang="es-ES" sz="3200" dirty="0" err="1" smtClean="0">
                <a:solidFill>
                  <a:srgbClr val="000000"/>
                </a:solidFill>
              </a:rPr>
              <a:t>Zer</a:t>
            </a:r>
            <a:r>
              <a:rPr lang="es-ES" sz="3200" dirty="0" smtClean="0">
                <a:solidFill>
                  <a:srgbClr val="000000"/>
                </a:solidFill>
              </a:rPr>
              <a:t> dio </a:t>
            </a:r>
            <a:r>
              <a:rPr lang="eu-ES" sz="3200" dirty="0" smtClean="0">
                <a:solidFill>
                  <a:srgbClr val="000000"/>
                </a:solidFill>
              </a:rPr>
              <a:t>Masaren kontserbazioaren legeak?</a:t>
            </a:r>
          </a:p>
          <a:p>
            <a:endParaRPr lang="es-ES" sz="3200" dirty="0">
              <a:solidFill>
                <a:srgbClr val="000000"/>
              </a:solidFill>
            </a:endParaRPr>
          </a:p>
        </p:txBody>
      </p:sp>
      <p:sp>
        <p:nvSpPr>
          <p:cNvPr id="3" name="CuadroTexto 2"/>
          <p:cNvSpPr txBox="1"/>
          <p:nvPr/>
        </p:nvSpPr>
        <p:spPr>
          <a:xfrm>
            <a:off x="260946" y="2073025"/>
            <a:ext cx="8883054" cy="3539430"/>
          </a:xfrm>
          <a:prstGeom prst="rect">
            <a:avLst/>
          </a:prstGeom>
          <a:noFill/>
        </p:spPr>
        <p:txBody>
          <a:bodyPr wrap="square" rtlCol="0">
            <a:spAutoFit/>
          </a:bodyPr>
          <a:lstStyle/>
          <a:p>
            <a:r>
              <a:rPr lang="eu-ES" sz="3200" dirty="0" smtClean="0">
                <a:cs typeface="+mn-cs"/>
              </a:rPr>
              <a:t>Hodi ireki batean 50 gramo merkurio (Hg) ipini ziren eta eta oxigeno korrontea pasa arazi zen (O</a:t>
            </a:r>
            <a:r>
              <a:rPr lang="eu-ES" sz="3200" baseline="-25000" dirty="0" smtClean="0">
                <a:cs typeface="+mn-cs"/>
              </a:rPr>
              <a:t>2</a:t>
            </a:r>
            <a:r>
              <a:rPr lang="eu-ES" sz="3200" dirty="0" smtClean="0">
                <a:cs typeface="+mn-cs"/>
              </a:rPr>
              <a:t>), merkurioa berotzen zen bitartean. Denbora igaro ondoren, merkurio guztia desagertu zen eta merkurio monoxido (HgO) hauts gorriaren 54 gramo eratu ziren.</a:t>
            </a:r>
            <a:br>
              <a:rPr lang="eu-ES" sz="3200" dirty="0" smtClean="0">
                <a:cs typeface="+mn-cs"/>
              </a:rPr>
            </a:br>
            <a:r>
              <a:rPr lang="eu-ES" sz="3200" dirty="0" smtClean="0">
                <a:cs typeface="+mn-cs"/>
              </a:rPr>
              <a:t>Ekuazio kimikoa idatz ezazu.</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3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733</Words>
  <Application>Microsoft Macintosh PowerPoint</Application>
  <PresentationFormat>Presentación en pantalla (4:3)</PresentationFormat>
  <Paragraphs>51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5</cp:revision>
  <dcterms:created xsi:type="dcterms:W3CDTF">2015-04-21T12:03:14Z</dcterms:created>
  <dcterms:modified xsi:type="dcterms:W3CDTF">2015-06-11T10:28:50Z</dcterms:modified>
</cp:coreProperties>
</file>