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386" r:id="rId3"/>
    <p:sldId id="387" r:id="rId4"/>
    <p:sldId id="319" r:id="rId5"/>
    <p:sldId id="335" r:id="rId6"/>
    <p:sldId id="383" r:id="rId7"/>
    <p:sldId id="385" r:id="rId8"/>
    <p:sldId id="340" r:id="rId9"/>
    <p:sldId id="372" r:id="rId10"/>
    <p:sldId id="374" r:id="rId1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520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A1F-C423-6A4A-AE39-E6FE3A4ED95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BBDB-E7F2-534B-BB36-0FE989082E0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11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A1F-C423-6A4A-AE39-E6FE3A4ED95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BBDB-E7F2-534B-BB36-0FE989082E0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091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A1F-C423-6A4A-AE39-E6FE3A4ED95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BBDB-E7F2-534B-BB36-0FE989082E0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834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A1F-C423-6A4A-AE39-E6FE3A4ED95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BBDB-E7F2-534B-BB36-0FE989082E0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817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A1F-C423-6A4A-AE39-E6FE3A4ED95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BBDB-E7F2-534B-BB36-0FE989082E0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31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A1F-C423-6A4A-AE39-E6FE3A4ED95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BBDB-E7F2-534B-BB36-0FE989082E0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834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A1F-C423-6A4A-AE39-E6FE3A4ED95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BBDB-E7F2-534B-BB36-0FE989082E0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834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A1F-C423-6A4A-AE39-E6FE3A4ED95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BBDB-E7F2-534B-BB36-0FE989082E0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4312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A1F-C423-6A4A-AE39-E6FE3A4ED95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BBDB-E7F2-534B-BB36-0FE989082E0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155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A1F-C423-6A4A-AE39-E6FE3A4ED95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BBDB-E7F2-534B-BB36-0FE989082E0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255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1A1F-C423-6A4A-AE39-E6FE3A4ED95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0BBDB-E7F2-534B-BB36-0FE989082E0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510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61A1F-C423-6A4A-AE39-E6FE3A4ED95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0BBDB-E7F2-534B-BB36-0FE989082E0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197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ducacion.tamps.gob.mx/alumnos/Material/49151HaN5L.sw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2.educarchile.cl/UserFiles/P0001/File/PSU/T%20calor1.ppt" TargetMode="External"/><Relationship Id="rId4" Type="http://schemas.openxmlformats.org/officeDocument/2006/relationships/hyperlink" Target="http://fresno.pntic.mec.es/~fgutie6/fisicayquimica1/Presentaciones/16%20El%20calor.ppt" TargetMode="External"/><Relationship Id="rId5" Type="http://schemas.openxmlformats.org/officeDocument/2006/relationships/hyperlink" Target="http://highered.mheducation.com/sites/dl/free/9701062604/441911/Tippens_fisica_7e_diapositivas_16.ppt" TargetMode="External"/><Relationship Id="rId6" Type="http://schemas.openxmlformats.org/officeDocument/2006/relationships/hyperlink" Target="http://www.iesguillerminabrito.es/actividadescalor.ppt" TargetMode="External"/><Relationship Id="rId7" Type="http://schemas.openxmlformats.org/officeDocument/2006/relationships/hyperlink" Target="http://www.astro.puc.cl/~avalcarc/FIS109C/19_Termodinamica.pptx" TargetMode="External"/><Relationship Id="rId8" Type="http://schemas.openxmlformats.org/officeDocument/2006/relationships/image" Target="../media/image2.png"/><Relationship Id="rId9" Type="http://schemas.openxmlformats.org/officeDocument/2006/relationships/image" Target="../media/image3.jpeg"/><Relationship Id="rId10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2.educarchile.cl/UserFiles/P0001/File/PSU/T%20calor2.pp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pbcs.gob.mx/sepanmas/Recursos/Materiales/Calor.ppt" TargetMode="External"/><Relationship Id="rId4" Type="http://schemas.openxmlformats.org/officeDocument/2006/relationships/hyperlink" Target="http://www.um.edu.ar/catedras/claroline/backends/download.php?url=L1Rlcm1vZGlu4W1pY2EucHB0&amp;cidReset=true&amp;cidReq=K4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ersonales.unican.es/junqueraj/JavierJunquera_files/Fisica-1/12.Termodinamica.pp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codiapasa.com/pdf/termometros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hyperlink" Target="http://www.youtube.com/watch?v=xLw-xTEn1Dw&amp;list=PLB880B7F091D2870B&amp;index=7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hyperlink" Target="http://recursostic.educacion.es/newton/web/materiales_didacticos/calor_especifico/applet.html" TargetMode="External"/><Relationship Id="rId6" Type="http://schemas.openxmlformats.org/officeDocument/2006/relationships/hyperlink" Target="http://teleformacion.edu.aytolacoruna.es/FISICA/document/fisicaInteractiva/Calor/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hyperlink" Target="http://www.ehu.es/estibalizapinaniz/Praktikak/Kalorimetria.pdf" TargetMode="External"/><Relationship Id="rId6" Type="http://schemas.openxmlformats.org/officeDocument/2006/relationships/hyperlink" Target="http://webs.um.es/gregomc/LabESO/Calorimetroagualiquida/Calorimetroagualiquida.html" TargetMode="External"/><Relationship Id="rId7" Type="http://schemas.openxmlformats.org/officeDocument/2006/relationships/hyperlink" Target="http://webs.um.es/jmz/IntroFisiCompu/Enlaces/Enlaces.html" TargetMode="External"/><Relationship Id="rId8" Type="http://schemas.openxmlformats.org/officeDocument/2006/relationships/hyperlink" Target="inakiresa.files.wordpress.com%5C2010%5C03%5Cmetal-baten-bero-espezifikoa.doc" TargetMode="External"/><Relationship Id="rId9" Type="http://schemas.openxmlformats.org/officeDocument/2006/relationships/hyperlink" Target="http://www.google.es/imgres?imgurl=http://www.todomonografias.com/images/2006/12/8942.gif&amp;imgrefurl=http://www.todomonografias.com/fisica/calor-especifico-en-solidos/&amp;usg=__vbD1GANYuiUAHnCNPMKNVLABpEo=&amp;h=464&amp;w=591&amp;sz=13&amp;hl=es&amp;start=8&amp;zoom=1&amp;tbnid=TUPWEsqyc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colegiorubencastro.cl/files/CalorTemperatura.swf" TargetMode="External"/><Relationship Id="rId12" Type="http://schemas.openxmlformats.org/officeDocument/2006/relationships/hyperlink" Target="http://www.euskalnet.net/lauaizeta/matti/galderak/hilabeteak/apirilaberoa.htm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hyperlink" Target="http://www.sc.ehu.es/sbweb/fisica/estadistica/otros/calorimetro/calorimetro.htm" TargetMode="External"/><Relationship Id="rId6" Type="http://schemas.openxmlformats.org/officeDocument/2006/relationships/hyperlink" Target="http://perso.wanadoo.es/oyederra/marcos/marco7.htm" TargetMode="External"/><Relationship Id="rId7" Type="http://schemas.openxmlformats.org/officeDocument/2006/relationships/hyperlink" Target="http://www.zarautz.com/rafamunoa/hsaol_2_kimika/termokimika/Kalorimetria.pdf" TargetMode="External"/><Relationship Id="rId8" Type="http://schemas.openxmlformats.org/officeDocument/2006/relationships/hyperlink" Target="https://teknotxoko.wikispaces.com/1.03.+Propietate+fisikoak+I+-+dentsitatea,+fusio+tenperatura,+konduktibitate+termikoa+eta+bero+espezifikoa+(Sheila)+f" TargetMode="External"/><Relationship Id="rId9" Type="http://schemas.openxmlformats.org/officeDocument/2006/relationships/hyperlink" Target="#-1,1,Cap%92tulo 16. Temperatura y dilataci%97n"/><Relationship Id="rId10" Type="http://schemas.openxmlformats.org/officeDocument/2006/relationships/hyperlink" Target="http://cursos.tecmilenio.edu.mx/cursos/cfe/fe04153/contenidos/apoyos/9.sw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hyperlink" Target="http://www.eitb.com/multimedia/infografias/eguzkia/Eguzkiaren_eragina_eu.swf" TargetMode="External"/><Relationship Id="rId6" Type="http://schemas.openxmlformats.org/officeDocument/2006/relationships/hyperlink" Target="http://zientzia.net/artikuluak/eguzkia-hartu-onuren-eta-arriskuen-arteko-mugak/" TargetMode="External"/><Relationship Id="rId7" Type="http://schemas.openxmlformats.org/officeDocument/2006/relationships/hyperlink" Target="http://www.ikasbil.net/web/ikasbil/dokutekako-fitxa?p_p_id=56_INSTANCE_fLB1&amp;p_p_lifecycle=0&amp;p_p_state=normal&amp;p_p_mode=view&amp;p_p_col_id=column-1&amp;p_p_col_count=1&amp;articleId=25419&amp;groupId=10138" TargetMode="External"/><Relationship Id="rId8" Type="http://schemas.openxmlformats.org/officeDocument/2006/relationships/hyperlink" Target="file:///\\hhttp\www.cruzrojagipuzkoa.com\attachments\article\111\tr%25C3%25ADptico%20vichy%20adultos%20euskera.pdf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799" y="1317625"/>
            <a:ext cx="8170333" cy="2678642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00FF"/>
                </a:solidFill>
              </a:rPr>
              <a:t>17. </a:t>
            </a:r>
            <a:r>
              <a:rPr lang="es-ES" dirty="0" err="1" smtClean="0">
                <a:solidFill>
                  <a:srgbClr val="0000FF"/>
                </a:solidFill>
              </a:rPr>
              <a:t>Gaia</a:t>
            </a:r>
            <a:r>
              <a:rPr lang="es-ES" dirty="0" smtClean="0">
                <a:solidFill>
                  <a:srgbClr val="0000FF"/>
                </a:solidFill>
              </a:rPr>
              <a:t> ARIKETAK.</a:t>
            </a:r>
            <a:br>
              <a:rPr lang="es-ES" dirty="0" smtClean="0">
                <a:solidFill>
                  <a:srgbClr val="0000FF"/>
                </a:solidFill>
              </a:rPr>
            </a:br>
            <a:r>
              <a:rPr lang="es-ES" dirty="0" smtClean="0">
                <a:solidFill>
                  <a:srgbClr val="0000FF"/>
                </a:solidFill>
              </a:rPr>
              <a:t>ENERGIA TERMIKOA. LANA ETA BEROA.</a:t>
            </a:r>
            <a:br>
              <a:rPr lang="es-ES" dirty="0" smtClean="0">
                <a:solidFill>
                  <a:srgbClr val="0000FF"/>
                </a:solidFill>
              </a:rPr>
            </a:br>
            <a:r>
              <a:rPr lang="es-ES" dirty="0">
                <a:solidFill>
                  <a:srgbClr val="0000FF"/>
                </a:solidFill>
              </a:rPr>
              <a:t/>
            </a:r>
            <a:br>
              <a:rPr lang="es-ES" dirty="0">
                <a:solidFill>
                  <a:srgbClr val="0000FF"/>
                </a:solidFill>
              </a:rPr>
            </a:b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38731" y="3996267"/>
            <a:ext cx="8042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sz="3200" dirty="0">
                <a:latin typeface="Arial" charset="0"/>
              </a:rPr>
              <a:t>BALIABIDEAK</a:t>
            </a:r>
          </a:p>
          <a:p>
            <a:pPr algn="ctr"/>
            <a:r>
              <a:rPr lang="es-ES" sz="3200" dirty="0" err="1"/>
              <a:t>Bideoak</a:t>
            </a:r>
            <a:r>
              <a:rPr lang="es-ES" sz="3200" dirty="0"/>
              <a:t>, </a:t>
            </a:r>
            <a:r>
              <a:rPr lang="es-ES" sz="3200" dirty="0" err="1"/>
              <a:t>jolasak</a:t>
            </a:r>
            <a:r>
              <a:rPr lang="es-ES" sz="3200" dirty="0"/>
              <a:t> eta </a:t>
            </a:r>
            <a:r>
              <a:rPr lang="es-ES" sz="3200" dirty="0" err="1"/>
              <a:t>irakurgaiak</a:t>
            </a:r>
            <a:r>
              <a:rPr lang="es-ES" sz="3200" dirty="0"/>
              <a:t> </a:t>
            </a:r>
            <a:r>
              <a:rPr lang="es-ES" sz="3200" dirty="0" err="1"/>
              <a:t>dituzue</a:t>
            </a:r>
            <a:r>
              <a:rPr lang="es-ES" sz="3200" dirty="0"/>
              <a:t>. Material </a:t>
            </a:r>
            <a:r>
              <a:rPr lang="es-ES" sz="3200" dirty="0" err="1"/>
              <a:t>osagarriak</a:t>
            </a:r>
            <a:r>
              <a:rPr lang="es-ES" sz="3200" dirty="0"/>
              <a:t> </a:t>
            </a:r>
            <a:r>
              <a:rPr lang="es-ES" sz="3200" dirty="0" err="1"/>
              <a:t>dira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6" name="Imagen 5" descr="Creative Commons License">
            <a:hlinkClick r:id="rId2" tooltip="&quot;Creative Commons Licens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2900" y="6007514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blanco_pequen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n 8" descr="logo_pape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347866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3268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3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E6D4D7-04C0-7347-AD75-4A812ABE2FC1}" type="slidenum">
              <a:rPr lang="eu-ES" sz="1400">
                <a:latin typeface="Times" charset="0"/>
              </a:rPr>
              <a:pPr/>
              <a:t>10</a:t>
            </a:fld>
            <a:endParaRPr lang="eu-ES" sz="1400">
              <a:latin typeface="Times" charset="0"/>
            </a:endParaRPr>
          </a:p>
        </p:txBody>
      </p:sp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1823" y="1675699"/>
            <a:ext cx="7772400" cy="2846588"/>
          </a:xfrm>
        </p:spPr>
        <p:txBody>
          <a:bodyPr>
            <a:normAutofit/>
          </a:bodyPr>
          <a:lstStyle/>
          <a:p>
            <a:pPr eaLnBrk="1" hangingPunct="1"/>
            <a:r>
              <a:rPr lang="es-ES" dirty="0">
                <a:latin typeface="Times" charset="0"/>
              </a:rPr>
              <a:t/>
            </a:r>
            <a:br>
              <a:rPr lang="es-ES" dirty="0">
                <a:latin typeface="Times" charset="0"/>
              </a:rPr>
            </a:br>
            <a:r>
              <a:rPr lang="es-ES" dirty="0" smtClean="0">
                <a:latin typeface="Times" charset="0"/>
                <a:hlinkClick r:id="rId2"/>
              </a:rPr>
              <a:t>Baliabideak</a:t>
            </a:r>
            <a:r>
              <a:rPr lang="es-ES" dirty="0" smtClean="0">
                <a:latin typeface="Times" charset="0"/>
              </a:rPr>
              <a:t> </a:t>
            </a:r>
            <a:r>
              <a:rPr lang="es-ES" dirty="0" err="1" smtClean="0">
                <a:latin typeface="Times" charset="0"/>
              </a:rPr>
              <a:t>dituzu</a:t>
            </a:r>
            <a:r>
              <a:rPr lang="es-ES" dirty="0" smtClean="0">
                <a:latin typeface="Times" charset="0"/>
              </a:rPr>
              <a:t> </a:t>
            </a:r>
            <a:r>
              <a:rPr lang="es-ES" dirty="0" err="1" smtClean="0">
                <a:latin typeface="Times" charset="0"/>
              </a:rPr>
              <a:t>hemen</a:t>
            </a:r>
            <a:r>
              <a:rPr lang="es-ES" dirty="0" smtClean="0">
                <a:latin typeface="Times" charset="0"/>
              </a:rPr>
              <a:t>.</a:t>
            </a:r>
            <a:endParaRPr lang="es-ES" dirty="0">
              <a:latin typeface="Times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101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6960" y="952578"/>
            <a:ext cx="888906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 dirty="0">
                <a:hlinkClick r:id="rId2"/>
              </a:rPr>
              <a:t>http://ww2.educarchile.cl/UserFiles/P0001/File/PSU/T%20calor2.</a:t>
            </a:r>
            <a:r>
              <a:rPr lang="es-ES" sz="2400" u="sng" dirty="0" smtClean="0">
                <a:hlinkClick r:id="rId2"/>
              </a:rPr>
              <a:t>ppt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u="sng" dirty="0">
                <a:hlinkClick r:id="rId3"/>
              </a:rPr>
              <a:t>http://ww2.educarchile.cl/UserFiles/P0001/File/PSU/T%20calor1.</a:t>
            </a:r>
            <a:r>
              <a:rPr lang="es-ES" sz="2400" u="sng" dirty="0" smtClean="0">
                <a:hlinkClick r:id="rId3"/>
              </a:rPr>
              <a:t>ppt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u="sng" dirty="0">
                <a:hlinkClick r:id="rId4"/>
              </a:rPr>
              <a:t>http://fresno.pntic.mec.es/~fgutie6/fisicayquimica1/Presentaciones/16%20El%</a:t>
            </a:r>
            <a:r>
              <a:rPr lang="es-ES" sz="2400" u="sng" dirty="0" smtClean="0">
                <a:hlinkClick r:id="rId4"/>
              </a:rPr>
              <a:t>20calor.ppt</a:t>
            </a:r>
            <a:endParaRPr lang="es-ES" sz="2400" dirty="0" smtClean="0"/>
          </a:p>
          <a:p>
            <a:endParaRPr lang="es-ES" sz="2400" dirty="0" smtClean="0"/>
          </a:p>
          <a:p>
            <a:r>
              <a:rPr lang="es-ES" sz="2400" u="sng" dirty="0">
                <a:hlinkClick r:id="rId5"/>
              </a:rPr>
              <a:t>http://highered.mheducation.com/sites/dl/free/9701062604/441911/Tippens_fisica_7e_diapositivas_16.</a:t>
            </a:r>
            <a:r>
              <a:rPr lang="es-ES" sz="2400" u="sng" dirty="0" smtClean="0">
                <a:hlinkClick r:id="rId5"/>
              </a:rPr>
              <a:t>ppt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u="sng" dirty="0">
                <a:hlinkClick r:id="rId6"/>
              </a:rPr>
              <a:t>http://www.iesguillerminabrito.es/</a:t>
            </a:r>
            <a:r>
              <a:rPr lang="es-ES" sz="2400" u="sng" dirty="0" smtClean="0">
                <a:hlinkClick r:id="rId6"/>
              </a:rPr>
              <a:t>actividadescalor.ppt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u="sng" dirty="0">
                <a:hlinkClick r:id="rId7"/>
              </a:rPr>
              <a:t>http://www.astro.puc.cl/~avalcarc/FIS109C/</a:t>
            </a:r>
            <a:r>
              <a:rPr lang="es-ES" sz="2400" u="sng" dirty="0" smtClean="0">
                <a:hlinkClick r:id="rId7"/>
              </a:rPr>
              <a:t>19_Termodinamica.pptx</a:t>
            </a:r>
            <a:endParaRPr lang="es-ES" sz="2400" dirty="0" smtClean="0"/>
          </a:p>
        </p:txBody>
      </p:sp>
      <p:pic>
        <p:nvPicPr>
          <p:cNvPr id="6" name="Imagen 5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624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85058" y="865973"/>
            <a:ext cx="7561478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>
                <a:hlinkClick r:id="rId2"/>
              </a:rPr>
              <a:t>http://personales.unican.es/junqueraj/JavierJunquera_files/Fisica-1/12.Termodinamica.ppt</a:t>
            </a:r>
            <a:r>
              <a:rPr lang="es-ES" sz="2800" dirty="0" smtClean="0"/>
              <a:t>.</a:t>
            </a:r>
          </a:p>
          <a:p>
            <a:endParaRPr lang="es-ES" sz="2800" dirty="0"/>
          </a:p>
          <a:p>
            <a:r>
              <a:rPr lang="es-ES" sz="2800" u="sng" dirty="0">
                <a:hlinkClick r:id="rId3"/>
              </a:rPr>
              <a:t>http://www.sepbcs.gob.mx/sepanmas/Recursos/Materiales/Calor.ppt</a:t>
            </a:r>
            <a:r>
              <a:rPr lang="es-ES" sz="2800" dirty="0" smtClean="0"/>
              <a:t>.</a:t>
            </a:r>
          </a:p>
          <a:p>
            <a:endParaRPr lang="es-ES" sz="2800" dirty="0"/>
          </a:p>
          <a:p>
            <a:r>
              <a:rPr lang="es-ES" sz="2800" u="sng" dirty="0">
                <a:hlinkClick r:id="rId4"/>
              </a:rPr>
              <a:t>http://www.um.edu.ar/catedras/claroline/backends/download.php?url=L1Rlcm1vZGlu4W1pY2EucHB0&amp;cidReset=true&amp;cidReq=K4</a:t>
            </a:r>
            <a:r>
              <a:rPr lang="es-ES" sz="2800" dirty="0"/>
              <a:t>.</a:t>
            </a:r>
          </a:p>
        </p:txBody>
      </p:sp>
      <p:pic>
        <p:nvPicPr>
          <p:cNvPr id="5" name="Imagen 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 descr="blanco_pequeno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logo_papel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5995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2A3E9D-E765-674D-815F-ED4620A70E76}" type="slidenum">
              <a:rPr lang="eu-ES" sz="1400">
                <a:latin typeface="Times" charset="0"/>
              </a:rPr>
              <a:pPr/>
              <a:t>4</a:t>
            </a:fld>
            <a:endParaRPr lang="eu-ES" sz="1400">
              <a:latin typeface="Times" charset="0"/>
            </a:endParaRPr>
          </a:p>
        </p:txBody>
      </p:sp>
      <p:sp>
        <p:nvSpPr>
          <p:cNvPr id="715793" name="Text Box 1045"/>
          <p:cNvSpPr txBox="1">
            <a:spLocks noChangeArrowheads="1"/>
          </p:cNvSpPr>
          <p:nvPr/>
        </p:nvSpPr>
        <p:spPr bwMode="auto">
          <a:xfrm>
            <a:off x="1674812" y="2501081"/>
            <a:ext cx="567502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u-ES" sz="3200" dirty="0" smtClean="0">
                <a:hlinkClick r:id="rId2"/>
              </a:rPr>
              <a:t>Irakurri termometroaren funtzionamendua</a:t>
            </a:r>
            <a:endParaRPr lang="eu-ES" sz="3200" dirty="0"/>
          </a:p>
        </p:txBody>
      </p:sp>
      <p:pic>
        <p:nvPicPr>
          <p:cNvPr id="21" name="Imagen 2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Imagen 21" descr="blanco_pequeno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Imagen 22" descr="logo_pape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46379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8B10FA-3B86-B441-B0A0-6C773ED3FC2F}" type="slidenum">
              <a:rPr lang="eu-ES" sz="1400">
                <a:latin typeface="Times" charset="0"/>
              </a:rPr>
              <a:pPr/>
              <a:t>5</a:t>
            </a:fld>
            <a:endParaRPr lang="eu-ES" sz="1400">
              <a:latin typeface="Times" charset="0"/>
            </a:endParaRPr>
          </a:p>
        </p:txBody>
      </p:sp>
      <p:pic>
        <p:nvPicPr>
          <p:cNvPr id="7" name="Imagen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blanco_pequen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n 8" descr="logo_papel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1016133" y="2116816"/>
            <a:ext cx="689167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u-ES" sz="3200" b="1" dirty="0">
                <a:cs typeface="Times New Roman" charset="0"/>
              </a:rPr>
              <a:t>Dilatazioa.</a:t>
            </a:r>
          </a:p>
          <a:p>
            <a:pPr algn="just">
              <a:buFontTx/>
              <a:buChar char="•"/>
            </a:pPr>
            <a:r>
              <a:rPr lang="eu-ES" sz="3200" dirty="0">
                <a:cs typeface="Times New Roman" charset="0"/>
                <a:hlinkClick r:id="rId5"/>
              </a:rPr>
              <a:t>Gravesanderen eraztuna</a:t>
            </a:r>
            <a:r>
              <a:rPr lang="eu-ES" sz="3200" dirty="0">
                <a:cs typeface="Times New Roman" charset="0"/>
              </a:rPr>
              <a:t>ri buruzko informazioa irakur ezazu. Baliabide honetan duzu.</a:t>
            </a:r>
          </a:p>
        </p:txBody>
      </p:sp>
    </p:spTree>
    <p:extLst>
      <p:ext uri="{BB962C8B-B14F-4D97-AF65-F5344CB8AC3E}">
        <p14:creationId xmlns:p14="http://schemas.microsoft.com/office/powerpoint/2010/main" val="2970798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8323" y="164261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90537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29171" y="192297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ángulo 8"/>
          <p:cNvSpPr/>
          <p:nvPr/>
        </p:nvSpPr>
        <p:spPr>
          <a:xfrm>
            <a:off x="685801" y="1010000"/>
            <a:ext cx="78033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u-ES" sz="3200" dirty="0"/>
              <a:t>Bero espezifikoa kalkulatzeko erabiltzen den trena zein da? Nola egiten den ikusteko  erabili ondorengo baliabidea</a:t>
            </a:r>
            <a:r>
              <a:rPr lang="eu-ES" sz="3200" dirty="0">
                <a:solidFill>
                  <a:schemeClr val="bg1"/>
                </a:solidFill>
                <a:hlinkClick r:id="rId5"/>
              </a:rPr>
              <a:t>Horrela egiten </a:t>
            </a:r>
            <a:r>
              <a:rPr lang="eu-ES" sz="3200" dirty="0" smtClean="0">
                <a:solidFill>
                  <a:schemeClr val="bg1"/>
                </a:solidFill>
                <a:hlinkClick r:id="rId5"/>
              </a:rPr>
              <a:t>da</a:t>
            </a:r>
            <a:endParaRPr lang="eu-ES" sz="3200" dirty="0" smtClean="0">
              <a:solidFill>
                <a:schemeClr val="bg1"/>
              </a:solidFill>
            </a:endParaRPr>
          </a:p>
          <a:p>
            <a:pPr algn="just"/>
            <a:endParaRPr lang="eu-ES" sz="3200" dirty="0">
              <a:solidFill>
                <a:schemeClr val="bg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u-ES" sz="3200" dirty="0" smtClean="0">
                <a:hlinkClick r:id="rId6"/>
              </a:rPr>
              <a:t>Orain beste baliabie hau erabiliz </a:t>
            </a:r>
            <a:r>
              <a:rPr lang="eu-ES" sz="3200" dirty="0">
                <a:hlinkClick r:id="rId6"/>
              </a:rPr>
              <a:t>esperimentua egin behar duzue. Sakatu, behatu eta ondoren deskribatu eta azaldu. </a:t>
            </a:r>
          </a:p>
          <a:p>
            <a:pPr algn="just">
              <a:spcBef>
                <a:spcPct val="50000"/>
              </a:spcBef>
            </a:pPr>
            <a:r>
              <a:rPr lang="eu-ES" sz="3200" dirty="0">
                <a:hlinkClick r:id="rId6"/>
              </a:rPr>
              <a:t>SAKATU HEMEN:  Esperimentua egiten</a:t>
            </a:r>
            <a:endParaRPr lang="eu-ES" sz="3200" dirty="0"/>
          </a:p>
          <a:p>
            <a:pPr algn="ctr"/>
            <a:endParaRPr lang="eu-E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5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n 10" descr="blanco_pequen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n 11" descr="logo_papel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uadroTexto 12"/>
          <p:cNvSpPr txBox="1"/>
          <p:nvPr/>
        </p:nvSpPr>
        <p:spPr>
          <a:xfrm>
            <a:off x="404048" y="898568"/>
            <a:ext cx="856197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/>
              <a:t>Marraz</a:t>
            </a:r>
            <a:r>
              <a:rPr lang="es-ES" sz="2800" dirty="0"/>
              <a:t>, </a:t>
            </a:r>
            <a:r>
              <a:rPr lang="es-ES" sz="2800" dirty="0" err="1"/>
              <a:t>deskriba</a:t>
            </a:r>
            <a:r>
              <a:rPr lang="es-ES" sz="2800" dirty="0"/>
              <a:t> eta </a:t>
            </a:r>
            <a:r>
              <a:rPr lang="es-ES" sz="2800" dirty="0" err="1"/>
              <a:t>azal</a:t>
            </a:r>
            <a:r>
              <a:rPr lang="es-ES" sz="2800" dirty="0"/>
              <a:t> </a:t>
            </a:r>
            <a:r>
              <a:rPr lang="es-ES" sz="2800" dirty="0" err="1"/>
              <a:t>ezazu</a:t>
            </a:r>
            <a:r>
              <a:rPr lang="es-ES" sz="2800" dirty="0"/>
              <a:t> </a:t>
            </a:r>
            <a:r>
              <a:rPr lang="es-ES" sz="2800" dirty="0" err="1"/>
              <a:t>ondorengo</a:t>
            </a:r>
            <a:r>
              <a:rPr lang="es-ES" sz="2800" dirty="0"/>
              <a:t> </a:t>
            </a:r>
            <a:r>
              <a:rPr lang="es-ES" sz="2800" dirty="0" err="1"/>
              <a:t>baliabideetan</a:t>
            </a:r>
            <a:r>
              <a:rPr lang="es-ES" sz="2800" dirty="0"/>
              <a:t> </a:t>
            </a:r>
            <a:r>
              <a:rPr lang="es-ES" sz="2800" dirty="0" err="1"/>
              <a:t>dagoena</a:t>
            </a:r>
            <a:r>
              <a:rPr lang="es-ES" sz="2800" dirty="0"/>
              <a:t>:</a:t>
            </a:r>
          </a:p>
          <a:p>
            <a:r>
              <a:rPr lang="eu-ES" sz="2800" dirty="0" smtClean="0">
                <a:sym typeface="Symbol" charset="0"/>
                <a:hlinkClick r:id="rId5"/>
              </a:rPr>
              <a:t>Laborategian </a:t>
            </a:r>
            <a:r>
              <a:rPr lang="eu-ES" sz="2800" dirty="0">
                <a:sym typeface="Symbol" charset="0"/>
                <a:hlinkClick r:id="rId5"/>
              </a:rPr>
              <a:t>egiteko</a:t>
            </a:r>
            <a:endParaRPr lang="eu-ES" sz="2800" dirty="0">
              <a:sym typeface="Symbol" charset="0"/>
            </a:endParaRPr>
          </a:p>
          <a:p>
            <a:endParaRPr lang="es-ES" sz="2800" dirty="0" smtClean="0">
              <a:hlinkClick r:id="rId6"/>
            </a:endParaRPr>
          </a:p>
          <a:p>
            <a:r>
              <a:rPr lang="es-ES" sz="2800" dirty="0" smtClean="0">
                <a:hlinkClick r:id="rId6"/>
              </a:rPr>
              <a:t>Esperimentua </a:t>
            </a:r>
            <a:r>
              <a:rPr lang="es-ES" sz="2800" dirty="0">
                <a:hlinkClick r:id="rId6"/>
              </a:rPr>
              <a:t>egiten</a:t>
            </a:r>
            <a:endParaRPr lang="es-ES" sz="2800" dirty="0"/>
          </a:p>
          <a:p>
            <a:endParaRPr lang="es-ES" sz="2800" dirty="0">
              <a:hlinkClick r:id="rId7"/>
            </a:endParaRPr>
          </a:p>
          <a:p>
            <a:r>
              <a:rPr lang="es-ES" sz="2800" dirty="0" smtClean="0">
                <a:hlinkClick r:id="rId7"/>
              </a:rPr>
              <a:t>Esperimentu </a:t>
            </a:r>
            <a:r>
              <a:rPr lang="es-ES" sz="2800" dirty="0">
                <a:hlinkClick r:id="rId7"/>
              </a:rPr>
              <a:t>gehiago</a:t>
            </a:r>
            <a:endParaRPr lang="es-ES" sz="2800" dirty="0"/>
          </a:p>
          <a:p>
            <a:endParaRPr lang="es-ES" sz="2800" dirty="0">
              <a:hlinkClick r:id="rId8" action="ppaction://hlinkfile"/>
            </a:endParaRPr>
          </a:p>
          <a:p>
            <a:r>
              <a:rPr lang="es-ES" sz="2800" dirty="0" smtClean="0">
                <a:hlinkClick r:id="rId8" action="ppaction://hlinkfile"/>
              </a:rPr>
              <a:t>Metal </a:t>
            </a:r>
            <a:r>
              <a:rPr lang="es-ES" sz="2800" dirty="0">
                <a:hlinkClick r:id="rId8" action="ppaction://hlinkfile"/>
              </a:rPr>
              <a:t>baten bero espezifikoa</a:t>
            </a:r>
            <a:endParaRPr lang="es-ES" sz="2800" dirty="0"/>
          </a:p>
          <a:p>
            <a:endParaRPr lang="es-ES" sz="2800" dirty="0">
              <a:hlinkClick r:id="rId9"/>
            </a:endParaRPr>
          </a:p>
          <a:p>
            <a:r>
              <a:rPr lang="es-ES" sz="2800" dirty="0" smtClean="0">
                <a:hlinkClick r:id="rId9"/>
              </a:rPr>
              <a:t>Esperimentua </a:t>
            </a:r>
            <a:r>
              <a:rPr lang="es-ES" sz="2800" dirty="0">
                <a:hlinkClick r:id="rId9"/>
              </a:rPr>
              <a:t>egina eta garatuta</a:t>
            </a:r>
            <a:endParaRPr lang="es-ES" sz="28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2169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DFDD9D-0A68-454A-A43F-6C6181DF92B0}" type="slidenum">
              <a:rPr lang="eu-ES" sz="1400">
                <a:latin typeface="Times" charset="0"/>
              </a:rPr>
              <a:pPr/>
              <a:t>8</a:t>
            </a:fld>
            <a:endParaRPr lang="eu-ES" sz="1400">
              <a:latin typeface="Times" charset="0"/>
            </a:endParaRPr>
          </a:p>
        </p:txBody>
      </p:sp>
      <p:pic>
        <p:nvPicPr>
          <p:cNvPr id="7" name="Imagen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blanco_pequen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n 8" descr="logo_papel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uadroTexto 1"/>
          <p:cNvSpPr txBox="1"/>
          <p:nvPr/>
        </p:nvSpPr>
        <p:spPr>
          <a:xfrm>
            <a:off x="685800" y="923742"/>
            <a:ext cx="79311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dirty="0" smtClean="0">
                <a:hlinkClick r:id="rId5"/>
              </a:rPr>
              <a:t>Ondorengo baliabideetan erepasoa egiteko aukera duzue eta hainbat hariketa ere egin daitezke:</a:t>
            </a:r>
            <a:endParaRPr lang="es-ES" sz="2400" dirty="0">
              <a:hlinkClick r:id="rId5"/>
            </a:endParaRPr>
          </a:p>
          <a:p>
            <a:pPr>
              <a:spcBef>
                <a:spcPct val="50000"/>
              </a:spcBef>
            </a:pPr>
            <a:r>
              <a:rPr lang="es-ES" sz="2400" dirty="0" smtClean="0">
                <a:hlinkClick r:id="rId5"/>
              </a:rPr>
              <a:t>Errepasoa</a:t>
            </a:r>
            <a:r>
              <a:rPr lang="es-ES" sz="2400" dirty="0" smtClean="0"/>
              <a:t> </a:t>
            </a:r>
            <a:r>
              <a:rPr lang="es-ES" sz="2400" dirty="0"/>
              <a:t>1</a:t>
            </a:r>
          </a:p>
          <a:p>
            <a:pPr>
              <a:spcBef>
                <a:spcPct val="50000"/>
              </a:spcBef>
            </a:pPr>
            <a:r>
              <a:rPr lang="es-ES" sz="2400" dirty="0">
                <a:hlinkClick r:id="rId6"/>
              </a:rPr>
              <a:t>Errepasoa 2</a:t>
            </a:r>
            <a:endParaRPr lang="es-ES" sz="2400" dirty="0"/>
          </a:p>
          <a:p>
            <a:pPr>
              <a:spcBef>
                <a:spcPct val="50000"/>
              </a:spcBef>
            </a:pPr>
            <a:r>
              <a:rPr lang="es-ES" sz="2400" dirty="0">
                <a:hlinkClick r:id="rId7"/>
              </a:rPr>
              <a:t>Errepasoa 3</a:t>
            </a:r>
            <a:endParaRPr lang="es-ES" sz="2400" dirty="0"/>
          </a:p>
          <a:p>
            <a:pPr>
              <a:spcBef>
                <a:spcPct val="50000"/>
              </a:spcBef>
            </a:pPr>
            <a:r>
              <a:rPr lang="es-ES" sz="2400" dirty="0">
                <a:hlinkClick r:id="rId8"/>
              </a:rPr>
              <a:t>Teknotxokoko errepasoa</a:t>
            </a:r>
            <a:endParaRPr lang="es-ES" sz="2400" dirty="0"/>
          </a:p>
          <a:p>
            <a:pPr>
              <a:spcBef>
                <a:spcPct val="50000"/>
              </a:spcBef>
            </a:pPr>
            <a:r>
              <a:rPr lang="es-ES" sz="2400" dirty="0" smtClean="0">
                <a:hlinkClick r:id="rId9" action="ppaction://hlinkpres?slideindex=1&amp;slidetitle=Cap%92tulo 16. Temperatura y dilataci%97n"/>
              </a:rPr>
              <a:t>Errepasoa</a:t>
            </a:r>
            <a:endParaRPr lang="es-ES" sz="2400" dirty="0" smtClean="0"/>
          </a:p>
          <a:p>
            <a:pPr>
              <a:spcBef>
                <a:spcPct val="50000"/>
              </a:spcBef>
            </a:pPr>
            <a:r>
              <a:rPr lang="es-ES" sz="2400" dirty="0">
                <a:hlinkClick r:id="rId10"/>
              </a:rPr>
              <a:t>Ariketa</a:t>
            </a:r>
            <a:r>
              <a:rPr lang="es-ES" sz="2400" dirty="0"/>
              <a:t> 1</a:t>
            </a:r>
          </a:p>
          <a:p>
            <a:pPr>
              <a:spcBef>
                <a:spcPct val="50000"/>
              </a:spcBef>
            </a:pPr>
            <a:r>
              <a:rPr lang="es-ES" sz="2400" dirty="0">
                <a:hlinkClick r:id="rId11"/>
              </a:rPr>
              <a:t>Ariketa 2</a:t>
            </a:r>
            <a:endParaRPr lang="es-ES" sz="2400" dirty="0"/>
          </a:p>
          <a:p>
            <a:pPr>
              <a:spcBef>
                <a:spcPct val="50000"/>
              </a:spcBef>
            </a:pPr>
            <a:r>
              <a:rPr lang="es-ES" sz="2400" dirty="0">
                <a:hlinkClick r:id="rId12"/>
              </a:rPr>
              <a:t>Ariketak </a:t>
            </a:r>
            <a:r>
              <a:rPr lang="es-ES" sz="2400" dirty="0" smtClean="0">
                <a:hlinkClick r:id="rId12"/>
              </a:rPr>
              <a:t>3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239708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5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17F2D4-61AF-7A4F-96F6-4CCCD9F67D3B}" type="slidenum">
              <a:rPr lang="eu-ES" sz="1400">
                <a:latin typeface="Times" charset="0"/>
              </a:rPr>
              <a:pPr/>
              <a:t>9</a:t>
            </a:fld>
            <a:endParaRPr lang="eu-ES" sz="1400">
              <a:latin typeface="Times" charset="0"/>
            </a:endParaRPr>
          </a:p>
        </p:txBody>
      </p:sp>
      <p:pic>
        <p:nvPicPr>
          <p:cNvPr id="7" name="Imagen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blanco_pequen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n 8" descr="logo_papel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adroTexto 2"/>
          <p:cNvSpPr txBox="1"/>
          <p:nvPr/>
        </p:nvSpPr>
        <p:spPr>
          <a:xfrm>
            <a:off x="685800" y="909107"/>
            <a:ext cx="780337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u-ES" sz="3200" dirty="0" smtClean="0">
                <a:hlinkClick r:id="rId5"/>
              </a:rPr>
              <a:t>Baliabide hauekin </a:t>
            </a:r>
            <a:r>
              <a:rPr lang="es-ES" sz="3200" dirty="0" err="1"/>
              <a:t>Osasunarekin</a:t>
            </a:r>
            <a:r>
              <a:rPr lang="es-ES" sz="3200" dirty="0"/>
              <a:t> </a:t>
            </a:r>
            <a:r>
              <a:rPr lang="es-ES" sz="3200" dirty="0" err="1"/>
              <a:t>duen</a:t>
            </a:r>
            <a:r>
              <a:rPr lang="es-ES" sz="3200" dirty="0"/>
              <a:t> </a:t>
            </a:r>
            <a:r>
              <a:rPr lang="es-ES" sz="3200" dirty="0" err="1" smtClean="0"/>
              <a:t>erlazioa</a:t>
            </a:r>
            <a:r>
              <a:rPr lang="es-ES" sz="3200" dirty="0" smtClean="0"/>
              <a:t> </a:t>
            </a:r>
            <a:r>
              <a:rPr lang="es-ES" sz="3200" dirty="0" err="1" smtClean="0"/>
              <a:t>azter</a:t>
            </a:r>
            <a:r>
              <a:rPr lang="es-ES" sz="3200" dirty="0" smtClean="0"/>
              <a:t> </a:t>
            </a:r>
            <a:r>
              <a:rPr lang="es-ES" sz="3200" dirty="0" err="1" smtClean="0"/>
              <a:t>daiteke</a:t>
            </a:r>
            <a:r>
              <a:rPr lang="es-ES" sz="3200" dirty="0" smtClean="0"/>
              <a:t>. </a:t>
            </a:r>
            <a:r>
              <a:rPr lang="es-ES" sz="3200" dirty="0" err="1"/>
              <a:t>Bizidunekin</a:t>
            </a:r>
            <a:r>
              <a:rPr lang="es-ES" sz="3200" dirty="0"/>
              <a:t> </a:t>
            </a:r>
            <a:r>
              <a:rPr lang="es-ES" sz="3200" dirty="0" err="1"/>
              <a:t>duen</a:t>
            </a:r>
            <a:r>
              <a:rPr lang="es-ES" sz="3200" dirty="0"/>
              <a:t> </a:t>
            </a:r>
            <a:r>
              <a:rPr lang="es-ES" sz="3200" dirty="0" err="1"/>
              <a:t>elkarrekintza</a:t>
            </a:r>
            <a:r>
              <a:rPr lang="es-ES" sz="3200" dirty="0"/>
              <a:t> </a:t>
            </a:r>
            <a:r>
              <a:rPr lang="es-ES" sz="3200" dirty="0" err="1"/>
              <a:t>kaltegarria</a:t>
            </a:r>
            <a:r>
              <a:rPr lang="es-ES" sz="3200" dirty="0"/>
              <a:t> izan </a:t>
            </a:r>
            <a:r>
              <a:rPr lang="es-ES" sz="3200" dirty="0" err="1"/>
              <a:t>daiteke</a:t>
            </a:r>
            <a:r>
              <a:rPr lang="es-ES" sz="3200" dirty="0"/>
              <a:t>. </a:t>
            </a:r>
            <a:r>
              <a:rPr lang="es-ES" sz="3200" dirty="0" err="1"/>
              <a:t>Zer</a:t>
            </a:r>
            <a:r>
              <a:rPr lang="es-ES" sz="3200" dirty="0"/>
              <a:t> </a:t>
            </a:r>
            <a:r>
              <a:rPr lang="es-ES" sz="3200" dirty="0" err="1"/>
              <a:t>gerta</a:t>
            </a:r>
            <a:r>
              <a:rPr lang="es-ES" sz="3200" dirty="0"/>
              <a:t> </a:t>
            </a:r>
            <a:r>
              <a:rPr lang="es-ES" sz="3200" dirty="0" err="1"/>
              <a:t>daiteke</a:t>
            </a:r>
            <a:r>
              <a:rPr lang="es-ES" sz="3200" dirty="0" smtClean="0"/>
              <a:t>? </a:t>
            </a:r>
            <a:r>
              <a:rPr lang="es-ES" sz="3200" dirty="0" err="1" smtClean="0"/>
              <a:t>Aztertu</a:t>
            </a:r>
            <a:r>
              <a:rPr lang="es-ES" sz="3200" dirty="0" smtClean="0"/>
              <a:t> </a:t>
            </a:r>
            <a:r>
              <a:rPr lang="es-ES" sz="3200" dirty="0" err="1" smtClean="0"/>
              <a:t>baliabideak</a:t>
            </a:r>
            <a:r>
              <a:rPr lang="es-ES" sz="3200" dirty="0" smtClean="0"/>
              <a:t>:</a:t>
            </a:r>
            <a:endParaRPr lang="es-ES" sz="3200" dirty="0"/>
          </a:p>
          <a:p>
            <a:pPr>
              <a:spcBef>
                <a:spcPct val="50000"/>
              </a:spcBef>
            </a:pPr>
            <a:r>
              <a:rPr lang="eu-ES" sz="3200" dirty="0" smtClean="0">
                <a:hlinkClick r:id="rId5"/>
              </a:rPr>
              <a:t>Eguzkiaren </a:t>
            </a:r>
            <a:r>
              <a:rPr lang="eu-ES" sz="3200" dirty="0">
                <a:hlinkClick r:id="rId5"/>
              </a:rPr>
              <a:t>eragina </a:t>
            </a:r>
            <a:r>
              <a:rPr lang="eu-ES" sz="3200" dirty="0" smtClean="0">
                <a:hlinkClick r:id="rId5"/>
              </a:rPr>
              <a:t>larruazalean</a:t>
            </a:r>
            <a:endParaRPr lang="eu-ES" sz="3200" dirty="0"/>
          </a:p>
          <a:p>
            <a:pPr>
              <a:spcBef>
                <a:spcPct val="50000"/>
              </a:spcBef>
            </a:pPr>
            <a:r>
              <a:rPr lang="eu-ES" sz="3200" dirty="0">
                <a:hlinkClick r:id="rId6"/>
              </a:rPr>
              <a:t>Eguzkia </a:t>
            </a:r>
            <a:r>
              <a:rPr lang="eu-ES" sz="3200" dirty="0" smtClean="0">
                <a:hlinkClick r:id="rId6"/>
              </a:rPr>
              <a:t>hartzea</a:t>
            </a:r>
            <a:endParaRPr lang="eu-ES" sz="3200" dirty="0"/>
          </a:p>
          <a:p>
            <a:pPr>
              <a:spcBef>
                <a:spcPct val="50000"/>
              </a:spcBef>
            </a:pPr>
            <a:r>
              <a:rPr lang="eu-ES" sz="3200" dirty="0">
                <a:hlinkClick r:id="rId7"/>
              </a:rPr>
              <a:t>Eguzkia eta gure </a:t>
            </a:r>
            <a:r>
              <a:rPr lang="eu-ES" sz="3200" dirty="0" smtClean="0">
                <a:hlinkClick r:id="rId7"/>
              </a:rPr>
              <a:t>azala</a:t>
            </a:r>
            <a:endParaRPr lang="eu-ES" sz="3200" dirty="0"/>
          </a:p>
          <a:p>
            <a:pPr>
              <a:spcBef>
                <a:spcPct val="50000"/>
              </a:spcBef>
            </a:pPr>
            <a:r>
              <a:rPr lang="eu-ES" sz="3200" dirty="0">
                <a:hlinkClick r:id="rId8" action="ppaction://hlinkfile"/>
              </a:rPr>
              <a:t>Beroa dela eta </a:t>
            </a:r>
            <a:r>
              <a:rPr lang="eu-ES" sz="3200" dirty="0" smtClean="0">
                <a:hlinkClick r:id="rId8" action="ppaction://hlinkfile"/>
              </a:rPr>
              <a:t>zaindu</a:t>
            </a:r>
            <a:endParaRPr lang="eu-ES" sz="3200" dirty="0"/>
          </a:p>
        </p:txBody>
      </p:sp>
    </p:spTree>
    <p:extLst>
      <p:ext uri="{BB962C8B-B14F-4D97-AF65-F5344CB8AC3E}">
        <p14:creationId xmlns:p14="http://schemas.microsoft.com/office/powerpoint/2010/main" val="23129506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3746</TotalTime>
  <Words>343</Words>
  <Application>Microsoft Macintosh PowerPoint</Application>
  <PresentationFormat>Presentación en pantalla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17. Gaia ARIKETAK. ENERGIA TERMIKOA. LANA ETA BEROA.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Baliabideak dituzu hemen.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17. Gaia ARIKETAK. ENERGIA TERMIKOA. LANA ETA BEROA.  </dc:title>
  <dc:creator>Jme</dc:creator>
  <cp:lastModifiedBy>Jme</cp:lastModifiedBy>
  <cp:revision>32</cp:revision>
  <dcterms:created xsi:type="dcterms:W3CDTF">2015-05-09T11:36:01Z</dcterms:created>
  <dcterms:modified xsi:type="dcterms:W3CDTF">2015-06-11T14:16:44Z</dcterms:modified>
</cp:coreProperties>
</file>