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8" r:id="rId3"/>
    <p:sldId id="271" r:id="rId4"/>
    <p:sldId id="275" r:id="rId5"/>
    <p:sldId id="276" r:id="rId6"/>
    <p:sldId id="277" r:id="rId7"/>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34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72"/>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D5C75D-FD2F-A642-8213-7EF0C2515822}" type="datetimeFigureOut">
              <a:rPr lang="es-ES" smtClean="0"/>
              <a:t>11/6/15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E586E9-136A-E645-8ABC-79B98FC30FEE}" type="slidenum">
              <a:rPr lang="es-ES" smtClean="0"/>
              <a:t>‹Nr.›</a:t>
            </a:fld>
            <a:endParaRPr lang="es-ES"/>
          </a:p>
        </p:txBody>
      </p:sp>
    </p:spTree>
    <p:extLst>
      <p:ext uri="{BB962C8B-B14F-4D97-AF65-F5344CB8AC3E}">
        <p14:creationId xmlns:p14="http://schemas.microsoft.com/office/powerpoint/2010/main" val="16474430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05AADBDF-CC74-134F-A711-D599BB0694F9}"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3697104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05AADBDF-CC74-134F-A711-D599BB0694F9}"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213413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05AADBDF-CC74-134F-A711-D599BB0694F9}"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3780777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05AADBDF-CC74-134F-A711-D599BB0694F9}"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3273788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05AADBDF-CC74-134F-A711-D599BB0694F9}"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2581575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05AADBDF-CC74-134F-A711-D599BB0694F9}"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657211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05AADBDF-CC74-134F-A711-D599BB0694F9}" type="datetimeFigureOut">
              <a:rPr lang="es-ES" smtClean="0"/>
              <a:t>11/6/15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2816806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05AADBDF-CC74-134F-A711-D599BB0694F9}" type="datetimeFigureOut">
              <a:rPr lang="es-ES" smtClean="0"/>
              <a:t>11/6/15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390078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5AADBDF-CC74-134F-A711-D599BB0694F9}" type="datetimeFigureOut">
              <a:rPr lang="es-ES" smtClean="0"/>
              <a:t>11/6/15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2217687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05AADBDF-CC74-134F-A711-D599BB0694F9}"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3922913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05AADBDF-CC74-134F-A711-D599BB0694F9}"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3F78F2E-D18A-B54D-94D3-4240F633D964}" type="slidenum">
              <a:rPr lang="es-ES" smtClean="0"/>
              <a:t>‹Nr.›</a:t>
            </a:fld>
            <a:endParaRPr lang="es-ES"/>
          </a:p>
        </p:txBody>
      </p:sp>
    </p:spTree>
    <p:extLst>
      <p:ext uri="{BB962C8B-B14F-4D97-AF65-F5344CB8AC3E}">
        <p14:creationId xmlns:p14="http://schemas.microsoft.com/office/powerpoint/2010/main" val="13383519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ADBDF-CC74-134F-A711-D599BB0694F9}" type="datetimeFigureOut">
              <a:rPr lang="es-ES" smtClean="0"/>
              <a:t>11/6/15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78F2E-D18A-B54D-94D3-4240F633D964}" type="slidenum">
              <a:rPr lang="es-ES" smtClean="0"/>
              <a:t>‹Nr.›</a:t>
            </a:fld>
            <a:endParaRPr lang="es-ES"/>
          </a:p>
        </p:txBody>
      </p:sp>
    </p:spTree>
    <p:extLst>
      <p:ext uri="{BB962C8B-B14F-4D97-AF65-F5344CB8AC3E}">
        <p14:creationId xmlns:p14="http://schemas.microsoft.com/office/powerpoint/2010/main" val="4112291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hyperlink" Target="http://www.iesfuentelucena.org/menus/departamentos%20didacticos/BiologiayGeologia/metodos%20de%20la%20ciencia/primer%20trimestre/08_Calculocentrogravedad.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hyperlink" Target="http://www.youtube.com/watch?v=pGruaUYv66E&amp;feature=PlayList&amp;p=BF0CCA085DD43695&amp;playnext_from=PL&amp;playnext=1&amp;index=73"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hyperlink" Target="http://www.slideshare.net/minmacullf/estructuras-51912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mcgraw-hill.es/bcv/guide/capitulo/8448146700.pdf" TargetMode="External"/><Relationship Id="rId4" Type="http://schemas.openxmlformats.org/officeDocument/2006/relationships/hyperlink" Target="http://fisica1unasam.zonalibre.org/EQUILIBRIO%20DE%20CUERPOS%20(OPTA).pptx" TargetMode="External"/><Relationship Id="rId5" Type="http://schemas.openxmlformats.org/officeDocument/2006/relationships/hyperlink" Target="http://www.imac.unavarra.es/mecanica-1iti/download/tema_06_equilibrio_de_cuerpos_rigidos.ppt" TargetMode="External"/><Relationship Id="rId6" Type="http://schemas.openxmlformats.org/officeDocument/2006/relationships/image" Target="../media/image2.png"/><Relationship Id="rId7" Type="http://schemas.openxmlformats.org/officeDocument/2006/relationships/image" Target="../media/image3.jpeg"/><Relationship Id="rId8"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hyperlink" Target="http://personales.unican.es/junqueraj/JavierJunquera_files/Fisica-1/11.Estatica.pp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uncavim10.unc.edu.ar/mod/resource/view.php?id=7409" TargetMode="External"/><Relationship Id="rId4" Type="http://schemas.openxmlformats.org/officeDocument/2006/relationships/hyperlink" Target="http://machadodiez.jimdo.com/app/download/9172158671/Capitulo+III-Fuerza+y+Equilibrio-CEPREU-UPAO.ppt.pps?t=1404834758" TargetMode="External"/><Relationship Id="rId5" Type="http://schemas.openxmlformats.org/officeDocument/2006/relationships/hyperlink" Target="http://www.ual.es/~mnavarro/TEMA4Estatica.pdf" TargetMode="External"/><Relationship Id="rId6" Type="http://schemas.openxmlformats.org/officeDocument/2006/relationships/hyperlink" Target="http://blog.espol.edu.ec/josmvala/files/2009/07/FUERZAS_EQUILIBRIO_PARTICULA.ppt" TargetMode="External"/><Relationship Id="rId7" Type="http://schemas.openxmlformats.org/officeDocument/2006/relationships/image" Target="../media/image2.png"/><Relationship Id="rId8" Type="http://schemas.openxmlformats.org/officeDocument/2006/relationships/image" Target="../media/image3.jpeg"/><Relationship Id="rId9"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hyperlink" Target="http://whmatematicas.wikispaces.com/file/view/FISICA+V+-FUERZAS.pp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09650" y="1740309"/>
            <a:ext cx="7712869" cy="3970318"/>
          </a:xfrm>
          <a:prstGeom prst="rect">
            <a:avLst/>
          </a:prstGeom>
        </p:spPr>
        <p:txBody>
          <a:bodyPr wrap="none">
            <a:spAutoFit/>
          </a:bodyPr>
          <a:lstStyle/>
          <a:p>
            <a:r>
              <a:rPr lang="eu-ES" sz="3600" dirty="0" smtClean="0">
                <a:latin typeface="Arial" charset="0"/>
              </a:rPr>
              <a:t>11. INDARRAK ETA OREKA</a:t>
            </a:r>
          </a:p>
          <a:p>
            <a:endParaRPr lang="eu-ES" sz="3600" dirty="0">
              <a:latin typeface="Arial" charset="0"/>
            </a:endParaRPr>
          </a:p>
          <a:p>
            <a:endParaRPr lang="eu-ES" sz="3600" dirty="0" smtClean="0">
              <a:latin typeface="Arial" charset="0"/>
            </a:endParaRPr>
          </a:p>
          <a:p>
            <a:r>
              <a:rPr lang="es-ES" sz="3600" dirty="0" err="1"/>
              <a:t>Bideoak</a:t>
            </a:r>
            <a:r>
              <a:rPr lang="es-ES" sz="3600" dirty="0"/>
              <a:t>, </a:t>
            </a:r>
            <a:r>
              <a:rPr lang="es-ES" sz="3600" dirty="0" err="1"/>
              <a:t>jolasak</a:t>
            </a:r>
            <a:r>
              <a:rPr lang="es-ES" sz="3600" dirty="0"/>
              <a:t> eta </a:t>
            </a:r>
            <a:r>
              <a:rPr lang="es-ES" sz="3600" dirty="0" err="1"/>
              <a:t>irakurgaiak</a:t>
            </a:r>
            <a:r>
              <a:rPr lang="es-ES" sz="3600" dirty="0"/>
              <a:t> </a:t>
            </a:r>
            <a:r>
              <a:rPr lang="es-ES" sz="3600" dirty="0" err="1"/>
              <a:t>dituzue</a:t>
            </a:r>
            <a:r>
              <a:rPr lang="es-ES" sz="3600" dirty="0"/>
              <a:t>. </a:t>
            </a:r>
            <a:endParaRPr lang="es-ES" sz="3600" dirty="0" smtClean="0"/>
          </a:p>
          <a:p>
            <a:endParaRPr lang="es-ES" sz="3600" dirty="0"/>
          </a:p>
          <a:p>
            <a:r>
              <a:rPr lang="es-ES" sz="3600" dirty="0" smtClean="0"/>
              <a:t>Material </a:t>
            </a:r>
            <a:r>
              <a:rPr lang="es-ES" sz="3600" dirty="0" err="1"/>
              <a:t>osagarriak</a:t>
            </a:r>
            <a:r>
              <a:rPr lang="es-ES" sz="3600" dirty="0"/>
              <a:t> </a:t>
            </a:r>
            <a:r>
              <a:rPr lang="es-ES" sz="3600" dirty="0" err="1"/>
              <a:t>dira</a:t>
            </a:r>
            <a:r>
              <a:rPr lang="es-ES" sz="3600" dirty="0"/>
              <a:t>.</a:t>
            </a:r>
          </a:p>
          <a:p>
            <a:endParaRPr lang="es-ES" sz="3600" dirty="0"/>
          </a:p>
        </p:txBody>
      </p:sp>
      <p:pic>
        <p:nvPicPr>
          <p:cNvPr id="5" name="Imagen 4" descr="Creative Commons License">
            <a:hlinkClick r:id="rId2" tooltip="&quot;Creative Commons License&quot;"/>
          </p:cNvPr>
          <p:cNvPicPr/>
          <p:nvPr/>
        </p:nvPicPr>
        <p:blipFill>
          <a:blip r:embed="rId3" cstate="print"/>
          <a:srcRect/>
          <a:stretch>
            <a:fillRect/>
          </a:stretch>
        </p:blipFill>
        <p:spPr bwMode="auto">
          <a:xfrm>
            <a:off x="4152900" y="6007514"/>
            <a:ext cx="838200" cy="295275"/>
          </a:xfrm>
          <a:prstGeom prst="rect">
            <a:avLst/>
          </a:prstGeom>
          <a:noFill/>
          <a:ln w="9525">
            <a:noFill/>
            <a:miter lim="800000"/>
            <a:headEnd/>
            <a:tailEnd/>
          </a:ln>
        </p:spPr>
      </p:pic>
      <p:pic>
        <p:nvPicPr>
          <p:cNvPr id="6" name="Imagen 5"/>
          <p:cNvPicPr/>
          <p:nvPr/>
        </p:nvPicPr>
        <p:blipFill>
          <a:blip r:embed="rId4"/>
          <a:srcRect/>
          <a:stretch>
            <a:fillRect/>
          </a:stretch>
        </p:blipFill>
        <p:spPr bwMode="auto">
          <a:xfrm>
            <a:off x="6678323" y="145017"/>
            <a:ext cx="1485900" cy="552450"/>
          </a:xfrm>
          <a:prstGeom prst="rect">
            <a:avLst/>
          </a:prstGeom>
          <a:noFill/>
          <a:ln w="9525">
            <a:noFill/>
            <a:miter lim="800000"/>
            <a:headEnd/>
            <a:tailEnd/>
          </a:ln>
        </p:spPr>
      </p:pic>
      <p:pic>
        <p:nvPicPr>
          <p:cNvPr id="7" name="Imagen 6" descr="blanco_pequeno"/>
          <p:cNvPicPr/>
          <p:nvPr/>
        </p:nvPicPr>
        <p:blipFill>
          <a:blip r:embed="rId5"/>
          <a:srcRect/>
          <a:stretch>
            <a:fillRect/>
          </a:stretch>
        </p:blipFill>
        <p:spPr bwMode="auto">
          <a:xfrm>
            <a:off x="685800" y="71293"/>
            <a:ext cx="1371600" cy="638175"/>
          </a:xfrm>
          <a:prstGeom prst="rect">
            <a:avLst/>
          </a:prstGeom>
          <a:noFill/>
          <a:ln w="9525">
            <a:noFill/>
            <a:miter lim="800000"/>
            <a:headEnd/>
            <a:tailEnd/>
          </a:ln>
        </p:spPr>
      </p:pic>
      <p:pic>
        <p:nvPicPr>
          <p:cNvPr id="8" name="Imagen 7" descr="logo_papel"/>
          <p:cNvPicPr/>
          <p:nvPr/>
        </p:nvPicPr>
        <p:blipFill>
          <a:blip r:embed="rId6" cstate="print"/>
          <a:srcRect/>
          <a:stretch>
            <a:fillRect/>
          </a:stretch>
        </p:blipFill>
        <p:spPr bwMode="auto">
          <a:xfrm>
            <a:off x="3729171" y="173053"/>
            <a:ext cx="1137285" cy="579755"/>
          </a:xfrm>
          <a:prstGeom prst="rect">
            <a:avLst/>
          </a:prstGeom>
          <a:noFill/>
          <a:ln w="9525">
            <a:noFill/>
            <a:miter lim="800000"/>
            <a:headEnd/>
            <a:tailEnd/>
          </a:ln>
        </p:spPr>
      </p:pic>
      <p:sp>
        <p:nvSpPr>
          <p:cNvPr id="9" name="Marcador de pie de página 4"/>
          <p:cNvSpPr>
            <a:spLocks noGrp="1"/>
          </p:cNvSpPr>
          <p:nvPr>
            <p:ph type="ftr" sz="quarter" idx="11"/>
          </p:nvPr>
        </p:nvSpPr>
        <p:spPr>
          <a:xfrm>
            <a:off x="717550" y="6347866"/>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793356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3303" y="828055"/>
            <a:ext cx="8473424" cy="5016757"/>
          </a:xfrm>
          <a:prstGeom prst="rect">
            <a:avLst/>
          </a:prstGeom>
        </p:spPr>
        <p:txBody>
          <a:bodyPr wrap="square">
            <a:spAutoFit/>
          </a:bodyPr>
          <a:lstStyle/>
          <a:p>
            <a:pPr algn="just"/>
            <a:r>
              <a:rPr lang="eu-ES" sz="3200" dirty="0" smtClean="0"/>
              <a:t>Orekak egonkorra izan dadin............................. pasatzen den marra zuzenak gorputz horren sostengu-oinarritik pasa behar du. </a:t>
            </a:r>
          </a:p>
          <a:p>
            <a:pPr algn="just"/>
            <a:r>
              <a:rPr lang="eu-ES" sz="3200" dirty="0" smtClean="0"/>
              <a:t>Baliabide eta informazio gehiago hemen:</a:t>
            </a:r>
            <a:r>
              <a:rPr lang="es-ES" sz="3200" dirty="0" smtClean="0">
                <a:hlinkClick r:id="rId2"/>
              </a:rPr>
              <a:t>http://www.iesfuentelucena.org/menus/departamentos%20didacticos/BiologiayGeologia/metodos%20de%20la%20ciencia/primer%20trimestre/08_Calculocentrogravedad.pdf</a:t>
            </a:r>
            <a:endParaRPr lang="es-ES" sz="3200" dirty="0" smtClean="0"/>
          </a:p>
          <a:p>
            <a:pPr algn="just"/>
            <a:r>
              <a:rPr lang="eu-ES" sz="3200" dirty="0" smtClean="0"/>
              <a:t>  helbidean duzue. Kalkulatu grabitate zentrua eta aplikatu kasu honetan.</a:t>
            </a:r>
            <a:endParaRPr lang="eu-ES" sz="3200" dirty="0"/>
          </a:p>
        </p:txBody>
      </p:sp>
      <p:pic>
        <p:nvPicPr>
          <p:cNvPr id="5" name="Imagen 4"/>
          <p:cNvPicPr/>
          <p:nvPr/>
        </p:nvPicPr>
        <p:blipFill>
          <a:blip r:embed="rId3"/>
          <a:srcRect/>
          <a:stretch>
            <a:fillRect/>
          </a:stretch>
        </p:blipFill>
        <p:spPr bwMode="auto">
          <a:xfrm>
            <a:off x="6678323" y="145017"/>
            <a:ext cx="1485900" cy="552450"/>
          </a:xfrm>
          <a:prstGeom prst="rect">
            <a:avLst/>
          </a:prstGeom>
          <a:noFill/>
          <a:ln w="9525">
            <a:noFill/>
            <a:miter lim="800000"/>
            <a:headEnd/>
            <a:tailEnd/>
          </a:ln>
        </p:spPr>
      </p:pic>
      <p:pic>
        <p:nvPicPr>
          <p:cNvPr id="6" name="Imagen 5" descr="blanco_pequeno"/>
          <p:cNvPicPr/>
          <p:nvPr/>
        </p:nvPicPr>
        <p:blipFill>
          <a:blip r:embed="rId4"/>
          <a:srcRect/>
          <a:stretch>
            <a:fillRect/>
          </a:stretch>
        </p:blipFill>
        <p:spPr bwMode="auto">
          <a:xfrm>
            <a:off x="685800" y="71293"/>
            <a:ext cx="1371600" cy="638175"/>
          </a:xfrm>
          <a:prstGeom prst="rect">
            <a:avLst/>
          </a:prstGeom>
          <a:noFill/>
          <a:ln w="9525">
            <a:noFill/>
            <a:miter lim="800000"/>
            <a:headEnd/>
            <a:tailEnd/>
          </a:ln>
        </p:spPr>
      </p:pic>
      <p:pic>
        <p:nvPicPr>
          <p:cNvPr id="7" name="Imagen 6" descr="logo_papel"/>
          <p:cNvPicPr/>
          <p:nvPr/>
        </p:nvPicPr>
        <p:blipFill>
          <a:blip r:embed="rId5" cstate="print"/>
          <a:srcRect/>
          <a:stretch>
            <a:fillRect/>
          </a:stretch>
        </p:blipFill>
        <p:spPr bwMode="auto">
          <a:xfrm>
            <a:off x="3729171" y="173053"/>
            <a:ext cx="1137285" cy="579755"/>
          </a:xfrm>
          <a:prstGeom prst="rect">
            <a:avLst/>
          </a:prstGeom>
          <a:noFill/>
          <a:ln w="9525">
            <a:noFill/>
            <a:miter lim="800000"/>
            <a:headEnd/>
            <a:tailEnd/>
          </a:ln>
        </p:spPr>
      </p:pic>
    </p:spTree>
    <p:extLst>
      <p:ext uri="{BB962C8B-B14F-4D97-AF65-F5344CB8AC3E}">
        <p14:creationId xmlns:p14="http://schemas.microsoft.com/office/powerpoint/2010/main" val="2663771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98079" y="749843"/>
            <a:ext cx="8649357" cy="5262980"/>
          </a:xfrm>
          <a:prstGeom prst="rect">
            <a:avLst/>
          </a:prstGeom>
          <a:noFill/>
        </p:spPr>
        <p:txBody>
          <a:bodyPr wrap="square" rtlCol="0">
            <a:spAutoFit/>
          </a:bodyPr>
          <a:lstStyle/>
          <a:p>
            <a:r>
              <a:rPr lang="eu-ES" sz="2800" dirty="0" smtClean="0">
                <a:hlinkClick r:id="rId2"/>
              </a:rPr>
              <a:t>http://www.youtube.com/watch?v=pGruaUYv66E&amp;feature=PlayList&amp;p=BF0CCA085DD43695&amp;playnext_from=PL&amp;playnext=1&amp;index=73</a:t>
            </a:r>
            <a:endParaRPr lang="es-ES" sz="2800" dirty="0" smtClean="0"/>
          </a:p>
          <a:p>
            <a:r>
              <a:rPr lang="eu-ES" sz="2800" dirty="0" smtClean="0"/>
              <a:t> Bideoa </a:t>
            </a:r>
            <a:r>
              <a:rPr lang="eu-ES" sz="2800" dirty="0"/>
              <a:t>ikusi </a:t>
            </a:r>
            <a:r>
              <a:rPr lang="eu-ES" sz="2800" dirty="0" smtClean="0"/>
              <a:t>ondoren</a:t>
            </a:r>
            <a:r>
              <a:rPr lang="es-ES_tradnl" sz="2800" dirty="0" smtClean="0"/>
              <a:t>, </a:t>
            </a:r>
            <a:r>
              <a:rPr lang="es-ES_tradnl" sz="2800" dirty="0" err="1" smtClean="0"/>
              <a:t>erantzun</a:t>
            </a:r>
            <a:r>
              <a:rPr lang="es-ES_tradnl" sz="2800" dirty="0" smtClean="0"/>
              <a:t>:</a:t>
            </a:r>
            <a:endParaRPr lang="es-ES" sz="2800" dirty="0"/>
          </a:p>
          <a:p>
            <a:r>
              <a:rPr lang="eu-ES" sz="2800" dirty="0"/>
              <a:t>“Nola kokatu dituzte boloak?”, “nork bota ditu errazen boloak?”, “eta nori kostatu zaio gehien?”, “zergatik?” “zergatik ez da iritsi bola boloak kolpatzera Rosik bota duenean?”, “zer egiten du Rosik boloak bota ahal izateko</a:t>
            </a:r>
            <a:r>
              <a:rPr lang="eu-ES" sz="2800" dirty="0" smtClean="0"/>
              <a:t>?”…</a:t>
            </a:r>
            <a:endParaRPr lang="es-ES" sz="2800" dirty="0"/>
          </a:p>
          <a:p>
            <a:r>
              <a:rPr lang="eu-ES" sz="2800" dirty="0" smtClean="0"/>
              <a:t>Zeintzuk dira ideia nagusiak? Adibidez </a:t>
            </a:r>
            <a:r>
              <a:rPr lang="eu-ES" sz="2800" dirty="0"/>
              <a:t>boloak posizio batean kokatzen </a:t>
            </a:r>
            <a:r>
              <a:rPr lang="eu-ES" sz="2800" dirty="0" smtClean="0"/>
              <a:t>dira </a:t>
            </a:r>
            <a:r>
              <a:rPr lang="eu-ES" sz="2800" dirty="0"/>
              <a:t>eta boloak botatzeko inpultsoa (indarra) beharrezkoa </a:t>
            </a:r>
            <a:r>
              <a:rPr lang="eu-ES" sz="2800" dirty="0" smtClean="0"/>
              <a:t>da.</a:t>
            </a:r>
            <a:r>
              <a:rPr lang="eu-ES" sz="2800" dirty="0"/>
              <a:t> </a:t>
            </a:r>
            <a:endParaRPr lang="es-ES" sz="2800" dirty="0"/>
          </a:p>
        </p:txBody>
      </p:sp>
      <p:pic>
        <p:nvPicPr>
          <p:cNvPr id="5" name="Imagen 4"/>
          <p:cNvPicPr/>
          <p:nvPr/>
        </p:nvPicPr>
        <p:blipFill>
          <a:blip r:embed="rId3"/>
          <a:srcRect/>
          <a:stretch>
            <a:fillRect/>
          </a:stretch>
        </p:blipFill>
        <p:spPr bwMode="auto">
          <a:xfrm>
            <a:off x="6678323" y="145017"/>
            <a:ext cx="1485900" cy="552450"/>
          </a:xfrm>
          <a:prstGeom prst="rect">
            <a:avLst/>
          </a:prstGeom>
          <a:noFill/>
          <a:ln w="9525">
            <a:noFill/>
            <a:miter lim="800000"/>
            <a:headEnd/>
            <a:tailEnd/>
          </a:ln>
        </p:spPr>
      </p:pic>
      <p:pic>
        <p:nvPicPr>
          <p:cNvPr id="6" name="Imagen 5" descr="blanco_pequeno"/>
          <p:cNvPicPr/>
          <p:nvPr/>
        </p:nvPicPr>
        <p:blipFill>
          <a:blip r:embed="rId4"/>
          <a:srcRect/>
          <a:stretch>
            <a:fillRect/>
          </a:stretch>
        </p:blipFill>
        <p:spPr bwMode="auto">
          <a:xfrm>
            <a:off x="685800" y="71293"/>
            <a:ext cx="1371600" cy="638175"/>
          </a:xfrm>
          <a:prstGeom prst="rect">
            <a:avLst/>
          </a:prstGeom>
          <a:noFill/>
          <a:ln w="9525">
            <a:noFill/>
            <a:miter lim="800000"/>
            <a:headEnd/>
            <a:tailEnd/>
          </a:ln>
        </p:spPr>
      </p:pic>
      <p:pic>
        <p:nvPicPr>
          <p:cNvPr id="7" name="Imagen 6" descr="logo_papel"/>
          <p:cNvPicPr/>
          <p:nvPr/>
        </p:nvPicPr>
        <p:blipFill>
          <a:blip r:embed="rId5" cstate="print"/>
          <a:srcRect/>
          <a:stretch>
            <a:fillRect/>
          </a:stretch>
        </p:blipFill>
        <p:spPr bwMode="auto">
          <a:xfrm>
            <a:off x="3729171" y="173053"/>
            <a:ext cx="1137285" cy="579755"/>
          </a:xfrm>
          <a:prstGeom prst="rect">
            <a:avLst/>
          </a:prstGeom>
          <a:noFill/>
          <a:ln w="9525">
            <a:noFill/>
            <a:miter lim="800000"/>
            <a:headEnd/>
            <a:tailEnd/>
          </a:ln>
        </p:spPr>
      </p:pic>
    </p:spTree>
    <p:extLst>
      <p:ext uri="{BB962C8B-B14F-4D97-AF65-F5344CB8AC3E}">
        <p14:creationId xmlns:p14="http://schemas.microsoft.com/office/powerpoint/2010/main" val="2663771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89560" y="796230"/>
            <a:ext cx="8776723" cy="5816978"/>
          </a:xfrm>
          <a:prstGeom prst="rect">
            <a:avLst/>
          </a:prstGeom>
          <a:noFill/>
        </p:spPr>
        <p:txBody>
          <a:bodyPr wrap="square" rtlCol="0">
            <a:spAutoFit/>
          </a:bodyPr>
          <a:lstStyle/>
          <a:p>
            <a:pPr algn="just"/>
            <a:r>
              <a:rPr lang="eu-ES" sz="2800" dirty="0" smtClean="0"/>
              <a:t>Haurrentzako jostailu batzuek «tentetiesos» izenekoak dira.</a:t>
            </a:r>
          </a:p>
          <a:p>
            <a:pPr algn="just"/>
            <a:r>
              <a:rPr lang="eu-ES" sz="2800" dirty="0" smtClean="0"/>
              <a:t>Inklinatu arren beti posizio bertikalera itzultzen dira. </a:t>
            </a:r>
          </a:p>
          <a:p>
            <a:pPr algn="just"/>
            <a:r>
              <a:rPr lang="eu-ES" sz="2800" dirty="0" smtClean="0"/>
              <a:t>Azal ezazu nola eraiki behar ditugun «tentetiesos» jostailu hauek.</a:t>
            </a:r>
          </a:p>
          <a:p>
            <a:pPr algn="just"/>
            <a:endParaRPr lang="eu-ES" sz="2800" dirty="0"/>
          </a:p>
          <a:p>
            <a:pPr algn="just"/>
            <a:r>
              <a:rPr lang="eu-ES" sz="2800" dirty="0" smtClean="0"/>
              <a:t>Horrelako  beste jostailuren bat ezagutzen al duzu? Zein.</a:t>
            </a:r>
          </a:p>
          <a:p>
            <a:pPr algn="just"/>
            <a:endParaRPr lang="eu-ES" sz="2800" dirty="0"/>
          </a:p>
          <a:p>
            <a:pPr algn="just"/>
            <a:r>
              <a:rPr lang="eu-ES" sz="2800" dirty="0" smtClean="0"/>
              <a:t>Egiturei buruzko ondorengo testua irakur ezazu.</a:t>
            </a:r>
          </a:p>
          <a:p>
            <a:pPr algn="just"/>
            <a:endParaRPr lang="eu-ES" sz="2800" dirty="0"/>
          </a:p>
          <a:p>
            <a:pPr algn="just"/>
            <a:r>
              <a:rPr lang="es-ES" sz="2800" dirty="0" smtClean="0">
                <a:hlinkClick r:id="rId2"/>
              </a:rPr>
              <a:t>http://www.slideshare.net/minmacullf/estructuras-519123</a:t>
            </a:r>
            <a:endParaRPr lang="es-ES" sz="2800" dirty="0" smtClean="0"/>
          </a:p>
          <a:p>
            <a:pPr algn="just"/>
            <a:endParaRPr lang="eu-ES" sz="2800" dirty="0" smtClean="0"/>
          </a:p>
          <a:p>
            <a:pPr algn="ctr"/>
            <a:endParaRPr lang="eu-ES" dirty="0"/>
          </a:p>
          <a:p>
            <a:pPr algn="ctr"/>
            <a:endParaRPr lang="es-ES" dirty="0"/>
          </a:p>
        </p:txBody>
      </p:sp>
      <p:pic>
        <p:nvPicPr>
          <p:cNvPr id="5" name="Imagen 4"/>
          <p:cNvPicPr/>
          <p:nvPr/>
        </p:nvPicPr>
        <p:blipFill>
          <a:blip r:embed="rId3"/>
          <a:srcRect/>
          <a:stretch>
            <a:fillRect/>
          </a:stretch>
        </p:blipFill>
        <p:spPr bwMode="auto">
          <a:xfrm>
            <a:off x="6678323" y="145017"/>
            <a:ext cx="1485900" cy="552450"/>
          </a:xfrm>
          <a:prstGeom prst="rect">
            <a:avLst/>
          </a:prstGeom>
          <a:noFill/>
          <a:ln w="9525">
            <a:noFill/>
            <a:miter lim="800000"/>
            <a:headEnd/>
            <a:tailEnd/>
          </a:ln>
        </p:spPr>
      </p:pic>
      <p:pic>
        <p:nvPicPr>
          <p:cNvPr id="6" name="Imagen 5" descr="blanco_pequeno"/>
          <p:cNvPicPr/>
          <p:nvPr/>
        </p:nvPicPr>
        <p:blipFill>
          <a:blip r:embed="rId4"/>
          <a:srcRect/>
          <a:stretch>
            <a:fillRect/>
          </a:stretch>
        </p:blipFill>
        <p:spPr bwMode="auto">
          <a:xfrm>
            <a:off x="685800" y="71293"/>
            <a:ext cx="1371600" cy="638175"/>
          </a:xfrm>
          <a:prstGeom prst="rect">
            <a:avLst/>
          </a:prstGeom>
          <a:noFill/>
          <a:ln w="9525">
            <a:noFill/>
            <a:miter lim="800000"/>
            <a:headEnd/>
            <a:tailEnd/>
          </a:ln>
        </p:spPr>
      </p:pic>
      <p:pic>
        <p:nvPicPr>
          <p:cNvPr id="7" name="Imagen 6" descr="logo_papel"/>
          <p:cNvPicPr/>
          <p:nvPr/>
        </p:nvPicPr>
        <p:blipFill>
          <a:blip r:embed="rId5" cstate="print"/>
          <a:srcRect/>
          <a:stretch>
            <a:fillRect/>
          </a:stretch>
        </p:blipFill>
        <p:spPr bwMode="auto">
          <a:xfrm>
            <a:off x="3729171" y="173053"/>
            <a:ext cx="1137285" cy="579755"/>
          </a:xfrm>
          <a:prstGeom prst="rect">
            <a:avLst/>
          </a:prstGeom>
          <a:noFill/>
          <a:ln w="9525">
            <a:noFill/>
            <a:miter lim="800000"/>
            <a:headEnd/>
            <a:tailEnd/>
          </a:ln>
        </p:spPr>
      </p:pic>
    </p:spTree>
    <p:extLst>
      <p:ext uri="{BB962C8B-B14F-4D97-AF65-F5344CB8AC3E}">
        <p14:creationId xmlns:p14="http://schemas.microsoft.com/office/powerpoint/2010/main" val="266377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732318" y="1231344"/>
            <a:ext cx="8017745" cy="4093428"/>
          </a:xfrm>
          <a:prstGeom prst="rect">
            <a:avLst/>
          </a:prstGeom>
          <a:noFill/>
        </p:spPr>
        <p:txBody>
          <a:bodyPr wrap="square" rtlCol="0">
            <a:spAutoFit/>
          </a:bodyPr>
          <a:lstStyle/>
          <a:p>
            <a:r>
              <a:rPr lang="es-ES" sz="2000" u="sng" dirty="0">
                <a:hlinkClick r:id="rId2"/>
              </a:rPr>
              <a:t>http://personales.unican.es/junqueraj/JavierJunquera_files/Fisica-1/11.Estatica.ppt</a:t>
            </a:r>
            <a:r>
              <a:rPr lang="es-ES" sz="2000" dirty="0" smtClean="0"/>
              <a:t>.</a:t>
            </a:r>
          </a:p>
          <a:p>
            <a:endParaRPr lang="es-ES" sz="2000" dirty="0"/>
          </a:p>
          <a:p>
            <a:r>
              <a:rPr lang="es-ES" sz="2000" u="sng" dirty="0">
                <a:hlinkClick r:id=""/>
              </a:rPr>
              <a:t>http://fresno.pntic.mec.es/~fgutie6/fisicayquimica1/Presentaciones/13%20Fuerza%20e%20interacci%F3n.ppt</a:t>
            </a:r>
            <a:r>
              <a:rPr lang="es-ES" sz="2000" dirty="0" smtClean="0"/>
              <a:t>.</a:t>
            </a:r>
          </a:p>
          <a:p>
            <a:endParaRPr lang="es-ES" sz="2000" dirty="0"/>
          </a:p>
          <a:p>
            <a:r>
              <a:rPr lang="es-ES" sz="2000" u="sng" dirty="0">
                <a:hlinkClick r:id="rId3"/>
              </a:rPr>
              <a:t>http://www.mcgraw-hill.es/bcv/guide/capitulo/8448146700.pdf</a:t>
            </a:r>
            <a:r>
              <a:rPr lang="es-ES" sz="2000" dirty="0" smtClean="0"/>
              <a:t>.</a:t>
            </a:r>
          </a:p>
          <a:p>
            <a:endParaRPr lang="es-ES" sz="2000" dirty="0" smtClean="0"/>
          </a:p>
          <a:p>
            <a:r>
              <a:rPr lang="es-ES" sz="2000" u="sng" dirty="0">
                <a:hlinkClick r:id="rId4"/>
              </a:rPr>
              <a:t>http://fisica1unasam.zonalibre.org/EQUILIBRIO%20DE%20CUERPOS%20(OPTA).pptx</a:t>
            </a:r>
            <a:r>
              <a:rPr lang="es-ES" sz="2000" dirty="0" smtClean="0"/>
              <a:t>.</a:t>
            </a:r>
          </a:p>
          <a:p>
            <a:endParaRPr lang="es-ES" sz="2000" dirty="0"/>
          </a:p>
          <a:p>
            <a:r>
              <a:rPr lang="es-ES" sz="2000" u="sng" dirty="0">
                <a:hlinkClick r:id="rId5"/>
              </a:rPr>
              <a:t>http://www.imac.unavarra.es/mecanica-1iti/download/tema_06_equilibrio_de_cuerpos_rigidos.ppt</a:t>
            </a:r>
            <a:r>
              <a:rPr lang="es-ES" sz="2000" dirty="0" smtClean="0"/>
              <a:t>.</a:t>
            </a:r>
          </a:p>
        </p:txBody>
      </p:sp>
      <p:pic>
        <p:nvPicPr>
          <p:cNvPr id="6" name="Imagen 5"/>
          <p:cNvPicPr/>
          <p:nvPr/>
        </p:nvPicPr>
        <p:blipFill>
          <a:blip r:embed="rId6"/>
          <a:srcRect/>
          <a:stretch>
            <a:fillRect/>
          </a:stretch>
        </p:blipFill>
        <p:spPr bwMode="auto">
          <a:xfrm>
            <a:off x="6678323" y="145017"/>
            <a:ext cx="1485900" cy="552450"/>
          </a:xfrm>
          <a:prstGeom prst="rect">
            <a:avLst/>
          </a:prstGeom>
          <a:noFill/>
          <a:ln w="9525">
            <a:noFill/>
            <a:miter lim="800000"/>
            <a:headEnd/>
            <a:tailEnd/>
          </a:ln>
        </p:spPr>
      </p:pic>
      <p:pic>
        <p:nvPicPr>
          <p:cNvPr id="7" name="Imagen 6" descr="blanco_pequeno"/>
          <p:cNvPicPr/>
          <p:nvPr/>
        </p:nvPicPr>
        <p:blipFill>
          <a:blip r:embed="rId7"/>
          <a:srcRect/>
          <a:stretch>
            <a:fillRect/>
          </a:stretch>
        </p:blipFill>
        <p:spPr bwMode="auto">
          <a:xfrm>
            <a:off x="685800" y="71293"/>
            <a:ext cx="1371600" cy="638175"/>
          </a:xfrm>
          <a:prstGeom prst="rect">
            <a:avLst/>
          </a:prstGeom>
          <a:noFill/>
          <a:ln w="9525">
            <a:noFill/>
            <a:miter lim="800000"/>
            <a:headEnd/>
            <a:tailEnd/>
          </a:ln>
        </p:spPr>
      </p:pic>
      <p:pic>
        <p:nvPicPr>
          <p:cNvPr id="8" name="Imagen 7" descr="logo_papel"/>
          <p:cNvPicPr/>
          <p:nvPr/>
        </p:nvPicPr>
        <p:blipFill>
          <a:blip r:embed="rId8" cstate="print"/>
          <a:srcRect/>
          <a:stretch>
            <a:fillRect/>
          </a:stretch>
        </p:blipFill>
        <p:spPr bwMode="auto">
          <a:xfrm>
            <a:off x="3729171" y="173053"/>
            <a:ext cx="1137285" cy="579755"/>
          </a:xfrm>
          <a:prstGeom prst="rect">
            <a:avLst/>
          </a:prstGeom>
          <a:noFill/>
          <a:ln w="9525">
            <a:noFill/>
            <a:miter lim="800000"/>
            <a:headEnd/>
            <a:tailEnd/>
          </a:ln>
        </p:spPr>
      </p:pic>
    </p:spTree>
    <p:extLst>
      <p:ext uri="{BB962C8B-B14F-4D97-AF65-F5344CB8AC3E}">
        <p14:creationId xmlns:p14="http://schemas.microsoft.com/office/powerpoint/2010/main" val="950287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53682" y="856352"/>
            <a:ext cx="8877225" cy="4524315"/>
          </a:xfrm>
          <a:prstGeom prst="rect">
            <a:avLst/>
          </a:prstGeom>
          <a:noFill/>
        </p:spPr>
        <p:txBody>
          <a:bodyPr wrap="square" rtlCol="0">
            <a:spAutoFit/>
          </a:bodyPr>
          <a:lstStyle/>
          <a:p>
            <a:endParaRPr lang="es-ES" sz="2400" dirty="0"/>
          </a:p>
          <a:p>
            <a:r>
              <a:rPr lang="es-ES" sz="2400" u="sng" dirty="0">
                <a:hlinkClick r:id="rId2"/>
              </a:rPr>
              <a:t>http://whmatematicas.wikispaces.com/file/view/FISICA+V+-FUERZAS.ppt</a:t>
            </a:r>
            <a:r>
              <a:rPr lang="es-ES" sz="2400" dirty="0"/>
              <a:t>.</a:t>
            </a:r>
          </a:p>
          <a:p>
            <a:endParaRPr lang="es-ES" sz="2400" dirty="0"/>
          </a:p>
          <a:p>
            <a:r>
              <a:rPr lang="es-ES" sz="2400" u="sng" dirty="0">
                <a:hlinkClick r:id="rId3"/>
              </a:rPr>
              <a:t>http://uncavim10.unc.edu.ar/mod/resource/view.php?id=7409</a:t>
            </a:r>
            <a:r>
              <a:rPr lang="es-ES" sz="2400" dirty="0"/>
              <a:t>.</a:t>
            </a:r>
          </a:p>
          <a:p>
            <a:endParaRPr lang="es-ES" sz="2400" dirty="0"/>
          </a:p>
          <a:p>
            <a:r>
              <a:rPr lang="es-ES" sz="2400" u="sng" dirty="0">
                <a:hlinkClick r:id="rId4"/>
              </a:rPr>
              <a:t>http://machadodiez.jimdo.com/app/download/9172158671/Capitulo+III-Fuerza+y+Equilibrio-CEPREU-UPAO.ppt.pps?t=1404834758</a:t>
            </a:r>
            <a:r>
              <a:rPr lang="es-ES" sz="2400" dirty="0"/>
              <a:t>.</a:t>
            </a:r>
          </a:p>
          <a:p>
            <a:r>
              <a:rPr lang="es-ES" sz="2400" dirty="0" smtClean="0">
                <a:hlinkClick r:id="rId5"/>
              </a:rPr>
              <a:t>http</a:t>
            </a:r>
            <a:r>
              <a:rPr lang="es-ES" sz="2400" dirty="0">
                <a:hlinkClick r:id="rId5"/>
              </a:rPr>
              <a:t>://www.ual.es/~mnavarro/TEMA4Estatica.pdf</a:t>
            </a:r>
            <a:r>
              <a:rPr lang="es-ES" sz="2400" dirty="0" smtClean="0"/>
              <a:t>.</a:t>
            </a:r>
          </a:p>
          <a:p>
            <a:endParaRPr lang="es-ES" sz="2400" dirty="0"/>
          </a:p>
          <a:p>
            <a:r>
              <a:rPr lang="es-ES" sz="2400" u="sng" dirty="0">
                <a:hlinkClick r:id="rId6"/>
              </a:rPr>
              <a:t>http://blog.espol.edu.ec/josmvala/files/2009/07/FUERZAS_EQUILIBRIO_PARTICULA.ppt</a:t>
            </a:r>
            <a:r>
              <a:rPr lang="es-ES" sz="2400" dirty="0" smtClean="0"/>
              <a:t>.</a:t>
            </a:r>
          </a:p>
        </p:txBody>
      </p:sp>
      <p:pic>
        <p:nvPicPr>
          <p:cNvPr id="6" name="Imagen 5"/>
          <p:cNvPicPr/>
          <p:nvPr/>
        </p:nvPicPr>
        <p:blipFill>
          <a:blip r:embed="rId7"/>
          <a:srcRect/>
          <a:stretch>
            <a:fillRect/>
          </a:stretch>
        </p:blipFill>
        <p:spPr bwMode="auto">
          <a:xfrm>
            <a:off x="6678323" y="145017"/>
            <a:ext cx="1485900" cy="552450"/>
          </a:xfrm>
          <a:prstGeom prst="rect">
            <a:avLst/>
          </a:prstGeom>
          <a:noFill/>
          <a:ln w="9525">
            <a:noFill/>
            <a:miter lim="800000"/>
            <a:headEnd/>
            <a:tailEnd/>
          </a:ln>
        </p:spPr>
      </p:pic>
      <p:pic>
        <p:nvPicPr>
          <p:cNvPr id="7" name="Imagen 6" descr="blanco_pequeno"/>
          <p:cNvPicPr/>
          <p:nvPr/>
        </p:nvPicPr>
        <p:blipFill>
          <a:blip r:embed="rId8"/>
          <a:srcRect/>
          <a:stretch>
            <a:fillRect/>
          </a:stretch>
        </p:blipFill>
        <p:spPr bwMode="auto">
          <a:xfrm>
            <a:off x="685800" y="71293"/>
            <a:ext cx="1371600" cy="638175"/>
          </a:xfrm>
          <a:prstGeom prst="rect">
            <a:avLst/>
          </a:prstGeom>
          <a:noFill/>
          <a:ln w="9525">
            <a:noFill/>
            <a:miter lim="800000"/>
            <a:headEnd/>
            <a:tailEnd/>
          </a:ln>
        </p:spPr>
      </p:pic>
      <p:pic>
        <p:nvPicPr>
          <p:cNvPr id="8" name="Imagen 7" descr="logo_papel"/>
          <p:cNvPicPr/>
          <p:nvPr/>
        </p:nvPicPr>
        <p:blipFill>
          <a:blip r:embed="rId9" cstate="print"/>
          <a:srcRect/>
          <a:stretch>
            <a:fillRect/>
          </a:stretch>
        </p:blipFill>
        <p:spPr bwMode="auto">
          <a:xfrm>
            <a:off x="3729171" y="173053"/>
            <a:ext cx="1137285" cy="579755"/>
          </a:xfrm>
          <a:prstGeom prst="rect">
            <a:avLst/>
          </a:prstGeom>
          <a:noFill/>
          <a:ln w="9525">
            <a:noFill/>
            <a:miter lim="800000"/>
            <a:headEnd/>
            <a:tailEnd/>
          </a:ln>
        </p:spPr>
      </p:pic>
    </p:spTree>
    <p:extLst>
      <p:ext uri="{BB962C8B-B14F-4D97-AF65-F5344CB8AC3E}">
        <p14:creationId xmlns:p14="http://schemas.microsoft.com/office/powerpoint/2010/main" val="6747634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2926</TotalTime>
  <Words>413</Words>
  <Application>Microsoft Macintosh PowerPoint</Application>
  <PresentationFormat>Presentación en pantalla (4:3)</PresentationFormat>
  <Paragraphs>42</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Jme</dc:creator>
  <cp:lastModifiedBy>Jme</cp:lastModifiedBy>
  <cp:revision>17</cp:revision>
  <dcterms:created xsi:type="dcterms:W3CDTF">2015-04-24T08:23:16Z</dcterms:created>
  <dcterms:modified xsi:type="dcterms:W3CDTF">2015-06-11T14:10:46Z</dcterms:modified>
</cp:coreProperties>
</file>