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9" r:id="rId3"/>
    <p:sldId id="331" r:id="rId4"/>
    <p:sldId id="260" r:id="rId5"/>
    <p:sldId id="261" r:id="rId6"/>
    <p:sldId id="262" r:id="rId7"/>
    <p:sldId id="264" r:id="rId8"/>
    <p:sldId id="265" r:id="rId9"/>
    <p:sldId id="266" r:id="rId10"/>
    <p:sldId id="267" r:id="rId11"/>
    <p:sldId id="268" r:id="rId12"/>
    <p:sldId id="269" r:id="rId13"/>
    <p:sldId id="270" r:id="rId14"/>
    <p:sldId id="271" r:id="rId15"/>
    <p:sldId id="272" r:id="rId16"/>
    <p:sldId id="274" r:id="rId17"/>
    <p:sldId id="332" r:id="rId18"/>
    <p:sldId id="276" r:id="rId19"/>
    <p:sldId id="279" r:id="rId20"/>
    <p:sldId id="283" r:id="rId21"/>
    <p:sldId id="285" r:id="rId22"/>
    <p:sldId id="286" r:id="rId23"/>
    <p:sldId id="287" r:id="rId24"/>
    <p:sldId id="288" r:id="rId25"/>
    <p:sldId id="289" r:id="rId26"/>
    <p:sldId id="290" r:id="rId27"/>
    <p:sldId id="291" r:id="rId28"/>
    <p:sldId id="292" r:id="rId29"/>
    <p:sldId id="293" r:id="rId30"/>
    <p:sldId id="294" r:id="rId31"/>
    <p:sldId id="295" r:id="rId32"/>
    <p:sldId id="296" r:id="rId33"/>
    <p:sldId id="297" r:id="rId34"/>
    <p:sldId id="298" r:id="rId35"/>
    <p:sldId id="299" r:id="rId36"/>
    <p:sldId id="300" r:id="rId37"/>
    <p:sldId id="301" r:id="rId38"/>
    <p:sldId id="302" r:id="rId39"/>
    <p:sldId id="303" r:id="rId40"/>
    <p:sldId id="304" r:id="rId41"/>
    <p:sldId id="305" r:id="rId42"/>
    <p:sldId id="306" r:id="rId43"/>
    <p:sldId id="307" r:id="rId44"/>
    <p:sldId id="308" r:id="rId45"/>
    <p:sldId id="309" r:id="rId46"/>
    <p:sldId id="310" r:id="rId47"/>
    <p:sldId id="311" r:id="rId48"/>
    <p:sldId id="312" r:id="rId49"/>
    <p:sldId id="313" r:id="rId50"/>
    <p:sldId id="314" r:id="rId51"/>
    <p:sldId id="315" r:id="rId52"/>
    <p:sldId id="316" r:id="rId53"/>
    <p:sldId id="317" r:id="rId54"/>
    <p:sldId id="318" r:id="rId55"/>
    <p:sldId id="319" r:id="rId56"/>
    <p:sldId id="320" r:id="rId57"/>
    <p:sldId id="321" r:id="rId58"/>
    <p:sldId id="322" r:id="rId59"/>
    <p:sldId id="323" r:id="rId60"/>
    <p:sldId id="324" r:id="rId61"/>
    <p:sldId id="325" r:id="rId62"/>
    <p:sldId id="326" r:id="rId63"/>
    <p:sldId id="327" r:id="rId64"/>
    <p:sldId id="328" r:id="rId65"/>
    <p:sldId id="329" r:id="rId66"/>
    <p:sldId id="330" r:id="rId67"/>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6" d="100"/>
          <a:sy n="66" d="100"/>
        </p:scale>
        <p:origin x="-160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printerSettings" Target="printerSettings/printerSettings1.bin"/><Relationship Id="rId69" Type="http://schemas.openxmlformats.org/officeDocument/2006/relationships/presProps" Target="presProp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viewProps" Target="viewProps.xml"/><Relationship Id="rId71" Type="http://schemas.openxmlformats.org/officeDocument/2006/relationships/theme" Target="theme/theme1.xml"/><Relationship Id="rId72"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9C86B543-F7E8-1241-A7C1-D9E3D951671B}" type="datetimeFigureOut">
              <a:rPr lang="es-ES" smtClean="0"/>
              <a:t>10/6/15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8F6078D-3EE1-F94F-8F55-7B0767495E90}" type="slidenum">
              <a:rPr lang="es-ES" smtClean="0"/>
              <a:t>‹Nr.›</a:t>
            </a:fld>
            <a:endParaRPr lang="es-ES"/>
          </a:p>
        </p:txBody>
      </p:sp>
    </p:spTree>
    <p:extLst>
      <p:ext uri="{BB962C8B-B14F-4D97-AF65-F5344CB8AC3E}">
        <p14:creationId xmlns:p14="http://schemas.microsoft.com/office/powerpoint/2010/main" val="4047484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9C86B543-F7E8-1241-A7C1-D9E3D951671B}" type="datetimeFigureOut">
              <a:rPr lang="es-ES" smtClean="0"/>
              <a:t>10/6/15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8F6078D-3EE1-F94F-8F55-7B0767495E90}" type="slidenum">
              <a:rPr lang="es-ES" smtClean="0"/>
              <a:t>‹Nr.›</a:t>
            </a:fld>
            <a:endParaRPr lang="es-ES"/>
          </a:p>
        </p:txBody>
      </p:sp>
    </p:spTree>
    <p:extLst>
      <p:ext uri="{BB962C8B-B14F-4D97-AF65-F5344CB8AC3E}">
        <p14:creationId xmlns:p14="http://schemas.microsoft.com/office/powerpoint/2010/main" val="116191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9C86B543-F7E8-1241-A7C1-D9E3D951671B}" type="datetimeFigureOut">
              <a:rPr lang="es-ES" smtClean="0"/>
              <a:t>10/6/15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8F6078D-3EE1-F94F-8F55-7B0767495E90}" type="slidenum">
              <a:rPr lang="es-ES" smtClean="0"/>
              <a:t>‹Nr.›</a:t>
            </a:fld>
            <a:endParaRPr lang="es-ES"/>
          </a:p>
        </p:txBody>
      </p:sp>
    </p:spTree>
    <p:extLst>
      <p:ext uri="{BB962C8B-B14F-4D97-AF65-F5344CB8AC3E}">
        <p14:creationId xmlns:p14="http://schemas.microsoft.com/office/powerpoint/2010/main" val="4107462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9C86B543-F7E8-1241-A7C1-D9E3D951671B}" type="datetimeFigureOut">
              <a:rPr lang="es-ES" smtClean="0"/>
              <a:t>10/6/15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8F6078D-3EE1-F94F-8F55-7B0767495E90}" type="slidenum">
              <a:rPr lang="es-ES" smtClean="0"/>
              <a:t>‹Nr.›</a:t>
            </a:fld>
            <a:endParaRPr lang="es-ES"/>
          </a:p>
        </p:txBody>
      </p:sp>
    </p:spTree>
    <p:extLst>
      <p:ext uri="{BB962C8B-B14F-4D97-AF65-F5344CB8AC3E}">
        <p14:creationId xmlns:p14="http://schemas.microsoft.com/office/powerpoint/2010/main" val="2862939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9C86B543-F7E8-1241-A7C1-D9E3D951671B}" type="datetimeFigureOut">
              <a:rPr lang="es-ES" smtClean="0"/>
              <a:t>10/6/15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8F6078D-3EE1-F94F-8F55-7B0767495E90}" type="slidenum">
              <a:rPr lang="es-ES" smtClean="0"/>
              <a:t>‹Nr.›</a:t>
            </a:fld>
            <a:endParaRPr lang="es-ES"/>
          </a:p>
        </p:txBody>
      </p:sp>
    </p:spTree>
    <p:extLst>
      <p:ext uri="{BB962C8B-B14F-4D97-AF65-F5344CB8AC3E}">
        <p14:creationId xmlns:p14="http://schemas.microsoft.com/office/powerpoint/2010/main" val="220422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9C86B543-F7E8-1241-A7C1-D9E3D951671B}" type="datetimeFigureOut">
              <a:rPr lang="es-ES" smtClean="0"/>
              <a:t>10/6/15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78F6078D-3EE1-F94F-8F55-7B0767495E90}" type="slidenum">
              <a:rPr lang="es-ES" smtClean="0"/>
              <a:t>‹Nr.›</a:t>
            </a:fld>
            <a:endParaRPr lang="es-ES"/>
          </a:p>
        </p:txBody>
      </p:sp>
    </p:spTree>
    <p:extLst>
      <p:ext uri="{BB962C8B-B14F-4D97-AF65-F5344CB8AC3E}">
        <p14:creationId xmlns:p14="http://schemas.microsoft.com/office/powerpoint/2010/main" val="2641896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9C86B543-F7E8-1241-A7C1-D9E3D951671B}" type="datetimeFigureOut">
              <a:rPr lang="es-ES" smtClean="0"/>
              <a:t>10/6/15</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78F6078D-3EE1-F94F-8F55-7B0767495E90}" type="slidenum">
              <a:rPr lang="es-ES" smtClean="0"/>
              <a:t>‹Nr.›</a:t>
            </a:fld>
            <a:endParaRPr lang="es-ES"/>
          </a:p>
        </p:txBody>
      </p:sp>
    </p:spTree>
    <p:extLst>
      <p:ext uri="{BB962C8B-B14F-4D97-AF65-F5344CB8AC3E}">
        <p14:creationId xmlns:p14="http://schemas.microsoft.com/office/powerpoint/2010/main" val="3931743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9C86B543-F7E8-1241-A7C1-D9E3D951671B}" type="datetimeFigureOut">
              <a:rPr lang="es-ES" smtClean="0"/>
              <a:t>10/6/15</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78F6078D-3EE1-F94F-8F55-7B0767495E90}" type="slidenum">
              <a:rPr lang="es-ES" smtClean="0"/>
              <a:t>‹Nr.›</a:t>
            </a:fld>
            <a:endParaRPr lang="es-ES"/>
          </a:p>
        </p:txBody>
      </p:sp>
    </p:spTree>
    <p:extLst>
      <p:ext uri="{BB962C8B-B14F-4D97-AF65-F5344CB8AC3E}">
        <p14:creationId xmlns:p14="http://schemas.microsoft.com/office/powerpoint/2010/main" val="310390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C86B543-F7E8-1241-A7C1-D9E3D951671B}" type="datetimeFigureOut">
              <a:rPr lang="es-ES" smtClean="0"/>
              <a:t>10/6/15</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78F6078D-3EE1-F94F-8F55-7B0767495E90}" type="slidenum">
              <a:rPr lang="es-ES" smtClean="0"/>
              <a:t>‹Nr.›</a:t>
            </a:fld>
            <a:endParaRPr lang="es-ES"/>
          </a:p>
        </p:txBody>
      </p:sp>
    </p:spTree>
    <p:extLst>
      <p:ext uri="{BB962C8B-B14F-4D97-AF65-F5344CB8AC3E}">
        <p14:creationId xmlns:p14="http://schemas.microsoft.com/office/powerpoint/2010/main" val="2094795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9C86B543-F7E8-1241-A7C1-D9E3D951671B}" type="datetimeFigureOut">
              <a:rPr lang="es-ES" smtClean="0"/>
              <a:t>10/6/15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78F6078D-3EE1-F94F-8F55-7B0767495E90}" type="slidenum">
              <a:rPr lang="es-ES" smtClean="0"/>
              <a:t>‹Nr.›</a:t>
            </a:fld>
            <a:endParaRPr lang="es-ES"/>
          </a:p>
        </p:txBody>
      </p:sp>
    </p:spTree>
    <p:extLst>
      <p:ext uri="{BB962C8B-B14F-4D97-AF65-F5344CB8AC3E}">
        <p14:creationId xmlns:p14="http://schemas.microsoft.com/office/powerpoint/2010/main" val="1643446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9C86B543-F7E8-1241-A7C1-D9E3D951671B}" type="datetimeFigureOut">
              <a:rPr lang="es-ES" smtClean="0"/>
              <a:t>10/6/15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78F6078D-3EE1-F94F-8F55-7B0767495E90}" type="slidenum">
              <a:rPr lang="es-ES" smtClean="0"/>
              <a:t>‹Nr.›</a:t>
            </a:fld>
            <a:endParaRPr lang="es-ES"/>
          </a:p>
        </p:txBody>
      </p:sp>
    </p:spTree>
    <p:extLst>
      <p:ext uri="{BB962C8B-B14F-4D97-AF65-F5344CB8AC3E}">
        <p14:creationId xmlns:p14="http://schemas.microsoft.com/office/powerpoint/2010/main" val="40211886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86B543-F7E8-1241-A7C1-D9E3D951671B}" type="datetimeFigureOut">
              <a:rPr lang="es-ES" smtClean="0"/>
              <a:t>10/6/15</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F6078D-3EE1-F94F-8F55-7B0767495E90}" type="slidenum">
              <a:rPr lang="es-ES" smtClean="0"/>
              <a:t>‹Nr.›</a:t>
            </a:fld>
            <a:endParaRPr lang="es-ES"/>
          </a:p>
        </p:txBody>
      </p:sp>
    </p:spTree>
    <p:extLst>
      <p:ext uri="{BB962C8B-B14F-4D97-AF65-F5344CB8AC3E}">
        <p14:creationId xmlns:p14="http://schemas.microsoft.com/office/powerpoint/2010/main" val="2088408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hyperlink" Target="http://creativecommons.org/licenses/by-nc-sa/3.0/es/" TargetMode="External"/><Relationship Id="rId1" Type="http://schemas.openxmlformats.org/officeDocument/2006/relationships/slideLayout" Target="../slideLayouts/slideLayout1.xml"/><Relationship Id="rId2" Type="http://schemas.openxmlformats.org/officeDocument/2006/relationships/hyperlink" Target="http://creativecommons.org/licenses/by-nc-sa/2.5/es/"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centros5.pntic.mec.es/ies.victoria.kent/Rincon-C/Simulaci/termometro/term.htm" TargetMode="External"/><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hyperlink" Target="http://www.codiapasa.com/pdf/termometros.pdf"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hyperlink" Target="http://es.wikipedia.org/wiki/Anders_Celsius"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8.jpe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hyperlink" Target="http://es.wikipedia.org/wiki/Ecuaci%C3%B3n_de_estado" TargetMode="External"/><Relationship Id="rId4" Type="http://schemas.openxmlformats.org/officeDocument/2006/relationships/hyperlink" Target="http://es.wikipedia.org/wiki/Van_der_Waals" TargetMode="External"/><Relationship Id="rId5" Type="http://schemas.openxmlformats.org/officeDocument/2006/relationships/hyperlink" Target="http://es.wikipedia.org/w/index.php?title=Coeficiente_virial&amp;action=edit&amp;redlink=1" TargetMode="External"/><Relationship Id="rId6" Type="http://schemas.openxmlformats.org/officeDocument/2006/relationships/image" Target="../media/image2.png"/><Relationship Id="rId7" Type="http://schemas.openxmlformats.org/officeDocument/2006/relationships/image" Target="../media/image3.jpeg"/><Relationship Id="rId8"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hyperlink" Target="http://es.wikipedia.org/wiki/Termoqu%C3%ADmica"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hyperlink" Target="http://www.youtube.com/watch?v=xLw-xTEn1Dw&amp;list=PLB880B7F091D2870B&amp;index=7"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hyperlink" Target="http://recursostic.educacion.es/newton/web/materiales_didacticos/calor_especifico/applet.html" TargetMode="External"/><Relationship Id="rId4" Type="http://schemas.openxmlformats.org/officeDocument/2006/relationships/hyperlink" Target="http://teleformacion.edu.aytolacoruna.es/FISICA/document/fisicaInteractiva/Calor/" TargetMode="External"/><Relationship Id="rId5" Type="http://schemas.openxmlformats.org/officeDocument/2006/relationships/image" Target="../media/image2.png"/><Relationship Id="rId6" Type="http://schemas.openxmlformats.org/officeDocument/2006/relationships/image" Target="../media/image3.jpeg"/><Relationship Id="rId7"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hyperlink" Target="http://www.ehu.es/estibalizapinaniz/Praktikak/Kalorimetria.pdf" TargetMode="External"/></Relationships>
</file>

<file path=ppt/slides/_rels/slide32.xml.rels><?xml version="1.0" encoding="UTF-8" standalone="yes"?>
<Relationships xmlns="http://schemas.openxmlformats.org/package/2006/relationships"><Relationship Id="rId11" Type="http://schemas.openxmlformats.org/officeDocument/2006/relationships/hyperlink" Target="http://webs.um.es/jmz/IntroFisiCompu/Enlaces/Enlaces.html" TargetMode="External"/><Relationship Id="rId12" Type="http://schemas.openxmlformats.org/officeDocument/2006/relationships/hyperlink" Target="inakiresa.files.wordpress.com%5C2010%5C03%5Cmetal-baten-bero-espezifikoa.doc" TargetMode="External"/><Relationship Id="rId13" Type="http://schemas.openxmlformats.org/officeDocument/2006/relationships/hyperlink" Target="http://www.google.es/imgres?imgurl=http://www.todomonografias.com/images/2006/12/8942.gif&amp;imgrefurl=http://www.todomonografias.com/fisica/calor-especifico-en-solidos/&amp;usg=__vbD1GANYuiUAHnCNPMKNVLABpEo=&amp;h=464&amp;w=591&amp;sz=13&amp;hl=es&amp;start=8&amp;zoom=1&amp;tbnid=TUPWEsqyc" TargetMode="External"/><Relationship Id="rId14" Type="http://schemas.openxmlformats.org/officeDocument/2006/relationships/image" Target="../media/image2.png"/><Relationship Id="rId15" Type="http://schemas.openxmlformats.org/officeDocument/2006/relationships/image" Target="../media/image3.jpeg"/><Relationship Id="rId16"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hyperlink" Target="http://cursos.tecmilenio.edu.mx/cursos/cfe/fe04153/contenidos/apoyos/9.swf" TargetMode="External"/><Relationship Id="rId3" Type="http://schemas.openxmlformats.org/officeDocument/2006/relationships/hyperlink" Target="http://www.colegiorubencastro.cl/files/CalorTemperatura.swf" TargetMode="External"/><Relationship Id="rId4" Type="http://schemas.openxmlformats.org/officeDocument/2006/relationships/hyperlink" Target="http://www.euskalnet.net/lauaizeta/matti/galderak/hilabeteak/apirilaberoa.htm" TargetMode="External"/><Relationship Id="rId5" Type="http://schemas.openxmlformats.org/officeDocument/2006/relationships/hyperlink" Target="http://www.sc.ehu.es/sbweb/fisica/estadistica/otros/calorimetro/calorimetro.htm" TargetMode="External"/><Relationship Id="rId6" Type="http://schemas.openxmlformats.org/officeDocument/2006/relationships/hyperlink" Target="http://perso.wanadoo.es/oyederra/marcos/marco7.htm" TargetMode="External"/><Relationship Id="rId7" Type="http://schemas.openxmlformats.org/officeDocument/2006/relationships/hyperlink" Target="http://www.zarautz.com/rafamunoa/hsaol_2_kimika/termokimika/Kalorimetria.pdf" TargetMode="External"/><Relationship Id="rId8" Type="http://schemas.openxmlformats.org/officeDocument/2006/relationships/hyperlink" Target="https://teknotxoko.wikispaces.com/1.03.+Propietate+fisikoak+I+-+dentsitatea,+fusio+tenperatura,+konduktibitate+termikoa+eta+bero+espezifikoa+(Sheila)+f" TargetMode="External"/><Relationship Id="rId9" Type="http://schemas.openxmlformats.org/officeDocument/2006/relationships/hyperlink" Target="#-1,1,Cap%92tulo 16. Temperatura y dilataci%97n"/><Relationship Id="rId10" Type="http://schemas.openxmlformats.org/officeDocument/2006/relationships/hyperlink" Target="http://webs.um.es/gregomc/LabESO/Calorimetroagualiquida/Calorimetroagualiquida.html"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10.jpeg"/></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0.xml.rels><?xml version="1.0" encoding="UTF-8" standalone="yes"?>
<Relationships xmlns="http://schemas.openxmlformats.org/package/2006/relationships"><Relationship Id="rId11" Type="http://schemas.openxmlformats.org/officeDocument/2006/relationships/hyperlink" Target="http://es.wikipedia.org/wiki/Lat%C3%B3n" TargetMode="External"/><Relationship Id="rId12" Type="http://schemas.openxmlformats.org/officeDocument/2006/relationships/hyperlink" Target="http://es.wikipedia.org/wiki/Cobre" TargetMode="External"/><Relationship Id="rId13" Type="http://schemas.openxmlformats.org/officeDocument/2006/relationships/hyperlink" Target="http://es.wikipedia.org/wiki/Vidrio" TargetMode="External"/><Relationship Id="rId14" Type="http://schemas.openxmlformats.org/officeDocument/2006/relationships/hyperlink" Target="http://es.wikipedia.org/wiki/Cuarzo" TargetMode="External"/><Relationship Id="rId15" Type="http://schemas.openxmlformats.org/officeDocument/2006/relationships/hyperlink" Target="http://es.wikipedia.org/wiki/Grafito" TargetMode="External"/><Relationship Id="rId16" Type="http://schemas.openxmlformats.org/officeDocument/2006/relationships/image" Target="../media/image2.png"/><Relationship Id="rId17" Type="http://schemas.openxmlformats.org/officeDocument/2006/relationships/image" Target="../media/image3.jpeg"/><Relationship Id="rId18"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hyperlink" Target="http://es.wikipedia.org/wiki/Hormig%C3%B3n" TargetMode="External"/><Relationship Id="rId3" Type="http://schemas.openxmlformats.org/officeDocument/2006/relationships/hyperlink" Target="http://es.wikipedia.org/wiki/Acero" TargetMode="External"/><Relationship Id="rId4" Type="http://schemas.openxmlformats.org/officeDocument/2006/relationships/hyperlink" Target="http://es.wikipedia.org/wiki/Hierro" TargetMode="External"/><Relationship Id="rId5" Type="http://schemas.openxmlformats.org/officeDocument/2006/relationships/hyperlink" Target="http://es.wikipedia.org/wiki/Plata" TargetMode="External"/><Relationship Id="rId6" Type="http://schemas.openxmlformats.org/officeDocument/2006/relationships/hyperlink" Target="http://es.wikipedia.org/wiki/Oro" TargetMode="External"/><Relationship Id="rId7" Type="http://schemas.openxmlformats.org/officeDocument/2006/relationships/hyperlink" Target="http://es.wikipedia.org/wiki/Invar" TargetMode="External"/><Relationship Id="rId8" Type="http://schemas.openxmlformats.org/officeDocument/2006/relationships/hyperlink" Target="http://es.wikipedia.org/wiki/Plomo" TargetMode="External"/><Relationship Id="rId9" Type="http://schemas.openxmlformats.org/officeDocument/2006/relationships/hyperlink" Target="http://es.wikipedia.org/wiki/Zinc" TargetMode="External"/><Relationship Id="rId10" Type="http://schemas.openxmlformats.org/officeDocument/2006/relationships/hyperlink" Target="http://es.wikipedia.org/wiki/Aluminio" TargetMode="External"/></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hyperlink" Target="http://www.sc.ehu.es/sbweb/fisica/estadistica/otros/joule/joule.htm"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6.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7.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hyperlink" Target="http://www.xatakaciencia.com/sabias-que/como-funciona-un-frigorifico-2"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www.spitzer.caltech.edu/espanol/edu/thermal/index.html" TargetMode="External"/><Relationship Id="rId4" Type="http://schemas.openxmlformats.org/officeDocument/2006/relationships/image" Target="../media/image13.png"/><Relationship Id="rId5" Type="http://schemas.openxmlformats.org/officeDocument/2006/relationships/hyperlink" Target="http://calentamientoglobalclima.org/" TargetMode="External"/><Relationship Id="rId6" Type="http://schemas.openxmlformats.org/officeDocument/2006/relationships/image" Target="../media/image14.png"/><Relationship Id="rId7" Type="http://schemas.openxmlformats.org/officeDocument/2006/relationships/image" Target="../media/image2.png"/><Relationship Id="rId8" Type="http://schemas.openxmlformats.org/officeDocument/2006/relationships/image" Target="../media/image3.jpeg"/><Relationship Id="rId9"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12.jpeg"/></Relationships>
</file>

<file path=ppt/slides/_rels/slide5.xml.rels><?xml version="1.0" encoding="UTF-8" standalone="yes"?>
<Relationships xmlns="http://schemas.openxmlformats.org/package/2006/relationships"><Relationship Id="rId3" Type="http://schemas.openxmlformats.org/officeDocument/2006/relationships/hyperlink" Target="http://concurso.cnice.mec.es/cnice2005/93_iniciacion_interactiva_materia/curso/materiales/estados/solido.htm" TargetMode="External"/><Relationship Id="rId4" Type="http://schemas.openxmlformats.org/officeDocument/2006/relationships/hyperlink" Target="http://concurso.cnice.mec.es/cnice2005/93_iniciacion_interactiva_materia/curso/materiales/estados/liquido.htm" TargetMode="External"/><Relationship Id="rId5" Type="http://schemas.openxmlformats.org/officeDocument/2006/relationships/image" Target="../media/image2.png"/><Relationship Id="rId6" Type="http://schemas.openxmlformats.org/officeDocument/2006/relationships/image" Target="../media/image3.jpeg"/><Relationship Id="rId7"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hyperlink" Target="http://concurso.cnice.mec.es/cnice2005/93_iniciacion_interactiva_materia/curso/materiales/estados/gas.htm" TargetMode="External"/></Relationships>
</file>

<file path=ppt/slides/_rels/slide50.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5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5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5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5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hyperlink" Target="http://centros5.pntic.mec.es/ies.victoria.kent/Rincon-C/practica2/pr-66/pr-66.htm" TargetMode="External"/></Relationships>
</file>

<file path=ppt/slides/_rels/slide56.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57.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58.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59.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60.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15.png"/></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hyperlink" Target="http://es.wikipedia.org/wiki/Corp%C3%BAsculos_de_Ruffini" TargetMode="External"/></Relationships>
</file>

<file path=ppt/slides/_rels/slide6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hyperlink" Target="http://creativecommons.org/licenses/by-nc-sa/3.0/es/" TargetMode="External"/><Relationship Id="rId1" Type="http://schemas.openxmlformats.org/officeDocument/2006/relationships/slideLayout" Target="../slideLayouts/slideLayout7.xml"/><Relationship Id="rId2" Type="http://schemas.openxmlformats.org/officeDocument/2006/relationships/hyperlink" Target="http://creativecommons.org/licenses/by-nc-sa/2.5/es/" TargetMode="External"/></Relationships>
</file>

<file path=ppt/slides/_rels/slide64.xml.rels><?xml version="1.0" encoding="UTF-8" standalone="yes"?>
<Relationships xmlns="http://schemas.openxmlformats.org/package/2006/relationships"><Relationship Id="rId3" Type="http://schemas.openxmlformats.org/officeDocument/2006/relationships/hyperlink" Target="http://zientzia.net/artikuluak/eguzkia-hartu-onuren-eta-arriskuen-arteko-mugak/" TargetMode="External"/><Relationship Id="rId4" Type="http://schemas.openxmlformats.org/officeDocument/2006/relationships/hyperlink" Target="http://www.ikasbil.net/web/ikasbil/dokutekako-fitxa?p_p_id=56_INSTANCE_fLB1&amp;p_p_lifecycle=0&amp;p_p_state=normal&amp;p_p_mode=view&amp;p_p_col_id=column-1&amp;p_p_col_count=1&amp;articleId=25419&amp;groupId=10138" TargetMode="External"/><Relationship Id="rId5" Type="http://schemas.openxmlformats.org/officeDocument/2006/relationships/hyperlink" Target="file:///\\hhttp\www.cruzrojagipuzkoa.com\attachments\article\111\tr%25C3%25ADptico%20vichy%20adultos%20euskera.pdf" TargetMode="External"/><Relationship Id="rId6" Type="http://schemas.openxmlformats.org/officeDocument/2006/relationships/image" Target="../media/image2.png"/><Relationship Id="rId7" Type="http://schemas.openxmlformats.org/officeDocument/2006/relationships/image" Target="../media/image3.jpeg"/><Relationship Id="rId8"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hyperlink" Target="http://www.eitb.com/multimedia/infografias/eguzkia/Eguzkiaren_eragina_eu.swf" TargetMode="External"/></Relationships>
</file>

<file path=ppt/slides/_rels/slide6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ducacion.tamps.gob.mx/alumnos/Material/49151HaN5L.sw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dirty="0" smtClean="0">
                <a:solidFill>
                  <a:srgbClr val="0000FF"/>
                </a:solidFill>
              </a:rPr>
              <a:t>17 ENERGIA TERMIKOA. LANA ETA BEROA.</a:t>
            </a:r>
            <a:endParaRPr lang="es-ES" dirty="0">
              <a:solidFill>
                <a:srgbClr val="0000FF"/>
              </a:solidFill>
            </a:endParaRPr>
          </a:p>
        </p:txBody>
      </p:sp>
      <p:pic>
        <p:nvPicPr>
          <p:cNvPr id="3" name="Imagen 9" descr="Creative Commons License">
            <a:hlinkClick r:id="rId2" tooltip="&quot;Creative Commons License&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2900" y="5797550"/>
            <a:ext cx="838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Imagen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n 11" descr="blanco_peq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2" descr="logo_pape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Marcador de pie de página 4"/>
          <p:cNvSpPr>
            <a:spLocks noGrp="1"/>
          </p:cNvSpPr>
          <p:nvPr>
            <p:ph type="ftr" sz="quarter" idx="11"/>
          </p:nvPr>
        </p:nvSpPr>
        <p:spPr>
          <a:xfrm>
            <a:off x="717550" y="6165850"/>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7"/>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718662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1681"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E0BEDA7F-5734-3145-A8C2-51398BDA73D6}" type="slidenum">
              <a:rPr lang="eu-ES" sz="1400">
                <a:latin typeface="Times" charset="0"/>
              </a:rPr>
              <a:pPr/>
              <a:t>10</a:t>
            </a:fld>
            <a:endParaRPr lang="eu-ES" sz="1400">
              <a:latin typeface="Times" charset="0"/>
            </a:endParaRPr>
          </a:p>
        </p:txBody>
      </p:sp>
      <p:sp>
        <p:nvSpPr>
          <p:cNvPr id="711682" name="Text Box 2"/>
          <p:cNvSpPr txBox="1">
            <a:spLocks noChangeArrowheads="1"/>
          </p:cNvSpPr>
          <p:nvPr/>
        </p:nvSpPr>
        <p:spPr bwMode="auto">
          <a:xfrm>
            <a:off x="333375" y="1279481"/>
            <a:ext cx="5832475" cy="406400"/>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2000"/>
              <a:t>Beroa eta tenperaturaren arteko ezberdintasunak</a:t>
            </a:r>
          </a:p>
        </p:txBody>
      </p:sp>
      <p:sp>
        <p:nvSpPr>
          <p:cNvPr id="371807" name="Rectangle 95"/>
          <p:cNvSpPr>
            <a:spLocks noChangeArrowheads="1"/>
          </p:cNvSpPr>
          <p:nvPr/>
        </p:nvSpPr>
        <p:spPr bwMode="auto">
          <a:xfrm>
            <a:off x="333375" y="1700213"/>
            <a:ext cx="8378825" cy="1625600"/>
          </a:xfrm>
          <a:prstGeom prst="rect">
            <a:avLst/>
          </a:prstGeom>
          <a:solidFill>
            <a:srgbClr val="FFFF99"/>
          </a:solidFill>
          <a:ln w="9525">
            <a:solidFill>
              <a:schemeClr val="tx1"/>
            </a:solidFill>
            <a:miter lim="800000"/>
            <a:headEnd/>
            <a:tailEnd/>
          </a:ln>
        </p:spPr>
        <p:txBody>
          <a:bodyPr>
            <a:spAutoFit/>
          </a:bodyPr>
          <a:lstStyle/>
          <a:p>
            <a:pPr algn="just" eaLnBrk="1" hangingPunct="1"/>
            <a:r>
              <a:rPr lang="eu-ES" sz="2000">
                <a:cs typeface="Times New Roman" charset="0"/>
              </a:rPr>
              <a:t>Beroa: Energia mota. Dilatazioa, egoera aldaketak, metabolismo aldaketak, … eragin ditzake.</a:t>
            </a:r>
          </a:p>
          <a:p>
            <a:pPr algn="just" eaLnBrk="1" hangingPunct="1"/>
            <a:r>
              <a:rPr lang="eu-ES" sz="2000">
                <a:cs typeface="Times New Roman" charset="0"/>
              </a:rPr>
              <a:t>Beste energia motetatik lor daiteke. Adibidez lurrin makinaren bitartez energia mekanikoa lor dezakegu.</a:t>
            </a:r>
          </a:p>
          <a:p>
            <a:pPr algn="just" eaLnBrk="1" hangingPunct="1"/>
            <a:r>
              <a:rPr lang="eu-ES" sz="2000">
                <a:cs typeface="Times New Roman" charset="0"/>
              </a:rPr>
              <a:t>Ez da gorputz baten ezaugarria</a:t>
            </a:r>
          </a:p>
        </p:txBody>
      </p:sp>
      <p:sp>
        <p:nvSpPr>
          <p:cNvPr id="2" name="Rectangle 95"/>
          <p:cNvSpPr>
            <a:spLocks noChangeArrowheads="1"/>
          </p:cNvSpPr>
          <p:nvPr/>
        </p:nvSpPr>
        <p:spPr bwMode="auto">
          <a:xfrm>
            <a:off x="323850" y="3565525"/>
            <a:ext cx="8378825" cy="1016000"/>
          </a:xfrm>
          <a:prstGeom prst="rect">
            <a:avLst/>
          </a:prstGeom>
          <a:solidFill>
            <a:srgbClr val="FFFF99"/>
          </a:solidFill>
          <a:ln w="9525">
            <a:solidFill>
              <a:schemeClr val="tx1"/>
            </a:solidFill>
            <a:miter lim="800000"/>
            <a:headEnd/>
            <a:tailEnd/>
          </a:ln>
        </p:spPr>
        <p:txBody>
          <a:bodyPr>
            <a:spAutoFit/>
          </a:bodyPr>
          <a:lstStyle/>
          <a:p>
            <a:pPr algn="just" eaLnBrk="1" hangingPunct="1"/>
            <a:r>
              <a:rPr lang="eu-ES" sz="2000">
                <a:cs typeface="Times New Roman" charset="0"/>
              </a:rPr>
              <a:t>Tenperatura: Partikulen batez besteko energia zinetikoa da (mugimendua).</a:t>
            </a:r>
          </a:p>
          <a:p>
            <a:pPr algn="just" eaLnBrk="1" hangingPunct="1"/>
            <a:r>
              <a:rPr lang="eu-ES" sz="2000">
                <a:cs typeface="Times New Roman" charset="0"/>
              </a:rPr>
              <a:t>Gorputz baten ezaugarria da.</a:t>
            </a:r>
          </a:p>
        </p:txBody>
      </p:sp>
      <p:pic>
        <p:nvPicPr>
          <p:cNvPr id="7"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98723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71807">
                                            <p:bg/>
                                          </p:spTgt>
                                        </p:tgtEl>
                                        <p:attrNameLst>
                                          <p:attrName>style.visibility</p:attrName>
                                        </p:attrNameLst>
                                      </p:cBhvr>
                                      <p:to>
                                        <p:strVal val="visible"/>
                                      </p:to>
                                    </p:set>
                                    <p:animEffect transition="in" filter="fade">
                                      <p:cBhvr>
                                        <p:cTn id="7" dur="500"/>
                                        <p:tgtEl>
                                          <p:spTgt spid="371807">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1807">
                                            <p:txEl>
                                              <p:pRg st="0" end="0"/>
                                            </p:txEl>
                                          </p:spTgt>
                                        </p:tgtEl>
                                        <p:attrNameLst>
                                          <p:attrName>style.visibility</p:attrName>
                                        </p:attrNameLst>
                                      </p:cBhvr>
                                      <p:to>
                                        <p:strVal val="visible"/>
                                      </p:to>
                                    </p:set>
                                    <p:animEffect transition="in" filter="fade">
                                      <p:cBhvr>
                                        <p:cTn id="12" dur="500"/>
                                        <p:tgtEl>
                                          <p:spTgt spid="37180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71807">
                                            <p:txEl>
                                              <p:pRg st="1" end="1"/>
                                            </p:txEl>
                                          </p:spTgt>
                                        </p:tgtEl>
                                        <p:attrNameLst>
                                          <p:attrName>style.visibility</p:attrName>
                                        </p:attrNameLst>
                                      </p:cBhvr>
                                      <p:to>
                                        <p:strVal val="visible"/>
                                      </p:to>
                                    </p:set>
                                    <p:animEffect transition="in" filter="fade">
                                      <p:cBhvr>
                                        <p:cTn id="17" dur="500"/>
                                        <p:tgtEl>
                                          <p:spTgt spid="37180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71807">
                                            <p:txEl>
                                              <p:pRg st="2" end="2"/>
                                            </p:txEl>
                                          </p:spTgt>
                                        </p:tgtEl>
                                        <p:attrNameLst>
                                          <p:attrName>style.visibility</p:attrName>
                                        </p:attrNameLst>
                                      </p:cBhvr>
                                      <p:to>
                                        <p:strVal val="visible"/>
                                      </p:to>
                                    </p:set>
                                    <p:animEffect transition="in" filter="fade">
                                      <p:cBhvr>
                                        <p:cTn id="22" dur="500"/>
                                        <p:tgtEl>
                                          <p:spTgt spid="37180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bg/>
                                          </p:spTgt>
                                        </p:tgtEl>
                                        <p:attrNameLst>
                                          <p:attrName>style.visibility</p:attrName>
                                        </p:attrNameLst>
                                      </p:cBhvr>
                                      <p:to>
                                        <p:strVal val="visible"/>
                                      </p:to>
                                    </p:set>
                                    <p:animEffect transition="in" filter="fade">
                                      <p:cBhvr>
                                        <p:cTn id="27" dur="500"/>
                                        <p:tgtEl>
                                          <p:spTgt spid="2">
                                            <p:bg/>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0" end="0"/>
                                            </p:txEl>
                                          </p:spTgt>
                                        </p:tgtEl>
                                        <p:attrNameLst>
                                          <p:attrName>style.visibility</p:attrName>
                                        </p:attrNameLst>
                                      </p:cBhvr>
                                      <p:to>
                                        <p:strVal val="visible"/>
                                      </p:to>
                                    </p:set>
                                    <p:animEffect transition="in" filter="fade">
                                      <p:cBhvr>
                                        <p:cTn id="32" dur="500"/>
                                        <p:tgtEl>
                                          <p:spTgt spid="2">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1" end="1"/>
                                            </p:txEl>
                                          </p:spTgt>
                                        </p:tgtEl>
                                        <p:attrNameLst>
                                          <p:attrName>style.visibility</p:attrName>
                                        </p:attrNameLst>
                                      </p:cBhvr>
                                      <p:to>
                                        <p:strVal val="visible"/>
                                      </p:to>
                                    </p:set>
                                    <p:animEffect transition="in" filter="fade">
                                      <p:cBhvr>
                                        <p:cTn id="3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1807" grpId="0" build="p" bldLvl="5" animBg="1"/>
      <p:bldP spid="2" grpId="0" build="p" bldLvl="5"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705"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0129268A-600C-2046-B340-67A4454F2CC4}" type="slidenum">
              <a:rPr lang="eu-ES" sz="1400">
                <a:latin typeface="Times" charset="0"/>
              </a:rPr>
              <a:pPr/>
              <a:t>11</a:t>
            </a:fld>
            <a:endParaRPr lang="eu-ES" sz="1400">
              <a:latin typeface="Times" charset="0"/>
            </a:endParaRPr>
          </a:p>
        </p:txBody>
      </p:sp>
      <p:sp>
        <p:nvSpPr>
          <p:cNvPr id="712706" name="Text Box 2"/>
          <p:cNvSpPr txBox="1">
            <a:spLocks noChangeArrowheads="1"/>
          </p:cNvSpPr>
          <p:nvPr/>
        </p:nvSpPr>
        <p:spPr bwMode="auto">
          <a:xfrm>
            <a:off x="323850" y="1032025"/>
            <a:ext cx="5832475" cy="406400"/>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2000"/>
              <a:t>Tenperaturaren neurketa: Termometroak</a:t>
            </a:r>
          </a:p>
        </p:txBody>
      </p:sp>
      <p:sp>
        <p:nvSpPr>
          <p:cNvPr id="371807" name="Rectangle 95"/>
          <p:cNvSpPr>
            <a:spLocks noChangeArrowheads="1"/>
          </p:cNvSpPr>
          <p:nvPr/>
        </p:nvSpPr>
        <p:spPr bwMode="auto">
          <a:xfrm>
            <a:off x="333375" y="1700213"/>
            <a:ext cx="8378825" cy="1320800"/>
          </a:xfrm>
          <a:prstGeom prst="rect">
            <a:avLst/>
          </a:prstGeom>
          <a:solidFill>
            <a:srgbClr val="FFFF99"/>
          </a:solidFill>
          <a:ln w="9525">
            <a:solidFill>
              <a:schemeClr val="tx1"/>
            </a:solidFill>
            <a:miter lim="800000"/>
            <a:headEnd/>
            <a:tailEnd/>
          </a:ln>
        </p:spPr>
        <p:txBody>
          <a:bodyPr>
            <a:spAutoFit/>
          </a:bodyPr>
          <a:lstStyle/>
          <a:p>
            <a:pPr algn="just" eaLnBrk="1" hangingPunct="1"/>
            <a:r>
              <a:rPr lang="eu-ES" sz="2000">
                <a:cs typeface="Times New Roman" charset="0"/>
              </a:rPr>
              <a:t>Hodi fina (kapilarra) zabalgunean edo gordelekuan amaitzen dena da.</a:t>
            </a:r>
          </a:p>
          <a:p>
            <a:pPr algn="just" eaLnBrk="1" hangingPunct="1"/>
            <a:r>
              <a:rPr lang="eu-ES" sz="2000">
                <a:cs typeface="Times New Roman" charset="0"/>
              </a:rPr>
              <a:t>Merkurioa edo beste likidoak erabil daitezke. Digitalak ere izan daitezke.</a:t>
            </a:r>
          </a:p>
          <a:p>
            <a:pPr algn="just" eaLnBrk="1" hangingPunct="1"/>
            <a:r>
              <a:rPr lang="eu-ES" sz="2000">
                <a:cs typeface="Times New Roman" charset="0"/>
              </a:rPr>
              <a:t>Airea kendu egiten da eta barnean merkurioa edo dilatatzen den beste likidoa dago.</a:t>
            </a:r>
          </a:p>
        </p:txBody>
      </p:sp>
      <p:sp>
        <p:nvSpPr>
          <p:cNvPr id="2" name="Rectangle 95"/>
          <p:cNvSpPr>
            <a:spLocks noChangeArrowheads="1"/>
          </p:cNvSpPr>
          <p:nvPr/>
        </p:nvSpPr>
        <p:spPr bwMode="auto">
          <a:xfrm>
            <a:off x="323850" y="3284538"/>
            <a:ext cx="8378825" cy="1016000"/>
          </a:xfrm>
          <a:prstGeom prst="rect">
            <a:avLst/>
          </a:prstGeom>
          <a:solidFill>
            <a:srgbClr val="FFFF99"/>
          </a:solidFill>
          <a:ln w="9525">
            <a:solidFill>
              <a:schemeClr val="tx1"/>
            </a:solidFill>
            <a:miter lim="800000"/>
            <a:headEnd/>
            <a:tailEnd/>
          </a:ln>
        </p:spPr>
        <p:txBody>
          <a:bodyPr>
            <a:spAutoFit/>
          </a:bodyPr>
          <a:lstStyle/>
          <a:p>
            <a:pPr algn="just" eaLnBrk="1" hangingPunct="1"/>
            <a:r>
              <a:rPr lang="eu-ES" sz="2000">
                <a:cs typeface="Times New Roman" charset="0"/>
              </a:rPr>
              <a:t>Eskala du. Kalibratu beharra dago.</a:t>
            </a:r>
          </a:p>
          <a:p>
            <a:pPr algn="just" eaLnBrk="1" hangingPunct="1"/>
            <a:r>
              <a:rPr lang="eu-ES" sz="2000">
                <a:cs typeface="Times New Roman" charset="0"/>
              </a:rPr>
              <a:t>0</a:t>
            </a:r>
            <a:r>
              <a:rPr lang="eu-ES" sz="2000">
                <a:cs typeface="Times New Roman" charset="0"/>
                <a:sym typeface="Symbol" charset="0"/>
              </a:rPr>
              <a:t> eta 100 </a:t>
            </a:r>
            <a:r>
              <a:rPr lang="eu-ES" sz="2000">
                <a:sym typeface="Symbol" charset="0"/>
              </a:rPr>
              <a:t> uraren izozte puntuarekin eta irakite puntuarekin edo beste termometroarekin kalibratzen da. Celsius eskalari dagozkionak dira.</a:t>
            </a:r>
          </a:p>
        </p:txBody>
      </p:sp>
      <p:sp>
        <p:nvSpPr>
          <p:cNvPr id="3" name="Rectangle 95"/>
          <p:cNvSpPr>
            <a:spLocks noChangeArrowheads="1"/>
          </p:cNvSpPr>
          <p:nvPr/>
        </p:nvSpPr>
        <p:spPr bwMode="auto">
          <a:xfrm>
            <a:off x="323850" y="4500563"/>
            <a:ext cx="8378825" cy="1016000"/>
          </a:xfrm>
          <a:prstGeom prst="rect">
            <a:avLst/>
          </a:prstGeom>
          <a:solidFill>
            <a:srgbClr val="FFFF99"/>
          </a:solidFill>
          <a:ln w="9525">
            <a:solidFill>
              <a:schemeClr val="tx1"/>
            </a:solidFill>
            <a:miter lim="800000"/>
            <a:headEnd/>
            <a:tailEnd/>
          </a:ln>
        </p:spPr>
        <p:txBody>
          <a:bodyPr>
            <a:spAutoFit/>
          </a:bodyPr>
          <a:lstStyle/>
          <a:p>
            <a:pPr algn="just" eaLnBrk="1" hangingPunct="1"/>
            <a:r>
              <a:rPr lang="eu-ES" sz="2000">
                <a:cs typeface="Times New Roman" charset="0"/>
              </a:rPr>
              <a:t>Celsius eta Kelvin eskalak. Fahrenheit oso gutxi erabiltzen da.</a:t>
            </a:r>
          </a:p>
          <a:p>
            <a:pPr algn="just" eaLnBrk="1" hangingPunct="1">
              <a:buFontTx/>
              <a:buChar char="-"/>
            </a:pPr>
            <a:r>
              <a:rPr lang="eu-ES" sz="2000">
                <a:cs typeface="Times New Roman" charset="0"/>
              </a:rPr>
              <a:t>Celsius eta Kelvin graduak berdinak dira. -273,16 </a:t>
            </a:r>
            <a:r>
              <a:rPr lang="eu-ES" sz="2000">
                <a:sym typeface="Symbol" charset="0"/>
              </a:rPr>
              <a:t>C = 0K</a:t>
            </a:r>
          </a:p>
          <a:p>
            <a:pPr algn="just" eaLnBrk="1" hangingPunct="1"/>
            <a:r>
              <a:rPr lang="eu-ES" sz="2000">
                <a:sym typeface="Symbol" charset="0"/>
              </a:rPr>
              <a:t>0 C=32 F  eta  100 C=212 F</a:t>
            </a:r>
          </a:p>
        </p:txBody>
      </p:sp>
      <p:pic>
        <p:nvPicPr>
          <p:cNvPr id="8"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8467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71807">
                                            <p:bg/>
                                          </p:spTgt>
                                        </p:tgtEl>
                                        <p:attrNameLst>
                                          <p:attrName>style.visibility</p:attrName>
                                        </p:attrNameLst>
                                      </p:cBhvr>
                                      <p:to>
                                        <p:strVal val="visible"/>
                                      </p:to>
                                    </p:set>
                                    <p:animEffect transition="in" filter="fade">
                                      <p:cBhvr>
                                        <p:cTn id="7" dur="500"/>
                                        <p:tgtEl>
                                          <p:spTgt spid="371807">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1807">
                                            <p:txEl>
                                              <p:pRg st="0" end="0"/>
                                            </p:txEl>
                                          </p:spTgt>
                                        </p:tgtEl>
                                        <p:attrNameLst>
                                          <p:attrName>style.visibility</p:attrName>
                                        </p:attrNameLst>
                                      </p:cBhvr>
                                      <p:to>
                                        <p:strVal val="visible"/>
                                      </p:to>
                                    </p:set>
                                    <p:animEffect transition="in" filter="fade">
                                      <p:cBhvr>
                                        <p:cTn id="12" dur="500"/>
                                        <p:tgtEl>
                                          <p:spTgt spid="37180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71807">
                                            <p:txEl>
                                              <p:pRg st="1" end="1"/>
                                            </p:txEl>
                                          </p:spTgt>
                                        </p:tgtEl>
                                        <p:attrNameLst>
                                          <p:attrName>style.visibility</p:attrName>
                                        </p:attrNameLst>
                                      </p:cBhvr>
                                      <p:to>
                                        <p:strVal val="visible"/>
                                      </p:to>
                                    </p:set>
                                    <p:animEffect transition="in" filter="fade">
                                      <p:cBhvr>
                                        <p:cTn id="17" dur="500"/>
                                        <p:tgtEl>
                                          <p:spTgt spid="37180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71807">
                                            <p:txEl>
                                              <p:pRg st="2" end="2"/>
                                            </p:txEl>
                                          </p:spTgt>
                                        </p:tgtEl>
                                        <p:attrNameLst>
                                          <p:attrName>style.visibility</p:attrName>
                                        </p:attrNameLst>
                                      </p:cBhvr>
                                      <p:to>
                                        <p:strVal val="visible"/>
                                      </p:to>
                                    </p:set>
                                    <p:animEffect transition="in" filter="fade">
                                      <p:cBhvr>
                                        <p:cTn id="22" dur="500"/>
                                        <p:tgtEl>
                                          <p:spTgt spid="37180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bg/>
                                          </p:spTgt>
                                        </p:tgtEl>
                                        <p:attrNameLst>
                                          <p:attrName>style.visibility</p:attrName>
                                        </p:attrNameLst>
                                      </p:cBhvr>
                                      <p:to>
                                        <p:strVal val="visible"/>
                                      </p:to>
                                    </p:set>
                                    <p:animEffect transition="in" filter="fade">
                                      <p:cBhvr>
                                        <p:cTn id="27" dur="500"/>
                                        <p:tgtEl>
                                          <p:spTgt spid="2">
                                            <p:bg/>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0" end="0"/>
                                            </p:txEl>
                                          </p:spTgt>
                                        </p:tgtEl>
                                        <p:attrNameLst>
                                          <p:attrName>style.visibility</p:attrName>
                                        </p:attrNameLst>
                                      </p:cBhvr>
                                      <p:to>
                                        <p:strVal val="visible"/>
                                      </p:to>
                                    </p:set>
                                    <p:animEffect transition="in" filter="fade">
                                      <p:cBhvr>
                                        <p:cTn id="32" dur="500"/>
                                        <p:tgtEl>
                                          <p:spTgt spid="2">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1" end="1"/>
                                            </p:txEl>
                                          </p:spTgt>
                                        </p:tgtEl>
                                        <p:attrNameLst>
                                          <p:attrName>style.visibility</p:attrName>
                                        </p:attrNameLst>
                                      </p:cBhvr>
                                      <p:to>
                                        <p:strVal val="visible"/>
                                      </p:to>
                                    </p:set>
                                    <p:animEffect transition="in" filter="fade">
                                      <p:cBhvr>
                                        <p:cTn id="37" dur="500"/>
                                        <p:tgtEl>
                                          <p:spTgt spid="2">
                                            <p:txEl>
                                              <p:pRg st="1" end="1"/>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bg/>
                                          </p:spTgt>
                                        </p:tgtEl>
                                        <p:attrNameLst>
                                          <p:attrName>style.visibility</p:attrName>
                                        </p:attrNameLst>
                                      </p:cBhvr>
                                      <p:to>
                                        <p:strVal val="visible"/>
                                      </p:to>
                                    </p:set>
                                    <p:animEffect transition="in" filter="fade">
                                      <p:cBhvr>
                                        <p:cTn id="42" dur="500"/>
                                        <p:tgtEl>
                                          <p:spTgt spid="3">
                                            <p:bg/>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0" end="0"/>
                                            </p:txEl>
                                          </p:spTgt>
                                        </p:tgtEl>
                                        <p:attrNameLst>
                                          <p:attrName>style.visibility</p:attrName>
                                        </p:attrNameLst>
                                      </p:cBhvr>
                                      <p:to>
                                        <p:strVal val="visible"/>
                                      </p:to>
                                    </p:set>
                                    <p:animEffect transition="in" filter="fade">
                                      <p:cBhvr>
                                        <p:cTn id="47" dur="500"/>
                                        <p:tgtEl>
                                          <p:spTgt spid="3">
                                            <p:txEl>
                                              <p:pRg st="0" end="0"/>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 end="1"/>
                                            </p:txEl>
                                          </p:spTgt>
                                        </p:tgtEl>
                                        <p:attrNameLst>
                                          <p:attrName>style.visibility</p:attrName>
                                        </p:attrNameLst>
                                      </p:cBhvr>
                                      <p:to>
                                        <p:strVal val="visible"/>
                                      </p:to>
                                    </p:set>
                                    <p:animEffect transition="in" filter="fade">
                                      <p:cBhvr>
                                        <p:cTn id="52" dur="500"/>
                                        <p:tgtEl>
                                          <p:spTgt spid="3">
                                            <p:txEl>
                                              <p:pRg st="1" end="1"/>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2" end="2"/>
                                            </p:txEl>
                                          </p:spTgt>
                                        </p:tgtEl>
                                        <p:attrNameLst>
                                          <p:attrName>style.visibility</p:attrName>
                                        </p:attrNameLst>
                                      </p:cBhvr>
                                      <p:to>
                                        <p:strVal val="visible"/>
                                      </p:to>
                                    </p:set>
                                    <p:animEffect transition="in" filter="fade">
                                      <p:cBhvr>
                                        <p:cTn id="5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1807" grpId="0" build="p" bldLvl="5" animBg="1"/>
      <p:bldP spid="2" grpId="0" build="p" bldLvl="5" animBg="1"/>
      <p:bldP spid="3" grpId="0" build="p" bldLvl="5"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3729"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F7C32495-4E6A-E649-940A-084091EA4BC8}" type="slidenum">
              <a:rPr lang="eu-ES" sz="1400">
                <a:latin typeface="Times" charset="0"/>
              </a:rPr>
              <a:pPr/>
              <a:t>12</a:t>
            </a:fld>
            <a:endParaRPr lang="eu-ES" sz="1400">
              <a:latin typeface="Times" charset="0"/>
            </a:endParaRPr>
          </a:p>
        </p:txBody>
      </p:sp>
      <p:sp>
        <p:nvSpPr>
          <p:cNvPr id="713730" name="Rectangle 1026"/>
          <p:cNvSpPr>
            <a:spLocks noChangeArrowheads="1"/>
          </p:cNvSpPr>
          <p:nvPr/>
        </p:nvSpPr>
        <p:spPr bwMode="auto">
          <a:xfrm>
            <a:off x="6732588" y="2492375"/>
            <a:ext cx="503237" cy="3603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pic>
        <p:nvPicPr>
          <p:cNvPr id="713731" name="Picture 1027" descr="termometro_transparente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25" y="333375"/>
            <a:ext cx="1685925" cy="626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3732" name="Rectangle 1028"/>
          <p:cNvSpPr>
            <a:spLocks noChangeArrowheads="1"/>
          </p:cNvSpPr>
          <p:nvPr/>
        </p:nvSpPr>
        <p:spPr bwMode="auto">
          <a:xfrm>
            <a:off x="7019925" y="2636838"/>
            <a:ext cx="71438" cy="26638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786437" name="Rectangle 1029"/>
          <p:cNvSpPr>
            <a:spLocks noChangeArrowheads="1"/>
          </p:cNvSpPr>
          <p:nvPr/>
        </p:nvSpPr>
        <p:spPr bwMode="auto">
          <a:xfrm>
            <a:off x="6948488" y="908050"/>
            <a:ext cx="144462" cy="1250950"/>
          </a:xfrm>
          <a:prstGeom prst="rect">
            <a:avLst/>
          </a:prstGeom>
          <a:solidFill>
            <a:schemeClr val="bg1"/>
          </a:solidFill>
          <a:ln w="9525">
            <a:solidFill>
              <a:schemeClr val="bg1"/>
            </a:solidFill>
            <a:miter lim="800000"/>
            <a:headEnd/>
            <a:tailEnd/>
          </a:ln>
        </p:spPr>
        <p:txBody>
          <a:bodyPr wrap="none" anchor="ctr"/>
          <a:lstStyle/>
          <a:p>
            <a:endParaRPr lang="es-ES"/>
          </a:p>
        </p:txBody>
      </p:sp>
      <p:sp>
        <p:nvSpPr>
          <p:cNvPr id="713735" name="AutoShape 1031"/>
          <p:cNvSpPr>
            <a:spLocks noChangeArrowheads="1"/>
          </p:cNvSpPr>
          <p:nvPr/>
        </p:nvSpPr>
        <p:spPr bwMode="auto">
          <a:xfrm>
            <a:off x="1250696" y="1125538"/>
            <a:ext cx="3168650" cy="1511300"/>
          </a:xfrm>
          <a:prstGeom prst="wedgeRoundRectCallout">
            <a:avLst>
              <a:gd name="adj1" fmla="val 69389"/>
              <a:gd name="adj2" fmla="val 147898"/>
              <a:gd name="adj3" fmla="val 16667"/>
            </a:avLst>
          </a:prstGeom>
          <a:solidFill>
            <a:srgbClr val="FFFF99"/>
          </a:solidFill>
          <a:ln w="9525">
            <a:solidFill>
              <a:schemeClr val="tx1"/>
            </a:solidFill>
            <a:miter lim="800000"/>
            <a:headEnd/>
            <a:tailEnd/>
          </a:ln>
        </p:spPr>
        <p:txBody>
          <a:bodyPr/>
          <a:lstStyle/>
          <a:p>
            <a:pPr algn="ctr" eaLnBrk="1" hangingPunct="1"/>
            <a:r>
              <a:rPr lang="eu-ES" sz="3200">
                <a:cs typeface="Arial" charset="0"/>
                <a:hlinkClick r:id="rId3"/>
              </a:rPr>
              <a:t>Nola funtzionatzen du?</a:t>
            </a:r>
            <a:endParaRPr lang="eu-ES" sz="3200">
              <a:cs typeface="Arial" charset="0"/>
            </a:endParaRPr>
          </a:p>
        </p:txBody>
      </p:sp>
      <p:sp>
        <p:nvSpPr>
          <p:cNvPr id="713736" name="Text Box 1032"/>
          <p:cNvSpPr txBox="1">
            <a:spLocks noChangeArrowheads="1"/>
          </p:cNvSpPr>
          <p:nvPr/>
        </p:nvSpPr>
        <p:spPr bwMode="auto">
          <a:xfrm>
            <a:off x="6443663" y="6237288"/>
            <a:ext cx="18002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400" b="1">
                <a:cs typeface="Arial" charset="0"/>
              </a:rPr>
              <a:t>TERMOMETROA</a:t>
            </a:r>
          </a:p>
        </p:txBody>
      </p:sp>
      <p:sp>
        <p:nvSpPr>
          <p:cNvPr id="786441" name="AutoShape 1033"/>
          <p:cNvSpPr>
            <a:spLocks noChangeArrowheads="1"/>
          </p:cNvSpPr>
          <p:nvPr/>
        </p:nvSpPr>
        <p:spPr bwMode="auto">
          <a:xfrm>
            <a:off x="1379114" y="4050339"/>
            <a:ext cx="3168650" cy="1079500"/>
          </a:xfrm>
          <a:prstGeom prst="wedgeRoundRectCallout">
            <a:avLst>
              <a:gd name="adj1" fmla="val 77204"/>
              <a:gd name="adj2" fmla="val -34412"/>
              <a:gd name="adj3" fmla="val 16667"/>
            </a:avLst>
          </a:prstGeom>
          <a:solidFill>
            <a:srgbClr val="FFFF99"/>
          </a:solidFill>
          <a:ln w="9525">
            <a:solidFill>
              <a:schemeClr val="tx1"/>
            </a:solidFill>
            <a:miter lim="800000"/>
            <a:headEnd/>
            <a:tailEnd/>
          </a:ln>
        </p:spPr>
        <p:txBody>
          <a:bodyPr/>
          <a:lstStyle/>
          <a:p>
            <a:pPr algn="ctr" eaLnBrk="1" hangingPunct="1"/>
            <a:r>
              <a:rPr lang="eu-ES" sz="3200">
                <a:cs typeface="Arial" charset="0"/>
              </a:rPr>
              <a:t>Zer dira graduak</a:t>
            </a:r>
          </a:p>
        </p:txBody>
      </p:sp>
      <p:pic>
        <p:nvPicPr>
          <p:cNvPr id="12" name="Imagen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Imagen 11" descr="blanco_peq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Imagen 12" descr="logo_pape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550586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path" presetSubtype="0" repeatCount="indefinite" accel="50000" decel="50000" fill="hold" grpId="0" nodeType="withEffect">
                                  <p:stCondLst>
                                    <p:cond delay="0"/>
                                  </p:stCondLst>
                                  <p:childTnLst>
                                    <p:animMotion origin="layout" path="M 2.77778E-6 0.05278 L 2.77778E-6 0.19977 " pathEditMode="relative" rAng="0" ptsTypes="AA">
                                      <p:cBhvr>
                                        <p:cTn id="6" dur="5000" fill="hold"/>
                                        <p:tgtEl>
                                          <p:spTgt spid="786437"/>
                                        </p:tgtEl>
                                        <p:attrNameLst>
                                          <p:attrName>ppt_x</p:attrName>
                                          <p:attrName>ppt_y</p:attrName>
                                        </p:attrNameLst>
                                      </p:cBhvr>
                                      <p:rCtr x="0" y="7338"/>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64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6437" grpId="0" animBg="1"/>
      <p:bldP spid="78644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4753"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33097891-42F2-5B4E-BCC8-B4ECCFF38251}" type="slidenum">
              <a:rPr lang="eu-ES" sz="1400">
                <a:latin typeface="Times" charset="0"/>
              </a:rPr>
              <a:pPr/>
              <a:t>13</a:t>
            </a:fld>
            <a:endParaRPr lang="eu-ES" sz="1400">
              <a:latin typeface="Times" charset="0"/>
            </a:endParaRPr>
          </a:p>
        </p:txBody>
      </p:sp>
      <p:pic>
        <p:nvPicPr>
          <p:cNvPr id="714754" name="Picture 2" descr="termomet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765175"/>
            <a:ext cx="798512" cy="331152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714756" name="WordArt 4"/>
          <p:cNvSpPr>
            <a:spLocks noChangeArrowheads="1" noChangeShapeType="1" noTextEdit="1"/>
          </p:cNvSpPr>
          <p:nvPr/>
        </p:nvSpPr>
        <p:spPr bwMode="auto">
          <a:xfrm>
            <a:off x="611188" y="885913"/>
            <a:ext cx="5219700" cy="6477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s-ES" sz="3600" kern="10" spc="720">
                <a:solidFill>
                  <a:srgbClr val="FFFF99"/>
                </a:solidFill>
                <a:effectLst>
                  <a:outerShdw blurRad="63500" dist="46662" dir="3284183" algn="ctr" rotWithShape="0">
                    <a:srgbClr val="4D4D4D">
                      <a:alpha val="79999"/>
                    </a:srgbClr>
                  </a:outerShdw>
                </a:effectLst>
                <a:latin typeface="Arial Black"/>
                <a:ea typeface="Arial Black"/>
                <a:cs typeface="Arial Black"/>
              </a:rPr>
              <a:t>Motak</a:t>
            </a:r>
          </a:p>
        </p:txBody>
      </p:sp>
      <p:sp>
        <p:nvSpPr>
          <p:cNvPr id="714757" name="WordArt 6"/>
          <p:cNvSpPr>
            <a:spLocks noChangeArrowheads="1" noChangeShapeType="1" noTextEdit="1"/>
          </p:cNvSpPr>
          <p:nvPr/>
        </p:nvSpPr>
        <p:spPr bwMode="auto">
          <a:xfrm>
            <a:off x="1763713" y="2781300"/>
            <a:ext cx="2952750" cy="36036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s-ES" sz="2800" kern="10" spc="560">
                <a:solidFill>
                  <a:srgbClr val="FFFF99"/>
                </a:solidFill>
                <a:effectLst>
                  <a:outerShdw blurRad="63500" dist="46662" dir="3284183" algn="ctr" rotWithShape="0">
                    <a:srgbClr val="4D4D4D">
                      <a:alpha val="79999"/>
                    </a:srgbClr>
                  </a:outerShdw>
                </a:effectLst>
                <a:latin typeface="Arial Black"/>
                <a:ea typeface="Arial Black"/>
                <a:cs typeface="Arial Black"/>
              </a:rPr>
              <a:t>Termometro klinikoak</a:t>
            </a:r>
          </a:p>
        </p:txBody>
      </p:sp>
      <p:sp>
        <p:nvSpPr>
          <p:cNvPr id="714759" name="WordArt 9"/>
          <p:cNvSpPr>
            <a:spLocks noChangeArrowheads="1" noChangeShapeType="1" noTextEdit="1"/>
          </p:cNvSpPr>
          <p:nvPr/>
        </p:nvSpPr>
        <p:spPr bwMode="auto">
          <a:xfrm>
            <a:off x="5076825" y="1700213"/>
            <a:ext cx="3097213" cy="503237"/>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s-ES" sz="2800" kern="10" spc="560">
                <a:solidFill>
                  <a:srgbClr val="FFFF99"/>
                </a:solidFill>
                <a:effectLst>
                  <a:outerShdw blurRad="63500" dist="46662" dir="3284183" algn="ctr" rotWithShape="0">
                    <a:srgbClr val="4D4D4D">
                      <a:alpha val="79999"/>
                    </a:srgbClr>
                  </a:outerShdw>
                </a:effectLst>
                <a:latin typeface="Arial Black"/>
                <a:ea typeface="Arial Black"/>
                <a:cs typeface="Arial Black"/>
              </a:rPr>
              <a:t>Ingurumen termometroak</a:t>
            </a:r>
          </a:p>
        </p:txBody>
      </p:sp>
      <p:sp>
        <p:nvSpPr>
          <p:cNvPr id="789514" name="Text Box 10"/>
          <p:cNvSpPr txBox="1">
            <a:spLocks noChangeArrowheads="1"/>
          </p:cNvSpPr>
          <p:nvPr/>
        </p:nvSpPr>
        <p:spPr bwMode="auto">
          <a:xfrm>
            <a:off x="1258888" y="4005263"/>
            <a:ext cx="2317750" cy="457200"/>
          </a:xfrm>
          <a:prstGeom prst="rect">
            <a:avLst/>
          </a:prstGeom>
          <a:solidFill>
            <a:srgbClr val="FFFF99"/>
          </a:solidFill>
          <a:ln w="9525">
            <a:noFill/>
            <a:miter lim="800000"/>
            <a:headEnd/>
            <a:tailEnd/>
          </a:ln>
          <a:effectLst/>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defRPr/>
            </a:pPr>
            <a:r>
              <a:rPr lang="eu-ES" sz="2400" b="1" smtClean="0">
                <a:effectLst>
                  <a:outerShdw blurRad="38100" dist="38100" dir="2700000" algn="tl">
                    <a:srgbClr val="FFFFFF"/>
                  </a:outerShdw>
                </a:effectLst>
                <a:cs typeface="Arial" charset="0"/>
              </a:rPr>
              <a:t>Merkuriozkoak</a:t>
            </a:r>
          </a:p>
        </p:txBody>
      </p:sp>
      <p:sp>
        <p:nvSpPr>
          <p:cNvPr id="789515" name="Text Box 11"/>
          <p:cNvSpPr txBox="1">
            <a:spLocks noChangeArrowheads="1"/>
          </p:cNvSpPr>
          <p:nvPr/>
        </p:nvSpPr>
        <p:spPr bwMode="auto">
          <a:xfrm>
            <a:off x="1835150" y="4941888"/>
            <a:ext cx="2391249" cy="461665"/>
          </a:xfrm>
          <a:prstGeom prst="rect">
            <a:avLst/>
          </a:prstGeom>
          <a:solidFill>
            <a:srgbClr val="FFFF99"/>
          </a:solidFill>
          <a:ln w="9525">
            <a:noFill/>
            <a:miter lim="800000"/>
            <a:headEnd/>
            <a:tailEnd/>
          </a:ln>
          <a:effectLst/>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defRPr/>
            </a:pPr>
            <a:r>
              <a:rPr lang="eu-ES" sz="2400" b="1" dirty="0" smtClean="0">
                <a:effectLst>
                  <a:outerShdw blurRad="38100" dist="38100" dir="2700000" algn="tl">
                    <a:srgbClr val="FFFFFF"/>
                  </a:outerShdw>
                </a:effectLst>
                <a:cs typeface="Arial" charset="0"/>
              </a:rPr>
              <a:t>Beste Digitalak </a:t>
            </a:r>
            <a:endParaRPr lang="eu-ES" sz="2400" b="1" dirty="0" smtClean="0">
              <a:effectLst>
                <a:outerShdw blurRad="38100" dist="38100" dir="2700000" algn="tl">
                  <a:srgbClr val="FFFFFF"/>
                </a:outerShdw>
              </a:effectLst>
              <a:cs typeface="Arial" charset="0"/>
            </a:endParaRPr>
          </a:p>
        </p:txBody>
      </p:sp>
      <p:cxnSp>
        <p:nvCxnSpPr>
          <p:cNvPr id="714762" name="AutoShape 12"/>
          <p:cNvCxnSpPr>
            <a:cxnSpLocks noChangeShapeType="1"/>
          </p:cNvCxnSpPr>
          <p:nvPr/>
        </p:nvCxnSpPr>
        <p:spPr bwMode="auto">
          <a:xfrm rot="5400000">
            <a:off x="2447131" y="1929695"/>
            <a:ext cx="1152525" cy="360362"/>
          </a:xfrm>
          <a:prstGeom prst="bentConnector3">
            <a:avLst>
              <a:gd name="adj1" fmla="val 32778"/>
            </a:avLst>
          </a:prstGeom>
          <a:noFill/>
          <a:ln w="92075">
            <a:solidFill>
              <a:srgbClr val="800000"/>
            </a:solidFill>
            <a:miter lim="800000"/>
            <a:headEnd/>
            <a:tailEnd type="arrow" w="med" len="med"/>
          </a:ln>
          <a:extLst>
            <a:ext uri="{909E8E84-426E-40dd-AFC4-6F175D3DCCD1}">
              <a14:hiddenFill xmlns:a14="http://schemas.microsoft.com/office/drawing/2010/main">
                <a:noFill/>
              </a14:hiddenFill>
            </a:ext>
          </a:extLst>
        </p:spPr>
      </p:cxnSp>
      <p:cxnSp>
        <p:nvCxnSpPr>
          <p:cNvPr id="714763" name="AutoShape 13"/>
          <p:cNvCxnSpPr>
            <a:cxnSpLocks noChangeShapeType="1"/>
            <a:stCxn id="714756" idx="2"/>
          </p:cNvCxnSpPr>
          <p:nvPr/>
        </p:nvCxnSpPr>
        <p:spPr bwMode="auto">
          <a:xfrm rot="16200000" flipH="1">
            <a:off x="3860006" y="894645"/>
            <a:ext cx="504825" cy="1782762"/>
          </a:xfrm>
          <a:prstGeom prst="bentConnector2">
            <a:avLst/>
          </a:prstGeom>
          <a:noFill/>
          <a:ln w="92075">
            <a:solidFill>
              <a:srgbClr val="800000"/>
            </a:solidFill>
            <a:miter lim="800000"/>
            <a:headEnd/>
            <a:tailEnd type="arrow" w="med" len="med"/>
          </a:ln>
          <a:extLst>
            <a:ext uri="{909E8E84-426E-40dd-AFC4-6F175D3DCCD1}">
              <a14:hiddenFill xmlns:a14="http://schemas.microsoft.com/office/drawing/2010/main">
                <a:noFill/>
              </a14:hiddenFill>
            </a:ext>
          </a:extLst>
        </p:spPr>
      </p:cxnSp>
      <p:sp>
        <p:nvSpPr>
          <p:cNvPr id="789520" name="Text Box 16"/>
          <p:cNvSpPr txBox="1">
            <a:spLocks noChangeArrowheads="1"/>
          </p:cNvSpPr>
          <p:nvPr/>
        </p:nvSpPr>
        <p:spPr bwMode="auto">
          <a:xfrm>
            <a:off x="5724525" y="2420938"/>
            <a:ext cx="2317750" cy="457200"/>
          </a:xfrm>
          <a:prstGeom prst="rect">
            <a:avLst/>
          </a:prstGeom>
          <a:solidFill>
            <a:srgbClr val="FFFF99"/>
          </a:solidFill>
          <a:ln w="9525">
            <a:noFill/>
            <a:miter lim="800000"/>
            <a:headEnd/>
            <a:tailEnd/>
          </a:ln>
          <a:effectLst/>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defRPr/>
            </a:pPr>
            <a:r>
              <a:rPr lang="eu-ES" sz="2400" b="1" smtClean="0">
                <a:effectLst>
                  <a:outerShdw blurRad="38100" dist="38100" dir="2700000" algn="tl">
                    <a:srgbClr val="FFFFFF"/>
                  </a:outerShdw>
                </a:effectLst>
                <a:cs typeface="Arial" charset="0"/>
              </a:rPr>
              <a:t>Alkoholezkoak</a:t>
            </a:r>
          </a:p>
        </p:txBody>
      </p:sp>
      <p:sp>
        <p:nvSpPr>
          <p:cNvPr id="789521" name="Text Box 17"/>
          <p:cNvSpPr txBox="1">
            <a:spLocks noChangeArrowheads="1"/>
          </p:cNvSpPr>
          <p:nvPr/>
        </p:nvSpPr>
        <p:spPr bwMode="auto">
          <a:xfrm>
            <a:off x="4643438" y="4076700"/>
            <a:ext cx="1284287" cy="457200"/>
          </a:xfrm>
          <a:prstGeom prst="rect">
            <a:avLst/>
          </a:prstGeom>
          <a:solidFill>
            <a:srgbClr val="FFFF99"/>
          </a:solidFill>
          <a:ln w="9525">
            <a:noFill/>
            <a:miter lim="800000"/>
            <a:headEnd/>
            <a:tailEnd/>
          </a:ln>
          <a:effectLst/>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defRPr/>
            </a:pPr>
            <a:r>
              <a:rPr lang="eu-ES" sz="2400" b="1" dirty="0" smtClean="0">
                <a:effectLst>
                  <a:outerShdw blurRad="38100" dist="38100" dir="2700000" algn="tl">
                    <a:srgbClr val="FFFFFF"/>
                  </a:outerShdw>
                </a:effectLst>
                <a:cs typeface="Arial" charset="0"/>
              </a:rPr>
              <a:t>Digitala</a:t>
            </a:r>
          </a:p>
        </p:txBody>
      </p:sp>
      <p:sp>
        <p:nvSpPr>
          <p:cNvPr id="789522" name="Text Box 18"/>
          <p:cNvSpPr txBox="1">
            <a:spLocks noChangeArrowheads="1"/>
          </p:cNvSpPr>
          <p:nvPr/>
        </p:nvSpPr>
        <p:spPr bwMode="auto">
          <a:xfrm>
            <a:off x="6156325" y="5734050"/>
            <a:ext cx="1928813" cy="457200"/>
          </a:xfrm>
          <a:prstGeom prst="rect">
            <a:avLst/>
          </a:prstGeom>
          <a:solidFill>
            <a:srgbClr val="FFFF99"/>
          </a:solidFill>
          <a:ln w="9525">
            <a:noFill/>
            <a:miter lim="800000"/>
            <a:headEnd/>
            <a:tailEnd/>
          </a:ln>
          <a:effectLst/>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defRPr/>
            </a:pPr>
            <a:r>
              <a:rPr lang="eu-ES" sz="2400" b="1" smtClean="0">
                <a:effectLst>
                  <a:outerShdw blurRad="38100" dist="38100" dir="2700000" algn="tl">
                    <a:srgbClr val="FFFFFF"/>
                  </a:outerShdw>
                </a:effectLst>
                <a:cs typeface="Arial" charset="0"/>
              </a:rPr>
              <a:t>Orratzezkoa</a:t>
            </a:r>
          </a:p>
        </p:txBody>
      </p:sp>
      <p:pic>
        <p:nvPicPr>
          <p:cNvPr id="23"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552865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5777"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382A3E9D-E765-674D-815F-ED4620A70E76}" type="slidenum">
              <a:rPr lang="eu-ES" sz="1400">
                <a:latin typeface="Times" charset="0"/>
              </a:rPr>
              <a:pPr/>
              <a:t>14</a:t>
            </a:fld>
            <a:endParaRPr lang="eu-ES" sz="1400">
              <a:latin typeface="Times" charset="0"/>
            </a:endParaRPr>
          </a:p>
        </p:txBody>
      </p:sp>
      <p:sp>
        <p:nvSpPr>
          <p:cNvPr id="715780" name="Line 1031"/>
          <p:cNvSpPr>
            <a:spLocks noChangeShapeType="1"/>
          </p:cNvSpPr>
          <p:nvPr/>
        </p:nvSpPr>
        <p:spPr bwMode="auto">
          <a:xfrm flipH="1" flipV="1">
            <a:off x="1403350" y="2490788"/>
            <a:ext cx="1439863" cy="144462"/>
          </a:xfrm>
          <a:prstGeom prst="line">
            <a:avLst/>
          </a:prstGeom>
          <a:noFill/>
          <a:ln w="508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s-ES"/>
          </a:p>
        </p:txBody>
      </p:sp>
      <p:sp>
        <p:nvSpPr>
          <p:cNvPr id="715781" name="Text Box 1032"/>
          <p:cNvSpPr txBox="1">
            <a:spLocks noChangeArrowheads="1"/>
          </p:cNvSpPr>
          <p:nvPr/>
        </p:nvSpPr>
        <p:spPr bwMode="auto">
          <a:xfrm>
            <a:off x="5546452" y="946150"/>
            <a:ext cx="27559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r" eaLnBrk="1" hangingPunct="1"/>
            <a:r>
              <a:rPr lang="eu-ES" sz="2400" b="1" dirty="0">
                <a:cs typeface="Arial" charset="0"/>
              </a:rPr>
              <a:t>Sukarra dugun ala ez jakiteko balio dute</a:t>
            </a:r>
          </a:p>
        </p:txBody>
      </p:sp>
      <p:sp>
        <p:nvSpPr>
          <p:cNvPr id="715782" name="Line 1033"/>
          <p:cNvSpPr>
            <a:spLocks noChangeShapeType="1"/>
          </p:cNvSpPr>
          <p:nvPr/>
        </p:nvSpPr>
        <p:spPr bwMode="auto">
          <a:xfrm flipH="1">
            <a:off x="1403350" y="3787775"/>
            <a:ext cx="1439863" cy="936625"/>
          </a:xfrm>
          <a:prstGeom prst="line">
            <a:avLst/>
          </a:prstGeom>
          <a:noFill/>
          <a:ln w="508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s-ES"/>
          </a:p>
        </p:txBody>
      </p:sp>
      <p:sp>
        <p:nvSpPr>
          <p:cNvPr id="715783" name="Line 1034"/>
          <p:cNvSpPr>
            <a:spLocks noChangeShapeType="1"/>
          </p:cNvSpPr>
          <p:nvPr/>
        </p:nvSpPr>
        <p:spPr bwMode="auto">
          <a:xfrm flipH="1">
            <a:off x="1476375" y="3211513"/>
            <a:ext cx="1366838" cy="792162"/>
          </a:xfrm>
          <a:prstGeom prst="line">
            <a:avLst/>
          </a:prstGeom>
          <a:noFill/>
          <a:ln w="508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s-ES"/>
          </a:p>
        </p:txBody>
      </p:sp>
      <p:sp>
        <p:nvSpPr>
          <p:cNvPr id="715784" name="Text Box 1035"/>
          <p:cNvSpPr txBox="1">
            <a:spLocks noChangeArrowheads="1"/>
          </p:cNvSpPr>
          <p:nvPr/>
        </p:nvSpPr>
        <p:spPr bwMode="auto">
          <a:xfrm>
            <a:off x="2843213" y="2419350"/>
            <a:ext cx="175895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a:cs typeface="Arial" charset="0"/>
              </a:rPr>
              <a:t>Merkurio haria</a:t>
            </a:r>
          </a:p>
          <a:p>
            <a:pPr eaLnBrk="1" hangingPunct="1"/>
            <a:endParaRPr lang="eu-ES" sz="1800" b="1">
              <a:cs typeface="Arial" charset="0"/>
            </a:endParaRPr>
          </a:p>
          <a:p>
            <a:pPr eaLnBrk="1" hangingPunct="1"/>
            <a:r>
              <a:rPr lang="eu-ES" sz="1800" b="1">
                <a:cs typeface="Arial" charset="0"/>
              </a:rPr>
              <a:t>Estugunea</a:t>
            </a:r>
          </a:p>
          <a:p>
            <a:pPr eaLnBrk="1" hangingPunct="1"/>
            <a:endParaRPr lang="eu-ES" sz="1800" b="1">
              <a:cs typeface="Arial" charset="0"/>
            </a:endParaRPr>
          </a:p>
          <a:p>
            <a:pPr eaLnBrk="1" hangingPunct="1"/>
            <a:r>
              <a:rPr lang="eu-ES" sz="1800" b="1">
                <a:cs typeface="Arial" charset="0"/>
              </a:rPr>
              <a:t>Erraboila</a:t>
            </a:r>
          </a:p>
        </p:txBody>
      </p:sp>
      <p:sp>
        <p:nvSpPr>
          <p:cNvPr id="715785" name="AutoShape 1037"/>
          <p:cNvSpPr>
            <a:spLocks/>
          </p:cNvSpPr>
          <p:nvPr/>
        </p:nvSpPr>
        <p:spPr bwMode="auto">
          <a:xfrm>
            <a:off x="4716463" y="2133600"/>
            <a:ext cx="288925" cy="2735263"/>
          </a:xfrm>
          <a:prstGeom prst="rightBrace">
            <a:avLst>
              <a:gd name="adj1" fmla="val 78892"/>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s-ES"/>
          </a:p>
        </p:txBody>
      </p:sp>
      <p:sp>
        <p:nvSpPr>
          <p:cNvPr id="715788" name="Text Box 1040"/>
          <p:cNvSpPr txBox="1">
            <a:spLocks noChangeArrowheads="1"/>
          </p:cNvSpPr>
          <p:nvPr/>
        </p:nvSpPr>
        <p:spPr bwMode="auto">
          <a:xfrm>
            <a:off x="3492500" y="4771513"/>
            <a:ext cx="4537075"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r" eaLnBrk="1" hangingPunct="1"/>
            <a:r>
              <a:rPr lang="eu-ES" sz="1800" b="1" dirty="0">
                <a:cs typeface="Arial" charset="0"/>
              </a:rPr>
              <a:t>Termometro kliniko digitalak</a:t>
            </a:r>
          </a:p>
          <a:p>
            <a:pPr algn="r" eaLnBrk="1" hangingPunct="1"/>
            <a:r>
              <a:rPr lang="eu-ES" sz="1800" b="1" dirty="0">
                <a:cs typeface="Arial" charset="0"/>
              </a:rPr>
              <a:t> Pantailan agertzen da sentsoreak neurtzen duen tenperatura.</a:t>
            </a:r>
          </a:p>
        </p:txBody>
      </p:sp>
      <p:sp>
        <p:nvSpPr>
          <p:cNvPr id="715789" name="Text Box 1041"/>
          <p:cNvSpPr txBox="1">
            <a:spLocks noChangeArrowheads="1"/>
          </p:cNvSpPr>
          <p:nvPr/>
        </p:nvSpPr>
        <p:spPr bwMode="auto">
          <a:xfrm>
            <a:off x="2484438" y="6308725"/>
            <a:ext cx="1263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a:cs typeface="Arial" charset="0"/>
              </a:rPr>
              <a:t>sentsorea</a:t>
            </a:r>
          </a:p>
        </p:txBody>
      </p:sp>
      <p:sp>
        <p:nvSpPr>
          <p:cNvPr id="715790" name="Line 1042"/>
          <p:cNvSpPr>
            <a:spLocks noChangeShapeType="1"/>
          </p:cNvSpPr>
          <p:nvPr/>
        </p:nvSpPr>
        <p:spPr bwMode="auto">
          <a:xfrm flipH="1" flipV="1">
            <a:off x="2124075" y="6381750"/>
            <a:ext cx="360363" cy="1428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715792" name="Text Box 1044"/>
          <p:cNvSpPr txBox="1">
            <a:spLocks noChangeArrowheads="1"/>
          </p:cNvSpPr>
          <p:nvPr/>
        </p:nvSpPr>
        <p:spPr bwMode="auto">
          <a:xfrm>
            <a:off x="784878" y="946150"/>
            <a:ext cx="27559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r" eaLnBrk="1" hangingPunct="1"/>
            <a:r>
              <a:rPr lang="eu-ES" sz="2400" b="1" dirty="0">
                <a:cs typeface="Arial" charset="0"/>
              </a:rPr>
              <a:t>Merkuriozko termometro klinikoak</a:t>
            </a:r>
          </a:p>
        </p:txBody>
      </p:sp>
      <p:sp>
        <p:nvSpPr>
          <p:cNvPr id="715793" name="Text Box 1045"/>
          <p:cNvSpPr txBox="1">
            <a:spLocks noChangeArrowheads="1"/>
          </p:cNvSpPr>
          <p:nvPr/>
        </p:nvSpPr>
        <p:spPr bwMode="auto">
          <a:xfrm>
            <a:off x="5435600" y="3213100"/>
            <a:ext cx="24479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a:hlinkClick r:id="rId2"/>
              </a:rPr>
              <a:t>Funtzionamendua</a:t>
            </a:r>
            <a:endParaRPr lang="eu-ES"/>
          </a:p>
        </p:txBody>
      </p:sp>
      <p:pic>
        <p:nvPicPr>
          <p:cNvPr id="20"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uadroTexto 1"/>
          <p:cNvSpPr txBox="1"/>
          <p:nvPr/>
        </p:nvSpPr>
        <p:spPr>
          <a:xfrm>
            <a:off x="230885" y="3229885"/>
            <a:ext cx="1423789" cy="369332"/>
          </a:xfrm>
          <a:prstGeom prst="rect">
            <a:avLst/>
          </a:prstGeom>
          <a:noFill/>
        </p:spPr>
        <p:txBody>
          <a:bodyPr wrap="square" rtlCol="0">
            <a:spAutoFit/>
          </a:bodyPr>
          <a:lstStyle/>
          <a:p>
            <a:r>
              <a:rPr lang="es-ES" dirty="0" err="1" smtClean="0"/>
              <a:t>Marraztu</a:t>
            </a:r>
            <a:endParaRPr lang="es-ES" dirty="0"/>
          </a:p>
        </p:txBody>
      </p:sp>
    </p:spTree>
    <p:extLst>
      <p:ext uri="{BB962C8B-B14F-4D97-AF65-F5344CB8AC3E}">
        <p14:creationId xmlns:p14="http://schemas.microsoft.com/office/powerpoint/2010/main" val="5479192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01"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F7F72008-21CB-054E-8E23-142942F958BF}" type="slidenum">
              <a:rPr lang="eu-ES" sz="1400">
                <a:latin typeface="Times" charset="0"/>
              </a:rPr>
              <a:pPr/>
              <a:t>15</a:t>
            </a:fld>
            <a:endParaRPr lang="eu-ES" sz="1400">
              <a:latin typeface="Times" charset="0"/>
            </a:endParaRPr>
          </a:p>
        </p:txBody>
      </p:sp>
      <p:sp>
        <p:nvSpPr>
          <p:cNvPr id="716803" name="Line 1030"/>
          <p:cNvSpPr>
            <a:spLocks noChangeShapeType="1"/>
          </p:cNvSpPr>
          <p:nvPr/>
        </p:nvSpPr>
        <p:spPr bwMode="auto">
          <a:xfrm flipV="1">
            <a:off x="6370638" y="3789363"/>
            <a:ext cx="649287" cy="144462"/>
          </a:xfrm>
          <a:prstGeom prst="line">
            <a:avLst/>
          </a:prstGeom>
          <a:noFill/>
          <a:ln w="508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s-ES"/>
          </a:p>
        </p:txBody>
      </p:sp>
      <p:sp>
        <p:nvSpPr>
          <p:cNvPr id="716804" name="Text Box 1031"/>
          <p:cNvSpPr txBox="1">
            <a:spLocks noChangeArrowheads="1"/>
          </p:cNvSpPr>
          <p:nvPr/>
        </p:nvSpPr>
        <p:spPr bwMode="auto">
          <a:xfrm>
            <a:off x="3779838" y="1196975"/>
            <a:ext cx="2468562"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r" eaLnBrk="1" hangingPunct="1"/>
            <a:r>
              <a:rPr lang="eu-ES" sz="2400" b="1">
                <a:cs typeface="Arial" charset="0"/>
              </a:rPr>
              <a:t>Airearen tenperatura neur daiteke</a:t>
            </a:r>
          </a:p>
        </p:txBody>
      </p:sp>
      <p:sp>
        <p:nvSpPr>
          <p:cNvPr id="716805" name="Line 1032"/>
          <p:cNvSpPr>
            <a:spLocks noChangeShapeType="1"/>
          </p:cNvSpPr>
          <p:nvPr/>
        </p:nvSpPr>
        <p:spPr bwMode="auto">
          <a:xfrm>
            <a:off x="6297613" y="4941888"/>
            <a:ext cx="722312" cy="647700"/>
          </a:xfrm>
          <a:prstGeom prst="line">
            <a:avLst/>
          </a:prstGeom>
          <a:noFill/>
          <a:ln w="508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s-ES"/>
          </a:p>
        </p:txBody>
      </p:sp>
      <p:sp>
        <p:nvSpPr>
          <p:cNvPr id="716806" name="Text Box 1033"/>
          <p:cNvSpPr txBox="1">
            <a:spLocks noChangeArrowheads="1"/>
          </p:cNvSpPr>
          <p:nvPr/>
        </p:nvSpPr>
        <p:spPr bwMode="auto">
          <a:xfrm>
            <a:off x="5133975" y="3860800"/>
            <a:ext cx="11747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r" eaLnBrk="1" hangingPunct="1"/>
            <a:r>
              <a:rPr lang="eu-ES" sz="1800" b="1">
                <a:cs typeface="Arial" charset="0"/>
              </a:rPr>
              <a:t>Haria</a:t>
            </a:r>
          </a:p>
          <a:p>
            <a:pPr algn="r" eaLnBrk="1" hangingPunct="1"/>
            <a:endParaRPr lang="eu-ES" sz="1800" b="1">
              <a:cs typeface="Arial" charset="0"/>
            </a:endParaRPr>
          </a:p>
          <a:p>
            <a:pPr algn="r" eaLnBrk="1" hangingPunct="1"/>
            <a:endParaRPr lang="eu-ES" sz="1800" b="1">
              <a:cs typeface="Arial" charset="0"/>
            </a:endParaRPr>
          </a:p>
          <a:p>
            <a:pPr algn="r" eaLnBrk="1" hangingPunct="1"/>
            <a:r>
              <a:rPr lang="eu-ES" sz="1800" b="1">
                <a:cs typeface="Arial" charset="0"/>
              </a:rPr>
              <a:t>Erraboila</a:t>
            </a:r>
          </a:p>
        </p:txBody>
      </p:sp>
      <p:sp>
        <p:nvSpPr>
          <p:cNvPr id="716807" name="Text Box 1034"/>
          <p:cNvSpPr txBox="1">
            <a:spLocks noChangeArrowheads="1"/>
          </p:cNvSpPr>
          <p:nvPr/>
        </p:nvSpPr>
        <p:spPr bwMode="auto">
          <a:xfrm>
            <a:off x="468313" y="1916113"/>
            <a:ext cx="3671887"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000" b="1">
                <a:cs typeface="Arial" charset="0"/>
              </a:rPr>
              <a:t>Mota ezberdinetakoak daude.</a:t>
            </a:r>
          </a:p>
          <a:p>
            <a:pPr eaLnBrk="1" hangingPunct="1"/>
            <a:r>
              <a:rPr lang="eu-ES" sz="2000" b="1">
                <a:cs typeface="Arial" charset="0"/>
              </a:rPr>
              <a:t>Merkuriozkoak tenperatura ezberdinak neurtzeko balio dute.</a:t>
            </a:r>
          </a:p>
          <a:p>
            <a:pPr eaLnBrk="1" hangingPunct="1"/>
            <a:endParaRPr lang="eu-ES" sz="2000" b="1">
              <a:cs typeface="Arial" charset="0"/>
            </a:endParaRPr>
          </a:p>
          <a:p>
            <a:pPr eaLnBrk="1" hangingPunct="1"/>
            <a:r>
              <a:rPr lang="eu-ES" sz="2000" b="1">
                <a:cs typeface="Arial" charset="0"/>
              </a:rPr>
              <a:t>Alkohola tindatzen da.</a:t>
            </a:r>
          </a:p>
        </p:txBody>
      </p:sp>
      <p:sp>
        <p:nvSpPr>
          <p:cNvPr id="716808" name="Text Box 1035"/>
          <p:cNvSpPr txBox="1">
            <a:spLocks noChangeArrowheads="1"/>
          </p:cNvSpPr>
          <p:nvPr/>
        </p:nvSpPr>
        <p:spPr bwMode="auto">
          <a:xfrm>
            <a:off x="596900" y="4575175"/>
            <a:ext cx="45370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r" eaLnBrk="1" hangingPunct="1"/>
            <a:r>
              <a:rPr lang="eu-ES" sz="1800" b="1" dirty="0">
                <a:cs typeface="Arial" charset="0"/>
              </a:rPr>
              <a:t>Digitalak erabiltzen dira</a:t>
            </a:r>
          </a:p>
        </p:txBody>
      </p:sp>
      <p:pic>
        <p:nvPicPr>
          <p:cNvPr id="716810" name="Picture 1039" descr="termometro_transparente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3663" y="260350"/>
            <a:ext cx="1685925" cy="626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6811" name="Rectangle 1040"/>
          <p:cNvSpPr>
            <a:spLocks noChangeArrowheads="1"/>
          </p:cNvSpPr>
          <p:nvPr/>
        </p:nvSpPr>
        <p:spPr bwMode="auto">
          <a:xfrm>
            <a:off x="7091363" y="2420938"/>
            <a:ext cx="73025" cy="28797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791569" name="Rectangle 1041"/>
          <p:cNvSpPr>
            <a:spLocks noChangeArrowheads="1"/>
          </p:cNvSpPr>
          <p:nvPr/>
        </p:nvSpPr>
        <p:spPr bwMode="auto">
          <a:xfrm>
            <a:off x="7019925" y="1052513"/>
            <a:ext cx="144463" cy="1250950"/>
          </a:xfrm>
          <a:prstGeom prst="rect">
            <a:avLst/>
          </a:prstGeom>
          <a:solidFill>
            <a:schemeClr val="bg1"/>
          </a:solidFill>
          <a:ln w="9525">
            <a:solidFill>
              <a:schemeClr val="bg1"/>
            </a:solidFill>
            <a:miter lim="800000"/>
            <a:headEnd/>
            <a:tailEnd/>
          </a:ln>
        </p:spPr>
        <p:txBody>
          <a:bodyPr wrap="none" anchor="ctr"/>
          <a:lstStyle/>
          <a:p>
            <a:endParaRPr lang="es-ES"/>
          </a:p>
        </p:txBody>
      </p:sp>
      <p:sp>
        <p:nvSpPr>
          <p:cNvPr id="716813" name="Text Box 1042"/>
          <p:cNvSpPr txBox="1">
            <a:spLocks noChangeArrowheads="1"/>
          </p:cNvSpPr>
          <p:nvPr/>
        </p:nvSpPr>
        <p:spPr bwMode="auto">
          <a:xfrm>
            <a:off x="539750" y="549275"/>
            <a:ext cx="3384550" cy="466725"/>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sz="2400"/>
              <a:t>Termometroak</a:t>
            </a:r>
          </a:p>
        </p:txBody>
      </p:sp>
      <p:pic>
        <p:nvPicPr>
          <p:cNvPr id="18"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598516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path" presetSubtype="0" repeatCount="indefinite" accel="50000" decel="50000" fill="hold" grpId="0" nodeType="withEffect">
                                  <p:stCondLst>
                                    <p:cond delay="0"/>
                                  </p:stCondLst>
                                  <p:childTnLst>
                                    <p:animMotion origin="layout" path="M 2.77778E-6 0.05278 L 2.77778E-6 0.19977 " pathEditMode="relative" rAng="0" ptsTypes="AA">
                                      <p:cBhvr>
                                        <p:cTn id="6" dur="8000" fill="hold"/>
                                        <p:tgtEl>
                                          <p:spTgt spid="791569"/>
                                        </p:tgtEl>
                                        <p:attrNameLst>
                                          <p:attrName>ppt_x</p:attrName>
                                          <p:attrName>ppt_y</p:attrName>
                                        </p:attrNameLst>
                                      </p:cBhvr>
                                      <p:rCtr x="0" y="733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156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825"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5F5D88F4-BE31-C84D-80BA-DBD6D5A64EBA}" type="slidenum">
              <a:rPr lang="eu-ES" sz="1400">
                <a:latin typeface="Times" charset="0"/>
              </a:rPr>
              <a:pPr/>
              <a:t>16</a:t>
            </a:fld>
            <a:endParaRPr lang="eu-ES" sz="1400">
              <a:latin typeface="Times" charset="0"/>
            </a:endParaRPr>
          </a:p>
        </p:txBody>
      </p:sp>
      <p:sp>
        <p:nvSpPr>
          <p:cNvPr id="717828" name="Rectangle 5"/>
          <p:cNvSpPr>
            <a:spLocks noChangeArrowheads="1"/>
          </p:cNvSpPr>
          <p:nvPr/>
        </p:nvSpPr>
        <p:spPr bwMode="auto">
          <a:xfrm>
            <a:off x="323850" y="4916557"/>
            <a:ext cx="83629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r"/>
            <a:r>
              <a:rPr lang="eu-ES" sz="2000" dirty="0" smtClean="0">
                <a:cs typeface="Arial" charset="0"/>
              </a:rPr>
              <a:t>0° </a:t>
            </a:r>
            <a:r>
              <a:rPr lang="eu-ES" sz="2000" dirty="0">
                <a:cs typeface="Arial" charset="0"/>
              </a:rPr>
              <a:t>uraren izoztea da eta 100° uraren irakitea (1 atm-ko presiopean), eskala 100 zati berdinetan zatitzen da, bakoitza 1 gradu Celsius da.</a:t>
            </a:r>
          </a:p>
        </p:txBody>
      </p:sp>
      <p:sp>
        <p:nvSpPr>
          <p:cNvPr id="792582" name="Rectangle 6"/>
          <p:cNvSpPr>
            <a:spLocks noChangeArrowheads="1"/>
          </p:cNvSpPr>
          <p:nvPr/>
        </p:nvSpPr>
        <p:spPr bwMode="auto">
          <a:xfrm>
            <a:off x="2051050" y="2133600"/>
            <a:ext cx="1800225"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r>
              <a:rPr lang="eu-ES" sz="1800">
                <a:cs typeface="Arial" charset="0"/>
              </a:rPr>
              <a:t>Celsius</a:t>
            </a:r>
            <a:r>
              <a:rPr lang="eu-ES" sz="1800" b="1">
                <a:cs typeface="Arial" charset="0"/>
              </a:rPr>
              <a:t> gradua</a:t>
            </a:r>
            <a:r>
              <a:rPr lang="eu-ES" sz="1800">
                <a:cs typeface="Arial" charset="0"/>
              </a:rPr>
              <a:t> </a:t>
            </a:r>
            <a:r>
              <a:rPr lang="eu-ES" sz="1800" b="1">
                <a:cs typeface="Arial" charset="0"/>
              </a:rPr>
              <a:t>°C</a:t>
            </a:r>
            <a:r>
              <a:rPr lang="eu-ES" sz="1800">
                <a:cs typeface="Arial" charset="0"/>
              </a:rPr>
              <a:t>, </a:t>
            </a:r>
            <a:r>
              <a:rPr lang="eu-ES" sz="1800">
                <a:cs typeface="Arial" charset="0"/>
                <a:hlinkClick r:id="rId2"/>
              </a:rPr>
              <a:t>Anders Celsius</a:t>
            </a:r>
            <a:r>
              <a:rPr lang="eu-ES" sz="1800">
                <a:cs typeface="Arial" charset="0"/>
              </a:rPr>
              <a:t>.</a:t>
            </a:r>
            <a:endParaRPr lang="eu-ES" sz="2000">
              <a:cs typeface="Arial" charset="0"/>
            </a:endParaRPr>
          </a:p>
        </p:txBody>
      </p:sp>
      <p:sp>
        <p:nvSpPr>
          <p:cNvPr id="717830" name="Rectangle 7"/>
          <p:cNvSpPr>
            <a:spLocks noChangeArrowheads="1"/>
          </p:cNvSpPr>
          <p:nvPr/>
        </p:nvSpPr>
        <p:spPr bwMode="auto">
          <a:xfrm>
            <a:off x="470069" y="3051066"/>
            <a:ext cx="15443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eaLnBrk="1" hangingPunct="1"/>
            <a:r>
              <a:rPr lang="eu-ES" dirty="0">
                <a:solidFill>
                  <a:srgbClr val="595959"/>
                </a:solidFill>
                <a:cs typeface="Arial" charset="0"/>
              </a:rPr>
              <a:t>Anders Celsius</a:t>
            </a:r>
            <a:br>
              <a:rPr lang="eu-ES" dirty="0">
                <a:solidFill>
                  <a:srgbClr val="595959"/>
                </a:solidFill>
                <a:cs typeface="Arial" charset="0"/>
              </a:rPr>
            </a:br>
            <a:r>
              <a:rPr lang="eu-ES" dirty="0">
                <a:solidFill>
                  <a:srgbClr val="595959"/>
                </a:solidFill>
                <a:cs typeface="Arial" charset="0"/>
              </a:rPr>
              <a:t>1701-1744</a:t>
            </a:r>
            <a:r>
              <a:rPr lang="eu-ES" sz="1800" b="1" dirty="0">
                <a:solidFill>
                  <a:srgbClr val="595959"/>
                </a:solidFill>
                <a:cs typeface="Arial" charset="0"/>
              </a:rPr>
              <a:t> </a:t>
            </a:r>
          </a:p>
        </p:txBody>
      </p:sp>
      <p:sp>
        <p:nvSpPr>
          <p:cNvPr id="792590" name="AutoShape 14"/>
          <p:cNvSpPr>
            <a:spLocks noChangeArrowheads="1"/>
          </p:cNvSpPr>
          <p:nvPr/>
        </p:nvSpPr>
        <p:spPr bwMode="auto">
          <a:xfrm>
            <a:off x="1835150" y="1196975"/>
            <a:ext cx="1512888" cy="358775"/>
          </a:xfrm>
          <a:prstGeom prst="wedgeRoundRectCallout">
            <a:avLst>
              <a:gd name="adj1" fmla="val -64269"/>
              <a:gd name="adj2" fmla="val 389380"/>
              <a:gd name="adj3" fmla="val 16667"/>
            </a:avLst>
          </a:prstGeom>
          <a:solidFill>
            <a:srgbClr val="FFFF99"/>
          </a:solidFill>
          <a:ln w="9525">
            <a:solidFill>
              <a:schemeClr val="tx1"/>
            </a:solidFill>
            <a:miter lim="800000"/>
            <a:headEnd/>
            <a:tailEnd/>
          </a:ln>
        </p:spPr>
        <p:txBody>
          <a:bodyPr/>
          <a:lstStyle/>
          <a:p>
            <a:pPr algn="ctr" eaLnBrk="1" hangingPunct="1"/>
            <a:r>
              <a:rPr lang="eu-ES" sz="1800">
                <a:cs typeface="Arial" charset="0"/>
              </a:rPr>
              <a:t>Ehun zati</a:t>
            </a:r>
            <a:r>
              <a:rPr lang="eu-ES" sz="1800" b="1">
                <a:cs typeface="Arial" charset="0"/>
              </a:rPr>
              <a:t> </a:t>
            </a:r>
          </a:p>
        </p:txBody>
      </p:sp>
      <p:sp>
        <p:nvSpPr>
          <p:cNvPr id="717833" name="Text Box 15"/>
          <p:cNvSpPr txBox="1">
            <a:spLocks noChangeArrowheads="1"/>
          </p:cNvSpPr>
          <p:nvPr/>
        </p:nvSpPr>
        <p:spPr bwMode="auto">
          <a:xfrm>
            <a:off x="4067175" y="1322387"/>
            <a:ext cx="3455987" cy="466725"/>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sz="2400"/>
              <a:t>Eskalak</a:t>
            </a:r>
          </a:p>
        </p:txBody>
      </p:sp>
      <p:pic>
        <p:nvPicPr>
          <p:cNvPr id="16"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670586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xit" presetSubtype="0" fill="hold" grpId="0" nodeType="withEffect">
                                  <p:stCondLst>
                                    <p:cond delay="0"/>
                                  </p:stCondLst>
                                  <p:childTnLst>
                                    <p:animEffect transition="out" filter="fade">
                                      <p:cBhvr>
                                        <p:cTn id="6" dur="2000"/>
                                        <p:tgtEl>
                                          <p:spTgt spid="792582"/>
                                        </p:tgtEl>
                                      </p:cBhvr>
                                    </p:animEffect>
                                    <p:set>
                                      <p:cBhvr>
                                        <p:cTn id="7" dur="1" fill="hold">
                                          <p:stCondLst>
                                            <p:cond delay="1999"/>
                                          </p:stCondLst>
                                        </p:cTn>
                                        <p:tgtEl>
                                          <p:spTgt spid="792582"/>
                                        </p:tgtEl>
                                        <p:attrNameLst>
                                          <p:attrName>style.visibility</p:attrName>
                                        </p:attrNameLst>
                                      </p:cBhvr>
                                      <p:to>
                                        <p:strVal val="hidden"/>
                                      </p:to>
                                    </p:set>
                                  </p:childTnLst>
                                </p:cTn>
                              </p:par>
                            </p:childTnLst>
                          </p:cTn>
                        </p:par>
                        <p:par>
                          <p:cTn id="8" fill="hold" nodeType="afterGroup">
                            <p:stCondLst>
                              <p:cond delay="20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792590"/>
                                        </p:tgtEl>
                                        <p:attrNameLst>
                                          <p:attrName>style.visibility</p:attrName>
                                        </p:attrNameLst>
                                      </p:cBhvr>
                                      <p:to>
                                        <p:strVal val="visible"/>
                                      </p:to>
                                    </p:set>
                                    <p:anim calcmode="lin" valueType="num">
                                      <p:cBhvr>
                                        <p:cTn id="11" dur="500" fill="hold"/>
                                        <p:tgtEl>
                                          <p:spTgt spid="792590"/>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792590"/>
                                        </p:tgtEl>
                                        <p:attrNameLst>
                                          <p:attrName>ppt_y</p:attrName>
                                        </p:attrNameLst>
                                      </p:cBhvr>
                                      <p:tavLst>
                                        <p:tav tm="0">
                                          <p:val>
                                            <p:strVal val="#ppt_y"/>
                                          </p:val>
                                        </p:tav>
                                        <p:tav tm="100000">
                                          <p:val>
                                            <p:strVal val="#ppt_y"/>
                                          </p:val>
                                        </p:tav>
                                      </p:tavLst>
                                    </p:anim>
                                    <p:anim calcmode="lin" valueType="num">
                                      <p:cBhvr>
                                        <p:cTn id="13" dur="500" fill="hold"/>
                                        <p:tgtEl>
                                          <p:spTgt spid="792590"/>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792590"/>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7925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2582" grpId="0"/>
      <p:bldP spid="79259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849"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3107B30E-8A7A-3540-B0AF-1389D872D36D}" type="slidenum">
              <a:rPr lang="eu-ES" sz="1400">
                <a:latin typeface="Times" charset="0"/>
              </a:rPr>
              <a:pPr/>
              <a:t>17</a:t>
            </a:fld>
            <a:endParaRPr lang="eu-ES" sz="1400">
              <a:latin typeface="Times" charset="0"/>
            </a:endParaRPr>
          </a:p>
        </p:txBody>
      </p:sp>
      <p:sp>
        <p:nvSpPr>
          <p:cNvPr id="793604" name="AutoShape 1028"/>
          <p:cNvSpPr>
            <a:spLocks noChangeArrowheads="1"/>
          </p:cNvSpPr>
          <p:nvPr/>
        </p:nvSpPr>
        <p:spPr bwMode="auto">
          <a:xfrm>
            <a:off x="611188" y="2786822"/>
            <a:ext cx="2376487" cy="936625"/>
          </a:xfrm>
          <a:prstGeom prst="wedgeRoundRectCallout">
            <a:avLst>
              <a:gd name="adj1" fmla="val 62157"/>
              <a:gd name="adj2" fmla="val 208477"/>
              <a:gd name="adj3" fmla="val 16667"/>
            </a:avLst>
          </a:prstGeom>
          <a:solidFill>
            <a:srgbClr val="FFFF99"/>
          </a:solidFill>
          <a:ln w="9525">
            <a:solidFill>
              <a:schemeClr val="tx1"/>
            </a:solidFill>
            <a:miter lim="800000"/>
            <a:headEnd/>
            <a:tailEnd/>
          </a:ln>
        </p:spPr>
        <p:txBody>
          <a:bodyPr/>
          <a:lstStyle/>
          <a:p>
            <a:pPr eaLnBrk="1" hangingPunct="1"/>
            <a:r>
              <a:rPr lang="eu-ES" sz="1800">
                <a:cs typeface="Arial" charset="0"/>
              </a:rPr>
              <a:t>Sakatu tenperaturak identifikatzeko, …</a:t>
            </a:r>
          </a:p>
          <a:p>
            <a:pPr algn="ctr" eaLnBrk="1" hangingPunct="1"/>
            <a:endParaRPr lang="eu-ES" sz="1800">
              <a:cs typeface="Arial" charset="0"/>
            </a:endParaRPr>
          </a:p>
        </p:txBody>
      </p:sp>
      <p:sp>
        <p:nvSpPr>
          <p:cNvPr id="793707" name="Text Box 1131"/>
          <p:cNvSpPr txBox="1">
            <a:spLocks noChangeArrowheads="1"/>
          </p:cNvSpPr>
          <p:nvPr/>
        </p:nvSpPr>
        <p:spPr bwMode="auto">
          <a:xfrm>
            <a:off x="5148263" y="4005263"/>
            <a:ext cx="17272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dirty="0" smtClean="0">
                <a:cs typeface="Arial" charset="0"/>
              </a:rPr>
              <a:t>– </a:t>
            </a:r>
            <a:r>
              <a:rPr lang="eu-ES" sz="1800" b="1" dirty="0">
                <a:cs typeface="Arial" charset="0"/>
              </a:rPr>
              <a:t>273ºC Partikulak ez dira </a:t>
            </a:r>
            <a:r>
              <a:rPr lang="eu-ES" sz="1800" b="1" dirty="0" smtClean="0">
                <a:cs typeface="Arial" charset="0"/>
              </a:rPr>
              <a:t>...............</a:t>
            </a:r>
            <a:endParaRPr lang="eu-ES" sz="1800" b="1" dirty="0">
              <a:cs typeface="Arial" charset="0"/>
            </a:endParaRPr>
          </a:p>
        </p:txBody>
      </p:sp>
      <p:sp>
        <p:nvSpPr>
          <p:cNvPr id="793708" name="Line 1132"/>
          <p:cNvSpPr>
            <a:spLocks noChangeShapeType="1"/>
          </p:cNvSpPr>
          <p:nvPr/>
        </p:nvSpPr>
        <p:spPr bwMode="auto">
          <a:xfrm flipH="1" flipV="1">
            <a:off x="2987675" y="4149725"/>
            <a:ext cx="2160588" cy="0"/>
          </a:xfrm>
          <a:prstGeom prst="line">
            <a:avLst/>
          </a:prstGeom>
          <a:noFill/>
          <a:ln w="63500">
            <a:solidFill>
              <a:srgbClr val="000080"/>
            </a:solidFill>
            <a:round/>
            <a:headEnd/>
            <a:tailEnd type="arrow" w="med" len="med"/>
          </a:ln>
          <a:extLst>
            <a:ext uri="{909E8E84-426E-40dd-AFC4-6F175D3DCCD1}">
              <a14:hiddenFill xmlns:a14="http://schemas.microsoft.com/office/drawing/2010/main">
                <a:noFill/>
              </a14:hiddenFill>
            </a:ext>
          </a:extLst>
        </p:spPr>
        <p:txBody>
          <a:bodyPr/>
          <a:lstStyle/>
          <a:p>
            <a:endParaRPr lang="es-ES"/>
          </a:p>
        </p:txBody>
      </p:sp>
      <p:sp>
        <p:nvSpPr>
          <p:cNvPr id="793709" name="AutoShape 1133"/>
          <p:cNvSpPr>
            <a:spLocks noChangeArrowheads="1"/>
          </p:cNvSpPr>
          <p:nvPr/>
        </p:nvSpPr>
        <p:spPr bwMode="auto">
          <a:xfrm>
            <a:off x="4643438" y="2133599"/>
            <a:ext cx="2592387" cy="1871663"/>
          </a:xfrm>
          <a:prstGeom prst="wedgeRoundRectCallout">
            <a:avLst>
              <a:gd name="adj1" fmla="val 63042"/>
              <a:gd name="adj2" fmla="val -19116"/>
              <a:gd name="adj3" fmla="val 16667"/>
            </a:avLst>
          </a:prstGeom>
          <a:solidFill>
            <a:srgbClr val="FFFF99"/>
          </a:solidFill>
          <a:ln w="9525">
            <a:solidFill>
              <a:schemeClr val="tx1"/>
            </a:solidFill>
            <a:miter lim="800000"/>
            <a:headEnd/>
            <a:tailEnd/>
          </a:ln>
        </p:spPr>
        <p:txBody>
          <a:bodyPr/>
          <a:lstStyle/>
          <a:p>
            <a:pPr eaLnBrk="1" hangingPunct="1"/>
            <a:r>
              <a:rPr lang="eu-ES" sz="1800" dirty="0">
                <a:cs typeface="Arial" charset="0"/>
              </a:rPr>
              <a:t>-273ºC da tenperaturarik </a:t>
            </a:r>
            <a:r>
              <a:rPr lang="eu-ES" sz="1800" dirty="0" smtClean="0">
                <a:cs typeface="Arial" charset="0"/>
              </a:rPr>
              <a:t>..........a </a:t>
            </a:r>
            <a:r>
              <a:rPr lang="eu-ES" sz="1800" dirty="0">
                <a:cs typeface="Arial" charset="0"/>
              </a:rPr>
              <a:t>gutxiago ezin baitute </a:t>
            </a:r>
            <a:r>
              <a:rPr lang="eu-ES" dirty="0" smtClean="0">
                <a:cs typeface="Arial" charset="0"/>
              </a:rPr>
              <a:t>............. partikulek</a:t>
            </a:r>
            <a:r>
              <a:rPr lang="eu-ES" sz="1800" dirty="0" smtClean="0">
                <a:cs typeface="Arial" charset="0"/>
              </a:rPr>
              <a:t>. </a:t>
            </a:r>
            <a:r>
              <a:rPr lang="eu-ES" sz="1800" dirty="0">
                <a:cs typeface="Arial" charset="0"/>
              </a:rPr>
              <a:t>Ia ez dute </a:t>
            </a:r>
            <a:r>
              <a:rPr lang="eu-ES" dirty="0" smtClean="0">
                <a:cs typeface="Arial" charset="0"/>
              </a:rPr>
              <a:t>................</a:t>
            </a:r>
            <a:r>
              <a:rPr lang="eu-ES" sz="1800" dirty="0" smtClean="0">
                <a:cs typeface="Arial" charset="0"/>
              </a:rPr>
              <a:t>tzen</a:t>
            </a:r>
            <a:r>
              <a:rPr lang="eu-ES" sz="1800" dirty="0">
                <a:cs typeface="Arial" charset="0"/>
              </a:rPr>
              <a:t>.</a:t>
            </a:r>
          </a:p>
          <a:p>
            <a:pPr algn="ctr" eaLnBrk="1" hangingPunct="1"/>
            <a:endParaRPr lang="eu-ES" sz="1800" dirty="0">
              <a:cs typeface="Arial" charset="0"/>
            </a:endParaRPr>
          </a:p>
        </p:txBody>
      </p:sp>
      <p:pic>
        <p:nvPicPr>
          <p:cNvPr id="12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923651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grpId="0" nodeType="clickEffect">
                                  <p:stCondLst>
                                    <p:cond delay="0"/>
                                  </p:stCondLst>
                                  <p:childTnLst>
                                    <p:animEffect transition="out" filter="fade">
                                      <p:cBhvr>
                                        <p:cTn id="6" dur="2000"/>
                                        <p:tgtEl>
                                          <p:spTgt spid="793604"/>
                                        </p:tgtEl>
                                      </p:cBhvr>
                                    </p:animEffect>
                                    <p:set>
                                      <p:cBhvr>
                                        <p:cTn id="7" dur="1" fill="hold">
                                          <p:stCondLst>
                                            <p:cond delay="1999"/>
                                          </p:stCondLst>
                                        </p:cTn>
                                        <p:tgtEl>
                                          <p:spTgt spid="793604"/>
                                        </p:tgtEl>
                                        <p:attrNameLst>
                                          <p:attrName>style.visibility</p:attrName>
                                        </p:attrNameLst>
                                      </p:cBhvr>
                                      <p:to>
                                        <p:strVal val="hidden"/>
                                      </p:to>
                                    </p:set>
                                  </p:childTnLst>
                                </p:cTn>
                              </p:par>
                            </p:childTnLst>
                          </p:cTn>
                        </p:par>
                        <p:par>
                          <p:cTn id="8" fill="hold" nodeType="afterGroup">
                            <p:stCondLst>
                              <p:cond delay="2000"/>
                            </p:stCondLst>
                            <p:childTnLst>
                              <p:par>
                                <p:cTn id="9" presetID="1" presetClass="entr" presetSubtype="0" fill="hold" grpId="0" nodeType="afterEffect">
                                  <p:stCondLst>
                                    <p:cond delay="0"/>
                                  </p:stCondLst>
                                  <p:childTnLst>
                                    <p:set>
                                      <p:cBhvr>
                                        <p:cTn id="10" dur="1" fill="hold">
                                          <p:stCondLst>
                                            <p:cond delay="0"/>
                                          </p:stCondLst>
                                        </p:cTn>
                                        <p:tgtEl>
                                          <p:spTgt spid="793708"/>
                                        </p:tgtEl>
                                        <p:attrNameLst>
                                          <p:attrName>style.visibility</p:attrName>
                                        </p:attrNameLst>
                                      </p:cBhvr>
                                      <p:to>
                                        <p:strVal val="visible"/>
                                      </p:to>
                                    </p:set>
                                  </p:childTnLst>
                                </p:cTn>
                              </p:par>
                              <p:par>
                                <p:cTn id="11" presetID="41" presetClass="entr" presetSubtype="0" fill="hold" grpId="0" nodeType="withEffect">
                                  <p:stCondLst>
                                    <p:cond delay="0"/>
                                  </p:stCondLst>
                                  <p:iterate type="lt">
                                    <p:tmPct val="10000"/>
                                  </p:iterate>
                                  <p:childTnLst>
                                    <p:set>
                                      <p:cBhvr>
                                        <p:cTn id="12" dur="1" fill="hold">
                                          <p:stCondLst>
                                            <p:cond delay="0"/>
                                          </p:stCondLst>
                                        </p:cTn>
                                        <p:tgtEl>
                                          <p:spTgt spid="793707"/>
                                        </p:tgtEl>
                                        <p:attrNameLst>
                                          <p:attrName>style.visibility</p:attrName>
                                        </p:attrNameLst>
                                      </p:cBhvr>
                                      <p:to>
                                        <p:strVal val="visible"/>
                                      </p:to>
                                    </p:set>
                                    <p:anim calcmode="lin" valueType="num">
                                      <p:cBhvr>
                                        <p:cTn id="13" dur="500" fill="hold"/>
                                        <p:tgtEl>
                                          <p:spTgt spid="793707"/>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793707"/>
                                        </p:tgtEl>
                                        <p:attrNameLst>
                                          <p:attrName>ppt_y</p:attrName>
                                        </p:attrNameLst>
                                      </p:cBhvr>
                                      <p:tavLst>
                                        <p:tav tm="0">
                                          <p:val>
                                            <p:strVal val="#ppt_y"/>
                                          </p:val>
                                        </p:tav>
                                        <p:tav tm="100000">
                                          <p:val>
                                            <p:strVal val="#ppt_y"/>
                                          </p:val>
                                        </p:tav>
                                      </p:tavLst>
                                    </p:anim>
                                    <p:anim calcmode="lin" valueType="num">
                                      <p:cBhvr>
                                        <p:cTn id="15" dur="500" fill="hold"/>
                                        <p:tgtEl>
                                          <p:spTgt spid="793707"/>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793707"/>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793707"/>
                                        </p:tgtEl>
                                      </p:cBhvr>
                                    </p:animEffect>
                                  </p:childTnLst>
                                </p:cTn>
                              </p:par>
                            </p:childTnLst>
                          </p:cTn>
                        </p:par>
                        <p:par>
                          <p:cTn id="18" fill="hold" nodeType="afterGroup">
                            <p:stCondLst>
                              <p:cond delay="4300"/>
                            </p:stCondLst>
                            <p:childTnLst>
                              <p:par>
                                <p:cTn id="19" presetID="1" presetClass="entr" presetSubtype="0" fill="hold" grpId="0" nodeType="afterEffect">
                                  <p:stCondLst>
                                    <p:cond delay="0"/>
                                  </p:stCondLst>
                                  <p:childTnLst>
                                    <p:set>
                                      <p:cBhvr>
                                        <p:cTn id="20" dur="1" fill="hold">
                                          <p:stCondLst>
                                            <p:cond delay="0"/>
                                          </p:stCondLst>
                                        </p:cTn>
                                        <p:tgtEl>
                                          <p:spTgt spid="7937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3604" grpId="0" animBg="1"/>
      <p:bldP spid="793707" grpId="0"/>
      <p:bldP spid="793708" grpId="0" animBg="1"/>
      <p:bldP spid="79370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73"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085A5130-425C-E440-972C-596DEA52EC9E}" type="slidenum">
              <a:rPr lang="eu-ES" sz="1400">
                <a:latin typeface="Times" charset="0"/>
              </a:rPr>
              <a:pPr/>
              <a:t>18</a:t>
            </a:fld>
            <a:endParaRPr lang="eu-ES" sz="1400">
              <a:latin typeface="Times" charset="0"/>
            </a:endParaRPr>
          </a:p>
        </p:txBody>
      </p:sp>
      <p:sp>
        <p:nvSpPr>
          <p:cNvPr id="719977" name="Text Box 209"/>
          <p:cNvSpPr txBox="1">
            <a:spLocks noChangeArrowheads="1"/>
          </p:cNvSpPr>
          <p:nvPr/>
        </p:nvSpPr>
        <p:spPr bwMode="auto">
          <a:xfrm>
            <a:off x="2469232" y="3283426"/>
            <a:ext cx="3698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400" b="1">
                <a:cs typeface="Arial" charset="0"/>
              </a:rPr>
              <a:t>Zero absolutua       &gt; 0 K</a:t>
            </a:r>
          </a:p>
        </p:txBody>
      </p:sp>
      <p:sp>
        <p:nvSpPr>
          <p:cNvPr id="719978" name="Line 210"/>
          <p:cNvSpPr>
            <a:spLocks noChangeShapeType="1"/>
          </p:cNvSpPr>
          <p:nvPr/>
        </p:nvSpPr>
        <p:spPr bwMode="auto">
          <a:xfrm flipH="1">
            <a:off x="1677069" y="3643789"/>
            <a:ext cx="792163" cy="647700"/>
          </a:xfrm>
          <a:prstGeom prst="line">
            <a:avLst/>
          </a:prstGeom>
          <a:noFill/>
          <a:ln w="6032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s-ES"/>
          </a:p>
        </p:txBody>
      </p:sp>
      <p:sp>
        <p:nvSpPr>
          <p:cNvPr id="719979" name="Text Box 211"/>
          <p:cNvSpPr txBox="1">
            <a:spLocks noChangeArrowheads="1"/>
          </p:cNvSpPr>
          <p:nvPr/>
        </p:nvSpPr>
        <p:spPr bwMode="auto">
          <a:xfrm>
            <a:off x="2613694" y="3715226"/>
            <a:ext cx="21796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a:cs typeface="Arial" charset="0"/>
              </a:rPr>
              <a:t>Partikulak ez dira mugitzen</a:t>
            </a:r>
          </a:p>
        </p:txBody>
      </p:sp>
      <p:sp>
        <p:nvSpPr>
          <p:cNvPr id="719980" name="Text Box 212"/>
          <p:cNvSpPr txBox="1">
            <a:spLocks noChangeArrowheads="1"/>
          </p:cNvSpPr>
          <p:nvPr/>
        </p:nvSpPr>
        <p:spPr bwMode="auto">
          <a:xfrm>
            <a:off x="3045494" y="4724876"/>
            <a:ext cx="237648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a:cs typeface="Arial" charset="0"/>
              </a:rPr>
              <a:t>0K baino baxuago ezin da lortu</a:t>
            </a:r>
          </a:p>
        </p:txBody>
      </p:sp>
      <p:sp>
        <p:nvSpPr>
          <p:cNvPr id="719981" name="Text Box 213"/>
          <p:cNvSpPr txBox="1">
            <a:spLocks noChangeArrowheads="1"/>
          </p:cNvSpPr>
          <p:nvPr/>
        </p:nvSpPr>
        <p:spPr bwMode="auto">
          <a:xfrm>
            <a:off x="6501482" y="3932714"/>
            <a:ext cx="16144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a:cs typeface="Arial" charset="0"/>
              </a:rPr>
              <a:t>Lord Kelvin (1824-1907)</a:t>
            </a:r>
          </a:p>
        </p:txBody>
      </p:sp>
      <p:pic>
        <p:nvPicPr>
          <p:cNvPr id="719982" name="Picture 214" descr="kelv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0019" y="1377475"/>
            <a:ext cx="6350" cy="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983" name="Picture 215" descr="kelv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0019" y="1377475"/>
            <a:ext cx="6350" cy="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0"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1"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2"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4" name="AutoShape 33"/>
          <p:cNvSpPr>
            <a:spLocks noChangeArrowheads="1"/>
          </p:cNvSpPr>
          <p:nvPr/>
        </p:nvSpPr>
        <p:spPr bwMode="auto">
          <a:xfrm>
            <a:off x="1074153" y="2625126"/>
            <a:ext cx="7451725" cy="687387"/>
          </a:xfrm>
          <a:prstGeom prst="rightArrow">
            <a:avLst>
              <a:gd name="adj1" fmla="val 64741"/>
              <a:gd name="adj2" fmla="val 116838"/>
            </a:avLst>
          </a:prstGeom>
          <a:gradFill rotWithShape="1">
            <a:gsLst>
              <a:gs pos="0">
                <a:srgbClr val="FFC6C6"/>
              </a:gs>
              <a:gs pos="100000">
                <a:srgbClr val="FF00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sz="1800"/>
          </a:p>
        </p:txBody>
      </p:sp>
      <p:sp>
        <p:nvSpPr>
          <p:cNvPr id="225" name="Rectangle 45"/>
          <p:cNvSpPr>
            <a:spLocks noChangeArrowheads="1"/>
          </p:cNvSpPr>
          <p:nvPr/>
        </p:nvSpPr>
        <p:spPr bwMode="auto">
          <a:xfrm>
            <a:off x="0" y="999360"/>
            <a:ext cx="8985242" cy="2062103"/>
          </a:xfrm>
          <a:prstGeom prst="rect">
            <a:avLst/>
          </a:prstGeom>
          <a:solidFill>
            <a:srgbClr val="FFFF99"/>
          </a:solidFill>
          <a:ln w="9525">
            <a:solidFill>
              <a:schemeClr val="tx1"/>
            </a:solidFill>
            <a:miter lim="800000"/>
            <a:headEnd/>
            <a:tailEnd/>
          </a:ln>
        </p:spPr>
        <p:txBody>
          <a:bodyPr wrap="square">
            <a:spAutoFit/>
          </a:bodyPr>
          <a:lstStyle/>
          <a:p>
            <a:pPr algn="ctr" eaLnBrk="1" hangingPunct="1"/>
            <a:r>
              <a:rPr lang="eu-ES" sz="3200" dirty="0"/>
              <a:t>Teoria </a:t>
            </a:r>
            <a:r>
              <a:rPr lang="eu-ES" sz="3200" dirty="0" smtClean="0"/>
              <a:t>zinetikoak dio, </a:t>
            </a:r>
            <a:r>
              <a:rPr lang="eu-ES" sz="3200" dirty="0"/>
              <a:t>agregazio egoeraren arabera partikulak askeago edo agregatuago higi daitezke. Azkarragoa bada </a:t>
            </a:r>
            <a:r>
              <a:rPr lang="eu-ES" sz="3200" dirty="0" smtClean="0"/>
              <a:t>higidura, orduan </a:t>
            </a:r>
            <a:r>
              <a:rPr lang="eu-ES" sz="3200" dirty="0"/>
              <a:t>tenperatura handiagoa </a:t>
            </a:r>
            <a:r>
              <a:rPr lang="eu-ES" sz="3200" dirty="0" smtClean="0"/>
              <a:t>izango da</a:t>
            </a:r>
            <a:r>
              <a:rPr lang="eu-ES" sz="3200" dirty="0"/>
              <a:t>.</a:t>
            </a:r>
          </a:p>
        </p:txBody>
      </p:sp>
    </p:spTree>
    <p:extLst>
      <p:ext uri="{BB962C8B-B14F-4D97-AF65-F5344CB8AC3E}">
        <p14:creationId xmlns:p14="http://schemas.microsoft.com/office/powerpoint/2010/main" val="37256856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5"/>
                                        </p:tgtEl>
                                        <p:attrNameLst>
                                          <p:attrName>style.visibility</p:attrName>
                                        </p:attrNameLst>
                                      </p:cBhvr>
                                      <p:to>
                                        <p:strVal val="visible"/>
                                      </p:to>
                                    </p:set>
                                    <p:animEffect transition="in" filter="fade">
                                      <p:cBhvr>
                                        <p:cTn id="7" dur="500"/>
                                        <p:tgtEl>
                                          <p:spTgt spid="2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921"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5A15F284-DF4E-1546-A22A-0F9E44743614}" type="slidenum">
              <a:rPr lang="eu-ES" sz="1400">
                <a:latin typeface="Times" charset="0"/>
              </a:rPr>
              <a:pPr/>
              <a:t>19</a:t>
            </a:fld>
            <a:endParaRPr lang="eu-ES" sz="1400">
              <a:latin typeface="Times" charset="0"/>
            </a:endParaRPr>
          </a:p>
        </p:txBody>
      </p:sp>
      <p:pic>
        <p:nvPicPr>
          <p:cNvPr id="721922" name="Picture 4" descr="kelv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8825" y="3425825"/>
            <a:ext cx="6350" cy="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1923" name="Picture 5" descr="kelv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8825" y="3425825"/>
            <a:ext cx="6350" cy="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1924" name="Text Box 6"/>
          <p:cNvSpPr txBox="1">
            <a:spLocks noChangeArrowheads="1"/>
          </p:cNvSpPr>
          <p:nvPr/>
        </p:nvSpPr>
        <p:spPr bwMode="auto">
          <a:xfrm>
            <a:off x="1731636" y="1196975"/>
            <a:ext cx="629635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000" b="1" dirty="0">
                <a:cs typeface="Arial" charset="0"/>
              </a:rPr>
              <a:t>Kelvin eskalan uraren izoztea 273 K da, beraz</a:t>
            </a:r>
          </a:p>
        </p:txBody>
      </p:sp>
      <p:sp>
        <p:nvSpPr>
          <p:cNvPr id="721925" name="Text Box 7"/>
          <p:cNvSpPr txBox="1">
            <a:spLocks noChangeArrowheads="1"/>
          </p:cNvSpPr>
          <p:nvPr/>
        </p:nvSpPr>
        <p:spPr bwMode="auto">
          <a:xfrm>
            <a:off x="5003800" y="2133600"/>
            <a:ext cx="18462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400" b="1">
                <a:cs typeface="Arial" charset="0"/>
              </a:rPr>
              <a:t>0ºC = 273 K</a:t>
            </a:r>
          </a:p>
        </p:txBody>
      </p:sp>
      <p:sp>
        <p:nvSpPr>
          <p:cNvPr id="721926" name="Text Box 8"/>
          <p:cNvSpPr txBox="1">
            <a:spLocks noChangeArrowheads="1"/>
          </p:cNvSpPr>
          <p:nvPr/>
        </p:nvSpPr>
        <p:spPr bwMode="auto">
          <a:xfrm>
            <a:off x="1385309" y="2636838"/>
            <a:ext cx="642677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000" b="1" dirty="0">
                <a:cs typeface="Arial" charset="0"/>
              </a:rPr>
              <a:t>Graduak Celsius eskalaren berdinak direnez uraren irakitea (1 atm)</a:t>
            </a:r>
          </a:p>
        </p:txBody>
      </p:sp>
      <p:sp>
        <p:nvSpPr>
          <p:cNvPr id="721927" name="Text Box 9"/>
          <p:cNvSpPr txBox="1">
            <a:spLocks noChangeArrowheads="1"/>
          </p:cNvSpPr>
          <p:nvPr/>
        </p:nvSpPr>
        <p:spPr bwMode="auto">
          <a:xfrm>
            <a:off x="4932363" y="4005263"/>
            <a:ext cx="218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400" b="1">
                <a:cs typeface="Arial" charset="0"/>
              </a:rPr>
              <a:t>100ºC = 373 K</a:t>
            </a:r>
          </a:p>
        </p:txBody>
      </p:sp>
      <p:sp>
        <p:nvSpPr>
          <p:cNvPr id="721928" name="Text Box 10"/>
          <p:cNvSpPr txBox="1">
            <a:spLocks noChangeArrowheads="1"/>
          </p:cNvSpPr>
          <p:nvPr/>
        </p:nvSpPr>
        <p:spPr bwMode="auto">
          <a:xfrm>
            <a:off x="2731293" y="3776663"/>
            <a:ext cx="15224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400" b="1" dirty="0">
                <a:cs typeface="Arial" charset="0"/>
              </a:rPr>
              <a:t>Ondorioz</a:t>
            </a:r>
          </a:p>
        </p:txBody>
      </p:sp>
      <p:sp>
        <p:nvSpPr>
          <p:cNvPr id="721929" name="Text Box 11"/>
          <p:cNvSpPr txBox="1">
            <a:spLocks noChangeArrowheads="1"/>
          </p:cNvSpPr>
          <p:nvPr/>
        </p:nvSpPr>
        <p:spPr bwMode="auto">
          <a:xfrm>
            <a:off x="2593975" y="4805398"/>
            <a:ext cx="4084638" cy="1015663"/>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000" b="1" dirty="0">
                <a:cs typeface="Arial" charset="0"/>
              </a:rPr>
              <a:t>Celsiusetik Kelvinera </a:t>
            </a:r>
            <a:r>
              <a:rPr lang="eu-ES" sz="2000" b="1" dirty="0"/>
              <a:t>273</a:t>
            </a:r>
            <a:r>
              <a:rPr lang="eu-ES" sz="2000" dirty="0"/>
              <a:t> </a:t>
            </a:r>
            <a:r>
              <a:rPr lang="eu-ES" sz="2000" b="1" dirty="0">
                <a:cs typeface="Arial" charset="0"/>
              </a:rPr>
              <a:t>batu behar da</a:t>
            </a:r>
          </a:p>
          <a:p>
            <a:pPr eaLnBrk="1" hangingPunct="1"/>
            <a:r>
              <a:rPr lang="eu-ES" sz="2000" b="1" dirty="0">
                <a:cs typeface="Arial" charset="0"/>
              </a:rPr>
              <a:t>           T (K) = t (ºC) + 273</a:t>
            </a:r>
          </a:p>
        </p:txBody>
      </p:sp>
      <p:pic>
        <p:nvPicPr>
          <p:cNvPr id="16"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59321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3489"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83497F7B-3F70-3A43-AE7B-B3ED95BD6493}" type="slidenum">
              <a:rPr lang="eu-ES" sz="1400">
                <a:latin typeface="Times" charset="0"/>
              </a:rPr>
              <a:pPr/>
              <a:t>2</a:t>
            </a:fld>
            <a:endParaRPr lang="eu-ES" sz="1400">
              <a:latin typeface="Times" charset="0"/>
            </a:endParaRPr>
          </a:p>
        </p:txBody>
      </p:sp>
      <p:sp>
        <p:nvSpPr>
          <p:cNvPr id="703490" name="Text Box 2"/>
          <p:cNvSpPr txBox="1">
            <a:spLocks noChangeArrowheads="1"/>
          </p:cNvSpPr>
          <p:nvPr/>
        </p:nvSpPr>
        <p:spPr bwMode="auto">
          <a:xfrm>
            <a:off x="361728" y="1027113"/>
            <a:ext cx="5832475" cy="406400"/>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2000"/>
              <a:t>Beroa eta tenperatura</a:t>
            </a:r>
          </a:p>
        </p:txBody>
      </p:sp>
      <p:sp>
        <p:nvSpPr>
          <p:cNvPr id="371807" name="Rectangle 95"/>
          <p:cNvSpPr>
            <a:spLocks noChangeArrowheads="1"/>
          </p:cNvSpPr>
          <p:nvPr/>
        </p:nvSpPr>
        <p:spPr bwMode="auto">
          <a:xfrm>
            <a:off x="261657" y="1882518"/>
            <a:ext cx="8712200" cy="2554545"/>
          </a:xfrm>
          <a:prstGeom prst="rect">
            <a:avLst/>
          </a:prstGeom>
          <a:solidFill>
            <a:srgbClr val="FFFF99"/>
          </a:solidFill>
          <a:ln w="9525">
            <a:solidFill>
              <a:schemeClr val="tx1"/>
            </a:solidFill>
            <a:miter lim="800000"/>
            <a:headEnd/>
            <a:tailEnd/>
          </a:ln>
        </p:spPr>
        <p:txBody>
          <a:bodyPr wrap="square">
            <a:spAutoFit/>
          </a:bodyPr>
          <a:lstStyle/>
          <a:p>
            <a:pPr algn="just" eaLnBrk="1" hangingPunct="1"/>
            <a:r>
              <a:rPr lang="eu-ES" sz="2000" dirty="0">
                <a:cs typeface="Times New Roman" charset="0"/>
              </a:rPr>
              <a:t>Zentzumenen </a:t>
            </a:r>
            <a:r>
              <a:rPr lang="eu-ES" sz="2000" dirty="0" smtClean="0">
                <a:cs typeface="Times New Roman" charset="0"/>
              </a:rPr>
              <a:t>bitartez pertzibitzen ditugu gorputz ezberdinak. Hauek egoera termikoa dute eta pertzepzioak adierazten digu. Ukitzerakoan freskotasuna ala berotasuna pettzibitzen dugu. Energia termikoa hedatzen da eta tenperatura ezberdina edukitzeagatik bero fluxua gertatzen da Ondorioz, </a:t>
            </a:r>
            <a:r>
              <a:rPr lang="eu-ES" sz="2000" dirty="0">
                <a:cs typeface="Times New Roman" charset="0"/>
              </a:rPr>
              <a:t>e</a:t>
            </a:r>
            <a:r>
              <a:rPr lang="eu-ES" sz="2000" dirty="0" smtClean="0">
                <a:cs typeface="Times New Roman" charset="0"/>
              </a:rPr>
              <a:t>z ditugu beroa eta tenperatura kontzeptuak nahastu </a:t>
            </a:r>
            <a:r>
              <a:rPr lang="eu-ES" sz="2000" dirty="0">
                <a:cs typeface="Times New Roman" charset="0"/>
              </a:rPr>
              <a:t>behar. </a:t>
            </a:r>
            <a:r>
              <a:rPr lang="eu-ES" sz="2000" dirty="0" smtClean="0">
                <a:cs typeface="Times New Roman" charset="0"/>
              </a:rPr>
              <a:t>Beroa energia mota bat da eta  </a:t>
            </a:r>
            <a:r>
              <a:rPr lang="eu-ES" sz="2000" dirty="0">
                <a:cs typeface="Times New Roman" charset="0"/>
              </a:rPr>
              <a:t>hautematen </a:t>
            </a:r>
            <a:r>
              <a:rPr lang="eu-ES" sz="2000" dirty="0" smtClean="0">
                <a:cs typeface="Times New Roman" charset="0"/>
              </a:rPr>
              <a:t>duguna da. Tenperatura gorputz bakoitzak duen egoera termikoa da. Kontuz </a:t>
            </a:r>
            <a:r>
              <a:rPr lang="eu-ES" sz="2000" dirty="0">
                <a:cs typeface="Times New Roman" charset="0"/>
              </a:rPr>
              <a:t>egunero erabiltzen dugun </a:t>
            </a:r>
            <a:r>
              <a:rPr lang="eu-ES" sz="2000" dirty="0" smtClean="0">
                <a:cs typeface="Times New Roman" charset="0"/>
              </a:rPr>
              <a:t>hizkuntzarekin zeren beroa tenperaturarekin nahasten baitugu eta baita alderantziz tenperatura beroarekin nahasten dugu.</a:t>
            </a:r>
            <a:endParaRPr lang="eu-ES" sz="2000" dirty="0">
              <a:cs typeface="Times New Roman" charset="0"/>
            </a:endParaRPr>
          </a:p>
        </p:txBody>
      </p:sp>
      <p:grpSp>
        <p:nvGrpSpPr>
          <p:cNvPr id="703492" name="Group 1030"/>
          <p:cNvGrpSpPr>
            <a:grpSpLocks/>
          </p:cNvGrpSpPr>
          <p:nvPr/>
        </p:nvGrpSpPr>
        <p:grpSpPr bwMode="auto">
          <a:xfrm rot="-1151190">
            <a:off x="6732588" y="333375"/>
            <a:ext cx="1223962" cy="215900"/>
            <a:chOff x="3243" y="1480"/>
            <a:chExt cx="771" cy="136"/>
          </a:xfrm>
        </p:grpSpPr>
        <p:sp>
          <p:nvSpPr>
            <p:cNvPr id="703498" name="Rectangle 1031"/>
            <p:cNvSpPr>
              <a:spLocks noChangeArrowheads="1"/>
            </p:cNvSpPr>
            <p:nvPr/>
          </p:nvSpPr>
          <p:spPr bwMode="auto">
            <a:xfrm>
              <a:off x="3243" y="1525"/>
              <a:ext cx="635" cy="45"/>
            </a:xfrm>
            <a:prstGeom prst="rect">
              <a:avLst/>
            </a:prstGeom>
            <a:solidFill>
              <a:srgbClr val="EDC225"/>
            </a:solidFill>
            <a:ln w="9525">
              <a:solidFill>
                <a:schemeClr val="tx1"/>
              </a:solidFill>
              <a:miter lim="800000"/>
              <a:headEnd/>
              <a:tailEnd/>
            </a:ln>
          </p:spPr>
          <p:txBody>
            <a:bodyPr wrap="none" anchor="ctr"/>
            <a:lstStyle/>
            <a:p>
              <a:endParaRPr lang="es-ES"/>
            </a:p>
          </p:txBody>
        </p:sp>
        <p:sp>
          <p:nvSpPr>
            <p:cNvPr id="703499" name="Oval 1032" descr="bolita_rojaH2O"/>
            <p:cNvSpPr>
              <a:spLocks noChangeArrowheads="1"/>
            </p:cNvSpPr>
            <p:nvPr/>
          </p:nvSpPr>
          <p:spPr bwMode="auto">
            <a:xfrm>
              <a:off x="3833" y="1480"/>
              <a:ext cx="181" cy="136"/>
            </a:xfrm>
            <a:prstGeom prst="ellipse">
              <a:avLst/>
            </a:prstGeom>
            <a:blipFill dpi="0" rotWithShape="1">
              <a:blip r:embed="rId2"/>
              <a:srcRect/>
              <a:stretch>
                <a:fillRect/>
              </a:stretch>
            </a:bli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p>
          </p:txBody>
        </p:sp>
      </p:grpSp>
      <p:pic>
        <p:nvPicPr>
          <p:cNvPr id="14"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54610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71807">
                                            <p:bg/>
                                          </p:spTgt>
                                        </p:tgtEl>
                                        <p:attrNameLst>
                                          <p:attrName>style.visibility</p:attrName>
                                        </p:attrNameLst>
                                      </p:cBhvr>
                                      <p:to>
                                        <p:strVal val="visible"/>
                                      </p:to>
                                    </p:set>
                                    <p:animEffect transition="in" filter="fade">
                                      <p:cBhvr>
                                        <p:cTn id="7" dur="500"/>
                                        <p:tgtEl>
                                          <p:spTgt spid="371807">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1807">
                                            <p:txEl>
                                              <p:pRg st="0" end="0"/>
                                            </p:txEl>
                                          </p:spTgt>
                                        </p:tgtEl>
                                        <p:attrNameLst>
                                          <p:attrName>style.visibility</p:attrName>
                                        </p:attrNameLst>
                                      </p:cBhvr>
                                      <p:to>
                                        <p:strVal val="visible"/>
                                      </p:to>
                                    </p:set>
                                    <p:animEffect transition="in" filter="fade">
                                      <p:cBhvr>
                                        <p:cTn id="12" dur="500"/>
                                        <p:tgtEl>
                                          <p:spTgt spid="3718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1807" grpId="0" build="p" bldLvl="5"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2945"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CE2B75F3-EF08-5846-B89D-07DDB47B34BD}" type="slidenum">
              <a:rPr lang="eu-ES" sz="1400">
                <a:latin typeface="Times" charset="0"/>
              </a:rPr>
              <a:pPr/>
              <a:t>20</a:t>
            </a:fld>
            <a:endParaRPr lang="eu-ES" sz="1400">
              <a:latin typeface="Times" charset="0"/>
            </a:endParaRPr>
          </a:p>
        </p:txBody>
      </p:sp>
      <p:sp>
        <p:nvSpPr>
          <p:cNvPr id="722946" name="Text Box 26"/>
          <p:cNvSpPr txBox="1">
            <a:spLocks noChangeArrowheads="1"/>
          </p:cNvSpPr>
          <p:nvPr/>
        </p:nvSpPr>
        <p:spPr bwMode="auto">
          <a:xfrm>
            <a:off x="792163" y="714375"/>
            <a:ext cx="2627312" cy="376238"/>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800"/>
              <a:t>Termometro eskalak</a:t>
            </a:r>
          </a:p>
        </p:txBody>
      </p:sp>
      <p:sp>
        <p:nvSpPr>
          <p:cNvPr id="205135" name="Text Box 335"/>
          <p:cNvSpPr txBox="1">
            <a:spLocks noChangeArrowheads="1"/>
          </p:cNvSpPr>
          <p:nvPr/>
        </p:nvSpPr>
        <p:spPr bwMode="auto">
          <a:xfrm>
            <a:off x="1258888" y="1376363"/>
            <a:ext cx="1223962" cy="314325"/>
          </a:xfrm>
          <a:prstGeom prst="rect">
            <a:avLst/>
          </a:prstGeom>
          <a:solidFill>
            <a:srgbClr val="99CC00"/>
          </a:solidFill>
          <a:ln w="9525">
            <a:solidFill>
              <a:srgbClr val="0066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solidFill>
                  <a:srgbClr val="006600"/>
                </a:solidFill>
              </a:rPr>
              <a:t>KELVIN</a:t>
            </a:r>
          </a:p>
        </p:txBody>
      </p:sp>
      <p:sp>
        <p:nvSpPr>
          <p:cNvPr id="205136" name="Text Box 336"/>
          <p:cNvSpPr txBox="1">
            <a:spLocks noChangeArrowheads="1"/>
          </p:cNvSpPr>
          <p:nvPr/>
        </p:nvSpPr>
        <p:spPr bwMode="auto">
          <a:xfrm>
            <a:off x="4013200" y="1376363"/>
            <a:ext cx="1223963" cy="314325"/>
          </a:xfrm>
          <a:prstGeom prst="rect">
            <a:avLst/>
          </a:prstGeom>
          <a:solidFill>
            <a:srgbClr val="FF99CC"/>
          </a:solidFill>
          <a:ln w="9525">
            <a:solidFill>
              <a:srgbClr val="FF00FF"/>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solidFill>
                  <a:srgbClr val="800080"/>
                </a:solidFill>
              </a:rPr>
              <a:t>CELSIUS</a:t>
            </a:r>
          </a:p>
        </p:txBody>
      </p:sp>
      <p:sp>
        <p:nvSpPr>
          <p:cNvPr id="205137" name="Text Box 337"/>
          <p:cNvSpPr txBox="1">
            <a:spLocks noChangeArrowheads="1"/>
          </p:cNvSpPr>
          <p:nvPr/>
        </p:nvSpPr>
        <p:spPr bwMode="auto">
          <a:xfrm>
            <a:off x="6767513" y="1376363"/>
            <a:ext cx="1584325" cy="314325"/>
          </a:xfrm>
          <a:prstGeom prst="rect">
            <a:avLst/>
          </a:prstGeom>
          <a:solidFill>
            <a:srgbClr val="99CCFF"/>
          </a:solidFill>
          <a:ln w="9525">
            <a:solidFill>
              <a:srgbClr val="0000FF"/>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solidFill>
                  <a:schemeClr val="accent2"/>
                </a:solidFill>
              </a:rPr>
              <a:t>FAHRENHEIT</a:t>
            </a:r>
          </a:p>
        </p:txBody>
      </p:sp>
      <p:sp>
        <p:nvSpPr>
          <p:cNvPr id="205138" name="Rectangle 338"/>
          <p:cNvSpPr>
            <a:spLocks noChangeArrowheads="1"/>
          </p:cNvSpPr>
          <p:nvPr/>
        </p:nvSpPr>
        <p:spPr bwMode="auto">
          <a:xfrm>
            <a:off x="1692275" y="1952625"/>
            <a:ext cx="358775" cy="4105275"/>
          </a:xfrm>
          <a:prstGeom prst="rect">
            <a:avLst/>
          </a:prstGeom>
          <a:solidFill>
            <a:srgbClr val="99CC00"/>
          </a:solidFill>
          <a:ln w="9525">
            <a:solidFill>
              <a:srgbClr val="99CC00"/>
            </a:solidFill>
            <a:miter lim="800000"/>
            <a:headEnd/>
            <a:tailEnd/>
          </a:ln>
        </p:spPr>
        <p:txBody>
          <a:bodyPr wrap="none" anchor="ctr"/>
          <a:lstStyle/>
          <a:p>
            <a:pPr algn="ctr" eaLnBrk="1" hangingPunct="1"/>
            <a:endParaRPr lang="es-ES" sz="1800"/>
          </a:p>
        </p:txBody>
      </p:sp>
      <p:sp>
        <p:nvSpPr>
          <p:cNvPr id="205141" name="Rectangle 341"/>
          <p:cNvSpPr>
            <a:spLocks noChangeArrowheads="1"/>
          </p:cNvSpPr>
          <p:nvPr/>
        </p:nvSpPr>
        <p:spPr bwMode="auto">
          <a:xfrm>
            <a:off x="4400550" y="1952625"/>
            <a:ext cx="358775" cy="4105275"/>
          </a:xfrm>
          <a:prstGeom prst="rect">
            <a:avLst/>
          </a:prstGeom>
          <a:solidFill>
            <a:srgbClr val="FF99CC"/>
          </a:solidFill>
          <a:ln w="9525">
            <a:solidFill>
              <a:srgbClr val="FF99CC"/>
            </a:solidFill>
            <a:miter lim="800000"/>
            <a:headEnd/>
            <a:tailEnd/>
          </a:ln>
        </p:spPr>
        <p:txBody>
          <a:bodyPr wrap="none" anchor="ctr"/>
          <a:lstStyle/>
          <a:p>
            <a:pPr algn="ctr" eaLnBrk="1" hangingPunct="1"/>
            <a:endParaRPr lang="es-ES" sz="1800"/>
          </a:p>
        </p:txBody>
      </p:sp>
      <p:sp>
        <p:nvSpPr>
          <p:cNvPr id="205142" name="Rectangle 342"/>
          <p:cNvSpPr>
            <a:spLocks noChangeArrowheads="1"/>
          </p:cNvSpPr>
          <p:nvPr/>
        </p:nvSpPr>
        <p:spPr bwMode="auto">
          <a:xfrm>
            <a:off x="7380288" y="1952625"/>
            <a:ext cx="358775" cy="4105275"/>
          </a:xfrm>
          <a:prstGeom prst="rect">
            <a:avLst/>
          </a:prstGeom>
          <a:solidFill>
            <a:srgbClr val="99CCFF"/>
          </a:solidFill>
          <a:ln w="9525">
            <a:solidFill>
              <a:srgbClr val="CCFFFF"/>
            </a:solidFill>
            <a:miter lim="800000"/>
            <a:headEnd/>
            <a:tailEnd/>
          </a:ln>
        </p:spPr>
        <p:txBody>
          <a:bodyPr wrap="none" anchor="ctr"/>
          <a:lstStyle/>
          <a:p>
            <a:pPr algn="ctr" eaLnBrk="1" hangingPunct="1"/>
            <a:endParaRPr lang="es-ES" sz="1800"/>
          </a:p>
        </p:txBody>
      </p:sp>
      <p:sp>
        <p:nvSpPr>
          <p:cNvPr id="205143" name="Line 343"/>
          <p:cNvSpPr>
            <a:spLocks noChangeShapeType="1"/>
          </p:cNvSpPr>
          <p:nvPr/>
        </p:nvSpPr>
        <p:spPr bwMode="auto">
          <a:xfrm>
            <a:off x="863600" y="6029325"/>
            <a:ext cx="1187450" cy="0"/>
          </a:xfrm>
          <a:prstGeom prst="line">
            <a:avLst/>
          </a:prstGeom>
          <a:noFill/>
          <a:ln w="57150">
            <a:solidFill>
              <a:srgbClr val="99CC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05144" name="Line 344"/>
          <p:cNvSpPr>
            <a:spLocks noChangeShapeType="1"/>
          </p:cNvSpPr>
          <p:nvPr/>
        </p:nvSpPr>
        <p:spPr bwMode="auto">
          <a:xfrm>
            <a:off x="863600" y="2889250"/>
            <a:ext cx="1187450" cy="0"/>
          </a:xfrm>
          <a:prstGeom prst="line">
            <a:avLst/>
          </a:prstGeom>
          <a:noFill/>
          <a:ln w="57150">
            <a:solidFill>
              <a:srgbClr val="99CC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05145" name="Line 345"/>
          <p:cNvSpPr>
            <a:spLocks noChangeShapeType="1"/>
          </p:cNvSpPr>
          <p:nvPr/>
        </p:nvSpPr>
        <p:spPr bwMode="auto">
          <a:xfrm>
            <a:off x="863600" y="2276475"/>
            <a:ext cx="1187450" cy="0"/>
          </a:xfrm>
          <a:prstGeom prst="line">
            <a:avLst/>
          </a:prstGeom>
          <a:noFill/>
          <a:ln w="57150">
            <a:solidFill>
              <a:srgbClr val="99CC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05146" name="Line 346"/>
          <p:cNvSpPr>
            <a:spLocks noChangeShapeType="1"/>
          </p:cNvSpPr>
          <p:nvPr/>
        </p:nvSpPr>
        <p:spPr bwMode="auto">
          <a:xfrm>
            <a:off x="3571875" y="2276475"/>
            <a:ext cx="1187450" cy="0"/>
          </a:xfrm>
          <a:prstGeom prst="line">
            <a:avLst/>
          </a:prstGeom>
          <a:noFill/>
          <a:ln w="57150">
            <a:solidFill>
              <a:srgbClr val="FF99CC"/>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05147" name="Line 347"/>
          <p:cNvSpPr>
            <a:spLocks noChangeShapeType="1"/>
          </p:cNvSpPr>
          <p:nvPr/>
        </p:nvSpPr>
        <p:spPr bwMode="auto">
          <a:xfrm>
            <a:off x="3571875" y="6029325"/>
            <a:ext cx="1187450" cy="0"/>
          </a:xfrm>
          <a:prstGeom prst="line">
            <a:avLst/>
          </a:prstGeom>
          <a:noFill/>
          <a:ln w="57150">
            <a:solidFill>
              <a:srgbClr val="FF99CC"/>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05148" name="Line 348"/>
          <p:cNvSpPr>
            <a:spLocks noChangeShapeType="1"/>
          </p:cNvSpPr>
          <p:nvPr/>
        </p:nvSpPr>
        <p:spPr bwMode="auto">
          <a:xfrm>
            <a:off x="3571875" y="2889250"/>
            <a:ext cx="1187450" cy="0"/>
          </a:xfrm>
          <a:prstGeom prst="line">
            <a:avLst/>
          </a:prstGeom>
          <a:noFill/>
          <a:ln w="57150">
            <a:solidFill>
              <a:srgbClr val="FF99CC"/>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05149" name="Line 349"/>
          <p:cNvSpPr>
            <a:spLocks noChangeShapeType="1"/>
          </p:cNvSpPr>
          <p:nvPr/>
        </p:nvSpPr>
        <p:spPr bwMode="auto">
          <a:xfrm>
            <a:off x="6494463" y="6029325"/>
            <a:ext cx="1187450" cy="0"/>
          </a:xfrm>
          <a:prstGeom prst="line">
            <a:avLst/>
          </a:prstGeom>
          <a:noFill/>
          <a:ln w="57150">
            <a:solidFill>
              <a:srgbClr val="99CC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05150" name="Line 350"/>
          <p:cNvSpPr>
            <a:spLocks noChangeShapeType="1"/>
          </p:cNvSpPr>
          <p:nvPr/>
        </p:nvSpPr>
        <p:spPr bwMode="auto">
          <a:xfrm>
            <a:off x="6494463" y="2889250"/>
            <a:ext cx="1187450" cy="0"/>
          </a:xfrm>
          <a:prstGeom prst="line">
            <a:avLst/>
          </a:prstGeom>
          <a:noFill/>
          <a:ln w="57150">
            <a:solidFill>
              <a:srgbClr val="99CC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05151" name="Line 351"/>
          <p:cNvSpPr>
            <a:spLocks noChangeShapeType="1"/>
          </p:cNvSpPr>
          <p:nvPr/>
        </p:nvSpPr>
        <p:spPr bwMode="auto">
          <a:xfrm>
            <a:off x="6494463" y="2276475"/>
            <a:ext cx="1187450" cy="0"/>
          </a:xfrm>
          <a:prstGeom prst="line">
            <a:avLst/>
          </a:prstGeom>
          <a:noFill/>
          <a:ln w="57150">
            <a:solidFill>
              <a:srgbClr val="99CC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05152" name="Text Box 352"/>
          <p:cNvSpPr txBox="1">
            <a:spLocks noChangeArrowheads="1"/>
          </p:cNvSpPr>
          <p:nvPr/>
        </p:nvSpPr>
        <p:spPr bwMode="auto">
          <a:xfrm>
            <a:off x="431800" y="1881188"/>
            <a:ext cx="971550" cy="314325"/>
          </a:xfrm>
          <a:prstGeom prst="rect">
            <a:avLst/>
          </a:prstGeom>
          <a:solidFill>
            <a:schemeClr val="bg1"/>
          </a:solidFill>
          <a:ln w="9525">
            <a:solidFill>
              <a:srgbClr val="0066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solidFill>
                  <a:srgbClr val="006600"/>
                </a:solidFill>
              </a:rPr>
              <a:t>373 K</a:t>
            </a:r>
          </a:p>
        </p:txBody>
      </p:sp>
      <p:sp>
        <p:nvSpPr>
          <p:cNvPr id="205153" name="Text Box 353"/>
          <p:cNvSpPr txBox="1">
            <a:spLocks noChangeArrowheads="1"/>
          </p:cNvSpPr>
          <p:nvPr/>
        </p:nvSpPr>
        <p:spPr bwMode="auto">
          <a:xfrm>
            <a:off x="431800" y="2492375"/>
            <a:ext cx="971550" cy="314325"/>
          </a:xfrm>
          <a:prstGeom prst="rect">
            <a:avLst/>
          </a:prstGeom>
          <a:solidFill>
            <a:schemeClr val="bg1"/>
          </a:solidFill>
          <a:ln w="9525">
            <a:solidFill>
              <a:srgbClr val="0066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solidFill>
                  <a:srgbClr val="006600"/>
                </a:solidFill>
              </a:rPr>
              <a:t>273 K</a:t>
            </a:r>
          </a:p>
        </p:txBody>
      </p:sp>
      <p:sp>
        <p:nvSpPr>
          <p:cNvPr id="205154" name="Text Box 354"/>
          <p:cNvSpPr txBox="1">
            <a:spLocks noChangeArrowheads="1"/>
          </p:cNvSpPr>
          <p:nvPr/>
        </p:nvSpPr>
        <p:spPr bwMode="auto">
          <a:xfrm>
            <a:off x="431800" y="5610225"/>
            <a:ext cx="719138" cy="314325"/>
          </a:xfrm>
          <a:prstGeom prst="rect">
            <a:avLst/>
          </a:prstGeom>
          <a:solidFill>
            <a:schemeClr val="bg1"/>
          </a:solidFill>
          <a:ln w="9525">
            <a:solidFill>
              <a:srgbClr val="0066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solidFill>
                  <a:srgbClr val="006600"/>
                </a:solidFill>
              </a:rPr>
              <a:t>0 K</a:t>
            </a:r>
          </a:p>
        </p:txBody>
      </p:sp>
      <p:sp>
        <p:nvSpPr>
          <p:cNvPr id="205155" name="Text Box 355"/>
          <p:cNvSpPr txBox="1">
            <a:spLocks noChangeArrowheads="1"/>
          </p:cNvSpPr>
          <p:nvPr/>
        </p:nvSpPr>
        <p:spPr bwMode="auto">
          <a:xfrm>
            <a:off x="2916238" y="5610225"/>
            <a:ext cx="971550" cy="314325"/>
          </a:xfrm>
          <a:prstGeom prst="rect">
            <a:avLst/>
          </a:prstGeom>
          <a:solidFill>
            <a:schemeClr val="bg1"/>
          </a:solidFill>
          <a:ln w="9525">
            <a:solidFill>
              <a:srgbClr val="FF00FF"/>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solidFill>
                  <a:srgbClr val="800080"/>
                </a:solidFill>
              </a:rPr>
              <a:t>- 273 ºC</a:t>
            </a:r>
          </a:p>
        </p:txBody>
      </p:sp>
      <p:sp>
        <p:nvSpPr>
          <p:cNvPr id="205156" name="Text Box 356"/>
          <p:cNvSpPr txBox="1">
            <a:spLocks noChangeArrowheads="1"/>
          </p:cNvSpPr>
          <p:nvPr/>
        </p:nvSpPr>
        <p:spPr bwMode="auto">
          <a:xfrm>
            <a:off x="2916238" y="2492375"/>
            <a:ext cx="971550" cy="314325"/>
          </a:xfrm>
          <a:prstGeom prst="rect">
            <a:avLst/>
          </a:prstGeom>
          <a:solidFill>
            <a:schemeClr val="bg1"/>
          </a:solidFill>
          <a:ln w="9525">
            <a:solidFill>
              <a:srgbClr val="FF00FF"/>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solidFill>
                  <a:srgbClr val="800080"/>
                </a:solidFill>
              </a:rPr>
              <a:t>0 ºC</a:t>
            </a:r>
          </a:p>
        </p:txBody>
      </p:sp>
      <p:sp>
        <p:nvSpPr>
          <p:cNvPr id="205157" name="Text Box 357"/>
          <p:cNvSpPr txBox="1">
            <a:spLocks noChangeArrowheads="1"/>
          </p:cNvSpPr>
          <p:nvPr/>
        </p:nvSpPr>
        <p:spPr bwMode="auto">
          <a:xfrm>
            <a:off x="2916238" y="1881188"/>
            <a:ext cx="971550" cy="314325"/>
          </a:xfrm>
          <a:prstGeom prst="rect">
            <a:avLst/>
          </a:prstGeom>
          <a:solidFill>
            <a:schemeClr val="bg1"/>
          </a:solidFill>
          <a:ln w="9525">
            <a:solidFill>
              <a:srgbClr val="FF00FF"/>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solidFill>
                  <a:srgbClr val="800080"/>
                </a:solidFill>
              </a:rPr>
              <a:t>100 ºC</a:t>
            </a:r>
          </a:p>
        </p:txBody>
      </p:sp>
      <p:sp>
        <p:nvSpPr>
          <p:cNvPr id="205158" name="Text Box 358"/>
          <p:cNvSpPr txBox="1">
            <a:spLocks noChangeArrowheads="1"/>
          </p:cNvSpPr>
          <p:nvPr/>
        </p:nvSpPr>
        <p:spPr bwMode="auto">
          <a:xfrm>
            <a:off x="6084888" y="5610225"/>
            <a:ext cx="971550" cy="314325"/>
          </a:xfrm>
          <a:prstGeom prst="rect">
            <a:avLst/>
          </a:prstGeom>
          <a:solidFill>
            <a:schemeClr val="bg1"/>
          </a:solidFill>
          <a:ln w="9525">
            <a:solidFill>
              <a:srgbClr val="0000FF"/>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solidFill>
                  <a:schemeClr val="accent2"/>
                </a:solidFill>
              </a:rPr>
              <a:t>- 459 ºF</a:t>
            </a:r>
          </a:p>
        </p:txBody>
      </p:sp>
      <p:sp>
        <p:nvSpPr>
          <p:cNvPr id="205159" name="Text Box 359"/>
          <p:cNvSpPr txBox="1">
            <a:spLocks noChangeArrowheads="1"/>
          </p:cNvSpPr>
          <p:nvPr/>
        </p:nvSpPr>
        <p:spPr bwMode="auto">
          <a:xfrm>
            <a:off x="6408738" y="2457450"/>
            <a:ext cx="971550" cy="314325"/>
          </a:xfrm>
          <a:prstGeom prst="rect">
            <a:avLst/>
          </a:prstGeom>
          <a:solidFill>
            <a:schemeClr val="bg1"/>
          </a:solidFill>
          <a:ln w="9525">
            <a:solidFill>
              <a:srgbClr val="0000FF"/>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solidFill>
                  <a:schemeClr val="accent2"/>
                </a:solidFill>
              </a:rPr>
              <a:t>32 ºF</a:t>
            </a:r>
          </a:p>
        </p:txBody>
      </p:sp>
      <p:sp>
        <p:nvSpPr>
          <p:cNvPr id="205160" name="Text Box 360"/>
          <p:cNvSpPr txBox="1">
            <a:spLocks noChangeArrowheads="1"/>
          </p:cNvSpPr>
          <p:nvPr/>
        </p:nvSpPr>
        <p:spPr bwMode="auto">
          <a:xfrm>
            <a:off x="6084888" y="1881188"/>
            <a:ext cx="971550" cy="314325"/>
          </a:xfrm>
          <a:prstGeom prst="rect">
            <a:avLst/>
          </a:prstGeom>
          <a:solidFill>
            <a:schemeClr val="bg1"/>
          </a:solidFill>
          <a:ln w="9525">
            <a:solidFill>
              <a:srgbClr val="0000FF"/>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solidFill>
                  <a:schemeClr val="accent2"/>
                </a:solidFill>
              </a:rPr>
              <a:t>212 ºF</a:t>
            </a:r>
          </a:p>
        </p:txBody>
      </p:sp>
      <p:sp>
        <p:nvSpPr>
          <p:cNvPr id="55" name="54 CuadroTexto"/>
          <p:cNvSpPr txBox="1">
            <a:spLocks noChangeArrowheads="1"/>
          </p:cNvSpPr>
          <p:nvPr/>
        </p:nvSpPr>
        <p:spPr bwMode="auto">
          <a:xfrm>
            <a:off x="2339975" y="4760913"/>
            <a:ext cx="1800225" cy="366712"/>
          </a:xfrm>
          <a:prstGeom prst="rect">
            <a:avLst/>
          </a:prstGeom>
          <a:solidFill>
            <a:srgbClr val="CCFF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800" b="1"/>
              <a:t>K = ºC+273</a:t>
            </a:r>
          </a:p>
        </p:txBody>
      </p:sp>
      <p:sp>
        <p:nvSpPr>
          <p:cNvPr id="56" name="55 CuadroTexto"/>
          <p:cNvSpPr txBox="1"/>
          <p:nvPr/>
        </p:nvSpPr>
        <p:spPr>
          <a:xfrm>
            <a:off x="5292725" y="4797425"/>
            <a:ext cx="2051050" cy="366713"/>
          </a:xfrm>
          <a:prstGeom prst="rect">
            <a:avLst/>
          </a:prstGeom>
          <a:solidFill>
            <a:schemeClr val="accent5">
              <a:lumMod val="75000"/>
            </a:schemeClr>
          </a:solidFill>
        </p:spPr>
        <p:txBody>
          <a:bodyPr>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defRPr/>
            </a:pPr>
            <a:r>
              <a:rPr lang="es-ES" sz="1800" b="1" smtClean="0">
                <a:cs typeface="+mn-cs"/>
              </a:rPr>
              <a:t>ºF = 1,8(ºC ) + 32</a:t>
            </a:r>
          </a:p>
        </p:txBody>
      </p:sp>
      <p:sp>
        <p:nvSpPr>
          <p:cNvPr id="58" name="57 CuadroTexto"/>
          <p:cNvSpPr txBox="1">
            <a:spLocks noChangeArrowheads="1"/>
          </p:cNvSpPr>
          <p:nvPr/>
        </p:nvSpPr>
        <p:spPr bwMode="auto">
          <a:xfrm>
            <a:off x="3851275" y="861219"/>
            <a:ext cx="2303463" cy="366712"/>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800">
                <a:solidFill>
                  <a:schemeClr val="bg1"/>
                </a:solidFill>
              </a:rPr>
              <a:t>Uraren irakitea</a:t>
            </a:r>
          </a:p>
        </p:txBody>
      </p:sp>
      <p:cxnSp>
        <p:nvCxnSpPr>
          <p:cNvPr id="60" name="59 Conector recto de flecha"/>
          <p:cNvCxnSpPr>
            <a:cxnSpLocks noChangeShapeType="1"/>
          </p:cNvCxnSpPr>
          <p:nvPr/>
        </p:nvCxnSpPr>
        <p:spPr bwMode="auto">
          <a:xfrm flipV="1">
            <a:off x="3240088" y="549275"/>
            <a:ext cx="611187" cy="12588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61" name="60 CuadroTexto"/>
          <p:cNvSpPr txBox="1"/>
          <p:nvPr/>
        </p:nvSpPr>
        <p:spPr>
          <a:xfrm>
            <a:off x="2447925" y="3392488"/>
            <a:ext cx="1763713" cy="641350"/>
          </a:xfrm>
          <a:prstGeom prst="rect">
            <a:avLst/>
          </a:prstGeom>
          <a:solidFill>
            <a:schemeClr val="accent5">
              <a:lumMod val="50000"/>
            </a:schemeClr>
          </a:solidFill>
        </p:spPr>
        <p:txBody>
          <a:bodyPr>
            <a:spAutoFit/>
          </a:bodyPr>
          <a:lstStyle/>
          <a:p>
            <a:pPr algn="ctr" eaLnBrk="1" hangingPunct="1">
              <a:defRPr/>
            </a:pPr>
            <a:r>
              <a:rPr lang="eu-ES" sz="1800">
                <a:ea typeface="+mn-ea"/>
                <a:cs typeface="+mn-cs"/>
              </a:rPr>
              <a:t>Izotzaren fusioa</a:t>
            </a:r>
          </a:p>
        </p:txBody>
      </p:sp>
      <p:cxnSp>
        <p:nvCxnSpPr>
          <p:cNvPr id="63" name="62 Conector recto de flecha"/>
          <p:cNvCxnSpPr>
            <a:cxnSpLocks noChangeShapeType="1"/>
          </p:cNvCxnSpPr>
          <p:nvPr/>
        </p:nvCxnSpPr>
        <p:spPr bwMode="auto">
          <a:xfrm rot="5400000" flipH="1" flipV="1">
            <a:off x="2753519" y="2978944"/>
            <a:ext cx="541338" cy="2159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pic>
        <p:nvPicPr>
          <p:cNvPr id="3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39164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05135"/>
                                        </p:tgtEl>
                                        <p:attrNameLst>
                                          <p:attrName>style.visibility</p:attrName>
                                        </p:attrNameLst>
                                      </p:cBhvr>
                                      <p:to>
                                        <p:strVal val="visible"/>
                                      </p:to>
                                    </p:set>
                                    <p:anim calcmode="lin" valueType="num">
                                      <p:cBhvr>
                                        <p:cTn id="7" dur="500" fill="hold"/>
                                        <p:tgtEl>
                                          <p:spTgt spid="205135"/>
                                        </p:tgtEl>
                                        <p:attrNameLst>
                                          <p:attrName>ppt_w</p:attrName>
                                        </p:attrNameLst>
                                      </p:cBhvr>
                                      <p:tavLst>
                                        <p:tav tm="0">
                                          <p:val>
                                            <p:fltVal val="0"/>
                                          </p:val>
                                        </p:tav>
                                        <p:tav tm="100000">
                                          <p:val>
                                            <p:strVal val="#ppt_w"/>
                                          </p:val>
                                        </p:tav>
                                      </p:tavLst>
                                    </p:anim>
                                    <p:anim calcmode="lin" valueType="num">
                                      <p:cBhvr>
                                        <p:cTn id="8" dur="500" fill="hold"/>
                                        <p:tgtEl>
                                          <p:spTgt spid="205135"/>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05136"/>
                                        </p:tgtEl>
                                        <p:attrNameLst>
                                          <p:attrName>style.visibility</p:attrName>
                                        </p:attrNameLst>
                                      </p:cBhvr>
                                      <p:to>
                                        <p:strVal val="visible"/>
                                      </p:to>
                                    </p:set>
                                    <p:anim calcmode="lin" valueType="num">
                                      <p:cBhvr>
                                        <p:cTn id="13" dur="500" fill="hold"/>
                                        <p:tgtEl>
                                          <p:spTgt spid="205136"/>
                                        </p:tgtEl>
                                        <p:attrNameLst>
                                          <p:attrName>ppt_w</p:attrName>
                                        </p:attrNameLst>
                                      </p:cBhvr>
                                      <p:tavLst>
                                        <p:tav tm="0">
                                          <p:val>
                                            <p:fltVal val="0"/>
                                          </p:val>
                                        </p:tav>
                                        <p:tav tm="100000">
                                          <p:val>
                                            <p:strVal val="#ppt_w"/>
                                          </p:val>
                                        </p:tav>
                                      </p:tavLst>
                                    </p:anim>
                                    <p:anim calcmode="lin" valueType="num">
                                      <p:cBhvr>
                                        <p:cTn id="14" dur="500" fill="hold"/>
                                        <p:tgtEl>
                                          <p:spTgt spid="205136"/>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05137"/>
                                        </p:tgtEl>
                                        <p:attrNameLst>
                                          <p:attrName>style.visibility</p:attrName>
                                        </p:attrNameLst>
                                      </p:cBhvr>
                                      <p:to>
                                        <p:strVal val="visible"/>
                                      </p:to>
                                    </p:set>
                                    <p:anim calcmode="lin" valueType="num">
                                      <p:cBhvr>
                                        <p:cTn id="19" dur="500" fill="hold"/>
                                        <p:tgtEl>
                                          <p:spTgt spid="205137"/>
                                        </p:tgtEl>
                                        <p:attrNameLst>
                                          <p:attrName>ppt_w</p:attrName>
                                        </p:attrNameLst>
                                      </p:cBhvr>
                                      <p:tavLst>
                                        <p:tav tm="0">
                                          <p:val>
                                            <p:fltVal val="0"/>
                                          </p:val>
                                        </p:tav>
                                        <p:tav tm="100000">
                                          <p:val>
                                            <p:strVal val="#ppt_w"/>
                                          </p:val>
                                        </p:tav>
                                      </p:tavLst>
                                    </p:anim>
                                    <p:anim calcmode="lin" valueType="num">
                                      <p:cBhvr>
                                        <p:cTn id="20" dur="500" fill="hold"/>
                                        <p:tgtEl>
                                          <p:spTgt spid="205137"/>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205138"/>
                                        </p:tgtEl>
                                        <p:attrNameLst>
                                          <p:attrName>style.visibility</p:attrName>
                                        </p:attrNameLst>
                                      </p:cBhvr>
                                      <p:to>
                                        <p:strVal val="visible"/>
                                      </p:to>
                                    </p:set>
                                    <p:animEffect transition="in" filter="wipe(up)">
                                      <p:cBhvr>
                                        <p:cTn id="25" dur="1000"/>
                                        <p:tgtEl>
                                          <p:spTgt spid="205138"/>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205141"/>
                                        </p:tgtEl>
                                        <p:attrNameLst>
                                          <p:attrName>style.visibility</p:attrName>
                                        </p:attrNameLst>
                                      </p:cBhvr>
                                      <p:to>
                                        <p:strVal val="visible"/>
                                      </p:to>
                                    </p:set>
                                    <p:animEffect transition="in" filter="wipe(up)">
                                      <p:cBhvr>
                                        <p:cTn id="28" dur="1000"/>
                                        <p:tgtEl>
                                          <p:spTgt spid="205141"/>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205142"/>
                                        </p:tgtEl>
                                        <p:attrNameLst>
                                          <p:attrName>style.visibility</p:attrName>
                                        </p:attrNameLst>
                                      </p:cBhvr>
                                      <p:to>
                                        <p:strVal val="visible"/>
                                      </p:to>
                                    </p:set>
                                    <p:animEffect transition="in" filter="wipe(up)">
                                      <p:cBhvr>
                                        <p:cTn id="31" dur="1000"/>
                                        <p:tgtEl>
                                          <p:spTgt spid="205142"/>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2" fill="hold" grpId="0" nodeType="clickEffect">
                                  <p:stCondLst>
                                    <p:cond delay="0"/>
                                  </p:stCondLst>
                                  <p:childTnLst>
                                    <p:set>
                                      <p:cBhvr>
                                        <p:cTn id="35" dur="1" fill="hold">
                                          <p:stCondLst>
                                            <p:cond delay="0"/>
                                          </p:stCondLst>
                                        </p:cTn>
                                        <p:tgtEl>
                                          <p:spTgt spid="205143"/>
                                        </p:tgtEl>
                                        <p:attrNameLst>
                                          <p:attrName>style.visibility</p:attrName>
                                        </p:attrNameLst>
                                      </p:cBhvr>
                                      <p:to>
                                        <p:strVal val="visible"/>
                                      </p:to>
                                    </p:set>
                                    <p:animEffect transition="in" filter="wipe(right)">
                                      <p:cBhvr>
                                        <p:cTn id="36" dur="1000"/>
                                        <p:tgtEl>
                                          <p:spTgt spid="205143"/>
                                        </p:tgtEl>
                                      </p:cBhvr>
                                    </p:animEffect>
                                  </p:childTnLst>
                                </p:cTn>
                              </p:par>
                            </p:childTnLst>
                          </p:cTn>
                        </p:par>
                        <p:par>
                          <p:cTn id="37" fill="hold" nodeType="afterGroup">
                            <p:stCondLst>
                              <p:cond delay="1000"/>
                            </p:stCondLst>
                            <p:childTnLst>
                              <p:par>
                                <p:cTn id="38" presetID="55" presetClass="entr" presetSubtype="0" fill="hold" grpId="0" nodeType="afterEffect">
                                  <p:stCondLst>
                                    <p:cond delay="0"/>
                                  </p:stCondLst>
                                  <p:childTnLst>
                                    <p:set>
                                      <p:cBhvr>
                                        <p:cTn id="39" dur="1" fill="hold">
                                          <p:stCondLst>
                                            <p:cond delay="0"/>
                                          </p:stCondLst>
                                        </p:cTn>
                                        <p:tgtEl>
                                          <p:spTgt spid="205154"/>
                                        </p:tgtEl>
                                        <p:attrNameLst>
                                          <p:attrName>style.visibility</p:attrName>
                                        </p:attrNameLst>
                                      </p:cBhvr>
                                      <p:to>
                                        <p:strVal val="visible"/>
                                      </p:to>
                                    </p:set>
                                    <p:anim calcmode="lin" valueType="num">
                                      <p:cBhvr>
                                        <p:cTn id="40" dur="500" fill="hold"/>
                                        <p:tgtEl>
                                          <p:spTgt spid="205154"/>
                                        </p:tgtEl>
                                        <p:attrNameLst>
                                          <p:attrName>ppt_w</p:attrName>
                                        </p:attrNameLst>
                                      </p:cBhvr>
                                      <p:tavLst>
                                        <p:tav tm="0">
                                          <p:val>
                                            <p:strVal val="#ppt_w*0.70"/>
                                          </p:val>
                                        </p:tav>
                                        <p:tav tm="100000">
                                          <p:val>
                                            <p:strVal val="#ppt_w"/>
                                          </p:val>
                                        </p:tav>
                                      </p:tavLst>
                                    </p:anim>
                                    <p:anim calcmode="lin" valueType="num">
                                      <p:cBhvr>
                                        <p:cTn id="41" dur="500" fill="hold"/>
                                        <p:tgtEl>
                                          <p:spTgt spid="205154"/>
                                        </p:tgtEl>
                                        <p:attrNameLst>
                                          <p:attrName>ppt_h</p:attrName>
                                        </p:attrNameLst>
                                      </p:cBhvr>
                                      <p:tavLst>
                                        <p:tav tm="0">
                                          <p:val>
                                            <p:strVal val="#ppt_h"/>
                                          </p:val>
                                        </p:tav>
                                        <p:tav tm="100000">
                                          <p:val>
                                            <p:strVal val="#ppt_h"/>
                                          </p:val>
                                        </p:tav>
                                      </p:tavLst>
                                    </p:anim>
                                    <p:animEffect transition="in" filter="fade">
                                      <p:cBhvr>
                                        <p:cTn id="42" dur="500"/>
                                        <p:tgtEl>
                                          <p:spTgt spid="205154"/>
                                        </p:tgtEl>
                                      </p:cBhvr>
                                    </p:animEffect>
                                  </p:childTnLst>
                                </p:cTn>
                              </p:par>
                            </p:childTnLst>
                          </p:cTn>
                        </p:par>
                        <p:par>
                          <p:cTn id="43" fill="hold" nodeType="afterGroup">
                            <p:stCondLst>
                              <p:cond delay="1500"/>
                            </p:stCondLst>
                            <p:childTnLst>
                              <p:par>
                                <p:cTn id="44" presetID="22" presetClass="entr" presetSubtype="2" fill="hold" grpId="0" nodeType="afterEffect">
                                  <p:stCondLst>
                                    <p:cond delay="500"/>
                                  </p:stCondLst>
                                  <p:childTnLst>
                                    <p:set>
                                      <p:cBhvr>
                                        <p:cTn id="45" dur="1" fill="hold">
                                          <p:stCondLst>
                                            <p:cond delay="0"/>
                                          </p:stCondLst>
                                        </p:cTn>
                                        <p:tgtEl>
                                          <p:spTgt spid="205144"/>
                                        </p:tgtEl>
                                        <p:attrNameLst>
                                          <p:attrName>style.visibility</p:attrName>
                                        </p:attrNameLst>
                                      </p:cBhvr>
                                      <p:to>
                                        <p:strVal val="visible"/>
                                      </p:to>
                                    </p:set>
                                    <p:animEffect transition="in" filter="wipe(right)">
                                      <p:cBhvr>
                                        <p:cTn id="46" dur="1000"/>
                                        <p:tgtEl>
                                          <p:spTgt spid="205144"/>
                                        </p:tgtEl>
                                      </p:cBhvr>
                                    </p:animEffect>
                                  </p:childTnLst>
                                </p:cTn>
                              </p:par>
                            </p:childTnLst>
                          </p:cTn>
                        </p:par>
                        <p:par>
                          <p:cTn id="47" fill="hold" nodeType="afterGroup">
                            <p:stCondLst>
                              <p:cond delay="3000"/>
                            </p:stCondLst>
                            <p:childTnLst>
                              <p:par>
                                <p:cTn id="48" presetID="55" presetClass="entr" presetSubtype="0" fill="hold" grpId="0" nodeType="afterEffect">
                                  <p:stCondLst>
                                    <p:cond delay="0"/>
                                  </p:stCondLst>
                                  <p:childTnLst>
                                    <p:set>
                                      <p:cBhvr>
                                        <p:cTn id="49" dur="1" fill="hold">
                                          <p:stCondLst>
                                            <p:cond delay="0"/>
                                          </p:stCondLst>
                                        </p:cTn>
                                        <p:tgtEl>
                                          <p:spTgt spid="205153"/>
                                        </p:tgtEl>
                                        <p:attrNameLst>
                                          <p:attrName>style.visibility</p:attrName>
                                        </p:attrNameLst>
                                      </p:cBhvr>
                                      <p:to>
                                        <p:strVal val="visible"/>
                                      </p:to>
                                    </p:set>
                                    <p:anim calcmode="lin" valueType="num">
                                      <p:cBhvr>
                                        <p:cTn id="50" dur="500" fill="hold"/>
                                        <p:tgtEl>
                                          <p:spTgt spid="205153"/>
                                        </p:tgtEl>
                                        <p:attrNameLst>
                                          <p:attrName>ppt_w</p:attrName>
                                        </p:attrNameLst>
                                      </p:cBhvr>
                                      <p:tavLst>
                                        <p:tav tm="0">
                                          <p:val>
                                            <p:strVal val="#ppt_w*0.70"/>
                                          </p:val>
                                        </p:tav>
                                        <p:tav tm="100000">
                                          <p:val>
                                            <p:strVal val="#ppt_w"/>
                                          </p:val>
                                        </p:tav>
                                      </p:tavLst>
                                    </p:anim>
                                    <p:anim calcmode="lin" valueType="num">
                                      <p:cBhvr>
                                        <p:cTn id="51" dur="500" fill="hold"/>
                                        <p:tgtEl>
                                          <p:spTgt spid="205153"/>
                                        </p:tgtEl>
                                        <p:attrNameLst>
                                          <p:attrName>ppt_h</p:attrName>
                                        </p:attrNameLst>
                                      </p:cBhvr>
                                      <p:tavLst>
                                        <p:tav tm="0">
                                          <p:val>
                                            <p:strVal val="#ppt_h"/>
                                          </p:val>
                                        </p:tav>
                                        <p:tav tm="100000">
                                          <p:val>
                                            <p:strVal val="#ppt_h"/>
                                          </p:val>
                                        </p:tav>
                                      </p:tavLst>
                                    </p:anim>
                                    <p:animEffect transition="in" filter="fade">
                                      <p:cBhvr>
                                        <p:cTn id="52" dur="500"/>
                                        <p:tgtEl>
                                          <p:spTgt spid="205153"/>
                                        </p:tgtEl>
                                      </p:cBhvr>
                                    </p:animEffect>
                                  </p:childTnLst>
                                </p:cTn>
                              </p:par>
                            </p:childTnLst>
                          </p:cTn>
                        </p:par>
                        <p:par>
                          <p:cTn id="53" fill="hold" nodeType="afterGroup">
                            <p:stCondLst>
                              <p:cond delay="3500"/>
                            </p:stCondLst>
                            <p:childTnLst>
                              <p:par>
                                <p:cTn id="54" presetID="22" presetClass="entr" presetSubtype="2" fill="hold" grpId="0" nodeType="afterEffect">
                                  <p:stCondLst>
                                    <p:cond delay="500"/>
                                  </p:stCondLst>
                                  <p:childTnLst>
                                    <p:set>
                                      <p:cBhvr>
                                        <p:cTn id="55" dur="1" fill="hold">
                                          <p:stCondLst>
                                            <p:cond delay="0"/>
                                          </p:stCondLst>
                                        </p:cTn>
                                        <p:tgtEl>
                                          <p:spTgt spid="205145"/>
                                        </p:tgtEl>
                                        <p:attrNameLst>
                                          <p:attrName>style.visibility</p:attrName>
                                        </p:attrNameLst>
                                      </p:cBhvr>
                                      <p:to>
                                        <p:strVal val="visible"/>
                                      </p:to>
                                    </p:set>
                                    <p:animEffect transition="in" filter="wipe(right)">
                                      <p:cBhvr>
                                        <p:cTn id="56" dur="1000"/>
                                        <p:tgtEl>
                                          <p:spTgt spid="205145"/>
                                        </p:tgtEl>
                                      </p:cBhvr>
                                    </p:animEffect>
                                  </p:childTnLst>
                                </p:cTn>
                              </p:par>
                            </p:childTnLst>
                          </p:cTn>
                        </p:par>
                        <p:par>
                          <p:cTn id="57" fill="hold" nodeType="afterGroup">
                            <p:stCondLst>
                              <p:cond delay="5000"/>
                            </p:stCondLst>
                            <p:childTnLst>
                              <p:par>
                                <p:cTn id="58" presetID="55" presetClass="entr" presetSubtype="0" fill="hold" grpId="0" nodeType="afterEffect">
                                  <p:stCondLst>
                                    <p:cond delay="0"/>
                                  </p:stCondLst>
                                  <p:childTnLst>
                                    <p:set>
                                      <p:cBhvr>
                                        <p:cTn id="59" dur="1" fill="hold">
                                          <p:stCondLst>
                                            <p:cond delay="0"/>
                                          </p:stCondLst>
                                        </p:cTn>
                                        <p:tgtEl>
                                          <p:spTgt spid="205152"/>
                                        </p:tgtEl>
                                        <p:attrNameLst>
                                          <p:attrName>style.visibility</p:attrName>
                                        </p:attrNameLst>
                                      </p:cBhvr>
                                      <p:to>
                                        <p:strVal val="visible"/>
                                      </p:to>
                                    </p:set>
                                    <p:anim calcmode="lin" valueType="num">
                                      <p:cBhvr>
                                        <p:cTn id="60" dur="500" fill="hold"/>
                                        <p:tgtEl>
                                          <p:spTgt spid="205152"/>
                                        </p:tgtEl>
                                        <p:attrNameLst>
                                          <p:attrName>ppt_w</p:attrName>
                                        </p:attrNameLst>
                                      </p:cBhvr>
                                      <p:tavLst>
                                        <p:tav tm="0">
                                          <p:val>
                                            <p:strVal val="#ppt_w*0.70"/>
                                          </p:val>
                                        </p:tav>
                                        <p:tav tm="100000">
                                          <p:val>
                                            <p:strVal val="#ppt_w"/>
                                          </p:val>
                                        </p:tav>
                                      </p:tavLst>
                                    </p:anim>
                                    <p:anim calcmode="lin" valueType="num">
                                      <p:cBhvr>
                                        <p:cTn id="61" dur="500" fill="hold"/>
                                        <p:tgtEl>
                                          <p:spTgt spid="205152"/>
                                        </p:tgtEl>
                                        <p:attrNameLst>
                                          <p:attrName>ppt_h</p:attrName>
                                        </p:attrNameLst>
                                      </p:cBhvr>
                                      <p:tavLst>
                                        <p:tav tm="0">
                                          <p:val>
                                            <p:strVal val="#ppt_h"/>
                                          </p:val>
                                        </p:tav>
                                        <p:tav tm="100000">
                                          <p:val>
                                            <p:strVal val="#ppt_h"/>
                                          </p:val>
                                        </p:tav>
                                      </p:tavLst>
                                    </p:anim>
                                    <p:animEffect transition="in" filter="fade">
                                      <p:cBhvr>
                                        <p:cTn id="62" dur="500"/>
                                        <p:tgtEl>
                                          <p:spTgt spid="205152"/>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2" fill="hold" grpId="0" nodeType="clickEffect">
                                  <p:stCondLst>
                                    <p:cond delay="0"/>
                                  </p:stCondLst>
                                  <p:childTnLst>
                                    <p:set>
                                      <p:cBhvr>
                                        <p:cTn id="66" dur="1" fill="hold">
                                          <p:stCondLst>
                                            <p:cond delay="0"/>
                                          </p:stCondLst>
                                        </p:cTn>
                                        <p:tgtEl>
                                          <p:spTgt spid="205147"/>
                                        </p:tgtEl>
                                        <p:attrNameLst>
                                          <p:attrName>style.visibility</p:attrName>
                                        </p:attrNameLst>
                                      </p:cBhvr>
                                      <p:to>
                                        <p:strVal val="visible"/>
                                      </p:to>
                                    </p:set>
                                    <p:animEffect transition="in" filter="wipe(right)">
                                      <p:cBhvr>
                                        <p:cTn id="67" dur="1000"/>
                                        <p:tgtEl>
                                          <p:spTgt spid="205147"/>
                                        </p:tgtEl>
                                      </p:cBhvr>
                                    </p:animEffect>
                                  </p:childTnLst>
                                </p:cTn>
                              </p:par>
                            </p:childTnLst>
                          </p:cTn>
                        </p:par>
                        <p:par>
                          <p:cTn id="68" fill="hold" nodeType="afterGroup">
                            <p:stCondLst>
                              <p:cond delay="1000"/>
                            </p:stCondLst>
                            <p:childTnLst>
                              <p:par>
                                <p:cTn id="69" presetID="55" presetClass="entr" presetSubtype="0" fill="hold" grpId="0" nodeType="afterEffect">
                                  <p:stCondLst>
                                    <p:cond delay="0"/>
                                  </p:stCondLst>
                                  <p:childTnLst>
                                    <p:set>
                                      <p:cBhvr>
                                        <p:cTn id="70" dur="1" fill="hold">
                                          <p:stCondLst>
                                            <p:cond delay="0"/>
                                          </p:stCondLst>
                                        </p:cTn>
                                        <p:tgtEl>
                                          <p:spTgt spid="205155"/>
                                        </p:tgtEl>
                                        <p:attrNameLst>
                                          <p:attrName>style.visibility</p:attrName>
                                        </p:attrNameLst>
                                      </p:cBhvr>
                                      <p:to>
                                        <p:strVal val="visible"/>
                                      </p:to>
                                    </p:set>
                                    <p:anim calcmode="lin" valueType="num">
                                      <p:cBhvr>
                                        <p:cTn id="71" dur="500" fill="hold"/>
                                        <p:tgtEl>
                                          <p:spTgt spid="205155"/>
                                        </p:tgtEl>
                                        <p:attrNameLst>
                                          <p:attrName>ppt_w</p:attrName>
                                        </p:attrNameLst>
                                      </p:cBhvr>
                                      <p:tavLst>
                                        <p:tav tm="0">
                                          <p:val>
                                            <p:strVal val="#ppt_w*0.70"/>
                                          </p:val>
                                        </p:tav>
                                        <p:tav tm="100000">
                                          <p:val>
                                            <p:strVal val="#ppt_w"/>
                                          </p:val>
                                        </p:tav>
                                      </p:tavLst>
                                    </p:anim>
                                    <p:anim calcmode="lin" valueType="num">
                                      <p:cBhvr>
                                        <p:cTn id="72" dur="500" fill="hold"/>
                                        <p:tgtEl>
                                          <p:spTgt spid="205155"/>
                                        </p:tgtEl>
                                        <p:attrNameLst>
                                          <p:attrName>ppt_h</p:attrName>
                                        </p:attrNameLst>
                                      </p:cBhvr>
                                      <p:tavLst>
                                        <p:tav tm="0">
                                          <p:val>
                                            <p:strVal val="#ppt_h"/>
                                          </p:val>
                                        </p:tav>
                                        <p:tav tm="100000">
                                          <p:val>
                                            <p:strVal val="#ppt_h"/>
                                          </p:val>
                                        </p:tav>
                                      </p:tavLst>
                                    </p:anim>
                                    <p:animEffect transition="in" filter="fade">
                                      <p:cBhvr>
                                        <p:cTn id="73" dur="500"/>
                                        <p:tgtEl>
                                          <p:spTgt spid="205155"/>
                                        </p:tgtEl>
                                      </p:cBhvr>
                                    </p:animEffect>
                                  </p:childTnLst>
                                </p:cTn>
                              </p:par>
                            </p:childTnLst>
                          </p:cTn>
                        </p:par>
                        <p:par>
                          <p:cTn id="74" fill="hold" nodeType="afterGroup">
                            <p:stCondLst>
                              <p:cond delay="1500"/>
                            </p:stCondLst>
                            <p:childTnLst>
                              <p:par>
                                <p:cTn id="75" presetID="22" presetClass="entr" presetSubtype="2" fill="hold" grpId="0" nodeType="afterEffect">
                                  <p:stCondLst>
                                    <p:cond delay="500"/>
                                  </p:stCondLst>
                                  <p:childTnLst>
                                    <p:set>
                                      <p:cBhvr>
                                        <p:cTn id="76" dur="1" fill="hold">
                                          <p:stCondLst>
                                            <p:cond delay="0"/>
                                          </p:stCondLst>
                                        </p:cTn>
                                        <p:tgtEl>
                                          <p:spTgt spid="205148"/>
                                        </p:tgtEl>
                                        <p:attrNameLst>
                                          <p:attrName>style.visibility</p:attrName>
                                        </p:attrNameLst>
                                      </p:cBhvr>
                                      <p:to>
                                        <p:strVal val="visible"/>
                                      </p:to>
                                    </p:set>
                                    <p:animEffect transition="in" filter="wipe(right)">
                                      <p:cBhvr>
                                        <p:cTn id="77" dur="1000"/>
                                        <p:tgtEl>
                                          <p:spTgt spid="205148"/>
                                        </p:tgtEl>
                                      </p:cBhvr>
                                    </p:animEffect>
                                  </p:childTnLst>
                                </p:cTn>
                              </p:par>
                            </p:childTnLst>
                          </p:cTn>
                        </p:par>
                        <p:par>
                          <p:cTn id="78" fill="hold" nodeType="afterGroup">
                            <p:stCondLst>
                              <p:cond delay="3000"/>
                            </p:stCondLst>
                            <p:childTnLst>
                              <p:par>
                                <p:cTn id="79" presetID="55" presetClass="entr" presetSubtype="0" fill="hold" grpId="0" nodeType="afterEffect">
                                  <p:stCondLst>
                                    <p:cond delay="0"/>
                                  </p:stCondLst>
                                  <p:childTnLst>
                                    <p:set>
                                      <p:cBhvr>
                                        <p:cTn id="80" dur="1" fill="hold">
                                          <p:stCondLst>
                                            <p:cond delay="0"/>
                                          </p:stCondLst>
                                        </p:cTn>
                                        <p:tgtEl>
                                          <p:spTgt spid="205156"/>
                                        </p:tgtEl>
                                        <p:attrNameLst>
                                          <p:attrName>style.visibility</p:attrName>
                                        </p:attrNameLst>
                                      </p:cBhvr>
                                      <p:to>
                                        <p:strVal val="visible"/>
                                      </p:to>
                                    </p:set>
                                    <p:anim calcmode="lin" valueType="num">
                                      <p:cBhvr>
                                        <p:cTn id="81" dur="500" fill="hold"/>
                                        <p:tgtEl>
                                          <p:spTgt spid="205156"/>
                                        </p:tgtEl>
                                        <p:attrNameLst>
                                          <p:attrName>ppt_w</p:attrName>
                                        </p:attrNameLst>
                                      </p:cBhvr>
                                      <p:tavLst>
                                        <p:tav tm="0">
                                          <p:val>
                                            <p:strVal val="#ppt_w*0.70"/>
                                          </p:val>
                                        </p:tav>
                                        <p:tav tm="100000">
                                          <p:val>
                                            <p:strVal val="#ppt_w"/>
                                          </p:val>
                                        </p:tav>
                                      </p:tavLst>
                                    </p:anim>
                                    <p:anim calcmode="lin" valueType="num">
                                      <p:cBhvr>
                                        <p:cTn id="82" dur="500" fill="hold"/>
                                        <p:tgtEl>
                                          <p:spTgt spid="205156"/>
                                        </p:tgtEl>
                                        <p:attrNameLst>
                                          <p:attrName>ppt_h</p:attrName>
                                        </p:attrNameLst>
                                      </p:cBhvr>
                                      <p:tavLst>
                                        <p:tav tm="0">
                                          <p:val>
                                            <p:strVal val="#ppt_h"/>
                                          </p:val>
                                        </p:tav>
                                        <p:tav tm="100000">
                                          <p:val>
                                            <p:strVal val="#ppt_h"/>
                                          </p:val>
                                        </p:tav>
                                      </p:tavLst>
                                    </p:anim>
                                    <p:animEffect transition="in" filter="fade">
                                      <p:cBhvr>
                                        <p:cTn id="83" dur="500"/>
                                        <p:tgtEl>
                                          <p:spTgt spid="205156"/>
                                        </p:tgtEl>
                                      </p:cBhvr>
                                    </p:animEffect>
                                  </p:childTnLst>
                                </p:cTn>
                              </p:par>
                            </p:childTnLst>
                          </p:cTn>
                        </p:par>
                        <p:par>
                          <p:cTn id="84" fill="hold" nodeType="afterGroup">
                            <p:stCondLst>
                              <p:cond delay="3500"/>
                            </p:stCondLst>
                            <p:childTnLst>
                              <p:par>
                                <p:cTn id="85" presetID="22" presetClass="entr" presetSubtype="2" fill="hold" grpId="0" nodeType="afterEffect">
                                  <p:stCondLst>
                                    <p:cond delay="500"/>
                                  </p:stCondLst>
                                  <p:childTnLst>
                                    <p:set>
                                      <p:cBhvr>
                                        <p:cTn id="86" dur="1" fill="hold">
                                          <p:stCondLst>
                                            <p:cond delay="0"/>
                                          </p:stCondLst>
                                        </p:cTn>
                                        <p:tgtEl>
                                          <p:spTgt spid="205146"/>
                                        </p:tgtEl>
                                        <p:attrNameLst>
                                          <p:attrName>style.visibility</p:attrName>
                                        </p:attrNameLst>
                                      </p:cBhvr>
                                      <p:to>
                                        <p:strVal val="visible"/>
                                      </p:to>
                                    </p:set>
                                    <p:animEffect transition="in" filter="wipe(right)">
                                      <p:cBhvr>
                                        <p:cTn id="87" dur="1000"/>
                                        <p:tgtEl>
                                          <p:spTgt spid="205146"/>
                                        </p:tgtEl>
                                      </p:cBhvr>
                                    </p:animEffect>
                                  </p:childTnLst>
                                </p:cTn>
                              </p:par>
                            </p:childTnLst>
                          </p:cTn>
                        </p:par>
                        <p:par>
                          <p:cTn id="88" fill="hold" nodeType="afterGroup">
                            <p:stCondLst>
                              <p:cond delay="5000"/>
                            </p:stCondLst>
                            <p:childTnLst>
                              <p:par>
                                <p:cTn id="89" presetID="55" presetClass="entr" presetSubtype="0" fill="hold" grpId="0" nodeType="afterEffect">
                                  <p:stCondLst>
                                    <p:cond delay="0"/>
                                  </p:stCondLst>
                                  <p:childTnLst>
                                    <p:set>
                                      <p:cBhvr>
                                        <p:cTn id="90" dur="1" fill="hold">
                                          <p:stCondLst>
                                            <p:cond delay="0"/>
                                          </p:stCondLst>
                                        </p:cTn>
                                        <p:tgtEl>
                                          <p:spTgt spid="205157"/>
                                        </p:tgtEl>
                                        <p:attrNameLst>
                                          <p:attrName>style.visibility</p:attrName>
                                        </p:attrNameLst>
                                      </p:cBhvr>
                                      <p:to>
                                        <p:strVal val="visible"/>
                                      </p:to>
                                    </p:set>
                                    <p:anim calcmode="lin" valueType="num">
                                      <p:cBhvr>
                                        <p:cTn id="91" dur="500" fill="hold"/>
                                        <p:tgtEl>
                                          <p:spTgt spid="205157"/>
                                        </p:tgtEl>
                                        <p:attrNameLst>
                                          <p:attrName>ppt_w</p:attrName>
                                        </p:attrNameLst>
                                      </p:cBhvr>
                                      <p:tavLst>
                                        <p:tav tm="0">
                                          <p:val>
                                            <p:strVal val="#ppt_w*0.70"/>
                                          </p:val>
                                        </p:tav>
                                        <p:tav tm="100000">
                                          <p:val>
                                            <p:strVal val="#ppt_w"/>
                                          </p:val>
                                        </p:tav>
                                      </p:tavLst>
                                    </p:anim>
                                    <p:anim calcmode="lin" valueType="num">
                                      <p:cBhvr>
                                        <p:cTn id="92" dur="500" fill="hold"/>
                                        <p:tgtEl>
                                          <p:spTgt spid="205157"/>
                                        </p:tgtEl>
                                        <p:attrNameLst>
                                          <p:attrName>ppt_h</p:attrName>
                                        </p:attrNameLst>
                                      </p:cBhvr>
                                      <p:tavLst>
                                        <p:tav tm="0">
                                          <p:val>
                                            <p:strVal val="#ppt_h"/>
                                          </p:val>
                                        </p:tav>
                                        <p:tav tm="100000">
                                          <p:val>
                                            <p:strVal val="#ppt_h"/>
                                          </p:val>
                                        </p:tav>
                                      </p:tavLst>
                                    </p:anim>
                                    <p:animEffect transition="in" filter="fade">
                                      <p:cBhvr>
                                        <p:cTn id="93" dur="500"/>
                                        <p:tgtEl>
                                          <p:spTgt spid="205157"/>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9" presetClass="entr" presetSubtype="0" fill="hold" grpId="0" nodeType="clickEffect">
                                  <p:stCondLst>
                                    <p:cond delay="0"/>
                                  </p:stCondLst>
                                  <p:childTnLst>
                                    <p:set>
                                      <p:cBhvr>
                                        <p:cTn id="97" dur="1" fill="hold">
                                          <p:stCondLst>
                                            <p:cond delay="0"/>
                                          </p:stCondLst>
                                        </p:cTn>
                                        <p:tgtEl>
                                          <p:spTgt spid="55"/>
                                        </p:tgtEl>
                                        <p:attrNameLst>
                                          <p:attrName>style.visibility</p:attrName>
                                        </p:attrNameLst>
                                      </p:cBhvr>
                                      <p:to>
                                        <p:strVal val="visible"/>
                                      </p:to>
                                    </p:set>
                                    <p:animEffect transition="in" filter="dissolve">
                                      <p:cBhvr>
                                        <p:cTn id="98" dur="500"/>
                                        <p:tgtEl>
                                          <p:spTgt spid="55"/>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22" presetClass="entr" presetSubtype="2" fill="hold" grpId="0" nodeType="clickEffect">
                                  <p:stCondLst>
                                    <p:cond delay="0"/>
                                  </p:stCondLst>
                                  <p:childTnLst>
                                    <p:set>
                                      <p:cBhvr>
                                        <p:cTn id="102" dur="1" fill="hold">
                                          <p:stCondLst>
                                            <p:cond delay="0"/>
                                          </p:stCondLst>
                                        </p:cTn>
                                        <p:tgtEl>
                                          <p:spTgt spid="205149"/>
                                        </p:tgtEl>
                                        <p:attrNameLst>
                                          <p:attrName>style.visibility</p:attrName>
                                        </p:attrNameLst>
                                      </p:cBhvr>
                                      <p:to>
                                        <p:strVal val="visible"/>
                                      </p:to>
                                    </p:set>
                                    <p:animEffect transition="in" filter="wipe(right)">
                                      <p:cBhvr>
                                        <p:cTn id="103" dur="1000"/>
                                        <p:tgtEl>
                                          <p:spTgt spid="205149"/>
                                        </p:tgtEl>
                                      </p:cBhvr>
                                    </p:animEffect>
                                  </p:childTnLst>
                                </p:cTn>
                              </p:par>
                            </p:childTnLst>
                          </p:cTn>
                        </p:par>
                        <p:par>
                          <p:cTn id="104" fill="hold" nodeType="afterGroup">
                            <p:stCondLst>
                              <p:cond delay="1000"/>
                            </p:stCondLst>
                            <p:childTnLst>
                              <p:par>
                                <p:cTn id="105" presetID="55" presetClass="entr" presetSubtype="0" fill="hold" grpId="0" nodeType="afterEffect">
                                  <p:stCondLst>
                                    <p:cond delay="0"/>
                                  </p:stCondLst>
                                  <p:childTnLst>
                                    <p:set>
                                      <p:cBhvr>
                                        <p:cTn id="106" dur="1" fill="hold">
                                          <p:stCondLst>
                                            <p:cond delay="0"/>
                                          </p:stCondLst>
                                        </p:cTn>
                                        <p:tgtEl>
                                          <p:spTgt spid="205158"/>
                                        </p:tgtEl>
                                        <p:attrNameLst>
                                          <p:attrName>style.visibility</p:attrName>
                                        </p:attrNameLst>
                                      </p:cBhvr>
                                      <p:to>
                                        <p:strVal val="visible"/>
                                      </p:to>
                                    </p:set>
                                    <p:anim calcmode="lin" valueType="num">
                                      <p:cBhvr>
                                        <p:cTn id="107" dur="500" fill="hold"/>
                                        <p:tgtEl>
                                          <p:spTgt spid="205158"/>
                                        </p:tgtEl>
                                        <p:attrNameLst>
                                          <p:attrName>ppt_w</p:attrName>
                                        </p:attrNameLst>
                                      </p:cBhvr>
                                      <p:tavLst>
                                        <p:tav tm="0">
                                          <p:val>
                                            <p:strVal val="#ppt_w*0.70"/>
                                          </p:val>
                                        </p:tav>
                                        <p:tav tm="100000">
                                          <p:val>
                                            <p:strVal val="#ppt_w"/>
                                          </p:val>
                                        </p:tav>
                                      </p:tavLst>
                                    </p:anim>
                                    <p:anim calcmode="lin" valueType="num">
                                      <p:cBhvr>
                                        <p:cTn id="108" dur="500" fill="hold"/>
                                        <p:tgtEl>
                                          <p:spTgt spid="205158"/>
                                        </p:tgtEl>
                                        <p:attrNameLst>
                                          <p:attrName>ppt_h</p:attrName>
                                        </p:attrNameLst>
                                      </p:cBhvr>
                                      <p:tavLst>
                                        <p:tav tm="0">
                                          <p:val>
                                            <p:strVal val="#ppt_h"/>
                                          </p:val>
                                        </p:tav>
                                        <p:tav tm="100000">
                                          <p:val>
                                            <p:strVal val="#ppt_h"/>
                                          </p:val>
                                        </p:tav>
                                      </p:tavLst>
                                    </p:anim>
                                    <p:animEffect transition="in" filter="fade">
                                      <p:cBhvr>
                                        <p:cTn id="109" dur="500"/>
                                        <p:tgtEl>
                                          <p:spTgt spid="205158"/>
                                        </p:tgtEl>
                                      </p:cBhvr>
                                    </p:animEffect>
                                  </p:childTnLst>
                                </p:cTn>
                              </p:par>
                            </p:childTnLst>
                          </p:cTn>
                        </p:par>
                        <p:par>
                          <p:cTn id="110" fill="hold" nodeType="afterGroup">
                            <p:stCondLst>
                              <p:cond delay="1500"/>
                            </p:stCondLst>
                            <p:childTnLst>
                              <p:par>
                                <p:cTn id="111" presetID="22" presetClass="entr" presetSubtype="2" fill="hold" grpId="0" nodeType="afterEffect">
                                  <p:stCondLst>
                                    <p:cond delay="500"/>
                                  </p:stCondLst>
                                  <p:childTnLst>
                                    <p:set>
                                      <p:cBhvr>
                                        <p:cTn id="112" dur="1" fill="hold">
                                          <p:stCondLst>
                                            <p:cond delay="0"/>
                                          </p:stCondLst>
                                        </p:cTn>
                                        <p:tgtEl>
                                          <p:spTgt spid="205150"/>
                                        </p:tgtEl>
                                        <p:attrNameLst>
                                          <p:attrName>style.visibility</p:attrName>
                                        </p:attrNameLst>
                                      </p:cBhvr>
                                      <p:to>
                                        <p:strVal val="visible"/>
                                      </p:to>
                                    </p:set>
                                    <p:animEffect transition="in" filter="wipe(right)">
                                      <p:cBhvr>
                                        <p:cTn id="113" dur="1000"/>
                                        <p:tgtEl>
                                          <p:spTgt spid="205150"/>
                                        </p:tgtEl>
                                      </p:cBhvr>
                                    </p:animEffect>
                                  </p:childTnLst>
                                </p:cTn>
                              </p:par>
                            </p:childTnLst>
                          </p:cTn>
                        </p:par>
                        <p:par>
                          <p:cTn id="114" fill="hold" nodeType="afterGroup">
                            <p:stCondLst>
                              <p:cond delay="3000"/>
                            </p:stCondLst>
                            <p:childTnLst>
                              <p:par>
                                <p:cTn id="115" presetID="55" presetClass="entr" presetSubtype="0" fill="hold" grpId="0" nodeType="afterEffect">
                                  <p:stCondLst>
                                    <p:cond delay="0"/>
                                  </p:stCondLst>
                                  <p:childTnLst>
                                    <p:set>
                                      <p:cBhvr>
                                        <p:cTn id="116" dur="1" fill="hold">
                                          <p:stCondLst>
                                            <p:cond delay="0"/>
                                          </p:stCondLst>
                                        </p:cTn>
                                        <p:tgtEl>
                                          <p:spTgt spid="205159"/>
                                        </p:tgtEl>
                                        <p:attrNameLst>
                                          <p:attrName>style.visibility</p:attrName>
                                        </p:attrNameLst>
                                      </p:cBhvr>
                                      <p:to>
                                        <p:strVal val="visible"/>
                                      </p:to>
                                    </p:set>
                                    <p:anim calcmode="lin" valueType="num">
                                      <p:cBhvr>
                                        <p:cTn id="117" dur="500" fill="hold"/>
                                        <p:tgtEl>
                                          <p:spTgt spid="205159"/>
                                        </p:tgtEl>
                                        <p:attrNameLst>
                                          <p:attrName>ppt_w</p:attrName>
                                        </p:attrNameLst>
                                      </p:cBhvr>
                                      <p:tavLst>
                                        <p:tav tm="0">
                                          <p:val>
                                            <p:strVal val="#ppt_w*0.70"/>
                                          </p:val>
                                        </p:tav>
                                        <p:tav tm="100000">
                                          <p:val>
                                            <p:strVal val="#ppt_w"/>
                                          </p:val>
                                        </p:tav>
                                      </p:tavLst>
                                    </p:anim>
                                    <p:anim calcmode="lin" valueType="num">
                                      <p:cBhvr>
                                        <p:cTn id="118" dur="500" fill="hold"/>
                                        <p:tgtEl>
                                          <p:spTgt spid="205159"/>
                                        </p:tgtEl>
                                        <p:attrNameLst>
                                          <p:attrName>ppt_h</p:attrName>
                                        </p:attrNameLst>
                                      </p:cBhvr>
                                      <p:tavLst>
                                        <p:tav tm="0">
                                          <p:val>
                                            <p:strVal val="#ppt_h"/>
                                          </p:val>
                                        </p:tav>
                                        <p:tav tm="100000">
                                          <p:val>
                                            <p:strVal val="#ppt_h"/>
                                          </p:val>
                                        </p:tav>
                                      </p:tavLst>
                                    </p:anim>
                                    <p:animEffect transition="in" filter="fade">
                                      <p:cBhvr>
                                        <p:cTn id="119" dur="500"/>
                                        <p:tgtEl>
                                          <p:spTgt spid="205159"/>
                                        </p:tgtEl>
                                      </p:cBhvr>
                                    </p:animEffect>
                                  </p:childTnLst>
                                </p:cTn>
                              </p:par>
                            </p:childTnLst>
                          </p:cTn>
                        </p:par>
                        <p:par>
                          <p:cTn id="120" fill="hold" nodeType="afterGroup">
                            <p:stCondLst>
                              <p:cond delay="3500"/>
                            </p:stCondLst>
                            <p:childTnLst>
                              <p:par>
                                <p:cTn id="121" presetID="22" presetClass="entr" presetSubtype="2" fill="hold" grpId="0" nodeType="afterEffect">
                                  <p:stCondLst>
                                    <p:cond delay="500"/>
                                  </p:stCondLst>
                                  <p:childTnLst>
                                    <p:set>
                                      <p:cBhvr>
                                        <p:cTn id="122" dur="1" fill="hold">
                                          <p:stCondLst>
                                            <p:cond delay="0"/>
                                          </p:stCondLst>
                                        </p:cTn>
                                        <p:tgtEl>
                                          <p:spTgt spid="205151"/>
                                        </p:tgtEl>
                                        <p:attrNameLst>
                                          <p:attrName>style.visibility</p:attrName>
                                        </p:attrNameLst>
                                      </p:cBhvr>
                                      <p:to>
                                        <p:strVal val="visible"/>
                                      </p:to>
                                    </p:set>
                                    <p:animEffect transition="in" filter="wipe(right)">
                                      <p:cBhvr>
                                        <p:cTn id="123" dur="1000"/>
                                        <p:tgtEl>
                                          <p:spTgt spid="205151"/>
                                        </p:tgtEl>
                                      </p:cBhvr>
                                    </p:animEffect>
                                  </p:childTnLst>
                                </p:cTn>
                              </p:par>
                            </p:childTnLst>
                          </p:cTn>
                        </p:par>
                        <p:par>
                          <p:cTn id="124" fill="hold" nodeType="afterGroup">
                            <p:stCondLst>
                              <p:cond delay="5000"/>
                            </p:stCondLst>
                            <p:childTnLst>
                              <p:par>
                                <p:cTn id="125" presetID="55" presetClass="entr" presetSubtype="0" fill="hold" grpId="0" nodeType="afterEffect">
                                  <p:stCondLst>
                                    <p:cond delay="500"/>
                                  </p:stCondLst>
                                  <p:childTnLst>
                                    <p:set>
                                      <p:cBhvr>
                                        <p:cTn id="126" dur="1" fill="hold">
                                          <p:stCondLst>
                                            <p:cond delay="0"/>
                                          </p:stCondLst>
                                        </p:cTn>
                                        <p:tgtEl>
                                          <p:spTgt spid="205160"/>
                                        </p:tgtEl>
                                        <p:attrNameLst>
                                          <p:attrName>style.visibility</p:attrName>
                                        </p:attrNameLst>
                                      </p:cBhvr>
                                      <p:to>
                                        <p:strVal val="visible"/>
                                      </p:to>
                                    </p:set>
                                    <p:anim calcmode="lin" valueType="num">
                                      <p:cBhvr>
                                        <p:cTn id="127" dur="500" fill="hold"/>
                                        <p:tgtEl>
                                          <p:spTgt spid="205160"/>
                                        </p:tgtEl>
                                        <p:attrNameLst>
                                          <p:attrName>ppt_w</p:attrName>
                                        </p:attrNameLst>
                                      </p:cBhvr>
                                      <p:tavLst>
                                        <p:tav tm="0">
                                          <p:val>
                                            <p:strVal val="#ppt_w*0.70"/>
                                          </p:val>
                                        </p:tav>
                                        <p:tav tm="100000">
                                          <p:val>
                                            <p:strVal val="#ppt_w"/>
                                          </p:val>
                                        </p:tav>
                                      </p:tavLst>
                                    </p:anim>
                                    <p:anim calcmode="lin" valueType="num">
                                      <p:cBhvr>
                                        <p:cTn id="128" dur="500" fill="hold"/>
                                        <p:tgtEl>
                                          <p:spTgt spid="205160"/>
                                        </p:tgtEl>
                                        <p:attrNameLst>
                                          <p:attrName>ppt_h</p:attrName>
                                        </p:attrNameLst>
                                      </p:cBhvr>
                                      <p:tavLst>
                                        <p:tav tm="0">
                                          <p:val>
                                            <p:strVal val="#ppt_h"/>
                                          </p:val>
                                        </p:tav>
                                        <p:tav tm="100000">
                                          <p:val>
                                            <p:strVal val="#ppt_h"/>
                                          </p:val>
                                        </p:tav>
                                      </p:tavLst>
                                    </p:anim>
                                    <p:animEffect transition="in" filter="fade">
                                      <p:cBhvr>
                                        <p:cTn id="129" dur="500"/>
                                        <p:tgtEl>
                                          <p:spTgt spid="205160"/>
                                        </p:tgtEl>
                                      </p:cBhvr>
                                    </p:animEffect>
                                  </p:childTnLst>
                                </p:cTn>
                              </p:par>
                            </p:childTnLst>
                          </p:cTn>
                        </p:par>
                      </p:childTnLst>
                    </p:cTn>
                  </p:par>
                  <p:par>
                    <p:cTn id="130" fill="hold" nodeType="clickPar">
                      <p:stCondLst>
                        <p:cond delay="indefinite"/>
                      </p:stCondLst>
                      <p:childTnLst>
                        <p:par>
                          <p:cTn id="131" fill="hold" nodeType="withGroup">
                            <p:stCondLst>
                              <p:cond delay="0"/>
                            </p:stCondLst>
                            <p:childTnLst>
                              <p:par>
                                <p:cTn id="132" presetID="4" presetClass="entr" presetSubtype="16" fill="hold" grpId="0" nodeType="clickEffect">
                                  <p:stCondLst>
                                    <p:cond delay="0"/>
                                  </p:stCondLst>
                                  <p:childTnLst>
                                    <p:set>
                                      <p:cBhvr>
                                        <p:cTn id="133" dur="1" fill="hold">
                                          <p:stCondLst>
                                            <p:cond delay="0"/>
                                          </p:stCondLst>
                                        </p:cTn>
                                        <p:tgtEl>
                                          <p:spTgt spid="56"/>
                                        </p:tgtEl>
                                        <p:attrNameLst>
                                          <p:attrName>style.visibility</p:attrName>
                                        </p:attrNameLst>
                                      </p:cBhvr>
                                      <p:to>
                                        <p:strVal val="visible"/>
                                      </p:to>
                                    </p:set>
                                    <p:animEffect transition="in" filter="box(in)">
                                      <p:cBhvr>
                                        <p:cTn id="134" dur="500"/>
                                        <p:tgtEl>
                                          <p:spTgt spid="56"/>
                                        </p:tgtEl>
                                      </p:cBhvr>
                                    </p:animEffect>
                                  </p:childTnLst>
                                </p:cTn>
                              </p:par>
                            </p:childTnLst>
                          </p:cTn>
                        </p:par>
                      </p:childTnLst>
                    </p:cTn>
                  </p:par>
                  <p:par>
                    <p:cTn id="135" fill="hold" nodeType="clickPar">
                      <p:stCondLst>
                        <p:cond delay="indefinite"/>
                      </p:stCondLst>
                      <p:childTnLst>
                        <p:par>
                          <p:cTn id="136" fill="hold" nodeType="withGroup">
                            <p:stCondLst>
                              <p:cond delay="0"/>
                            </p:stCondLst>
                            <p:childTnLst>
                              <p:par>
                                <p:cTn id="137" presetID="5" presetClass="entr" presetSubtype="10" fill="hold" grpId="0" nodeType="clickEffect">
                                  <p:stCondLst>
                                    <p:cond delay="0"/>
                                  </p:stCondLst>
                                  <p:childTnLst>
                                    <p:set>
                                      <p:cBhvr>
                                        <p:cTn id="138" dur="1" fill="hold">
                                          <p:stCondLst>
                                            <p:cond delay="0"/>
                                          </p:stCondLst>
                                        </p:cTn>
                                        <p:tgtEl>
                                          <p:spTgt spid="61"/>
                                        </p:tgtEl>
                                        <p:attrNameLst>
                                          <p:attrName>style.visibility</p:attrName>
                                        </p:attrNameLst>
                                      </p:cBhvr>
                                      <p:to>
                                        <p:strVal val="visible"/>
                                      </p:to>
                                    </p:set>
                                    <p:animEffect transition="in" filter="checkerboard(across)">
                                      <p:cBhvr>
                                        <p:cTn id="139" dur="500"/>
                                        <p:tgtEl>
                                          <p:spTgt spid="61"/>
                                        </p:tgtEl>
                                      </p:cBhvr>
                                    </p:animEffect>
                                  </p:childTnLst>
                                </p:cTn>
                              </p:par>
                            </p:childTnLst>
                          </p:cTn>
                        </p:par>
                      </p:childTnLst>
                    </p:cTn>
                  </p:par>
                  <p:par>
                    <p:cTn id="140" fill="hold" nodeType="clickPar">
                      <p:stCondLst>
                        <p:cond delay="indefinite"/>
                      </p:stCondLst>
                      <p:childTnLst>
                        <p:par>
                          <p:cTn id="141" fill="hold" nodeType="withGroup">
                            <p:stCondLst>
                              <p:cond delay="0"/>
                            </p:stCondLst>
                            <p:childTnLst>
                              <p:par>
                                <p:cTn id="142" presetID="5" presetClass="entr" presetSubtype="10" fill="hold" grpId="0" nodeType="clickEffect">
                                  <p:stCondLst>
                                    <p:cond delay="0"/>
                                  </p:stCondLst>
                                  <p:childTnLst>
                                    <p:set>
                                      <p:cBhvr>
                                        <p:cTn id="143" dur="1" fill="hold">
                                          <p:stCondLst>
                                            <p:cond delay="0"/>
                                          </p:stCondLst>
                                        </p:cTn>
                                        <p:tgtEl>
                                          <p:spTgt spid="58"/>
                                        </p:tgtEl>
                                        <p:attrNameLst>
                                          <p:attrName>style.visibility</p:attrName>
                                        </p:attrNameLst>
                                      </p:cBhvr>
                                      <p:to>
                                        <p:strVal val="visible"/>
                                      </p:to>
                                    </p:set>
                                    <p:animEffect transition="in" filter="checkerboard(across)">
                                      <p:cBhvr>
                                        <p:cTn id="144" dur="500"/>
                                        <p:tgtEl>
                                          <p:spTgt spid="58"/>
                                        </p:tgtEl>
                                      </p:cBhvr>
                                    </p:animEffect>
                                  </p:childTnLst>
                                </p:cTn>
                              </p:par>
                            </p:childTnLst>
                          </p:cTn>
                        </p:par>
                      </p:childTnLst>
                    </p:cTn>
                  </p:par>
                  <p:par>
                    <p:cTn id="145" fill="hold" nodeType="clickPar">
                      <p:stCondLst>
                        <p:cond delay="indefinite"/>
                      </p:stCondLst>
                      <p:childTnLst>
                        <p:par>
                          <p:cTn id="146" fill="hold" nodeType="withGroup">
                            <p:stCondLst>
                              <p:cond delay="0"/>
                            </p:stCondLst>
                            <p:childTnLst>
                              <p:par>
                                <p:cTn id="147" presetID="4" presetClass="entr" presetSubtype="16" fill="hold" nodeType="clickEffect">
                                  <p:stCondLst>
                                    <p:cond delay="0"/>
                                  </p:stCondLst>
                                  <p:childTnLst>
                                    <p:set>
                                      <p:cBhvr>
                                        <p:cTn id="148" dur="1" fill="hold">
                                          <p:stCondLst>
                                            <p:cond delay="0"/>
                                          </p:stCondLst>
                                        </p:cTn>
                                        <p:tgtEl>
                                          <p:spTgt spid="63"/>
                                        </p:tgtEl>
                                        <p:attrNameLst>
                                          <p:attrName>style.visibility</p:attrName>
                                        </p:attrNameLst>
                                      </p:cBhvr>
                                      <p:to>
                                        <p:strVal val="visible"/>
                                      </p:to>
                                    </p:set>
                                    <p:animEffect transition="in" filter="box(in)">
                                      <p:cBhvr>
                                        <p:cTn id="149" dur="500"/>
                                        <p:tgtEl>
                                          <p:spTgt spid="63"/>
                                        </p:tgtEl>
                                      </p:cBhvr>
                                    </p:animEffect>
                                  </p:childTnLst>
                                </p:cTn>
                              </p:par>
                            </p:childTnLst>
                          </p:cTn>
                        </p:par>
                      </p:childTnLst>
                    </p:cTn>
                  </p:par>
                  <p:par>
                    <p:cTn id="150" fill="hold" nodeType="clickPar">
                      <p:stCondLst>
                        <p:cond delay="indefinite"/>
                      </p:stCondLst>
                      <p:childTnLst>
                        <p:par>
                          <p:cTn id="151" fill="hold" nodeType="withGroup">
                            <p:stCondLst>
                              <p:cond delay="0"/>
                            </p:stCondLst>
                            <p:childTnLst>
                              <p:par>
                                <p:cTn id="152" presetID="4" presetClass="entr" presetSubtype="16" fill="hold" nodeType="clickEffect">
                                  <p:stCondLst>
                                    <p:cond delay="0"/>
                                  </p:stCondLst>
                                  <p:childTnLst>
                                    <p:set>
                                      <p:cBhvr>
                                        <p:cTn id="153" dur="1" fill="hold">
                                          <p:stCondLst>
                                            <p:cond delay="0"/>
                                          </p:stCondLst>
                                        </p:cTn>
                                        <p:tgtEl>
                                          <p:spTgt spid="60"/>
                                        </p:tgtEl>
                                        <p:attrNameLst>
                                          <p:attrName>style.visibility</p:attrName>
                                        </p:attrNameLst>
                                      </p:cBhvr>
                                      <p:to>
                                        <p:strVal val="visible"/>
                                      </p:to>
                                    </p:set>
                                    <p:animEffect transition="in" filter="box(in)">
                                      <p:cBhvr>
                                        <p:cTn id="154"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35" grpId="0" animBg="1"/>
      <p:bldP spid="205136" grpId="0" animBg="1"/>
      <p:bldP spid="205137" grpId="0" animBg="1"/>
      <p:bldP spid="205138" grpId="0" animBg="1"/>
      <p:bldP spid="205141" grpId="0" animBg="1"/>
      <p:bldP spid="205142" grpId="0" animBg="1"/>
      <p:bldP spid="205143" grpId="0" animBg="1"/>
      <p:bldP spid="205144" grpId="0" animBg="1"/>
      <p:bldP spid="205145" grpId="0" animBg="1"/>
      <p:bldP spid="205146" grpId="0" animBg="1"/>
      <p:bldP spid="205147" grpId="0" animBg="1"/>
      <p:bldP spid="205148" grpId="0" animBg="1"/>
      <p:bldP spid="205149" grpId="0" animBg="1"/>
      <p:bldP spid="205150" grpId="0" animBg="1"/>
      <p:bldP spid="205151" grpId="0" animBg="1"/>
      <p:bldP spid="205152" grpId="0" animBg="1"/>
      <p:bldP spid="205153" grpId="0" animBg="1"/>
      <p:bldP spid="205154" grpId="0" animBg="1"/>
      <p:bldP spid="205155" grpId="0" animBg="1"/>
      <p:bldP spid="205156" grpId="0" animBg="1"/>
      <p:bldP spid="205157" grpId="0" animBg="1"/>
      <p:bldP spid="205158" grpId="0" animBg="1"/>
      <p:bldP spid="205159" grpId="0" animBg="1"/>
      <p:bldP spid="205160" grpId="0" animBg="1"/>
      <p:bldP spid="55" grpId="0" animBg="1"/>
      <p:bldP spid="56" grpId="0" animBg="1"/>
      <p:bldP spid="58" grpId="0" animBg="1"/>
      <p:bldP spid="6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333375" y="793781"/>
            <a:ext cx="7704138" cy="406400"/>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2000"/>
              <a:t>Bero kantitatea nola neurtzen da?</a:t>
            </a:r>
          </a:p>
        </p:txBody>
      </p:sp>
      <p:sp>
        <p:nvSpPr>
          <p:cNvPr id="3" name="Rectangle 95"/>
          <p:cNvSpPr>
            <a:spLocks noChangeArrowheads="1"/>
          </p:cNvSpPr>
          <p:nvPr/>
        </p:nvSpPr>
        <p:spPr bwMode="auto">
          <a:xfrm>
            <a:off x="333375" y="1219119"/>
            <a:ext cx="8378825" cy="2540000"/>
          </a:xfrm>
          <a:prstGeom prst="rect">
            <a:avLst/>
          </a:prstGeom>
          <a:solidFill>
            <a:srgbClr val="FFFF99"/>
          </a:solidFill>
          <a:ln w="9525">
            <a:solidFill>
              <a:schemeClr val="tx1"/>
            </a:solidFill>
            <a:miter lim="800000"/>
            <a:headEnd/>
            <a:tailEnd/>
          </a:ln>
        </p:spPr>
        <p:txBody>
          <a:bodyPr>
            <a:spAutoFit/>
          </a:bodyPr>
          <a:lstStyle/>
          <a:p>
            <a:pPr algn="just" eaLnBrk="1" hangingPunct="1"/>
            <a:r>
              <a:rPr lang="eu-ES" sz="2000" b="1" dirty="0">
                <a:cs typeface="Times New Roman" charset="0"/>
              </a:rPr>
              <a:t>Kalorimetroak.</a:t>
            </a:r>
          </a:p>
          <a:p>
            <a:pPr algn="just" eaLnBrk="1" hangingPunct="1"/>
            <a:endParaRPr lang="eu-ES" sz="2000" dirty="0">
              <a:cs typeface="Times New Roman" charset="0"/>
            </a:endParaRPr>
          </a:p>
          <a:p>
            <a:pPr algn="just" eaLnBrk="1" hangingPunct="1"/>
            <a:r>
              <a:rPr lang="eu-ES" sz="2000" dirty="0">
                <a:cs typeface="Times New Roman" charset="0"/>
              </a:rPr>
              <a:t>Termoak dirudite.</a:t>
            </a:r>
          </a:p>
          <a:p>
            <a:pPr algn="just" eaLnBrk="1" hangingPunct="1"/>
            <a:r>
              <a:rPr lang="eu-ES" sz="2000" dirty="0">
                <a:cs typeface="Times New Roman" charset="0"/>
              </a:rPr>
              <a:t>Bertheloten kalorimetroa erabiltzen da</a:t>
            </a:r>
          </a:p>
          <a:p>
            <a:pPr algn="just" eaLnBrk="1" hangingPunct="1">
              <a:buFontTx/>
              <a:buChar char="•"/>
            </a:pPr>
            <a:r>
              <a:rPr lang="eu-ES" sz="2000" dirty="0">
                <a:cs typeface="Times New Roman" charset="0"/>
              </a:rPr>
              <a:t>Botila bat kapilarrarekin eta likidoa sartu. Berotu eta ikusi zer gertatzen den.</a:t>
            </a:r>
          </a:p>
          <a:p>
            <a:pPr algn="just" eaLnBrk="1" hangingPunct="1">
              <a:buFontTx/>
              <a:buChar char="•"/>
            </a:pPr>
            <a:r>
              <a:rPr lang="eu-ES" sz="2000" dirty="0">
                <a:cs typeface="Times New Roman" charset="0"/>
              </a:rPr>
              <a:t>Gasentzat matraze batean gas bat sartu eta U hodia ipini irteeran. Likidoa dago eta nola igo edo jaitsi daitekeen ikus daiteke.</a:t>
            </a:r>
          </a:p>
        </p:txBody>
      </p:sp>
      <p:sp>
        <p:nvSpPr>
          <p:cNvPr id="4" name="Text Box 1030"/>
          <p:cNvSpPr txBox="1">
            <a:spLocks noChangeArrowheads="1"/>
          </p:cNvSpPr>
          <p:nvPr/>
        </p:nvSpPr>
        <p:spPr bwMode="auto">
          <a:xfrm>
            <a:off x="323850" y="3829145"/>
            <a:ext cx="882015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s-ES" sz="1800" i="1" dirty="0" smtClean="0"/>
              <a:t>“</a:t>
            </a:r>
            <a:r>
              <a:rPr lang="es-ES" sz="1800" i="1" dirty="0" err="1" smtClean="0"/>
              <a:t>Berthelot</a:t>
            </a:r>
            <a:r>
              <a:rPr lang="es-ES" sz="1800" i="1" dirty="0" smtClean="0"/>
              <a:t> </a:t>
            </a:r>
            <a:r>
              <a:rPr lang="es-ES" sz="1800" i="1" dirty="0" err="1" smtClean="0">
                <a:hlinkClick r:id="rId2" tooltip="Termoquímica"/>
              </a:rPr>
              <a:t>termokímika</a:t>
            </a:r>
            <a:r>
              <a:rPr lang="es-ES" sz="1800" i="1" dirty="0" err="1" smtClean="0"/>
              <a:t>ren</a:t>
            </a:r>
            <a:r>
              <a:rPr lang="es-ES" sz="1800" i="1" dirty="0" smtClean="0"/>
              <a:t> aita </a:t>
            </a:r>
            <a:r>
              <a:rPr lang="es-ES" sz="1800" i="1" dirty="0" err="1" smtClean="0"/>
              <a:t>bezala</a:t>
            </a:r>
            <a:r>
              <a:rPr lang="es-ES" sz="1800" i="1" dirty="0" smtClean="0"/>
              <a:t> </a:t>
            </a:r>
            <a:r>
              <a:rPr lang="es-ES" sz="1800" i="1" dirty="0" err="1" smtClean="0"/>
              <a:t>kontsideratzen</a:t>
            </a:r>
            <a:r>
              <a:rPr lang="es-ES" sz="1800" i="1" dirty="0" smtClean="0"/>
              <a:t> da, </a:t>
            </a:r>
            <a:r>
              <a:rPr lang="es-ES" sz="1800" i="1" dirty="0" err="1" smtClean="0"/>
              <a:t>erreakzio</a:t>
            </a:r>
            <a:r>
              <a:rPr lang="es-ES" sz="1800" i="1" dirty="0" smtClean="0"/>
              <a:t> </a:t>
            </a:r>
            <a:r>
              <a:rPr lang="es-ES" sz="1800" i="1" dirty="0" err="1" smtClean="0"/>
              <a:t>endotermikoak</a:t>
            </a:r>
            <a:r>
              <a:rPr lang="es-ES" sz="1800" i="1" dirty="0" smtClean="0"/>
              <a:t> eta </a:t>
            </a:r>
            <a:r>
              <a:rPr lang="es-ES" sz="1800" i="1" dirty="0" err="1" smtClean="0"/>
              <a:t>erreakzio</a:t>
            </a:r>
            <a:r>
              <a:rPr lang="es-ES" sz="1800" i="1" dirty="0" smtClean="0"/>
              <a:t> </a:t>
            </a:r>
            <a:r>
              <a:rPr lang="es-ES" sz="1800" i="1" dirty="0" err="1" smtClean="0"/>
              <a:t>exotermikoak</a:t>
            </a:r>
            <a:r>
              <a:rPr lang="es-ES" sz="1800" i="1" dirty="0" smtClean="0"/>
              <a:t> </a:t>
            </a:r>
            <a:r>
              <a:rPr lang="es-ES" sz="1800" i="1" dirty="0" err="1" smtClean="0"/>
              <a:t>bereizi</a:t>
            </a:r>
            <a:r>
              <a:rPr lang="es-ES" sz="1800" i="1" dirty="0" smtClean="0"/>
              <a:t> </a:t>
            </a:r>
            <a:r>
              <a:rPr lang="es-ES" sz="1800" i="1" dirty="0" err="1" smtClean="0"/>
              <a:t>baitzituen</a:t>
            </a:r>
            <a:r>
              <a:rPr lang="es-ES" sz="1800" i="1" dirty="0" smtClean="0"/>
              <a:t>, </a:t>
            </a:r>
            <a:r>
              <a:rPr lang="es-ES" sz="1800" i="1" dirty="0" err="1" smtClean="0"/>
              <a:t>erreakzio</a:t>
            </a:r>
            <a:r>
              <a:rPr lang="es-ES" sz="1800" i="1" dirty="0" smtClean="0"/>
              <a:t> </a:t>
            </a:r>
            <a:r>
              <a:rPr lang="es-ES" sz="1800" i="1" dirty="0" err="1" smtClean="0"/>
              <a:t>kimikoen</a:t>
            </a:r>
            <a:r>
              <a:rPr lang="es-ES" sz="1800" i="1" dirty="0" smtClean="0"/>
              <a:t> </a:t>
            </a:r>
            <a:r>
              <a:rPr lang="es-ES" sz="1800" i="1" dirty="0" err="1" smtClean="0"/>
              <a:t>aldaketa</a:t>
            </a:r>
            <a:r>
              <a:rPr lang="es-ES" sz="1800" i="1" dirty="0" smtClean="0"/>
              <a:t> </a:t>
            </a:r>
            <a:r>
              <a:rPr lang="es-ES" sz="1800" i="1" dirty="0" err="1" smtClean="0"/>
              <a:t>energetikoak</a:t>
            </a:r>
            <a:r>
              <a:rPr lang="es-ES" sz="1800" i="1" dirty="0" smtClean="0"/>
              <a:t> </a:t>
            </a:r>
            <a:r>
              <a:rPr lang="es-ES" sz="1800" i="1" dirty="0" err="1" smtClean="0"/>
              <a:t>aztertu</a:t>
            </a:r>
            <a:r>
              <a:rPr lang="es-ES" sz="1800" i="1" dirty="0" smtClean="0"/>
              <a:t> </a:t>
            </a:r>
            <a:r>
              <a:rPr lang="es-ES" sz="1800" i="1" dirty="0" err="1" smtClean="0"/>
              <a:t>baitzituen</a:t>
            </a:r>
            <a:r>
              <a:rPr lang="es-ES" sz="1800" i="1" dirty="0"/>
              <a:t> </a:t>
            </a:r>
            <a:r>
              <a:rPr lang="es-ES" sz="1800" i="1" dirty="0" smtClean="0"/>
              <a:t>eta </a:t>
            </a:r>
            <a:r>
              <a:rPr lang="es-ES" sz="1800" i="1" dirty="0" err="1" smtClean="0"/>
              <a:t>aurkikuntza</a:t>
            </a:r>
            <a:r>
              <a:rPr lang="es-ES" sz="1800" i="1" dirty="0" smtClean="0"/>
              <a:t> </a:t>
            </a:r>
            <a:r>
              <a:rPr lang="es-ES" sz="1800" i="1" dirty="0" err="1" smtClean="0"/>
              <a:t>ugari</a:t>
            </a:r>
            <a:r>
              <a:rPr lang="es-ES" sz="1800" i="1" dirty="0" smtClean="0"/>
              <a:t> </a:t>
            </a:r>
            <a:r>
              <a:rPr lang="es-ES" sz="1800" i="1" dirty="0" err="1" smtClean="0"/>
              <a:t>egin</a:t>
            </a:r>
            <a:r>
              <a:rPr lang="es-ES" sz="1800" i="1" dirty="0" smtClean="0"/>
              <a:t> </a:t>
            </a:r>
            <a:r>
              <a:rPr lang="es-ES" sz="1800" i="1" dirty="0" err="1" smtClean="0"/>
              <a:t>baitzituen</a:t>
            </a:r>
            <a:r>
              <a:rPr lang="es-ES" sz="1800" i="1" dirty="0" smtClean="0"/>
              <a:t> (</a:t>
            </a:r>
            <a:r>
              <a:rPr lang="es-ES" sz="1800" i="1" dirty="0" err="1" smtClean="0"/>
              <a:t>adibidez</a:t>
            </a:r>
            <a:r>
              <a:rPr lang="es-ES" sz="1800" i="1" dirty="0" smtClean="0"/>
              <a:t> </a:t>
            </a:r>
            <a:r>
              <a:rPr lang="es-ES" sz="1800" i="1" dirty="0" err="1" smtClean="0"/>
              <a:t>lehergailuetan</a:t>
            </a:r>
            <a:r>
              <a:rPr lang="es-ES" sz="1800" i="1" dirty="0" smtClean="0"/>
              <a:t> </a:t>
            </a:r>
            <a:r>
              <a:rPr lang="es-ES" sz="1800" i="1" dirty="0" err="1" smtClean="0"/>
              <a:t>detonagailuen</a:t>
            </a:r>
            <a:r>
              <a:rPr lang="es-ES" sz="1800" i="1" dirty="0" smtClean="0"/>
              <a:t> </a:t>
            </a:r>
            <a:r>
              <a:rPr lang="es-ES" sz="1800" i="1" dirty="0" err="1" smtClean="0"/>
              <a:t>garrantzia</a:t>
            </a:r>
            <a:r>
              <a:rPr lang="es-ES" sz="1800" i="1" dirty="0" smtClean="0"/>
              <a:t> </a:t>
            </a:r>
            <a:r>
              <a:rPr lang="es-ES" sz="1800" i="1" dirty="0" err="1" smtClean="0"/>
              <a:t>aurkitu</a:t>
            </a:r>
            <a:r>
              <a:rPr lang="es-ES" sz="1800" i="1" dirty="0" smtClean="0"/>
              <a:t> </a:t>
            </a:r>
            <a:r>
              <a:rPr lang="es-ES" sz="1800" i="1" dirty="0" err="1" smtClean="0"/>
              <a:t>zuen</a:t>
            </a:r>
            <a:r>
              <a:rPr lang="es-ES" sz="1800" i="1" dirty="0" smtClean="0"/>
              <a:t>. Era </a:t>
            </a:r>
            <a:r>
              <a:rPr lang="es-ES" sz="1800" i="1" dirty="0" err="1" smtClean="0"/>
              <a:t>berean</a:t>
            </a:r>
            <a:r>
              <a:rPr lang="es-ES" sz="1800" i="1" dirty="0" smtClean="0"/>
              <a:t> </a:t>
            </a:r>
            <a:r>
              <a:rPr lang="es-ES" sz="1800" i="1" dirty="0" err="1" smtClean="0"/>
              <a:t>gasen</a:t>
            </a:r>
            <a:r>
              <a:rPr lang="es-ES" sz="1800" i="1" dirty="0" smtClean="0"/>
              <a:t> </a:t>
            </a:r>
            <a:r>
              <a:rPr lang="es-ES" sz="1800" i="1" dirty="0" err="1" smtClean="0"/>
              <a:t>portaera</a:t>
            </a:r>
            <a:r>
              <a:rPr lang="es-ES" sz="1800" i="1" dirty="0" smtClean="0"/>
              <a:t> </a:t>
            </a:r>
            <a:r>
              <a:rPr lang="es-ES" sz="1800" i="1" dirty="0" err="1" smtClean="0"/>
              <a:t>aztertu</a:t>
            </a:r>
            <a:r>
              <a:rPr lang="es-ES" sz="1800" i="1" dirty="0" smtClean="0"/>
              <a:t> </a:t>
            </a:r>
            <a:r>
              <a:rPr lang="es-ES" sz="1800" i="1" dirty="0" err="1" smtClean="0"/>
              <a:t>zuen</a:t>
            </a:r>
            <a:r>
              <a:rPr lang="es-ES" sz="1800" i="1" dirty="0" smtClean="0"/>
              <a:t>, </a:t>
            </a:r>
            <a:r>
              <a:rPr lang="es-ES" sz="1800" i="1" dirty="0" err="1" smtClean="0"/>
              <a:t>egoeraren</a:t>
            </a:r>
            <a:r>
              <a:rPr lang="es-ES" sz="1800" i="1" dirty="0" smtClean="0"/>
              <a:t> </a:t>
            </a:r>
            <a:r>
              <a:rPr lang="es-ES" sz="1800" i="1" dirty="0" err="1" smtClean="0">
                <a:hlinkClick r:id="rId3" tooltip="Ecuación de estado"/>
              </a:rPr>
              <a:t>ekuazio</a:t>
            </a:r>
            <a:r>
              <a:rPr lang="es-ES" sz="1800" i="1" dirty="0" err="1" smtClean="0"/>
              <a:t>a</a:t>
            </a:r>
            <a:r>
              <a:rPr lang="es-ES" sz="1800" i="1" dirty="0" smtClean="0"/>
              <a:t> </a:t>
            </a:r>
            <a:r>
              <a:rPr lang="es-ES" sz="1800" i="1" dirty="0" err="1" smtClean="0"/>
              <a:t>proposatu</a:t>
            </a:r>
            <a:r>
              <a:rPr lang="es-ES" sz="1800" i="1" dirty="0" smtClean="0"/>
              <a:t> </a:t>
            </a:r>
            <a:r>
              <a:rPr lang="es-ES" sz="1800" i="1" dirty="0" err="1" smtClean="0"/>
              <a:t>zuen</a:t>
            </a:r>
            <a:r>
              <a:rPr lang="es-ES" sz="1800" i="1" dirty="0" smtClean="0"/>
              <a:t> eta </a:t>
            </a:r>
            <a:r>
              <a:rPr lang="es-ES" sz="1800" i="1" dirty="0" err="1" smtClean="0"/>
              <a:t>honen</a:t>
            </a:r>
            <a:r>
              <a:rPr lang="es-ES" sz="1800" i="1" dirty="0" smtClean="0"/>
              <a:t> </a:t>
            </a:r>
            <a:r>
              <a:rPr lang="es-ES" sz="1800" i="1" dirty="0" err="1" smtClean="0"/>
              <a:t>bitartez</a:t>
            </a:r>
            <a:r>
              <a:rPr lang="es-ES" sz="1800" i="1" dirty="0" smtClean="0"/>
              <a:t> </a:t>
            </a:r>
            <a:r>
              <a:rPr lang="es-ES" sz="1800" i="1" dirty="0" smtClean="0">
                <a:hlinkClick r:id="rId4" tooltip="Van der Waals"/>
              </a:rPr>
              <a:t>Van </a:t>
            </a:r>
            <a:r>
              <a:rPr lang="es-ES" sz="1800" i="1" dirty="0">
                <a:hlinkClick r:id="rId4" tooltip="Van der Waals"/>
              </a:rPr>
              <a:t>der Waals</a:t>
            </a:r>
            <a:r>
              <a:rPr lang="es-ES" sz="1800" i="1" dirty="0"/>
              <a:t> </a:t>
            </a:r>
            <a:r>
              <a:rPr lang="es-ES" sz="1800" i="1" dirty="0" err="1" smtClean="0"/>
              <a:t>proposamena</a:t>
            </a:r>
            <a:r>
              <a:rPr lang="es-ES" sz="1800" i="1" dirty="0" smtClean="0"/>
              <a:t>  </a:t>
            </a:r>
            <a:r>
              <a:rPr lang="es-ES" sz="1800" i="1" dirty="0" err="1" smtClean="0"/>
              <a:t>zuzendu</a:t>
            </a:r>
            <a:r>
              <a:rPr lang="es-ES" sz="1800" i="1" dirty="0" smtClean="0"/>
              <a:t> </a:t>
            </a:r>
            <a:r>
              <a:rPr lang="es-ES" sz="1800" i="1" dirty="0" err="1" smtClean="0"/>
              <a:t>zuen</a:t>
            </a:r>
            <a:r>
              <a:rPr lang="es-ES" sz="1800" i="1" dirty="0" smtClean="0"/>
              <a:t>. </a:t>
            </a:r>
            <a:r>
              <a:rPr lang="es-ES" sz="1800" i="1" dirty="0" err="1" smtClean="0"/>
              <a:t>Tenperaturaren</a:t>
            </a:r>
            <a:r>
              <a:rPr lang="es-ES" sz="1800" i="1" dirty="0" smtClean="0"/>
              <a:t> </a:t>
            </a:r>
            <a:r>
              <a:rPr lang="es-ES" sz="1800" i="1" dirty="0" err="1" smtClean="0"/>
              <a:t>bigarren</a:t>
            </a:r>
            <a:r>
              <a:rPr lang="es-ES" sz="1800" i="1" dirty="0" err="1" smtClean="0">
                <a:hlinkClick r:id="rId5" tooltip="Coeficiente virial (aún no redactado)"/>
              </a:rPr>
              <a:t>coeficiente</a:t>
            </a:r>
            <a:r>
              <a:rPr lang="es-ES" sz="1800" i="1" dirty="0" smtClean="0">
                <a:hlinkClick r:id="rId5" tooltip="Coeficiente virial (aún no redactado)"/>
              </a:rPr>
              <a:t> </a:t>
            </a:r>
            <a:r>
              <a:rPr lang="es-ES" sz="1800" i="1" dirty="0" err="1" smtClean="0">
                <a:hlinkClick r:id="rId5" tooltip="Coeficiente virial (aún no redactado)"/>
              </a:rPr>
              <a:t>virial</a:t>
            </a:r>
            <a:r>
              <a:rPr lang="es-ES" sz="1800" i="1" dirty="0" err="1" smtClean="0"/>
              <a:t>aren</a:t>
            </a:r>
            <a:r>
              <a:rPr lang="es-ES" sz="1800" i="1" dirty="0" smtClean="0"/>
              <a:t> </a:t>
            </a:r>
            <a:r>
              <a:rPr lang="es-ES" sz="1800" i="1" dirty="0" err="1" smtClean="0"/>
              <a:t>eragina</a:t>
            </a:r>
            <a:r>
              <a:rPr lang="es-ES" sz="1800" i="1" dirty="0" smtClean="0"/>
              <a:t> </a:t>
            </a:r>
            <a:r>
              <a:rPr lang="es-ES" sz="1800" i="1" dirty="0" err="1" smtClean="0"/>
              <a:t>aztertu</a:t>
            </a:r>
            <a:r>
              <a:rPr lang="es-ES" sz="1800" i="1" dirty="0" smtClean="0"/>
              <a:t> </a:t>
            </a:r>
            <a:r>
              <a:rPr lang="es-ES" sz="1800" i="1" dirty="0" err="1" smtClean="0"/>
              <a:t>zuen</a:t>
            </a:r>
            <a:r>
              <a:rPr lang="es-ES" sz="1800" i="1" dirty="0" smtClean="0"/>
              <a:t>.”</a:t>
            </a:r>
            <a:endParaRPr lang="es-ES" sz="1800" i="1" dirty="0"/>
          </a:p>
        </p:txBody>
      </p:sp>
      <p:pic>
        <p:nvPicPr>
          <p:cNvPr id="9" name="Imagen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1" descr="blanco_pequen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2" descr="logo_papel"/>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68945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6017"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2622D7E5-B6CD-7647-9352-6434D14D2A9F}" type="slidenum">
              <a:rPr lang="eu-ES" sz="1400">
                <a:latin typeface="Times" charset="0"/>
              </a:rPr>
              <a:pPr/>
              <a:t>22</a:t>
            </a:fld>
            <a:endParaRPr lang="eu-ES" sz="1400">
              <a:latin typeface="Times" charset="0"/>
            </a:endParaRPr>
          </a:p>
        </p:txBody>
      </p:sp>
      <p:sp>
        <p:nvSpPr>
          <p:cNvPr id="796677" name="Text Box 5"/>
          <p:cNvSpPr txBox="1">
            <a:spLocks noChangeArrowheads="1"/>
          </p:cNvSpPr>
          <p:nvPr/>
        </p:nvSpPr>
        <p:spPr bwMode="auto">
          <a:xfrm>
            <a:off x="622652" y="1110655"/>
            <a:ext cx="3319462" cy="650875"/>
          </a:xfrm>
          <a:prstGeom prst="rect">
            <a:avLst/>
          </a:prstGeom>
          <a:solidFill>
            <a:srgbClr val="FFFF99"/>
          </a:solidFill>
          <a:ln w="9525">
            <a:solidFill>
              <a:schemeClr val="tx1"/>
            </a:solidFill>
            <a:miter lim="800000"/>
            <a:headEnd/>
            <a:tailEnd/>
          </a:ln>
          <a:effectLst/>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defRPr/>
            </a:pPr>
            <a:r>
              <a:rPr lang="eu-ES" sz="3600" dirty="0" smtClean="0">
                <a:effectLst>
                  <a:outerShdw blurRad="38100" dist="38100" dir="2700000" algn="tl">
                    <a:srgbClr val="FFFFFF"/>
                  </a:outerShdw>
                </a:effectLst>
                <a:cs typeface="Arial" charset="0"/>
              </a:rPr>
              <a:t>Oreka termikoa</a:t>
            </a:r>
          </a:p>
        </p:txBody>
      </p:sp>
      <p:sp>
        <p:nvSpPr>
          <p:cNvPr id="726020" name="Text Box 7"/>
          <p:cNvSpPr txBox="1">
            <a:spLocks noChangeArrowheads="1"/>
          </p:cNvSpPr>
          <p:nvPr/>
        </p:nvSpPr>
        <p:spPr bwMode="auto">
          <a:xfrm>
            <a:off x="1116013" y="2884652"/>
            <a:ext cx="71278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dirty="0">
                <a:cs typeface="Arial" charset="0"/>
              </a:rPr>
              <a:t>Tenperatura giro tenperaturaren berdina izatera pasatu da. Giro </a:t>
            </a:r>
            <a:r>
              <a:rPr lang="eu-ES" sz="1800" b="1" dirty="0" smtClean="0">
                <a:cs typeface="Arial" charset="0"/>
              </a:rPr>
              <a:t>tenperaturan </a:t>
            </a:r>
            <a:r>
              <a:rPr lang="eu-ES" sz="1800" b="1" dirty="0">
                <a:cs typeface="Arial" charset="0"/>
              </a:rPr>
              <a:t>orekan dago.</a:t>
            </a:r>
          </a:p>
        </p:txBody>
      </p:sp>
      <p:sp>
        <p:nvSpPr>
          <p:cNvPr id="726021" name="Text Box 8"/>
          <p:cNvSpPr txBox="1">
            <a:spLocks noChangeArrowheads="1"/>
          </p:cNvSpPr>
          <p:nvPr/>
        </p:nvSpPr>
        <p:spPr bwMode="auto">
          <a:xfrm>
            <a:off x="1703739" y="1902818"/>
            <a:ext cx="66960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a:cs typeface="Arial" charset="0"/>
              </a:rPr>
              <a:t>Bi gorputz tenperatura ezberdinetan ipintzen badigu oreka termikora iristerakoan tenperatura berdindu egiten da</a:t>
            </a:r>
          </a:p>
        </p:txBody>
      </p:sp>
      <p:pic>
        <p:nvPicPr>
          <p:cNvPr id="8"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027775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41"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221810A9-3328-A446-810C-ACC6A3477811}" type="slidenum">
              <a:rPr lang="eu-ES" sz="1400">
                <a:latin typeface="Times" charset="0"/>
              </a:rPr>
              <a:pPr/>
              <a:t>23</a:t>
            </a:fld>
            <a:endParaRPr lang="eu-ES" sz="1400">
              <a:latin typeface="Times" charset="0"/>
            </a:endParaRPr>
          </a:p>
        </p:txBody>
      </p:sp>
      <p:sp>
        <p:nvSpPr>
          <p:cNvPr id="727042" name="Text Box 1027"/>
          <p:cNvSpPr txBox="1">
            <a:spLocks noChangeArrowheads="1"/>
          </p:cNvSpPr>
          <p:nvPr/>
        </p:nvSpPr>
        <p:spPr bwMode="auto">
          <a:xfrm>
            <a:off x="4339847" y="2954747"/>
            <a:ext cx="3889375" cy="19177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400" dirty="0">
                <a:cs typeface="Arial" charset="0"/>
              </a:rPr>
              <a:t>Bero transferentzia gertatzen da, tenperatura handiena duenetik tenperatura baxuagoa duenera.</a:t>
            </a:r>
          </a:p>
        </p:txBody>
      </p:sp>
      <p:sp>
        <p:nvSpPr>
          <p:cNvPr id="727043" name="Text Box 1028"/>
          <p:cNvSpPr txBox="1">
            <a:spLocks noChangeArrowheads="1"/>
          </p:cNvSpPr>
          <p:nvPr/>
        </p:nvSpPr>
        <p:spPr bwMode="auto">
          <a:xfrm>
            <a:off x="969963" y="1522816"/>
            <a:ext cx="3889375" cy="4572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400" dirty="0">
                <a:cs typeface="Arial" charset="0"/>
              </a:rPr>
              <a:t>Oreka termikoa lortu arte</a:t>
            </a:r>
          </a:p>
        </p:txBody>
      </p:sp>
      <p:pic>
        <p:nvPicPr>
          <p:cNvPr id="14"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714367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8065"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813FCDB8-EF3D-784C-9548-F0F83192230C}" type="slidenum">
              <a:rPr lang="eu-ES" sz="1400">
                <a:latin typeface="Times" charset="0"/>
              </a:rPr>
              <a:pPr/>
              <a:t>24</a:t>
            </a:fld>
            <a:endParaRPr lang="eu-ES" sz="1400">
              <a:latin typeface="Times" charset="0"/>
            </a:endParaRPr>
          </a:p>
        </p:txBody>
      </p:sp>
      <p:sp>
        <p:nvSpPr>
          <p:cNvPr id="728066" name="Text Box 2"/>
          <p:cNvSpPr txBox="1">
            <a:spLocks noChangeArrowheads="1"/>
          </p:cNvSpPr>
          <p:nvPr/>
        </p:nvSpPr>
        <p:spPr bwMode="auto">
          <a:xfrm>
            <a:off x="900113" y="3885614"/>
            <a:ext cx="7489825" cy="1200328"/>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400" dirty="0">
                <a:cs typeface="Arial" charset="0"/>
              </a:rPr>
              <a:t>ENERGIA TERMIKOA EDO BEROA TRANSFERITZEN DA, </a:t>
            </a:r>
            <a:r>
              <a:rPr lang="eu-ES" sz="2400" dirty="0" smtClean="0">
                <a:cs typeface="Arial" charset="0"/>
              </a:rPr>
              <a:t>BITARTEKO EGOERAN DAGO (OREKARA HELDU ARTE).</a:t>
            </a:r>
            <a:endParaRPr lang="eu-ES" sz="2400" dirty="0">
              <a:cs typeface="Arial" charset="0"/>
            </a:endParaRPr>
          </a:p>
        </p:txBody>
      </p:sp>
      <p:sp>
        <p:nvSpPr>
          <p:cNvPr id="728068" name="Text Box 5"/>
          <p:cNvSpPr txBox="1">
            <a:spLocks noChangeArrowheads="1"/>
          </p:cNvSpPr>
          <p:nvPr/>
        </p:nvSpPr>
        <p:spPr bwMode="auto">
          <a:xfrm>
            <a:off x="541338" y="1867901"/>
            <a:ext cx="81565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a:cs typeface="Arial" charset="0"/>
              </a:rPr>
              <a:t>Transferentzia dago</a:t>
            </a:r>
          </a:p>
        </p:txBody>
      </p:sp>
      <p:sp>
        <p:nvSpPr>
          <p:cNvPr id="728069" name="Text Box 6"/>
          <p:cNvSpPr txBox="1">
            <a:spLocks noChangeArrowheads="1"/>
          </p:cNvSpPr>
          <p:nvPr/>
        </p:nvSpPr>
        <p:spPr bwMode="auto">
          <a:xfrm>
            <a:off x="973138" y="2660064"/>
            <a:ext cx="72723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dirty="0">
                <a:cs typeface="Arial" charset="0"/>
              </a:rPr>
              <a:t>Batez besteko e</a:t>
            </a:r>
            <a:r>
              <a:rPr lang="eu-ES" sz="1800" b="1" dirty="0" smtClean="0">
                <a:cs typeface="Arial" charset="0"/>
              </a:rPr>
              <a:t>nergia </a:t>
            </a:r>
            <a:r>
              <a:rPr lang="eu-ES" sz="1800" b="1" dirty="0">
                <a:cs typeface="Arial" charset="0"/>
              </a:rPr>
              <a:t>zinetikoa edo tenperatura berdina izan arte.</a:t>
            </a:r>
          </a:p>
        </p:txBody>
      </p:sp>
      <p:sp>
        <p:nvSpPr>
          <p:cNvPr id="728070" name="Text Box 7"/>
          <p:cNvSpPr txBox="1">
            <a:spLocks noChangeArrowheads="1"/>
          </p:cNvSpPr>
          <p:nvPr/>
        </p:nvSpPr>
        <p:spPr bwMode="auto">
          <a:xfrm>
            <a:off x="612775" y="1436101"/>
            <a:ext cx="80216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dirty="0">
                <a:solidFill>
                  <a:schemeClr val="bg1"/>
                </a:solidFill>
                <a:cs typeface="Arial" charset="0"/>
              </a:rPr>
              <a:t>Tenperatura baxua                                  Urak </a:t>
            </a:r>
            <a:r>
              <a:rPr lang="eu-ES" sz="1800" b="1" dirty="0" smtClean="0">
                <a:solidFill>
                  <a:schemeClr val="bg1"/>
                </a:solidFill>
                <a:cs typeface="Arial" charset="0"/>
              </a:rPr>
              <a:t>energia </a:t>
            </a:r>
            <a:r>
              <a:rPr lang="eu-ES" sz="1800" b="1" dirty="0">
                <a:solidFill>
                  <a:schemeClr val="bg1"/>
                </a:solidFill>
                <a:cs typeface="Arial" charset="0"/>
              </a:rPr>
              <a:t>termikoa zurgatu du</a:t>
            </a:r>
          </a:p>
        </p:txBody>
      </p:sp>
      <p:sp>
        <p:nvSpPr>
          <p:cNvPr id="728071" name="Text Box 8"/>
          <p:cNvSpPr txBox="1">
            <a:spLocks noChangeArrowheads="1"/>
          </p:cNvSpPr>
          <p:nvPr/>
        </p:nvSpPr>
        <p:spPr bwMode="auto">
          <a:xfrm>
            <a:off x="468313" y="404813"/>
            <a:ext cx="3346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a:solidFill>
                  <a:schemeClr val="bg1"/>
                </a:solidFill>
                <a:cs typeface="Arial" charset="0"/>
              </a:rPr>
              <a:t>Tenperatura altua duen iltzea</a:t>
            </a:r>
          </a:p>
        </p:txBody>
      </p:sp>
      <p:sp>
        <p:nvSpPr>
          <p:cNvPr id="728072" name="Text Box 9"/>
          <p:cNvSpPr txBox="1">
            <a:spLocks noChangeArrowheads="1"/>
          </p:cNvSpPr>
          <p:nvPr/>
        </p:nvSpPr>
        <p:spPr bwMode="auto">
          <a:xfrm>
            <a:off x="7237413" y="1268413"/>
            <a:ext cx="1727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a:solidFill>
                  <a:schemeClr val="bg1"/>
                </a:solidFill>
                <a:cs typeface="Arial" charset="0"/>
              </a:rPr>
              <a:t>Tenperatura txikiagoa</a:t>
            </a:r>
          </a:p>
        </p:txBody>
      </p:sp>
      <p:sp>
        <p:nvSpPr>
          <p:cNvPr id="728073" name="Text Box 10"/>
          <p:cNvSpPr txBox="1">
            <a:spLocks noChangeArrowheads="1"/>
          </p:cNvSpPr>
          <p:nvPr/>
        </p:nvSpPr>
        <p:spPr bwMode="auto">
          <a:xfrm>
            <a:off x="4716463" y="476250"/>
            <a:ext cx="20161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r" eaLnBrk="1" hangingPunct="1"/>
            <a:r>
              <a:rPr lang="eu-ES" sz="1800" b="1">
                <a:solidFill>
                  <a:schemeClr val="bg1"/>
                </a:solidFill>
                <a:cs typeface="Arial" charset="0"/>
              </a:rPr>
              <a:t>Gehiago lurrintzen da</a:t>
            </a:r>
          </a:p>
        </p:txBody>
      </p:sp>
      <p:sp>
        <p:nvSpPr>
          <p:cNvPr id="728074" name="Text Box 11"/>
          <p:cNvSpPr txBox="1">
            <a:spLocks noChangeArrowheads="1"/>
          </p:cNvSpPr>
          <p:nvPr/>
        </p:nvSpPr>
        <p:spPr bwMode="auto">
          <a:xfrm>
            <a:off x="-1136650" y="10731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endParaRPr lang="es-ES" sz="1800" b="1">
              <a:cs typeface="Arial" charset="0"/>
            </a:endParaRPr>
          </a:p>
        </p:txBody>
      </p:sp>
      <p:pic>
        <p:nvPicPr>
          <p:cNvPr id="13"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44153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9089"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16206A7C-BA6D-AD4E-B85E-01A23C158AE9}" type="slidenum">
              <a:rPr lang="eu-ES" sz="1400">
                <a:latin typeface="Times" charset="0"/>
              </a:rPr>
              <a:pPr/>
              <a:t>25</a:t>
            </a:fld>
            <a:endParaRPr lang="eu-ES" sz="1400">
              <a:latin typeface="Times" charset="0"/>
            </a:endParaRPr>
          </a:p>
        </p:txBody>
      </p:sp>
      <p:sp>
        <p:nvSpPr>
          <p:cNvPr id="351264" name="Rectangle 32"/>
          <p:cNvSpPr>
            <a:spLocks noChangeArrowheads="1"/>
          </p:cNvSpPr>
          <p:nvPr/>
        </p:nvSpPr>
        <p:spPr bwMode="auto">
          <a:xfrm>
            <a:off x="900113" y="1712070"/>
            <a:ext cx="7381875" cy="835025"/>
          </a:xfrm>
          <a:prstGeom prst="rect">
            <a:avLst/>
          </a:prstGeom>
          <a:solidFill>
            <a:srgbClr val="FFFF99"/>
          </a:solidFill>
          <a:ln w="9525">
            <a:solidFill>
              <a:schemeClr val="tx1"/>
            </a:solidFill>
            <a:miter lim="800000"/>
            <a:headEnd/>
            <a:tailEnd/>
          </a:ln>
        </p:spPr>
        <p:txBody>
          <a:bodyPr>
            <a:spAutoFit/>
          </a:bodyPr>
          <a:lstStyle/>
          <a:p>
            <a:pPr algn="ctr" eaLnBrk="1" hangingPunct="1"/>
            <a:r>
              <a:rPr lang="eu-ES" b="1" dirty="0"/>
              <a:t>BEROA edo ENERGIA TERMIKOA.  Tenperatura ezberdina duten bi gorputz kontaktuan ipintzerakoan edo egoera aldaketa gertatzerakoan Trukatzen den energia da</a:t>
            </a:r>
          </a:p>
        </p:txBody>
      </p:sp>
      <p:sp>
        <p:nvSpPr>
          <p:cNvPr id="351267" name="Rectangle 35"/>
          <p:cNvSpPr>
            <a:spLocks noChangeArrowheads="1"/>
          </p:cNvSpPr>
          <p:nvPr/>
        </p:nvSpPr>
        <p:spPr bwMode="auto">
          <a:xfrm>
            <a:off x="792163" y="4972393"/>
            <a:ext cx="7381875" cy="300038"/>
          </a:xfrm>
          <a:prstGeom prst="rect">
            <a:avLst/>
          </a:prstGeom>
          <a:solidFill>
            <a:srgbClr val="FFFF99"/>
          </a:solidFill>
          <a:ln w="9525">
            <a:solidFill>
              <a:schemeClr val="tx1"/>
            </a:solidFill>
            <a:miter lim="800000"/>
            <a:headEnd/>
            <a:tailEnd/>
          </a:ln>
        </p:spPr>
        <p:txBody>
          <a:bodyPr>
            <a:spAutoFit/>
          </a:bodyPr>
          <a:lstStyle/>
          <a:p>
            <a:pPr algn="ctr" eaLnBrk="1" hangingPunct="1"/>
            <a:r>
              <a:rPr lang="eu-ES" sz="1300" b="1"/>
              <a:t>Oreka termikoa. Nahiko denbora eman ondoren tenperatura konstante mantentzen denean</a:t>
            </a:r>
          </a:p>
        </p:txBody>
      </p:sp>
      <p:sp>
        <p:nvSpPr>
          <p:cNvPr id="351270" name="Text Box 38"/>
          <p:cNvSpPr txBox="1">
            <a:spLocks noChangeArrowheads="1"/>
          </p:cNvSpPr>
          <p:nvPr/>
        </p:nvSpPr>
        <p:spPr bwMode="auto">
          <a:xfrm>
            <a:off x="6553200" y="3068511"/>
            <a:ext cx="1584325"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dirty="0">
                <a:solidFill>
                  <a:srgbClr val="006600"/>
                </a:solidFill>
              </a:rPr>
              <a:t>Oreka termikoa (kantitateen arabera tenperatura bata ala bestea izango da.</a:t>
            </a:r>
          </a:p>
        </p:txBody>
      </p:sp>
      <p:pic>
        <p:nvPicPr>
          <p:cNvPr id="23"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51711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1264"/>
                                        </p:tgtEl>
                                        <p:attrNameLst>
                                          <p:attrName>style.visibility</p:attrName>
                                        </p:attrNameLst>
                                      </p:cBhvr>
                                      <p:to>
                                        <p:strVal val="visible"/>
                                      </p:to>
                                    </p:set>
                                    <p:animEffect transition="in" filter="fade">
                                      <p:cBhvr>
                                        <p:cTn id="7" dur="500"/>
                                        <p:tgtEl>
                                          <p:spTgt spid="351264"/>
                                        </p:tgtEl>
                                      </p:cBhvr>
                                    </p:animEffect>
                                  </p:childTnLst>
                                </p:cTn>
                              </p:par>
                            </p:childTnLst>
                          </p:cTn>
                        </p:par>
                        <p:par>
                          <p:cTn id="8" fill="hold" nodeType="afterGroup">
                            <p:stCondLst>
                              <p:cond delay="500"/>
                            </p:stCondLst>
                            <p:childTnLst>
                              <p:par>
                                <p:cTn id="9" presetID="1" presetClass="entr" presetSubtype="0" fill="hold" grpId="0" nodeType="afterEffect">
                                  <p:stCondLst>
                                    <p:cond delay="500"/>
                                  </p:stCondLst>
                                  <p:childTnLst>
                                    <p:set>
                                      <p:cBhvr>
                                        <p:cTn id="10" dur="1" fill="hold">
                                          <p:stCondLst>
                                            <p:cond delay="0"/>
                                          </p:stCondLst>
                                        </p:cTn>
                                        <p:tgtEl>
                                          <p:spTgt spid="35127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51267"/>
                                        </p:tgtEl>
                                        <p:attrNameLst>
                                          <p:attrName>style.visibility</p:attrName>
                                        </p:attrNameLst>
                                      </p:cBhvr>
                                      <p:to>
                                        <p:strVal val="visible"/>
                                      </p:to>
                                    </p:set>
                                    <p:animEffect transition="in" filter="fade">
                                      <p:cBhvr>
                                        <p:cTn id="15" dur="500"/>
                                        <p:tgtEl>
                                          <p:spTgt spid="351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1264" grpId="0" animBg="1"/>
      <p:bldP spid="351267" grpId="0" animBg="1"/>
      <p:bldP spid="35127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0113"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7B2A29E4-D032-B642-8563-0A12990FEBA2}" type="slidenum">
              <a:rPr lang="eu-ES" sz="1400">
                <a:latin typeface="Times" charset="0"/>
              </a:rPr>
              <a:pPr/>
              <a:t>26</a:t>
            </a:fld>
            <a:endParaRPr lang="eu-ES" sz="1400">
              <a:latin typeface="Times" charset="0"/>
            </a:endParaRPr>
          </a:p>
        </p:txBody>
      </p:sp>
      <p:sp>
        <p:nvSpPr>
          <p:cNvPr id="730114" name="Text Box 1026"/>
          <p:cNvSpPr txBox="1">
            <a:spLocks noChangeArrowheads="1"/>
          </p:cNvSpPr>
          <p:nvPr/>
        </p:nvSpPr>
        <p:spPr bwMode="auto">
          <a:xfrm>
            <a:off x="755650" y="1773238"/>
            <a:ext cx="7634288" cy="406400"/>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000">
                <a:cs typeface="Arial" charset="0"/>
              </a:rPr>
              <a:t>UNITATEAK. Beroa energia unitateetan neurtzen da. </a:t>
            </a:r>
            <a:r>
              <a:rPr lang="eu-ES" sz="2000" b="1">
                <a:cs typeface="Arial" charset="0"/>
              </a:rPr>
              <a:t>Joule</a:t>
            </a:r>
            <a:r>
              <a:rPr lang="eu-ES" sz="2000">
                <a:cs typeface="Arial" charset="0"/>
              </a:rPr>
              <a:t> (</a:t>
            </a:r>
            <a:r>
              <a:rPr lang="eu-ES" sz="2000" b="1">
                <a:cs typeface="Arial" charset="0"/>
              </a:rPr>
              <a:t>J</a:t>
            </a:r>
            <a:r>
              <a:rPr lang="eu-ES" sz="2000">
                <a:cs typeface="Arial" charset="0"/>
              </a:rPr>
              <a:t>) .</a:t>
            </a:r>
          </a:p>
        </p:txBody>
      </p:sp>
      <p:sp>
        <p:nvSpPr>
          <p:cNvPr id="730115" name="Text Box 1028"/>
          <p:cNvSpPr txBox="1">
            <a:spLocks noChangeArrowheads="1"/>
          </p:cNvSpPr>
          <p:nvPr/>
        </p:nvSpPr>
        <p:spPr bwMode="auto">
          <a:xfrm>
            <a:off x="-1136650" y="1047750"/>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endParaRPr lang="es-ES" sz="2000" b="1">
              <a:cs typeface="Arial" charset="0"/>
            </a:endParaRPr>
          </a:p>
        </p:txBody>
      </p:sp>
      <p:sp>
        <p:nvSpPr>
          <p:cNvPr id="730116" name="Text Box 1030"/>
          <p:cNvSpPr txBox="1">
            <a:spLocks noChangeArrowheads="1"/>
          </p:cNvSpPr>
          <p:nvPr/>
        </p:nvSpPr>
        <p:spPr bwMode="auto">
          <a:xfrm>
            <a:off x="755650" y="2492375"/>
            <a:ext cx="2686050" cy="406400"/>
          </a:xfrm>
          <a:prstGeom prst="rect">
            <a:avLst/>
          </a:prstGeom>
          <a:solidFill>
            <a:srgbClr val="FFFF9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000">
                <a:cs typeface="Arial" charset="0"/>
              </a:rPr>
              <a:t>1Kilojulio (kJ)= 1000 J</a:t>
            </a:r>
          </a:p>
        </p:txBody>
      </p:sp>
      <p:sp>
        <p:nvSpPr>
          <p:cNvPr id="730117" name="Text Box 1031"/>
          <p:cNvSpPr txBox="1">
            <a:spLocks noChangeArrowheads="1"/>
          </p:cNvSpPr>
          <p:nvPr/>
        </p:nvSpPr>
        <p:spPr bwMode="auto">
          <a:xfrm>
            <a:off x="755650" y="3357563"/>
            <a:ext cx="3600450" cy="406400"/>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000">
                <a:cs typeface="Arial" charset="0"/>
              </a:rPr>
              <a:t>kaloria (</a:t>
            </a:r>
            <a:r>
              <a:rPr lang="eu-ES" sz="2000" b="1">
                <a:cs typeface="Arial" charset="0"/>
              </a:rPr>
              <a:t>cal</a:t>
            </a:r>
            <a:r>
              <a:rPr lang="eu-ES" sz="2000">
                <a:cs typeface="Arial" charset="0"/>
              </a:rPr>
              <a:t>) </a:t>
            </a:r>
            <a:r>
              <a:rPr lang="eu-ES" sz="2000" b="1"/>
              <a:t>1 cal = 4,184 J</a:t>
            </a:r>
          </a:p>
        </p:txBody>
      </p:sp>
      <p:sp>
        <p:nvSpPr>
          <p:cNvPr id="730118" name="Text Box 1033"/>
          <p:cNvSpPr txBox="1">
            <a:spLocks noChangeArrowheads="1"/>
          </p:cNvSpPr>
          <p:nvPr/>
        </p:nvSpPr>
        <p:spPr bwMode="auto">
          <a:xfrm>
            <a:off x="755650" y="4292600"/>
            <a:ext cx="3600450" cy="1016000"/>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000">
                <a:cs typeface="Arial" charset="0"/>
              </a:rPr>
              <a:t>kaloria (</a:t>
            </a:r>
            <a:r>
              <a:rPr lang="eu-ES" sz="2000" b="1">
                <a:cs typeface="Arial" charset="0"/>
              </a:rPr>
              <a:t>cal</a:t>
            </a:r>
            <a:r>
              <a:rPr lang="eu-ES" sz="2000">
                <a:cs typeface="Arial" charset="0"/>
              </a:rPr>
              <a:t>) </a:t>
            </a:r>
            <a:r>
              <a:rPr lang="eu-ES" sz="2000" b="1"/>
              <a:t>1 cal gramo bat urak gradu bat igotzeko behar duen tenperatura</a:t>
            </a:r>
          </a:p>
        </p:txBody>
      </p:sp>
      <p:pic>
        <p:nvPicPr>
          <p:cNvPr id="9"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019389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137"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AD8B10FA-3B86-B441-B0A0-6C773ED3FC2F}" type="slidenum">
              <a:rPr lang="eu-ES" sz="1400">
                <a:latin typeface="Times" charset="0"/>
              </a:rPr>
              <a:pPr/>
              <a:t>27</a:t>
            </a:fld>
            <a:endParaRPr lang="eu-ES" sz="1400">
              <a:latin typeface="Times" charset="0"/>
            </a:endParaRPr>
          </a:p>
        </p:txBody>
      </p:sp>
      <p:sp>
        <p:nvSpPr>
          <p:cNvPr id="731138" name="Text Box 2"/>
          <p:cNvSpPr txBox="1">
            <a:spLocks noChangeArrowheads="1"/>
          </p:cNvSpPr>
          <p:nvPr/>
        </p:nvSpPr>
        <p:spPr bwMode="auto">
          <a:xfrm>
            <a:off x="323850" y="870885"/>
            <a:ext cx="7704138" cy="406400"/>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2000"/>
              <a:t>Gorputzengan beroaren hedapenak duen eragina zein da?</a:t>
            </a:r>
          </a:p>
        </p:txBody>
      </p:sp>
      <p:sp>
        <p:nvSpPr>
          <p:cNvPr id="371807" name="Rectangle 95"/>
          <p:cNvSpPr>
            <a:spLocks noChangeArrowheads="1"/>
          </p:cNvSpPr>
          <p:nvPr/>
        </p:nvSpPr>
        <p:spPr bwMode="auto">
          <a:xfrm>
            <a:off x="333375" y="1411553"/>
            <a:ext cx="8378825" cy="1930400"/>
          </a:xfrm>
          <a:prstGeom prst="rect">
            <a:avLst/>
          </a:prstGeom>
          <a:solidFill>
            <a:srgbClr val="FFFF99"/>
          </a:solidFill>
          <a:ln w="9525">
            <a:solidFill>
              <a:schemeClr val="tx1"/>
            </a:solidFill>
            <a:miter lim="800000"/>
            <a:headEnd/>
            <a:tailEnd/>
          </a:ln>
        </p:spPr>
        <p:txBody>
          <a:bodyPr>
            <a:spAutoFit/>
          </a:bodyPr>
          <a:lstStyle/>
          <a:p>
            <a:pPr algn="just" eaLnBrk="1" hangingPunct="1"/>
            <a:r>
              <a:rPr lang="eu-ES" sz="2000" b="1">
                <a:cs typeface="Times New Roman" charset="0"/>
              </a:rPr>
              <a:t>Dilatazioa.</a:t>
            </a:r>
          </a:p>
          <a:p>
            <a:pPr algn="just" eaLnBrk="1" hangingPunct="1">
              <a:buFontTx/>
              <a:buChar char="•"/>
            </a:pPr>
            <a:r>
              <a:rPr lang="eu-ES" sz="2000">
                <a:cs typeface="Times New Roman" charset="0"/>
                <a:hlinkClick r:id="rId2"/>
              </a:rPr>
              <a:t>Gravesanderen eraztuna</a:t>
            </a:r>
            <a:r>
              <a:rPr lang="eu-ES" sz="2000">
                <a:cs typeface="Times New Roman" charset="0"/>
              </a:rPr>
              <a:t>.</a:t>
            </a:r>
          </a:p>
          <a:p>
            <a:pPr algn="just" eaLnBrk="1" hangingPunct="1">
              <a:buFontTx/>
              <a:buChar char="•"/>
            </a:pPr>
            <a:r>
              <a:rPr lang="eu-ES" sz="2000">
                <a:cs typeface="Times New Roman" charset="0"/>
              </a:rPr>
              <a:t>Likidoentzat botila bat hartu kapilarrarekin eta likidoa sartu. Berotu eta ikusi zer gertatzen den.</a:t>
            </a:r>
          </a:p>
          <a:p>
            <a:pPr algn="just" eaLnBrk="1" hangingPunct="1">
              <a:buFontTx/>
              <a:buChar char="•"/>
            </a:pPr>
            <a:r>
              <a:rPr lang="eu-ES" sz="2000">
                <a:cs typeface="Times New Roman" charset="0"/>
              </a:rPr>
              <a:t>Gasentzat matraze batean gas bat sartu eta U hodia ipini irteeran. Likidoa dago eta nola igo edo jaitsi daitekeen ikus daiteke.</a:t>
            </a:r>
          </a:p>
        </p:txBody>
      </p:sp>
      <p:sp>
        <p:nvSpPr>
          <p:cNvPr id="2" name="Rectangle 95"/>
          <p:cNvSpPr>
            <a:spLocks noChangeArrowheads="1"/>
          </p:cNvSpPr>
          <p:nvPr/>
        </p:nvSpPr>
        <p:spPr bwMode="auto">
          <a:xfrm>
            <a:off x="323850" y="3419740"/>
            <a:ext cx="8378825" cy="406400"/>
          </a:xfrm>
          <a:prstGeom prst="rect">
            <a:avLst/>
          </a:prstGeom>
          <a:solidFill>
            <a:srgbClr val="FFFF99"/>
          </a:solidFill>
          <a:ln w="9525">
            <a:solidFill>
              <a:schemeClr val="tx1"/>
            </a:solidFill>
            <a:miter lim="800000"/>
            <a:headEnd/>
            <a:tailEnd/>
          </a:ln>
        </p:spPr>
        <p:txBody>
          <a:bodyPr>
            <a:spAutoFit/>
          </a:bodyPr>
          <a:lstStyle/>
          <a:p>
            <a:pPr algn="just" eaLnBrk="1" hangingPunct="1"/>
            <a:r>
              <a:rPr lang="eu-ES" sz="2000" b="1">
                <a:cs typeface="Times New Roman" charset="0"/>
              </a:rPr>
              <a:t>Egoera aldaketak.</a:t>
            </a:r>
            <a:r>
              <a:rPr lang="eu-ES" sz="2000">
                <a:cs typeface="Times New Roman" charset="0"/>
              </a:rPr>
              <a:t> Eguneroko bizitzan garrantzi handia dute.</a:t>
            </a:r>
            <a:endParaRPr lang="eu-ES" sz="2000">
              <a:sym typeface="Symbol" charset="0"/>
            </a:endParaRPr>
          </a:p>
        </p:txBody>
      </p:sp>
      <p:sp>
        <p:nvSpPr>
          <p:cNvPr id="3" name="Rectangle 95"/>
          <p:cNvSpPr>
            <a:spLocks noChangeArrowheads="1"/>
          </p:cNvSpPr>
          <p:nvPr/>
        </p:nvSpPr>
        <p:spPr bwMode="auto">
          <a:xfrm>
            <a:off x="323850" y="4805628"/>
            <a:ext cx="8378825" cy="711200"/>
          </a:xfrm>
          <a:prstGeom prst="rect">
            <a:avLst/>
          </a:prstGeom>
          <a:solidFill>
            <a:srgbClr val="FFFF99"/>
          </a:solidFill>
          <a:ln w="9525">
            <a:solidFill>
              <a:schemeClr val="tx1"/>
            </a:solidFill>
            <a:miter lim="800000"/>
            <a:headEnd/>
            <a:tailEnd/>
          </a:ln>
        </p:spPr>
        <p:txBody>
          <a:bodyPr>
            <a:spAutoFit/>
          </a:bodyPr>
          <a:lstStyle/>
          <a:p>
            <a:pPr algn="just" eaLnBrk="1" hangingPunct="1"/>
            <a:r>
              <a:rPr lang="eu-ES" sz="2000" b="1">
                <a:cs typeface="Times New Roman" charset="0"/>
              </a:rPr>
              <a:t>Bizidunengan.</a:t>
            </a:r>
            <a:r>
              <a:rPr lang="eu-ES" sz="2000">
                <a:cs typeface="Times New Roman" charset="0"/>
              </a:rPr>
              <a:t> Odol hotzeko eta geroko bizidunak.</a:t>
            </a:r>
          </a:p>
          <a:p>
            <a:pPr algn="just" eaLnBrk="1" hangingPunct="1"/>
            <a:r>
              <a:rPr lang="eu-ES" sz="2000">
                <a:cs typeface="Times New Roman" charset="0"/>
              </a:rPr>
              <a:t>Metabolismoan duen eragina.</a:t>
            </a:r>
            <a:endParaRPr lang="eu-ES" sz="2000">
              <a:sym typeface="Symbol" charset="0"/>
            </a:endParaRPr>
          </a:p>
        </p:txBody>
      </p:sp>
      <p:sp>
        <p:nvSpPr>
          <p:cNvPr id="4" name="Rectangle 95"/>
          <p:cNvSpPr>
            <a:spLocks noChangeArrowheads="1"/>
          </p:cNvSpPr>
          <p:nvPr/>
        </p:nvSpPr>
        <p:spPr bwMode="auto">
          <a:xfrm>
            <a:off x="323850" y="5758128"/>
            <a:ext cx="8378825" cy="406400"/>
          </a:xfrm>
          <a:prstGeom prst="rect">
            <a:avLst/>
          </a:prstGeom>
          <a:solidFill>
            <a:srgbClr val="FFFF99"/>
          </a:solidFill>
          <a:ln w="9525">
            <a:solidFill>
              <a:schemeClr val="tx1"/>
            </a:solidFill>
            <a:miter lim="800000"/>
            <a:headEnd/>
            <a:tailEnd/>
          </a:ln>
        </p:spPr>
        <p:txBody>
          <a:bodyPr>
            <a:spAutoFit/>
          </a:bodyPr>
          <a:lstStyle/>
          <a:p>
            <a:pPr algn="just" eaLnBrk="1" hangingPunct="1"/>
            <a:r>
              <a:rPr lang="eu-ES" sz="2000" b="1">
                <a:cs typeface="Times New Roman" charset="0"/>
              </a:rPr>
              <a:t>Bizigabeengan.</a:t>
            </a:r>
            <a:r>
              <a:rPr lang="eu-ES" sz="2000">
                <a:cs typeface="Times New Roman" charset="0"/>
              </a:rPr>
              <a:t> Higadura. Harrien eta mineralen eraldaketak,</a:t>
            </a:r>
            <a:endParaRPr lang="eu-ES" sz="2000">
              <a:sym typeface="Symbol" charset="0"/>
            </a:endParaRPr>
          </a:p>
        </p:txBody>
      </p:sp>
      <p:sp>
        <p:nvSpPr>
          <p:cNvPr id="5" name="Rectangle 95"/>
          <p:cNvSpPr>
            <a:spLocks noChangeArrowheads="1"/>
          </p:cNvSpPr>
          <p:nvPr/>
        </p:nvSpPr>
        <p:spPr bwMode="auto">
          <a:xfrm>
            <a:off x="323850" y="3957903"/>
            <a:ext cx="8378825" cy="711200"/>
          </a:xfrm>
          <a:prstGeom prst="rect">
            <a:avLst/>
          </a:prstGeom>
          <a:solidFill>
            <a:srgbClr val="FFFF99"/>
          </a:solidFill>
          <a:ln w="9525">
            <a:solidFill>
              <a:schemeClr val="tx1"/>
            </a:solidFill>
            <a:miter lim="800000"/>
            <a:headEnd/>
            <a:tailEnd/>
          </a:ln>
        </p:spPr>
        <p:txBody>
          <a:bodyPr>
            <a:spAutoFit/>
          </a:bodyPr>
          <a:lstStyle/>
          <a:p>
            <a:pPr algn="just" eaLnBrk="1" hangingPunct="1"/>
            <a:r>
              <a:rPr lang="eu-ES" sz="2000">
                <a:cs typeface="Times New Roman" charset="0"/>
              </a:rPr>
              <a:t>Gizakiak eginiko </a:t>
            </a:r>
            <a:r>
              <a:rPr lang="eu-ES" sz="2000" b="1">
                <a:cs typeface="Times New Roman" charset="0"/>
              </a:rPr>
              <a:t>aparatuengan</a:t>
            </a:r>
            <a:r>
              <a:rPr lang="eu-ES" sz="2000">
                <a:cs typeface="Times New Roman" charset="0"/>
              </a:rPr>
              <a:t> ere eragina izan dezake (objektu artifizialak)</a:t>
            </a:r>
            <a:endParaRPr lang="eu-ES" sz="2000">
              <a:sym typeface="Symbol" charset="0"/>
            </a:endParaRPr>
          </a:p>
        </p:txBody>
      </p:sp>
      <p:pic>
        <p:nvPicPr>
          <p:cNvPr id="10"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68758"/>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95733"/>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97333"/>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96323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71807">
                                            <p:bg/>
                                          </p:spTgt>
                                        </p:tgtEl>
                                        <p:attrNameLst>
                                          <p:attrName>style.visibility</p:attrName>
                                        </p:attrNameLst>
                                      </p:cBhvr>
                                      <p:to>
                                        <p:strVal val="visible"/>
                                      </p:to>
                                    </p:set>
                                    <p:animEffect transition="in" filter="fade">
                                      <p:cBhvr>
                                        <p:cTn id="7" dur="500"/>
                                        <p:tgtEl>
                                          <p:spTgt spid="371807">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1807">
                                            <p:txEl>
                                              <p:pRg st="0" end="0"/>
                                            </p:txEl>
                                          </p:spTgt>
                                        </p:tgtEl>
                                        <p:attrNameLst>
                                          <p:attrName>style.visibility</p:attrName>
                                        </p:attrNameLst>
                                      </p:cBhvr>
                                      <p:to>
                                        <p:strVal val="visible"/>
                                      </p:to>
                                    </p:set>
                                    <p:animEffect transition="in" filter="fade">
                                      <p:cBhvr>
                                        <p:cTn id="12" dur="500"/>
                                        <p:tgtEl>
                                          <p:spTgt spid="37180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71807">
                                            <p:txEl>
                                              <p:pRg st="1" end="1"/>
                                            </p:txEl>
                                          </p:spTgt>
                                        </p:tgtEl>
                                        <p:attrNameLst>
                                          <p:attrName>style.visibility</p:attrName>
                                        </p:attrNameLst>
                                      </p:cBhvr>
                                      <p:to>
                                        <p:strVal val="visible"/>
                                      </p:to>
                                    </p:set>
                                    <p:animEffect transition="in" filter="fade">
                                      <p:cBhvr>
                                        <p:cTn id="17" dur="500"/>
                                        <p:tgtEl>
                                          <p:spTgt spid="37180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71807">
                                            <p:txEl>
                                              <p:pRg st="2" end="2"/>
                                            </p:txEl>
                                          </p:spTgt>
                                        </p:tgtEl>
                                        <p:attrNameLst>
                                          <p:attrName>style.visibility</p:attrName>
                                        </p:attrNameLst>
                                      </p:cBhvr>
                                      <p:to>
                                        <p:strVal val="visible"/>
                                      </p:to>
                                    </p:set>
                                    <p:animEffect transition="in" filter="fade">
                                      <p:cBhvr>
                                        <p:cTn id="22" dur="500"/>
                                        <p:tgtEl>
                                          <p:spTgt spid="37180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71807">
                                            <p:txEl>
                                              <p:pRg st="3" end="3"/>
                                            </p:txEl>
                                          </p:spTgt>
                                        </p:tgtEl>
                                        <p:attrNameLst>
                                          <p:attrName>style.visibility</p:attrName>
                                        </p:attrNameLst>
                                      </p:cBhvr>
                                      <p:to>
                                        <p:strVal val="visible"/>
                                      </p:to>
                                    </p:set>
                                    <p:animEffect transition="in" filter="fade">
                                      <p:cBhvr>
                                        <p:cTn id="27" dur="500"/>
                                        <p:tgtEl>
                                          <p:spTgt spid="37180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bg/>
                                          </p:spTgt>
                                        </p:tgtEl>
                                        <p:attrNameLst>
                                          <p:attrName>style.visibility</p:attrName>
                                        </p:attrNameLst>
                                      </p:cBhvr>
                                      <p:to>
                                        <p:strVal val="visible"/>
                                      </p:to>
                                    </p:set>
                                    <p:animEffect transition="in" filter="fade">
                                      <p:cBhvr>
                                        <p:cTn id="32" dur="500"/>
                                        <p:tgtEl>
                                          <p:spTgt spid="2">
                                            <p:bg/>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0" end="0"/>
                                            </p:txEl>
                                          </p:spTgt>
                                        </p:tgtEl>
                                        <p:attrNameLst>
                                          <p:attrName>style.visibility</p:attrName>
                                        </p:attrNameLst>
                                      </p:cBhvr>
                                      <p:to>
                                        <p:strVal val="visible"/>
                                      </p:to>
                                    </p:set>
                                    <p:animEffect transition="in" filter="fade">
                                      <p:cBhvr>
                                        <p:cTn id="37" dur="500"/>
                                        <p:tgtEl>
                                          <p:spTgt spid="2">
                                            <p:txEl>
                                              <p:pRg st="0" end="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bg/>
                                          </p:spTgt>
                                        </p:tgtEl>
                                        <p:attrNameLst>
                                          <p:attrName>style.visibility</p:attrName>
                                        </p:attrNameLst>
                                      </p:cBhvr>
                                      <p:to>
                                        <p:strVal val="visible"/>
                                      </p:to>
                                    </p:set>
                                    <p:animEffect transition="in" filter="fade">
                                      <p:cBhvr>
                                        <p:cTn id="42" dur="500"/>
                                        <p:tgtEl>
                                          <p:spTgt spid="3">
                                            <p:bg/>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0" end="0"/>
                                            </p:txEl>
                                          </p:spTgt>
                                        </p:tgtEl>
                                        <p:attrNameLst>
                                          <p:attrName>style.visibility</p:attrName>
                                        </p:attrNameLst>
                                      </p:cBhvr>
                                      <p:to>
                                        <p:strVal val="visible"/>
                                      </p:to>
                                    </p:set>
                                    <p:animEffect transition="in" filter="fade">
                                      <p:cBhvr>
                                        <p:cTn id="47" dur="500"/>
                                        <p:tgtEl>
                                          <p:spTgt spid="3">
                                            <p:txEl>
                                              <p:pRg st="0" end="0"/>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 end="1"/>
                                            </p:txEl>
                                          </p:spTgt>
                                        </p:tgtEl>
                                        <p:attrNameLst>
                                          <p:attrName>style.visibility</p:attrName>
                                        </p:attrNameLst>
                                      </p:cBhvr>
                                      <p:to>
                                        <p:strVal val="visible"/>
                                      </p:to>
                                    </p:set>
                                    <p:animEffect transition="in" filter="fade">
                                      <p:cBhvr>
                                        <p:cTn id="52" dur="500"/>
                                        <p:tgtEl>
                                          <p:spTgt spid="3">
                                            <p:txEl>
                                              <p:pRg st="1" end="1"/>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bg/>
                                          </p:spTgt>
                                        </p:tgtEl>
                                        <p:attrNameLst>
                                          <p:attrName>style.visibility</p:attrName>
                                        </p:attrNameLst>
                                      </p:cBhvr>
                                      <p:to>
                                        <p:strVal val="visible"/>
                                      </p:to>
                                    </p:set>
                                    <p:animEffect transition="in" filter="fade">
                                      <p:cBhvr>
                                        <p:cTn id="57" dur="500"/>
                                        <p:tgtEl>
                                          <p:spTgt spid="4">
                                            <p:bg/>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0" end="0"/>
                                            </p:txEl>
                                          </p:spTgt>
                                        </p:tgtEl>
                                        <p:attrNameLst>
                                          <p:attrName>style.visibility</p:attrName>
                                        </p:attrNameLst>
                                      </p:cBhvr>
                                      <p:to>
                                        <p:strVal val="visible"/>
                                      </p:to>
                                    </p:set>
                                    <p:animEffect transition="in" filter="fade">
                                      <p:cBhvr>
                                        <p:cTn id="62" dur="500"/>
                                        <p:tgtEl>
                                          <p:spTgt spid="4">
                                            <p:txEl>
                                              <p:pRg st="0" end="0"/>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5">
                                            <p:bg/>
                                          </p:spTgt>
                                        </p:tgtEl>
                                        <p:attrNameLst>
                                          <p:attrName>style.visibility</p:attrName>
                                        </p:attrNameLst>
                                      </p:cBhvr>
                                      <p:to>
                                        <p:strVal val="visible"/>
                                      </p:to>
                                    </p:set>
                                    <p:animEffect transition="in" filter="fade">
                                      <p:cBhvr>
                                        <p:cTn id="67" dur="500"/>
                                        <p:tgtEl>
                                          <p:spTgt spid="5">
                                            <p:bg/>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5">
                                            <p:txEl>
                                              <p:pRg st="0" end="0"/>
                                            </p:txEl>
                                          </p:spTgt>
                                        </p:tgtEl>
                                        <p:attrNameLst>
                                          <p:attrName>style.visibility</p:attrName>
                                        </p:attrNameLst>
                                      </p:cBhvr>
                                      <p:to>
                                        <p:strVal val="visible"/>
                                      </p:to>
                                    </p:set>
                                    <p:animEffect transition="in" filter="fade">
                                      <p:cBhvr>
                                        <p:cTn id="7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1807" grpId="0" build="p" bldLvl="5" animBg="1"/>
      <p:bldP spid="2" grpId="0" build="p" bldLvl="5" animBg="1"/>
      <p:bldP spid="3" grpId="0" build="p" bldLvl="5" animBg="1"/>
      <p:bldP spid="4" grpId="0" build="p" bldLvl="5" animBg="1"/>
      <p:bldP spid="5" grpId="0" build="p" bldLvl="5"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468313" y="897281"/>
            <a:ext cx="8064500" cy="863600"/>
          </a:xfrm>
          <a:prstGeom prst="rect">
            <a:avLst/>
          </a:prstGeom>
          <a:solidFill>
            <a:srgbClr val="FFFF99"/>
          </a:solidFill>
          <a:ln w="9525">
            <a:solidFill>
              <a:schemeClr val="tx1"/>
            </a:solidFill>
            <a:miter lim="800000"/>
            <a:headEnd/>
            <a:tailEnd/>
          </a:ln>
        </p:spPr>
        <p:txBody>
          <a:bodyPr/>
          <a:lstStyle/>
          <a:p>
            <a:pPr algn="ctr" eaLnBrk="1" hangingPunct="1"/>
            <a:r>
              <a:rPr lang="eu-ES" sz="4000"/>
              <a:t>Bero transferentzia</a:t>
            </a:r>
          </a:p>
        </p:txBody>
      </p:sp>
      <p:sp>
        <p:nvSpPr>
          <p:cNvPr id="355403" name="Rectangle 75"/>
          <p:cNvSpPr>
            <a:spLocks noChangeArrowheads="1"/>
          </p:cNvSpPr>
          <p:nvPr/>
        </p:nvSpPr>
        <p:spPr bwMode="auto">
          <a:xfrm>
            <a:off x="468313" y="1592263"/>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ctr" eaLnBrk="1" hangingPunct="1"/>
            <a:endParaRPr lang="es-ES" sz="1800">
              <a:latin typeface="Times" charset="0"/>
            </a:endParaRPr>
          </a:p>
        </p:txBody>
      </p:sp>
      <p:sp>
        <p:nvSpPr>
          <p:cNvPr id="355404" name="Text Box 76"/>
          <p:cNvSpPr txBox="1">
            <a:spLocks noChangeArrowheads="1"/>
          </p:cNvSpPr>
          <p:nvPr/>
        </p:nvSpPr>
        <p:spPr bwMode="auto">
          <a:xfrm>
            <a:off x="648494" y="5191125"/>
            <a:ext cx="6913562" cy="915987"/>
          </a:xfrm>
          <a:prstGeom prst="rect">
            <a:avLst/>
          </a:prstGeom>
          <a:solidFill>
            <a:srgbClr val="2E8A2E"/>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800" dirty="0">
                <a:solidFill>
                  <a:schemeClr val="bg1"/>
                </a:solidFill>
              </a:rPr>
              <a:t>Bero espezifikoa (be) sustantzia baten 1 g bati bere tenperatura 1K igotzeko eman behar zaion tenperatura. Sistema internazionalean: J/(kg ⋅ K).</a:t>
            </a:r>
          </a:p>
        </p:txBody>
      </p:sp>
      <p:sp>
        <p:nvSpPr>
          <p:cNvPr id="49158" name="Text Box 6"/>
          <p:cNvSpPr txBox="1">
            <a:spLocks noChangeArrowheads="1"/>
          </p:cNvSpPr>
          <p:nvPr/>
        </p:nvSpPr>
        <p:spPr bwMode="auto">
          <a:xfrm>
            <a:off x="323850" y="4724400"/>
            <a:ext cx="8677275" cy="466725"/>
          </a:xfrm>
          <a:prstGeom prst="rect">
            <a:avLst/>
          </a:prstGeom>
          <a:solidFill>
            <a:srgbClr val="CCFF66"/>
          </a:solidFill>
          <a:ln w="9525">
            <a:solidFill>
              <a:srgbClr val="00CC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2400"/>
              <a:t>Zurgatutako / emandako beroa = masa * bero espezifikoa * </a:t>
            </a:r>
            <a:r>
              <a:rPr lang="eu-ES" sz="2400">
                <a:cs typeface="Arial" charset="0"/>
              </a:rPr>
              <a:t>ΔT</a:t>
            </a:r>
          </a:p>
        </p:txBody>
      </p:sp>
      <p:grpSp>
        <p:nvGrpSpPr>
          <p:cNvPr id="732166" name="Group 19"/>
          <p:cNvGrpSpPr>
            <a:grpSpLocks/>
          </p:cNvGrpSpPr>
          <p:nvPr/>
        </p:nvGrpSpPr>
        <p:grpSpPr bwMode="auto">
          <a:xfrm>
            <a:off x="468313" y="1773238"/>
            <a:ext cx="5256212" cy="863600"/>
            <a:chOff x="1269" y="935"/>
            <a:chExt cx="3311" cy="544"/>
          </a:xfrm>
        </p:grpSpPr>
        <p:sp>
          <p:nvSpPr>
            <p:cNvPr id="732168" name="Text Box 7"/>
            <p:cNvSpPr txBox="1">
              <a:spLocks noChangeArrowheads="1"/>
            </p:cNvSpPr>
            <p:nvPr/>
          </p:nvSpPr>
          <p:spPr bwMode="auto">
            <a:xfrm>
              <a:off x="1269" y="935"/>
              <a:ext cx="2427" cy="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800"/>
                <a:t>Q zurgatutako  +</a:t>
              </a:r>
            </a:p>
            <a:p>
              <a:pPr algn="ctr" eaLnBrk="1" hangingPunct="1">
                <a:spcBef>
                  <a:spcPct val="50000"/>
                </a:spcBef>
              </a:pPr>
              <a:r>
                <a:rPr lang="eu-ES" sz="1800"/>
                <a:t>Q emandakoa  -</a:t>
              </a:r>
            </a:p>
          </p:txBody>
        </p:sp>
        <p:sp>
          <p:nvSpPr>
            <p:cNvPr id="732169" name="Rectangle 9"/>
            <p:cNvSpPr>
              <a:spLocks noChangeArrowheads="1"/>
            </p:cNvSpPr>
            <p:nvPr/>
          </p:nvSpPr>
          <p:spPr bwMode="auto">
            <a:xfrm>
              <a:off x="3560" y="935"/>
              <a:ext cx="1020" cy="544"/>
            </a:xfrm>
            <a:prstGeom prst="rect">
              <a:avLst/>
            </a:prstGeom>
            <a:solidFill>
              <a:schemeClr val="accent1"/>
            </a:solidFill>
            <a:ln w="9525">
              <a:solidFill>
                <a:schemeClr val="tx1"/>
              </a:solidFill>
              <a:miter lim="800000"/>
              <a:headEnd/>
              <a:tailEnd/>
            </a:ln>
          </p:spPr>
          <p:txBody>
            <a:bodyPr wrap="none" anchor="ctr"/>
            <a:lstStyle/>
            <a:p>
              <a:pPr algn="ctr" eaLnBrk="1" hangingPunct="1"/>
              <a:endParaRPr lang="es-ES" sz="1800"/>
            </a:p>
          </p:txBody>
        </p:sp>
        <p:sp>
          <p:nvSpPr>
            <p:cNvPr id="732170" name="AutoShape 10"/>
            <p:cNvSpPr>
              <a:spLocks noChangeArrowheads="1"/>
            </p:cNvSpPr>
            <p:nvPr/>
          </p:nvSpPr>
          <p:spPr bwMode="auto">
            <a:xfrm>
              <a:off x="3038" y="1026"/>
              <a:ext cx="794" cy="90"/>
            </a:xfrm>
            <a:prstGeom prst="rightArrow">
              <a:avLst>
                <a:gd name="adj1" fmla="val 50000"/>
                <a:gd name="adj2" fmla="val 220556"/>
              </a:avLst>
            </a:prstGeom>
            <a:solidFill>
              <a:schemeClr val="accent1"/>
            </a:solidFill>
            <a:ln w="9525">
              <a:solidFill>
                <a:schemeClr val="tx1"/>
              </a:solidFill>
              <a:miter lim="800000"/>
              <a:headEnd/>
              <a:tailEnd/>
            </a:ln>
          </p:spPr>
          <p:txBody>
            <a:bodyPr wrap="none" anchor="ctr"/>
            <a:lstStyle/>
            <a:p>
              <a:pPr algn="ctr" eaLnBrk="1" hangingPunct="1"/>
              <a:endParaRPr lang="es-ES" sz="1800"/>
            </a:p>
          </p:txBody>
        </p:sp>
        <p:sp>
          <p:nvSpPr>
            <p:cNvPr id="732171" name="AutoShape 11"/>
            <p:cNvSpPr>
              <a:spLocks noChangeArrowheads="1"/>
            </p:cNvSpPr>
            <p:nvPr/>
          </p:nvSpPr>
          <p:spPr bwMode="auto">
            <a:xfrm>
              <a:off x="3015" y="1320"/>
              <a:ext cx="817" cy="91"/>
            </a:xfrm>
            <a:prstGeom prst="leftArrow">
              <a:avLst>
                <a:gd name="adj1" fmla="val 50000"/>
                <a:gd name="adj2" fmla="val 224451"/>
              </a:avLst>
            </a:prstGeom>
            <a:solidFill>
              <a:schemeClr val="accent1"/>
            </a:solidFill>
            <a:ln w="9525">
              <a:solidFill>
                <a:schemeClr val="tx1"/>
              </a:solidFill>
              <a:miter lim="800000"/>
              <a:headEnd/>
              <a:tailEnd/>
            </a:ln>
          </p:spPr>
          <p:txBody>
            <a:bodyPr wrap="none" anchor="ctr"/>
            <a:lstStyle/>
            <a:p>
              <a:pPr algn="ctr" eaLnBrk="1" hangingPunct="1"/>
              <a:endParaRPr lang="es-ES" sz="1800"/>
            </a:p>
          </p:txBody>
        </p:sp>
      </p:grpSp>
      <p:sp>
        <p:nvSpPr>
          <p:cNvPr id="732167" name="Text Box 20"/>
          <p:cNvSpPr txBox="1">
            <a:spLocks noChangeArrowheads="1"/>
          </p:cNvSpPr>
          <p:nvPr/>
        </p:nvSpPr>
        <p:spPr bwMode="auto">
          <a:xfrm>
            <a:off x="468313" y="2997200"/>
            <a:ext cx="7920037" cy="1625600"/>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000">
                <a:cs typeface="Arial" charset="0"/>
              </a:rPr>
              <a:t>kaloria (</a:t>
            </a:r>
            <a:r>
              <a:rPr lang="eu-ES" sz="2000" b="1">
                <a:cs typeface="Arial" charset="0"/>
              </a:rPr>
              <a:t>cal</a:t>
            </a:r>
            <a:r>
              <a:rPr lang="eu-ES" sz="2000">
                <a:cs typeface="Arial" charset="0"/>
              </a:rPr>
              <a:t>) </a:t>
            </a:r>
            <a:r>
              <a:rPr lang="eu-ES" sz="2000" b="1"/>
              <a:t>1 cal gramo bat urak gradu bat igotzeko behar duen tenperatura, beraz beste sustantzien kasuan kaloriak edo energia termikoa ezberdina izango da. Horrela masaren menpe dago, sustantziaren menpe eta tenperatura aldaketaren menpe. Proportzionaltasun zuzena dago</a:t>
            </a:r>
          </a:p>
        </p:txBody>
      </p:sp>
      <p:pic>
        <p:nvPicPr>
          <p:cNvPr id="14"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99782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9154"/>
                                        </p:tgtEl>
                                        <p:attrNameLst>
                                          <p:attrName>style.visibility</p:attrName>
                                        </p:attrNameLst>
                                      </p:cBhvr>
                                      <p:to>
                                        <p:strVal val="visible"/>
                                      </p:to>
                                    </p:set>
                                    <p:animEffect transition="in" filter="box(in)">
                                      <p:cBhvr>
                                        <p:cTn id="7" dur="500"/>
                                        <p:tgtEl>
                                          <p:spTgt spid="491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nodePh="1">
                                  <p:stCondLst>
                                    <p:cond delay="0"/>
                                  </p:stCondLst>
                                  <p:endCondLst>
                                    <p:cond evt="begin" delay="0">
                                      <p:tn val="10"/>
                                    </p:cond>
                                  </p:endCondLst>
                                  <p:childTnLst>
                                    <p:set>
                                      <p:cBhvr>
                                        <p:cTn id="11" dur="1" fill="hold">
                                          <p:stCondLst>
                                            <p:cond delay="0"/>
                                          </p:stCondLst>
                                        </p:cTn>
                                        <p:tgtEl>
                                          <p:spTgt spid="355403"/>
                                        </p:tgtEl>
                                        <p:attrNameLst>
                                          <p:attrName>style.visibility</p:attrName>
                                        </p:attrNameLst>
                                      </p:cBhvr>
                                      <p:to>
                                        <p:strVal val="visible"/>
                                      </p:to>
                                    </p:set>
                                    <p:animEffect transition="in" filter="fade">
                                      <p:cBhvr>
                                        <p:cTn id="12" dur="500"/>
                                        <p:tgtEl>
                                          <p:spTgt spid="35540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9158"/>
                                        </p:tgtEl>
                                        <p:attrNameLst>
                                          <p:attrName>style.visibility</p:attrName>
                                        </p:attrNameLst>
                                      </p:cBhvr>
                                      <p:to>
                                        <p:strVal val="visible"/>
                                      </p:to>
                                    </p:set>
                                    <p:animEffect transition="in" filter="diamond(in)">
                                      <p:cBhvr>
                                        <p:cTn id="17" dur="2000"/>
                                        <p:tgtEl>
                                          <p:spTgt spid="4915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55404"/>
                                        </p:tgtEl>
                                        <p:attrNameLst>
                                          <p:attrName>style.visibility</p:attrName>
                                        </p:attrNameLst>
                                      </p:cBhvr>
                                      <p:to>
                                        <p:strVal val="visible"/>
                                      </p:to>
                                    </p:set>
                                    <p:animEffect transition="in" filter="fade">
                                      <p:cBhvr>
                                        <p:cTn id="22" dur="2000"/>
                                        <p:tgtEl>
                                          <p:spTgt spid="3554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animBg="1"/>
      <p:bldP spid="355403" grpId="0"/>
      <p:bldP spid="355404" grpId="0" animBg="1"/>
      <p:bldP spid="4915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3185"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EB393ECF-E3F1-AC4A-81BC-9C21465ABF75}" type="slidenum">
              <a:rPr lang="eu-ES" sz="1400">
                <a:latin typeface="Times" charset="0"/>
              </a:rPr>
              <a:pPr/>
              <a:t>29</a:t>
            </a:fld>
            <a:endParaRPr lang="eu-ES" sz="1400">
              <a:latin typeface="Times" charset="0"/>
            </a:endParaRPr>
          </a:p>
        </p:txBody>
      </p:sp>
      <p:sp>
        <p:nvSpPr>
          <p:cNvPr id="733186" name="Text Box 2"/>
          <p:cNvSpPr txBox="1">
            <a:spLocks noChangeArrowheads="1"/>
          </p:cNvSpPr>
          <p:nvPr/>
        </p:nvSpPr>
        <p:spPr bwMode="auto">
          <a:xfrm>
            <a:off x="792163" y="714375"/>
            <a:ext cx="5184775" cy="376238"/>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800"/>
              <a:t>Beroa kalorimetroan neurtzen da</a:t>
            </a:r>
          </a:p>
        </p:txBody>
      </p:sp>
      <p:sp>
        <p:nvSpPr>
          <p:cNvPr id="733187" name="Line 3"/>
          <p:cNvSpPr>
            <a:spLocks noChangeShapeType="1"/>
          </p:cNvSpPr>
          <p:nvPr/>
        </p:nvSpPr>
        <p:spPr bwMode="auto">
          <a:xfrm>
            <a:off x="684213" y="1044575"/>
            <a:ext cx="8351837" cy="0"/>
          </a:xfrm>
          <a:prstGeom prst="line">
            <a:avLst/>
          </a:prstGeom>
          <a:noFill/>
          <a:ln w="9525">
            <a:solidFill>
              <a:srgbClr val="339933"/>
            </a:solidFill>
            <a:round/>
            <a:headEnd/>
            <a:tailEnd/>
          </a:ln>
          <a:extLst>
            <a:ext uri="{909E8E84-426E-40dd-AFC4-6F175D3DCCD1}">
              <a14:hiddenFill xmlns:a14="http://schemas.microsoft.com/office/drawing/2010/main">
                <a:noFill/>
              </a14:hiddenFill>
            </a:ext>
          </a:extLst>
        </p:spPr>
        <p:txBody>
          <a:bodyPr/>
          <a:lstStyle/>
          <a:p>
            <a:endParaRPr lang="es-ES"/>
          </a:p>
        </p:txBody>
      </p:sp>
      <p:pic>
        <p:nvPicPr>
          <p:cNvPr id="356419" name="Picture 67" descr="calorimet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4925" y="1163638"/>
            <a:ext cx="512445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6420" name="Text Box 68"/>
          <p:cNvSpPr txBox="1">
            <a:spLocks noChangeArrowheads="1"/>
          </p:cNvSpPr>
          <p:nvPr/>
        </p:nvSpPr>
        <p:spPr bwMode="auto">
          <a:xfrm>
            <a:off x="2430463" y="1844675"/>
            <a:ext cx="1403350" cy="314325"/>
          </a:xfrm>
          <a:prstGeom prst="rect">
            <a:avLst/>
          </a:prstGeom>
          <a:solidFill>
            <a:schemeClr val="bg1"/>
          </a:solidFill>
          <a:ln w="9525">
            <a:solidFill>
              <a:srgbClr val="0066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solidFill>
                  <a:srgbClr val="006600"/>
                </a:solidFill>
              </a:rPr>
              <a:t>Termometroa</a:t>
            </a:r>
          </a:p>
        </p:txBody>
      </p:sp>
      <p:sp>
        <p:nvSpPr>
          <p:cNvPr id="356421" name="Line 69"/>
          <p:cNvSpPr>
            <a:spLocks noChangeShapeType="1"/>
          </p:cNvSpPr>
          <p:nvPr/>
        </p:nvSpPr>
        <p:spPr bwMode="auto">
          <a:xfrm>
            <a:off x="3833813" y="2024063"/>
            <a:ext cx="757237" cy="180975"/>
          </a:xfrm>
          <a:prstGeom prst="line">
            <a:avLst/>
          </a:prstGeom>
          <a:noFill/>
          <a:ln w="1905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56423" name="Line 71"/>
          <p:cNvSpPr>
            <a:spLocks noChangeShapeType="1"/>
          </p:cNvSpPr>
          <p:nvPr/>
        </p:nvSpPr>
        <p:spPr bwMode="auto">
          <a:xfrm flipH="1">
            <a:off x="5599113" y="1700213"/>
            <a:ext cx="468312" cy="468312"/>
          </a:xfrm>
          <a:prstGeom prst="line">
            <a:avLst/>
          </a:prstGeom>
          <a:noFill/>
          <a:ln w="1905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56425" name="Line 73"/>
          <p:cNvSpPr>
            <a:spLocks noChangeShapeType="1"/>
          </p:cNvSpPr>
          <p:nvPr/>
        </p:nvSpPr>
        <p:spPr bwMode="auto">
          <a:xfrm flipH="1">
            <a:off x="6931025" y="5445125"/>
            <a:ext cx="612775" cy="252413"/>
          </a:xfrm>
          <a:prstGeom prst="line">
            <a:avLst/>
          </a:prstGeom>
          <a:noFill/>
          <a:ln w="1905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56424" name="Text Box 72"/>
          <p:cNvSpPr txBox="1">
            <a:spLocks noChangeArrowheads="1"/>
          </p:cNvSpPr>
          <p:nvPr/>
        </p:nvSpPr>
        <p:spPr bwMode="auto">
          <a:xfrm>
            <a:off x="7524750" y="5265738"/>
            <a:ext cx="1042988" cy="314325"/>
          </a:xfrm>
          <a:prstGeom prst="rect">
            <a:avLst/>
          </a:prstGeom>
          <a:solidFill>
            <a:schemeClr val="bg1"/>
          </a:solidFill>
          <a:ln w="9525">
            <a:solidFill>
              <a:srgbClr val="0066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solidFill>
                  <a:srgbClr val="006600"/>
                </a:solidFill>
              </a:rPr>
              <a:t>Hutsa</a:t>
            </a:r>
          </a:p>
        </p:txBody>
      </p:sp>
      <p:sp>
        <p:nvSpPr>
          <p:cNvPr id="356427" name="Line 75"/>
          <p:cNvSpPr>
            <a:spLocks noChangeShapeType="1"/>
          </p:cNvSpPr>
          <p:nvPr/>
        </p:nvSpPr>
        <p:spPr bwMode="auto">
          <a:xfrm flipH="1">
            <a:off x="6894513" y="2852738"/>
            <a:ext cx="288925" cy="792162"/>
          </a:xfrm>
          <a:prstGeom prst="line">
            <a:avLst/>
          </a:prstGeom>
          <a:noFill/>
          <a:ln w="1905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56426" name="Text Box 74"/>
          <p:cNvSpPr txBox="1">
            <a:spLocks noChangeArrowheads="1"/>
          </p:cNvSpPr>
          <p:nvPr/>
        </p:nvSpPr>
        <p:spPr bwMode="auto">
          <a:xfrm>
            <a:off x="7004050" y="2565400"/>
            <a:ext cx="1384300" cy="314325"/>
          </a:xfrm>
          <a:prstGeom prst="rect">
            <a:avLst/>
          </a:prstGeom>
          <a:solidFill>
            <a:schemeClr val="bg1"/>
          </a:solidFill>
          <a:ln w="9525">
            <a:solidFill>
              <a:srgbClr val="0066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solidFill>
                  <a:srgbClr val="006600"/>
                </a:solidFill>
              </a:rPr>
              <a:t>Isolatzailea</a:t>
            </a:r>
          </a:p>
        </p:txBody>
      </p:sp>
      <p:sp>
        <p:nvSpPr>
          <p:cNvPr id="356422" name="Text Box 70"/>
          <p:cNvSpPr txBox="1">
            <a:spLocks noChangeArrowheads="1"/>
          </p:cNvSpPr>
          <p:nvPr/>
        </p:nvSpPr>
        <p:spPr bwMode="auto">
          <a:xfrm>
            <a:off x="6065838" y="1557338"/>
            <a:ext cx="1152525" cy="314325"/>
          </a:xfrm>
          <a:prstGeom prst="rect">
            <a:avLst/>
          </a:prstGeom>
          <a:solidFill>
            <a:schemeClr val="bg1"/>
          </a:solidFill>
          <a:ln w="9525">
            <a:solidFill>
              <a:srgbClr val="0066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solidFill>
                  <a:srgbClr val="006600"/>
                </a:solidFill>
              </a:rPr>
              <a:t>Irabiagailua</a:t>
            </a:r>
          </a:p>
        </p:txBody>
      </p:sp>
      <p:sp>
        <p:nvSpPr>
          <p:cNvPr id="356428" name="Rectangle 76"/>
          <p:cNvSpPr>
            <a:spLocks noChangeArrowheads="1"/>
          </p:cNvSpPr>
          <p:nvPr/>
        </p:nvSpPr>
        <p:spPr bwMode="auto">
          <a:xfrm>
            <a:off x="323850" y="2708275"/>
            <a:ext cx="2376488" cy="952500"/>
          </a:xfrm>
          <a:prstGeom prst="rect">
            <a:avLst/>
          </a:prstGeom>
          <a:solidFill>
            <a:srgbClr val="FFFF99"/>
          </a:solidFill>
          <a:ln w="9525">
            <a:solidFill>
              <a:schemeClr val="tx1"/>
            </a:solidFill>
            <a:miter lim="800000"/>
            <a:headEnd/>
            <a:tailEnd/>
          </a:ln>
        </p:spPr>
        <p:txBody>
          <a:bodyPr>
            <a:spAutoFit/>
          </a:bodyPr>
          <a:lstStyle/>
          <a:p>
            <a:pPr algn="ctr" eaLnBrk="1" hangingPunct="1"/>
            <a:r>
              <a:rPr lang="eu-ES" sz="1400"/>
              <a:t>Bero espezifikoa kalkulatzeko erabiltzen da.</a:t>
            </a:r>
          </a:p>
          <a:p>
            <a:pPr algn="ctr" eaLnBrk="1" hangingPunct="1"/>
            <a:endParaRPr lang="eu-ES" sz="1400"/>
          </a:p>
          <a:p>
            <a:pPr algn="ctr" eaLnBrk="1" hangingPunct="1"/>
            <a:r>
              <a:rPr lang="eu-ES" sz="1400">
                <a:solidFill>
                  <a:schemeClr val="bg1"/>
                </a:solidFill>
                <a:hlinkClick r:id="rId3"/>
              </a:rPr>
              <a:t>Horrela egiten da</a:t>
            </a:r>
            <a:endParaRPr lang="eu-ES" sz="1400">
              <a:solidFill>
                <a:schemeClr val="bg1"/>
              </a:solidFill>
            </a:endParaRPr>
          </a:p>
        </p:txBody>
      </p:sp>
      <p:sp>
        <p:nvSpPr>
          <p:cNvPr id="733198" name="Text Box 21"/>
          <p:cNvSpPr txBox="1">
            <a:spLocks noChangeArrowheads="1"/>
          </p:cNvSpPr>
          <p:nvPr/>
        </p:nvSpPr>
        <p:spPr bwMode="auto">
          <a:xfrm>
            <a:off x="539750" y="6308725"/>
            <a:ext cx="6911975" cy="346075"/>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a:hlinkClick r:id="rId4"/>
              </a:rPr>
              <a:t>Esperimentua egiten</a:t>
            </a:r>
            <a:endParaRPr lang="eu-ES"/>
          </a:p>
        </p:txBody>
      </p:sp>
      <p:pic>
        <p:nvPicPr>
          <p:cNvPr id="17" name="Imagen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Imagen 11" descr="blanco_pequen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Imagen 12" descr="logo_papel"/>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uadroTexto 1"/>
          <p:cNvSpPr txBox="1"/>
          <p:nvPr/>
        </p:nvSpPr>
        <p:spPr>
          <a:xfrm>
            <a:off x="7451725" y="1163638"/>
            <a:ext cx="1235075" cy="646331"/>
          </a:xfrm>
          <a:prstGeom prst="rect">
            <a:avLst/>
          </a:prstGeom>
          <a:noFill/>
        </p:spPr>
        <p:txBody>
          <a:bodyPr wrap="square" rtlCol="0">
            <a:spAutoFit/>
          </a:bodyPr>
          <a:lstStyle/>
          <a:p>
            <a:r>
              <a:rPr lang="es-ES" dirty="0" err="1" smtClean="0"/>
              <a:t>Egileen</a:t>
            </a:r>
            <a:r>
              <a:rPr lang="es-ES" dirty="0" smtClean="0"/>
              <a:t> </a:t>
            </a:r>
            <a:r>
              <a:rPr lang="es-ES" dirty="0" err="1" smtClean="0"/>
              <a:t>irudia</a:t>
            </a:r>
            <a:endParaRPr lang="es-ES" dirty="0"/>
          </a:p>
        </p:txBody>
      </p:sp>
    </p:spTree>
    <p:extLst>
      <p:ext uri="{BB962C8B-B14F-4D97-AF65-F5344CB8AC3E}">
        <p14:creationId xmlns:p14="http://schemas.microsoft.com/office/powerpoint/2010/main" val="30246939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6428"/>
                                        </p:tgtEl>
                                        <p:attrNameLst>
                                          <p:attrName>style.visibility</p:attrName>
                                        </p:attrNameLst>
                                      </p:cBhvr>
                                      <p:to>
                                        <p:strVal val="visible"/>
                                      </p:to>
                                    </p:set>
                                    <p:animEffect transition="in" filter="fade">
                                      <p:cBhvr>
                                        <p:cTn id="7" dur="500"/>
                                        <p:tgtEl>
                                          <p:spTgt spid="3564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56419"/>
                                        </p:tgtEl>
                                        <p:attrNameLst>
                                          <p:attrName>style.visibility</p:attrName>
                                        </p:attrNameLst>
                                      </p:cBhvr>
                                      <p:to>
                                        <p:strVal val="visible"/>
                                      </p:to>
                                    </p:set>
                                    <p:animEffect transition="in" filter="fade">
                                      <p:cBhvr>
                                        <p:cTn id="12" dur="2000"/>
                                        <p:tgtEl>
                                          <p:spTgt spid="35641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56420"/>
                                        </p:tgtEl>
                                        <p:attrNameLst>
                                          <p:attrName>style.visibility</p:attrName>
                                        </p:attrNameLst>
                                      </p:cBhvr>
                                      <p:to>
                                        <p:strVal val="visible"/>
                                      </p:to>
                                    </p:set>
                                    <p:animEffect transition="in" filter="checkerboard(across)">
                                      <p:cBhvr>
                                        <p:cTn id="17" dur="500"/>
                                        <p:tgtEl>
                                          <p:spTgt spid="356420"/>
                                        </p:tgtEl>
                                      </p:cBhvr>
                                    </p:animEffect>
                                  </p:childTnLst>
                                </p:cTn>
                              </p:par>
                            </p:childTnLst>
                          </p:cTn>
                        </p:par>
                        <p:par>
                          <p:cTn id="18" fill="hold" nodeType="afterGroup">
                            <p:stCondLst>
                              <p:cond delay="500"/>
                            </p:stCondLst>
                            <p:childTnLst>
                              <p:par>
                                <p:cTn id="19" presetID="22" presetClass="entr" presetSubtype="8" fill="hold" grpId="0" nodeType="afterEffect">
                                  <p:stCondLst>
                                    <p:cond delay="0"/>
                                  </p:stCondLst>
                                  <p:childTnLst>
                                    <p:set>
                                      <p:cBhvr>
                                        <p:cTn id="20" dur="1" fill="hold">
                                          <p:stCondLst>
                                            <p:cond delay="0"/>
                                          </p:stCondLst>
                                        </p:cTn>
                                        <p:tgtEl>
                                          <p:spTgt spid="356421"/>
                                        </p:tgtEl>
                                        <p:attrNameLst>
                                          <p:attrName>style.visibility</p:attrName>
                                        </p:attrNameLst>
                                      </p:cBhvr>
                                      <p:to>
                                        <p:strVal val="visible"/>
                                      </p:to>
                                    </p:set>
                                    <p:animEffect transition="in" filter="wipe(left)">
                                      <p:cBhvr>
                                        <p:cTn id="21" dur="1000"/>
                                        <p:tgtEl>
                                          <p:spTgt spid="35642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356422"/>
                                        </p:tgtEl>
                                        <p:attrNameLst>
                                          <p:attrName>style.visibility</p:attrName>
                                        </p:attrNameLst>
                                      </p:cBhvr>
                                      <p:to>
                                        <p:strVal val="visible"/>
                                      </p:to>
                                    </p:set>
                                    <p:animEffect transition="in" filter="checkerboard(across)">
                                      <p:cBhvr>
                                        <p:cTn id="26" dur="500"/>
                                        <p:tgtEl>
                                          <p:spTgt spid="356422"/>
                                        </p:tgtEl>
                                      </p:cBhvr>
                                    </p:animEffect>
                                  </p:childTnLst>
                                </p:cTn>
                              </p:par>
                            </p:childTnLst>
                          </p:cTn>
                        </p:par>
                        <p:par>
                          <p:cTn id="27" fill="hold" nodeType="afterGroup">
                            <p:stCondLst>
                              <p:cond delay="500"/>
                            </p:stCondLst>
                            <p:childTnLst>
                              <p:par>
                                <p:cTn id="28" presetID="22" presetClass="entr" presetSubtype="1" fill="hold" grpId="0" nodeType="afterEffect">
                                  <p:stCondLst>
                                    <p:cond delay="0"/>
                                  </p:stCondLst>
                                  <p:childTnLst>
                                    <p:set>
                                      <p:cBhvr>
                                        <p:cTn id="29" dur="1" fill="hold">
                                          <p:stCondLst>
                                            <p:cond delay="0"/>
                                          </p:stCondLst>
                                        </p:cTn>
                                        <p:tgtEl>
                                          <p:spTgt spid="356423"/>
                                        </p:tgtEl>
                                        <p:attrNameLst>
                                          <p:attrName>style.visibility</p:attrName>
                                        </p:attrNameLst>
                                      </p:cBhvr>
                                      <p:to>
                                        <p:strVal val="visible"/>
                                      </p:to>
                                    </p:set>
                                    <p:animEffect transition="in" filter="wipe(up)">
                                      <p:cBhvr>
                                        <p:cTn id="30" dur="1000"/>
                                        <p:tgtEl>
                                          <p:spTgt spid="35642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356426"/>
                                        </p:tgtEl>
                                        <p:attrNameLst>
                                          <p:attrName>style.visibility</p:attrName>
                                        </p:attrNameLst>
                                      </p:cBhvr>
                                      <p:to>
                                        <p:strVal val="visible"/>
                                      </p:to>
                                    </p:set>
                                    <p:animEffect transition="in" filter="checkerboard(across)">
                                      <p:cBhvr>
                                        <p:cTn id="35" dur="500"/>
                                        <p:tgtEl>
                                          <p:spTgt spid="356426"/>
                                        </p:tgtEl>
                                      </p:cBhvr>
                                    </p:animEffect>
                                  </p:childTnLst>
                                </p:cTn>
                              </p:par>
                            </p:childTnLst>
                          </p:cTn>
                        </p:par>
                        <p:par>
                          <p:cTn id="36" fill="hold" nodeType="afterGroup">
                            <p:stCondLst>
                              <p:cond delay="500"/>
                            </p:stCondLst>
                            <p:childTnLst>
                              <p:par>
                                <p:cTn id="37" presetID="22" presetClass="entr" presetSubtype="1" fill="hold" grpId="0" nodeType="afterEffect">
                                  <p:stCondLst>
                                    <p:cond delay="0"/>
                                  </p:stCondLst>
                                  <p:childTnLst>
                                    <p:set>
                                      <p:cBhvr>
                                        <p:cTn id="38" dur="1" fill="hold">
                                          <p:stCondLst>
                                            <p:cond delay="0"/>
                                          </p:stCondLst>
                                        </p:cTn>
                                        <p:tgtEl>
                                          <p:spTgt spid="356427"/>
                                        </p:tgtEl>
                                        <p:attrNameLst>
                                          <p:attrName>style.visibility</p:attrName>
                                        </p:attrNameLst>
                                      </p:cBhvr>
                                      <p:to>
                                        <p:strVal val="visible"/>
                                      </p:to>
                                    </p:set>
                                    <p:animEffect transition="in" filter="wipe(up)">
                                      <p:cBhvr>
                                        <p:cTn id="39" dur="1000"/>
                                        <p:tgtEl>
                                          <p:spTgt spid="356427"/>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5" presetClass="entr" presetSubtype="10" fill="hold" grpId="0" nodeType="clickEffect">
                                  <p:stCondLst>
                                    <p:cond delay="0"/>
                                  </p:stCondLst>
                                  <p:childTnLst>
                                    <p:set>
                                      <p:cBhvr>
                                        <p:cTn id="43" dur="1" fill="hold">
                                          <p:stCondLst>
                                            <p:cond delay="0"/>
                                          </p:stCondLst>
                                        </p:cTn>
                                        <p:tgtEl>
                                          <p:spTgt spid="356424"/>
                                        </p:tgtEl>
                                        <p:attrNameLst>
                                          <p:attrName>style.visibility</p:attrName>
                                        </p:attrNameLst>
                                      </p:cBhvr>
                                      <p:to>
                                        <p:strVal val="visible"/>
                                      </p:to>
                                    </p:set>
                                    <p:animEffect transition="in" filter="checkerboard(across)">
                                      <p:cBhvr>
                                        <p:cTn id="44" dur="500"/>
                                        <p:tgtEl>
                                          <p:spTgt spid="356424"/>
                                        </p:tgtEl>
                                      </p:cBhvr>
                                    </p:animEffect>
                                  </p:childTnLst>
                                </p:cTn>
                              </p:par>
                            </p:childTnLst>
                          </p:cTn>
                        </p:par>
                        <p:par>
                          <p:cTn id="45" fill="hold" nodeType="afterGroup">
                            <p:stCondLst>
                              <p:cond delay="500"/>
                            </p:stCondLst>
                            <p:childTnLst>
                              <p:par>
                                <p:cTn id="46" presetID="22" presetClass="entr" presetSubtype="2" fill="hold" grpId="0" nodeType="afterEffect">
                                  <p:stCondLst>
                                    <p:cond delay="0"/>
                                  </p:stCondLst>
                                  <p:childTnLst>
                                    <p:set>
                                      <p:cBhvr>
                                        <p:cTn id="47" dur="1" fill="hold">
                                          <p:stCondLst>
                                            <p:cond delay="0"/>
                                          </p:stCondLst>
                                        </p:cTn>
                                        <p:tgtEl>
                                          <p:spTgt spid="356425"/>
                                        </p:tgtEl>
                                        <p:attrNameLst>
                                          <p:attrName>style.visibility</p:attrName>
                                        </p:attrNameLst>
                                      </p:cBhvr>
                                      <p:to>
                                        <p:strVal val="visible"/>
                                      </p:to>
                                    </p:set>
                                    <p:animEffect transition="in" filter="wipe(right)">
                                      <p:cBhvr>
                                        <p:cTn id="48" dur="1000"/>
                                        <p:tgtEl>
                                          <p:spTgt spid="3564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6420" grpId="0" animBg="1"/>
      <p:bldP spid="356421" grpId="0" animBg="1"/>
      <p:bldP spid="356423" grpId="0" animBg="1"/>
      <p:bldP spid="356425" grpId="0" animBg="1"/>
      <p:bldP spid="356424" grpId="0" animBg="1"/>
      <p:bldP spid="356427" grpId="0" animBg="1"/>
      <p:bldP spid="356426" grpId="0" animBg="1"/>
      <p:bldP spid="356422" grpId="0" animBg="1"/>
      <p:bldP spid="35642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63578" y="1081489"/>
            <a:ext cx="8530293" cy="4154983"/>
          </a:xfrm>
          <a:prstGeom prst="rect">
            <a:avLst/>
          </a:prstGeom>
        </p:spPr>
        <p:txBody>
          <a:bodyPr wrap="square">
            <a:spAutoFit/>
          </a:bodyPr>
          <a:lstStyle/>
          <a:p>
            <a:pPr algn="just"/>
            <a:r>
              <a:rPr lang="eu-ES" sz="2400" dirty="0">
                <a:cs typeface="Times New Roman" charset="0"/>
              </a:rPr>
              <a:t>Kanpoko objektuak mailakatu edo sailkatu egiten ditugu bero fluxuarengatik- Izen hauek erabiltzen ditugu bero fluxua edo hadatzen den energia termikoa adierazteko: hotzak (energia termikoa alderantzizkoa denean, hau da guk ematen dugunean), epelak, beroak (energia termikoa jasotzen dugunean), oso hotzak (gure tenperatura handiagoa denean), oso beroak (beste objektuaren tenperatura oso handia denean), bereizten ditugu.</a:t>
            </a:r>
          </a:p>
          <a:p>
            <a:pPr algn="just"/>
            <a:r>
              <a:rPr lang="eu-ES" sz="2400" dirty="0">
                <a:cs typeface="Times New Roman" charset="0"/>
              </a:rPr>
              <a:t>Tenperatura bero mailarekin definitzen dugu baina ez da horrela. Tenperatura gorputz baten partikulen mugimenduarekin dago erlazionatuta. Beroa (energia termikoa) gorputz batetik bestera pasatzen den energia mota da.</a:t>
            </a:r>
          </a:p>
        </p:txBody>
      </p:sp>
      <p:pic>
        <p:nvPicPr>
          <p:cNvPr id="4"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86240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04506" name="Group 314"/>
          <p:cNvGraphicFramePr>
            <a:graphicFrameLocks noGrp="1"/>
          </p:cNvGraphicFramePr>
          <p:nvPr/>
        </p:nvGraphicFramePr>
        <p:xfrm>
          <a:off x="395288" y="544513"/>
          <a:ext cx="3783012" cy="6137583"/>
        </p:xfrm>
        <a:graphic>
          <a:graphicData uri="http://schemas.openxmlformats.org/drawingml/2006/table">
            <a:tbl>
              <a:tblPr/>
              <a:tblGrid>
                <a:gridCol w="2303462"/>
                <a:gridCol w="1479550"/>
              </a:tblGrid>
              <a:tr h="590447">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Aluminioa</a:t>
                      </a:r>
                      <a:endParaRPr kumimoji="0" lang="eu-ES" sz="2000" b="0" i="0" u="none" strike="noStrike" cap="none" normalizeH="0" baseline="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0,21</a:t>
                      </a:r>
                      <a:endParaRPr kumimoji="0" lang="eu-ES" sz="2000" b="0" i="0" u="none" strike="noStrike" cap="none" normalizeH="0" baseline="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39620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Kobrea</a:t>
                      </a:r>
                      <a:endParaRPr kumimoji="0" lang="eu-ES" sz="2000" b="0" i="0" u="none" strike="noStrike" cap="none" normalizeH="0" baseline="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0,09</a:t>
                      </a:r>
                      <a:endParaRPr kumimoji="0" lang="eu-ES" sz="2000" b="0" i="0" u="none" strike="noStrike" cap="none" normalizeH="0" baseline="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39620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Eztainua</a:t>
                      </a:r>
                      <a:endParaRPr kumimoji="0" lang="eu-ES" sz="2000" b="0" i="0" u="none" strike="noStrike" cap="none" normalizeH="0" baseline="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0,06</a:t>
                      </a:r>
                      <a:endParaRPr kumimoji="0" lang="eu-ES" sz="2000" b="0" i="0" u="none" strike="noStrike" cap="none" normalizeH="0" baseline="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39620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Letoia</a:t>
                      </a:r>
                      <a:endParaRPr kumimoji="0" lang="eu-ES" sz="2000" b="0" i="0" u="none" strike="noStrike" cap="none" normalizeH="0" baseline="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0,09</a:t>
                      </a:r>
                      <a:endParaRPr kumimoji="0" lang="eu-ES" sz="2000" b="0" i="0" u="none" strike="noStrike" cap="none" normalizeH="0" baseline="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39620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Burdina</a:t>
                      </a:r>
                      <a:endParaRPr kumimoji="0" lang="eu-ES" sz="2000" b="0" i="0" u="none" strike="noStrike" cap="none" normalizeH="0" baseline="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0,11</a:t>
                      </a:r>
                      <a:endParaRPr kumimoji="0" lang="eu-ES" sz="2000" b="0" i="0" u="none" strike="noStrike" cap="none" normalizeH="0" baseline="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39620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Urrea</a:t>
                      </a:r>
                      <a:endParaRPr kumimoji="0" lang="eu-ES" sz="2000" b="0" i="0" u="none" strike="noStrike" cap="none" normalizeH="0" baseline="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0,03</a:t>
                      </a:r>
                      <a:endParaRPr kumimoji="0" lang="eu-ES" sz="2000" b="0" i="0" u="none" strike="noStrike" cap="none" normalizeH="0" baseline="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39620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Zilarra</a:t>
                      </a:r>
                      <a:endParaRPr kumimoji="0" lang="eu-ES" sz="2000" b="0" i="0" u="none" strike="noStrike" cap="none" normalizeH="0" baseline="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0,06</a:t>
                      </a:r>
                      <a:endParaRPr kumimoji="0" lang="eu-ES" sz="2000" b="0" i="0" u="none" strike="noStrike" cap="none" normalizeH="0" baseline="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39620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Platinoa</a:t>
                      </a:r>
                      <a:endParaRPr kumimoji="0" lang="eu-ES" sz="2000" b="0" i="0" u="none" strike="noStrike" cap="none" normalizeH="0" baseline="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0,03</a:t>
                      </a:r>
                      <a:endParaRPr kumimoji="0" lang="eu-ES" sz="2000" b="0" i="0" u="none" strike="noStrike" cap="none" normalizeH="0" baseline="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39620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Beruna</a:t>
                      </a:r>
                      <a:endParaRPr kumimoji="0" lang="eu-ES" sz="2000" b="0" i="0" u="none" strike="noStrike" cap="none" normalizeH="0" baseline="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0,03</a:t>
                      </a:r>
                      <a:endParaRPr kumimoji="0" lang="eu-ES" sz="2000" b="0" i="0" u="none" strike="noStrike" cap="none" normalizeH="0" baseline="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39620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Sufrea</a:t>
                      </a:r>
                      <a:endParaRPr kumimoji="0" lang="eu-ES" sz="2000" b="0" i="0" u="none" strike="noStrike" cap="none" normalizeH="0" baseline="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0,2</a:t>
                      </a:r>
                      <a:endParaRPr kumimoji="0" lang="eu-ES" sz="2000" b="0" i="0" u="none" strike="noStrike" cap="none" normalizeH="0" baseline="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39620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Diamantea</a:t>
                      </a:r>
                      <a:endParaRPr kumimoji="0" lang="eu-ES" sz="2000" b="0" i="0" u="none" strike="noStrike" cap="none" normalizeH="0" baseline="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0,14</a:t>
                      </a:r>
                      <a:endParaRPr kumimoji="0" lang="eu-ES" sz="2000" b="0" i="0" u="none" strike="noStrike" cap="none" normalizeH="0" baseline="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39620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Izotza</a:t>
                      </a:r>
                      <a:endParaRPr kumimoji="0" lang="eu-ES" sz="2000" b="0" i="0" u="none" strike="noStrike" cap="none" normalizeH="0" baseline="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0,5</a:t>
                      </a:r>
                      <a:endParaRPr kumimoji="0" lang="eu-ES" sz="2000" b="0" i="0" u="none" strike="noStrike" cap="none" normalizeH="0" baseline="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39620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Beira</a:t>
                      </a:r>
                      <a:endParaRPr kumimoji="0" lang="eu-ES" sz="2000" b="0" i="0" u="none" strike="noStrike" cap="none" normalizeH="0" baseline="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0,2</a:t>
                      </a:r>
                      <a:endParaRPr kumimoji="0" lang="eu-ES" sz="2000" b="0" i="0" u="none" strike="noStrike" cap="none" normalizeH="0" baseline="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39620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Merkurioa</a:t>
                      </a:r>
                      <a:endParaRPr kumimoji="0" lang="eu-ES" sz="2000" b="0" i="0" u="none" strike="noStrike" cap="none" normalizeH="0" baseline="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0,03</a:t>
                      </a:r>
                      <a:endParaRPr kumimoji="0" lang="eu-ES" sz="2000" b="0" i="0" u="none" strike="noStrike" cap="none" normalizeH="0" baseline="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39620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Ura</a:t>
                      </a:r>
                      <a:endParaRPr kumimoji="0" lang="eu-ES" sz="2000" b="0" i="0" u="none" strike="noStrike" cap="none" normalizeH="0" baseline="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1</a:t>
                      </a:r>
                      <a:endParaRPr kumimoji="0" lang="eu-ES" sz="2000" b="0" i="0" u="none" strike="noStrike" cap="none" normalizeH="0" baseline="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bl>
          </a:graphicData>
        </a:graphic>
      </p:graphicFrame>
      <p:graphicFrame>
        <p:nvGraphicFramePr>
          <p:cNvPr id="904505" name="Group 313"/>
          <p:cNvGraphicFramePr>
            <a:graphicFrameLocks noGrp="1"/>
          </p:cNvGraphicFramePr>
          <p:nvPr/>
        </p:nvGraphicFramePr>
        <p:xfrm>
          <a:off x="4787900" y="2565400"/>
          <a:ext cx="3783013" cy="3565908"/>
        </p:xfrm>
        <a:graphic>
          <a:graphicData uri="http://schemas.openxmlformats.org/drawingml/2006/table">
            <a:tbl>
              <a:tblPr/>
              <a:tblGrid>
                <a:gridCol w="2303463"/>
                <a:gridCol w="1479550"/>
              </a:tblGrid>
              <a:tr h="39616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Alkohola</a:t>
                      </a:r>
                      <a:endParaRPr kumimoji="0" lang="eu-ES" sz="2000" b="0" i="0" u="none" strike="noStrike" cap="none" normalizeH="0" baseline="0" smtClean="0">
                        <a:ln>
                          <a:noFill/>
                        </a:ln>
                        <a:solidFill>
                          <a:schemeClr val="tx1"/>
                        </a:solidFill>
                        <a:effectLst/>
                        <a:latin typeface="Times" charset="0"/>
                      </a:endParaRPr>
                    </a:p>
                  </a:txBody>
                  <a:tcPr marT="45706" marB="4570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0,61</a:t>
                      </a:r>
                      <a:endParaRPr kumimoji="0" lang="eu-ES" sz="2000" b="0" i="0" u="none" strike="noStrike" cap="none" normalizeH="0" baseline="0" smtClean="0">
                        <a:ln>
                          <a:noFill/>
                        </a:ln>
                        <a:solidFill>
                          <a:schemeClr val="tx1"/>
                        </a:solidFill>
                        <a:effectLst/>
                        <a:latin typeface="Times" charset="0"/>
                      </a:endParaRPr>
                    </a:p>
                  </a:txBody>
                  <a:tcPr marT="45706" marB="4570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39616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Trementina</a:t>
                      </a:r>
                      <a:endParaRPr kumimoji="0" lang="eu-ES" sz="2000" b="0" i="0" u="none" strike="noStrike" cap="none" normalizeH="0" baseline="0" smtClean="0">
                        <a:ln>
                          <a:noFill/>
                        </a:ln>
                        <a:solidFill>
                          <a:schemeClr val="tx1"/>
                        </a:solidFill>
                        <a:effectLst/>
                        <a:latin typeface="Times" charset="0"/>
                      </a:endParaRPr>
                    </a:p>
                  </a:txBody>
                  <a:tcPr marT="45706" marB="4570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0,43</a:t>
                      </a:r>
                      <a:endParaRPr kumimoji="0" lang="eu-ES" sz="2000" b="0" i="0" u="none" strike="noStrike" cap="none" normalizeH="0" baseline="0" smtClean="0">
                        <a:ln>
                          <a:noFill/>
                        </a:ln>
                        <a:solidFill>
                          <a:schemeClr val="tx1"/>
                        </a:solidFill>
                        <a:effectLst/>
                        <a:latin typeface="Times" charset="0"/>
                      </a:endParaRPr>
                    </a:p>
                  </a:txBody>
                  <a:tcPr marT="45706" marB="4570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39616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Airea</a:t>
                      </a:r>
                      <a:endParaRPr kumimoji="0" lang="eu-ES" sz="2000" b="0" i="0" u="none" strike="noStrike" cap="none" normalizeH="0" baseline="0" smtClean="0">
                        <a:ln>
                          <a:noFill/>
                        </a:ln>
                        <a:solidFill>
                          <a:schemeClr val="tx1"/>
                        </a:solidFill>
                        <a:effectLst/>
                        <a:latin typeface="Times" charset="0"/>
                      </a:endParaRPr>
                    </a:p>
                  </a:txBody>
                  <a:tcPr marT="45706" marB="4570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0,24</a:t>
                      </a:r>
                      <a:endParaRPr kumimoji="0" lang="eu-ES" sz="2000" b="0" i="0" u="none" strike="noStrike" cap="none" normalizeH="0" baseline="0" smtClean="0">
                        <a:ln>
                          <a:noFill/>
                        </a:ln>
                        <a:solidFill>
                          <a:schemeClr val="tx1"/>
                        </a:solidFill>
                        <a:effectLst/>
                        <a:latin typeface="Times" charset="0"/>
                      </a:endParaRPr>
                    </a:p>
                  </a:txBody>
                  <a:tcPr marT="45706" marB="4570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39616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Hidrogenoa</a:t>
                      </a:r>
                      <a:endParaRPr kumimoji="0" lang="eu-ES" sz="2000" b="0" i="0" u="none" strike="noStrike" cap="none" normalizeH="0" baseline="0" smtClean="0">
                        <a:ln>
                          <a:noFill/>
                        </a:ln>
                        <a:solidFill>
                          <a:schemeClr val="tx1"/>
                        </a:solidFill>
                        <a:effectLst/>
                        <a:latin typeface="Times" charset="0"/>
                      </a:endParaRPr>
                    </a:p>
                  </a:txBody>
                  <a:tcPr marT="45706" marB="4570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3,41</a:t>
                      </a:r>
                      <a:endParaRPr kumimoji="0" lang="eu-ES" sz="2000" b="0" i="0" u="none" strike="noStrike" cap="none" normalizeH="0" baseline="0" smtClean="0">
                        <a:ln>
                          <a:noFill/>
                        </a:ln>
                        <a:solidFill>
                          <a:schemeClr val="tx1"/>
                        </a:solidFill>
                        <a:effectLst/>
                        <a:latin typeface="Times" charset="0"/>
                      </a:endParaRPr>
                    </a:p>
                  </a:txBody>
                  <a:tcPr marT="45706" marB="4570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39616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Oxigenoa</a:t>
                      </a:r>
                      <a:endParaRPr kumimoji="0" lang="eu-ES" sz="2000" b="0" i="0" u="none" strike="noStrike" cap="none" normalizeH="0" baseline="0" smtClean="0">
                        <a:ln>
                          <a:noFill/>
                        </a:ln>
                        <a:solidFill>
                          <a:schemeClr val="tx1"/>
                        </a:solidFill>
                        <a:effectLst/>
                        <a:latin typeface="Times" charset="0"/>
                      </a:endParaRPr>
                    </a:p>
                  </a:txBody>
                  <a:tcPr marT="45706" marB="4570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0,22</a:t>
                      </a:r>
                      <a:endParaRPr kumimoji="0" lang="eu-ES" sz="2000" b="0" i="0" u="none" strike="noStrike" cap="none" normalizeH="0" baseline="0" smtClean="0">
                        <a:ln>
                          <a:noFill/>
                        </a:ln>
                        <a:solidFill>
                          <a:schemeClr val="tx1"/>
                        </a:solidFill>
                        <a:effectLst/>
                        <a:latin typeface="Times" charset="0"/>
                      </a:endParaRPr>
                    </a:p>
                  </a:txBody>
                  <a:tcPr marT="45706" marB="4570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39616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Nitrogeno</a:t>
                      </a:r>
                      <a:endParaRPr kumimoji="0" lang="eu-ES" sz="2000" b="0" i="0" u="none" strike="noStrike" cap="none" normalizeH="0" baseline="0" smtClean="0">
                        <a:ln>
                          <a:noFill/>
                        </a:ln>
                        <a:solidFill>
                          <a:schemeClr val="tx1"/>
                        </a:solidFill>
                        <a:effectLst/>
                        <a:latin typeface="Times" charset="0"/>
                      </a:endParaRPr>
                    </a:p>
                  </a:txBody>
                  <a:tcPr marT="45706" marB="4570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0,24</a:t>
                      </a:r>
                      <a:endParaRPr kumimoji="0" lang="eu-ES" sz="2000" b="0" i="0" u="none" strike="noStrike" cap="none" normalizeH="0" baseline="0" smtClean="0">
                        <a:ln>
                          <a:noFill/>
                        </a:ln>
                        <a:solidFill>
                          <a:schemeClr val="tx1"/>
                        </a:solidFill>
                        <a:effectLst/>
                        <a:latin typeface="Times" charset="0"/>
                      </a:endParaRPr>
                    </a:p>
                  </a:txBody>
                  <a:tcPr marT="45706" marB="4570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39616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Karbono Dioxidoa</a:t>
                      </a:r>
                      <a:endParaRPr kumimoji="0" lang="eu-ES" sz="2000" b="0" i="0" u="none" strike="noStrike" cap="none" normalizeH="0" baseline="0" smtClean="0">
                        <a:ln>
                          <a:noFill/>
                        </a:ln>
                        <a:solidFill>
                          <a:schemeClr val="tx1"/>
                        </a:solidFill>
                        <a:effectLst/>
                        <a:latin typeface="Times" charset="0"/>
                      </a:endParaRPr>
                    </a:p>
                  </a:txBody>
                  <a:tcPr marT="45706" marB="4570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0,22</a:t>
                      </a:r>
                      <a:endParaRPr kumimoji="0" lang="eu-ES" sz="2000" b="0" i="0" u="none" strike="noStrike" cap="none" normalizeH="0" baseline="0" smtClean="0">
                        <a:ln>
                          <a:noFill/>
                        </a:ln>
                        <a:solidFill>
                          <a:schemeClr val="tx1"/>
                        </a:solidFill>
                        <a:effectLst/>
                        <a:latin typeface="Times" charset="0"/>
                      </a:endParaRPr>
                    </a:p>
                  </a:txBody>
                  <a:tcPr marT="45706" marB="4570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39616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Kloro</a:t>
                      </a:r>
                      <a:endParaRPr kumimoji="0" lang="eu-ES" sz="2000" b="0" i="0" u="none" strike="noStrike" cap="none" normalizeH="0" baseline="0" smtClean="0">
                        <a:ln>
                          <a:noFill/>
                        </a:ln>
                        <a:solidFill>
                          <a:schemeClr val="tx1"/>
                        </a:solidFill>
                        <a:effectLst/>
                        <a:latin typeface="Times" charset="0"/>
                      </a:endParaRPr>
                    </a:p>
                  </a:txBody>
                  <a:tcPr marT="45706" marB="4570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0,12</a:t>
                      </a:r>
                      <a:endParaRPr kumimoji="0" lang="eu-ES" sz="2000" b="0" i="0" u="none" strike="noStrike" cap="none" normalizeH="0" baseline="0" smtClean="0">
                        <a:ln>
                          <a:noFill/>
                        </a:ln>
                        <a:solidFill>
                          <a:schemeClr val="tx1"/>
                        </a:solidFill>
                        <a:effectLst/>
                        <a:latin typeface="Times" charset="0"/>
                      </a:endParaRPr>
                    </a:p>
                  </a:txBody>
                  <a:tcPr marT="45706" marB="4570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39616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Ur lurrina</a:t>
                      </a:r>
                      <a:endParaRPr kumimoji="0" lang="eu-ES" sz="2000" b="0" i="0" u="none" strike="noStrike" cap="none" normalizeH="0" baseline="0" smtClean="0">
                        <a:ln>
                          <a:noFill/>
                        </a:ln>
                        <a:solidFill>
                          <a:schemeClr val="tx1"/>
                        </a:solidFill>
                        <a:effectLst/>
                        <a:latin typeface="Times" charset="0"/>
                      </a:endParaRPr>
                    </a:p>
                  </a:txBody>
                  <a:tcPr marT="45706" marB="4570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0,47</a:t>
                      </a:r>
                      <a:endParaRPr kumimoji="0" lang="eu-ES" sz="2000" b="0" i="0" u="none" strike="noStrike" cap="none" normalizeH="0" baseline="0" smtClean="0">
                        <a:ln>
                          <a:noFill/>
                        </a:ln>
                        <a:solidFill>
                          <a:schemeClr val="tx1"/>
                        </a:solidFill>
                        <a:effectLst/>
                        <a:latin typeface="Times" charset="0"/>
                      </a:endParaRPr>
                    </a:p>
                  </a:txBody>
                  <a:tcPr marT="45706" marB="4570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bl>
          </a:graphicData>
        </a:graphic>
      </p:graphicFrame>
      <p:sp>
        <p:nvSpPr>
          <p:cNvPr id="734292" name="Text Box 315"/>
          <p:cNvSpPr txBox="1">
            <a:spLocks noChangeArrowheads="1"/>
          </p:cNvSpPr>
          <p:nvPr/>
        </p:nvSpPr>
        <p:spPr bwMode="auto">
          <a:xfrm>
            <a:off x="4285966" y="1520683"/>
            <a:ext cx="4032250" cy="346075"/>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s-ES" b="1"/>
              <a:t>BERO ESPEZIFIKOAK</a:t>
            </a:r>
          </a:p>
        </p:txBody>
      </p:sp>
      <p:pic>
        <p:nvPicPr>
          <p:cNvPr id="7"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28999"/>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44026"/>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57574"/>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06988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5233"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4D58B93A-BD41-5D4C-82B8-5FDE427F6087}" type="slidenum">
              <a:rPr lang="eu-ES" sz="1400">
                <a:latin typeface="Times" charset="0"/>
              </a:rPr>
              <a:pPr/>
              <a:t>31</a:t>
            </a:fld>
            <a:endParaRPr lang="eu-ES" sz="1400">
              <a:latin typeface="Times" charset="0"/>
            </a:endParaRPr>
          </a:p>
        </p:txBody>
      </p:sp>
      <p:sp>
        <p:nvSpPr>
          <p:cNvPr id="735234" name="Text Box 4"/>
          <p:cNvSpPr txBox="1">
            <a:spLocks noChangeArrowheads="1"/>
          </p:cNvSpPr>
          <p:nvPr/>
        </p:nvSpPr>
        <p:spPr bwMode="auto">
          <a:xfrm>
            <a:off x="487153" y="1916113"/>
            <a:ext cx="8280400" cy="3881437"/>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dirty="0"/>
              <a:t>- Zerbat bero zurgatzen dute 5 Kg ur 17</a:t>
            </a:r>
            <a:r>
              <a:rPr lang="eu-ES" dirty="0">
                <a:sym typeface="Symbol" charset="0"/>
              </a:rPr>
              <a:t>Ctatik 85 Ctara igotzeko (soluzioa 340  Kcaloria)</a:t>
            </a:r>
          </a:p>
          <a:p>
            <a:pPr>
              <a:spcBef>
                <a:spcPct val="50000"/>
              </a:spcBef>
            </a:pPr>
            <a:r>
              <a:rPr lang="eu-ES" dirty="0">
                <a:sym typeface="Symbol" charset="0"/>
              </a:rPr>
              <a:t>68 C direnez igo behar direnak, 5000g-ekin biderkatuz uraren bero espezifikoa (1cal/gr C) eta 68 - lortzen da.</a:t>
            </a:r>
          </a:p>
          <a:p>
            <a:pPr>
              <a:spcBef>
                <a:spcPct val="50000"/>
              </a:spcBef>
              <a:buFontTx/>
              <a:buChar char="-"/>
            </a:pPr>
            <a:r>
              <a:rPr lang="eu-ES" dirty="0">
                <a:sym typeface="Symbol" charset="0"/>
              </a:rPr>
              <a:t>Aluminioaren bero espezifikoa bada, 850 gramoei zenbat bero eman behar zaie tenperatura 20Ctatik 180 C-tara igotzeko  (Soluzioa 28560 cal)</a:t>
            </a:r>
          </a:p>
          <a:p>
            <a:pPr>
              <a:spcBef>
                <a:spcPct val="50000"/>
              </a:spcBef>
            </a:pPr>
            <a:r>
              <a:rPr lang="eu-ES" dirty="0">
                <a:sym typeface="Symbol" charset="0"/>
              </a:rPr>
              <a:t>0,21cal/g C *  850 g  * 160 C  =28560 cal</a:t>
            </a:r>
          </a:p>
          <a:p>
            <a:pPr>
              <a:spcBef>
                <a:spcPct val="50000"/>
              </a:spcBef>
              <a:buFontTx/>
              <a:buChar char="-"/>
            </a:pPr>
            <a:r>
              <a:rPr lang="eu-ES" dirty="0">
                <a:sym typeface="Symbol" charset="0"/>
              </a:rPr>
              <a:t>Burdinaren bero espezifikoa kalkulatzeko 30 g-ko bola bat 200 C arte berotu da berogailuan. Ondoren kalorimetrora 80g ur bota dira 20 C eta bola hori. Amaieran kalorimetroak 27,2 C adierazten du. Zein da burdinaren bero espezifikoa:</a:t>
            </a:r>
          </a:p>
          <a:p>
            <a:pPr>
              <a:spcBef>
                <a:spcPct val="50000"/>
              </a:spcBef>
            </a:pPr>
            <a:r>
              <a:rPr lang="eu-ES" dirty="0">
                <a:sym typeface="Symbol" charset="0"/>
              </a:rPr>
              <a:t>Urak zurgatutakoa= 80g* 7,2 C  * 1cal/g C = Burdinak emandakoa= 30*be*(200-27,2)</a:t>
            </a:r>
          </a:p>
          <a:p>
            <a:pPr>
              <a:spcBef>
                <a:spcPct val="50000"/>
              </a:spcBef>
            </a:pPr>
            <a:r>
              <a:rPr lang="eu-ES" dirty="0">
                <a:sym typeface="Symbol" charset="0"/>
              </a:rPr>
              <a:t>Horrela Be kalkula daiteke</a:t>
            </a:r>
          </a:p>
          <a:p>
            <a:pPr>
              <a:spcBef>
                <a:spcPct val="50000"/>
              </a:spcBef>
            </a:pPr>
            <a:r>
              <a:rPr lang="eu-ES" dirty="0">
                <a:sym typeface="Symbol" charset="0"/>
                <a:hlinkClick r:id="rId2"/>
              </a:rPr>
              <a:t>Laborategian egiteko</a:t>
            </a:r>
            <a:endParaRPr lang="eu-ES" dirty="0">
              <a:sym typeface="Symbol" charset="0"/>
            </a:endParaRPr>
          </a:p>
        </p:txBody>
      </p:sp>
      <p:pic>
        <p:nvPicPr>
          <p:cNvPr id="5"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27595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6257"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93DFDD9D-0A68-454A-A43F-6C6181DF92B0}" type="slidenum">
              <a:rPr lang="eu-ES" sz="1400">
                <a:latin typeface="Times" charset="0"/>
              </a:rPr>
              <a:pPr/>
              <a:t>32</a:t>
            </a:fld>
            <a:endParaRPr lang="eu-ES" sz="1400">
              <a:latin typeface="Times" charset="0"/>
            </a:endParaRPr>
          </a:p>
        </p:txBody>
      </p:sp>
      <p:sp>
        <p:nvSpPr>
          <p:cNvPr id="736258" name="Text Box 4"/>
          <p:cNvSpPr txBox="1">
            <a:spLocks noChangeArrowheads="1"/>
          </p:cNvSpPr>
          <p:nvPr/>
        </p:nvSpPr>
        <p:spPr bwMode="auto">
          <a:xfrm>
            <a:off x="755650" y="2573884"/>
            <a:ext cx="6121400" cy="1079500"/>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s-ES">
                <a:hlinkClick r:id="rId2"/>
              </a:rPr>
              <a:t>Ariketa</a:t>
            </a:r>
            <a:r>
              <a:rPr lang="es-ES"/>
              <a:t> 1</a:t>
            </a:r>
          </a:p>
          <a:p>
            <a:pPr>
              <a:spcBef>
                <a:spcPct val="50000"/>
              </a:spcBef>
            </a:pPr>
            <a:r>
              <a:rPr lang="es-ES">
                <a:hlinkClick r:id="rId3"/>
              </a:rPr>
              <a:t>Ariketa 2</a:t>
            </a:r>
            <a:endParaRPr lang="es-ES"/>
          </a:p>
          <a:p>
            <a:pPr>
              <a:spcBef>
                <a:spcPct val="50000"/>
              </a:spcBef>
            </a:pPr>
            <a:r>
              <a:rPr lang="es-ES">
                <a:hlinkClick r:id="rId4"/>
              </a:rPr>
              <a:t>Ariketak 3</a:t>
            </a:r>
            <a:endParaRPr lang="es-ES"/>
          </a:p>
        </p:txBody>
      </p:sp>
      <p:sp>
        <p:nvSpPr>
          <p:cNvPr id="736259" name="Text Box 5"/>
          <p:cNvSpPr txBox="1">
            <a:spLocks noChangeArrowheads="1"/>
          </p:cNvSpPr>
          <p:nvPr/>
        </p:nvSpPr>
        <p:spPr bwMode="auto">
          <a:xfrm>
            <a:off x="755650" y="616497"/>
            <a:ext cx="5329238" cy="1812925"/>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s-ES">
                <a:hlinkClick r:id="rId5"/>
              </a:rPr>
              <a:t>Errepasoa</a:t>
            </a:r>
            <a:r>
              <a:rPr lang="es-ES"/>
              <a:t> 1</a:t>
            </a:r>
          </a:p>
          <a:p>
            <a:pPr>
              <a:spcBef>
                <a:spcPct val="50000"/>
              </a:spcBef>
            </a:pPr>
            <a:r>
              <a:rPr lang="es-ES">
                <a:hlinkClick r:id="rId6"/>
              </a:rPr>
              <a:t>Errepasoa 2</a:t>
            </a:r>
            <a:endParaRPr lang="es-ES"/>
          </a:p>
          <a:p>
            <a:pPr>
              <a:spcBef>
                <a:spcPct val="50000"/>
              </a:spcBef>
            </a:pPr>
            <a:r>
              <a:rPr lang="es-ES">
                <a:hlinkClick r:id="rId7"/>
              </a:rPr>
              <a:t>Errepasoa 3</a:t>
            </a:r>
            <a:endParaRPr lang="es-ES"/>
          </a:p>
          <a:p>
            <a:pPr>
              <a:spcBef>
                <a:spcPct val="50000"/>
              </a:spcBef>
            </a:pPr>
            <a:r>
              <a:rPr lang="es-ES">
                <a:hlinkClick r:id="rId8"/>
              </a:rPr>
              <a:t>Teknotxokoko errepasoa</a:t>
            </a:r>
            <a:endParaRPr lang="es-ES"/>
          </a:p>
          <a:p>
            <a:pPr>
              <a:spcBef>
                <a:spcPct val="50000"/>
              </a:spcBef>
            </a:pPr>
            <a:r>
              <a:rPr lang="es-ES">
                <a:hlinkClick r:id="rId9" action="ppaction://hlinkpres?slideindex=1&amp;slidetitle=Cap%92tulo 16. Temperatura y dilataci%97n"/>
              </a:rPr>
              <a:t>Errepasoa</a:t>
            </a:r>
            <a:endParaRPr lang="es-ES"/>
          </a:p>
        </p:txBody>
      </p:sp>
      <p:sp>
        <p:nvSpPr>
          <p:cNvPr id="736260" name="Text Box 6"/>
          <p:cNvSpPr txBox="1">
            <a:spLocks noChangeArrowheads="1"/>
          </p:cNvSpPr>
          <p:nvPr/>
        </p:nvSpPr>
        <p:spPr bwMode="auto">
          <a:xfrm>
            <a:off x="755650" y="3730625"/>
            <a:ext cx="6624638" cy="346075"/>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s-ES">
                <a:hlinkClick r:id="rId10"/>
              </a:rPr>
              <a:t>Esperimentua egiten</a:t>
            </a:r>
            <a:endParaRPr lang="es-ES"/>
          </a:p>
        </p:txBody>
      </p:sp>
      <p:sp>
        <p:nvSpPr>
          <p:cNvPr id="736261" name="Text Box 7"/>
          <p:cNvSpPr txBox="1">
            <a:spLocks noChangeArrowheads="1"/>
          </p:cNvSpPr>
          <p:nvPr/>
        </p:nvSpPr>
        <p:spPr bwMode="auto">
          <a:xfrm>
            <a:off x="755650" y="4378325"/>
            <a:ext cx="6192838" cy="346075"/>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s-ES">
                <a:hlinkClick r:id="rId11"/>
              </a:rPr>
              <a:t>Esperimentu gehiago</a:t>
            </a:r>
            <a:endParaRPr lang="es-ES"/>
          </a:p>
        </p:txBody>
      </p:sp>
      <p:sp>
        <p:nvSpPr>
          <p:cNvPr id="736262" name="Text Box 9"/>
          <p:cNvSpPr txBox="1">
            <a:spLocks noChangeArrowheads="1"/>
          </p:cNvSpPr>
          <p:nvPr/>
        </p:nvSpPr>
        <p:spPr bwMode="auto">
          <a:xfrm>
            <a:off x="755650" y="5013325"/>
            <a:ext cx="5832475" cy="346075"/>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s-ES">
                <a:hlinkClick r:id="rId12" action="ppaction://hlinkfile"/>
              </a:rPr>
              <a:t>Metal baten bero espezifikoa</a:t>
            </a:r>
            <a:endParaRPr lang="es-ES"/>
          </a:p>
        </p:txBody>
      </p:sp>
      <p:sp>
        <p:nvSpPr>
          <p:cNvPr id="736263" name="Text Box 10"/>
          <p:cNvSpPr txBox="1">
            <a:spLocks noChangeArrowheads="1"/>
          </p:cNvSpPr>
          <p:nvPr/>
        </p:nvSpPr>
        <p:spPr bwMode="auto">
          <a:xfrm>
            <a:off x="755650" y="5734050"/>
            <a:ext cx="5761038" cy="346075"/>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s-ES">
                <a:hlinkClick r:id="rId13"/>
              </a:rPr>
              <a:t>Esperimentua egina eta garatuta</a:t>
            </a:r>
            <a:endParaRPr lang="es-ES"/>
          </a:p>
        </p:txBody>
      </p:sp>
      <p:pic>
        <p:nvPicPr>
          <p:cNvPr id="10" name="Imagen 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1" descr="blanco_pequen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Imagen 12" descr="logo_papel"/>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55399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81"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B6635AC3-8C3B-3245-BD97-30871B8B3A2D}" type="slidenum">
              <a:rPr lang="eu-ES" sz="1400">
                <a:latin typeface="Times" charset="0"/>
              </a:rPr>
              <a:pPr/>
              <a:t>33</a:t>
            </a:fld>
            <a:endParaRPr lang="eu-ES" sz="1400">
              <a:latin typeface="Times" charset="0"/>
            </a:endParaRPr>
          </a:p>
        </p:txBody>
      </p:sp>
      <p:sp>
        <p:nvSpPr>
          <p:cNvPr id="737282" name="Text Box 4"/>
          <p:cNvSpPr txBox="1">
            <a:spLocks noChangeArrowheads="1"/>
          </p:cNvSpPr>
          <p:nvPr/>
        </p:nvSpPr>
        <p:spPr bwMode="auto">
          <a:xfrm>
            <a:off x="0" y="1022469"/>
            <a:ext cx="9144000" cy="498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r>
              <a:rPr lang="eu-ES" dirty="0"/>
              <a:t>1.- Kalkulatu 0 ºC-tan eta 1 atm-ko presioan dagoen 1,5 kg-ko masako izotzak xurgatu beharreko beroaren kantitatea erabat ur likiko bihurtzeko. (LF=333,5 kJ/kg)</a:t>
            </a:r>
          </a:p>
          <a:p>
            <a:r>
              <a:rPr lang="eu-ES" dirty="0"/>
              <a:t> Em: 500250 J </a:t>
            </a:r>
          </a:p>
          <a:p>
            <a:r>
              <a:rPr lang="eu-ES" dirty="0"/>
              <a:t>2.- Kalkulatu 100 ºC-tan eta 1 atm-ko presioan dagoen 475 g-ko masako urak xurgatu beharreko beroaren kantitatea erabat ur-lurrun bihurtzeko. (LV= 2257kJ/kg)</a:t>
            </a:r>
          </a:p>
          <a:p>
            <a:r>
              <a:rPr lang="eu-ES" dirty="0"/>
              <a:t> Em: 1072075 J </a:t>
            </a:r>
          </a:p>
          <a:p>
            <a:r>
              <a:rPr lang="eu-ES" dirty="0"/>
              <a:t>3.- 2,5 kg-ko burdinazko objektu bat berotu egin da 15 ºC-tik 80 ºC-ra. Kalkulatu xurgaturiko beroa (c = 443 J kg-1K-1)</a:t>
            </a:r>
          </a:p>
          <a:p>
            <a:r>
              <a:rPr lang="eu-ES" dirty="0"/>
              <a:t> Em: 71987,5 J </a:t>
            </a:r>
          </a:p>
          <a:p>
            <a:r>
              <a:rPr lang="eu-ES" dirty="0"/>
              <a:t>4.- Suposatu uraren, alkoholaren eta merkurioaren masa berdinak (hasierako tenperatura berean) berotzen ditugula bero-foku berbera erabiliz. Zein iritsiko da lehenik 30 ºC-ra? Arrazoitu erantzuna (Bero espezifikoak: ura 4180 J kg-1K-1, alkohola 2424 J kg-1K-1 eta merkurioa 140 J kg-1K-1)</a:t>
            </a:r>
          </a:p>
          <a:p>
            <a:r>
              <a:rPr lang="eu-ES" dirty="0"/>
              <a:t>5.- 60 ºC-tan dagoen metal ezezagun batez eginiko 1,8 kg-ko pieza bat, 10 ºC-tan dagoen 1,5 kg uretan sartu dugu. Denbora jakin bat pasata, 15 ºC-ko tenperatura lortu dute (oreka termikoa). Kalkulatu metalaren bero espezifikoa.Datuak: Uraren bero espezifikoa 4180 J kg-1K-1)</a:t>
            </a:r>
          </a:p>
          <a:p>
            <a:r>
              <a:rPr lang="eu-ES" dirty="0"/>
              <a:t> Em: 387 J kg-1K -1</a:t>
            </a:r>
          </a:p>
          <a:p>
            <a:r>
              <a:rPr lang="eu-ES" dirty="0"/>
              <a:t>6.- -10 ºC-tan dagoen 1 kg-ko izotz bloke bat 20 ºC-tan dagoen ur likido bihurtu arte berotu dugu. Zenbat bero eman behar izan diogu? (Datuak: ci zotza= 2090 J kg-1K-1, cura=4180 J kg-1K-1, LF= 333500 J kg-1</a:t>
            </a:r>
          </a:p>
          <a:p>
            <a:r>
              <a:rPr lang="eu-ES" dirty="0"/>
              <a:t> Em: 438000 J</a:t>
            </a:r>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172852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8305"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9FEB9FBB-48FA-8A4C-858C-ED44ED35C7D1}" type="slidenum">
              <a:rPr lang="eu-ES" sz="1400">
                <a:latin typeface="Times" charset="0"/>
              </a:rPr>
              <a:pPr/>
              <a:t>34</a:t>
            </a:fld>
            <a:endParaRPr lang="eu-ES" sz="1400">
              <a:latin typeface="Times" charset="0"/>
            </a:endParaRPr>
          </a:p>
        </p:txBody>
      </p:sp>
      <p:sp>
        <p:nvSpPr>
          <p:cNvPr id="738308" name="Text Box 2"/>
          <p:cNvSpPr txBox="1">
            <a:spLocks noChangeArrowheads="1"/>
          </p:cNvSpPr>
          <p:nvPr/>
        </p:nvSpPr>
        <p:spPr bwMode="auto">
          <a:xfrm>
            <a:off x="792163" y="714375"/>
            <a:ext cx="2195512" cy="376238"/>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800"/>
              <a:t>Egoera aldaketak</a:t>
            </a:r>
          </a:p>
        </p:txBody>
      </p:sp>
      <p:sp>
        <p:nvSpPr>
          <p:cNvPr id="738309" name="Line 3"/>
          <p:cNvSpPr>
            <a:spLocks noChangeShapeType="1"/>
          </p:cNvSpPr>
          <p:nvPr/>
        </p:nvSpPr>
        <p:spPr bwMode="auto">
          <a:xfrm>
            <a:off x="684213" y="1044575"/>
            <a:ext cx="8351837" cy="0"/>
          </a:xfrm>
          <a:prstGeom prst="line">
            <a:avLst/>
          </a:prstGeom>
          <a:noFill/>
          <a:ln w="9525">
            <a:solidFill>
              <a:srgbClr val="339933"/>
            </a:solidFill>
            <a:round/>
            <a:headEnd/>
            <a:tailEnd/>
          </a:ln>
          <a:extLst>
            <a:ext uri="{909E8E84-426E-40dd-AFC4-6F175D3DCCD1}">
              <a14:hiddenFill xmlns:a14="http://schemas.microsoft.com/office/drawing/2010/main">
                <a:noFill/>
              </a14:hiddenFill>
            </a:ext>
          </a:extLst>
        </p:spPr>
        <p:txBody>
          <a:bodyPr/>
          <a:lstStyle/>
          <a:p>
            <a:endParaRPr lang="es-ES"/>
          </a:p>
        </p:txBody>
      </p:sp>
      <p:grpSp>
        <p:nvGrpSpPr>
          <p:cNvPr id="2" name="Group 31"/>
          <p:cNvGrpSpPr>
            <a:grpSpLocks/>
          </p:cNvGrpSpPr>
          <p:nvPr/>
        </p:nvGrpSpPr>
        <p:grpSpPr bwMode="auto">
          <a:xfrm>
            <a:off x="503238" y="3536950"/>
            <a:ext cx="1368425" cy="395288"/>
            <a:chOff x="680" y="1684"/>
            <a:chExt cx="862" cy="249"/>
          </a:xfrm>
        </p:grpSpPr>
        <p:sp>
          <p:nvSpPr>
            <p:cNvPr id="738338" name="Rectangle 32"/>
            <p:cNvSpPr>
              <a:spLocks noChangeArrowheads="1"/>
            </p:cNvSpPr>
            <p:nvPr/>
          </p:nvSpPr>
          <p:spPr bwMode="auto">
            <a:xfrm>
              <a:off x="680" y="1684"/>
              <a:ext cx="862" cy="249"/>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sz="1800"/>
            </a:p>
          </p:txBody>
        </p:sp>
        <p:sp>
          <p:nvSpPr>
            <p:cNvPr id="738339" name="Text Box 33"/>
            <p:cNvSpPr txBox="1">
              <a:spLocks noChangeArrowheads="1"/>
            </p:cNvSpPr>
            <p:nvPr/>
          </p:nvSpPr>
          <p:spPr bwMode="auto">
            <a:xfrm>
              <a:off x="793" y="1706"/>
              <a:ext cx="635" cy="192"/>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t>SOLIDOA</a:t>
              </a:r>
            </a:p>
          </p:txBody>
        </p:sp>
      </p:grpSp>
      <p:grpSp>
        <p:nvGrpSpPr>
          <p:cNvPr id="3" name="Group 34"/>
          <p:cNvGrpSpPr>
            <a:grpSpLocks/>
          </p:cNvGrpSpPr>
          <p:nvPr/>
        </p:nvGrpSpPr>
        <p:grpSpPr bwMode="auto">
          <a:xfrm>
            <a:off x="3851275" y="3536950"/>
            <a:ext cx="1368425" cy="395288"/>
            <a:chOff x="680" y="1684"/>
            <a:chExt cx="862" cy="249"/>
          </a:xfrm>
        </p:grpSpPr>
        <p:sp>
          <p:nvSpPr>
            <p:cNvPr id="738336" name="Rectangle 35"/>
            <p:cNvSpPr>
              <a:spLocks noChangeArrowheads="1"/>
            </p:cNvSpPr>
            <p:nvPr/>
          </p:nvSpPr>
          <p:spPr bwMode="auto">
            <a:xfrm>
              <a:off x="680" y="1684"/>
              <a:ext cx="862" cy="249"/>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sz="1800"/>
            </a:p>
          </p:txBody>
        </p:sp>
        <p:sp>
          <p:nvSpPr>
            <p:cNvPr id="738337" name="Text Box 36"/>
            <p:cNvSpPr txBox="1">
              <a:spLocks noChangeArrowheads="1"/>
            </p:cNvSpPr>
            <p:nvPr/>
          </p:nvSpPr>
          <p:spPr bwMode="auto">
            <a:xfrm>
              <a:off x="793" y="1706"/>
              <a:ext cx="635" cy="192"/>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t>LIKIDOA</a:t>
              </a:r>
            </a:p>
          </p:txBody>
        </p:sp>
      </p:grpSp>
      <p:grpSp>
        <p:nvGrpSpPr>
          <p:cNvPr id="4" name="Group 37"/>
          <p:cNvGrpSpPr>
            <a:grpSpLocks/>
          </p:cNvGrpSpPr>
          <p:nvPr/>
        </p:nvGrpSpPr>
        <p:grpSpPr bwMode="auto">
          <a:xfrm>
            <a:off x="7092950" y="3536950"/>
            <a:ext cx="1368425" cy="395288"/>
            <a:chOff x="680" y="1684"/>
            <a:chExt cx="862" cy="249"/>
          </a:xfrm>
        </p:grpSpPr>
        <p:sp>
          <p:nvSpPr>
            <p:cNvPr id="738334" name="Rectangle 38"/>
            <p:cNvSpPr>
              <a:spLocks noChangeArrowheads="1"/>
            </p:cNvSpPr>
            <p:nvPr/>
          </p:nvSpPr>
          <p:spPr bwMode="auto">
            <a:xfrm>
              <a:off x="680" y="1684"/>
              <a:ext cx="862" cy="249"/>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sz="1800"/>
            </a:p>
          </p:txBody>
        </p:sp>
        <p:sp>
          <p:nvSpPr>
            <p:cNvPr id="738335" name="Text Box 39"/>
            <p:cNvSpPr txBox="1">
              <a:spLocks noChangeArrowheads="1"/>
            </p:cNvSpPr>
            <p:nvPr/>
          </p:nvSpPr>
          <p:spPr bwMode="auto">
            <a:xfrm>
              <a:off x="793" y="1706"/>
              <a:ext cx="635" cy="192"/>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t>GASA</a:t>
              </a:r>
            </a:p>
          </p:txBody>
        </p:sp>
      </p:grpSp>
      <p:grpSp>
        <p:nvGrpSpPr>
          <p:cNvPr id="5" name="Group 68"/>
          <p:cNvGrpSpPr>
            <a:grpSpLocks/>
          </p:cNvGrpSpPr>
          <p:nvPr/>
        </p:nvGrpSpPr>
        <p:grpSpPr bwMode="auto">
          <a:xfrm>
            <a:off x="2195513" y="3789363"/>
            <a:ext cx="1008062" cy="490537"/>
            <a:chOff x="1383" y="2387"/>
            <a:chExt cx="635" cy="309"/>
          </a:xfrm>
        </p:grpSpPr>
        <p:sp>
          <p:nvSpPr>
            <p:cNvPr id="738332" name="Line 41"/>
            <p:cNvSpPr>
              <a:spLocks noChangeShapeType="1"/>
            </p:cNvSpPr>
            <p:nvPr/>
          </p:nvSpPr>
          <p:spPr bwMode="auto">
            <a:xfrm rot="-5400000">
              <a:off x="1701" y="2069"/>
              <a:ext cx="0" cy="635"/>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738333" name="Text Box 42"/>
            <p:cNvSpPr txBox="1">
              <a:spLocks noChangeArrowheads="1"/>
            </p:cNvSpPr>
            <p:nvPr/>
          </p:nvSpPr>
          <p:spPr bwMode="auto">
            <a:xfrm>
              <a:off x="1406" y="2523"/>
              <a:ext cx="49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200"/>
                <a:t>FUSIOA</a:t>
              </a:r>
            </a:p>
          </p:txBody>
        </p:sp>
      </p:grpSp>
      <p:grpSp>
        <p:nvGrpSpPr>
          <p:cNvPr id="6" name="Group 67"/>
          <p:cNvGrpSpPr>
            <a:grpSpLocks/>
          </p:cNvGrpSpPr>
          <p:nvPr/>
        </p:nvGrpSpPr>
        <p:grpSpPr bwMode="auto">
          <a:xfrm>
            <a:off x="5362575" y="3787775"/>
            <a:ext cx="1549400" cy="492125"/>
            <a:chOff x="3378" y="2386"/>
            <a:chExt cx="976" cy="310"/>
          </a:xfrm>
        </p:grpSpPr>
        <p:sp>
          <p:nvSpPr>
            <p:cNvPr id="738330" name="Line 44"/>
            <p:cNvSpPr>
              <a:spLocks noChangeShapeType="1"/>
            </p:cNvSpPr>
            <p:nvPr/>
          </p:nvSpPr>
          <p:spPr bwMode="auto">
            <a:xfrm rot="-5400000">
              <a:off x="3833" y="2068"/>
              <a:ext cx="0" cy="635"/>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738331" name="Text Box 45"/>
            <p:cNvSpPr txBox="1">
              <a:spLocks noChangeArrowheads="1"/>
            </p:cNvSpPr>
            <p:nvPr/>
          </p:nvSpPr>
          <p:spPr bwMode="auto">
            <a:xfrm>
              <a:off x="3378" y="2523"/>
              <a:ext cx="97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200"/>
                <a:t>LURRINTZEA</a:t>
              </a:r>
            </a:p>
          </p:txBody>
        </p:sp>
      </p:grpSp>
      <p:grpSp>
        <p:nvGrpSpPr>
          <p:cNvPr id="7" name="Group 69"/>
          <p:cNvGrpSpPr>
            <a:grpSpLocks/>
          </p:cNvGrpSpPr>
          <p:nvPr/>
        </p:nvGrpSpPr>
        <p:grpSpPr bwMode="auto">
          <a:xfrm>
            <a:off x="1900238" y="3117850"/>
            <a:ext cx="1439862" cy="381000"/>
            <a:chOff x="1197" y="1964"/>
            <a:chExt cx="907" cy="240"/>
          </a:xfrm>
        </p:grpSpPr>
        <p:sp>
          <p:nvSpPr>
            <p:cNvPr id="738328" name="Line 47"/>
            <p:cNvSpPr>
              <a:spLocks noChangeShapeType="1"/>
            </p:cNvSpPr>
            <p:nvPr/>
          </p:nvSpPr>
          <p:spPr bwMode="auto">
            <a:xfrm rot="16200000" flipV="1">
              <a:off x="1678" y="1886"/>
              <a:ext cx="0" cy="635"/>
            </a:xfrm>
            <a:prstGeom prst="line">
              <a:avLst/>
            </a:prstGeom>
            <a:noFill/>
            <a:ln w="57150">
              <a:solidFill>
                <a:srgbClr val="FF99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738329" name="Text Box 48"/>
            <p:cNvSpPr txBox="1">
              <a:spLocks noChangeArrowheads="1"/>
            </p:cNvSpPr>
            <p:nvPr/>
          </p:nvSpPr>
          <p:spPr bwMode="auto">
            <a:xfrm>
              <a:off x="1197" y="1964"/>
              <a:ext cx="90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200"/>
                <a:t>SOLIDIFIKAZIOA</a:t>
              </a:r>
            </a:p>
          </p:txBody>
        </p:sp>
      </p:grpSp>
      <p:grpSp>
        <p:nvGrpSpPr>
          <p:cNvPr id="8" name="Group 70"/>
          <p:cNvGrpSpPr>
            <a:grpSpLocks/>
          </p:cNvGrpSpPr>
          <p:nvPr/>
        </p:nvGrpSpPr>
        <p:grpSpPr bwMode="auto">
          <a:xfrm>
            <a:off x="5364163" y="2960688"/>
            <a:ext cx="1549400" cy="574675"/>
            <a:chOff x="3379" y="1865"/>
            <a:chExt cx="976" cy="362"/>
          </a:xfrm>
        </p:grpSpPr>
        <p:sp>
          <p:nvSpPr>
            <p:cNvPr id="738326" name="Line 50"/>
            <p:cNvSpPr>
              <a:spLocks noChangeShapeType="1"/>
            </p:cNvSpPr>
            <p:nvPr/>
          </p:nvSpPr>
          <p:spPr bwMode="auto">
            <a:xfrm rot="16200000" flipV="1">
              <a:off x="3810" y="1909"/>
              <a:ext cx="0" cy="635"/>
            </a:xfrm>
            <a:prstGeom prst="line">
              <a:avLst/>
            </a:prstGeom>
            <a:noFill/>
            <a:ln w="57150">
              <a:solidFill>
                <a:srgbClr val="FF99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738327" name="Text Box 51"/>
            <p:cNvSpPr txBox="1">
              <a:spLocks noChangeArrowheads="1"/>
            </p:cNvSpPr>
            <p:nvPr/>
          </p:nvSpPr>
          <p:spPr bwMode="auto">
            <a:xfrm>
              <a:off x="3379" y="1865"/>
              <a:ext cx="9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200"/>
                <a:t>LIKIDOTZEA EDO KONDENTSAZIOA</a:t>
              </a:r>
            </a:p>
          </p:txBody>
        </p:sp>
      </p:grpSp>
      <p:grpSp>
        <p:nvGrpSpPr>
          <p:cNvPr id="9" name="Group 65"/>
          <p:cNvGrpSpPr>
            <a:grpSpLocks/>
          </p:cNvGrpSpPr>
          <p:nvPr/>
        </p:nvGrpSpPr>
        <p:grpSpPr bwMode="auto">
          <a:xfrm>
            <a:off x="1584325" y="4292600"/>
            <a:ext cx="5975350" cy="1427163"/>
            <a:chOff x="998" y="2704"/>
            <a:chExt cx="3764" cy="899"/>
          </a:xfrm>
        </p:grpSpPr>
        <p:sp>
          <p:nvSpPr>
            <p:cNvPr id="738324" name="Freeform 53"/>
            <p:cNvSpPr>
              <a:spLocks/>
            </p:cNvSpPr>
            <p:nvPr/>
          </p:nvSpPr>
          <p:spPr bwMode="auto">
            <a:xfrm rot="-5400000">
              <a:off x="2571" y="1131"/>
              <a:ext cx="617" cy="3764"/>
            </a:xfrm>
            <a:custGeom>
              <a:avLst/>
              <a:gdLst>
                <a:gd name="T0" fmla="*/ 617 w 617"/>
                <a:gd name="T1" fmla="*/ 37 h 2135"/>
                <a:gd name="T2" fmla="*/ 2 w 617"/>
                <a:gd name="T3" fmla="*/ 0 h 2135"/>
                <a:gd name="T4" fmla="*/ 0 w 617"/>
                <a:gd name="T5" fmla="*/ 64106 h 2135"/>
                <a:gd name="T6" fmla="*/ 615 w 617"/>
                <a:gd name="T7" fmla="*/ 64041 h 2135"/>
                <a:gd name="T8" fmla="*/ 0 60000 65536"/>
                <a:gd name="T9" fmla="*/ 0 60000 65536"/>
                <a:gd name="T10" fmla="*/ 0 60000 65536"/>
                <a:gd name="T11" fmla="*/ 0 60000 65536"/>
                <a:gd name="T12" fmla="*/ 0 w 617"/>
                <a:gd name="T13" fmla="*/ 0 h 2135"/>
                <a:gd name="T14" fmla="*/ 617 w 617"/>
                <a:gd name="T15" fmla="*/ 2135 h 2135"/>
              </a:gdLst>
              <a:ahLst/>
              <a:cxnLst>
                <a:cxn ang="T8">
                  <a:pos x="T0" y="T1"/>
                </a:cxn>
                <a:cxn ang="T9">
                  <a:pos x="T2" y="T3"/>
                </a:cxn>
                <a:cxn ang="T10">
                  <a:pos x="T4" y="T5"/>
                </a:cxn>
                <a:cxn ang="T11">
                  <a:pos x="T6" y="T7"/>
                </a:cxn>
              </a:cxnLst>
              <a:rect l="T12" t="T13" r="T14" b="T15"/>
              <a:pathLst>
                <a:path w="617" h="2135">
                  <a:moveTo>
                    <a:pt x="617" y="1"/>
                  </a:moveTo>
                  <a:lnTo>
                    <a:pt x="2" y="0"/>
                  </a:lnTo>
                  <a:lnTo>
                    <a:pt x="0" y="2135"/>
                  </a:lnTo>
                  <a:lnTo>
                    <a:pt x="615" y="2133"/>
                  </a:lnTo>
                </a:path>
              </a:pathLst>
            </a:custGeom>
            <a:noFill/>
            <a:ln w="57150">
              <a:solidFill>
                <a:srgbClr val="FF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738325" name="Text Box 54"/>
            <p:cNvSpPr txBox="1">
              <a:spLocks noChangeArrowheads="1"/>
            </p:cNvSpPr>
            <p:nvPr/>
          </p:nvSpPr>
          <p:spPr bwMode="auto">
            <a:xfrm>
              <a:off x="2336" y="3430"/>
              <a:ext cx="97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200"/>
                <a:t>SUBLIMAZIOA</a:t>
              </a:r>
            </a:p>
          </p:txBody>
        </p:sp>
      </p:grpSp>
      <p:sp>
        <p:nvSpPr>
          <p:cNvPr id="738318" name="Freeform 56"/>
          <p:cNvSpPr>
            <a:spLocks/>
          </p:cNvSpPr>
          <p:nvPr/>
        </p:nvSpPr>
        <p:spPr bwMode="auto">
          <a:xfrm rot="-5400000">
            <a:off x="4008438" y="-555625"/>
            <a:ext cx="1200150" cy="6048375"/>
          </a:xfrm>
          <a:custGeom>
            <a:avLst/>
            <a:gdLst>
              <a:gd name="T0" fmla="*/ 0 w 756"/>
              <a:gd name="T1" fmla="*/ 2147483647 h 2133"/>
              <a:gd name="T2" fmla="*/ 2147483647 w 756"/>
              <a:gd name="T3" fmla="*/ 2147483647 h 2133"/>
              <a:gd name="T4" fmla="*/ 2147483647 w 756"/>
              <a:gd name="T5" fmla="*/ 0 h 2133"/>
              <a:gd name="T6" fmla="*/ 2147483647 w 756"/>
              <a:gd name="T7" fmla="*/ 2147483647 h 2133"/>
              <a:gd name="T8" fmla="*/ 0 60000 65536"/>
              <a:gd name="T9" fmla="*/ 0 60000 65536"/>
              <a:gd name="T10" fmla="*/ 0 60000 65536"/>
              <a:gd name="T11" fmla="*/ 0 60000 65536"/>
              <a:gd name="T12" fmla="*/ 0 w 756"/>
              <a:gd name="T13" fmla="*/ 0 h 2133"/>
              <a:gd name="T14" fmla="*/ 756 w 756"/>
              <a:gd name="T15" fmla="*/ 2133 h 2133"/>
            </a:gdLst>
            <a:ahLst/>
            <a:cxnLst>
              <a:cxn ang="T8">
                <a:pos x="T0" y="T1"/>
              </a:cxn>
              <a:cxn ang="T9">
                <a:pos x="T2" y="T3"/>
              </a:cxn>
              <a:cxn ang="T10">
                <a:pos x="T4" y="T5"/>
              </a:cxn>
              <a:cxn ang="T11">
                <a:pos x="T6" y="T7"/>
              </a:cxn>
            </a:cxnLst>
            <a:rect l="T12" t="T13" r="T14" b="T15"/>
            <a:pathLst>
              <a:path w="756" h="2133">
                <a:moveTo>
                  <a:pt x="0" y="2133"/>
                </a:moveTo>
                <a:lnTo>
                  <a:pt x="756" y="2130"/>
                </a:lnTo>
                <a:lnTo>
                  <a:pt x="756" y="0"/>
                </a:lnTo>
                <a:lnTo>
                  <a:pt x="3" y="1"/>
                </a:lnTo>
              </a:path>
            </a:pathLst>
          </a:custGeom>
          <a:noFill/>
          <a:ln w="57150">
            <a:solidFill>
              <a:srgbClr val="FF99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738319" name="Text Box 57"/>
          <p:cNvSpPr txBox="1">
            <a:spLocks noChangeArrowheads="1"/>
          </p:cNvSpPr>
          <p:nvPr/>
        </p:nvSpPr>
        <p:spPr bwMode="auto">
          <a:xfrm>
            <a:off x="3527425" y="1484313"/>
            <a:ext cx="27733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200"/>
              <a:t>ALDERANTZIZKO SUBLIMAZIOA</a:t>
            </a:r>
          </a:p>
        </p:txBody>
      </p:sp>
      <p:pic>
        <p:nvPicPr>
          <p:cNvPr id="38"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730742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1000"/>
                                        <p:tgtEl>
                                          <p:spTgt spid="5"/>
                                        </p:tgtEl>
                                      </p:cBhvr>
                                    </p:animEffect>
                                  </p:childTnLst>
                                </p:cTn>
                              </p:par>
                            </p:childTnLst>
                          </p:cTn>
                        </p:par>
                        <p:par>
                          <p:cTn id="13" fill="hold" nodeType="afterGroup">
                            <p:stCondLst>
                              <p:cond delay="1000"/>
                            </p:stCondLst>
                            <p:childTnLst>
                              <p:par>
                                <p:cTn id="14" presetID="22" presetClass="entr" presetSubtype="8"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2000"/>
                                        <p:tgtEl>
                                          <p:spTgt spid="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left)">
                                      <p:cBhvr>
                                        <p:cTn id="21" dur="1000"/>
                                        <p:tgtEl>
                                          <p:spTgt spid="6"/>
                                        </p:tgtEl>
                                      </p:cBhvr>
                                    </p:animEffect>
                                  </p:childTnLst>
                                </p:cTn>
                              </p:par>
                            </p:childTnLst>
                          </p:cTn>
                        </p:par>
                        <p:par>
                          <p:cTn id="22" fill="hold" nodeType="afterGroup">
                            <p:stCondLst>
                              <p:cond delay="1000"/>
                            </p:stCondLst>
                            <p:childTnLst>
                              <p:par>
                                <p:cTn id="23" presetID="22" presetClass="entr" presetSubtype="8"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left)">
                                      <p:cBhvr>
                                        <p:cTn id="25" dur="2000"/>
                                        <p:tgtEl>
                                          <p:spTgt spid="4"/>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2" fill="hold"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right)">
                                      <p:cBhvr>
                                        <p:cTn id="30" dur="1000"/>
                                        <p:tgtEl>
                                          <p:spTgt spid="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2"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wipe(right)">
                                      <p:cBhvr>
                                        <p:cTn id="35" dur="1000"/>
                                        <p:tgtEl>
                                          <p:spTgt spid="7"/>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wipe(left)">
                                      <p:cBhvr>
                                        <p:cTn id="4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29"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22298597-57EE-4F4F-B368-A4C80E2DBADB}" type="slidenum">
              <a:rPr lang="eu-ES" sz="1400">
                <a:latin typeface="Times" charset="0"/>
              </a:rPr>
              <a:pPr/>
              <a:t>35</a:t>
            </a:fld>
            <a:endParaRPr lang="eu-ES" sz="1400">
              <a:latin typeface="Times" charset="0"/>
            </a:endParaRPr>
          </a:p>
        </p:txBody>
      </p:sp>
      <p:grpSp>
        <p:nvGrpSpPr>
          <p:cNvPr id="2" name="Group 32"/>
          <p:cNvGrpSpPr>
            <a:grpSpLocks/>
          </p:cNvGrpSpPr>
          <p:nvPr/>
        </p:nvGrpSpPr>
        <p:grpSpPr bwMode="auto">
          <a:xfrm>
            <a:off x="2051050" y="873125"/>
            <a:ext cx="4654550" cy="4464050"/>
            <a:chOff x="2352" y="1139"/>
            <a:chExt cx="2932" cy="2812"/>
          </a:xfrm>
        </p:grpSpPr>
        <p:sp>
          <p:nvSpPr>
            <p:cNvPr id="739367" name="Line 33"/>
            <p:cNvSpPr>
              <a:spLocks noChangeShapeType="1"/>
            </p:cNvSpPr>
            <p:nvPr/>
          </p:nvSpPr>
          <p:spPr bwMode="auto">
            <a:xfrm>
              <a:off x="2675" y="1166"/>
              <a:ext cx="0" cy="264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68" name="Line 34"/>
            <p:cNvSpPr>
              <a:spLocks noChangeShapeType="1"/>
            </p:cNvSpPr>
            <p:nvPr/>
          </p:nvSpPr>
          <p:spPr bwMode="auto">
            <a:xfrm>
              <a:off x="2799" y="1162"/>
              <a:ext cx="0" cy="2650"/>
            </a:xfrm>
            <a:prstGeom prst="line">
              <a:avLst/>
            </a:prstGeom>
            <a:noFill/>
            <a:ln w="19050">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69" name="Line 35"/>
            <p:cNvSpPr>
              <a:spLocks noChangeShapeType="1"/>
            </p:cNvSpPr>
            <p:nvPr/>
          </p:nvSpPr>
          <p:spPr bwMode="auto">
            <a:xfrm>
              <a:off x="2923" y="1166"/>
              <a:ext cx="0" cy="2646"/>
            </a:xfrm>
            <a:prstGeom prst="line">
              <a:avLst/>
            </a:prstGeom>
            <a:noFill/>
            <a:ln w="19050">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70" name="Line 36"/>
            <p:cNvSpPr>
              <a:spLocks noChangeShapeType="1"/>
            </p:cNvSpPr>
            <p:nvPr/>
          </p:nvSpPr>
          <p:spPr bwMode="auto">
            <a:xfrm>
              <a:off x="3046" y="1166"/>
              <a:ext cx="0" cy="2646"/>
            </a:xfrm>
            <a:prstGeom prst="line">
              <a:avLst/>
            </a:prstGeom>
            <a:noFill/>
            <a:ln w="19050">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71" name="Line 37"/>
            <p:cNvSpPr>
              <a:spLocks noChangeShapeType="1"/>
            </p:cNvSpPr>
            <p:nvPr/>
          </p:nvSpPr>
          <p:spPr bwMode="auto">
            <a:xfrm>
              <a:off x="3170" y="1166"/>
              <a:ext cx="0" cy="2646"/>
            </a:xfrm>
            <a:prstGeom prst="line">
              <a:avLst/>
            </a:prstGeom>
            <a:noFill/>
            <a:ln w="19050">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72" name="Line 38"/>
            <p:cNvSpPr>
              <a:spLocks noChangeShapeType="1"/>
            </p:cNvSpPr>
            <p:nvPr/>
          </p:nvSpPr>
          <p:spPr bwMode="auto">
            <a:xfrm>
              <a:off x="3294" y="1166"/>
              <a:ext cx="0" cy="2646"/>
            </a:xfrm>
            <a:prstGeom prst="line">
              <a:avLst/>
            </a:prstGeom>
            <a:noFill/>
            <a:ln w="19050">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73" name="Line 39"/>
            <p:cNvSpPr>
              <a:spLocks noChangeShapeType="1"/>
            </p:cNvSpPr>
            <p:nvPr/>
          </p:nvSpPr>
          <p:spPr bwMode="auto">
            <a:xfrm>
              <a:off x="3418" y="1166"/>
              <a:ext cx="0" cy="2646"/>
            </a:xfrm>
            <a:prstGeom prst="line">
              <a:avLst/>
            </a:prstGeom>
            <a:noFill/>
            <a:ln w="19050">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74" name="Line 40"/>
            <p:cNvSpPr>
              <a:spLocks noChangeShapeType="1"/>
            </p:cNvSpPr>
            <p:nvPr/>
          </p:nvSpPr>
          <p:spPr bwMode="auto">
            <a:xfrm>
              <a:off x="3541" y="1166"/>
              <a:ext cx="0" cy="2646"/>
            </a:xfrm>
            <a:prstGeom prst="line">
              <a:avLst/>
            </a:prstGeom>
            <a:noFill/>
            <a:ln w="19050">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75" name="Line 41"/>
            <p:cNvSpPr>
              <a:spLocks noChangeShapeType="1"/>
            </p:cNvSpPr>
            <p:nvPr/>
          </p:nvSpPr>
          <p:spPr bwMode="auto">
            <a:xfrm>
              <a:off x="3665" y="1166"/>
              <a:ext cx="0" cy="2646"/>
            </a:xfrm>
            <a:prstGeom prst="line">
              <a:avLst/>
            </a:prstGeom>
            <a:noFill/>
            <a:ln w="19050">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76" name="Line 42"/>
            <p:cNvSpPr>
              <a:spLocks noChangeShapeType="1"/>
            </p:cNvSpPr>
            <p:nvPr/>
          </p:nvSpPr>
          <p:spPr bwMode="auto">
            <a:xfrm>
              <a:off x="3789" y="1166"/>
              <a:ext cx="0" cy="2646"/>
            </a:xfrm>
            <a:prstGeom prst="line">
              <a:avLst/>
            </a:prstGeom>
            <a:noFill/>
            <a:ln w="19050">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77" name="Line 43"/>
            <p:cNvSpPr>
              <a:spLocks noChangeShapeType="1"/>
            </p:cNvSpPr>
            <p:nvPr/>
          </p:nvSpPr>
          <p:spPr bwMode="auto">
            <a:xfrm>
              <a:off x="3913" y="1166"/>
              <a:ext cx="0" cy="2646"/>
            </a:xfrm>
            <a:prstGeom prst="line">
              <a:avLst/>
            </a:prstGeom>
            <a:noFill/>
            <a:ln w="19050">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78" name="Line 44"/>
            <p:cNvSpPr>
              <a:spLocks noChangeShapeType="1"/>
            </p:cNvSpPr>
            <p:nvPr/>
          </p:nvSpPr>
          <p:spPr bwMode="auto">
            <a:xfrm>
              <a:off x="4036" y="1166"/>
              <a:ext cx="0" cy="2646"/>
            </a:xfrm>
            <a:prstGeom prst="line">
              <a:avLst/>
            </a:prstGeom>
            <a:noFill/>
            <a:ln w="19050">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79" name="Line 45"/>
            <p:cNvSpPr>
              <a:spLocks noChangeShapeType="1"/>
            </p:cNvSpPr>
            <p:nvPr/>
          </p:nvSpPr>
          <p:spPr bwMode="auto">
            <a:xfrm>
              <a:off x="4160" y="1166"/>
              <a:ext cx="0" cy="2646"/>
            </a:xfrm>
            <a:prstGeom prst="line">
              <a:avLst/>
            </a:prstGeom>
            <a:noFill/>
            <a:ln w="19050">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80" name="Line 46"/>
            <p:cNvSpPr>
              <a:spLocks noChangeShapeType="1"/>
            </p:cNvSpPr>
            <p:nvPr/>
          </p:nvSpPr>
          <p:spPr bwMode="auto">
            <a:xfrm>
              <a:off x="4284" y="1166"/>
              <a:ext cx="0" cy="2646"/>
            </a:xfrm>
            <a:prstGeom prst="line">
              <a:avLst/>
            </a:prstGeom>
            <a:noFill/>
            <a:ln w="19050">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81" name="Line 47"/>
            <p:cNvSpPr>
              <a:spLocks noChangeShapeType="1"/>
            </p:cNvSpPr>
            <p:nvPr/>
          </p:nvSpPr>
          <p:spPr bwMode="auto">
            <a:xfrm>
              <a:off x="4408" y="1166"/>
              <a:ext cx="0" cy="2646"/>
            </a:xfrm>
            <a:prstGeom prst="line">
              <a:avLst/>
            </a:prstGeom>
            <a:noFill/>
            <a:ln w="19050">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82" name="Line 48"/>
            <p:cNvSpPr>
              <a:spLocks noChangeShapeType="1"/>
            </p:cNvSpPr>
            <p:nvPr/>
          </p:nvSpPr>
          <p:spPr bwMode="auto">
            <a:xfrm>
              <a:off x="4532" y="1166"/>
              <a:ext cx="0" cy="2646"/>
            </a:xfrm>
            <a:prstGeom prst="line">
              <a:avLst/>
            </a:prstGeom>
            <a:noFill/>
            <a:ln w="19050">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83" name="Line 49"/>
            <p:cNvSpPr>
              <a:spLocks noChangeShapeType="1"/>
            </p:cNvSpPr>
            <p:nvPr/>
          </p:nvSpPr>
          <p:spPr bwMode="auto">
            <a:xfrm>
              <a:off x="4655" y="1166"/>
              <a:ext cx="0" cy="2646"/>
            </a:xfrm>
            <a:prstGeom prst="line">
              <a:avLst/>
            </a:prstGeom>
            <a:noFill/>
            <a:ln w="19050">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84" name="Line 50"/>
            <p:cNvSpPr>
              <a:spLocks noChangeShapeType="1"/>
            </p:cNvSpPr>
            <p:nvPr/>
          </p:nvSpPr>
          <p:spPr bwMode="auto">
            <a:xfrm>
              <a:off x="2675" y="3812"/>
              <a:ext cx="19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85" name="Line 51"/>
            <p:cNvSpPr>
              <a:spLocks noChangeShapeType="1"/>
            </p:cNvSpPr>
            <p:nvPr/>
          </p:nvSpPr>
          <p:spPr bwMode="auto">
            <a:xfrm>
              <a:off x="2675" y="1819"/>
              <a:ext cx="1987" cy="0"/>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86" name="Line 52"/>
            <p:cNvSpPr>
              <a:spLocks noChangeShapeType="1"/>
            </p:cNvSpPr>
            <p:nvPr/>
          </p:nvSpPr>
          <p:spPr bwMode="auto">
            <a:xfrm>
              <a:off x="2675" y="1949"/>
              <a:ext cx="1987" cy="0"/>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87" name="Line 53"/>
            <p:cNvSpPr>
              <a:spLocks noChangeShapeType="1"/>
            </p:cNvSpPr>
            <p:nvPr/>
          </p:nvSpPr>
          <p:spPr bwMode="auto">
            <a:xfrm>
              <a:off x="2675" y="2080"/>
              <a:ext cx="1987" cy="0"/>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88" name="Line 54"/>
            <p:cNvSpPr>
              <a:spLocks noChangeShapeType="1"/>
            </p:cNvSpPr>
            <p:nvPr/>
          </p:nvSpPr>
          <p:spPr bwMode="auto">
            <a:xfrm>
              <a:off x="2675" y="2210"/>
              <a:ext cx="1987" cy="0"/>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89" name="Line 55"/>
            <p:cNvSpPr>
              <a:spLocks noChangeShapeType="1"/>
            </p:cNvSpPr>
            <p:nvPr/>
          </p:nvSpPr>
          <p:spPr bwMode="auto">
            <a:xfrm>
              <a:off x="2675" y="2341"/>
              <a:ext cx="1987" cy="0"/>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90" name="Line 56"/>
            <p:cNvSpPr>
              <a:spLocks noChangeShapeType="1"/>
            </p:cNvSpPr>
            <p:nvPr/>
          </p:nvSpPr>
          <p:spPr bwMode="auto">
            <a:xfrm>
              <a:off x="2675" y="2472"/>
              <a:ext cx="1987" cy="0"/>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91" name="Line 57"/>
            <p:cNvSpPr>
              <a:spLocks noChangeShapeType="1"/>
            </p:cNvSpPr>
            <p:nvPr/>
          </p:nvSpPr>
          <p:spPr bwMode="auto">
            <a:xfrm>
              <a:off x="2675" y="2602"/>
              <a:ext cx="1987" cy="0"/>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92" name="Line 58"/>
            <p:cNvSpPr>
              <a:spLocks noChangeShapeType="1"/>
            </p:cNvSpPr>
            <p:nvPr/>
          </p:nvSpPr>
          <p:spPr bwMode="auto">
            <a:xfrm>
              <a:off x="2675" y="2733"/>
              <a:ext cx="1987" cy="0"/>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93" name="Line 59"/>
            <p:cNvSpPr>
              <a:spLocks noChangeShapeType="1"/>
            </p:cNvSpPr>
            <p:nvPr/>
          </p:nvSpPr>
          <p:spPr bwMode="auto">
            <a:xfrm>
              <a:off x="2675" y="2863"/>
              <a:ext cx="1987" cy="0"/>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94" name="Line 60"/>
            <p:cNvSpPr>
              <a:spLocks noChangeShapeType="1"/>
            </p:cNvSpPr>
            <p:nvPr/>
          </p:nvSpPr>
          <p:spPr bwMode="auto">
            <a:xfrm>
              <a:off x="2675" y="2994"/>
              <a:ext cx="1987" cy="0"/>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95" name="Line 61"/>
            <p:cNvSpPr>
              <a:spLocks noChangeShapeType="1"/>
            </p:cNvSpPr>
            <p:nvPr/>
          </p:nvSpPr>
          <p:spPr bwMode="auto">
            <a:xfrm>
              <a:off x="2675" y="3125"/>
              <a:ext cx="1987" cy="0"/>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96" name="Line 62"/>
            <p:cNvSpPr>
              <a:spLocks noChangeShapeType="1"/>
            </p:cNvSpPr>
            <p:nvPr/>
          </p:nvSpPr>
          <p:spPr bwMode="auto">
            <a:xfrm>
              <a:off x="2675" y="3255"/>
              <a:ext cx="1987" cy="0"/>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97" name="Line 63"/>
            <p:cNvSpPr>
              <a:spLocks noChangeShapeType="1"/>
            </p:cNvSpPr>
            <p:nvPr/>
          </p:nvSpPr>
          <p:spPr bwMode="auto">
            <a:xfrm>
              <a:off x="2675" y="3386"/>
              <a:ext cx="1987" cy="0"/>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98" name="Line 64"/>
            <p:cNvSpPr>
              <a:spLocks noChangeShapeType="1"/>
            </p:cNvSpPr>
            <p:nvPr/>
          </p:nvSpPr>
          <p:spPr bwMode="auto">
            <a:xfrm>
              <a:off x="2675" y="3516"/>
              <a:ext cx="1987" cy="0"/>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99" name="Line 65"/>
            <p:cNvSpPr>
              <a:spLocks noChangeShapeType="1"/>
            </p:cNvSpPr>
            <p:nvPr/>
          </p:nvSpPr>
          <p:spPr bwMode="auto">
            <a:xfrm>
              <a:off x="2675" y="3647"/>
              <a:ext cx="1987" cy="0"/>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400" name="Text Box 66"/>
            <p:cNvSpPr txBox="1">
              <a:spLocks noChangeArrowheads="1"/>
            </p:cNvSpPr>
            <p:nvPr/>
          </p:nvSpPr>
          <p:spPr bwMode="auto">
            <a:xfrm>
              <a:off x="2452" y="3708"/>
              <a:ext cx="74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000">
                  <a:solidFill>
                    <a:srgbClr val="006600"/>
                  </a:solidFill>
                </a:rPr>
                <a:t>-20</a:t>
              </a:r>
            </a:p>
          </p:txBody>
        </p:sp>
        <p:sp>
          <p:nvSpPr>
            <p:cNvPr id="739401" name="Text Box 67"/>
            <p:cNvSpPr txBox="1">
              <a:spLocks noChangeArrowheads="1"/>
            </p:cNvSpPr>
            <p:nvPr/>
          </p:nvSpPr>
          <p:spPr bwMode="auto">
            <a:xfrm>
              <a:off x="2521" y="3446"/>
              <a:ext cx="74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000"/>
                <a:t>0</a:t>
              </a:r>
            </a:p>
          </p:txBody>
        </p:sp>
        <p:sp>
          <p:nvSpPr>
            <p:cNvPr id="739402" name="Text Box 68"/>
            <p:cNvSpPr txBox="1">
              <a:spLocks noChangeArrowheads="1"/>
            </p:cNvSpPr>
            <p:nvPr/>
          </p:nvSpPr>
          <p:spPr bwMode="auto">
            <a:xfrm>
              <a:off x="2443" y="2135"/>
              <a:ext cx="74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000">
                  <a:solidFill>
                    <a:srgbClr val="006600"/>
                  </a:solidFill>
                </a:rPr>
                <a:t>100</a:t>
              </a:r>
            </a:p>
          </p:txBody>
        </p:sp>
        <p:sp>
          <p:nvSpPr>
            <p:cNvPr id="739403" name="Text Box 69"/>
            <p:cNvSpPr txBox="1">
              <a:spLocks noChangeArrowheads="1"/>
            </p:cNvSpPr>
            <p:nvPr/>
          </p:nvSpPr>
          <p:spPr bwMode="auto">
            <a:xfrm>
              <a:off x="2352" y="1774"/>
              <a:ext cx="74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000">
                  <a:solidFill>
                    <a:srgbClr val="006600"/>
                  </a:solidFill>
                </a:rPr>
                <a:t>T (ºC)</a:t>
              </a:r>
            </a:p>
          </p:txBody>
        </p:sp>
        <p:sp>
          <p:nvSpPr>
            <p:cNvPr id="739404" name="Text Box 70"/>
            <p:cNvSpPr txBox="1">
              <a:spLocks noChangeArrowheads="1"/>
            </p:cNvSpPr>
            <p:nvPr/>
          </p:nvSpPr>
          <p:spPr bwMode="auto">
            <a:xfrm>
              <a:off x="2591" y="3797"/>
              <a:ext cx="74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000">
                  <a:solidFill>
                    <a:srgbClr val="006600"/>
                  </a:solidFill>
                </a:rPr>
                <a:t>0</a:t>
              </a:r>
            </a:p>
          </p:txBody>
        </p:sp>
        <p:sp>
          <p:nvSpPr>
            <p:cNvPr id="739405" name="Text Box 71"/>
            <p:cNvSpPr txBox="1">
              <a:spLocks noChangeArrowheads="1"/>
            </p:cNvSpPr>
            <p:nvPr/>
          </p:nvSpPr>
          <p:spPr bwMode="auto">
            <a:xfrm>
              <a:off x="2834" y="3797"/>
              <a:ext cx="74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000">
                  <a:solidFill>
                    <a:srgbClr val="006600"/>
                  </a:solidFill>
                </a:rPr>
                <a:t>4</a:t>
              </a:r>
            </a:p>
          </p:txBody>
        </p:sp>
        <p:sp>
          <p:nvSpPr>
            <p:cNvPr id="739406" name="Text Box 72"/>
            <p:cNvSpPr txBox="1">
              <a:spLocks noChangeArrowheads="1"/>
            </p:cNvSpPr>
            <p:nvPr/>
          </p:nvSpPr>
          <p:spPr bwMode="auto">
            <a:xfrm>
              <a:off x="3082" y="3797"/>
              <a:ext cx="74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000">
                  <a:solidFill>
                    <a:srgbClr val="006600"/>
                  </a:solidFill>
                </a:rPr>
                <a:t>8</a:t>
              </a:r>
            </a:p>
          </p:txBody>
        </p:sp>
        <p:sp>
          <p:nvSpPr>
            <p:cNvPr id="739407" name="Text Box 73"/>
            <p:cNvSpPr txBox="1">
              <a:spLocks noChangeArrowheads="1"/>
            </p:cNvSpPr>
            <p:nvPr/>
          </p:nvSpPr>
          <p:spPr bwMode="auto">
            <a:xfrm>
              <a:off x="3798" y="3797"/>
              <a:ext cx="74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000">
                  <a:solidFill>
                    <a:srgbClr val="006600"/>
                  </a:solidFill>
                </a:rPr>
                <a:t>20</a:t>
              </a:r>
            </a:p>
          </p:txBody>
        </p:sp>
        <p:sp>
          <p:nvSpPr>
            <p:cNvPr id="739408" name="Text Box 74"/>
            <p:cNvSpPr txBox="1">
              <a:spLocks noChangeArrowheads="1"/>
            </p:cNvSpPr>
            <p:nvPr/>
          </p:nvSpPr>
          <p:spPr bwMode="auto">
            <a:xfrm>
              <a:off x="3296" y="3797"/>
              <a:ext cx="74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000">
                  <a:solidFill>
                    <a:srgbClr val="006600"/>
                  </a:solidFill>
                </a:rPr>
                <a:t>12</a:t>
              </a:r>
            </a:p>
          </p:txBody>
        </p:sp>
        <p:sp>
          <p:nvSpPr>
            <p:cNvPr id="739409" name="Text Box 75"/>
            <p:cNvSpPr txBox="1">
              <a:spLocks noChangeArrowheads="1"/>
            </p:cNvSpPr>
            <p:nvPr/>
          </p:nvSpPr>
          <p:spPr bwMode="auto">
            <a:xfrm>
              <a:off x="3555" y="3797"/>
              <a:ext cx="74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000">
                  <a:solidFill>
                    <a:srgbClr val="006600"/>
                  </a:solidFill>
                </a:rPr>
                <a:t>16</a:t>
              </a:r>
            </a:p>
          </p:txBody>
        </p:sp>
        <p:sp>
          <p:nvSpPr>
            <p:cNvPr id="739410" name="Text Box 76"/>
            <p:cNvSpPr txBox="1">
              <a:spLocks noChangeArrowheads="1"/>
            </p:cNvSpPr>
            <p:nvPr/>
          </p:nvSpPr>
          <p:spPr bwMode="auto">
            <a:xfrm>
              <a:off x="4299" y="3797"/>
              <a:ext cx="74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000">
                  <a:solidFill>
                    <a:srgbClr val="006600"/>
                  </a:solidFill>
                </a:rPr>
                <a:t>28</a:t>
              </a:r>
            </a:p>
          </p:txBody>
        </p:sp>
        <p:sp>
          <p:nvSpPr>
            <p:cNvPr id="739411" name="Text Box 77"/>
            <p:cNvSpPr txBox="1">
              <a:spLocks noChangeArrowheads="1"/>
            </p:cNvSpPr>
            <p:nvPr/>
          </p:nvSpPr>
          <p:spPr bwMode="auto">
            <a:xfrm>
              <a:off x="4033" y="3797"/>
              <a:ext cx="74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000">
                  <a:solidFill>
                    <a:srgbClr val="006600"/>
                  </a:solidFill>
                </a:rPr>
                <a:t>24</a:t>
              </a:r>
            </a:p>
          </p:txBody>
        </p:sp>
        <p:sp>
          <p:nvSpPr>
            <p:cNvPr id="739412" name="Text Box 78"/>
            <p:cNvSpPr txBox="1">
              <a:spLocks noChangeArrowheads="1"/>
            </p:cNvSpPr>
            <p:nvPr/>
          </p:nvSpPr>
          <p:spPr bwMode="auto">
            <a:xfrm>
              <a:off x="4538" y="3797"/>
              <a:ext cx="74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000">
                  <a:solidFill>
                    <a:srgbClr val="006600"/>
                  </a:solidFill>
                </a:rPr>
                <a:t>t (min)</a:t>
              </a:r>
            </a:p>
          </p:txBody>
        </p:sp>
        <p:sp>
          <p:nvSpPr>
            <p:cNvPr id="739413" name="Rectangle 79"/>
            <p:cNvSpPr>
              <a:spLocks noChangeArrowheads="1"/>
            </p:cNvSpPr>
            <p:nvPr/>
          </p:nvSpPr>
          <p:spPr bwMode="auto">
            <a:xfrm>
              <a:off x="2650" y="1139"/>
              <a:ext cx="2013" cy="665"/>
            </a:xfrm>
            <a:prstGeom prst="rect">
              <a:avLst/>
            </a:prstGeom>
            <a:solidFill>
              <a:schemeClr val="bg1"/>
            </a:solidFill>
            <a:ln w="9525">
              <a:solidFill>
                <a:schemeClr val="bg1"/>
              </a:solidFill>
              <a:miter lim="800000"/>
              <a:headEnd/>
              <a:tailEnd/>
            </a:ln>
          </p:spPr>
          <p:txBody>
            <a:bodyPr wrap="none" anchor="ctr"/>
            <a:lstStyle/>
            <a:p>
              <a:pPr algn="ctr" eaLnBrk="1" hangingPunct="1"/>
              <a:endParaRPr lang="es-ES" sz="1800"/>
            </a:p>
          </p:txBody>
        </p:sp>
      </p:grpSp>
      <p:sp>
        <p:nvSpPr>
          <p:cNvPr id="739331" name="Text Box 2"/>
          <p:cNvSpPr txBox="1">
            <a:spLocks noChangeArrowheads="1"/>
          </p:cNvSpPr>
          <p:nvPr/>
        </p:nvSpPr>
        <p:spPr bwMode="auto">
          <a:xfrm>
            <a:off x="792163" y="714375"/>
            <a:ext cx="5184775" cy="376238"/>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800"/>
              <a:t>Egoera aldaketak. Fusio eta irakite puntuak</a:t>
            </a:r>
          </a:p>
        </p:txBody>
      </p:sp>
      <p:sp>
        <p:nvSpPr>
          <p:cNvPr id="739332" name="Line 3"/>
          <p:cNvSpPr>
            <a:spLocks noChangeShapeType="1"/>
          </p:cNvSpPr>
          <p:nvPr/>
        </p:nvSpPr>
        <p:spPr bwMode="auto">
          <a:xfrm>
            <a:off x="684213" y="1044575"/>
            <a:ext cx="8351837" cy="0"/>
          </a:xfrm>
          <a:prstGeom prst="line">
            <a:avLst/>
          </a:prstGeom>
          <a:noFill/>
          <a:ln w="9525">
            <a:solidFill>
              <a:srgbClr val="339933"/>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352336" name="Line 80"/>
          <p:cNvSpPr>
            <a:spLocks noChangeShapeType="1"/>
          </p:cNvSpPr>
          <p:nvPr/>
        </p:nvSpPr>
        <p:spPr bwMode="auto">
          <a:xfrm flipV="1">
            <a:off x="2563813" y="4618038"/>
            <a:ext cx="198437" cy="498475"/>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352337" name="Line 81"/>
          <p:cNvSpPr>
            <a:spLocks noChangeShapeType="1"/>
          </p:cNvSpPr>
          <p:nvPr/>
        </p:nvSpPr>
        <p:spPr bwMode="auto">
          <a:xfrm>
            <a:off x="2762250" y="4618038"/>
            <a:ext cx="274638"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352338" name="Line 82"/>
          <p:cNvSpPr>
            <a:spLocks noChangeShapeType="1"/>
          </p:cNvSpPr>
          <p:nvPr/>
        </p:nvSpPr>
        <p:spPr bwMode="auto">
          <a:xfrm flipV="1">
            <a:off x="3036888" y="2579688"/>
            <a:ext cx="1971675" cy="203835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352339" name="Line 83"/>
          <p:cNvSpPr>
            <a:spLocks noChangeShapeType="1"/>
          </p:cNvSpPr>
          <p:nvPr/>
        </p:nvSpPr>
        <p:spPr bwMode="auto">
          <a:xfrm>
            <a:off x="5005388" y="2579688"/>
            <a:ext cx="314325"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352340" name="Line 84"/>
          <p:cNvSpPr>
            <a:spLocks noChangeShapeType="1"/>
          </p:cNvSpPr>
          <p:nvPr/>
        </p:nvSpPr>
        <p:spPr bwMode="auto">
          <a:xfrm flipV="1">
            <a:off x="5324475" y="2205038"/>
            <a:ext cx="196850" cy="37465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s-ES"/>
          </a:p>
        </p:txBody>
      </p:sp>
      <p:grpSp>
        <p:nvGrpSpPr>
          <p:cNvPr id="3" name="Group 104"/>
          <p:cNvGrpSpPr>
            <a:grpSpLocks/>
          </p:cNvGrpSpPr>
          <p:nvPr/>
        </p:nvGrpSpPr>
        <p:grpSpPr bwMode="auto">
          <a:xfrm>
            <a:off x="1341438" y="4700588"/>
            <a:ext cx="1065212" cy="303212"/>
            <a:chOff x="1253" y="3256"/>
            <a:chExt cx="671" cy="191"/>
          </a:xfrm>
        </p:grpSpPr>
        <p:sp>
          <p:nvSpPr>
            <p:cNvPr id="739365" name="Rectangle 86"/>
            <p:cNvSpPr>
              <a:spLocks noChangeArrowheads="1"/>
            </p:cNvSpPr>
            <p:nvPr/>
          </p:nvSpPr>
          <p:spPr bwMode="auto">
            <a:xfrm>
              <a:off x="1253" y="3264"/>
              <a:ext cx="671" cy="183"/>
            </a:xfrm>
            <a:prstGeom prst="rect">
              <a:avLst/>
            </a:prstGeom>
            <a:solidFill>
              <a:srgbClr val="FFFF99"/>
            </a:solidFill>
            <a:ln w="9525">
              <a:solidFill>
                <a:srgbClr val="008000"/>
              </a:solidFill>
              <a:miter lim="800000"/>
              <a:headEnd/>
              <a:tailEnd/>
            </a:ln>
          </p:spPr>
          <p:txBody>
            <a:bodyPr wrap="none" anchor="ctr"/>
            <a:lstStyle/>
            <a:p>
              <a:pPr algn="ctr" eaLnBrk="1" hangingPunct="1"/>
              <a:endParaRPr lang="es-ES" sz="1800"/>
            </a:p>
          </p:txBody>
        </p:sp>
        <p:sp>
          <p:nvSpPr>
            <p:cNvPr id="739366" name="Text Box 87"/>
            <p:cNvSpPr txBox="1">
              <a:spLocks noChangeArrowheads="1"/>
            </p:cNvSpPr>
            <p:nvPr/>
          </p:nvSpPr>
          <p:spPr bwMode="auto">
            <a:xfrm>
              <a:off x="1341" y="3256"/>
              <a:ext cx="494" cy="173"/>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200"/>
                <a:t>Solidoa</a:t>
              </a:r>
            </a:p>
          </p:txBody>
        </p:sp>
      </p:grpSp>
      <p:grpSp>
        <p:nvGrpSpPr>
          <p:cNvPr id="4" name="Group 103"/>
          <p:cNvGrpSpPr>
            <a:grpSpLocks/>
          </p:cNvGrpSpPr>
          <p:nvPr/>
        </p:nvGrpSpPr>
        <p:grpSpPr bwMode="auto">
          <a:xfrm>
            <a:off x="3825875" y="3933825"/>
            <a:ext cx="1106488" cy="280988"/>
            <a:chOff x="2818" y="2759"/>
            <a:chExt cx="672" cy="191"/>
          </a:xfrm>
        </p:grpSpPr>
        <p:sp>
          <p:nvSpPr>
            <p:cNvPr id="739363" name="Rectangle 89"/>
            <p:cNvSpPr>
              <a:spLocks noChangeArrowheads="1"/>
            </p:cNvSpPr>
            <p:nvPr/>
          </p:nvSpPr>
          <p:spPr bwMode="auto">
            <a:xfrm>
              <a:off x="2818" y="2767"/>
              <a:ext cx="672" cy="183"/>
            </a:xfrm>
            <a:prstGeom prst="rect">
              <a:avLst/>
            </a:prstGeom>
            <a:solidFill>
              <a:srgbClr val="FFFF99"/>
            </a:solidFill>
            <a:ln w="9525">
              <a:solidFill>
                <a:srgbClr val="008000"/>
              </a:solidFill>
              <a:miter lim="800000"/>
              <a:headEnd/>
              <a:tailEnd/>
            </a:ln>
          </p:spPr>
          <p:txBody>
            <a:bodyPr wrap="none" anchor="ctr"/>
            <a:lstStyle/>
            <a:p>
              <a:pPr algn="ctr" eaLnBrk="1" hangingPunct="1"/>
              <a:endParaRPr lang="es-ES" sz="1800"/>
            </a:p>
          </p:txBody>
        </p:sp>
        <p:sp>
          <p:nvSpPr>
            <p:cNvPr id="739364" name="Text Box 90"/>
            <p:cNvSpPr txBox="1">
              <a:spLocks noChangeArrowheads="1"/>
            </p:cNvSpPr>
            <p:nvPr/>
          </p:nvSpPr>
          <p:spPr bwMode="auto">
            <a:xfrm>
              <a:off x="2906" y="2759"/>
              <a:ext cx="495" cy="187"/>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200"/>
                <a:t>Likidoa</a:t>
              </a:r>
            </a:p>
          </p:txBody>
        </p:sp>
      </p:grpSp>
      <p:grpSp>
        <p:nvGrpSpPr>
          <p:cNvPr id="5" name="Group 102"/>
          <p:cNvGrpSpPr>
            <a:grpSpLocks/>
          </p:cNvGrpSpPr>
          <p:nvPr/>
        </p:nvGrpSpPr>
        <p:grpSpPr bwMode="auto">
          <a:xfrm>
            <a:off x="5561013" y="2330450"/>
            <a:ext cx="1066800" cy="301625"/>
            <a:chOff x="3911" y="1763"/>
            <a:chExt cx="672" cy="190"/>
          </a:xfrm>
        </p:grpSpPr>
        <p:sp>
          <p:nvSpPr>
            <p:cNvPr id="739361" name="Rectangle 92"/>
            <p:cNvSpPr>
              <a:spLocks noChangeArrowheads="1"/>
            </p:cNvSpPr>
            <p:nvPr/>
          </p:nvSpPr>
          <p:spPr bwMode="auto">
            <a:xfrm>
              <a:off x="3911" y="1771"/>
              <a:ext cx="672" cy="182"/>
            </a:xfrm>
            <a:prstGeom prst="rect">
              <a:avLst/>
            </a:prstGeom>
            <a:solidFill>
              <a:srgbClr val="FFFF99"/>
            </a:solidFill>
            <a:ln w="9525">
              <a:solidFill>
                <a:srgbClr val="008000"/>
              </a:solidFill>
              <a:miter lim="800000"/>
              <a:headEnd/>
              <a:tailEnd/>
            </a:ln>
          </p:spPr>
          <p:txBody>
            <a:bodyPr wrap="none" anchor="ctr"/>
            <a:lstStyle/>
            <a:p>
              <a:pPr algn="ctr" eaLnBrk="1" hangingPunct="1"/>
              <a:endParaRPr lang="es-ES" sz="1800"/>
            </a:p>
          </p:txBody>
        </p:sp>
        <p:sp>
          <p:nvSpPr>
            <p:cNvPr id="739362" name="Text Box 93"/>
            <p:cNvSpPr txBox="1">
              <a:spLocks noChangeArrowheads="1"/>
            </p:cNvSpPr>
            <p:nvPr/>
          </p:nvSpPr>
          <p:spPr bwMode="auto">
            <a:xfrm>
              <a:off x="3999" y="1763"/>
              <a:ext cx="495" cy="173"/>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200"/>
                <a:t>Gasa</a:t>
              </a:r>
            </a:p>
          </p:txBody>
        </p:sp>
      </p:grpSp>
      <p:grpSp>
        <p:nvGrpSpPr>
          <p:cNvPr id="6" name="Group 94"/>
          <p:cNvGrpSpPr>
            <a:grpSpLocks/>
          </p:cNvGrpSpPr>
          <p:nvPr/>
        </p:nvGrpSpPr>
        <p:grpSpPr bwMode="auto">
          <a:xfrm>
            <a:off x="2563813" y="2579688"/>
            <a:ext cx="2444750" cy="2536825"/>
            <a:chOff x="2675" y="2214"/>
            <a:chExt cx="1540" cy="1598"/>
          </a:xfrm>
        </p:grpSpPr>
        <p:sp>
          <p:nvSpPr>
            <p:cNvPr id="739359" name="Line 95"/>
            <p:cNvSpPr>
              <a:spLocks noChangeShapeType="1"/>
            </p:cNvSpPr>
            <p:nvPr/>
          </p:nvSpPr>
          <p:spPr bwMode="auto">
            <a:xfrm>
              <a:off x="2675" y="2214"/>
              <a:ext cx="154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s-ES"/>
            </a:p>
          </p:txBody>
        </p:sp>
        <p:sp>
          <p:nvSpPr>
            <p:cNvPr id="739360" name="Line 96"/>
            <p:cNvSpPr>
              <a:spLocks noChangeShapeType="1"/>
            </p:cNvSpPr>
            <p:nvPr/>
          </p:nvSpPr>
          <p:spPr bwMode="auto">
            <a:xfrm>
              <a:off x="4215" y="2214"/>
              <a:ext cx="0" cy="159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s-ES"/>
            </a:p>
          </p:txBody>
        </p:sp>
      </p:grpSp>
      <p:grpSp>
        <p:nvGrpSpPr>
          <p:cNvPr id="7" name="Group 97"/>
          <p:cNvGrpSpPr>
            <a:grpSpLocks/>
          </p:cNvGrpSpPr>
          <p:nvPr/>
        </p:nvGrpSpPr>
        <p:grpSpPr bwMode="auto">
          <a:xfrm>
            <a:off x="2563813" y="4632325"/>
            <a:ext cx="198437" cy="525463"/>
            <a:chOff x="2675" y="3507"/>
            <a:chExt cx="125" cy="331"/>
          </a:xfrm>
        </p:grpSpPr>
        <p:sp>
          <p:nvSpPr>
            <p:cNvPr id="739357" name="Line 98"/>
            <p:cNvSpPr>
              <a:spLocks noChangeShapeType="1"/>
            </p:cNvSpPr>
            <p:nvPr/>
          </p:nvSpPr>
          <p:spPr bwMode="auto">
            <a:xfrm>
              <a:off x="2675" y="3507"/>
              <a:ext cx="12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s-ES"/>
            </a:p>
          </p:txBody>
        </p:sp>
        <p:sp>
          <p:nvSpPr>
            <p:cNvPr id="739358" name="Line 99"/>
            <p:cNvSpPr>
              <a:spLocks noChangeShapeType="1"/>
            </p:cNvSpPr>
            <p:nvPr/>
          </p:nvSpPr>
          <p:spPr bwMode="auto">
            <a:xfrm>
              <a:off x="2800" y="3525"/>
              <a:ext cx="0" cy="31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s-ES"/>
            </a:p>
          </p:txBody>
        </p:sp>
      </p:grpSp>
      <p:sp>
        <p:nvSpPr>
          <p:cNvPr id="352356" name="Text Box 100"/>
          <p:cNvSpPr txBox="1">
            <a:spLocks noChangeArrowheads="1"/>
          </p:cNvSpPr>
          <p:nvPr/>
        </p:nvSpPr>
        <p:spPr bwMode="auto">
          <a:xfrm>
            <a:off x="287338" y="3968750"/>
            <a:ext cx="1979612" cy="649288"/>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200">
                <a:solidFill>
                  <a:srgbClr val="006600"/>
                </a:solidFill>
              </a:rPr>
              <a:t>Solidotik likidora TENPERATURA ALDATU GABE</a:t>
            </a:r>
          </a:p>
        </p:txBody>
      </p:sp>
      <p:sp>
        <p:nvSpPr>
          <p:cNvPr id="352357" name="Text Box 101"/>
          <p:cNvSpPr txBox="1">
            <a:spLocks noChangeArrowheads="1"/>
          </p:cNvSpPr>
          <p:nvPr/>
        </p:nvSpPr>
        <p:spPr bwMode="auto">
          <a:xfrm>
            <a:off x="2160588" y="3140075"/>
            <a:ext cx="1717675" cy="284163"/>
          </a:xfrm>
          <a:prstGeom prst="rect">
            <a:avLst/>
          </a:prstGeom>
          <a:solidFill>
            <a:schemeClr val="bg1">
              <a:alpha val="61960"/>
            </a:schemeClr>
          </a:solidFill>
          <a:ln w="9525">
            <a:solidFill>
              <a:srgbClr val="008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200">
                <a:solidFill>
                  <a:srgbClr val="006600"/>
                </a:solidFill>
              </a:rPr>
              <a:t>Likidoa da</a:t>
            </a:r>
          </a:p>
        </p:txBody>
      </p:sp>
      <p:sp>
        <p:nvSpPr>
          <p:cNvPr id="352361" name="Text Box 105"/>
          <p:cNvSpPr txBox="1">
            <a:spLocks noChangeArrowheads="1"/>
          </p:cNvSpPr>
          <p:nvPr/>
        </p:nvSpPr>
        <p:spPr bwMode="auto">
          <a:xfrm>
            <a:off x="2987675" y="1196975"/>
            <a:ext cx="2393950" cy="835025"/>
          </a:xfrm>
          <a:prstGeom prst="rect">
            <a:avLst/>
          </a:prstGeom>
          <a:solidFill>
            <a:schemeClr val="bg1">
              <a:alpha val="63136"/>
            </a:schemeClr>
          </a:solidFill>
          <a:ln w="9525">
            <a:solidFill>
              <a:srgbClr val="008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solidFill>
                  <a:srgbClr val="006600"/>
                </a:solidFill>
              </a:rPr>
              <a:t>Likidotik gas egoerara TENPERATURA ALDATU GABE</a:t>
            </a:r>
          </a:p>
        </p:txBody>
      </p:sp>
      <p:sp>
        <p:nvSpPr>
          <p:cNvPr id="352362" name="Text Box 106"/>
          <p:cNvSpPr txBox="1">
            <a:spLocks noChangeArrowheads="1"/>
          </p:cNvSpPr>
          <p:nvPr/>
        </p:nvSpPr>
        <p:spPr bwMode="auto">
          <a:xfrm>
            <a:off x="5707063" y="1736725"/>
            <a:ext cx="1852612" cy="466725"/>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200">
                <a:solidFill>
                  <a:srgbClr val="006600"/>
                </a:solidFill>
              </a:rPr>
              <a:t>Sustantzia guztia gas egoeran dago</a:t>
            </a:r>
          </a:p>
        </p:txBody>
      </p:sp>
      <p:sp>
        <p:nvSpPr>
          <p:cNvPr id="352363" name="Oval 107"/>
          <p:cNvSpPr>
            <a:spLocks noChangeArrowheads="1"/>
          </p:cNvSpPr>
          <p:nvPr/>
        </p:nvSpPr>
        <p:spPr bwMode="auto">
          <a:xfrm>
            <a:off x="2663825" y="4508500"/>
            <a:ext cx="180975" cy="180975"/>
          </a:xfrm>
          <a:prstGeom prst="ellipse">
            <a:avLst/>
          </a:pr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eaLnBrk="1" hangingPunct="1"/>
            <a:endParaRPr lang="es-ES" sz="1800"/>
          </a:p>
        </p:txBody>
      </p:sp>
      <p:sp>
        <p:nvSpPr>
          <p:cNvPr id="352364" name="Oval 108"/>
          <p:cNvSpPr>
            <a:spLocks noChangeArrowheads="1"/>
          </p:cNvSpPr>
          <p:nvPr/>
        </p:nvSpPr>
        <p:spPr bwMode="auto">
          <a:xfrm>
            <a:off x="4932363" y="2492375"/>
            <a:ext cx="180975" cy="180975"/>
          </a:xfrm>
          <a:prstGeom prst="ellipse">
            <a:avLst/>
          </a:pr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eaLnBrk="1" hangingPunct="1"/>
            <a:endParaRPr lang="es-ES" sz="1800"/>
          </a:p>
        </p:txBody>
      </p:sp>
      <p:sp>
        <p:nvSpPr>
          <p:cNvPr id="352370" name="Text Box 114"/>
          <p:cNvSpPr txBox="1">
            <a:spLocks noChangeArrowheads="1"/>
          </p:cNvSpPr>
          <p:nvPr/>
        </p:nvSpPr>
        <p:spPr bwMode="auto">
          <a:xfrm>
            <a:off x="6911975" y="2528888"/>
            <a:ext cx="1944688" cy="300037"/>
          </a:xfrm>
          <a:prstGeom prst="rect">
            <a:avLst/>
          </a:prstGeom>
          <a:solidFill>
            <a:srgbClr val="FFFF99"/>
          </a:solidFill>
          <a:ln w="9525">
            <a:solidFill>
              <a:srgbClr val="0066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300">
                <a:solidFill>
                  <a:srgbClr val="006600"/>
                </a:solidFill>
              </a:rPr>
              <a:t>IRAKITE PUNTUA</a:t>
            </a:r>
          </a:p>
        </p:txBody>
      </p:sp>
      <p:sp>
        <p:nvSpPr>
          <p:cNvPr id="352371" name="Text Box 115"/>
          <p:cNvSpPr txBox="1">
            <a:spLocks noChangeArrowheads="1"/>
          </p:cNvSpPr>
          <p:nvPr/>
        </p:nvSpPr>
        <p:spPr bwMode="auto">
          <a:xfrm>
            <a:off x="6119813" y="4724400"/>
            <a:ext cx="1944687" cy="300038"/>
          </a:xfrm>
          <a:prstGeom prst="rect">
            <a:avLst/>
          </a:prstGeom>
          <a:solidFill>
            <a:srgbClr val="FFFF99"/>
          </a:solidFill>
          <a:ln w="9525">
            <a:solidFill>
              <a:srgbClr val="0066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300">
                <a:solidFill>
                  <a:srgbClr val="006600"/>
                </a:solidFill>
              </a:rPr>
              <a:t>FUSIO PUNTUA</a:t>
            </a:r>
          </a:p>
        </p:txBody>
      </p:sp>
      <p:sp>
        <p:nvSpPr>
          <p:cNvPr id="352372" name="Line 116"/>
          <p:cNvSpPr>
            <a:spLocks noChangeShapeType="1"/>
          </p:cNvSpPr>
          <p:nvPr/>
        </p:nvSpPr>
        <p:spPr bwMode="auto">
          <a:xfrm>
            <a:off x="5111750" y="2636838"/>
            <a:ext cx="1765300" cy="396875"/>
          </a:xfrm>
          <a:prstGeom prst="line">
            <a:avLst/>
          </a:prstGeom>
          <a:noFill/>
          <a:ln w="2857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52373" name="Line 117"/>
          <p:cNvSpPr>
            <a:spLocks noChangeShapeType="1"/>
          </p:cNvSpPr>
          <p:nvPr/>
        </p:nvSpPr>
        <p:spPr bwMode="auto">
          <a:xfrm>
            <a:off x="2808288" y="4652963"/>
            <a:ext cx="3186112" cy="252412"/>
          </a:xfrm>
          <a:prstGeom prst="line">
            <a:avLst/>
          </a:prstGeom>
          <a:noFill/>
          <a:ln w="2857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52374" name="Text Box 118"/>
          <p:cNvSpPr txBox="1">
            <a:spLocks noChangeArrowheads="1"/>
          </p:cNvSpPr>
          <p:nvPr/>
        </p:nvSpPr>
        <p:spPr bwMode="auto">
          <a:xfrm>
            <a:off x="7073900" y="3767138"/>
            <a:ext cx="1619250" cy="498475"/>
          </a:xfrm>
          <a:prstGeom prst="rect">
            <a:avLst/>
          </a:prstGeom>
          <a:solidFill>
            <a:srgbClr val="FFFF99"/>
          </a:solidFill>
          <a:ln w="9525">
            <a:solidFill>
              <a:srgbClr val="0066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300">
                <a:solidFill>
                  <a:srgbClr val="006600"/>
                </a:solidFill>
              </a:rPr>
              <a:t>KONDENTSAZIO PUNTUA</a:t>
            </a:r>
          </a:p>
        </p:txBody>
      </p:sp>
      <p:sp>
        <p:nvSpPr>
          <p:cNvPr id="352375" name="Text Box 119"/>
          <p:cNvSpPr txBox="1">
            <a:spLocks noChangeArrowheads="1"/>
          </p:cNvSpPr>
          <p:nvPr/>
        </p:nvSpPr>
        <p:spPr bwMode="auto">
          <a:xfrm>
            <a:off x="6119813" y="5530850"/>
            <a:ext cx="1944687" cy="498475"/>
          </a:xfrm>
          <a:prstGeom prst="rect">
            <a:avLst/>
          </a:prstGeom>
          <a:solidFill>
            <a:srgbClr val="FFFF99"/>
          </a:solidFill>
          <a:ln w="9525">
            <a:solidFill>
              <a:srgbClr val="0066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300">
                <a:solidFill>
                  <a:srgbClr val="006600"/>
                </a:solidFill>
              </a:rPr>
              <a:t>SOLIDIFIKAZIO PUNTUA</a:t>
            </a:r>
          </a:p>
        </p:txBody>
      </p:sp>
      <p:sp>
        <p:nvSpPr>
          <p:cNvPr id="16498" name="Text Box 114"/>
          <p:cNvSpPr txBox="1">
            <a:spLocks noChangeArrowheads="1"/>
          </p:cNvSpPr>
          <p:nvPr/>
        </p:nvSpPr>
        <p:spPr bwMode="auto">
          <a:xfrm>
            <a:off x="179388" y="5734050"/>
            <a:ext cx="2987675" cy="376238"/>
          </a:xfrm>
          <a:prstGeom prst="rect">
            <a:avLst/>
          </a:prstGeom>
          <a:solidFill>
            <a:srgbClr val="FFFF99"/>
          </a:solidFill>
          <a:ln w="9525">
            <a:solidFill>
              <a:srgbClr val="00CC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800"/>
              <a:t>Bero sor : F.B = F.B.S.</a:t>
            </a:r>
          </a:p>
        </p:txBody>
      </p:sp>
      <p:sp>
        <p:nvSpPr>
          <p:cNvPr id="16499" name="Text Box 115"/>
          <p:cNvSpPr txBox="1">
            <a:spLocks noChangeArrowheads="1"/>
          </p:cNvSpPr>
          <p:nvPr/>
        </p:nvSpPr>
        <p:spPr bwMode="auto">
          <a:xfrm>
            <a:off x="3348038" y="5661025"/>
            <a:ext cx="2519362" cy="650875"/>
          </a:xfrm>
          <a:prstGeom prst="rect">
            <a:avLst/>
          </a:prstGeom>
          <a:solidFill>
            <a:srgbClr val="FFFF99"/>
          </a:solidFill>
          <a:ln w="9525">
            <a:solidFill>
              <a:srgbClr val="00CC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800"/>
              <a:t>F.B.S. = Fusio bero sor</a:t>
            </a:r>
          </a:p>
        </p:txBody>
      </p:sp>
      <p:pic>
        <p:nvPicPr>
          <p:cNvPr id="88"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9"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0"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877515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par>
                          <p:cTn id="13" fill="hold" nodeType="afterGroup">
                            <p:stCondLst>
                              <p:cond delay="2000"/>
                            </p:stCondLst>
                            <p:childTnLst>
                              <p:par>
                                <p:cTn id="14" presetID="22" presetClass="entr" presetSubtype="4" fill="hold" grpId="0" nodeType="afterEffect">
                                  <p:stCondLst>
                                    <p:cond delay="0"/>
                                  </p:stCondLst>
                                  <p:childTnLst>
                                    <p:set>
                                      <p:cBhvr>
                                        <p:cTn id="15" dur="1" fill="hold">
                                          <p:stCondLst>
                                            <p:cond delay="0"/>
                                          </p:stCondLst>
                                        </p:cTn>
                                        <p:tgtEl>
                                          <p:spTgt spid="352336"/>
                                        </p:tgtEl>
                                        <p:attrNameLst>
                                          <p:attrName>style.visibility</p:attrName>
                                        </p:attrNameLst>
                                      </p:cBhvr>
                                      <p:to>
                                        <p:strVal val="visible"/>
                                      </p:to>
                                    </p:set>
                                    <p:animEffect transition="in" filter="wipe(down)">
                                      <p:cBhvr>
                                        <p:cTn id="16" dur="1000"/>
                                        <p:tgtEl>
                                          <p:spTgt spid="352336"/>
                                        </p:tgtEl>
                                      </p:cBhvr>
                                    </p:animEffect>
                                  </p:childTnLst>
                                </p:cTn>
                              </p:par>
                            </p:childTnLst>
                          </p:cTn>
                        </p:par>
                        <p:par>
                          <p:cTn id="17" fill="hold" nodeType="afterGroup">
                            <p:stCondLst>
                              <p:cond delay="3000"/>
                            </p:stCondLst>
                            <p:childTnLst>
                              <p:par>
                                <p:cTn id="18" presetID="6" presetClass="entr" presetSubtype="16"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circle(in)">
                                      <p:cBhvr>
                                        <p:cTn id="20" dur="2000"/>
                                        <p:tgtEl>
                                          <p:spTgt spid="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52337"/>
                                        </p:tgtEl>
                                        <p:attrNameLst>
                                          <p:attrName>style.visibility</p:attrName>
                                        </p:attrNameLst>
                                      </p:cBhvr>
                                      <p:to>
                                        <p:strVal val="visible"/>
                                      </p:to>
                                    </p:set>
                                    <p:animEffect transition="in" filter="wipe(left)">
                                      <p:cBhvr>
                                        <p:cTn id="25" dur="1000"/>
                                        <p:tgtEl>
                                          <p:spTgt spid="352337"/>
                                        </p:tgtEl>
                                      </p:cBhvr>
                                    </p:animEffect>
                                  </p:childTnLst>
                                </p:cTn>
                              </p:par>
                            </p:childTnLst>
                          </p:cTn>
                        </p:par>
                        <p:par>
                          <p:cTn id="26" fill="hold" nodeType="afterGroup">
                            <p:stCondLst>
                              <p:cond delay="1000"/>
                            </p:stCondLst>
                            <p:childTnLst>
                              <p:par>
                                <p:cTn id="27" presetID="10" presetClass="entr" presetSubtype="0" fill="hold" grpId="0" nodeType="afterEffect">
                                  <p:stCondLst>
                                    <p:cond delay="0"/>
                                  </p:stCondLst>
                                  <p:childTnLst>
                                    <p:set>
                                      <p:cBhvr>
                                        <p:cTn id="28" dur="1" fill="hold">
                                          <p:stCondLst>
                                            <p:cond delay="0"/>
                                          </p:stCondLst>
                                        </p:cTn>
                                        <p:tgtEl>
                                          <p:spTgt spid="352356"/>
                                        </p:tgtEl>
                                        <p:attrNameLst>
                                          <p:attrName>style.visibility</p:attrName>
                                        </p:attrNameLst>
                                      </p:cBhvr>
                                      <p:to>
                                        <p:strVal val="visible"/>
                                      </p:to>
                                    </p:set>
                                    <p:animEffect transition="in" filter="fade">
                                      <p:cBhvr>
                                        <p:cTn id="29" dur="1000"/>
                                        <p:tgtEl>
                                          <p:spTgt spid="35235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6" presetClass="entr" presetSubtype="16" fill="hold"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circle(in)">
                                      <p:cBhvr>
                                        <p:cTn id="34" dur="2000"/>
                                        <p:tgtEl>
                                          <p:spTgt spid="6"/>
                                        </p:tgtEl>
                                      </p:cBhvr>
                                    </p:animEffect>
                                  </p:childTnLst>
                                </p:cTn>
                              </p:par>
                            </p:childTnLst>
                          </p:cTn>
                        </p:par>
                        <p:par>
                          <p:cTn id="35" fill="hold" nodeType="afterGroup">
                            <p:stCondLst>
                              <p:cond delay="2000"/>
                            </p:stCondLst>
                            <p:childTnLst>
                              <p:par>
                                <p:cTn id="36" presetID="22" presetClass="entr" presetSubtype="4" fill="hold" grpId="0" nodeType="afterEffect">
                                  <p:stCondLst>
                                    <p:cond delay="0"/>
                                  </p:stCondLst>
                                  <p:childTnLst>
                                    <p:set>
                                      <p:cBhvr>
                                        <p:cTn id="37" dur="1" fill="hold">
                                          <p:stCondLst>
                                            <p:cond delay="0"/>
                                          </p:stCondLst>
                                        </p:cTn>
                                        <p:tgtEl>
                                          <p:spTgt spid="352338"/>
                                        </p:tgtEl>
                                        <p:attrNameLst>
                                          <p:attrName>style.visibility</p:attrName>
                                        </p:attrNameLst>
                                      </p:cBhvr>
                                      <p:to>
                                        <p:strVal val="visible"/>
                                      </p:to>
                                    </p:set>
                                    <p:animEffect transition="in" filter="wipe(down)">
                                      <p:cBhvr>
                                        <p:cTn id="38" dur="1000"/>
                                        <p:tgtEl>
                                          <p:spTgt spid="352338"/>
                                        </p:tgtEl>
                                      </p:cBhvr>
                                    </p:animEffect>
                                  </p:childTnLst>
                                </p:cTn>
                              </p:par>
                            </p:childTnLst>
                          </p:cTn>
                        </p:par>
                        <p:par>
                          <p:cTn id="39" fill="hold" nodeType="afterGroup">
                            <p:stCondLst>
                              <p:cond delay="3000"/>
                            </p:stCondLst>
                            <p:childTnLst>
                              <p:par>
                                <p:cTn id="40" presetID="6" presetClass="entr" presetSubtype="16" fill="hold" nodeType="after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circle(in)">
                                      <p:cBhvr>
                                        <p:cTn id="42" dur="2000"/>
                                        <p:tgtEl>
                                          <p:spTgt spid="4"/>
                                        </p:tgtEl>
                                      </p:cBhvr>
                                    </p:animEffect>
                                  </p:childTnLst>
                                </p:cTn>
                              </p:par>
                            </p:childTnLst>
                          </p:cTn>
                        </p:par>
                        <p:par>
                          <p:cTn id="43" fill="hold" nodeType="afterGroup">
                            <p:stCondLst>
                              <p:cond delay="5000"/>
                            </p:stCondLst>
                            <p:childTnLst>
                              <p:par>
                                <p:cTn id="44" presetID="10" presetClass="entr" presetSubtype="0" fill="hold" grpId="0" nodeType="afterEffect">
                                  <p:stCondLst>
                                    <p:cond delay="0"/>
                                  </p:stCondLst>
                                  <p:childTnLst>
                                    <p:set>
                                      <p:cBhvr>
                                        <p:cTn id="45" dur="1" fill="hold">
                                          <p:stCondLst>
                                            <p:cond delay="0"/>
                                          </p:stCondLst>
                                        </p:cTn>
                                        <p:tgtEl>
                                          <p:spTgt spid="352357"/>
                                        </p:tgtEl>
                                        <p:attrNameLst>
                                          <p:attrName>style.visibility</p:attrName>
                                        </p:attrNameLst>
                                      </p:cBhvr>
                                      <p:to>
                                        <p:strVal val="visible"/>
                                      </p:to>
                                    </p:set>
                                    <p:animEffect transition="in" filter="fade">
                                      <p:cBhvr>
                                        <p:cTn id="46" dur="2000"/>
                                        <p:tgtEl>
                                          <p:spTgt spid="352357"/>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352339"/>
                                        </p:tgtEl>
                                        <p:attrNameLst>
                                          <p:attrName>style.visibility</p:attrName>
                                        </p:attrNameLst>
                                      </p:cBhvr>
                                      <p:to>
                                        <p:strVal val="visible"/>
                                      </p:to>
                                    </p:set>
                                    <p:animEffect transition="in" filter="wipe(left)">
                                      <p:cBhvr>
                                        <p:cTn id="51" dur="1000"/>
                                        <p:tgtEl>
                                          <p:spTgt spid="352339"/>
                                        </p:tgtEl>
                                      </p:cBhvr>
                                    </p:animEffect>
                                  </p:childTnLst>
                                </p:cTn>
                              </p:par>
                            </p:childTnLst>
                          </p:cTn>
                        </p:par>
                        <p:par>
                          <p:cTn id="52" fill="hold" nodeType="afterGroup">
                            <p:stCondLst>
                              <p:cond delay="1000"/>
                            </p:stCondLst>
                            <p:childTnLst>
                              <p:par>
                                <p:cTn id="53" presetID="10" presetClass="entr" presetSubtype="0" fill="hold" grpId="0" nodeType="afterEffect">
                                  <p:stCondLst>
                                    <p:cond delay="0"/>
                                  </p:stCondLst>
                                  <p:childTnLst>
                                    <p:set>
                                      <p:cBhvr>
                                        <p:cTn id="54" dur="1" fill="hold">
                                          <p:stCondLst>
                                            <p:cond delay="0"/>
                                          </p:stCondLst>
                                        </p:cTn>
                                        <p:tgtEl>
                                          <p:spTgt spid="352361"/>
                                        </p:tgtEl>
                                        <p:attrNameLst>
                                          <p:attrName>style.visibility</p:attrName>
                                        </p:attrNameLst>
                                      </p:cBhvr>
                                      <p:to>
                                        <p:strVal val="visible"/>
                                      </p:to>
                                    </p:set>
                                    <p:animEffect transition="in" filter="fade">
                                      <p:cBhvr>
                                        <p:cTn id="55" dur="2000"/>
                                        <p:tgtEl>
                                          <p:spTgt spid="352361"/>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352340"/>
                                        </p:tgtEl>
                                        <p:attrNameLst>
                                          <p:attrName>style.visibility</p:attrName>
                                        </p:attrNameLst>
                                      </p:cBhvr>
                                      <p:to>
                                        <p:strVal val="visible"/>
                                      </p:to>
                                    </p:set>
                                    <p:animEffect transition="in" filter="wipe(down)">
                                      <p:cBhvr>
                                        <p:cTn id="60" dur="1000"/>
                                        <p:tgtEl>
                                          <p:spTgt spid="352340"/>
                                        </p:tgtEl>
                                      </p:cBhvr>
                                    </p:animEffect>
                                  </p:childTnLst>
                                </p:cTn>
                              </p:par>
                            </p:childTnLst>
                          </p:cTn>
                        </p:par>
                        <p:par>
                          <p:cTn id="61" fill="hold" nodeType="afterGroup">
                            <p:stCondLst>
                              <p:cond delay="1000"/>
                            </p:stCondLst>
                            <p:childTnLst>
                              <p:par>
                                <p:cTn id="62" presetID="6" presetClass="entr" presetSubtype="16" fill="hold" nodeType="afterEffect">
                                  <p:stCondLst>
                                    <p:cond delay="0"/>
                                  </p:stCondLst>
                                  <p:childTnLst>
                                    <p:set>
                                      <p:cBhvr>
                                        <p:cTn id="63" dur="1" fill="hold">
                                          <p:stCondLst>
                                            <p:cond delay="0"/>
                                          </p:stCondLst>
                                        </p:cTn>
                                        <p:tgtEl>
                                          <p:spTgt spid="5"/>
                                        </p:tgtEl>
                                        <p:attrNameLst>
                                          <p:attrName>style.visibility</p:attrName>
                                        </p:attrNameLst>
                                      </p:cBhvr>
                                      <p:to>
                                        <p:strVal val="visible"/>
                                      </p:to>
                                    </p:set>
                                    <p:animEffect transition="in" filter="circle(in)">
                                      <p:cBhvr>
                                        <p:cTn id="64" dur="2000"/>
                                        <p:tgtEl>
                                          <p:spTgt spid="5"/>
                                        </p:tgtEl>
                                      </p:cBhvr>
                                    </p:animEffect>
                                  </p:childTnLst>
                                </p:cTn>
                              </p:par>
                            </p:childTnLst>
                          </p:cTn>
                        </p:par>
                        <p:par>
                          <p:cTn id="65" fill="hold" nodeType="afterGroup">
                            <p:stCondLst>
                              <p:cond delay="3000"/>
                            </p:stCondLst>
                            <p:childTnLst>
                              <p:par>
                                <p:cTn id="66" presetID="10" presetClass="entr" presetSubtype="0" fill="hold" grpId="0" nodeType="afterEffect">
                                  <p:stCondLst>
                                    <p:cond delay="0"/>
                                  </p:stCondLst>
                                  <p:childTnLst>
                                    <p:set>
                                      <p:cBhvr>
                                        <p:cTn id="67" dur="1" fill="hold">
                                          <p:stCondLst>
                                            <p:cond delay="0"/>
                                          </p:stCondLst>
                                        </p:cTn>
                                        <p:tgtEl>
                                          <p:spTgt spid="352362"/>
                                        </p:tgtEl>
                                        <p:attrNameLst>
                                          <p:attrName>style.visibility</p:attrName>
                                        </p:attrNameLst>
                                      </p:cBhvr>
                                      <p:to>
                                        <p:strVal val="visible"/>
                                      </p:to>
                                    </p:set>
                                    <p:animEffect transition="in" filter="fade">
                                      <p:cBhvr>
                                        <p:cTn id="68" dur="1000"/>
                                        <p:tgtEl>
                                          <p:spTgt spid="352362"/>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53" presetClass="entr" presetSubtype="0" fill="hold" grpId="0" nodeType="clickEffect">
                                  <p:stCondLst>
                                    <p:cond delay="0"/>
                                  </p:stCondLst>
                                  <p:childTnLst>
                                    <p:set>
                                      <p:cBhvr>
                                        <p:cTn id="72" dur="1" fill="hold">
                                          <p:stCondLst>
                                            <p:cond delay="0"/>
                                          </p:stCondLst>
                                        </p:cTn>
                                        <p:tgtEl>
                                          <p:spTgt spid="352363"/>
                                        </p:tgtEl>
                                        <p:attrNameLst>
                                          <p:attrName>style.visibility</p:attrName>
                                        </p:attrNameLst>
                                      </p:cBhvr>
                                      <p:to>
                                        <p:strVal val="visible"/>
                                      </p:to>
                                    </p:set>
                                    <p:anim calcmode="lin" valueType="num">
                                      <p:cBhvr>
                                        <p:cTn id="73" dur="500" fill="hold"/>
                                        <p:tgtEl>
                                          <p:spTgt spid="352363"/>
                                        </p:tgtEl>
                                        <p:attrNameLst>
                                          <p:attrName>ppt_w</p:attrName>
                                        </p:attrNameLst>
                                      </p:cBhvr>
                                      <p:tavLst>
                                        <p:tav tm="0">
                                          <p:val>
                                            <p:fltVal val="0"/>
                                          </p:val>
                                        </p:tav>
                                        <p:tav tm="100000">
                                          <p:val>
                                            <p:strVal val="#ppt_w"/>
                                          </p:val>
                                        </p:tav>
                                      </p:tavLst>
                                    </p:anim>
                                    <p:anim calcmode="lin" valueType="num">
                                      <p:cBhvr>
                                        <p:cTn id="74" dur="500" fill="hold"/>
                                        <p:tgtEl>
                                          <p:spTgt spid="352363"/>
                                        </p:tgtEl>
                                        <p:attrNameLst>
                                          <p:attrName>ppt_h</p:attrName>
                                        </p:attrNameLst>
                                      </p:cBhvr>
                                      <p:tavLst>
                                        <p:tav tm="0">
                                          <p:val>
                                            <p:fltVal val="0"/>
                                          </p:val>
                                        </p:tav>
                                        <p:tav tm="100000">
                                          <p:val>
                                            <p:strVal val="#ppt_h"/>
                                          </p:val>
                                        </p:tav>
                                      </p:tavLst>
                                    </p:anim>
                                    <p:animEffect transition="in" filter="fade">
                                      <p:cBhvr>
                                        <p:cTn id="75" dur="500"/>
                                        <p:tgtEl>
                                          <p:spTgt spid="352363"/>
                                        </p:tgtEl>
                                      </p:cBhvr>
                                    </p:animEffect>
                                  </p:childTnLst>
                                </p:cTn>
                              </p:par>
                            </p:childTnLst>
                          </p:cTn>
                        </p:par>
                        <p:par>
                          <p:cTn id="76" fill="hold" nodeType="afterGroup">
                            <p:stCondLst>
                              <p:cond delay="500"/>
                            </p:stCondLst>
                            <p:childTnLst>
                              <p:par>
                                <p:cTn id="77" presetID="22" presetClass="entr" presetSubtype="8" fill="hold" grpId="0" nodeType="afterEffect">
                                  <p:stCondLst>
                                    <p:cond delay="0"/>
                                  </p:stCondLst>
                                  <p:childTnLst>
                                    <p:set>
                                      <p:cBhvr>
                                        <p:cTn id="78" dur="1" fill="hold">
                                          <p:stCondLst>
                                            <p:cond delay="0"/>
                                          </p:stCondLst>
                                        </p:cTn>
                                        <p:tgtEl>
                                          <p:spTgt spid="352373"/>
                                        </p:tgtEl>
                                        <p:attrNameLst>
                                          <p:attrName>style.visibility</p:attrName>
                                        </p:attrNameLst>
                                      </p:cBhvr>
                                      <p:to>
                                        <p:strVal val="visible"/>
                                      </p:to>
                                    </p:set>
                                    <p:animEffect transition="in" filter="wipe(left)">
                                      <p:cBhvr>
                                        <p:cTn id="79" dur="1000"/>
                                        <p:tgtEl>
                                          <p:spTgt spid="352373"/>
                                        </p:tgtEl>
                                      </p:cBhvr>
                                    </p:animEffect>
                                  </p:childTnLst>
                                </p:cTn>
                              </p:par>
                            </p:childTnLst>
                          </p:cTn>
                        </p:par>
                        <p:par>
                          <p:cTn id="80" fill="hold" nodeType="afterGroup">
                            <p:stCondLst>
                              <p:cond delay="1500"/>
                            </p:stCondLst>
                            <p:childTnLst>
                              <p:par>
                                <p:cTn id="81" presetID="17" presetClass="entr" presetSubtype="10" fill="hold" grpId="0" nodeType="afterEffect">
                                  <p:stCondLst>
                                    <p:cond delay="0"/>
                                  </p:stCondLst>
                                  <p:childTnLst>
                                    <p:set>
                                      <p:cBhvr>
                                        <p:cTn id="82" dur="1" fill="hold">
                                          <p:stCondLst>
                                            <p:cond delay="0"/>
                                          </p:stCondLst>
                                        </p:cTn>
                                        <p:tgtEl>
                                          <p:spTgt spid="352371"/>
                                        </p:tgtEl>
                                        <p:attrNameLst>
                                          <p:attrName>style.visibility</p:attrName>
                                        </p:attrNameLst>
                                      </p:cBhvr>
                                      <p:to>
                                        <p:strVal val="visible"/>
                                      </p:to>
                                    </p:set>
                                    <p:anim calcmode="lin" valueType="num">
                                      <p:cBhvr>
                                        <p:cTn id="83" dur="500" fill="hold"/>
                                        <p:tgtEl>
                                          <p:spTgt spid="352371"/>
                                        </p:tgtEl>
                                        <p:attrNameLst>
                                          <p:attrName>ppt_w</p:attrName>
                                        </p:attrNameLst>
                                      </p:cBhvr>
                                      <p:tavLst>
                                        <p:tav tm="0">
                                          <p:val>
                                            <p:fltVal val="0"/>
                                          </p:val>
                                        </p:tav>
                                        <p:tav tm="100000">
                                          <p:val>
                                            <p:strVal val="#ppt_w"/>
                                          </p:val>
                                        </p:tav>
                                      </p:tavLst>
                                    </p:anim>
                                    <p:anim calcmode="lin" valueType="num">
                                      <p:cBhvr>
                                        <p:cTn id="84" dur="500" fill="hold"/>
                                        <p:tgtEl>
                                          <p:spTgt spid="352371"/>
                                        </p:tgtEl>
                                        <p:attrNameLst>
                                          <p:attrName>ppt_h</p:attrName>
                                        </p:attrNameLst>
                                      </p:cBhvr>
                                      <p:tavLst>
                                        <p:tav tm="0">
                                          <p:val>
                                            <p:strVal val="#ppt_h"/>
                                          </p:val>
                                        </p:tav>
                                        <p:tav tm="100000">
                                          <p:val>
                                            <p:strVal val="#ppt_h"/>
                                          </p:val>
                                        </p:tav>
                                      </p:tavLst>
                                    </p:anim>
                                  </p:childTnLst>
                                </p:cTn>
                              </p:par>
                            </p:childTnLst>
                          </p:cTn>
                        </p:par>
                        <p:par>
                          <p:cTn id="85" fill="hold" nodeType="afterGroup">
                            <p:stCondLst>
                              <p:cond delay="2000"/>
                            </p:stCondLst>
                            <p:childTnLst>
                              <p:par>
                                <p:cTn id="86" presetID="17" presetClass="entr" presetSubtype="10" fill="hold" grpId="0" nodeType="afterEffect">
                                  <p:stCondLst>
                                    <p:cond delay="0"/>
                                  </p:stCondLst>
                                  <p:childTnLst>
                                    <p:set>
                                      <p:cBhvr>
                                        <p:cTn id="87" dur="1" fill="hold">
                                          <p:stCondLst>
                                            <p:cond delay="0"/>
                                          </p:stCondLst>
                                        </p:cTn>
                                        <p:tgtEl>
                                          <p:spTgt spid="352375"/>
                                        </p:tgtEl>
                                        <p:attrNameLst>
                                          <p:attrName>style.visibility</p:attrName>
                                        </p:attrNameLst>
                                      </p:cBhvr>
                                      <p:to>
                                        <p:strVal val="visible"/>
                                      </p:to>
                                    </p:set>
                                    <p:anim calcmode="lin" valueType="num">
                                      <p:cBhvr>
                                        <p:cTn id="88" dur="500" fill="hold"/>
                                        <p:tgtEl>
                                          <p:spTgt spid="352375"/>
                                        </p:tgtEl>
                                        <p:attrNameLst>
                                          <p:attrName>ppt_w</p:attrName>
                                        </p:attrNameLst>
                                      </p:cBhvr>
                                      <p:tavLst>
                                        <p:tav tm="0">
                                          <p:val>
                                            <p:fltVal val="0"/>
                                          </p:val>
                                        </p:tav>
                                        <p:tav tm="100000">
                                          <p:val>
                                            <p:strVal val="#ppt_w"/>
                                          </p:val>
                                        </p:tav>
                                      </p:tavLst>
                                    </p:anim>
                                    <p:anim calcmode="lin" valueType="num">
                                      <p:cBhvr>
                                        <p:cTn id="89" dur="500" fill="hold"/>
                                        <p:tgtEl>
                                          <p:spTgt spid="352375"/>
                                        </p:tgtEl>
                                        <p:attrNameLst>
                                          <p:attrName>ppt_h</p:attrName>
                                        </p:attrNameLst>
                                      </p:cBhvr>
                                      <p:tavLst>
                                        <p:tav tm="0">
                                          <p:val>
                                            <p:strVal val="#ppt_h"/>
                                          </p:val>
                                        </p:tav>
                                        <p:tav tm="100000">
                                          <p:val>
                                            <p:strVal val="#ppt_h"/>
                                          </p:val>
                                        </p:tav>
                                      </p:tavLst>
                                    </p:anim>
                                  </p:childTnLst>
                                </p:cTn>
                              </p:par>
                            </p:childTnLst>
                          </p:cTn>
                        </p:par>
                      </p:childTnLst>
                    </p:cTn>
                  </p:par>
                  <p:par>
                    <p:cTn id="90" fill="hold" nodeType="clickPar">
                      <p:stCondLst>
                        <p:cond delay="indefinite"/>
                      </p:stCondLst>
                      <p:childTnLst>
                        <p:par>
                          <p:cTn id="91" fill="hold" nodeType="withGroup">
                            <p:stCondLst>
                              <p:cond delay="0"/>
                            </p:stCondLst>
                            <p:childTnLst>
                              <p:par>
                                <p:cTn id="92" presetID="53" presetClass="entr" presetSubtype="0" fill="hold" grpId="0" nodeType="clickEffect">
                                  <p:stCondLst>
                                    <p:cond delay="0"/>
                                  </p:stCondLst>
                                  <p:childTnLst>
                                    <p:set>
                                      <p:cBhvr>
                                        <p:cTn id="93" dur="1" fill="hold">
                                          <p:stCondLst>
                                            <p:cond delay="0"/>
                                          </p:stCondLst>
                                        </p:cTn>
                                        <p:tgtEl>
                                          <p:spTgt spid="352364"/>
                                        </p:tgtEl>
                                        <p:attrNameLst>
                                          <p:attrName>style.visibility</p:attrName>
                                        </p:attrNameLst>
                                      </p:cBhvr>
                                      <p:to>
                                        <p:strVal val="visible"/>
                                      </p:to>
                                    </p:set>
                                    <p:anim calcmode="lin" valueType="num">
                                      <p:cBhvr>
                                        <p:cTn id="94" dur="500" fill="hold"/>
                                        <p:tgtEl>
                                          <p:spTgt spid="352364"/>
                                        </p:tgtEl>
                                        <p:attrNameLst>
                                          <p:attrName>ppt_w</p:attrName>
                                        </p:attrNameLst>
                                      </p:cBhvr>
                                      <p:tavLst>
                                        <p:tav tm="0">
                                          <p:val>
                                            <p:fltVal val="0"/>
                                          </p:val>
                                        </p:tav>
                                        <p:tav tm="100000">
                                          <p:val>
                                            <p:strVal val="#ppt_w"/>
                                          </p:val>
                                        </p:tav>
                                      </p:tavLst>
                                    </p:anim>
                                    <p:anim calcmode="lin" valueType="num">
                                      <p:cBhvr>
                                        <p:cTn id="95" dur="500" fill="hold"/>
                                        <p:tgtEl>
                                          <p:spTgt spid="352364"/>
                                        </p:tgtEl>
                                        <p:attrNameLst>
                                          <p:attrName>ppt_h</p:attrName>
                                        </p:attrNameLst>
                                      </p:cBhvr>
                                      <p:tavLst>
                                        <p:tav tm="0">
                                          <p:val>
                                            <p:fltVal val="0"/>
                                          </p:val>
                                        </p:tav>
                                        <p:tav tm="100000">
                                          <p:val>
                                            <p:strVal val="#ppt_h"/>
                                          </p:val>
                                        </p:tav>
                                      </p:tavLst>
                                    </p:anim>
                                    <p:animEffect transition="in" filter="fade">
                                      <p:cBhvr>
                                        <p:cTn id="96" dur="500"/>
                                        <p:tgtEl>
                                          <p:spTgt spid="352364"/>
                                        </p:tgtEl>
                                      </p:cBhvr>
                                    </p:animEffect>
                                  </p:childTnLst>
                                </p:cTn>
                              </p:par>
                            </p:childTnLst>
                          </p:cTn>
                        </p:par>
                        <p:par>
                          <p:cTn id="97" fill="hold" nodeType="afterGroup">
                            <p:stCondLst>
                              <p:cond delay="500"/>
                            </p:stCondLst>
                            <p:childTnLst>
                              <p:par>
                                <p:cTn id="98" presetID="22" presetClass="entr" presetSubtype="8" fill="hold" grpId="0" nodeType="afterEffect">
                                  <p:stCondLst>
                                    <p:cond delay="0"/>
                                  </p:stCondLst>
                                  <p:childTnLst>
                                    <p:set>
                                      <p:cBhvr>
                                        <p:cTn id="99" dur="1" fill="hold">
                                          <p:stCondLst>
                                            <p:cond delay="0"/>
                                          </p:stCondLst>
                                        </p:cTn>
                                        <p:tgtEl>
                                          <p:spTgt spid="352372"/>
                                        </p:tgtEl>
                                        <p:attrNameLst>
                                          <p:attrName>style.visibility</p:attrName>
                                        </p:attrNameLst>
                                      </p:cBhvr>
                                      <p:to>
                                        <p:strVal val="visible"/>
                                      </p:to>
                                    </p:set>
                                    <p:animEffect transition="in" filter="wipe(left)">
                                      <p:cBhvr>
                                        <p:cTn id="100" dur="1000"/>
                                        <p:tgtEl>
                                          <p:spTgt spid="352372"/>
                                        </p:tgtEl>
                                      </p:cBhvr>
                                    </p:animEffect>
                                  </p:childTnLst>
                                </p:cTn>
                              </p:par>
                            </p:childTnLst>
                          </p:cTn>
                        </p:par>
                        <p:par>
                          <p:cTn id="101" fill="hold" nodeType="afterGroup">
                            <p:stCondLst>
                              <p:cond delay="1500"/>
                            </p:stCondLst>
                            <p:childTnLst>
                              <p:par>
                                <p:cTn id="102" presetID="17" presetClass="entr" presetSubtype="10" fill="hold" grpId="0" nodeType="afterEffect">
                                  <p:stCondLst>
                                    <p:cond delay="500"/>
                                  </p:stCondLst>
                                  <p:childTnLst>
                                    <p:set>
                                      <p:cBhvr>
                                        <p:cTn id="103" dur="1" fill="hold">
                                          <p:stCondLst>
                                            <p:cond delay="0"/>
                                          </p:stCondLst>
                                        </p:cTn>
                                        <p:tgtEl>
                                          <p:spTgt spid="352370"/>
                                        </p:tgtEl>
                                        <p:attrNameLst>
                                          <p:attrName>style.visibility</p:attrName>
                                        </p:attrNameLst>
                                      </p:cBhvr>
                                      <p:to>
                                        <p:strVal val="visible"/>
                                      </p:to>
                                    </p:set>
                                    <p:anim calcmode="lin" valueType="num">
                                      <p:cBhvr>
                                        <p:cTn id="104" dur="500" fill="hold"/>
                                        <p:tgtEl>
                                          <p:spTgt spid="352370"/>
                                        </p:tgtEl>
                                        <p:attrNameLst>
                                          <p:attrName>ppt_w</p:attrName>
                                        </p:attrNameLst>
                                      </p:cBhvr>
                                      <p:tavLst>
                                        <p:tav tm="0">
                                          <p:val>
                                            <p:fltVal val="0"/>
                                          </p:val>
                                        </p:tav>
                                        <p:tav tm="100000">
                                          <p:val>
                                            <p:strVal val="#ppt_w"/>
                                          </p:val>
                                        </p:tav>
                                      </p:tavLst>
                                    </p:anim>
                                    <p:anim calcmode="lin" valueType="num">
                                      <p:cBhvr>
                                        <p:cTn id="105" dur="500" fill="hold"/>
                                        <p:tgtEl>
                                          <p:spTgt spid="352370"/>
                                        </p:tgtEl>
                                        <p:attrNameLst>
                                          <p:attrName>ppt_h</p:attrName>
                                        </p:attrNameLst>
                                      </p:cBhvr>
                                      <p:tavLst>
                                        <p:tav tm="0">
                                          <p:val>
                                            <p:strVal val="#ppt_h"/>
                                          </p:val>
                                        </p:tav>
                                        <p:tav tm="100000">
                                          <p:val>
                                            <p:strVal val="#ppt_h"/>
                                          </p:val>
                                        </p:tav>
                                      </p:tavLst>
                                    </p:anim>
                                  </p:childTnLst>
                                </p:cTn>
                              </p:par>
                            </p:childTnLst>
                          </p:cTn>
                        </p:par>
                        <p:par>
                          <p:cTn id="106" fill="hold" nodeType="afterGroup">
                            <p:stCondLst>
                              <p:cond delay="2500"/>
                            </p:stCondLst>
                            <p:childTnLst>
                              <p:par>
                                <p:cTn id="107" presetID="17" presetClass="entr" presetSubtype="10" fill="hold" grpId="0" nodeType="afterEffect">
                                  <p:stCondLst>
                                    <p:cond delay="500"/>
                                  </p:stCondLst>
                                  <p:childTnLst>
                                    <p:set>
                                      <p:cBhvr>
                                        <p:cTn id="108" dur="1" fill="hold">
                                          <p:stCondLst>
                                            <p:cond delay="0"/>
                                          </p:stCondLst>
                                        </p:cTn>
                                        <p:tgtEl>
                                          <p:spTgt spid="352374"/>
                                        </p:tgtEl>
                                        <p:attrNameLst>
                                          <p:attrName>style.visibility</p:attrName>
                                        </p:attrNameLst>
                                      </p:cBhvr>
                                      <p:to>
                                        <p:strVal val="visible"/>
                                      </p:to>
                                    </p:set>
                                    <p:anim calcmode="lin" valueType="num">
                                      <p:cBhvr>
                                        <p:cTn id="109" dur="500" fill="hold"/>
                                        <p:tgtEl>
                                          <p:spTgt spid="352374"/>
                                        </p:tgtEl>
                                        <p:attrNameLst>
                                          <p:attrName>ppt_w</p:attrName>
                                        </p:attrNameLst>
                                      </p:cBhvr>
                                      <p:tavLst>
                                        <p:tav tm="0">
                                          <p:val>
                                            <p:fltVal val="0"/>
                                          </p:val>
                                        </p:tav>
                                        <p:tav tm="100000">
                                          <p:val>
                                            <p:strVal val="#ppt_w"/>
                                          </p:val>
                                        </p:tav>
                                      </p:tavLst>
                                    </p:anim>
                                    <p:anim calcmode="lin" valueType="num">
                                      <p:cBhvr>
                                        <p:cTn id="110" dur="500" fill="hold"/>
                                        <p:tgtEl>
                                          <p:spTgt spid="352374"/>
                                        </p:tgtEl>
                                        <p:attrNameLst>
                                          <p:attrName>ppt_h</p:attrName>
                                        </p:attrNameLst>
                                      </p:cBhvr>
                                      <p:tavLst>
                                        <p:tav tm="0">
                                          <p:val>
                                            <p:strVal val="#ppt_h"/>
                                          </p:val>
                                        </p:tav>
                                        <p:tav tm="100000">
                                          <p:val>
                                            <p:strVal val="#ppt_h"/>
                                          </p:val>
                                        </p:tav>
                                      </p:tavLst>
                                    </p:anim>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2" presetClass="entr" presetSubtype="4" fill="hold" grpId="0" nodeType="clickEffect">
                                  <p:stCondLst>
                                    <p:cond delay="0"/>
                                  </p:stCondLst>
                                  <p:childTnLst>
                                    <p:set>
                                      <p:cBhvr>
                                        <p:cTn id="114" dur="1" fill="hold">
                                          <p:stCondLst>
                                            <p:cond delay="0"/>
                                          </p:stCondLst>
                                        </p:cTn>
                                        <p:tgtEl>
                                          <p:spTgt spid="16498"/>
                                        </p:tgtEl>
                                        <p:attrNameLst>
                                          <p:attrName>style.visibility</p:attrName>
                                        </p:attrNameLst>
                                      </p:cBhvr>
                                      <p:to>
                                        <p:strVal val="visible"/>
                                      </p:to>
                                    </p:set>
                                    <p:animEffect transition="in" filter="wipe(down)">
                                      <p:cBhvr>
                                        <p:cTn id="115" dur="500"/>
                                        <p:tgtEl>
                                          <p:spTgt spid="16498"/>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22" presetClass="entr" presetSubtype="4" fill="hold" grpId="0" nodeType="clickEffect">
                                  <p:stCondLst>
                                    <p:cond delay="0"/>
                                  </p:stCondLst>
                                  <p:childTnLst>
                                    <p:set>
                                      <p:cBhvr>
                                        <p:cTn id="119" dur="1" fill="hold">
                                          <p:stCondLst>
                                            <p:cond delay="0"/>
                                          </p:stCondLst>
                                        </p:cTn>
                                        <p:tgtEl>
                                          <p:spTgt spid="16499"/>
                                        </p:tgtEl>
                                        <p:attrNameLst>
                                          <p:attrName>style.visibility</p:attrName>
                                        </p:attrNameLst>
                                      </p:cBhvr>
                                      <p:to>
                                        <p:strVal val="visible"/>
                                      </p:to>
                                    </p:set>
                                    <p:animEffect transition="in" filter="wipe(down)">
                                      <p:cBhvr>
                                        <p:cTn id="120" dur="500"/>
                                        <p:tgtEl>
                                          <p:spTgt spid="164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2336" grpId="0" animBg="1"/>
      <p:bldP spid="352337" grpId="0" animBg="1"/>
      <p:bldP spid="352338" grpId="0" animBg="1"/>
      <p:bldP spid="352339" grpId="0" animBg="1"/>
      <p:bldP spid="352340" grpId="0" animBg="1"/>
      <p:bldP spid="352356" grpId="0" animBg="1"/>
      <p:bldP spid="352357" grpId="0" animBg="1"/>
      <p:bldP spid="352361" grpId="0" animBg="1"/>
      <p:bldP spid="352362" grpId="0" animBg="1"/>
      <p:bldP spid="352363" grpId="0" animBg="1"/>
      <p:bldP spid="352364" grpId="0" animBg="1"/>
      <p:bldP spid="352370" grpId="0" animBg="1"/>
      <p:bldP spid="352371" grpId="0" animBg="1"/>
      <p:bldP spid="352372" grpId="0" animBg="1"/>
      <p:bldP spid="352373" grpId="0" animBg="1"/>
      <p:bldP spid="352374" grpId="0" animBg="1"/>
      <p:bldP spid="352375" grpId="0" animBg="1"/>
      <p:bldP spid="16498" grpId="0" animBg="1"/>
      <p:bldP spid="16499"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0353" name="3 Marcador de número de diapositiva"/>
          <p:cNvSpPr>
            <a:spLocks noGrp="1"/>
          </p:cNvSpPr>
          <p:nvPr>
            <p:ph type="sldNum" sz="quarter" idx="12"/>
          </p:nvPr>
        </p:nvSpPr>
        <p:spPr>
          <a:xfrm>
            <a:off x="6553200" y="6202398"/>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D7F2E47E-E9A1-054D-8375-D8B0065B695C}" type="slidenum">
              <a:rPr lang="eu-ES" sz="1400">
                <a:latin typeface="Times" charset="0"/>
              </a:rPr>
              <a:pPr/>
              <a:t>36</a:t>
            </a:fld>
            <a:endParaRPr lang="eu-ES" sz="1400">
              <a:latin typeface="Times" charset="0"/>
            </a:endParaRPr>
          </a:p>
        </p:txBody>
      </p:sp>
      <p:sp>
        <p:nvSpPr>
          <p:cNvPr id="740354" name="Text Box 2"/>
          <p:cNvSpPr txBox="1">
            <a:spLocks noChangeArrowheads="1"/>
          </p:cNvSpPr>
          <p:nvPr/>
        </p:nvSpPr>
        <p:spPr bwMode="auto">
          <a:xfrm>
            <a:off x="3260073" y="4901336"/>
            <a:ext cx="2179637"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a:cs typeface="Arial" charset="0"/>
              </a:rPr>
              <a:t>Partikulak urruti, mugitzen dira, abiadura handiagoarekin</a:t>
            </a:r>
          </a:p>
        </p:txBody>
      </p:sp>
      <p:sp>
        <p:nvSpPr>
          <p:cNvPr id="740355" name="Rectangle 3"/>
          <p:cNvSpPr>
            <a:spLocks noChangeArrowheads="1"/>
          </p:cNvSpPr>
          <p:nvPr/>
        </p:nvSpPr>
        <p:spPr bwMode="auto">
          <a:xfrm>
            <a:off x="5651500" y="4570448"/>
            <a:ext cx="73025" cy="1512888"/>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740356" name="Rectangle 4"/>
          <p:cNvSpPr>
            <a:spLocks noChangeArrowheads="1"/>
          </p:cNvSpPr>
          <p:nvPr/>
        </p:nvSpPr>
        <p:spPr bwMode="auto">
          <a:xfrm>
            <a:off x="2484438" y="5507073"/>
            <a:ext cx="71437" cy="576263"/>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740357" name="AutoShape 5" descr="Papel reciclado"/>
          <p:cNvSpPr>
            <a:spLocks noChangeArrowheads="1"/>
          </p:cNvSpPr>
          <p:nvPr/>
        </p:nvSpPr>
        <p:spPr bwMode="auto">
          <a:xfrm>
            <a:off x="539750" y="2060575"/>
            <a:ext cx="1584325" cy="1584325"/>
          </a:xfrm>
          <a:prstGeom prst="cube">
            <a:avLst>
              <a:gd name="adj" fmla="val 25000"/>
            </a:avLst>
          </a:prstGeom>
          <a:blipFill dpi="0" rotWithShape="1">
            <a:blip r:embed="rId2"/>
            <a:srcRect/>
            <a:tile tx="0" ty="0" sx="100000" sy="100000" flip="none" algn="tl"/>
          </a:blipFill>
          <a:ln w="9525">
            <a:solidFill>
              <a:schemeClr val="tx1"/>
            </a:solidFill>
            <a:miter lim="800000"/>
            <a:headEnd/>
            <a:tailEnd/>
          </a:ln>
        </p:spPr>
        <p:txBody>
          <a:bodyPr wrap="none" anchor="ctr"/>
          <a:lstStyle/>
          <a:p>
            <a:pPr algn="ctr" eaLnBrk="1" hangingPunct="1"/>
            <a:r>
              <a:rPr lang="eu-ES" sz="1800">
                <a:cs typeface="Arial" charset="0"/>
              </a:rPr>
              <a:t>Bolumen </a:t>
            </a:r>
          </a:p>
          <a:p>
            <a:pPr algn="ctr" eaLnBrk="1" hangingPunct="1"/>
            <a:r>
              <a:rPr lang="eu-ES" sz="1800">
                <a:cs typeface="Arial" charset="0"/>
              </a:rPr>
              <a:t>txikiagoa</a:t>
            </a:r>
          </a:p>
        </p:txBody>
      </p:sp>
      <p:sp>
        <p:nvSpPr>
          <p:cNvPr id="740358" name="AutoShape 6" descr="Papel reciclado"/>
          <p:cNvSpPr>
            <a:spLocks noChangeArrowheads="1"/>
          </p:cNvSpPr>
          <p:nvPr/>
        </p:nvSpPr>
        <p:spPr bwMode="auto">
          <a:xfrm>
            <a:off x="6588125" y="1773238"/>
            <a:ext cx="2087563" cy="1944687"/>
          </a:xfrm>
          <a:prstGeom prst="cube">
            <a:avLst>
              <a:gd name="adj" fmla="val 25000"/>
            </a:avLst>
          </a:prstGeom>
          <a:blipFill dpi="0" rotWithShape="1">
            <a:blip r:embed="rId2"/>
            <a:srcRect/>
            <a:tile tx="0" ty="0" sx="100000" sy="100000" flip="none" algn="tl"/>
          </a:blipFill>
          <a:ln w="9525">
            <a:solidFill>
              <a:schemeClr val="tx1"/>
            </a:solidFill>
            <a:miter lim="800000"/>
            <a:headEnd/>
            <a:tailEnd/>
          </a:ln>
        </p:spPr>
        <p:txBody>
          <a:bodyPr wrap="none" anchor="ctr"/>
          <a:lstStyle/>
          <a:p>
            <a:endParaRPr lang="es-ES"/>
          </a:p>
        </p:txBody>
      </p:sp>
      <p:sp>
        <p:nvSpPr>
          <p:cNvPr id="787463" name="AutoShape 7"/>
          <p:cNvSpPr>
            <a:spLocks noChangeArrowheads="1"/>
          </p:cNvSpPr>
          <p:nvPr/>
        </p:nvSpPr>
        <p:spPr bwMode="auto">
          <a:xfrm>
            <a:off x="2268538" y="2565400"/>
            <a:ext cx="4248150" cy="647700"/>
          </a:xfrm>
          <a:prstGeom prst="rightArrow">
            <a:avLst>
              <a:gd name="adj1" fmla="val 44120"/>
              <a:gd name="adj2" fmla="val 70811"/>
            </a:avLst>
          </a:prstGeom>
          <a:gradFill rotWithShape="1">
            <a:gsLst>
              <a:gs pos="0">
                <a:schemeClr val="accent1"/>
              </a:gs>
              <a:gs pos="100000">
                <a:srgbClr val="FF00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r>
              <a:rPr lang="eu-ES" sz="1800">
                <a:cs typeface="Arial" charset="0"/>
              </a:rPr>
              <a:t>Tenperatura  HANDIAGOTZEN da</a:t>
            </a:r>
          </a:p>
        </p:txBody>
      </p:sp>
      <p:sp>
        <p:nvSpPr>
          <p:cNvPr id="787464" name="AutoShape 8"/>
          <p:cNvSpPr>
            <a:spLocks noChangeArrowheads="1"/>
          </p:cNvSpPr>
          <p:nvPr/>
        </p:nvSpPr>
        <p:spPr bwMode="auto">
          <a:xfrm>
            <a:off x="6588125" y="1773238"/>
            <a:ext cx="2087563" cy="1944687"/>
          </a:xfrm>
          <a:prstGeom prst="cube">
            <a:avLst>
              <a:gd name="adj" fmla="val 25000"/>
            </a:avLst>
          </a:prstGeom>
          <a:solidFill>
            <a:srgbClr val="FF0000">
              <a:alpha val="20000"/>
            </a:srgbClr>
          </a:solidFill>
          <a:ln w="9525">
            <a:solidFill>
              <a:schemeClr val="tx1"/>
            </a:solidFill>
            <a:miter lim="800000"/>
            <a:headEnd/>
            <a:tailEnd/>
          </a:ln>
        </p:spPr>
        <p:txBody>
          <a:bodyPr wrap="none" anchor="ctr"/>
          <a:lstStyle/>
          <a:p>
            <a:pPr algn="ctr" eaLnBrk="1" hangingPunct="1"/>
            <a:r>
              <a:rPr lang="eu-ES" sz="1800">
                <a:cs typeface="Arial" charset="0"/>
              </a:rPr>
              <a:t>Bolumen </a:t>
            </a:r>
          </a:p>
          <a:p>
            <a:pPr algn="ctr" eaLnBrk="1" hangingPunct="1"/>
            <a:r>
              <a:rPr lang="eu-ES" sz="1800">
                <a:cs typeface="Arial" charset="0"/>
              </a:rPr>
              <a:t>handiagoa</a:t>
            </a:r>
          </a:p>
        </p:txBody>
      </p:sp>
      <p:sp>
        <p:nvSpPr>
          <p:cNvPr id="787465" name="Text Box 9"/>
          <p:cNvSpPr txBox="1">
            <a:spLocks noChangeArrowheads="1"/>
          </p:cNvSpPr>
          <p:nvPr/>
        </p:nvSpPr>
        <p:spPr bwMode="auto">
          <a:xfrm>
            <a:off x="395288" y="752475"/>
            <a:ext cx="8497887" cy="915988"/>
          </a:xfrm>
          <a:prstGeom prst="rect">
            <a:avLst/>
          </a:prstGeom>
          <a:noFill/>
          <a:ln w="9525">
            <a:noFill/>
            <a:miter lim="800000"/>
            <a:headEnd/>
            <a:tailEnd/>
          </a:ln>
          <a:effectLst/>
        </p:spPr>
        <p:txBody>
          <a:bodyPr>
            <a:spAutoFit/>
          </a:bodyPr>
          <a:lstStyle/>
          <a:p>
            <a:pPr eaLnBrk="1" hangingPunct="1">
              <a:defRPr/>
            </a:pPr>
            <a:r>
              <a:rPr lang="eu-ES" sz="1800" dirty="0">
                <a:ea typeface="+mn-ea"/>
                <a:cs typeface="Arial" charset="0"/>
              </a:rPr>
              <a:t>Gorputzak berotzerakoan </a:t>
            </a:r>
            <a:r>
              <a:rPr lang="eu-ES" sz="1800" dirty="0">
                <a:effectLst>
                  <a:outerShdw blurRad="38100" dist="38100" dir="2700000" algn="tl">
                    <a:srgbClr val="C0C0C0"/>
                  </a:outerShdw>
                </a:effectLst>
                <a:ea typeface="+mn-ea"/>
                <a:cs typeface="Arial" charset="0"/>
              </a:rPr>
              <a:t>DILATATZEN dira</a:t>
            </a:r>
            <a:r>
              <a:rPr lang="eu-ES" sz="1800" dirty="0">
                <a:ea typeface="+mn-ea"/>
                <a:cs typeface="Arial" charset="0"/>
              </a:rPr>
              <a:t>, hau da, </a:t>
            </a:r>
            <a:r>
              <a:rPr lang="eu-ES" sz="1800" u="sng" dirty="0">
                <a:ea typeface="+mn-ea"/>
                <a:cs typeface="Arial" charset="0"/>
              </a:rPr>
              <a:t>bolumena aldatzen da tenperaturarekin (handitzen da)</a:t>
            </a:r>
            <a:r>
              <a:rPr lang="eu-ES" sz="1800" dirty="0">
                <a:ea typeface="+mn-ea"/>
                <a:cs typeface="Arial" charset="0"/>
              </a:rPr>
              <a:t>.</a:t>
            </a:r>
          </a:p>
          <a:p>
            <a:pPr eaLnBrk="1" hangingPunct="1">
              <a:defRPr/>
            </a:pPr>
            <a:r>
              <a:rPr lang="eu-ES" sz="1800" dirty="0">
                <a:ea typeface="+mn-ea"/>
                <a:cs typeface="Arial" charset="0"/>
              </a:rPr>
              <a:t>Mikroskopikoki partikulak aldendu egiten dira:</a:t>
            </a:r>
          </a:p>
        </p:txBody>
      </p:sp>
      <p:pic>
        <p:nvPicPr>
          <p:cNvPr id="740362" name="Picture 10" descr="termometro_transparen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8538" y="3203611"/>
            <a:ext cx="738187" cy="314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0363" name="Picture 11" descr="termometro_transparen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5600" y="3203611"/>
            <a:ext cx="738188" cy="314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0364" name="Oval 12"/>
          <p:cNvSpPr>
            <a:spLocks noChangeArrowheads="1"/>
          </p:cNvSpPr>
          <p:nvPr/>
        </p:nvSpPr>
        <p:spPr bwMode="auto">
          <a:xfrm>
            <a:off x="2411413" y="6083336"/>
            <a:ext cx="215900" cy="215900"/>
          </a:xfrm>
          <a:prstGeom prst="ellipse">
            <a:avLst/>
          </a:prstGeom>
          <a:solidFill>
            <a:srgbClr val="FF0000"/>
          </a:solidFill>
          <a:ln w="9525">
            <a:solidFill>
              <a:schemeClr val="tx1"/>
            </a:solidFill>
            <a:round/>
            <a:headEnd/>
            <a:tailEnd/>
          </a:ln>
        </p:spPr>
        <p:txBody>
          <a:bodyPr wrap="none" anchor="ctr"/>
          <a:lstStyle/>
          <a:p>
            <a:endParaRPr lang="es-ES"/>
          </a:p>
        </p:txBody>
      </p:sp>
      <p:sp>
        <p:nvSpPr>
          <p:cNvPr id="740365" name="Oval 13"/>
          <p:cNvSpPr>
            <a:spLocks noChangeArrowheads="1"/>
          </p:cNvSpPr>
          <p:nvPr/>
        </p:nvSpPr>
        <p:spPr bwMode="auto">
          <a:xfrm>
            <a:off x="5580063" y="6083336"/>
            <a:ext cx="215900" cy="215900"/>
          </a:xfrm>
          <a:prstGeom prst="ellipse">
            <a:avLst/>
          </a:prstGeom>
          <a:solidFill>
            <a:srgbClr val="FF0000"/>
          </a:solidFill>
          <a:ln w="9525">
            <a:solidFill>
              <a:schemeClr val="tx1"/>
            </a:solidFill>
            <a:round/>
            <a:headEnd/>
            <a:tailEnd/>
          </a:ln>
        </p:spPr>
        <p:txBody>
          <a:bodyPr wrap="none" anchor="ctr"/>
          <a:lstStyle/>
          <a:p>
            <a:endParaRPr lang="es-ES"/>
          </a:p>
        </p:txBody>
      </p:sp>
      <p:sp>
        <p:nvSpPr>
          <p:cNvPr id="740398" name="Text Box 46"/>
          <p:cNvSpPr txBox="1">
            <a:spLocks noChangeArrowheads="1"/>
          </p:cNvSpPr>
          <p:nvPr/>
        </p:nvSpPr>
        <p:spPr bwMode="auto">
          <a:xfrm>
            <a:off x="468313" y="5146711"/>
            <a:ext cx="1603375"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a:cs typeface="Arial" charset="0"/>
              </a:rPr>
              <a:t>Partikulak</a:t>
            </a:r>
          </a:p>
          <a:p>
            <a:pPr eaLnBrk="1" hangingPunct="1"/>
            <a:r>
              <a:rPr lang="eu-ES" sz="1800">
                <a:cs typeface="Arial" charset="0"/>
              </a:rPr>
              <a:t>batera., bibratzen</a:t>
            </a:r>
          </a:p>
        </p:txBody>
      </p:sp>
      <p:sp>
        <p:nvSpPr>
          <p:cNvPr id="740399" name="Text Box 47"/>
          <p:cNvSpPr txBox="1">
            <a:spLocks noChangeArrowheads="1"/>
          </p:cNvSpPr>
          <p:nvPr/>
        </p:nvSpPr>
        <p:spPr bwMode="auto">
          <a:xfrm>
            <a:off x="3132138" y="3346486"/>
            <a:ext cx="1892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r" eaLnBrk="1" hangingPunct="1"/>
            <a:r>
              <a:rPr lang="eu-ES" sz="1800">
                <a:cs typeface="Arial" charset="0"/>
              </a:rPr>
              <a:t>Likidoa dilatatzen da</a:t>
            </a:r>
          </a:p>
        </p:txBody>
      </p:sp>
      <p:sp>
        <p:nvSpPr>
          <p:cNvPr id="740400" name="Line 48"/>
          <p:cNvSpPr>
            <a:spLocks noChangeShapeType="1"/>
          </p:cNvSpPr>
          <p:nvPr/>
        </p:nvSpPr>
        <p:spPr bwMode="auto">
          <a:xfrm>
            <a:off x="5003800" y="4643473"/>
            <a:ext cx="504825" cy="1444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740402" name="Text Box 51"/>
          <p:cNvSpPr txBox="1">
            <a:spLocks noChangeArrowheads="1"/>
          </p:cNvSpPr>
          <p:nvPr/>
        </p:nvSpPr>
        <p:spPr bwMode="auto">
          <a:xfrm>
            <a:off x="2771775" y="1773238"/>
            <a:ext cx="28797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sz="1800"/>
              <a:t>DILATAZIOA</a:t>
            </a:r>
          </a:p>
        </p:txBody>
      </p:sp>
      <p:pic>
        <p:nvPicPr>
          <p:cNvPr id="53" name="Imagen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 name="Imagen 11" descr="blanco_peq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 name="Imagen 12" descr="logo_pape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uadroTexto 1"/>
          <p:cNvSpPr txBox="1"/>
          <p:nvPr/>
        </p:nvSpPr>
        <p:spPr>
          <a:xfrm>
            <a:off x="6678613" y="4643473"/>
            <a:ext cx="2214562" cy="369332"/>
          </a:xfrm>
          <a:prstGeom prst="rect">
            <a:avLst/>
          </a:prstGeom>
          <a:noFill/>
        </p:spPr>
        <p:txBody>
          <a:bodyPr wrap="square" rtlCol="0">
            <a:spAutoFit/>
          </a:bodyPr>
          <a:lstStyle/>
          <a:p>
            <a:r>
              <a:rPr lang="es-ES" dirty="0" err="1" smtClean="0"/>
              <a:t>Egileen</a:t>
            </a:r>
            <a:r>
              <a:rPr lang="es-ES" dirty="0" smtClean="0"/>
              <a:t> </a:t>
            </a:r>
            <a:r>
              <a:rPr lang="es-ES" dirty="0" err="1" smtClean="0"/>
              <a:t>Irudiak</a:t>
            </a:r>
            <a:endParaRPr lang="es-ES" dirty="0"/>
          </a:p>
        </p:txBody>
      </p:sp>
    </p:spTree>
    <p:extLst>
      <p:ext uri="{BB962C8B-B14F-4D97-AF65-F5344CB8AC3E}">
        <p14:creationId xmlns:p14="http://schemas.microsoft.com/office/powerpoint/2010/main" val="421708649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indefinite" fill="hold" nodeType="withEffect">
                                  <p:stCondLst>
                                    <p:cond delay="0"/>
                                  </p:stCondLst>
                                  <p:childTnLst>
                                    <p:animClr clrSpc="rgb" dir="cw">
                                      <p:cBhvr override="childStyle">
                                        <p:cTn id="6" dur="3000" fill="hold"/>
                                        <p:tgtEl>
                                          <p:spTgt spid="787463">
                                            <p:txEl>
                                              <p:pRg st="0" end="0"/>
                                            </p:txEl>
                                          </p:spTgt>
                                        </p:tgtEl>
                                        <p:attrNameLst>
                                          <p:attrName>style.color</p:attrName>
                                        </p:attrNameLst>
                                      </p:cBhvr>
                                      <p:to>
                                        <a:schemeClr val="bg1"/>
                                      </p:to>
                                    </p:animClr>
                                  </p:childTnLst>
                                </p:cTn>
                              </p:par>
                            </p:childTnLst>
                          </p:cTn>
                        </p:par>
                        <p:par>
                          <p:cTn id="7" fill="hold" nodeType="afterGroup">
                            <p:stCondLst>
                              <p:cond delay="3000"/>
                            </p:stCondLst>
                            <p:childTnLst>
                              <p:par>
                                <p:cTn id="8" presetID="1" presetClass="emph" presetSubtype="2" repeatCount="indefinite" fill="hold" nodeType="afterEffect">
                                  <p:stCondLst>
                                    <p:cond delay="0"/>
                                  </p:stCondLst>
                                  <p:childTnLst>
                                    <p:animClr clrSpc="rgb" dir="cw">
                                      <p:cBhvr>
                                        <p:cTn id="9" dur="3000" fill="hold"/>
                                        <p:tgtEl>
                                          <p:spTgt spid="787464"/>
                                        </p:tgtEl>
                                        <p:attrNameLst>
                                          <p:attrName>fillcolor</p:attrName>
                                        </p:attrNameLst>
                                      </p:cBhvr>
                                      <p:to>
                                        <a:srgbClr val="FF9933"/>
                                      </p:to>
                                    </p:animClr>
                                    <p:set>
                                      <p:cBhvr>
                                        <p:cTn id="10" dur="3000" fill="hold"/>
                                        <p:tgtEl>
                                          <p:spTgt spid="787464"/>
                                        </p:tgtEl>
                                        <p:attrNameLst>
                                          <p:attrName>fill.type</p:attrName>
                                        </p:attrNameLst>
                                      </p:cBhvr>
                                      <p:to>
                                        <p:strVal val="solid"/>
                                      </p:to>
                                    </p:set>
                                    <p:set>
                                      <p:cBhvr>
                                        <p:cTn id="11" dur="3000" fill="hold"/>
                                        <p:tgtEl>
                                          <p:spTgt spid="78746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7"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45730485-09FA-FC48-A944-9BF2DCD590C0}" type="slidenum">
              <a:rPr lang="eu-ES" sz="1400">
                <a:latin typeface="Times" charset="0"/>
              </a:rPr>
              <a:pPr/>
              <a:t>37</a:t>
            </a:fld>
            <a:endParaRPr lang="eu-ES" sz="1400">
              <a:latin typeface="Times" charset="0"/>
            </a:endParaRPr>
          </a:p>
        </p:txBody>
      </p:sp>
      <p:sp>
        <p:nvSpPr>
          <p:cNvPr id="788483" name="AutoShape 3"/>
          <p:cNvSpPr>
            <a:spLocks noChangeArrowheads="1"/>
          </p:cNvSpPr>
          <p:nvPr/>
        </p:nvSpPr>
        <p:spPr bwMode="auto">
          <a:xfrm>
            <a:off x="457200" y="3748760"/>
            <a:ext cx="2962275" cy="1382712"/>
          </a:xfrm>
          <a:prstGeom prst="wedgeRoundRectCallout">
            <a:avLst>
              <a:gd name="adj1" fmla="val 64204"/>
              <a:gd name="adj2" fmla="val 14181"/>
              <a:gd name="adj3" fmla="val 16667"/>
            </a:avLst>
          </a:prstGeom>
          <a:solidFill>
            <a:srgbClr val="FFFF99"/>
          </a:solidFill>
          <a:ln w="9525">
            <a:solidFill>
              <a:schemeClr val="tx1"/>
            </a:solidFill>
            <a:miter lim="800000"/>
            <a:headEnd/>
            <a:tailEnd/>
          </a:ln>
        </p:spPr>
        <p:txBody>
          <a:bodyPr/>
          <a:lstStyle/>
          <a:p>
            <a:pPr algn="ctr" eaLnBrk="1" hangingPunct="1"/>
            <a:r>
              <a:rPr lang="eu-ES" sz="2400">
                <a:cs typeface="Arial" charset="0"/>
              </a:rPr>
              <a:t>Egongo ez balitz ormak apurtuko lirateke</a:t>
            </a:r>
          </a:p>
        </p:txBody>
      </p:sp>
      <p:sp>
        <p:nvSpPr>
          <p:cNvPr id="741380" name="AutoShape 4"/>
          <p:cNvSpPr>
            <a:spLocks noChangeArrowheads="1"/>
          </p:cNvSpPr>
          <p:nvPr/>
        </p:nvSpPr>
        <p:spPr bwMode="auto">
          <a:xfrm>
            <a:off x="2268538" y="1588172"/>
            <a:ext cx="1655762" cy="142875"/>
          </a:xfrm>
          <a:prstGeom prst="leftArrow">
            <a:avLst>
              <a:gd name="adj1" fmla="val 50000"/>
              <a:gd name="adj2" fmla="val 289722"/>
            </a:avLst>
          </a:prstGeom>
          <a:solidFill>
            <a:schemeClr val="bg1"/>
          </a:solidFill>
          <a:ln w="9525">
            <a:solidFill>
              <a:schemeClr val="tx1"/>
            </a:solidFill>
            <a:miter lim="800000"/>
            <a:headEnd/>
            <a:tailEnd/>
          </a:ln>
        </p:spPr>
        <p:txBody>
          <a:bodyPr wrap="none" anchor="ctr"/>
          <a:lstStyle/>
          <a:p>
            <a:endParaRPr lang="es-ES"/>
          </a:p>
        </p:txBody>
      </p:sp>
      <p:sp>
        <p:nvSpPr>
          <p:cNvPr id="741381" name="AutoShape 5"/>
          <p:cNvSpPr>
            <a:spLocks noChangeArrowheads="1"/>
          </p:cNvSpPr>
          <p:nvPr/>
        </p:nvSpPr>
        <p:spPr bwMode="auto">
          <a:xfrm rot="-7057804">
            <a:off x="5903120" y="2416053"/>
            <a:ext cx="1655762" cy="142875"/>
          </a:xfrm>
          <a:prstGeom prst="leftArrow">
            <a:avLst>
              <a:gd name="adj1" fmla="val 50000"/>
              <a:gd name="adj2" fmla="val 289722"/>
            </a:avLst>
          </a:prstGeom>
          <a:solidFill>
            <a:schemeClr val="bg1"/>
          </a:solidFill>
          <a:ln w="9525">
            <a:solidFill>
              <a:schemeClr val="tx1"/>
            </a:solidFill>
            <a:miter lim="800000"/>
            <a:headEnd/>
            <a:tailEnd/>
          </a:ln>
        </p:spPr>
        <p:txBody>
          <a:bodyPr wrap="none" anchor="ctr"/>
          <a:lstStyle/>
          <a:p>
            <a:endParaRPr lang="es-ES"/>
          </a:p>
        </p:txBody>
      </p:sp>
      <p:sp>
        <p:nvSpPr>
          <p:cNvPr id="741382" name="Text Box 6"/>
          <p:cNvSpPr txBox="1">
            <a:spLocks noChangeArrowheads="1"/>
          </p:cNvSpPr>
          <p:nvPr/>
        </p:nvSpPr>
        <p:spPr bwMode="auto">
          <a:xfrm>
            <a:off x="3903663" y="1462760"/>
            <a:ext cx="2684462" cy="3667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800" b="1">
                <a:cs typeface="Arial" charset="0"/>
              </a:rPr>
              <a:t>Dilatazio juntak</a:t>
            </a:r>
          </a:p>
        </p:txBody>
      </p:sp>
      <p:sp>
        <p:nvSpPr>
          <p:cNvPr id="788487" name="AutoShape 7"/>
          <p:cNvSpPr>
            <a:spLocks noChangeArrowheads="1"/>
          </p:cNvSpPr>
          <p:nvPr/>
        </p:nvSpPr>
        <p:spPr bwMode="auto">
          <a:xfrm>
            <a:off x="179388" y="2307310"/>
            <a:ext cx="4321175" cy="1368425"/>
          </a:xfrm>
          <a:prstGeom prst="wedgeRoundRectCallout">
            <a:avLst>
              <a:gd name="adj1" fmla="val 32292"/>
              <a:gd name="adj2" fmla="val 88282"/>
              <a:gd name="adj3" fmla="val 16667"/>
            </a:avLst>
          </a:prstGeom>
          <a:solidFill>
            <a:srgbClr val="FFFF99"/>
          </a:solidFill>
          <a:ln w="9525">
            <a:solidFill>
              <a:schemeClr val="tx1"/>
            </a:solidFill>
            <a:miter lim="800000"/>
            <a:headEnd/>
            <a:tailEnd/>
          </a:ln>
        </p:spPr>
        <p:txBody>
          <a:bodyPr/>
          <a:lstStyle/>
          <a:p>
            <a:pPr algn="ctr" eaLnBrk="1" hangingPunct="1"/>
            <a:r>
              <a:rPr lang="eu-ES" sz="2400">
                <a:cs typeface="Arial" charset="0"/>
              </a:rPr>
              <a:t>Udaran dilatatzen dira</a:t>
            </a:r>
          </a:p>
        </p:txBody>
      </p:sp>
      <p:sp>
        <p:nvSpPr>
          <p:cNvPr id="788488" name="AutoShape 8"/>
          <p:cNvSpPr>
            <a:spLocks noChangeArrowheads="1"/>
          </p:cNvSpPr>
          <p:nvPr/>
        </p:nvSpPr>
        <p:spPr bwMode="auto">
          <a:xfrm>
            <a:off x="5364163" y="3388397"/>
            <a:ext cx="3475037" cy="1819275"/>
          </a:xfrm>
          <a:prstGeom prst="wedgeRoundRectCallout">
            <a:avLst>
              <a:gd name="adj1" fmla="val -70921"/>
              <a:gd name="adj2" fmla="val 13523"/>
              <a:gd name="adj3" fmla="val 16667"/>
            </a:avLst>
          </a:prstGeom>
          <a:solidFill>
            <a:srgbClr val="FFFF99"/>
          </a:solidFill>
          <a:ln w="9525">
            <a:solidFill>
              <a:schemeClr val="tx1"/>
            </a:solidFill>
            <a:miter lim="800000"/>
            <a:headEnd/>
            <a:tailEnd/>
          </a:ln>
        </p:spPr>
        <p:txBody>
          <a:bodyPr/>
          <a:lstStyle/>
          <a:p>
            <a:pPr algn="ctr" eaLnBrk="1" hangingPunct="1"/>
            <a:r>
              <a:rPr lang="eu-ES" sz="2400">
                <a:cs typeface="Arial" charset="0"/>
              </a:rPr>
              <a:t>Arazoak ekiditen dira, dilatatzeko espazioa baitu, deformatu gabe</a:t>
            </a:r>
          </a:p>
        </p:txBody>
      </p:sp>
      <p:sp>
        <p:nvSpPr>
          <p:cNvPr id="741385" name="Rectangle 9"/>
          <p:cNvSpPr>
            <a:spLocks noChangeArrowheads="1"/>
          </p:cNvSpPr>
          <p:nvPr/>
        </p:nvSpPr>
        <p:spPr bwMode="auto">
          <a:xfrm>
            <a:off x="3995738" y="4180560"/>
            <a:ext cx="431800" cy="287337"/>
          </a:xfrm>
          <a:prstGeom prst="rect">
            <a:avLst/>
          </a:prstGeom>
          <a:solidFill>
            <a:schemeClr val="bg1"/>
          </a:solidFill>
          <a:ln w="9525">
            <a:solidFill>
              <a:schemeClr val="bg1"/>
            </a:solidFill>
            <a:miter lim="800000"/>
            <a:headEnd/>
            <a:tailEnd/>
          </a:ln>
        </p:spPr>
        <p:txBody>
          <a:bodyPr wrap="none" anchor="ctr"/>
          <a:lstStyle/>
          <a:p>
            <a:endParaRPr lang="es-ES"/>
          </a:p>
        </p:txBody>
      </p:sp>
      <p:pic>
        <p:nvPicPr>
          <p:cNvPr id="13"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604948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grpId="0" nodeType="clickEffect">
                                  <p:stCondLst>
                                    <p:cond delay="0"/>
                                  </p:stCondLst>
                                  <p:childTnLst>
                                    <p:animEffect transition="out" filter="fade">
                                      <p:cBhvr>
                                        <p:cTn id="6" dur="2000"/>
                                        <p:tgtEl>
                                          <p:spTgt spid="788483"/>
                                        </p:tgtEl>
                                      </p:cBhvr>
                                    </p:animEffect>
                                    <p:set>
                                      <p:cBhvr>
                                        <p:cTn id="7" dur="1" fill="hold">
                                          <p:stCondLst>
                                            <p:cond delay="1999"/>
                                          </p:stCondLst>
                                        </p:cTn>
                                        <p:tgtEl>
                                          <p:spTgt spid="788483"/>
                                        </p:tgtEl>
                                        <p:attrNameLst>
                                          <p:attrName>style.visibility</p:attrName>
                                        </p:attrNameLst>
                                      </p:cBhvr>
                                      <p:to>
                                        <p:strVal val="hidden"/>
                                      </p:to>
                                    </p:set>
                                  </p:childTnLst>
                                </p:cTn>
                              </p:par>
                            </p:childTnLst>
                          </p:cTn>
                        </p:par>
                        <p:par>
                          <p:cTn id="8" fill="hold" nodeType="afterGroup">
                            <p:stCondLst>
                              <p:cond delay="2000"/>
                            </p:stCondLst>
                            <p:childTnLst>
                              <p:par>
                                <p:cTn id="9" presetID="1" presetClass="entr" presetSubtype="0" fill="hold" grpId="0" nodeType="afterEffect">
                                  <p:stCondLst>
                                    <p:cond delay="0"/>
                                  </p:stCondLst>
                                  <p:childTnLst>
                                    <p:set>
                                      <p:cBhvr>
                                        <p:cTn id="10" dur="1" fill="hold">
                                          <p:stCondLst>
                                            <p:cond delay="0"/>
                                          </p:stCondLst>
                                        </p:cTn>
                                        <p:tgtEl>
                                          <p:spTgt spid="78848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xit" presetSubtype="0" fill="hold" grpId="1" nodeType="clickEffect">
                                  <p:stCondLst>
                                    <p:cond delay="0"/>
                                  </p:stCondLst>
                                  <p:childTnLst>
                                    <p:animEffect transition="out" filter="fade">
                                      <p:cBhvr>
                                        <p:cTn id="14" dur="2000"/>
                                        <p:tgtEl>
                                          <p:spTgt spid="788487"/>
                                        </p:tgtEl>
                                      </p:cBhvr>
                                    </p:animEffect>
                                    <p:set>
                                      <p:cBhvr>
                                        <p:cTn id="15" dur="1" fill="hold">
                                          <p:stCondLst>
                                            <p:cond delay="1999"/>
                                          </p:stCondLst>
                                        </p:cTn>
                                        <p:tgtEl>
                                          <p:spTgt spid="788487"/>
                                        </p:tgtEl>
                                        <p:attrNameLst>
                                          <p:attrName>style.visibility</p:attrName>
                                        </p:attrNameLst>
                                      </p:cBhvr>
                                      <p:to>
                                        <p:strVal val="hidden"/>
                                      </p:to>
                                    </p:set>
                                  </p:childTnLst>
                                </p:cTn>
                              </p:par>
                            </p:childTnLst>
                          </p:cTn>
                        </p:par>
                        <p:par>
                          <p:cTn id="16" fill="hold" nodeType="afterGroup">
                            <p:stCondLst>
                              <p:cond delay="2000"/>
                            </p:stCondLst>
                            <p:childTnLst>
                              <p:par>
                                <p:cTn id="17" presetID="1" presetClass="entr" presetSubtype="0" fill="hold" grpId="0" nodeType="afterEffect">
                                  <p:stCondLst>
                                    <p:cond delay="0"/>
                                  </p:stCondLst>
                                  <p:childTnLst>
                                    <p:set>
                                      <p:cBhvr>
                                        <p:cTn id="18" dur="1" fill="hold">
                                          <p:stCondLst>
                                            <p:cond delay="0"/>
                                          </p:stCondLst>
                                        </p:cTn>
                                        <p:tgtEl>
                                          <p:spTgt spid="7884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483" grpId="0" animBg="1"/>
      <p:bldP spid="788487" grpId="0" animBg="1"/>
      <p:bldP spid="788487" grpId="1" animBg="1"/>
      <p:bldP spid="788488"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2401"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CFC45F18-9D38-B24A-8C83-19723D4FFB3E}" type="slidenum">
              <a:rPr lang="eu-ES" sz="1400">
                <a:latin typeface="Times" charset="0"/>
              </a:rPr>
              <a:pPr/>
              <a:t>38</a:t>
            </a:fld>
            <a:endParaRPr lang="eu-ES" sz="1400">
              <a:latin typeface="Times" charset="0"/>
            </a:endParaRPr>
          </a:p>
        </p:txBody>
      </p:sp>
      <p:sp>
        <p:nvSpPr>
          <p:cNvPr id="742402" name="Rectangle 2"/>
          <p:cNvSpPr>
            <a:spLocks noGrp="1" noChangeArrowheads="1"/>
          </p:cNvSpPr>
          <p:nvPr>
            <p:ph type="title"/>
          </p:nvPr>
        </p:nvSpPr>
        <p:spPr>
          <a:xfrm>
            <a:off x="696912" y="999403"/>
            <a:ext cx="7989888" cy="2171700"/>
          </a:xfrm>
          <a:solidFill>
            <a:srgbClr val="FFFF99"/>
          </a:solidFill>
          <a:ln>
            <a:solidFill>
              <a:schemeClr val="tx1"/>
            </a:solidFill>
            <a:miter lim="800000"/>
            <a:headEnd/>
            <a:tailEnd/>
          </a:ln>
        </p:spPr>
        <p:txBody>
          <a:bodyPr/>
          <a:lstStyle/>
          <a:p>
            <a:pPr algn="l" eaLnBrk="1" hangingPunct="1"/>
            <a:r>
              <a:rPr lang="eu-ES" sz="2800">
                <a:solidFill>
                  <a:schemeClr val="tx1"/>
                </a:solidFill>
                <a:latin typeface="Arial" charset="0"/>
              </a:rPr>
              <a:t>Tenperaturarekin gorputzak dilatatzen dira.</a:t>
            </a:r>
            <a:br>
              <a:rPr lang="eu-ES" sz="2800">
                <a:solidFill>
                  <a:schemeClr val="tx1"/>
                </a:solidFill>
                <a:latin typeface="Arial" charset="0"/>
              </a:rPr>
            </a:br>
            <a:r>
              <a:rPr lang="eu-ES" sz="2800">
                <a:solidFill>
                  <a:schemeClr val="tx1"/>
                </a:solidFill>
                <a:latin typeface="Arial" charset="0"/>
              </a:rPr>
              <a:t>Nola jakin dezakegu zenbat  handiagotzen den solido bat?</a:t>
            </a:r>
          </a:p>
        </p:txBody>
      </p:sp>
      <p:sp>
        <p:nvSpPr>
          <p:cNvPr id="742403" name="Rectangle 4"/>
          <p:cNvSpPr>
            <a:spLocks noChangeArrowheads="1"/>
          </p:cNvSpPr>
          <p:nvPr/>
        </p:nvSpPr>
        <p:spPr bwMode="auto">
          <a:xfrm>
            <a:off x="684213" y="3141663"/>
            <a:ext cx="8135937" cy="2951162"/>
          </a:xfrm>
          <a:prstGeom prst="rect">
            <a:avLst/>
          </a:prstGeom>
          <a:solidFill>
            <a:srgbClr val="FFFF99"/>
          </a:solidFill>
          <a:ln w="9525">
            <a:solidFill>
              <a:schemeClr val="tx1"/>
            </a:solidFill>
            <a:miter lim="800000"/>
            <a:headEnd/>
            <a:tailEnd/>
          </a:ln>
        </p:spPr>
        <p:txBody>
          <a:bodyPr anchor="ctr"/>
          <a:lstStyle/>
          <a:p>
            <a:pPr eaLnBrk="1" hangingPunct="1">
              <a:buFontTx/>
              <a:buChar char="-"/>
            </a:pPr>
            <a:r>
              <a:rPr lang="eu-ES" sz="2800"/>
              <a:t>Zein hipotesi proposatuko zenuke?</a:t>
            </a:r>
            <a:br>
              <a:rPr lang="eu-ES" sz="2800"/>
            </a:br>
            <a:r>
              <a:rPr lang="eu-ES" sz="2800"/>
              <a:t>Hasieran duen luzerarekin zerikusia izan dezake</a:t>
            </a:r>
            <a:br>
              <a:rPr lang="eu-ES" sz="2800"/>
            </a:br>
            <a:r>
              <a:rPr lang="eu-ES" sz="2800"/>
              <a:t>Materialarekin zerikusia izan dezake</a:t>
            </a:r>
            <a:br>
              <a:rPr lang="eu-ES" sz="2800"/>
            </a:br>
            <a:r>
              <a:rPr lang="eu-ES" sz="2800"/>
              <a:t> Tenperatuta aldaketarekin zerikusia izan dezake</a:t>
            </a:r>
            <a:br>
              <a:rPr lang="eu-ES" sz="2800"/>
            </a:br>
            <a:r>
              <a:rPr lang="eu-ES" sz="2800"/>
              <a:t/>
            </a:r>
            <a:br>
              <a:rPr lang="eu-ES" sz="2800"/>
            </a:br>
            <a:r>
              <a:rPr lang="eu-ES" sz="2800"/>
              <a:t>Erlazioak zuzenki proportzionalak izan daitezke.</a:t>
            </a:r>
            <a:br>
              <a:rPr lang="eu-ES" sz="2800"/>
            </a:br>
            <a:r>
              <a:rPr lang="eu-ES" sz="2800"/>
              <a:t>L=L</a:t>
            </a:r>
            <a:r>
              <a:rPr lang="eu-ES" sz="2800" baseline="-25000"/>
              <a:t>0</a:t>
            </a:r>
            <a:r>
              <a:rPr lang="eu-ES" sz="2800"/>
              <a:t>+L</a:t>
            </a:r>
            <a:r>
              <a:rPr lang="eu-ES" sz="2800" baseline="-25000"/>
              <a:t>0</a:t>
            </a:r>
            <a:r>
              <a:rPr lang="eu-ES" sz="2800"/>
              <a:t>*K*DT=L</a:t>
            </a:r>
            <a:r>
              <a:rPr lang="eu-ES" sz="2800" baseline="-25000"/>
              <a:t>0</a:t>
            </a:r>
            <a:r>
              <a:rPr lang="eu-ES" sz="2800"/>
              <a:t>(1+K*DT)</a:t>
            </a:r>
          </a:p>
        </p:txBody>
      </p:sp>
      <p:pic>
        <p:nvPicPr>
          <p:cNvPr id="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52690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3425"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6650F59F-FD10-F34D-94BE-A9DC56F36279}" type="slidenum">
              <a:rPr lang="eu-ES" sz="1400">
                <a:latin typeface="Times" charset="0"/>
              </a:rPr>
              <a:pPr/>
              <a:t>39</a:t>
            </a:fld>
            <a:endParaRPr lang="eu-ES" sz="1400">
              <a:latin typeface="Times" charset="0"/>
            </a:endParaRPr>
          </a:p>
        </p:txBody>
      </p:sp>
      <p:sp>
        <p:nvSpPr>
          <p:cNvPr id="743426" name="Rectangle 4"/>
          <p:cNvSpPr>
            <a:spLocks noChangeArrowheads="1"/>
          </p:cNvSpPr>
          <p:nvPr/>
        </p:nvSpPr>
        <p:spPr bwMode="auto">
          <a:xfrm>
            <a:off x="323850" y="1327819"/>
            <a:ext cx="8496300" cy="4549105"/>
          </a:xfrm>
          <a:prstGeom prst="rect">
            <a:avLst/>
          </a:prstGeom>
          <a:solidFill>
            <a:srgbClr val="FFFF99"/>
          </a:solidFill>
          <a:ln w="9525">
            <a:solidFill>
              <a:schemeClr val="tx1"/>
            </a:solidFill>
            <a:miter lim="800000"/>
            <a:headEnd/>
            <a:tailEnd/>
          </a:ln>
        </p:spPr>
        <p:txBody>
          <a:bodyPr anchor="ctr"/>
          <a:lstStyle/>
          <a:p>
            <a:pPr eaLnBrk="1" hangingPunct="1">
              <a:buFontTx/>
              <a:buChar char="-"/>
            </a:pPr>
            <a:r>
              <a:rPr lang="eu-ES" sz="2400" dirty="0"/>
              <a:t>Azalera eta bolumenarentzat antzekoa pentsa al dezakegu?</a:t>
            </a:r>
            <a:br>
              <a:rPr lang="eu-ES" sz="2400" dirty="0"/>
            </a:br>
            <a:r>
              <a:rPr lang="eu-ES" sz="2400" dirty="0"/>
              <a:t>Bai</a:t>
            </a:r>
            <a:br>
              <a:rPr lang="eu-ES" sz="2400" dirty="0"/>
            </a:br>
            <a:r>
              <a:rPr lang="eu-ES" sz="2400" dirty="0"/>
              <a:t>Hasieran duen azalera edo bolumenarekin zerikusia izan dezake</a:t>
            </a:r>
            <a:br>
              <a:rPr lang="eu-ES" sz="2400" dirty="0"/>
            </a:br>
            <a:r>
              <a:rPr lang="eu-ES" sz="2400" dirty="0"/>
              <a:t>Materialarekin zerikusia izan dezake</a:t>
            </a:r>
            <a:br>
              <a:rPr lang="eu-ES" sz="2400" dirty="0"/>
            </a:br>
            <a:r>
              <a:rPr lang="eu-ES" sz="2400" dirty="0"/>
              <a:t> Tenperatuta aldaketarekin zerikusia izan dezake</a:t>
            </a:r>
            <a:br>
              <a:rPr lang="eu-ES" sz="2400" dirty="0"/>
            </a:br>
            <a:r>
              <a:rPr lang="eu-ES" sz="2400" dirty="0"/>
              <a:t/>
            </a:r>
            <a:br>
              <a:rPr lang="eu-ES" sz="2400" dirty="0"/>
            </a:br>
            <a:r>
              <a:rPr lang="eu-ES" sz="2400" dirty="0"/>
              <a:t>Erlazioak zuzenki proportzionalak izan daitezke.</a:t>
            </a:r>
            <a:br>
              <a:rPr lang="eu-ES" sz="2400" dirty="0"/>
            </a:br>
            <a:r>
              <a:rPr lang="eu-ES" sz="2400" dirty="0"/>
              <a:t>L=L</a:t>
            </a:r>
            <a:r>
              <a:rPr lang="eu-ES" sz="2400" baseline="-25000" dirty="0"/>
              <a:t>0</a:t>
            </a:r>
            <a:r>
              <a:rPr lang="eu-ES" sz="2400" dirty="0"/>
              <a:t>+L</a:t>
            </a:r>
            <a:r>
              <a:rPr lang="eu-ES" sz="2400" baseline="-25000" dirty="0"/>
              <a:t>0</a:t>
            </a:r>
            <a:r>
              <a:rPr lang="eu-ES" sz="2400" dirty="0"/>
              <a:t>*K*DT=L</a:t>
            </a:r>
            <a:r>
              <a:rPr lang="eu-ES" sz="2400" baseline="-25000" dirty="0"/>
              <a:t>0</a:t>
            </a:r>
            <a:r>
              <a:rPr lang="eu-ES" sz="2400" dirty="0"/>
              <a:t>(1+K*DT)</a:t>
            </a:r>
            <a:br>
              <a:rPr lang="eu-ES" sz="2400" dirty="0"/>
            </a:br>
            <a:r>
              <a:rPr lang="eu-ES" sz="2400" dirty="0"/>
              <a:t>Luzeran </a:t>
            </a:r>
            <a:r>
              <a:rPr lang="eu-ES" sz="2400" dirty="0">
                <a:latin typeface="Symbol" charset="0"/>
              </a:rPr>
              <a:t>a</a:t>
            </a:r>
            <a:r>
              <a:rPr lang="eu-ES" sz="2400" dirty="0"/>
              <a:t> a da, azaleran </a:t>
            </a:r>
            <a:r>
              <a:rPr lang="eu-ES" sz="2400" dirty="0">
                <a:latin typeface="Symbol" charset="0"/>
              </a:rPr>
              <a:t>b</a:t>
            </a:r>
            <a:r>
              <a:rPr lang="eu-ES" sz="2400" dirty="0"/>
              <a:t> da eta bolumenean </a:t>
            </a:r>
            <a:r>
              <a:rPr lang="eu-ES" sz="2400" dirty="0">
                <a:latin typeface="Symbol" charset="0"/>
              </a:rPr>
              <a:t>g</a:t>
            </a:r>
            <a:r>
              <a:rPr lang="eu-ES" sz="2400" dirty="0"/>
              <a:t> da.</a:t>
            </a:r>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9507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4513"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CEB750EB-1675-4649-9388-CF8E5AB48BDF}" type="slidenum">
              <a:rPr lang="eu-ES" sz="1400">
                <a:latin typeface="Times" charset="0"/>
              </a:rPr>
              <a:pPr/>
              <a:t>4</a:t>
            </a:fld>
            <a:endParaRPr lang="eu-ES" sz="1400">
              <a:latin typeface="Times" charset="0"/>
            </a:endParaRPr>
          </a:p>
        </p:txBody>
      </p:sp>
      <p:sp>
        <p:nvSpPr>
          <p:cNvPr id="704518" name="Text Box 1034"/>
          <p:cNvSpPr txBox="1">
            <a:spLocks noChangeArrowheads="1"/>
          </p:cNvSpPr>
          <p:nvPr/>
        </p:nvSpPr>
        <p:spPr bwMode="auto">
          <a:xfrm>
            <a:off x="900112" y="1989138"/>
            <a:ext cx="6391999"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buFontTx/>
              <a:buAutoNum type="arabicPeriod"/>
            </a:pPr>
            <a:r>
              <a:rPr lang="eu-ES" sz="2000" b="1" dirty="0">
                <a:cs typeface="Arial" charset="0"/>
              </a:rPr>
              <a:t>Marrazkia ikusi ondoren erantzun. </a:t>
            </a:r>
            <a:r>
              <a:rPr lang="eu-ES" sz="2000" b="1" dirty="0" smtClean="0">
                <a:cs typeface="Arial" charset="0"/>
              </a:rPr>
              <a:t>Zein objektuek dute tenperatura? Beroa nondik nora doa?</a:t>
            </a:r>
          </a:p>
          <a:p>
            <a:pPr eaLnBrk="1" hangingPunct="1">
              <a:buFontTx/>
              <a:buAutoNum type="arabicPeriod"/>
            </a:pPr>
            <a:endParaRPr lang="eu-ES" sz="2000" b="1" dirty="0">
              <a:cs typeface="Arial" charset="0"/>
            </a:endParaRPr>
          </a:p>
          <a:p>
            <a:pPr eaLnBrk="1" hangingPunct="1">
              <a:buFontTx/>
              <a:buAutoNum type="arabicPeriod"/>
            </a:pPr>
            <a:r>
              <a:rPr lang="eu-ES" sz="2000" b="1" dirty="0" smtClean="0">
                <a:cs typeface="Arial" charset="0"/>
              </a:rPr>
              <a:t>Uraren lurrintzea zeri esker gertatze da?. </a:t>
            </a:r>
            <a:r>
              <a:rPr lang="eu-ES" sz="2000" b="1" dirty="0">
                <a:cs typeface="Arial" charset="0"/>
              </a:rPr>
              <a:t>Zer uste duzu </a:t>
            </a:r>
            <a:r>
              <a:rPr lang="eu-ES" sz="2000" b="1" dirty="0" smtClean="0">
                <a:cs typeface="Arial" charset="0"/>
              </a:rPr>
              <a:t>gertatu dela?</a:t>
            </a:r>
          </a:p>
          <a:p>
            <a:pPr eaLnBrk="1" hangingPunct="1">
              <a:buFontTx/>
              <a:buAutoNum type="arabicPeriod"/>
            </a:pPr>
            <a:endParaRPr lang="eu-ES" sz="2000" b="1" dirty="0">
              <a:cs typeface="Arial" charset="0"/>
            </a:endParaRPr>
          </a:p>
          <a:p>
            <a:pPr eaLnBrk="1" hangingPunct="1">
              <a:buFontTx/>
              <a:buAutoNum type="arabicPeriod"/>
            </a:pPr>
            <a:r>
              <a:rPr lang="eu-ES" sz="2000" b="1" dirty="0" smtClean="0">
                <a:cs typeface="Arial" charset="0"/>
              </a:rPr>
              <a:t>Tenperatuta </a:t>
            </a:r>
            <a:r>
              <a:rPr lang="eu-ES" sz="2000" b="1" dirty="0">
                <a:cs typeface="Arial" charset="0"/>
              </a:rPr>
              <a:t>aldatzerakoan zer gertatuko da </a:t>
            </a:r>
            <a:r>
              <a:rPr lang="eu-ES" sz="2000" b="1" dirty="0" smtClean="0">
                <a:cs typeface="Arial" charset="0"/>
              </a:rPr>
              <a:t>gorputz bakoitzarekin?</a:t>
            </a:r>
            <a:endParaRPr lang="eu-ES" sz="2000" b="1" dirty="0">
              <a:cs typeface="Arial" charset="0"/>
            </a:endParaRPr>
          </a:p>
        </p:txBody>
      </p:sp>
      <p:sp>
        <p:nvSpPr>
          <p:cNvPr id="704519" name="Rectangle 1035"/>
          <p:cNvSpPr>
            <a:spLocks noChangeArrowheads="1"/>
          </p:cNvSpPr>
          <p:nvPr/>
        </p:nvSpPr>
        <p:spPr bwMode="auto">
          <a:xfrm>
            <a:off x="6516688" y="2492375"/>
            <a:ext cx="503237" cy="3603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2" name="Rectángulo 1"/>
          <p:cNvSpPr/>
          <p:nvPr/>
        </p:nvSpPr>
        <p:spPr>
          <a:xfrm>
            <a:off x="1353502" y="638047"/>
            <a:ext cx="3030798" cy="584776"/>
          </a:xfrm>
          <a:prstGeom prst="rect">
            <a:avLst/>
          </a:prstGeom>
        </p:spPr>
        <p:txBody>
          <a:bodyPr wrap="none">
            <a:spAutoFit/>
          </a:bodyPr>
          <a:lstStyle/>
          <a:p>
            <a:pPr>
              <a:defRPr/>
            </a:pPr>
            <a:r>
              <a:rPr lang="eu-ES" sz="3200" dirty="0">
                <a:effectLst>
                  <a:outerShdw blurRad="38100" dist="38100" dir="2700000" algn="tl">
                    <a:srgbClr val="FFFFFF"/>
                  </a:outerShdw>
                </a:effectLst>
                <a:cs typeface="Arial" charset="0"/>
              </a:rPr>
              <a:t>Energia termikoa</a:t>
            </a:r>
          </a:p>
        </p:txBody>
      </p:sp>
      <p:pic>
        <p:nvPicPr>
          <p:cNvPr id="8"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97711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4449"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494A48BB-8B14-6B4B-AD87-0A281D01BB5C}" type="slidenum">
              <a:rPr lang="eu-ES" sz="1400">
                <a:latin typeface="Times" charset="0"/>
              </a:rPr>
              <a:pPr/>
              <a:t>40</a:t>
            </a:fld>
            <a:endParaRPr lang="eu-ES" sz="1400">
              <a:latin typeface="Times" charset="0"/>
            </a:endParaRPr>
          </a:p>
        </p:txBody>
      </p:sp>
      <p:sp>
        <p:nvSpPr>
          <p:cNvPr id="744450" name="Text Box 2"/>
          <p:cNvSpPr txBox="1">
            <a:spLocks noChangeArrowheads="1"/>
          </p:cNvSpPr>
          <p:nvPr/>
        </p:nvSpPr>
        <p:spPr bwMode="auto">
          <a:xfrm>
            <a:off x="250825" y="1982803"/>
            <a:ext cx="2700338" cy="376237"/>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800"/>
              <a:t>Solidoen dilatazioa</a:t>
            </a:r>
          </a:p>
        </p:txBody>
      </p:sp>
      <p:sp>
        <p:nvSpPr>
          <p:cNvPr id="353320" name="Text Box 40"/>
          <p:cNvSpPr txBox="1">
            <a:spLocks noChangeArrowheads="1"/>
          </p:cNvSpPr>
          <p:nvPr/>
        </p:nvSpPr>
        <p:spPr bwMode="auto">
          <a:xfrm>
            <a:off x="203200" y="1374775"/>
            <a:ext cx="2644775" cy="300038"/>
          </a:xfrm>
          <a:prstGeom prst="rect">
            <a:avLst/>
          </a:prstGeom>
          <a:solidFill>
            <a:srgbClr val="FFFF9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300"/>
              <a:t>Dilatazio linealaren koefizientea </a:t>
            </a:r>
            <a:r>
              <a:rPr lang="eu-ES" sz="1300">
                <a:latin typeface="Times New Roman" charset="0"/>
                <a:cs typeface="Times New Roman" charset="0"/>
              </a:rPr>
              <a:t>α</a:t>
            </a:r>
          </a:p>
        </p:txBody>
      </p:sp>
      <p:sp>
        <p:nvSpPr>
          <p:cNvPr id="353323" name="Text Box 43"/>
          <p:cNvSpPr txBox="1">
            <a:spLocks noChangeArrowheads="1"/>
          </p:cNvSpPr>
          <p:nvPr/>
        </p:nvSpPr>
        <p:spPr bwMode="auto">
          <a:xfrm>
            <a:off x="6588125" y="1285890"/>
            <a:ext cx="1728788" cy="696913"/>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300"/>
              <a:t>Bolumenezko dilatazio koefizientea </a:t>
            </a:r>
            <a:r>
              <a:rPr lang="eu-ES" sz="1300">
                <a:latin typeface="Times New Roman" charset="0"/>
                <a:cs typeface="Times New Roman" charset="0"/>
              </a:rPr>
              <a:t>γ</a:t>
            </a:r>
          </a:p>
        </p:txBody>
      </p:sp>
      <p:sp>
        <p:nvSpPr>
          <p:cNvPr id="353321" name="Text Box 41"/>
          <p:cNvSpPr txBox="1">
            <a:spLocks noChangeArrowheads="1"/>
          </p:cNvSpPr>
          <p:nvPr/>
        </p:nvSpPr>
        <p:spPr bwMode="auto">
          <a:xfrm>
            <a:off x="250825" y="3573463"/>
            <a:ext cx="2717800" cy="300037"/>
          </a:xfrm>
          <a:prstGeom prst="rect">
            <a:avLst/>
          </a:prstGeom>
          <a:solidFill>
            <a:srgbClr val="FFFF9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300"/>
              <a:t>Azalerazko dilatazio koefizientea </a:t>
            </a:r>
            <a:r>
              <a:rPr lang="eu-ES" sz="1300">
                <a:latin typeface="Times New Roman" charset="0"/>
                <a:cs typeface="Times New Roman" charset="0"/>
              </a:rPr>
              <a:t>β</a:t>
            </a:r>
          </a:p>
        </p:txBody>
      </p:sp>
      <p:sp>
        <p:nvSpPr>
          <p:cNvPr id="353327" name="Text Box 47"/>
          <p:cNvSpPr txBox="1">
            <a:spLocks noChangeArrowheads="1"/>
          </p:cNvSpPr>
          <p:nvPr/>
        </p:nvSpPr>
        <p:spPr bwMode="auto">
          <a:xfrm>
            <a:off x="6300788" y="5805488"/>
            <a:ext cx="2392362" cy="466725"/>
          </a:xfrm>
          <a:prstGeom prst="rect">
            <a:avLst/>
          </a:prstGeom>
          <a:solidFill>
            <a:schemeClr val="bg1"/>
          </a:solidFill>
          <a:ln w="9525">
            <a:solidFill>
              <a:srgbClr val="008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200">
                <a:solidFill>
                  <a:srgbClr val="006600"/>
                </a:solidFill>
              </a:rPr>
              <a:t>Egituren diseinuan dilatazio junturak ipintzen dira</a:t>
            </a:r>
          </a:p>
        </p:txBody>
      </p:sp>
      <p:graphicFrame>
        <p:nvGraphicFramePr>
          <p:cNvPr id="891142" name="Group 262"/>
          <p:cNvGraphicFramePr>
            <a:graphicFrameLocks noGrp="1"/>
          </p:cNvGraphicFramePr>
          <p:nvPr/>
        </p:nvGraphicFramePr>
        <p:xfrm>
          <a:off x="3203575" y="825500"/>
          <a:ext cx="2881313" cy="5238750"/>
        </p:xfrm>
        <a:graphic>
          <a:graphicData uri="http://schemas.openxmlformats.org/drawingml/2006/table">
            <a:tbl>
              <a:tblPr/>
              <a:tblGrid>
                <a:gridCol w="1441450"/>
                <a:gridCol w="1439863"/>
              </a:tblGrid>
              <a:tr h="304800">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u-ES" sz="1400" b="1" i="0" u="none" strike="noStrike" cap="none" normalizeH="0" baseline="0">
                          <a:ln>
                            <a:noFill/>
                          </a:ln>
                          <a:solidFill>
                            <a:schemeClr val="tx1"/>
                          </a:solidFill>
                          <a:effectLst/>
                          <a:latin typeface="Arial" charset="0"/>
                          <a:ea typeface="ＭＳ Ｐゴシック" charset="0"/>
                          <a:cs typeface="Arial" charset="0"/>
                        </a:rPr>
                        <a:t>Materiala</a:t>
                      </a:r>
                      <a:endParaRPr kumimoji="0" lang="eu-ES" sz="1400" b="0" i="0" u="none" strike="noStrike" cap="none" normalizeH="0" baseline="0">
                        <a:ln>
                          <a:noFill/>
                        </a:ln>
                        <a:solidFill>
                          <a:schemeClr val="tx1"/>
                        </a:solidFill>
                        <a:effectLst/>
                        <a:latin typeface="Arial" charset="0"/>
                        <a:ea typeface="ＭＳ Ｐゴシック"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u-ES" sz="1400" b="1" i="0" u="none" strike="noStrike" cap="none" normalizeH="0" baseline="0">
                          <a:ln>
                            <a:noFill/>
                          </a:ln>
                          <a:solidFill>
                            <a:schemeClr val="tx1"/>
                          </a:solidFill>
                          <a:effectLst/>
                          <a:latin typeface="Arial" charset="0"/>
                          <a:ea typeface="ＭＳ Ｐゴシック" charset="0"/>
                          <a:cs typeface="Arial" charset="0"/>
                        </a:rPr>
                        <a:t>α (°C</a:t>
                      </a:r>
                      <a:r>
                        <a:rPr kumimoji="0" lang="eu-ES" sz="1400" b="1" i="0" u="none" strike="noStrike" cap="none" normalizeH="0" baseline="30000">
                          <a:ln>
                            <a:noFill/>
                          </a:ln>
                          <a:solidFill>
                            <a:schemeClr val="tx1"/>
                          </a:solidFill>
                          <a:effectLst/>
                          <a:latin typeface="Arial" charset="0"/>
                          <a:ea typeface="ＭＳ Ｐゴシック" charset="0"/>
                          <a:cs typeface="Arial" charset="0"/>
                        </a:rPr>
                        <a:t>-1</a:t>
                      </a:r>
                      <a:r>
                        <a:rPr kumimoji="0" lang="eu-ES" sz="1400" b="1" i="0" u="none" strike="noStrike" cap="none" normalizeH="0" baseline="0">
                          <a:ln>
                            <a:noFill/>
                          </a:ln>
                          <a:solidFill>
                            <a:schemeClr val="tx1"/>
                          </a:solidFill>
                          <a:effectLst/>
                          <a:latin typeface="Arial" charset="0"/>
                          <a:ea typeface="ＭＳ Ｐゴシック" charset="0"/>
                          <a:cs typeface="Arial" charset="0"/>
                        </a:rPr>
                        <a:t>)</a:t>
                      </a:r>
                      <a:endParaRPr kumimoji="0" lang="eu-ES" sz="1400" b="0" i="0" u="none" strike="noStrike" cap="none" normalizeH="0" baseline="0">
                        <a:ln>
                          <a:noFill/>
                        </a:ln>
                        <a:solidFill>
                          <a:schemeClr val="tx1"/>
                        </a:solidFill>
                        <a:effectLst/>
                        <a:latin typeface="Arial" charset="0"/>
                        <a:ea typeface="ＭＳ Ｐゴシック"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a:ln>
                          <a:noFill/>
                        </a:ln>
                        <a:solidFill>
                          <a:schemeClr val="tx1"/>
                        </a:solidFill>
                        <a:effectLst/>
                        <a:latin typeface="Arial" charset="0"/>
                        <a:ea typeface="ＭＳ Ｐゴシック"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a:ln>
                          <a:noFill/>
                        </a:ln>
                        <a:solidFill>
                          <a:schemeClr val="tx1"/>
                        </a:solidFill>
                        <a:effectLst/>
                        <a:latin typeface="Arial" charset="0"/>
                        <a:ea typeface="ＭＳ Ｐゴシック"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a:ln>
                          <a:noFill/>
                        </a:ln>
                        <a:solidFill>
                          <a:schemeClr val="tx1"/>
                        </a:solidFill>
                        <a:effectLst/>
                        <a:latin typeface="Arial" charset="0"/>
                        <a:ea typeface="ＭＳ Ｐゴシック" charset="0"/>
                      </a:endParaRPr>
                    </a:p>
                  </a:txBody>
                  <a:tcPr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sng" strike="noStrike" cap="none" normalizeH="0" baseline="0">
                          <a:ln>
                            <a:noFill/>
                          </a:ln>
                          <a:solidFill>
                            <a:srgbClr val="0000FF"/>
                          </a:solidFill>
                          <a:effectLst/>
                          <a:latin typeface="Arial" charset="0"/>
                          <a:ea typeface="ＭＳ Ｐゴシック" charset="0"/>
                          <a:cs typeface="Arial" charset="0"/>
                          <a:hlinkClick r:id="rId2" tooltip="Hormigón"/>
                        </a:rPr>
                        <a:t>Hormigoia</a:t>
                      </a:r>
                      <a:endParaRPr kumimoji="0" lang="eu-ES" sz="1400" b="0" i="0" u="none" strike="noStrike" cap="none" normalizeH="0" baseline="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none" strike="noStrike" cap="none" normalizeH="0" baseline="0">
                          <a:ln>
                            <a:noFill/>
                          </a:ln>
                          <a:solidFill>
                            <a:schemeClr val="tx1"/>
                          </a:solidFill>
                          <a:effectLst/>
                          <a:latin typeface="Arial" charset="0"/>
                          <a:ea typeface="ＭＳ Ｐゴシック" charset="0"/>
                          <a:cs typeface="Arial" charset="0"/>
                        </a:rPr>
                        <a:t>2.0 x 10</a:t>
                      </a:r>
                      <a:r>
                        <a:rPr kumimoji="0" lang="eu-ES" sz="1400" b="0" i="0" u="none" strike="noStrike" cap="none" normalizeH="0" baseline="30000">
                          <a:ln>
                            <a:noFill/>
                          </a:ln>
                          <a:solidFill>
                            <a:schemeClr val="tx1"/>
                          </a:solidFill>
                          <a:effectLst/>
                          <a:latin typeface="Arial" charset="0"/>
                          <a:ea typeface="ＭＳ Ｐゴシック" charset="0"/>
                          <a:cs typeface="Arial" charset="0"/>
                        </a:rPr>
                        <a:t>-5</a:t>
                      </a:r>
                      <a:endParaRPr kumimoji="0" lang="eu-ES" sz="1400" b="0" i="0" u="none" strike="noStrike" cap="none" normalizeH="0" baseline="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sng" strike="noStrike" cap="none" normalizeH="0" baseline="0">
                          <a:ln>
                            <a:noFill/>
                          </a:ln>
                          <a:solidFill>
                            <a:srgbClr val="0000FF"/>
                          </a:solidFill>
                          <a:effectLst/>
                          <a:latin typeface="Arial" charset="0"/>
                          <a:ea typeface="ＭＳ Ｐゴシック" charset="0"/>
                          <a:cs typeface="Arial" charset="0"/>
                          <a:hlinkClick r:id="rId3" tooltip="Acero"/>
                        </a:rPr>
                        <a:t>Altzairua</a:t>
                      </a:r>
                      <a:endParaRPr kumimoji="0" lang="eu-ES" sz="1400" b="0" i="0" u="none" strike="noStrike" cap="none" normalizeH="0" baseline="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none" strike="noStrike" cap="none" normalizeH="0" baseline="0">
                          <a:ln>
                            <a:noFill/>
                          </a:ln>
                          <a:solidFill>
                            <a:schemeClr val="tx1"/>
                          </a:solidFill>
                          <a:effectLst/>
                          <a:latin typeface="Arial" charset="0"/>
                          <a:ea typeface="ＭＳ Ｐゴシック" charset="0"/>
                          <a:cs typeface="Arial" charset="0"/>
                        </a:rPr>
                        <a:t>1.1 x 10</a:t>
                      </a:r>
                      <a:r>
                        <a:rPr kumimoji="0" lang="eu-ES" sz="1400" b="0" i="0" u="none" strike="noStrike" cap="none" normalizeH="0" baseline="30000">
                          <a:ln>
                            <a:noFill/>
                          </a:ln>
                          <a:solidFill>
                            <a:schemeClr val="tx1"/>
                          </a:solidFill>
                          <a:effectLst/>
                          <a:latin typeface="Arial" charset="0"/>
                          <a:ea typeface="ＭＳ Ｐゴシック" charset="0"/>
                          <a:cs typeface="Arial" charset="0"/>
                        </a:rPr>
                        <a:t>-5</a:t>
                      </a:r>
                      <a:endParaRPr kumimoji="0" lang="eu-ES" sz="1400" b="0" i="0" u="none" strike="noStrike" cap="none" normalizeH="0" baseline="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sng" strike="noStrike" cap="none" normalizeH="0" baseline="0">
                          <a:ln>
                            <a:noFill/>
                          </a:ln>
                          <a:solidFill>
                            <a:srgbClr val="0000FF"/>
                          </a:solidFill>
                          <a:effectLst/>
                          <a:latin typeface="Arial" charset="0"/>
                          <a:ea typeface="ＭＳ Ｐゴシック" charset="0"/>
                          <a:cs typeface="Arial" charset="0"/>
                          <a:hlinkClick r:id="rId4" tooltip="Hierro"/>
                        </a:rPr>
                        <a:t>Burdina</a:t>
                      </a:r>
                      <a:endParaRPr kumimoji="0" lang="eu-ES" sz="1400" b="0" i="0" u="none" strike="noStrike" cap="none" normalizeH="0" baseline="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none" strike="noStrike" cap="none" normalizeH="0" baseline="0">
                          <a:ln>
                            <a:noFill/>
                          </a:ln>
                          <a:solidFill>
                            <a:schemeClr val="tx1"/>
                          </a:solidFill>
                          <a:effectLst/>
                          <a:latin typeface="Arial" charset="0"/>
                          <a:ea typeface="ＭＳ Ｐゴシック" charset="0"/>
                          <a:cs typeface="Arial" charset="0"/>
                        </a:rPr>
                        <a:t>1.2 x 10</a:t>
                      </a:r>
                      <a:r>
                        <a:rPr kumimoji="0" lang="eu-ES" sz="1400" b="0" i="0" u="none" strike="noStrike" cap="none" normalizeH="0" baseline="30000">
                          <a:ln>
                            <a:noFill/>
                          </a:ln>
                          <a:solidFill>
                            <a:schemeClr val="tx1"/>
                          </a:solidFill>
                          <a:effectLst/>
                          <a:latin typeface="Arial" charset="0"/>
                          <a:ea typeface="ＭＳ Ｐゴシック" charset="0"/>
                          <a:cs typeface="Arial" charset="0"/>
                        </a:rPr>
                        <a:t>-5</a:t>
                      </a:r>
                      <a:endParaRPr kumimoji="0" lang="eu-ES" sz="1400" b="0" i="0" u="none" strike="noStrike" cap="none" normalizeH="0" baseline="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385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sng" strike="noStrike" cap="none" normalizeH="0" baseline="0">
                          <a:ln>
                            <a:noFill/>
                          </a:ln>
                          <a:solidFill>
                            <a:srgbClr val="0000FF"/>
                          </a:solidFill>
                          <a:effectLst/>
                          <a:latin typeface="Arial" charset="0"/>
                          <a:ea typeface="ＭＳ Ｐゴシック" charset="0"/>
                          <a:cs typeface="Arial" charset="0"/>
                          <a:hlinkClick r:id="rId5" tooltip="Plata"/>
                        </a:rPr>
                        <a:t>Zilarra</a:t>
                      </a:r>
                      <a:endParaRPr kumimoji="0" lang="eu-ES" sz="1400" b="0" i="0" u="none" strike="noStrike" cap="none" normalizeH="0" baseline="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none" strike="noStrike" cap="none" normalizeH="0" baseline="0">
                          <a:ln>
                            <a:noFill/>
                          </a:ln>
                          <a:solidFill>
                            <a:schemeClr val="tx1"/>
                          </a:solidFill>
                          <a:effectLst/>
                          <a:latin typeface="Arial" charset="0"/>
                          <a:ea typeface="ＭＳ Ｐゴシック" charset="0"/>
                          <a:cs typeface="Arial" charset="0"/>
                        </a:rPr>
                        <a:t>2.0 x 10</a:t>
                      </a:r>
                      <a:r>
                        <a:rPr kumimoji="0" lang="eu-ES" sz="1400" b="0" i="0" u="none" strike="noStrike" cap="none" normalizeH="0" baseline="30000">
                          <a:ln>
                            <a:noFill/>
                          </a:ln>
                          <a:solidFill>
                            <a:schemeClr val="tx1"/>
                          </a:solidFill>
                          <a:effectLst/>
                          <a:latin typeface="Arial" charset="0"/>
                          <a:ea typeface="ＭＳ Ｐゴシック" charset="0"/>
                          <a:cs typeface="Arial" charset="0"/>
                        </a:rPr>
                        <a:t>-5</a:t>
                      </a:r>
                      <a:endParaRPr kumimoji="0" lang="eu-ES" sz="1400" b="0" i="0" u="none" strike="noStrike" cap="none" normalizeH="0" baseline="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sng" strike="noStrike" cap="none" normalizeH="0" baseline="0">
                          <a:ln>
                            <a:noFill/>
                          </a:ln>
                          <a:solidFill>
                            <a:srgbClr val="0000FF"/>
                          </a:solidFill>
                          <a:effectLst/>
                          <a:latin typeface="Arial" charset="0"/>
                          <a:ea typeface="ＭＳ Ｐゴシック" charset="0"/>
                          <a:cs typeface="Arial" charset="0"/>
                          <a:hlinkClick r:id="rId6" tooltip="Oro"/>
                        </a:rPr>
                        <a:t>Urrea</a:t>
                      </a:r>
                      <a:endParaRPr kumimoji="0" lang="eu-ES" sz="1400" b="0" i="0" u="none" strike="noStrike" cap="none" normalizeH="0" baseline="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none" strike="noStrike" cap="none" normalizeH="0" baseline="0">
                          <a:ln>
                            <a:noFill/>
                          </a:ln>
                          <a:solidFill>
                            <a:schemeClr val="tx1"/>
                          </a:solidFill>
                          <a:effectLst/>
                          <a:latin typeface="Arial" charset="0"/>
                          <a:ea typeface="ＭＳ Ｐゴシック" charset="0"/>
                          <a:cs typeface="Arial" charset="0"/>
                        </a:rPr>
                        <a:t>1.5 x 10</a:t>
                      </a:r>
                      <a:r>
                        <a:rPr kumimoji="0" lang="eu-ES" sz="1400" b="0" i="0" u="none" strike="noStrike" cap="none" normalizeH="0" baseline="30000">
                          <a:ln>
                            <a:noFill/>
                          </a:ln>
                          <a:solidFill>
                            <a:schemeClr val="tx1"/>
                          </a:solidFill>
                          <a:effectLst/>
                          <a:latin typeface="Arial" charset="0"/>
                          <a:ea typeface="ＭＳ Ｐゴシック" charset="0"/>
                          <a:cs typeface="Arial" charset="0"/>
                        </a:rPr>
                        <a:t>-5</a:t>
                      </a:r>
                      <a:endParaRPr kumimoji="0" lang="eu-ES" sz="1400" b="0" i="0" u="none" strike="noStrike" cap="none" normalizeH="0" baseline="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sng" strike="noStrike" cap="none" normalizeH="0" baseline="0">
                          <a:ln>
                            <a:noFill/>
                          </a:ln>
                          <a:solidFill>
                            <a:srgbClr val="0000FF"/>
                          </a:solidFill>
                          <a:effectLst/>
                          <a:latin typeface="Arial" charset="0"/>
                          <a:ea typeface="ＭＳ Ｐゴシック" charset="0"/>
                          <a:cs typeface="Arial" charset="0"/>
                          <a:hlinkClick r:id="rId7" tooltip="Invar"/>
                        </a:rPr>
                        <a:t>Ni/Fe aleazioa</a:t>
                      </a:r>
                      <a:endParaRPr kumimoji="0" lang="eu-ES" sz="1400" b="0" i="0" u="none" strike="noStrike" cap="none" normalizeH="0" baseline="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none" strike="noStrike" cap="none" normalizeH="0" baseline="0">
                          <a:ln>
                            <a:noFill/>
                          </a:ln>
                          <a:solidFill>
                            <a:schemeClr val="tx1"/>
                          </a:solidFill>
                          <a:effectLst/>
                          <a:latin typeface="Arial" charset="0"/>
                          <a:ea typeface="ＭＳ Ｐゴシック" charset="0"/>
                          <a:cs typeface="Arial" charset="0"/>
                        </a:rPr>
                        <a:t>0,04 x 10</a:t>
                      </a:r>
                      <a:r>
                        <a:rPr kumimoji="0" lang="eu-ES" sz="1400" b="0" i="0" u="none" strike="noStrike" cap="none" normalizeH="0" baseline="30000">
                          <a:ln>
                            <a:noFill/>
                          </a:ln>
                          <a:solidFill>
                            <a:schemeClr val="tx1"/>
                          </a:solidFill>
                          <a:effectLst/>
                          <a:latin typeface="Arial" charset="0"/>
                          <a:ea typeface="ＭＳ Ｐゴシック" charset="0"/>
                          <a:cs typeface="Arial" charset="0"/>
                        </a:rPr>
                        <a:t>-5</a:t>
                      </a:r>
                      <a:endParaRPr kumimoji="0" lang="eu-ES" sz="1400" b="0" i="0" u="none" strike="noStrike" cap="none" normalizeH="0" baseline="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sng" strike="noStrike" cap="none" normalizeH="0" baseline="0">
                          <a:ln>
                            <a:noFill/>
                          </a:ln>
                          <a:solidFill>
                            <a:srgbClr val="0000FF"/>
                          </a:solidFill>
                          <a:effectLst/>
                          <a:latin typeface="Arial" charset="0"/>
                          <a:ea typeface="ＭＳ Ｐゴシック" charset="0"/>
                          <a:cs typeface="Arial" charset="0"/>
                          <a:hlinkClick r:id="rId8" tooltip="Plomo"/>
                        </a:rPr>
                        <a:t>Beruna</a:t>
                      </a:r>
                      <a:endParaRPr kumimoji="0" lang="eu-ES" sz="1400" b="0" i="0" u="none" strike="noStrike" cap="none" normalizeH="0" baseline="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none" strike="noStrike" cap="none" normalizeH="0" baseline="0">
                          <a:ln>
                            <a:noFill/>
                          </a:ln>
                          <a:solidFill>
                            <a:schemeClr val="tx1"/>
                          </a:solidFill>
                          <a:effectLst/>
                          <a:latin typeface="Arial" charset="0"/>
                          <a:ea typeface="ＭＳ Ｐゴシック" charset="0"/>
                          <a:cs typeface="Arial" charset="0"/>
                        </a:rPr>
                        <a:t>3.0 x 10</a:t>
                      </a:r>
                      <a:r>
                        <a:rPr kumimoji="0" lang="eu-ES" sz="1400" b="0" i="0" u="none" strike="noStrike" cap="none" normalizeH="0" baseline="30000">
                          <a:ln>
                            <a:noFill/>
                          </a:ln>
                          <a:solidFill>
                            <a:schemeClr val="tx1"/>
                          </a:solidFill>
                          <a:effectLst/>
                          <a:latin typeface="Arial" charset="0"/>
                          <a:ea typeface="ＭＳ Ｐゴシック" charset="0"/>
                          <a:cs typeface="Arial" charset="0"/>
                        </a:rPr>
                        <a:t>-5</a:t>
                      </a:r>
                      <a:endParaRPr kumimoji="0" lang="eu-ES" sz="1400" b="0" i="0" u="none" strike="noStrike" cap="none" normalizeH="0" baseline="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sng" strike="noStrike" cap="none" normalizeH="0" baseline="0">
                          <a:ln>
                            <a:noFill/>
                          </a:ln>
                          <a:solidFill>
                            <a:srgbClr val="0000FF"/>
                          </a:solidFill>
                          <a:effectLst/>
                          <a:latin typeface="Arial" charset="0"/>
                          <a:ea typeface="ＭＳ Ｐゴシック" charset="0"/>
                          <a:cs typeface="Arial" charset="0"/>
                          <a:hlinkClick r:id="rId9" tooltip="Zinc"/>
                        </a:rPr>
                        <a:t>Zinka</a:t>
                      </a:r>
                      <a:endParaRPr kumimoji="0" lang="eu-ES" sz="1400" b="0" i="0" u="none" strike="noStrike" cap="none" normalizeH="0" baseline="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none" strike="noStrike" cap="none" normalizeH="0" baseline="0">
                          <a:ln>
                            <a:noFill/>
                          </a:ln>
                          <a:solidFill>
                            <a:schemeClr val="tx1"/>
                          </a:solidFill>
                          <a:effectLst/>
                          <a:latin typeface="Arial" charset="0"/>
                          <a:ea typeface="ＭＳ Ｐゴシック" charset="0"/>
                          <a:cs typeface="Arial" charset="0"/>
                        </a:rPr>
                        <a:t>2.6 x 10</a:t>
                      </a:r>
                      <a:r>
                        <a:rPr kumimoji="0" lang="eu-ES" sz="1400" b="0" i="0" u="none" strike="noStrike" cap="none" normalizeH="0" baseline="30000">
                          <a:ln>
                            <a:noFill/>
                          </a:ln>
                          <a:solidFill>
                            <a:schemeClr val="tx1"/>
                          </a:solidFill>
                          <a:effectLst/>
                          <a:latin typeface="Arial" charset="0"/>
                          <a:ea typeface="ＭＳ Ｐゴシック" charset="0"/>
                          <a:cs typeface="Arial" charset="0"/>
                        </a:rPr>
                        <a:t>-5</a:t>
                      </a:r>
                      <a:endParaRPr kumimoji="0" lang="eu-ES" sz="1400" b="0" i="0" u="none" strike="noStrike" cap="none" normalizeH="0" baseline="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sng" strike="noStrike" cap="none" normalizeH="0" baseline="0">
                          <a:ln>
                            <a:noFill/>
                          </a:ln>
                          <a:solidFill>
                            <a:srgbClr val="0000FF"/>
                          </a:solidFill>
                          <a:effectLst/>
                          <a:latin typeface="Arial" charset="0"/>
                          <a:ea typeface="ＭＳ Ｐゴシック" charset="0"/>
                          <a:cs typeface="Arial" charset="0"/>
                          <a:hlinkClick r:id="rId10" tooltip="Aluminio"/>
                        </a:rPr>
                        <a:t>Aluminioa</a:t>
                      </a:r>
                      <a:endParaRPr kumimoji="0" lang="eu-ES" sz="1400" b="0" i="0" u="none" strike="noStrike" cap="none" normalizeH="0" baseline="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none" strike="noStrike" cap="none" normalizeH="0" baseline="0">
                          <a:ln>
                            <a:noFill/>
                          </a:ln>
                          <a:solidFill>
                            <a:schemeClr val="tx1"/>
                          </a:solidFill>
                          <a:effectLst/>
                          <a:latin typeface="Arial" charset="0"/>
                          <a:ea typeface="ＭＳ Ｐゴシック" charset="0"/>
                          <a:cs typeface="Arial" charset="0"/>
                        </a:rPr>
                        <a:t>2.4 x 10</a:t>
                      </a:r>
                      <a:r>
                        <a:rPr kumimoji="0" lang="eu-ES" sz="1400" b="0" i="0" u="none" strike="noStrike" cap="none" normalizeH="0" baseline="30000">
                          <a:ln>
                            <a:noFill/>
                          </a:ln>
                          <a:solidFill>
                            <a:schemeClr val="tx1"/>
                          </a:solidFill>
                          <a:effectLst/>
                          <a:latin typeface="Arial" charset="0"/>
                          <a:ea typeface="ＭＳ Ｐゴシック" charset="0"/>
                          <a:cs typeface="Arial" charset="0"/>
                        </a:rPr>
                        <a:t>-5</a:t>
                      </a:r>
                      <a:endParaRPr kumimoji="0" lang="eu-ES" sz="1400" b="0" i="0" u="none" strike="noStrike" cap="none" normalizeH="0" baseline="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29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sng" strike="noStrike" cap="none" normalizeH="0" baseline="0">
                          <a:ln>
                            <a:noFill/>
                          </a:ln>
                          <a:solidFill>
                            <a:srgbClr val="0000FF"/>
                          </a:solidFill>
                          <a:effectLst/>
                          <a:latin typeface="Arial" charset="0"/>
                          <a:ea typeface="ＭＳ Ｐゴシック" charset="0"/>
                          <a:cs typeface="Arial" charset="0"/>
                          <a:hlinkClick r:id="rId11" tooltip="Latón"/>
                        </a:rPr>
                        <a:t>Letoia</a:t>
                      </a:r>
                      <a:endParaRPr kumimoji="0" lang="eu-ES" sz="1400" b="0" i="0" u="none" strike="noStrike" cap="none" normalizeH="0" baseline="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none" strike="noStrike" cap="none" normalizeH="0" baseline="0">
                          <a:ln>
                            <a:noFill/>
                          </a:ln>
                          <a:solidFill>
                            <a:schemeClr val="tx1"/>
                          </a:solidFill>
                          <a:effectLst/>
                          <a:latin typeface="Arial" charset="0"/>
                          <a:ea typeface="ＭＳ Ｐゴシック" charset="0"/>
                          <a:cs typeface="Arial" charset="0"/>
                        </a:rPr>
                        <a:t>1.8 x 10</a:t>
                      </a:r>
                      <a:r>
                        <a:rPr kumimoji="0" lang="eu-ES" sz="1400" b="0" i="0" u="none" strike="noStrike" cap="none" normalizeH="0" baseline="30000">
                          <a:ln>
                            <a:noFill/>
                          </a:ln>
                          <a:solidFill>
                            <a:schemeClr val="tx1"/>
                          </a:solidFill>
                          <a:effectLst/>
                          <a:latin typeface="Arial" charset="0"/>
                          <a:ea typeface="ＭＳ Ｐゴシック" charset="0"/>
                          <a:cs typeface="Arial" charset="0"/>
                        </a:rPr>
                        <a:t>-5</a:t>
                      </a:r>
                      <a:endParaRPr kumimoji="0" lang="eu-ES" sz="1400" b="0" i="0" u="none" strike="noStrike" cap="none" normalizeH="0" baseline="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sng" strike="noStrike" cap="none" normalizeH="0" baseline="0">
                          <a:ln>
                            <a:noFill/>
                          </a:ln>
                          <a:solidFill>
                            <a:srgbClr val="0000FF"/>
                          </a:solidFill>
                          <a:effectLst/>
                          <a:latin typeface="Arial" charset="0"/>
                          <a:ea typeface="ＭＳ Ｐゴシック" charset="0"/>
                          <a:cs typeface="Arial" charset="0"/>
                          <a:hlinkClick r:id="rId12" tooltip="Cobre"/>
                        </a:rPr>
                        <a:t>Kobrea</a:t>
                      </a:r>
                      <a:endParaRPr kumimoji="0" lang="eu-ES" sz="1400" b="0" i="0" u="none" strike="noStrike" cap="none" normalizeH="0" baseline="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none" strike="noStrike" cap="none" normalizeH="0" baseline="0">
                          <a:ln>
                            <a:noFill/>
                          </a:ln>
                          <a:solidFill>
                            <a:schemeClr val="tx1"/>
                          </a:solidFill>
                          <a:effectLst/>
                          <a:latin typeface="Arial" charset="0"/>
                          <a:ea typeface="ＭＳ Ｐゴシック" charset="0"/>
                          <a:cs typeface="Arial" charset="0"/>
                        </a:rPr>
                        <a:t>1.7 x 10</a:t>
                      </a:r>
                      <a:r>
                        <a:rPr kumimoji="0" lang="eu-ES" sz="1400" b="0" i="0" u="none" strike="noStrike" cap="none" normalizeH="0" baseline="30000">
                          <a:ln>
                            <a:noFill/>
                          </a:ln>
                          <a:solidFill>
                            <a:schemeClr val="tx1"/>
                          </a:solidFill>
                          <a:effectLst/>
                          <a:latin typeface="Arial" charset="0"/>
                          <a:ea typeface="ＭＳ Ｐゴシック" charset="0"/>
                          <a:cs typeface="Arial" charset="0"/>
                        </a:rPr>
                        <a:t>-5</a:t>
                      </a:r>
                      <a:endParaRPr kumimoji="0" lang="eu-ES" sz="1400" b="0" i="0" u="none" strike="noStrike" cap="none" normalizeH="0" baseline="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sng" strike="noStrike" cap="none" normalizeH="0" baseline="0">
                          <a:ln>
                            <a:noFill/>
                          </a:ln>
                          <a:solidFill>
                            <a:srgbClr val="0000FF"/>
                          </a:solidFill>
                          <a:effectLst/>
                          <a:latin typeface="Arial" charset="0"/>
                          <a:ea typeface="ＭＳ Ｐゴシック" charset="0"/>
                          <a:cs typeface="Arial" charset="0"/>
                          <a:hlinkClick r:id="rId13" tooltip="Vidrio"/>
                        </a:rPr>
                        <a:t>Beira</a:t>
                      </a:r>
                      <a:endParaRPr kumimoji="0" lang="eu-ES" sz="1400" b="0" i="0" u="none" strike="noStrike" cap="none" normalizeH="0" baseline="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none" strike="noStrike" cap="none" normalizeH="0" baseline="0">
                          <a:ln>
                            <a:noFill/>
                          </a:ln>
                          <a:solidFill>
                            <a:schemeClr val="tx1"/>
                          </a:solidFill>
                          <a:effectLst/>
                          <a:latin typeface="Arial" charset="0"/>
                          <a:ea typeface="ＭＳ Ｐゴシック" charset="0"/>
                          <a:cs typeface="Arial" charset="0"/>
                        </a:rPr>
                        <a:t>0.7 a 0.9 x 10</a:t>
                      </a:r>
                      <a:r>
                        <a:rPr kumimoji="0" lang="eu-ES" sz="1400" b="0" i="0" u="none" strike="noStrike" cap="none" normalizeH="0" baseline="30000">
                          <a:ln>
                            <a:noFill/>
                          </a:ln>
                          <a:solidFill>
                            <a:schemeClr val="tx1"/>
                          </a:solidFill>
                          <a:effectLst/>
                          <a:latin typeface="Arial" charset="0"/>
                          <a:ea typeface="ＭＳ Ｐゴシック" charset="0"/>
                          <a:cs typeface="Arial" charset="0"/>
                        </a:rPr>
                        <a:t>-5</a:t>
                      </a:r>
                      <a:endParaRPr kumimoji="0" lang="eu-ES" sz="1400" b="0" i="0" u="none" strike="noStrike" cap="none" normalizeH="0" baseline="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sng" strike="noStrike" cap="none" normalizeH="0" baseline="0">
                          <a:ln>
                            <a:noFill/>
                          </a:ln>
                          <a:solidFill>
                            <a:srgbClr val="0000FF"/>
                          </a:solidFill>
                          <a:effectLst/>
                          <a:latin typeface="Arial" charset="0"/>
                          <a:ea typeface="ＭＳ Ｐゴシック" charset="0"/>
                          <a:cs typeface="Arial" charset="0"/>
                          <a:hlinkClick r:id="rId14" tooltip="Cuarzo"/>
                        </a:rPr>
                        <a:t>Kuartzoa</a:t>
                      </a:r>
                      <a:endParaRPr kumimoji="0" lang="eu-ES" sz="1400" b="0" i="0" u="none" strike="noStrike" cap="none" normalizeH="0" baseline="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none" strike="noStrike" cap="none" normalizeH="0" baseline="0">
                          <a:ln>
                            <a:noFill/>
                          </a:ln>
                          <a:solidFill>
                            <a:schemeClr val="tx1"/>
                          </a:solidFill>
                          <a:effectLst/>
                          <a:latin typeface="Arial" charset="0"/>
                          <a:ea typeface="ＭＳ Ｐゴシック" charset="0"/>
                          <a:cs typeface="Arial" charset="0"/>
                        </a:rPr>
                        <a:t>0.04 x 10</a:t>
                      </a:r>
                      <a:r>
                        <a:rPr kumimoji="0" lang="eu-ES" sz="1400" b="0" i="0" u="none" strike="noStrike" cap="none" normalizeH="0" baseline="30000">
                          <a:ln>
                            <a:noFill/>
                          </a:ln>
                          <a:solidFill>
                            <a:schemeClr val="tx1"/>
                          </a:solidFill>
                          <a:effectLst/>
                          <a:latin typeface="Arial" charset="0"/>
                          <a:ea typeface="ＭＳ Ｐゴシック" charset="0"/>
                          <a:cs typeface="Arial" charset="0"/>
                        </a:rPr>
                        <a:t>-5</a:t>
                      </a:r>
                      <a:endParaRPr kumimoji="0" lang="eu-ES" sz="1400" b="0" i="0" u="none" strike="noStrike" cap="none" normalizeH="0" baseline="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sng" strike="noStrike" cap="none" normalizeH="0" baseline="0">
                          <a:ln>
                            <a:noFill/>
                          </a:ln>
                          <a:solidFill>
                            <a:srgbClr val="0000FF"/>
                          </a:solidFill>
                          <a:effectLst/>
                          <a:latin typeface="Arial" charset="0"/>
                          <a:ea typeface="ＭＳ Ｐゴシック" charset="0"/>
                          <a:cs typeface="Arial" charset="0"/>
                          <a:hlinkClick r:id="rId15" tooltip="Grafito"/>
                        </a:rPr>
                        <a:t>Grafitoa</a:t>
                      </a:r>
                      <a:endParaRPr kumimoji="0" lang="eu-ES" sz="1400" b="0" i="0" u="none" strike="noStrike" cap="none" normalizeH="0" baseline="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none" strike="noStrike" cap="none" normalizeH="0" baseline="0">
                          <a:ln>
                            <a:noFill/>
                          </a:ln>
                          <a:solidFill>
                            <a:schemeClr val="tx1"/>
                          </a:solidFill>
                          <a:effectLst/>
                          <a:latin typeface="Arial" charset="0"/>
                          <a:ea typeface="ＭＳ Ｐゴシック" charset="0"/>
                          <a:cs typeface="Arial" charset="0"/>
                        </a:rPr>
                        <a:t>0.79 x 10</a:t>
                      </a:r>
                      <a:r>
                        <a:rPr kumimoji="0" lang="eu-ES" sz="1400" b="0" i="0" u="none" strike="noStrike" cap="none" normalizeH="0" baseline="30000">
                          <a:ln>
                            <a:noFill/>
                          </a:ln>
                          <a:solidFill>
                            <a:schemeClr val="tx1"/>
                          </a:solidFill>
                          <a:effectLst/>
                          <a:latin typeface="Arial" charset="0"/>
                          <a:ea typeface="ＭＳ Ｐゴシック" charset="0"/>
                          <a:cs typeface="Arial" charset="0"/>
                        </a:rPr>
                        <a:t>-</a:t>
                      </a:r>
                      <a:r>
                        <a:rPr kumimoji="0" lang="eu-ES" sz="1400" b="0" i="0" u="none" strike="noStrike" cap="none" normalizeH="0" baseline="0">
                          <a:ln>
                            <a:noFill/>
                          </a:ln>
                          <a:solidFill>
                            <a:schemeClr val="tx1"/>
                          </a:solidFill>
                          <a:effectLst/>
                          <a:latin typeface="Arial" charset="0"/>
                          <a:ea typeface="ＭＳ Ｐゴシック" charset="0"/>
                          <a:cs typeface="Arial" charset="0"/>
                        </a:rPr>
                        <a:t> </a:t>
                      </a:r>
                      <a:endParaRPr kumimoji="0" lang="eu-ES" sz="1400" b="0" i="0" u="none" strike="noStrike" cap="none" normalizeH="0" baseline="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14" name="Imagen 1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Imagen 11" descr="blanco_pequeno"/>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Imagen 12" descr="logo_papel"/>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762108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53320"/>
                                        </p:tgtEl>
                                        <p:attrNameLst>
                                          <p:attrName>style.visibility</p:attrName>
                                        </p:attrNameLst>
                                      </p:cBhvr>
                                      <p:to>
                                        <p:strVal val="visible"/>
                                      </p:to>
                                    </p:set>
                                    <p:animEffect transition="in" filter="checkerboard(across)">
                                      <p:cBhvr>
                                        <p:cTn id="7" dur="500"/>
                                        <p:tgtEl>
                                          <p:spTgt spid="3533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53321"/>
                                        </p:tgtEl>
                                        <p:attrNameLst>
                                          <p:attrName>style.visibility</p:attrName>
                                        </p:attrNameLst>
                                      </p:cBhvr>
                                      <p:to>
                                        <p:strVal val="visible"/>
                                      </p:to>
                                    </p:set>
                                    <p:animEffect transition="in" filter="checkerboard(across)">
                                      <p:cBhvr>
                                        <p:cTn id="12" dur="500"/>
                                        <p:tgtEl>
                                          <p:spTgt spid="35332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53323"/>
                                        </p:tgtEl>
                                        <p:attrNameLst>
                                          <p:attrName>style.visibility</p:attrName>
                                        </p:attrNameLst>
                                      </p:cBhvr>
                                      <p:to>
                                        <p:strVal val="visible"/>
                                      </p:to>
                                    </p:set>
                                    <p:animEffect transition="in" filter="checkerboard(across)">
                                      <p:cBhvr>
                                        <p:cTn id="17" dur="500"/>
                                        <p:tgtEl>
                                          <p:spTgt spid="353323"/>
                                        </p:tgtEl>
                                      </p:cBhvr>
                                    </p:animEffect>
                                  </p:childTnLst>
                                </p:cTn>
                              </p:par>
                            </p:childTnLst>
                          </p:cTn>
                        </p:par>
                        <p:par>
                          <p:cTn id="18" fill="hold" nodeType="afterGroup">
                            <p:stCondLst>
                              <p:cond delay="500"/>
                            </p:stCondLst>
                            <p:childTnLst>
                              <p:par>
                                <p:cTn id="19" presetID="4" presetClass="entr" presetSubtype="32" fill="hold" grpId="0" nodeType="afterEffect">
                                  <p:stCondLst>
                                    <p:cond delay="0"/>
                                  </p:stCondLst>
                                  <p:childTnLst>
                                    <p:set>
                                      <p:cBhvr>
                                        <p:cTn id="20" dur="1" fill="hold">
                                          <p:stCondLst>
                                            <p:cond delay="0"/>
                                          </p:stCondLst>
                                        </p:cTn>
                                        <p:tgtEl>
                                          <p:spTgt spid="353327"/>
                                        </p:tgtEl>
                                        <p:attrNameLst>
                                          <p:attrName>style.visibility</p:attrName>
                                        </p:attrNameLst>
                                      </p:cBhvr>
                                      <p:to>
                                        <p:strVal val="visible"/>
                                      </p:to>
                                    </p:set>
                                    <p:animEffect transition="in" filter="box(out)">
                                      <p:cBhvr>
                                        <p:cTn id="21" dur="1000"/>
                                        <p:tgtEl>
                                          <p:spTgt spid="3533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3320" grpId="0" animBg="1"/>
      <p:bldP spid="353323" grpId="0" animBg="1"/>
      <p:bldP spid="353321" grpId="0" animBg="1"/>
      <p:bldP spid="353327"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5473"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4C33FA0E-B47B-4644-8791-400BBEFECD55}" type="slidenum">
              <a:rPr lang="eu-ES" sz="1400">
                <a:latin typeface="Times" charset="0"/>
              </a:rPr>
              <a:pPr/>
              <a:t>41</a:t>
            </a:fld>
            <a:endParaRPr lang="eu-ES" sz="1400">
              <a:latin typeface="Times" charset="0"/>
            </a:endParaRPr>
          </a:p>
        </p:txBody>
      </p:sp>
      <p:sp>
        <p:nvSpPr>
          <p:cNvPr id="745474" name="Rectangle 4"/>
          <p:cNvSpPr>
            <a:spLocks noChangeArrowheads="1"/>
          </p:cNvSpPr>
          <p:nvPr/>
        </p:nvSpPr>
        <p:spPr bwMode="auto">
          <a:xfrm>
            <a:off x="268014" y="1236513"/>
            <a:ext cx="8135938" cy="2951162"/>
          </a:xfrm>
          <a:prstGeom prst="rect">
            <a:avLst/>
          </a:prstGeom>
          <a:solidFill>
            <a:srgbClr val="FFFF99"/>
          </a:solidFill>
          <a:ln w="9525">
            <a:solidFill>
              <a:schemeClr val="tx1"/>
            </a:solidFill>
            <a:miter lim="800000"/>
            <a:headEnd/>
            <a:tailEnd/>
          </a:ln>
        </p:spPr>
        <p:txBody>
          <a:bodyPr anchor="ctr"/>
          <a:lstStyle/>
          <a:p>
            <a:pPr eaLnBrk="1" hangingPunct="1"/>
            <a:r>
              <a:rPr lang="eu-ES" sz="2800"/>
              <a:t>Tenperaturarekin nola aldatzen da dentsitatea?</a:t>
            </a:r>
            <a:br>
              <a:rPr lang="eu-ES" sz="2800"/>
            </a:br>
            <a:r>
              <a:rPr lang="eu-ES" sz="2800"/>
              <a:t/>
            </a:r>
            <a:br>
              <a:rPr lang="eu-ES" sz="2800"/>
            </a:br>
            <a:r>
              <a:rPr lang="eu-ES" sz="2800"/>
              <a:t>D=D</a:t>
            </a:r>
            <a:r>
              <a:rPr lang="eu-ES" sz="2800" baseline="-25000"/>
              <a:t>0</a:t>
            </a:r>
            <a:r>
              <a:rPr lang="eu-ES" sz="2800"/>
              <a:t>/(1+K</a:t>
            </a:r>
            <a:r>
              <a:rPr lang="eu-ES" sz="2800" baseline="-25000"/>
              <a:t>d</a:t>
            </a:r>
            <a:r>
              <a:rPr lang="eu-ES" sz="2800"/>
              <a:t>*DT)</a:t>
            </a:r>
          </a:p>
        </p:txBody>
      </p:sp>
      <p:sp>
        <p:nvSpPr>
          <p:cNvPr id="745475" name="Rectangle 5"/>
          <p:cNvSpPr>
            <a:spLocks noChangeArrowheads="1"/>
          </p:cNvSpPr>
          <p:nvPr/>
        </p:nvSpPr>
        <p:spPr bwMode="auto">
          <a:xfrm>
            <a:off x="250825" y="4005263"/>
            <a:ext cx="8135938" cy="1943100"/>
          </a:xfrm>
          <a:prstGeom prst="rect">
            <a:avLst/>
          </a:prstGeom>
          <a:solidFill>
            <a:srgbClr val="FFFF99"/>
          </a:solidFill>
          <a:ln w="9525">
            <a:solidFill>
              <a:schemeClr val="tx1"/>
            </a:solidFill>
            <a:miter lim="800000"/>
            <a:headEnd/>
            <a:tailEnd/>
          </a:ln>
        </p:spPr>
        <p:txBody>
          <a:bodyPr anchor="ctr"/>
          <a:lstStyle/>
          <a:p>
            <a:pPr eaLnBrk="1" hangingPunct="1"/>
            <a:r>
              <a:rPr lang="eu-ES" sz="2800"/>
              <a:t>Aplikazioak: makinen piezak egin ondoren, hauek kokatzea, egituretan, asfaltatzerakoan eta teilatuetan  hodietan ipintzerakoan.</a:t>
            </a:r>
          </a:p>
        </p:txBody>
      </p:sp>
      <p:pic>
        <p:nvPicPr>
          <p:cNvPr id="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44334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6497"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223EDFDA-0935-E043-B44D-8CCBD1CE5828}" type="slidenum">
              <a:rPr lang="eu-ES" sz="1400">
                <a:latin typeface="Times" charset="0"/>
              </a:rPr>
              <a:pPr/>
              <a:t>42</a:t>
            </a:fld>
            <a:endParaRPr lang="eu-ES" sz="1400">
              <a:latin typeface="Times" charset="0"/>
            </a:endParaRPr>
          </a:p>
        </p:txBody>
      </p:sp>
      <p:sp>
        <p:nvSpPr>
          <p:cNvPr id="746499" name="Text Box 2"/>
          <p:cNvSpPr txBox="1">
            <a:spLocks noChangeArrowheads="1"/>
          </p:cNvSpPr>
          <p:nvPr/>
        </p:nvSpPr>
        <p:spPr bwMode="auto">
          <a:xfrm>
            <a:off x="792163" y="2003723"/>
            <a:ext cx="5184775" cy="376238"/>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800"/>
              <a:t>Likidoen dilatazioa</a:t>
            </a:r>
          </a:p>
        </p:txBody>
      </p:sp>
      <p:sp>
        <p:nvSpPr>
          <p:cNvPr id="746500" name="Line 3"/>
          <p:cNvSpPr>
            <a:spLocks noChangeShapeType="1"/>
          </p:cNvSpPr>
          <p:nvPr/>
        </p:nvSpPr>
        <p:spPr bwMode="auto">
          <a:xfrm>
            <a:off x="684213" y="2333923"/>
            <a:ext cx="8351837" cy="0"/>
          </a:xfrm>
          <a:prstGeom prst="line">
            <a:avLst/>
          </a:prstGeom>
          <a:noFill/>
          <a:ln w="9525">
            <a:solidFill>
              <a:srgbClr val="339933"/>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357411" name="Text Box 35"/>
          <p:cNvSpPr txBox="1">
            <a:spLocks noChangeArrowheads="1"/>
          </p:cNvSpPr>
          <p:nvPr/>
        </p:nvSpPr>
        <p:spPr bwMode="auto">
          <a:xfrm>
            <a:off x="647700" y="2486323"/>
            <a:ext cx="1852613" cy="739775"/>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400">
                <a:solidFill>
                  <a:srgbClr val="006600"/>
                </a:solidFill>
              </a:rPr>
              <a:t>A markaraino bolumena 100mL da.</a:t>
            </a:r>
          </a:p>
        </p:txBody>
      </p:sp>
      <p:sp>
        <p:nvSpPr>
          <p:cNvPr id="357412" name="Text Box 36"/>
          <p:cNvSpPr txBox="1">
            <a:spLocks noChangeArrowheads="1"/>
          </p:cNvSpPr>
          <p:nvPr/>
        </p:nvSpPr>
        <p:spPr bwMode="auto">
          <a:xfrm>
            <a:off x="2982913" y="2486323"/>
            <a:ext cx="2700337" cy="739775"/>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400">
                <a:solidFill>
                  <a:srgbClr val="006600"/>
                </a:solidFill>
              </a:rPr>
              <a:t>Matraza berotuz, likidoaren aurretik berotzen da eta 100mL B markari dagozkio</a:t>
            </a:r>
          </a:p>
        </p:txBody>
      </p:sp>
      <p:sp>
        <p:nvSpPr>
          <p:cNvPr id="357413" name="Text Box 37"/>
          <p:cNvSpPr txBox="1">
            <a:spLocks noChangeArrowheads="1"/>
          </p:cNvSpPr>
          <p:nvPr/>
        </p:nvSpPr>
        <p:spPr bwMode="auto">
          <a:xfrm>
            <a:off x="6372225" y="2486323"/>
            <a:ext cx="2520950" cy="952500"/>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400">
                <a:solidFill>
                  <a:srgbClr val="006600"/>
                </a:solidFill>
              </a:rPr>
              <a:t>Matrazak likidoa A markaraino izango balu, berotzerakoan, C mailara iritsiko litzateke.</a:t>
            </a:r>
          </a:p>
        </p:txBody>
      </p:sp>
      <p:pic>
        <p:nvPicPr>
          <p:cNvPr id="40"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6914709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7411"/>
                                        </p:tgtEl>
                                        <p:attrNameLst>
                                          <p:attrName>style.visibility</p:attrName>
                                        </p:attrNameLst>
                                      </p:cBhvr>
                                      <p:to>
                                        <p:strVal val="visible"/>
                                      </p:to>
                                    </p:set>
                                    <p:animEffect transition="in" filter="fade">
                                      <p:cBhvr>
                                        <p:cTn id="7" dur="1000"/>
                                        <p:tgtEl>
                                          <p:spTgt spid="3574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7412"/>
                                        </p:tgtEl>
                                        <p:attrNameLst>
                                          <p:attrName>style.visibility</p:attrName>
                                        </p:attrNameLst>
                                      </p:cBhvr>
                                      <p:to>
                                        <p:strVal val="visible"/>
                                      </p:to>
                                    </p:set>
                                    <p:animEffect transition="in" filter="fade">
                                      <p:cBhvr>
                                        <p:cTn id="12" dur="1000"/>
                                        <p:tgtEl>
                                          <p:spTgt spid="35741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7413"/>
                                        </p:tgtEl>
                                        <p:attrNameLst>
                                          <p:attrName>style.visibility</p:attrName>
                                        </p:attrNameLst>
                                      </p:cBhvr>
                                      <p:to>
                                        <p:strVal val="visible"/>
                                      </p:to>
                                    </p:set>
                                    <p:animEffect transition="in" filter="fade">
                                      <p:cBhvr>
                                        <p:cTn id="17" dur="1000"/>
                                        <p:tgtEl>
                                          <p:spTgt spid="357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7411" grpId="0" animBg="1"/>
      <p:bldP spid="357412" grpId="0" animBg="1"/>
      <p:bldP spid="357413"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21"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E957B5F0-32E1-F94F-9E89-E6889DC5CBFD}" type="slidenum">
              <a:rPr lang="eu-ES" sz="1400">
                <a:latin typeface="Times" charset="0"/>
              </a:rPr>
              <a:pPr/>
              <a:t>43</a:t>
            </a:fld>
            <a:endParaRPr lang="eu-ES" sz="1400">
              <a:latin typeface="Times" charset="0"/>
            </a:endParaRPr>
          </a:p>
        </p:txBody>
      </p:sp>
      <p:sp>
        <p:nvSpPr>
          <p:cNvPr id="747522" name="Text Box 2"/>
          <p:cNvSpPr txBox="1">
            <a:spLocks noChangeArrowheads="1"/>
          </p:cNvSpPr>
          <p:nvPr/>
        </p:nvSpPr>
        <p:spPr bwMode="auto">
          <a:xfrm>
            <a:off x="465083" y="926059"/>
            <a:ext cx="5184775" cy="376238"/>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800"/>
              <a:t>Beroa eta lanaren arteko transformazioa</a:t>
            </a:r>
          </a:p>
        </p:txBody>
      </p:sp>
      <p:sp>
        <p:nvSpPr>
          <p:cNvPr id="354338" name="Text Box 34"/>
          <p:cNvSpPr txBox="1">
            <a:spLocks noChangeArrowheads="1"/>
          </p:cNvSpPr>
          <p:nvPr/>
        </p:nvSpPr>
        <p:spPr bwMode="auto">
          <a:xfrm>
            <a:off x="607958" y="1445172"/>
            <a:ext cx="3022600" cy="527050"/>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t>ENERGIA TERMIKOA LAN MEKANIKOAN</a:t>
            </a:r>
            <a:endParaRPr lang="eu-ES" sz="1400">
              <a:latin typeface="Times New Roman" charset="0"/>
              <a:cs typeface="Times New Roman" charset="0"/>
            </a:endParaRPr>
          </a:p>
        </p:txBody>
      </p:sp>
      <p:sp>
        <p:nvSpPr>
          <p:cNvPr id="354339" name="Text Box 35"/>
          <p:cNvSpPr txBox="1">
            <a:spLocks noChangeArrowheads="1"/>
          </p:cNvSpPr>
          <p:nvPr/>
        </p:nvSpPr>
        <p:spPr bwMode="auto">
          <a:xfrm>
            <a:off x="5145033" y="1445172"/>
            <a:ext cx="3003550" cy="527050"/>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t>ENERGIA MEKANIKOA ENERGIA TERMKOAN</a:t>
            </a:r>
            <a:endParaRPr lang="eu-ES" sz="1400">
              <a:latin typeface="Times New Roman" charset="0"/>
              <a:cs typeface="Times New Roman" charset="0"/>
            </a:endParaRPr>
          </a:p>
        </p:txBody>
      </p:sp>
      <p:grpSp>
        <p:nvGrpSpPr>
          <p:cNvPr id="2" name="Group 43"/>
          <p:cNvGrpSpPr>
            <a:grpSpLocks/>
          </p:cNvGrpSpPr>
          <p:nvPr/>
        </p:nvGrpSpPr>
        <p:grpSpPr bwMode="auto">
          <a:xfrm>
            <a:off x="5965770" y="2453234"/>
            <a:ext cx="1404938" cy="1044575"/>
            <a:chOff x="3964" y="1412"/>
            <a:chExt cx="885" cy="658"/>
          </a:xfrm>
        </p:grpSpPr>
        <p:sp>
          <p:nvSpPr>
            <p:cNvPr id="747544" name="AutoShape 36"/>
            <p:cNvSpPr>
              <a:spLocks noChangeArrowheads="1"/>
            </p:cNvSpPr>
            <p:nvPr/>
          </p:nvSpPr>
          <p:spPr bwMode="auto">
            <a:xfrm>
              <a:off x="3964" y="1412"/>
              <a:ext cx="885" cy="658"/>
            </a:xfrm>
            <a:prstGeom prst="downArrow">
              <a:avLst>
                <a:gd name="adj1" fmla="val 50000"/>
                <a:gd name="adj2" fmla="val 25000"/>
              </a:avLst>
            </a:prstGeom>
            <a:solidFill>
              <a:srgbClr val="FFFF99"/>
            </a:solidFill>
            <a:ln w="9525">
              <a:solidFill>
                <a:schemeClr val="tx1"/>
              </a:solidFill>
              <a:miter lim="800000"/>
              <a:headEnd/>
              <a:tailEnd/>
            </a:ln>
          </p:spPr>
          <p:txBody>
            <a:bodyPr wrap="none" anchor="ctr"/>
            <a:lstStyle/>
            <a:p>
              <a:pPr algn="ctr" eaLnBrk="1" hangingPunct="1"/>
              <a:endParaRPr lang="es-ES" sz="1800"/>
            </a:p>
          </p:txBody>
        </p:sp>
        <p:sp>
          <p:nvSpPr>
            <p:cNvPr id="747545" name="Text Box 39"/>
            <p:cNvSpPr txBox="1">
              <a:spLocks noChangeArrowheads="1"/>
            </p:cNvSpPr>
            <p:nvPr/>
          </p:nvSpPr>
          <p:spPr bwMode="auto">
            <a:xfrm>
              <a:off x="4164" y="1638"/>
              <a:ext cx="507" cy="198"/>
            </a:xfrm>
            <a:prstGeom prst="rect">
              <a:avLst/>
            </a:prstGeom>
            <a:solidFill>
              <a:srgbClr val="FFFF9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400"/>
                <a:t>Energia</a:t>
              </a:r>
            </a:p>
          </p:txBody>
        </p:sp>
      </p:grpSp>
      <p:grpSp>
        <p:nvGrpSpPr>
          <p:cNvPr id="747529" name="Group 45"/>
          <p:cNvGrpSpPr>
            <a:grpSpLocks/>
          </p:cNvGrpSpPr>
          <p:nvPr/>
        </p:nvGrpSpPr>
        <p:grpSpPr bwMode="auto">
          <a:xfrm>
            <a:off x="4244920" y="4375680"/>
            <a:ext cx="1654175" cy="684213"/>
            <a:chOff x="3180" y="3181"/>
            <a:chExt cx="884" cy="431"/>
          </a:xfrm>
        </p:grpSpPr>
        <p:sp>
          <p:nvSpPr>
            <p:cNvPr id="747542" name="AutoShape 37"/>
            <p:cNvSpPr>
              <a:spLocks noChangeArrowheads="1"/>
            </p:cNvSpPr>
            <p:nvPr/>
          </p:nvSpPr>
          <p:spPr bwMode="auto">
            <a:xfrm>
              <a:off x="3180" y="3181"/>
              <a:ext cx="884" cy="431"/>
            </a:xfrm>
            <a:prstGeom prst="downArrow">
              <a:avLst>
                <a:gd name="adj1" fmla="val 50000"/>
                <a:gd name="adj2" fmla="val 25000"/>
              </a:avLst>
            </a:prstGeom>
            <a:solidFill>
              <a:srgbClr val="FFFF99"/>
            </a:solidFill>
            <a:ln w="9525">
              <a:solidFill>
                <a:schemeClr val="tx1"/>
              </a:solidFill>
              <a:miter lim="800000"/>
              <a:headEnd/>
              <a:tailEnd/>
            </a:ln>
          </p:spPr>
          <p:txBody>
            <a:bodyPr wrap="none" anchor="ctr"/>
            <a:lstStyle/>
            <a:p>
              <a:pPr algn="ctr" eaLnBrk="1" hangingPunct="1"/>
              <a:endParaRPr lang="es-ES" sz="1800"/>
            </a:p>
          </p:txBody>
        </p:sp>
        <p:sp>
          <p:nvSpPr>
            <p:cNvPr id="747543" name="Text Box 40"/>
            <p:cNvSpPr txBox="1">
              <a:spLocks noChangeArrowheads="1"/>
            </p:cNvSpPr>
            <p:nvPr/>
          </p:nvSpPr>
          <p:spPr bwMode="auto">
            <a:xfrm>
              <a:off x="3343" y="3203"/>
              <a:ext cx="566" cy="332"/>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400"/>
                <a:t>Energia baliagarria</a:t>
              </a:r>
            </a:p>
          </p:txBody>
        </p:sp>
      </p:grpSp>
      <p:sp>
        <p:nvSpPr>
          <p:cNvPr id="747530" name="AutoShape 38"/>
          <p:cNvSpPr>
            <a:spLocks noChangeArrowheads="1"/>
          </p:cNvSpPr>
          <p:nvPr/>
        </p:nvSpPr>
        <p:spPr bwMode="auto">
          <a:xfrm>
            <a:off x="7162745" y="4409018"/>
            <a:ext cx="1654175" cy="541337"/>
          </a:xfrm>
          <a:prstGeom prst="downArrow">
            <a:avLst>
              <a:gd name="adj1" fmla="val 50000"/>
              <a:gd name="adj2" fmla="val 25000"/>
            </a:avLst>
          </a:prstGeom>
          <a:solidFill>
            <a:srgbClr val="FFFF99"/>
          </a:solidFill>
          <a:ln w="9525">
            <a:solidFill>
              <a:schemeClr val="tx1"/>
            </a:solidFill>
            <a:miter lim="800000"/>
            <a:headEnd/>
            <a:tailEnd/>
          </a:ln>
        </p:spPr>
        <p:txBody>
          <a:bodyPr wrap="none" anchor="ctr"/>
          <a:lstStyle/>
          <a:p>
            <a:pPr algn="ctr" eaLnBrk="1" hangingPunct="1"/>
            <a:endParaRPr lang="es-ES" sz="1800"/>
          </a:p>
        </p:txBody>
      </p:sp>
      <p:sp>
        <p:nvSpPr>
          <p:cNvPr id="747531" name="Text Box 44"/>
          <p:cNvSpPr txBox="1">
            <a:spLocks noChangeArrowheads="1"/>
          </p:cNvSpPr>
          <p:nvPr/>
        </p:nvSpPr>
        <p:spPr bwMode="auto">
          <a:xfrm>
            <a:off x="7480245" y="4375680"/>
            <a:ext cx="1058863" cy="527050"/>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400"/>
              <a:t>Energia termikoa</a:t>
            </a:r>
          </a:p>
        </p:txBody>
      </p:sp>
      <p:pic>
        <p:nvPicPr>
          <p:cNvPr id="28"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4389737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54338"/>
                                        </p:tgtEl>
                                        <p:attrNameLst>
                                          <p:attrName>style.visibility</p:attrName>
                                        </p:attrNameLst>
                                      </p:cBhvr>
                                      <p:to>
                                        <p:strVal val="visible"/>
                                      </p:to>
                                    </p:set>
                                    <p:animEffect transition="in" filter="checkerboard(across)">
                                      <p:cBhvr>
                                        <p:cTn id="7" dur="500"/>
                                        <p:tgtEl>
                                          <p:spTgt spid="3543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54339"/>
                                        </p:tgtEl>
                                        <p:attrNameLst>
                                          <p:attrName>style.visibility</p:attrName>
                                        </p:attrNameLst>
                                      </p:cBhvr>
                                      <p:to>
                                        <p:strVal val="visible"/>
                                      </p:to>
                                    </p:set>
                                    <p:animEffect transition="in" filter="checkerboard(across)">
                                      <p:cBhvr>
                                        <p:cTn id="12" dur="500"/>
                                        <p:tgtEl>
                                          <p:spTgt spid="35433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up)">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4338" grpId="0" animBg="1" autoUpdateAnimBg="0"/>
      <p:bldP spid="354339" grpId="0" animBg="1"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8545"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498757F6-58AA-2C4C-9440-5E8276DE691C}" type="slidenum">
              <a:rPr lang="eu-ES" sz="1400">
                <a:latin typeface="Times" charset="0"/>
              </a:rPr>
              <a:pPr/>
              <a:t>44</a:t>
            </a:fld>
            <a:endParaRPr lang="eu-ES" sz="1400">
              <a:latin typeface="Times" charset="0"/>
            </a:endParaRPr>
          </a:p>
        </p:txBody>
      </p:sp>
      <p:sp>
        <p:nvSpPr>
          <p:cNvPr id="748547" name="Text Box 2"/>
          <p:cNvSpPr txBox="1">
            <a:spLocks noChangeArrowheads="1"/>
          </p:cNvSpPr>
          <p:nvPr/>
        </p:nvSpPr>
        <p:spPr bwMode="auto">
          <a:xfrm>
            <a:off x="792163" y="714375"/>
            <a:ext cx="5184775" cy="376238"/>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800"/>
              <a:t>Beroa eta lanaren baliokidetasuna</a:t>
            </a:r>
          </a:p>
        </p:txBody>
      </p:sp>
      <p:sp>
        <p:nvSpPr>
          <p:cNvPr id="748548" name="Line 3"/>
          <p:cNvSpPr>
            <a:spLocks noChangeShapeType="1"/>
          </p:cNvSpPr>
          <p:nvPr/>
        </p:nvSpPr>
        <p:spPr bwMode="auto">
          <a:xfrm>
            <a:off x="684213" y="1044575"/>
            <a:ext cx="8351837" cy="0"/>
          </a:xfrm>
          <a:prstGeom prst="line">
            <a:avLst/>
          </a:prstGeom>
          <a:noFill/>
          <a:ln w="9525">
            <a:solidFill>
              <a:srgbClr val="339933"/>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363552" name="Rectangle 32"/>
          <p:cNvSpPr>
            <a:spLocks noChangeArrowheads="1"/>
          </p:cNvSpPr>
          <p:nvPr/>
        </p:nvSpPr>
        <p:spPr bwMode="auto">
          <a:xfrm>
            <a:off x="1160463" y="5603875"/>
            <a:ext cx="6769100" cy="527050"/>
          </a:xfrm>
          <a:prstGeom prst="rect">
            <a:avLst/>
          </a:prstGeom>
          <a:solidFill>
            <a:srgbClr val="FFFF99"/>
          </a:solidFill>
          <a:ln w="9525">
            <a:solidFill>
              <a:schemeClr val="tx1"/>
            </a:solidFill>
            <a:miter lim="800000"/>
            <a:headEnd/>
            <a:tailEnd/>
          </a:ln>
        </p:spPr>
        <p:txBody>
          <a:bodyPr>
            <a:spAutoFit/>
          </a:bodyPr>
          <a:lstStyle/>
          <a:p>
            <a:pPr algn="ctr" eaLnBrk="1" hangingPunct="1"/>
            <a:r>
              <a:rPr lang="eu-ES" sz="1400"/>
              <a:t>Beroaren baliokide mekanikoa egindako lanaren eta sor dezakeen beroaren arteko erlazioa da: 1 cal = 4,18 J; edo 1J = 0,24 cal.</a:t>
            </a:r>
          </a:p>
        </p:txBody>
      </p:sp>
      <p:sp>
        <p:nvSpPr>
          <p:cNvPr id="363553" name="Text Box 33"/>
          <p:cNvSpPr txBox="1">
            <a:spLocks noChangeArrowheads="1"/>
          </p:cNvSpPr>
          <p:nvPr/>
        </p:nvSpPr>
        <p:spPr bwMode="auto">
          <a:xfrm>
            <a:off x="755650" y="1952625"/>
            <a:ext cx="1766888" cy="300038"/>
          </a:xfrm>
          <a:prstGeom prst="rect">
            <a:avLst/>
          </a:prstGeom>
          <a:solidFill>
            <a:srgbClr val="FFFF9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300"/>
              <a:t>Jouleren esperientzia</a:t>
            </a:r>
            <a:endParaRPr lang="eu-ES" sz="1300">
              <a:latin typeface="Times New Roman" charset="0"/>
              <a:cs typeface="Times New Roman" charset="0"/>
            </a:endParaRPr>
          </a:p>
        </p:txBody>
      </p:sp>
      <p:sp>
        <p:nvSpPr>
          <p:cNvPr id="363554" name="Text Box 34"/>
          <p:cNvSpPr txBox="1">
            <a:spLocks noChangeArrowheads="1"/>
          </p:cNvSpPr>
          <p:nvPr/>
        </p:nvSpPr>
        <p:spPr bwMode="auto">
          <a:xfrm>
            <a:off x="3311525" y="1196975"/>
            <a:ext cx="1189038" cy="300038"/>
          </a:xfrm>
          <a:prstGeom prst="rect">
            <a:avLst/>
          </a:prstGeom>
          <a:solidFill>
            <a:schemeClr val="bg1"/>
          </a:solidFill>
          <a:ln w="9525">
            <a:solidFill>
              <a:schemeClr val="folHlink"/>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300"/>
              <a:t>Termometroa</a:t>
            </a:r>
            <a:endParaRPr lang="eu-ES" sz="1300">
              <a:latin typeface="Times New Roman" charset="0"/>
              <a:cs typeface="Times New Roman" charset="0"/>
            </a:endParaRPr>
          </a:p>
        </p:txBody>
      </p:sp>
      <p:sp>
        <p:nvSpPr>
          <p:cNvPr id="363574" name="Text Box 54"/>
          <p:cNvSpPr txBox="1">
            <a:spLocks noChangeArrowheads="1"/>
          </p:cNvSpPr>
          <p:nvPr/>
        </p:nvSpPr>
        <p:spPr bwMode="auto">
          <a:xfrm>
            <a:off x="368300" y="2997200"/>
            <a:ext cx="2519363" cy="1165225"/>
          </a:xfrm>
          <a:prstGeom prst="rect">
            <a:avLst/>
          </a:prstGeom>
          <a:noFill/>
          <a:ln w="9525">
            <a:solidFill>
              <a:srgbClr val="0066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solidFill>
                  <a:srgbClr val="006600"/>
                </a:solidFill>
              </a:rPr>
              <a:t>Masak batera erortzen dira, eta errotaren ikoroskiak edo aspak mugitzen dira eta uraren tenperatura gehitzen da</a:t>
            </a:r>
          </a:p>
        </p:txBody>
      </p:sp>
      <p:sp>
        <p:nvSpPr>
          <p:cNvPr id="3" name="CuadroTexto 2"/>
          <p:cNvSpPr txBox="1"/>
          <p:nvPr/>
        </p:nvSpPr>
        <p:spPr>
          <a:xfrm>
            <a:off x="4043002" y="2923446"/>
            <a:ext cx="4367571" cy="923330"/>
          </a:xfrm>
          <a:prstGeom prst="rect">
            <a:avLst/>
          </a:prstGeom>
          <a:noFill/>
        </p:spPr>
        <p:txBody>
          <a:bodyPr wrap="square" rtlCol="0">
            <a:spAutoFit/>
          </a:bodyPr>
          <a:lstStyle/>
          <a:p>
            <a:r>
              <a:rPr lang="es-ES" dirty="0" smtClean="0">
                <a:hlinkClick r:id="rId2"/>
              </a:rPr>
              <a:t>http://www.sc.ehu.es/sbweb/fisica/estadistica/otros/joule/joule.htm</a:t>
            </a:r>
            <a:endParaRPr lang="es-ES" dirty="0" smtClean="0"/>
          </a:p>
          <a:p>
            <a:r>
              <a:rPr lang="es-ES" dirty="0" smtClean="0"/>
              <a:t> </a:t>
            </a:r>
            <a:r>
              <a:rPr lang="es-ES" dirty="0" err="1" smtClean="0"/>
              <a:t>helbidean</a:t>
            </a:r>
            <a:r>
              <a:rPr lang="es-ES" dirty="0" smtClean="0"/>
              <a:t> </a:t>
            </a:r>
            <a:r>
              <a:rPr lang="es-ES" dirty="0" err="1" smtClean="0"/>
              <a:t>duzu</a:t>
            </a:r>
            <a:r>
              <a:rPr lang="es-ES" dirty="0" smtClean="0"/>
              <a:t> </a:t>
            </a:r>
            <a:r>
              <a:rPr lang="es-ES" dirty="0" err="1" smtClean="0"/>
              <a:t>marrazkia</a:t>
            </a:r>
            <a:r>
              <a:rPr lang="es-ES" dirty="0" smtClean="0"/>
              <a:t> eta </a:t>
            </a:r>
            <a:r>
              <a:rPr lang="es-ES" dirty="0" err="1" smtClean="0"/>
              <a:t>azalpena</a:t>
            </a:r>
            <a:endParaRPr lang="es-ES" dirty="0"/>
          </a:p>
        </p:txBody>
      </p:sp>
      <p:pic>
        <p:nvPicPr>
          <p:cNvPr id="30"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070848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63553"/>
                                        </p:tgtEl>
                                        <p:attrNameLst>
                                          <p:attrName>style.visibility</p:attrName>
                                        </p:attrNameLst>
                                      </p:cBhvr>
                                      <p:to>
                                        <p:strVal val="visible"/>
                                      </p:to>
                                    </p:set>
                                    <p:animEffect transition="in" filter="checkerboard(across)">
                                      <p:cBhvr>
                                        <p:cTn id="7" dur="500"/>
                                        <p:tgtEl>
                                          <p:spTgt spid="363553"/>
                                        </p:tgtEl>
                                      </p:cBhvr>
                                    </p:animEffect>
                                  </p:childTnLst>
                                </p:cTn>
                              </p:par>
                            </p:childTnLst>
                          </p:cTn>
                        </p:par>
                        <p:par>
                          <p:cTn id="8" fill="hold" nodeType="afterGroup">
                            <p:stCondLst>
                              <p:cond delay="500"/>
                            </p:stCondLst>
                            <p:childTnLst>
                              <p:par>
                                <p:cTn id="9" presetID="5" presetClass="entr" presetSubtype="10" fill="hold" grpId="0" nodeType="afterEffect">
                                  <p:stCondLst>
                                    <p:cond delay="500"/>
                                  </p:stCondLst>
                                  <p:childTnLst>
                                    <p:set>
                                      <p:cBhvr>
                                        <p:cTn id="10" dur="1" fill="hold">
                                          <p:stCondLst>
                                            <p:cond delay="0"/>
                                          </p:stCondLst>
                                        </p:cTn>
                                        <p:tgtEl>
                                          <p:spTgt spid="363554"/>
                                        </p:tgtEl>
                                        <p:attrNameLst>
                                          <p:attrName>style.visibility</p:attrName>
                                        </p:attrNameLst>
                                      </p:cBhvr>
                                      <p:to>
                                        <p:strVal val="visible"/>
                                      </p:to>
                                    </p:set>
                                    <p:animEffect transition="in" filter="checkerboard(across)">
                                      <p:cBhvr>
                                        <p:cTn id="11" dur="500"/>
                                        <p:tgtEl>
                                          <p:spTgt spid="363554"/>
                                        </p:tgtEl>
                                      </p:cBhvr>
                                    </p:animEffect>
                                  </p:childTnLst>
                                </p:cTn>
                              </p:par>
                            </p:childTnLst>
                          </p:cTn>
                        </p:par>
                        <p:par>
                          <p:cTn id="12" fill="hold" nodeType="afterGroup">
                            <p:stCondLst>
                              <p:cond delay="1500"/>
                            </p:stCondLst>
                            <p:childTnLst>
                              <p:par>
                                <p:cTn id="13" presetID="53" presetClass="entr" presetSubtype="0" fill="hold" grpId="0" nodeType="afterEffect">
                                  <p:stCondLst>
                                    <p:cond delay="0"/>
                                  </p:stCondLst>
                                  <p:childTnLst>
                                    <p:set>
                                      <p:cBhvr>
                                        <p:cTn id="14" dur="1" fill="hold">
                                          <p:stCondLst>
                                            <p:cond delay="0"/>
                                          </p:stCondLst>
                                        </p:cTn>
                                        <p:tgtEl>
                                          <p:spTgt spid="363574"/>
                                        </p:tgtEl>
                                        <p:attrNameLst>
                                          <p:attrName>style.visibility</p:attrName>
                                        </p:attrNameLst>
                                      </p:cBhvr>
                                      <p:to>
                                        <p:strVal val="visible"/>
                                      </p:to>
                                    </p:set>
                                    <p:anim calcmode="lin" valueType="num">
                                      <p:cBhvr>
                                        <p:cTn id="15" dur="1000" fill="hold"/>
                                        <p:tgtEl>
                                          <p:spTgt spid="363574"/>
                                        </p:tgtEl>
                                        <p:attrNameLst>
                                          <p:attrName>ppt_w</p:attrName>
                                        </p:attrNameLst>
                                      </p:cBhvr>
                                      <p:tavLst>
                                        <p:tav tm="0">
                                          <p:val>
                                            <p:fltVal val="0"/>
                                          </p:val>
                                        </p:tav>
                                        <p:tav tm="100000">
                                          <p:val>
                                            <p:strVal val="#ppt_w"/>
                                          </p:val>
                                        </p:tav>
                                      </p:tavLst>
                                    </p:anim>
                                    <p:anim calcmode="lin" valueType="num">
                                      <p:cBhvr>
                                        <p:cTn id="16" dur="1000" fill="hold"/>
                                        <p:tgtEl>
                                          <p:spTgt spid="363574"/>
                                        </p:tgtEl>
                                        <p:attrNameLst>
                                          <p:attrName>ppt_h</p:attrName>
                                        </p:attrNameLst>
                                      </p:cBhvr>
                                      <p:tavLst>
                                        <p:tav tm="0">
                                          <p:val>
                                            <p:fltVal val="0"/>
                                          </p:val>
                                        </p:tav>
                                        <p:tav tm="100000">
                                          <p:val>
                                            <p:strVal val="#ppt_h"/>
                                          </p:val>
                                        </p:tav>
                                      </p:tavLst>
                                    </p:anim>
                                    <p:animEffect transition="in" filter="fade">
                                      <p:cBhvr>
                                        <p:cTn id="17" dur="1000"/>
                                        <p:tgtEl>
                                          <p:spTgt spid="36357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63552"/>
                                        </p:tgtEl>
                                        <p:attrNameLst>
                                          <p:attrName>style.visibility</p:attrName>
                                        </p:attrNameLst>
                                      </p:cBhvr>
                                      <p:to>
                                        <p:strVal val="visible"/>
                                      </p:to>
                                    </p:set>
                                    <p:animEffect transition="in" filter="fade">
                                      <p:cBhvr>
                                        <p:cTn id="22" dur="500"/>
                                        <p:tgtEl>
                                          <p:spTgt spid="3635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3552" grpId="0" animBg="1"/>
      <p:bldP spid="363553" grpId="0" animBg="1"/>
      <p:bldP spid="363554" grpId="0" animBg="1"/>
      <p:bldP spid="363574"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9569"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C71AC4DB-8DCE-F84B-B7C9-46484D0664B9}" type="slidenum">
              <a:rPr lang="eu-ES" sz="1400">
                <a:latin typeface="Times" charset="0"/>
              </a:rPr>
              <a:pPr/>
              <a:t>45</a:t>
            </a:fld>
            <a:endParaRPr lang="eu-ES" sz="1400">
              <a:latin typeface="Times" charset="0"/>
            </a:endParaRPr>
          </a:p>
        </p:txBody>
      </p:sp>
      <p:sp>
        <p:nvSpPr>
          <p:cNvPr id="749572" name="Text Box 2"/>
          <p:cNvSpPr txBox="1">
            <a:spLocks noChangeArrowheads="1"/>
          </p:cNvSpPr>
          <p:nvPr/>
        </p:nvSpPr>
        <p:spPr bwMode="auto">
          <a:xfrm>
            <a:off x="900113" y="1645418"/>
            <a:ext cx="5184775" cy="376238"/>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800"/>
              <a:t>Lurrin makina</a:t>
            </a:r>
          </a:p>
        </p:txBody>
      </p:sp>
      <p:sp>
        <p:nvSpPr>
          <p:cNvPr id="358479" name="Text Box 79"/>
          <p:cNvSpPr txBox="1">
            <a:spLocks noChangeArrowheads="1"/>
          </p:cNvSpPr>
          <p:nvPr/>
        </p:nvSpPr>
        <p:spPr bwMode="auto">
          <a:xfrm>
            <a:off x="5724525" y="2420938"/>
            <a:ext cx="2555875" cy="1093787"/>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300">
                <a:solidFill>
                  <a:srgbClr val="006600"/>
                </a:solidFill>
              </a:rPr>
              <a:t>Galdaran lurrina sortzen den bitartean, enboloaren mugimendua bielara transferitzen da eta gurpila mugitzen du.</a:t>
            </a:r>
          </a:p>
        </p:txBody>
      </p:sp>
      <p:sp>
        <p:nvSpPr>
          <p:cNvPr id="358481" name="Text Box 81"/>
          <p:cNvSpPr txBox="1">
            <a:spLocks noChangeArrowheads="1"/>
          </p:cNvSpPr>
          <p:nvPr/>
        </p:nvSpPr>
        <p:spPr bwMode="auto">
          <a:xfrm>
            <a:off x="6223000" y="2024063"/>
            <a:ext cx="1576388" cy="300037"/>
          </a:xfrm>
          <a:prstGeom prst="rect">
            <a:avLst/>
          </a:prstGeom>
          <a:solidFill>
            <a:srgbClr val="FFFF99"/>
          </a:solidFill>
          <a:ln w="9525">
            <a:solidFill>
              <a:srgbClr val="006600"/>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300" b="1"/>
              <a:t>IHESBIDE FASEA</a:t>
            </a:r>
          </a:p>
        </p:txBody>
      </p:sp>
      <p:sp>
        <p:nvSpPr>
          <p:cNvPr id="358482" name="Text Box 82"/>
          <p:cNvSpPr txBox="1">
            <a:spLocks noChangeArrowheads="1"/>
          </p:cNvSpPr>
          <p:nvPr/>
        </p:nvSpPr>
        <p:spPr bwMode="auto">
          <a:xfrm>
            <a:off x="1260475" y="2722772"/>
            <a:ext cx="1622425" cy="300037"/>
          </a:xfrm>
          <a:prstGeom prst="rect">
            <a:avLst/>
          </a:prstGeom>
          <a:solidFill>
            <a:srgbClr val="FFFF99"/>
          </a:solidFill>
          <a:ln w="9525">
            <a:solidFill>
              <a:srgbClr val="006600"/>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300" b="1"/>
              <a:t>ONARPEN FASEA</a:t>
            </a:r>
          </a:p>
        </p:txBody>
      </p:sp>
      <p:pic>
        <p:nvPicPr>
          <p:cNvPr id="44"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184395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58482"/>
                                        </p:tgtEl>
                                        <p:attrNameLst>
                                          <p:attrName>style.visibility</p:attrName>
                                        </p:attrNameLst>
                                      </p:cBhvr>
                                      <p:to>
                                        <p:strVal val="visible"/>
                                      </p:to>
                                    </p:set>
                                    <p:anim calcmode="lin" valueType="num">
                                      <p:cBhvr>
                                        <p:cTn id="7" dur="500" fill="hold"/>
                                        <p:tgtEl>
                                          <p:spTgt spid="358482"/>
                                        </p:tgtEl>
                                        <p:attrNameLst>
                                          <p:attrName>ppt_w</p:attrName>
                                        </p:attrNameLst>
                                      </p:cBhvr>
                                      <p:tavLst>
                                        <p:tav tm="0">
                                          <p:val>
                                            <p:fltVal val="0"/>
                                          </p:val>
                                        </p:tav>
                                        <p:tav tm="100000">
                                          <p:val>
                                            <p:strVal val="#ppt_w"/>
                                          </p:val>
                                        </p:tav>
                                      </p:tavLst>
                                    </p:anim>
                                    <p:anim calcmode="lin" valueType="num">
                                      <p:cBhvr>
                                        <p:cTn id="8" dur="500" fill="hold"/>
                                        <p:tgtEl>
                                          <p:spTgt spid="358482"/>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58481"/>
                                        </p:tgtEl>
                                        <p:attrNameLst>
                                          <p:attrName>style.visibility</p:attrName>
                                        </p:attrNameLst>
                                      </p:cBhvr>
                                      <p:to>
                                        <p:strVal val="visible"/>
                                      </p:to>
                                    </p:set>
                                    <p:anim calcmode="lin" valueType="num">
                                      <p:cBhvr>
                                        <p:cTn id="13" dur="500" fill="hold"/>
                                        <p:tgtEl>
                                          <p:spTgt spid="358481"/>
                                        </p:tgtEl>
                                        <p:attrNameLst>
                                          <p:attrName>ppt_w</p:attrName>
                                        </p:attrNameLst>
                                      </p:cBhvr>
                                      <p:tavLst>
                                        <p:tav tm="0">
                                          <p:val>
                                            <p:fltVal val="0"/>
                                          </p:val>
                                        </p:tav>
                                        <p:tav tm="100000">
                                          <p:val>
                                            <p:strVal val="#ppt_w"/>
                                          </p:val>
                                        </p:tav>
                                      </p:tavLst>
                                    </p:anim>
                                    <p:anim calcmode="lin" valueType="num">
                                      <p:cBhvr>
                                        <p:cTn id="14" dur="500" fill="hold"/>
                                        <p:tgtEl>
                                          <p:spTgt spid="358481"/>
                                        </p:tgtEl>
                                        <p:attrNameLst>
                                          <p:attrName>ppt_h</p:attrName>
                                        </p:attrNameLst>
                                      </p:cBhvr>
                                      <p:tavLst>
                                        <p:tav tm="0">
                                          <p:val>
                                            <p:strVal val="#ppt_h"/>
                                          </p:val>
                                        </p:tav>
                                        <p:tav tm="100000">
                                          <p:val>
                                            <p:strVal val="#ppt_h"/>
                                          </p:val>
                                        </p:tav>
                                      </p:tavLst>
                                    </p:anim>
                                  </p:childTnLst>
                                </p:cTn>
                              </p:par>
                            </p:childTnLst>
                          </p:cTn>
                        </p:par>
                        <p:par>
                          <p:cTn id="15" fill="hold" nodeType="afterGroup">
                            <p:stCondLst>
                              <p:cond delay="500"/>
                            </p:stCondLst>
                            <p:childTnLst>
                              <p:par>
                                <p:cTn id="16" presetID="22" presetClass="entr" presetSubtype="8" fill="hold" grpId="0" nodeType="afterEffect">
                                  <p:stCondLst>
                                    <p:cond delay="0"/>
                                  </p:stCondLst>
                                  <p:childTnLst>
                                    <p:set>
                                      <p:cBhvr>
                                        <p:cTn id="17" dur="1" fill="hold">
                                          <p:stCondLst>
                                            <p:cond delay="0"/>
                                          </p:stCondLst>
                                        </p:cTn>
                                        <p:tgtEl>
                                          <p:spTgt spid="358479"/>
                                        </p:tgtEl>
                                        <p:attrNameLst>
                                          <p:attrName>style.visibility</p:attrName>
                                        </p:attrNameLst>
                                      </p:cBhvr>
                                      <p:to>
                                        <p:strVal val="visible"/>
                                      </p:to>
                                    </p:set>
                                    <p:animEffect transition="in" filter="wipe(left)">
                                      <p:cBhvr>
                                        <p:cTn id="18" dur="1000"/>
                                        <p:tgtEl>
                                          <p:spTgt spid="3584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79" grpId="0" animBg="1"/>
      <p:bldP spid="358481" grpId="0" animBg="1"/>
      <p:bldP spid="358482"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0593"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EA448542-2AEF-FC41-9EB5-77F2E18C635A}" type="slidenum">
              <a:rPr lang="eu-ES" sz="1400">
                <a:latin typeface="Times" charset="0"/>
              </a:rPr>
              <a:pPr/>
              <a:t>46</a:t>
            </a:fld>
            <a:endParaRPr lang="eu-ES" sz="1400">
              <a:latin typeface="Times" charset="0"/>
            </a:endParaRPr>
          </a:p>
        </p:txBody>
      </p:sp>
      <p:sp>
        <p:nvSpPr>
          <p:cNvPr id="750598" name="Text Box 2"/>
          <p:cNvSpPr txBox="1">
            <a:spLocks noChangeArrowheads="1"/>
          </p:cNvSpPr>
          <p:nvPr/>
        </p:nvSpPr>
        <p:spPr bwMode="auto">
          <a:xfrm>
            <a:off x="755650" y="1103135"/>
            <a:ext cx="1908175" cy="376238"/>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800"/>
              <a:t>Eztanda-motorra</a:t>
            </a:r>
          </a:p>
        </p:txBody>
      </p:sp>
      <p:sp>
        <p:nvSpPr>
          <p:cNvPr id="359483" name="Text Box 59"/>
          <p:cNvSpPr txBox="1">
            <a:spLocks noChangeArrowheads="1"/>
          </p:cNvSpPr>
          <p:nvPr/>
        </p:nvSpPr>
        <p:spPr bwMode="auto">
          <a:xfrm>
            <a:off x="863600" y="1901648"/>
            <a:ext cx="1136650" cy="300037"/>
          </a:xfrm>
          <a:prstGeom prst="rect">
            <a:avLst/>
          </a:prstGeom>
          <a:solidFill>
            <a:srgbClr val="FFFF9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300" b="1"/>
              <a:t>ONARPENA</a:t>
            </a:r>
            <a:endParaRPr lang="eu-ES" sz="1300" b="1">
              <a:latin typeface="Times New Roman" charset="0"/>
              <a:cs typeface="Times New Roman" charset="0"/>
            </a:endParaRPr>
          </a:p>
        </p:txBody>
      </p:sp>
      <p:sp>
        <p:nvSpPr>
          <p:cNvPr id="359484" name="Text Box 60"/>
          <p:cNvSpPr txBox="1">
            <a:spLocks noChangeArrowheads="1"/>
          </p:cNvSpPr>
          <p:nvPr/>
        </p:nvSpPr>
        <p:spPr bwMode="auto">
          <a:xfrm>
            <a:off x="2898775" y="1901648"/>
            <a:ext cx="1301750" cy="300037"/>
          </a:xfrm>
          <a:prstGeom prst="rect">
            <a:avLst/>
          </a:prstGeom>
          <a:solidFill>
            <a:srgbClr val="FFFF9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300" b="1"/>
              <a:t>KONPRESIOA</a:t>
            </a:r>
            <a:endParaRPr lang="eu-ES" sz="1300" b="1">
              <a:latin typeface="Times New Roman" charset="0"/>
              <a:cs typeface="Times New Roman" charset="0"/>
            </a:endParaRPr>
          </a:p>
        </p:txBody>
      </p:sp>
      <p:sp>
        <p:nvSpPr>
          <p:cNvPr id="359485" name="Text Box 61"/>
          <p:cNvSpPr txBox="1">
            <a:spLocks noChangeArrowheads="1"/>
          </p:cNvSpPr>
          <p:nvPr/>
        </p:nvSpPr>
        <p:spPr bwMode="auto">
          <a:xfrm>
            <a:off x="5149850" y="1901648"/>
            <a:ext cx="1155700" cy="300037"/>
          </a:xfrm>
          <a:prstGeom prst="rect">
            <a:avLst/>
          </a:prstGeom>
          <a:solidFill>
            <a:srgbClr val="FFFF9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300" b="1"/>
              <a:t>ESPLOSIOA</a:t>
            </a:r>
            <a:endParaRPr lang="eu-ES" sz="1300" b="1">
              <a:latin typeface="Times New Roman" charset="0"/>
              <a:cs typeface="Times New Roman" charset="0"/>
            </a:endParaRPr>
          </a:p>
        </p:txBody>
      </p:sp>
      <p:sp>
        <p:nvSpPr>
          <p:cNvPr id="359486" name="Text Box 62"/>
          <p:cNvSpPr txBox="1">
            <a:spLocks noChangeArrowheads="1"/>
          </p:cNvSpPr>
          <p:nvPr/>
        </p:nvSpPr>
        <p:spPr bwMode="auto">
          <a:xfrm>
            <a:off x="7416800" y="1901648"/>
            <a:ext cx="1090613" cy="300037"/>
          </a:xfrm>
          <a:prstGeom prst="rect">
            <a:avLst/>
          </a:prstGeom>
          <a:solidFill>
            <a:srgbClr val="FFFF9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300" b="1"/>
              <a:t>IHESBIDEA</a:t>
            </a:r>
            <a:endParaRPr lang="eu-ES" sz="1300" b="1">
              <a:latin typeface="Times New Roman" charset="0"/>
              <a:cs typeface="Times New Roman" charset="0"/>
            </a:endParaRPr>
          </a:p>
        </p:txBody>
      </p:sp>
      <p:sp>
        <p:nvSpPr>
          <p:cNvPr id="359487" name="Text Box 63"/>
          <p:cNvSpPr txBox="1">
            <a:spLocks noChangeArrowheads="1"/>
          </p:cNvSpPr>
          <p:nvPr/>
        </p:nvSpPr>
        <p:spPr bwMode="auto">
          <a:xfrm>
            <a:off x="6948488" y="3504550"/>
            <a:ext cx="1763712" cy="895350"/>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300">
                <a:solidFill>
                  <a:srgbClr val="006600"/>
                </a:solidFill>
              </a:rPr>
              <a:t>Ihesbide balbula irekitzen da eta gasak kanporatuak dira.</a:t>
            </a:r>
          </a:p>
        </p:txBody>
      </p:sp>
      <p:sp>
        <p:nvSpPr>
          <p:cNvPr id="359488" name="Text Box 64"/>
          <p:cNvSpPr txBox="1">
            <a:spLocks noChangeArrowheads="1"/>
          </p:cNvSpPr>
          <p:nvPr/>
        </p:nvSpPr>
        <p:spPr bwMode="auto">
          <a:xfrm>
            <a:off x="4699000" y="3504550"/>
            <a:ext cx="2016125" cy="1490662"/>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lIns="54000" rIns="54000">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300">
                <a:solidFill>
                  <a:srgbClr val="006600"/>
                </a:solidFill>
              </a:rPr>
              <a:t>Bujiaren txinparta saltatzen da eta nahasteak eztanda egiten du. Sortutako gasek enboloa beherantz bidaltzen dute, biela mugimendua transmitituz.</a:t>
            </a:r>
          </a:p>
        </p:txBody>
      </p:sp>
      <p:sp>
        <p:nvSpPr>
          <p:cNvPr id="359489" name="Text Box 65"/>
          <p:cNvSpPr txBox="1">
            <a:spLocks noChangeArrowheads="1"/>
          </p:cNvSpPr>
          <p:nvPr/>
        </p:nvSpPr>
        <p:spPr bwMode="auto">
          <a:xfrm>
            <a:off x="2627313" y="3504550"/>
            <a:ext cx="1763712" cy="696912"/>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300">
                <a:solidFill>
                  <a:srgbClr val="006600"/>
                </a:solidFill>
              </a:rPr>
              <a:t>Pistoia igotzen da eta nahastea konprimitzen da.</a:t>
            </a:r>
          </a:p>
        </p:txBody>
      </p:sp>
      <p:sp>
        <p:nvSpPr>
          <p:cNvPr id="359490" name="Text Box 66"/>
          <p:cNvSpPr txBox="1">
            <a:spLocks noChangeArrowheads="1"/>
          </p:cNvSpPr>
          <p:nvPr/>
        </p:nvSpPr>
        <p:spPr bwMode="auto">
          <a:xfrm>
            <a:off x="395288" y="3504550"/>
            <a:ext cx="1763712" cy="1292225"/>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300">
                <a:solidFill>
                  <a:srgbClr val="006600"/>
                </a:solidFill>
              </a:rPr>
              <a:t>Airea eta gasolina nahastea onarpen balbula irekitzen da eta hemendik sartzen da, pistoia jaisten denean</a:t>
            </a:r>
          </a:p>
        </p:txBody>
      </p:sp>
      <p:pic>
        <p:nvPicPr>
          <p:cNvPr id="3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043969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59483"/>
                                        </p:tgtEl>
                                        <p:attrNameLst>
                                          <p:attrName>style.visibility</p:attrName>
                                        </p:attrNameLst>
                                      </p:cBhvr>
                                      <p:to>
                                        <p:strVal val="visible"/>
                                      </p:to>
                                    </p:set>
                                    <p:animEffect transition="in" filter="checkerboard(across)">
                                      <p:cBhvr>
                                        <p:cTn id="7" dur="500"/>
                                        <p:tgtEl>
                                          <p:spTgt spid="35948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359490"/>
                                        </p:tgtEl>
                                        <p:attrNameLst>
                                          <p:attrName>style.visibility</p:attrName>
                                        </p:attrNameLst>
                                      </p:cBhvr>
                                      <p:to>
                                        <p:strVal val="visible"/>
                                      </p:to>
                                    </p:set>
                                    <p:anim calcmode="lin" valueType="num">
                                      <p:cBhvr>
                                        <p:cTn id="12" dur="1000" fill="hold"/>
                                        <p:tgtEl>
                                          <p:spTgt spid="359490"/>
                                        </p:tgtEl>
                                        <p:attrNameLst>
                                          <p:attrName>ppt_w</p:attrName>
                                        </p:attrNameLst>
                                      </p:cBhvr>
                                      <p:tavLst>
                                        <p:tav tm="0">
                                          <p:val>
                                            <p:strVal val="#ppt_w*0.70"/>
                                          </p:val>
                                        </p:tav>
                                        <p:tav tm="100000">
                                          <p:val>
                                            <p:strVal val="#ppt_w"/>
                                          </p:val>
                                        </p:tav>
                                      </p:tavLst>
                                    </p:anim>
                                    <p:anim calcmode="lin" valueType="num">
                                      <p:cBhvr>
                                        <p:cTn id="13" dur="1000" fill="hold"/>
                                        <p:tgtEl>
                                          <p:spTgt spid="359490"/>
                                        </p:tgtEl>
                                        <p:attrNameLst>
                                          <p:attrName>ppt_h</p:attrName>
                                        </p:attrNameLst>
                                      </p:cBhvr>
                                      <p:tavLst>
                                        <p:tav tm="0">
                                          <p:val>
                                            <p:strVal val="#ppt_h"/>
                                          </p:val>
                                        </p:tav>
                                        <p:tav tm="100000">
                                          <p:val>
                                            <p:strVal val="#ppt_h"/>
                                          </p:val>
                                        </p:tav>
                                      </p:tavLst>
                                    </p:anim>
                                    <p:animEffect transition="in" filter="fade">
                                      <p:cBhvr>
                                        <p:cTn id="14" dur="1000"/>
                                        <p:tgtEl>
                                          <p:spTgt spid="359490"/>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359484"/>
                                        </p:tgtEl>
                                        <p:attrNameLst>
                                          <p:attrName>style.visibility</p:attrName>
                                        </p:attrNameLst>
                                      </p:cBhvr>
                                      <p:to>
                                        <p:strVal val="visible"/>
                                      </p:to>
                                    </p:set>
                                    <p:animEffect transition="in" filter="checkerboard(across)">
                                      <p:cBhvr>
                                        <p:cTn id="19" dur="500"/>
                                        <p:tgtEl>
                                          <p:spTgt spid="35948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359489"/>
                                        </p:tgtEl>
                                        <p:attrNameLst>
                                          <p:attrName>style.visibility</p:attrName>
                                        </p:attrNameLst>
                                      </p:cBhvr>
                                      <p:to>
                                        <p:strVal val="visible"/>
                                      </p:to>
                                    </p:set>
                                    <p:anim calcmode="lin" valueType="num">
                                      <p:cBhvr>
                                        <p:cTn id="24" dur="1000" fill="hold"/>
                                        <p:tgtEl>
                                          <p:spTgt spid="359489"/>
                                        </p:tgtEl>
                                        <p:attrNameLst>
                                          <p:attrName>ppt_w</p:attrName>
                                        </p:attrNameLst>
                                      </p:cBhvr>
                                      <p:tavLst>
                                        <p:tav tm="0">
                                          <p:val>
                                            <p:strVal val="#ppt_w*0.70"/>
                                          </p:val>
                                        </p:tav>
                                        <p:tav tm="100000">
                                          <p:val>
                                            <p:strVal val="#ppt_w"/>
                                          </p:val>
                                        </p:tav>
                                      </p:tavLst>
                                    </p:anim>
                                    <p:anim calcmode="lin" valueType="num">
                                      <p:cBhvr>
                                        <p:cTn id="25" dur="1000" fill="hold"/>
                                        <p:tgtEl>
                                          <p:spTgt spid="359489"/>
                                        </p:tgtEl>
                                        <p:attrNameLst>
                                          <p:attrName>ppt_h</p:attrName>
                                        </p:attrNameLst>
                                      </p:cBhvr>
                                      <p:tavLst>
                                        <p:tav tm="0">
                                          <p:val>
                                            <p:strVal val="#ppt_h"/>
                                          </p:val>
                                        </p:tav>
                                        <p:tav tm="100000">
                                          <p:val>
                                            <p:strVal val="#ppt_h"/>
                                          </p:val>
                                        </p:tav>
                                      </p:tavLst>
                                    </p:anim>
                                    <p:animEffect transition="in" filter="fade">
                                      <p:cBhvr>
                                        <p:cTn id="26" dur="1000"/>
                                        <p:tgtEl>
                                          <p:spTgt spid="359489"/>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359485"/>
                                        </p:tgtEl>
                                        <p:attrNameLst>
                                          <p:attrName>style.visibility</p:attrName>
                                        </p:attrNameLst>
                                      </p:cBhvr>
                                      <p:to>
                                        <p:strVal val="visible"/>
                                      </p:to>
                                    </p:set>
                                    <p:animEffect transition="in" filter="checkerboard(across)">
                                      <p:cBhvr>
                                        <p:cTn id="31" dur="500"/>
                                        <p:tgtEl>
                                          <p:spTgt spid="359485"/>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55" presetClass="entr" presetSubtype="0" fill="hold" grpId="0" nodeType="clickEffect">
                                  <p:stCondLst>
                                    <p:cond delay="0"/>
                                  </p:stCondLst>
                                  <p:childTnLst>
                                    <p:set>
                                      <p:cBhvr>
                                        <p:cTn id="35" dur="1" fill="hold">
                                          <p:stCondLst>
                                            <p:cond delay="0"/>
                                          </p:stCondLst>
                                        </p:cTn>
                                        <p:tgtEl>
                                          <p:spTgt spid="359488"/>
                                        </p:tgtEl>
                                        <p:attrNameLst>
                                          <p:attrName>style.visibility</p:attrName>
                                        </p:attrNameLst>
                                      </p:cBhvr>
                                      <p:to>
                                        <p:strVal val="visible"/>
                                      </p:to>
                                    </p:set>
                                    <p:anim calcmode="lin" valueType="num">
                                      <p:cBhvr>
                                        <p:cTn id="36" dur="1000" fill="hold"/>
                                        <p:tgtEl>
                                          <p:spTgt spid="359488"/>
                                        </p:tgtEl>
                                        <p:attrNameLst>
                                          <p:attrName>ppt_w</p:attrName>
                                        </p:attrNameLst>
                                      </p:cBhvr>
                                      <p:tavLst>
                                        <p:tav tm="0">
                                          <p:val>
                                            <p:strVal val="#ppt_w*0.70"/>
                                          </p:val>
                                        </p:tav>
                                        <p:tav tm="100000">
                                          <p:val>
                                            <p:strVal val="#ppt_w"/>
                                          </p:val>
                                        </p:tav>
                                      </p:tavLst>
                                    </p:anim>
                                    <p:anim calcmode="lin" valueType="num">
                                      <p:cBhvr>
                                        <p:cTn id="37" dur="1000" fill="hold"/>
                                        <p:tgtEl>
                                          <p:spTgt spid="359488"/>
                                        </p:tgtEl>
                                        <p:attrNameLst>
                                          <p:attrName>ppt_h</p:attrName>
                                        </p:attrNameLst>
                                      </p:cBhvr>
                                      <p:tavLst>
                                        <p:tav tm="0">
                                          <p:val>
                                            <p:strVal val="#ppt_h"/>
                                          </p:val>
                                        </p:tav>
                                        <p:tav tm="100000">
                                          <p:val>
                                            <p:strVal val="#ppt_h"/>
                                          </p:val>
                                        </p:tav>
                                      </p:tavLst>
                                    </p:anim>
                                    <p:animEffect transition="in" filter="fade">
                                      <p:cBhvr>
                                        <p:cTn id="38" dur="1000"/>
                                        <p:tgtEl>
                                          <p:spTgt spid="359488"/>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359486"/>
                                        </p:tgtEl>
                                        <p:attrNameLst>
                                          <p:attrName>style.visibility</p:attrName>
                                        </p:attrNameLst>
                                      </p:cBhvr>
                                      <p:to>
                                        <p:strVal val="visible"/>
                                      </p:to>
                                    </p:set>
                                    <p:animEffect transition="in" filter="checkerboard(across)">
                                      <p:cBhvr>
                                        <p:cTn id="43" dur="500"/>
                                        <p:tgtEl>
                                          <p:spTgt spid="359486"/>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55" presetClass="entr" presetSubtype="0" fill="hold" grpId="0" nodeType="clickEffect">
                                  <p:stCondLst>
                                    <p:cond delay="0"/>
                                  </p:stCondLst>
                                  <p:childTnLst>
                                    <p:set>
                                      <p:cBhvr>
                                        <p:cTn id="47" dur="1" fill="hold">
                                          <p:stCondLst>
                                            <p:cond delay="0"/>
                                          </p:stCondLst>
                                        </p:cTn>
                                        <p:tgtEl>
                                          <p:spTgt spid="359487"/>
                                        </p:tgtEl>
                                        <p:attrNameLst>
                                          <p:attrName>style.visibility</p:attrName>
                                        </p:attrNameLst>
                                      </p:cBhvr>
                                      <p:to>
                                        <p:strVal val="visible"/>
                                      </p:to>
                                    </p:set>
                                    <p:anim calcmode="lin" valueType="num">
                                      <p:cBhvr>
                                        <p:cTn id="48" dur="1000" fill="hold"/>
                                        <p:tgtEl>
                                          <p:spTgt spid="359487"/>
                                        </p:tgtEl>
                                        <p:attrNameLst>
                                          <p:attrName>ppt_w</p:attrName>
                                        </p:attrNameLst>
                                      </p:cBhvr>
                                      <p:tavLst>
                                        <p:tav tm="0">
                                          <p:val>
                                            <p:strVal val="#ppt_w*0.70"/>
                                          </p:val>
                                        </p:tav>
                                        <p:tav tm="100000">
                                          <p:val>
                                            <p:strVal val="#ppt_w"/>
                                          </p:val>
                                        </p:tav>
                                      </p:tavLst>
                                    </p:anim>
                                    <p:anim calcmode="lin" valueType="num">
                                      <p:cBhvr>
                                        <p:cTn id="49" dur="1000" fill="hold"/>
                                        <p:tgtEl>
                                          <p:spTgt spid="359487"/>
                                        </p:tgtEl>
                                        <p:attrNameLst>
                                          <p:attrName>ppt_h</p:attrName>
                                        </p:attrNameLst>
                                      </p:cBhvr>
                                      <p:tavLst>
                                        <p:tav tm="0">
                                          <p:val>
                                            <p:strVal val="#ppt_h"/>
                                          </p:val>
                                        </p:tav>
                                        <p:tav tm="100000">
                                          <p:val>
                                            <p:strVal val="#ppt_h"/>
                                          </p:val>
                                        </p:tav>
                                      </p:tavLst>
                                    </p:anim>
                                    <p:animEffect transition="in" filter="fade">
                                      <p:cBhvr>
                                        <p:cTn id="50" dur="1000"/>
                                        <p:tgtEl>
                                          <p:spTgt spid="3594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9483" grpId="0" animBg="1"/>
      <p:bldP spid="359484" grpId="0" animBg="1"/>
      <p:bldP spid="359485" grpId="0" animBg="1"/>
      <p:bldP spid="359486" grpId="0" animBg="1"/>
      <p:bldP spid="359487" grpId="0" animBg="1"/>
      <p:bldP spid="359488" grpId="0" animBg="1"/>
      <p:bldP spid="359489" grpId="0" animBg="1"/>
      <p:bldP spid="359490"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1617"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3C44EEFA-3F53-3B4E-9637-8CAB2FD98DD5}" type="slidenum">
              <a:rPr lang="eu-ES" sz="1400">
                <a:latin typeface="Times" charset="0"/>
              </a:rPr>
              <a:pPr/>
              <a:t>47</a:t>
            </a:fld>
            <a:endParaRPr lang="eu-ES" sz="1400">
              <a:latin typeface="Times" charset="0"/>
            </a:endParaRPr>
          </a:p>
        </p:txBody>
      </p:sp>
      <p:sp>
        <p:nvSpPr>
          <p:cNvPr id="360497" name="Oval 49"/>
          <p:cNvSpPr>
            <a:spLocks noChangeArrowheads="1"/>
          </p:cNvSpPr>
          <p:nvPr/>
        </p:nvSpPr>
        <p:spPr bwMode="auto">
          <a:xfrm>
            <a:off x="1798638" y="2851150"/>
            <a:ext cx="949325" cy="949325"/>
          </a:xfrm>
          <a:prstGeom prst="ellipse">
            <a:avLst/>
          </a:prstGeom>
          <a:solidFill>
            <a:srgbClr val="CCFFFF"/>
          </a:solidFill>
          <a:ln w="9525">
            <a:solidFill>
              <a:srgbClr val="00CCFF"/>
            </a:solidFill>
            <a:round/>
            <a:headEnd/>
            <a:tailEnd/>
          </a:ln>
        </p:spPr>
        <p:txBody>
          <a:bodyPr wrap="none" anchor="ctr"/>
          <a:lstStyle/>
          <a:p>
            <a:pPr algn="ctr" eaLnBrk="1" hangingPunct="1"/>
            <a:endParaRPr lang="es-ES" sz="1800"/>
          </a:p>
        </p:txBody>
      </p:sp>
      <p:sp>
        <p:nvSpPr>
          <p:cNvPr id="751619" name="Text Box 2"/>
          <p:cNvSpPr txBox="1">
            <a:spLocks noChangeArrowheads="1"/>
          </p:cNvSpPr>
          <p:nvPr/>
        </p:nvSpPr>
        <p:spPr bwMode="auto">
          <a:xfrm>
            <a:off x="792163" y="714375"/>
            <a:ext cx="5184775" cy="376238"/>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800"/>
              <a:t>Makina termikoen errendimendua</a:t>
            </a:r>
          </a:p>
        </p:txBody>
      </p:sp>
      <p:grpSp>
        <p:nvGrpSpPr>
          <p:cNvPr id="2" name="Group 45"/>
          <p:cNvGrpSpPr>
            <a:grpSpLocks/>
          </p:cNvGrpSpPr>
          <p:nvPr/>
        </p:nvGrpSpPr>
        <p:grpSpPr bwMode="auto">
          <a:xfrm>
            <a:off x="1189038" y="1484313"/>
            <a:ext cx="2482850" cy="971550"/>
            <a:chOff x="1770" y="935"/>
            <a:chExt cx="1564" cy="612"/>
          </a:xfrm>
        </p:grpSpPr>
        <p:sp>
          <p:nvSpPr>
            <p:cNvPr id="751656" name="AutoShape 37"/>
            <p:cNvSpPr>
              <a:spLocks noChangeArrowheads="1"/>
            </p:cNvSpPr>
            <p:nvPr/>
          </p:nvSpPr>
          <p:spPr bwMode="auto">
            <a:xfrm>
              <a:off x="1770" y="935"/>
              <a:ext cx="1564" cy="612"/>
            </a:xfrm>
            <a:prstGeom prst="roundRect">
              <a:avLst>
                <a:gd name="adj" fmla="val 16667"/>
              </a:avLst>
            </a:prstGeom>
            <a:solidFill>
              <a:srgbClr val="FF6600"/>
            </a:solidFill>
            <a:ln w="9525">
              <a:round/>
              <a:headEnd/>
              <a:tailEnd/>
            </a:ln>
            <a:scene3d>
              <a:camera prst="legacyObliqueTopRight"/>
              <a:lightRig rig="legacyFlat3" dir="b"/>
            </a:scene3d>
            <a:sp3d extrusionH="430200" prstMaterial="legacyMatte">
              <a:bevelT w="13500" h="13500" prst="angle"/>
              <a:bevelB w="13500" h="13500" prst="angle"/>
              <a:extrusionClr>
                <a:srgbClr val="FF0000"/>
              </a:extrusionClr>
            </a:sp3d>
          </p:spPr>
          <p:txBody>
            <a:bodyPr wrap="none" anchor="ctr">
              <a:flatTx/>
            </a:bodyPr>
            <a:lstStyle/>
            <a:p>
              <a:pPr algn="ctr" eaLnBrk="1" hangingPunct="1"/>
              <a:endParaRPr lang="es-ES" sz="1800"/>
            </a:p>
          </p:txBody>
        </p:sp>
        <p:sp>
          <p:nvSpPr>
            <p:cNvPr id="751657" name="Text Box 41"/>
            <p:cNvSpPr txBox="1">
              <a:spLocks noChangeArrowheads="1"/>
            </p:cNvSpPr>
            <p:nvPr/>
          </p:nvSpPr>
          <p:spPr bwMode="auto">
            <a:xfrm>
              <a:off x="1950" y="1135"/>
              <a:ext cx="120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b="1">
                  <a:solidFill>
                    <a:schemeClr val="bg1"/>
                  </a:solidFill>
                </a:rPr>
                <a:t>FOKO BEROA</a:t>
              </a:r>
            </a:p>
          </p:txBody>
        </p:sp>
      </p:grpSp>
      <p:grpSp>
        <p:nvGrpSpPr>
          <p:cNvPr id="3" name="Group 46"/>
          <p:cNvGrpSpPr>
            <a:grpSpLocks/>
          </p:cNvGrpSpPr>
          <p:nvPr/>
        </p:nvGrpSpPr>
        <p:grpSpPr bwMode="auto">
          <a:xfrm>
            <a:off x="1187450" y="4256088"/>
            <a:ext cx="2482850" cy="971550"/>
            <a:chOff x="1769" y="2614"/>
            <a:chExt cx="1564" cy="612"/>
          </a:xfrm>
        </p:grpSpPr>
        <p:sp>
          <p:nvSpPr>
            <p:cNvPr id="751654" name="AutoShape 38"/>
            <p:cNvSpPr>
              <a:spLocks noChangeArrowheads="1"/>
            </p:cNvSpPr>
            <p:nvPr/>
          </p:nvSpPr>
          <p:spPr bwMode="auto">
            <a:xfrm>
              <a:off x="1769" y="2614"/>
              <a:ext cx="1564" cy="612"/>
            </a:xfrm>
            <a:prstGeom prst="roundRect">
              <a:avLst>
                <a:gd name="adj" fmla="val 16667"/>
              </a:avLst>
            </a:prstGeom>
            <a:solidFill>
              <a:srgbClr val="00CC00"/>
            </a:solidFill>
            <a:ln w="9525">
              <a:round/>
              <a:headEnd/>
              <a:tailEnd/>
            </a:ln>
            <a:scene3d>
              <a:camera prst="legacyObliqueTopRight"/>
              <a:lightRig rig="legacyFlat3" dir="b"/>
            </a:scene3d>
            <a:sp3d extrusionH="430200" prstMaterial="legacyMatte">
              <a:bevelT w="13500" h="13500" prst="angle"/>
              <a:bevelB w="13500" h="13500" prst="angle"/>
              <a:extrusionClr>
                <a:srgbClr val="006600"/>
              </a:extrusionClr>
            </a:sp3d>
          </p:spPr>
          <p:txBody>
            <a:bodyPr wrap="none" anchor="ctr">
              <a:flatTx/>
            </a:bodyPr>
            <a:lstStyle/>
            <a:p>
              <a:pPr algn="ctr" eaLnBrk="1" hangingPunct="1"/>
              <a:endParaRPr lang="es-ES" sz="1800"/>
            </a:p>
          </p:txBody>
        </p:sp>
        <p:sp>
          <p:nvSpPr>
            <p:cNvPr id="751655" name="Text Box 42"/>
            <p:cNvSpPr txBox="1">
              <a:spLocks noChangeArrowheads="1"/>
            </p:cNvSpPr>
            <p:nvPr/>
          </p:nvSpPr>
          <p:spPr bwMode="auto">
            <a:xfrm>
              <a:off x="1950" y="2814"/>
              <a:ext cx="120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b="1">
                  <a:solidFill>
                    <a:schemeClr val="bg1"/>
                  </a:solidFill>
                </a:rPr>
                <a:t>FOKO HOTZA</a:t>
              </a:r>
            </a:p>
          </p:txBody>
        </p:sp>
      </p:grpSp>
      <p:grpSp>
        <p:nvGrpSpPr>
          <p:cNvPr id="4" name="Group 44"/>
          <p:cNvGrpSpPr>
            <a:grpSpLocks/>
          </p:cNvGrpSpPr>
          <p:nvPr/>
        </p:nvGrpSpPr>
        <p:grpSpPr bwMode="auto">
          <a:xfrm>
            <a:off x="250825" y="3211513"/>
            <a:ext cx="1908175" cy="485775"/>
            <a:chOff x="571" y="1927"/>
            <a:chExt cx="1202" cy="306"/>
          </a:xfrm>
        </p:grpSpPr>
        <p:sp>
          <p:nvSpPr>
            <p:cNvPr id="751652" name="AutoShape 40"/>
            <p:cNvSpPr>
              <a:spLocks noChangeArrowheads="1"/>
            </p:cNvSpPr>
            <p:nvPr/>
          </p:nvSpPr>
          <p:spPr bwMode="auto">
            <a:xfrm>
              <a:off x="748" y="1927"/>
              <a:ext cx="782" cy="306"/>
            </a:xfrm>
            <a:prstGeom prst="roundRect">
              <a:avLst>
                <a:gd name="adj" fmla="val 16667"/>
              </a:avLst>
            </a:prstGeom>
            <a:solidFill>
              <a:srgbClr val="996633"/>
            </a:solidFill>
            <a:ln w="9525">
              <a:round/>
              <a:headEnd/>
              <a:tailEnd/>
            </a:ln>
            <a:scene3d>
              <a:camera prst="legacyObliqueTopRight"/>
              <a:lightRig rig="legacyFlat3" dir="b"/>
            </a:scene3d>
            <a:sp3d extrusionH="430200" prstMaterial="legacyMatte">
              <a:bevelT w="13500" h="13500" prst="angle"/>
              <a:bevelB w="13500" h="13500" prst="angle"/>
              <a:extrusionClr>
                <a:srgbClr val="993300"/>
              </a:extrusionClr>
            </a:sp3d>
          </p:spPr>
          <p:txBody>
            <a:bodyPr wrap="none" anchor="ctr">
              <a:flatTx/>
            </a:bodyPr>
            <a:lstStyle/>
            <a:p>
              <a:pPr algn="ctr" eaLnBrk="1" hangingPunct="1"/>
              <a:endParaRPr lang="es-ES" sz="1800"/>
            </a:p>
          </p:txBody>
        </p:sp>
        <p:sp>
          <p:nvSpPr>
            <p:cNvPr id="751653" name="Text Box 43"/>
            <p:cNvSpPr txBox="1">
              <a:spLocks noChangeArrowheads="1"/>
            </p:cNvSpPr>
            <p:nvPr/>
          </p:nvSpPr>
          <p:spPr bwMode="auto">
            <a:xfrm>
              <a:off x="571" y="1979"/>
              <a:ext cx="120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b="1">
                  <a:solidFill>
                    <a:schemeClr val="bg1"/>
                  </a:solidFill>
                </a:rPr>
                <a:t>MAKINA</a:t>
              </a:r>
            </a:p>
          </p:txBody>
        </p:sp>
      </p:grpSp>
      <p:sp>
        <p:nvSpPr>
          <p:cNvPr id="360498" name="AutoShape 50"/>
          <p:cNvSpPr>
            <a:spLocks noChangeArrowheads="1"/>
          </p:cNvSpPr>
          <p:nvPr/>
        </p:nvSpPr>
        <p:spPr bwMode="auto">
          <a:xfrm>
            <a:off x="2590800" y="3108325"/>
            <a:ext cx="1223963" cy="287338"/>
          </a:xfrm>
          <a:prstGeom prst="notchedRightArrow">
            <a:avLst>
              <a:gd name="adj1" fmla="val 50000"/>
              <a:gd name="adj2" fmla="val 106492"/>
            </a:avLst>
          </a:prstGeom>
          <a:gradFill rotWithShape="1">
            <a:gsLst>
              <a:gs pos="0">
                <a:schemeClr val="bg1"/>
              </a:gs>
              <a:gs pos="100000">
                <a:srgbClr val="0066FF"/>
              </a:gs>
            </a:gsLst>
            <a:lin ang="0" scaled="1"/>
          </a:gradFill>
          <a:ln w="9525">
            <a:solidFill>
              <a:srgbClr val="3366FF"/>
            </a:solidFill>
            <a:miter lim="800000"/>
            <a:headEnd/>
            <a:tailEnd/>
          </a:ln>
        </p:spPr>
        <p:txBody>
          <a:bodyPr wrap="none" anchor="ctr"/>
          <a:lstStyle/>
          <a:p>
            <a:pPr algn="ctr" eaLnBrk="1" hangingPunct="1"/>
            <a:endParaRPr lang="es-ES" sz="1800"/>
          </a:p>
        </p:txBody>
      </p:sp>
      <p:sp>
        <p:nvSpPr>
          <p:cNvPr id="360499" name="Text Box 51"/>
          <p:cNvSpPr txBox="1">
            <a:spLocks noChangeArrowheads="1"/>
          </p:cNvSpPr>
          <p:nvPr/>
        </p:nvSpPr>
        <p:spPr bwMode="auto">
          <a:xfrm>
            <a:off x="862013" y="5389563"/>
            <a:ext cx="3276600" cy="739775"/>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400">
                <a:solidFill>
                  <a:srgbClr val="006600"/>
                </a:solidFill>
              </a:rPr>
              <a:t>Makina termikoan egindako lana zurgatutako beroa (</a:t>
            </a:r>
            <a:r>
              <a:rPr lang="eu-ES" sz="1400" i="1">
                <a:solidFill>
                  <a:srgbClr val="006600"/>
                </a:solidFill>
              </a:rPr>
              <a:t>Q</a:t>
            </a:r>
            <a:r>
              <a:rPr lang="eu-ES" sz="1400" baseline="-25000">
                <a:solidFill>
                  <a:srgbClr val="006600"/>
                </a:solidFill>
              </a:rPr>
              <a:t>1</a:t>
            </a:r>
            <a:r>
              <a:rPr lang="eu-ES" sz="1400">
                <a:solidFill>
                  <a:srgbClr val="006600"/>
                </a:solidFill>
              </a:rPr>
              <a:t>) minus emandako beroa da (</a:t>
            </a:r>
            <a:r>
              <a:rPr lang="eu-ES" sz="1400" i="1">
                <a:solidFill>
                  <a:srgbClr val="006600"/>
                </a:solidFill>
              </a:rPr>
              <a:t>Q</a:t>
            </a:r>
            <a:r>
              <a:rPr lang="eu-ES" sz="1400" baseline="-25000">
                <a:solidFill>
                  <a:srgbClr val="006600"/>
                </a:solidFill>
              </a:rPr>
              <a:t>2</a:t>
            </a:r>
            <a:r>
              <a:rPr lang="eu-ES" sz="1400">
                <a:solidFill>
                  <a:srgbClr val="006600"/>
                </a:solidFill>
              </a:rPr>
              <a:t>),</a:t>
            </a:r>
          </a:p>
        </p:txBody>
      </p:sp>
      <p:sp>
        <p:nvSpPr>
          <p:cNvPr id="360500" name="Text Box 52"/>
          <p:cNvSpPr txBox="1">
            <a:spLocks noChangeArrowheads="1"/>
          </p:cNvSpPr>
          <p:nvPr/>
        </p:nvSpPr>
        <p:spPr bwMode="auto">
          <a:xfrm>
            <a:off x="3840163" y="3117850"/>
            <a:ext cx="1125537" cy="314325"/>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400" i="1">
                <a:solidFill>
                  <a:srgbClr val="006600"/>
                </a:solidFill>
              </a:rPr>
              <a:t>W = Q</a:t>
            </a:r>
            <a:r>
              <a:rPr lang="eu-ES" sz="1400" baseline="-25000">
                <a:solidFill>
                  <a:srgbClr val="006600"/>
                </a:solidFill>
              </a:rPr>
              <a:t>1</a:t>
            </a:r>
            <a:r>
              <a:rPr lang="eu-ES" sz="1400" i="1">
                <a:solidFill>
                  <a:srgbClr val="006600"/>
                </a:solidFill>
              </a:rPr>
              <a:t> - Q</a:t>
            </a:r>
            <a:r>
              <a:rPr lang="eu-ES" sz="1400" baseline="-25000">
                <a:solidFill>
                  <a:srgbClr val="006600"/>
                </a:solidFill>
              </a:rPr>
              <a:t>2</a:t>
            </a:r>
            <a:endParaRPr lang="eu-ES" sz="1400">
              <a:solidFill>
                <a:srgbClr val="006600"/>
              </a:solidFill>
            </a:endParaRPr>
          </a:p>
        </p:txBody>
      </p:sp>
      <p:grpSp>
        <p:nvGrpSpPr>
          <p:cNvPr id="5" name="Group 55"/>
          <p:cNvGrpSpPr>
            <a:grpSpLocks/>
          </p:cNvGrpSpPr>
          <p:nvPr/>
        </p:nvGrpSpPr>
        <p:grpSpPr bwMode="auto">
          <a:xfrm>
            <a:off x="1871663" y="2311400"/>
            <a:ext cx="627062" cy="900113"/>
            <a:chOff x="1656" y="1456"/>
            <a:chExt cx="395" cy="567"/>
          </a:xfrm>
        </p:grpSpPr>
        <p:sp>
          <p:nvSpPr>
            <p:cNvPr id="751650" name="AutoShape 47"/>
            <p:cNvSpPr>
              <a:spLocks noChangeArrowheads="1"/>
            </p:cNvSpPr>
            <p:nvPr/>
          </p:nvSpPr>
          <p:spPr bwMode="auto">
            <a:xfrm>
              <a:off x="1656" y="1456"/>
              <a:ext cx="226" cy="567"/>
            </a:xfrm>
            <a:prstGeom prst="curvedRightArrow">
              <a:avLst>
                <a:gd name="adj1" fmla="val 50177"/>
                <a:gd name="adj2" fmla="val 100354"/>
                <a:gd name="adj3" fmla="val 33333"/>
              </a:avLst>
            </a:prstGeom>
            <a:gradFill rotWithShape="1">
              <a:gsLst>
                <a:gs pos="0">
                  <a:schemeClr val="bg1"/>
                </a:gs>
                <a:gs pos="100000">
                  <a:srgbClr val="FF0000"/>
                </a:gs>
              </a:gsLst>
              <a:lin ang="5400000" scaled="1"/>
            </a:gradFill>
            <a:ln w="9525">
              <a:solidFill>
                <a:srgbClr val="FF0000"/>
              </a:solidFill>
              <a:miter lim="800000"/>
              <a:headEnd/>
              <a:tailEnd/>
            </a:ln>
          </p:spPr>
          <p:txBody>
            <a:bodyPr wrap="none" anchor="ctr"/>
            <a:lstStyle/>
            <a:p>
              <a:pPr algn="ctr" eaLnBrk="1" hangingPunct="1"/>
              <a:endParaRPr lang="es-ES" sz="1800"/>
            </a:p>
          </p:txBody>
        </p:sp>
        <p:sp>
          <p:nvSpPr>
            <p:cNvPr id="751651" name="Text Box 53"/>
            <p:cNvSpPr txBox="1">
              <a:spLocks noChangeArrowheads="1"/>
            </p:cNvSpPr>
            <p:nvPr/>
          </p:nvSpPr>
          <p:spPr bwMode="auto">
            <a:xfrm>
              <a:off x="1746" y="1593"/>
              <a:ext cx="30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400" i="1">
                  <a:solidFill>
                    <a:srgbClr val="006600"/>
                  </a:solidFill>
                </a:rPr>
                <a:t> Q</a:t>
              </a:r>
              <a:r>
                <a:rPr lang="eu-ES" sz="1400" i="1" baseline="-25000">
                  <a:solidFill>
                    <a:srgbClr val="006600"/>
                  </a:solidFill>
                </a:rPr>
                <a:t>1</a:t>
              </a:r>
              <a:r>
                <a:rPr lang="eu-ES" sz="1400" i="1">
                  <a:solidFill>
                    <a:srgbClr val="006600"/>
                  </a:solidFill>
                </a:rPr>
                <a:t> </a:t>
              </a:r>
            </a:p>
          </p:txBody>
        </p:sp>
      </p:grpSp>
      <p:grpSp>
        <p:nvGrpSpPr>
          <p:cNvPr id="6" name="Group 56"/>
          <p:cNvGrpSpPr>
            <a:grpSpLocks/>
          </p:cNvGrpSpPr>
          <p:nvPr/>
        </p:nvGrpSpPr>
        <p:grpSpPr bwMode="auto">
          <a:xfrm>
            <a:off x="2411413" y="3535363"/>
            <a:ext cx="754062" cy="900112"/>
            <a:chOff x="1996" y="2227"/>
            <a:chExt cx="475" cy="567"/>
          </a:xfrm>
        </p:grpSpPr>
        <p:sp>
          <p:nvSpPr>
            <p:cNvPr id="751648" name="AutoShape 48"/>
            <p:cNvSpPr>
              <a:spLocks noChangeArrowheads="1"/>
            </p:cNvSpPr>
            <p:nvPr/>
          </p:nvSpPr>
          <p:spPr bwMode="auto">
            <a:xfrm flipH="1">
              <a:off x="1996" y="2227"/>
              <a:ext cx="226" cy="567"/>
            </a:xfrm>
            <a:prstGeom prst="curvedRightArrow">
              <a:avLst>
                <a:gd name="adj1" fmla="val 50177"/>
                <a:gd name="adj2" fmla="val 100354"/>
                <a:gd name="adj3" fmla="val 33333"/>
              </a:avLst>
            </a:prstGeom>
            <a:gradFill rotWithShape="1">
              <a:gsLst>
                <a:gs pos="0">
                  <a:schemeClr val="bg1"/>
                </a:gs>
                <a:gs pos="100000">
                  <a:srgbClr val="00CC00"/>
                </a:gs>
              </a:gsLst>
              <a:lin ang="5400000" scaled="1"/>
            </a:gradFill>
            <a:ln w="9525">
              <a:solidFill>
                <a:srgbClr val="00CC00"/>
              </a:solidFill>
              <a:miter lim="800000"/>
              <a:headEnd/>
              <a:tailEnd/>
            </a:ln>
          </p:spPr>
          <p:txBody>
            <a:bodyPr wrap="none" anchor="ctr"/>
            <a:lstStyle/>
            <a:p>
              <a:pPr algn="ctr" eaLnBrk="1" hangingPunct="1"/>
              <a:endParaRPr lang="es-ES" sz="1800"/>
            </a:p>
          </p:txBody>
        </p:sp>
        <p:sp>
          <p:nvSpPr>
            <p:cNvPr id="751649" name="Text Box 54"/>
            <p:cNvSpPr txBox="1">
              <a:spLocks noChangeArrowheads="1"/>
            </p:cNvSpPr>
            <p:nvPr/>
          </p:nvSpPr>
          <p:spPr bwMode="auto">
            <a:xfrm>
              <a:off x="2228" y="2341"/>
              <a:ext cx="24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400" i="1">
                  <a:solidFill>
                    <a:srgbClr val="006600"/>
                  </a:solidFill>
                </a:rPr>
                <a:t>Q</a:t>
              </a:r>
              <a:r>
                <a:rPr lang="eu-ES" sz="1400" i="1" baseline="-25000">
                  <a:solidFill>
                    <a:srgbClr val="006600"/>
                  </a:solidFill>
                </a:rPr>
                <a:t>2</a:t>
              </a:r>
              <a:endParaRPr lang="eu-ES" sz="1400" i="1">
                <a:solidFill>
                  <a:srgbClr val="006600"/>
                </a:solidFill>
              </a:endParaRPr>
            </a:p>
          </p:txBody>
        </p:sp>
      </p:grpSp>
      <p:grpSp>
        <p:nvGrpSpPr>
          <p:cNvPr id="7" name="Group 69"/>
          <p:cNvGrpSpPr>
            <a:grpSpLocks/>
          </p:cNvGrpSpPr>
          <p:nvPr/>
        </p:nvGrpSpPr>
        <p:grpSpPr bwMode="auto">
          <a:xfrm>
            <a:off x="4862513" y="2500313"/>
            <a:ext cx="3608387" cy="647700"/>
            <a:chOff x="2587" y="2228"/>
            <a:chExt cx="2273" cy="408"/>
          </a:xfrm>
        </p:grpSpPr>
        <p:sp>
          <p:nvSpPr>
            <p:cNvPr id="751642" name="Text Box 57"/>
            <p:cNvSpPr txBox="1">
              <a:spLocks noChangeArrowheads="1"/>
            </p:cNvSpPr>
            <p:nvPr/>
          </p:nvSpPr>
          <p:spPr bwMode="auto">
            <a:xfrm>
              <a:off x="2587" y="2341"/>
              <a:ext cx="9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400">
                  <a:solidFill>
                    <a:srgbClr val="006600"/>
                  </a:solidFill>
                </a:rPr>
                <a:t>Errendimendua =</a:t>
              </a:r>
            </a:p>
          </p:txBody>
        </p:sp>
        <p:sp>
          <p:nvSpPr>
            <p:cNvPr id="751643" name="Text Box 60"/>
            <p:cNvSpPr txBox="1">
              <a:spLocks noChangeArrowheads="1"/>
            </p:cNvSpPr>
            <p:nvPr/>
          </p:nvSpPr>
          <p:spPr bwMode="auto">
            <a:xfrm>
              <a:off x="4464" y="2341"/>
              <a:ext cx="39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400">
                  <a:solidFill>
                    <a:srgbClr val="006600"/>
                  </a:solidFill>
                </a:rPr>
                <a:t>· 100 </a:t>
              </a:r>
            </a:p>
          </p:txBody>
        </p:sp>
        <p:grpSp>
          <p:nvGrpSpPr>
            <p:cNvPr id="751644" name="Group 68"/>
            <p:cNvGrpSpPr>
              <a:grpSpLocks/>
            </p:cNvGrpSpPr>
            <p:nvPr/>
          </p:nvGrpSpPr>
          <p:grpSpPr bwMode="auto">
            <a:xfrm>
              <a:off x="3318" y="2228"/>
              <a:ext cx="1293" cy="408"/>
              <a:chOff x="3358" y="2212"/>
              <a:chExt cx="1293" cy="408"/>
            </a:xfrm>
          </p:grpSpPr>
          <p:sp>
            <p:nvSpPr>
              <p:cNvPr id="751645" name="Text Box 58"/>
              <p:cNvSpPr txBox="1">
                <a:spLocks noChangeArrowheads="1"/>
              </p:cNvSpPr>
              <p:nvPr/>
            </p:nvSpPr>
            <p:spPr bwMode="auto">
              <a:xfrm>
                <a:off x="3587" y="2212"/>
                <a:ext cx="82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400">
                    <a:solidFill>
                      <a:srgbClr val="006600"/>
                    </a:solidFill>
                  </a:rPr>
                  <a:t>Egindako lana</a:t>
                </a:r>
              </a:p>
            </p:txBody>
          </p:sp>
          <p:sp>
            <p:nvSpPr>
              <p:cNvPr id="751646" name="Text Box 59"/>
              <p:cNvSpPr txBox="1">
                <a:spLocks noChangeArrowheads="1"/>
              </p:cNvSpPr>
              <p:nvPr/>
            </p:nvSpPr>
            <p:spPr bwMode="auto">
              <a:xfrm>
                <a:off x="3358" y="2428"/>
                <a:ext cx="129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400">
                    <a:solidFill>
                      <a:srgbClr val="006600"/>
                    </a:solidFill>
                  </a:rPr>
                  <a:t>Kontsumitutako energia</a:t>
                </a:r>
              </a:p>
            </p:txBody>
          </p:sp>
          <p:sp>
            <p:nvSpPr>
              <p:cNvPr id="751647" name="Line 67"/>
              <p:cNvSpPr>
                <a:spLocks noChangeShapeType="1"/>
              </p:cNvSpPr>
              <p:nvPr/>
            </p:nvSpPr>
            <p:spPr bwMode="auto">
              <a:xfrm>
                <a:off x="3538" y="2425"/>
                <a:ext cx="930" cy="0"/>
              </a:xfrm>
              <a:prstGeom prst="line">
                <a:avLst/>
              </a:prstGeom>
              <a:noFill/>
              <a:ln w="9525">
                <a:solidFill>
                  <a:srgbClr val="006600"/>
                </a:solidFill>
                <a:round/>
                <a:headEnd/>
                <a:tailEnd/>
              </a:ln>
              <a:extLst>
                <a:ext uri="{909E8E84-426E-40dd-AFC4-6F175D3DCCD1}">
                  <a14:hiddenFill xmlns:a14="http://schemas.microsoft.com/office/drawing/2010/main">
                    <a:noFill/>
                  </a14:hiddenFill>
                </a:ext>
              </a:extLst>
            </p:spPr>
            <p:txBody>
              <a:bodyPr/>
              <a:lstStyle/>
              <a:p>
                <a:endParaRPr lang="es-ES"/>
              </a:p>
            </p:txBody>
          </p:sp>
        </p:grpSp>
      </p:grpSp>
      <p:grpSp>
        <p:nvGrpSpPr>
          <p:cNvPr id="9" name="Group 71"/>
          <p:cNvGrpSpPr>
            <a:grpSpLocks/>
          </p:cNvGrpSpPr>
          <p:nvPr/>
        </p:nvGrpSpPr>
        <p:grpSpPr bwMode="auto">
          <a:xfrm>
            <a:off x="6610350" y="3717925"/>
            <a:ext cx="1095375" cy="593725"/>
            <a:chOff x="4195" y="2273"/>
            <a:chExt cx="690" cy="374"/>
          </a:xfrm>
        </p:grpSpPr>
        <p:sp>
          <p:nvSpPr>
            <p:cNvPr id="751638" name="Text Box 61"/>
            <p:cNvSpPr txBox="1">
              <a:spLocks noChangeArrowheads="1"/>
            </p:cNvSpPr>
            <p:nvPr/>
          </p:nvSpPr>
          <p:spPr bwMode="auto">
            <a:xfrm>
              <a:off x="4489" y="2363"/>
              <a:ext cx="39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400">
                  <a:solidFill>
                    <a:srgbClr val="006600"/>
                  </a:solidFill>
                </a:rPr>
                <a:t>· 100 </a:t>
              </a:r>
            </a:p>
          </p:txBody>
        </p:sp>
        <p:sp>
          <p:nvSpPr>
            <p:cNvPr id="751639" name="Text Box 62"/>
            <p:cNvSpPr txBox="1">
              <a:spLocks noChangeArrowheads="1"/>
            </p:cNvSpPr>
            <p:nvPr/>
          </p:nvSpPr>
          <p:spPr bwMode="auto">
            <a:xfrm>
              <a:off x="4228" y="2273"/>
              <a:ext cx="22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400" i="1">
                  <a:solidFill>
                    <a:srgbClr val="006600"/>
                  </a:solidFill>
                </a:rPr>
                <a:t>W</a:t>
              </a:r>
            </a:p>
          </p:txBody>
        </p:sp>
        <p:sp>
          <p:nvSpPr>
            <p:cNvPr id="751640" name="Text Box 63"/>
            <p:cNvSpPr txBox="1">
              <a:spLocks noChangeArrowheads="1"/>
            </p:cNvSpPr>
            <p:nvPr/>
          </p:nvSpPr>
          <p:spPr bwMode="auto">
            <a:xfrm>
              <a:off x="4218" y="2455"/>
              <a:ext cx="24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400" i="1">
                  <a:solidFill>
                    <a:srgbClr val="006600"/>
                  </a:solidFill>
                </a:rPr>
                <a:t>Q</a:t>
              </a:r>
              <a:r>
                <a:rPr lang="eu-ES" sz="1400" baseline="-25000">
                  <a:solidFill>
                    <a:srgbClr val="006600"/>
                  </a:solidFill>
                </a:rPr>
                <a:t>1</a:t>
              </a:r>
            </a:p>
          </p:txBody>
        </p:sp>
        <p:sp>
          <p:nvSpPr>
            <p:cNvPr id="751641" name="Line 70"/>
            <p:cNvSpPr>
              <a:spLocks noChangeShapeType="1"/>
            </p:cNvSpPr>
            <p:nvPr/>
          </p:nvSpPr>
          <p:spPr bwMode="auto">
            <a:xfrm>
              <a:off x="4195" y="2462"/>
              <a:ext cx="273" cy="0"/>
            </a:xfrm>
            <a:prstGeom prst="line">
              <a:avLst/>
            </a:prstGeom>
            <a:noFill/>
            <a:ln w="9525">
              <a:solidFill>
                <a:srgbClr val="006600"/>
              </a:solidFill>
              <a:round/>
              <a:headEnd/>
              <a:tailEnd/>
            </a:ln>
            <a:extLst>
              <a:ext uri="{909E8E84-426E-40dd-AFC4-6F175D3DCCD1}">
                <a14:hiddenFill xmlns:a14="http://schemas.microsoft.com/office/drawing/2010/main">
                  <a:noFill/>
                </a14:hiddenFill>
              </a:ext>
            </a:extLst>
          </p:spPr>
          <p:txBody>
            <a:bodyPr/>
            <a:lstStyle/>
            <a:p>
              <a:endParaRPr lang="es-ES"/>
            </a:p>
          </p:txBody>
        </p:sp>
      </p:grpSp>
      <p:grpSp>
        <p:nvGrpSpPr>
          <p:cNvPr id="10" name="Group 73"/>
          <p:cNvGrpSpPr>
            <a:grpSpLocks/>
          </p:cNvGrpSpPr>
          <p:nvPr/>
        </p:nvGrpSpPr>
        <p:grpSpPr bwMode="auto">
          <a:xfrm>
            <a:off x="6400800" y="4822825"/>
            <a:ext cx="1412875" cy="658813"/>
            <a:chOff x="4286" y="2908"/>
            <a:chExt cx="890" cy="415"/>
          </a:xfrm>
        </p:grpSpPr>
        <p:sp>
          <p:nvSpPr>
            <p:cNvPr id="751634" name="Text Box 64"/>
            <p:cNvSpPr txBox="1">
              <a:spLocks noChangeArrowheads="1"/>
            </p:cNvSpPr>
            <p:nvPr/>
          </p:nvSpPr>
          <p:spPr bwMode="auto">
            <a:xfrm>
              <a:off x="4384" y="3131"/>
              <a:ext cx="24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400" i="1">
                  <a:solidFill>
                    <a:srgbClr val="006600"/>
                  </a:solidFill>
                </a:rPr>
                <a:t>Q</a:t>
              </a:r>
              <a:r>
                <a:rPr lang="eu-ES" sz="1400" baseline="-25000">
                  <a:solidFill>
                    <a:srgbClr val="006600"/>
                  </a:solidFill>
                </a:rPr>
                <a:t>1</a:t>
              </a:r>
            </a:p>
          </p:txBody>
        </p:sp>
        <p:sp>
          <p:nvSpPr>
            <p:cNvPr id="751635" name="Text Box 65"/>
            <p:cNvSpPr txBox="1">
              <a:spLocks noChangeArrowheads="1"/>
            </p:cNvSpPr>
            <p:nvPr/>
          </p:nvSpPr>
          <p:spPr bwMode="auto">
            <a:xfrm>
              <a:off x="4318" y="2908"/>
              <a:ext cx="43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400" i="1">
                  <a:solidFill>
                    <a:srgbClr val="006600"/>
                  </a:solidFill>
                </a:rPr>
                <a:t>Q</a:t>
              </a:r>
              <a:r>
                <a:rPr lang="eu-ES" sz="1400" baseline="-25000">
                  <a:solidFill>
                    <a:srgbClr val="006600"/>
                  </a:solidFill>
                </a:rPr>
                <a:t>1</a:t>
              </a:r>
              <a:r>
                <a:rPr lang="eu-ES" sz="1400" i="1">
                  <a:solidFill>
                    <a:srgbClr val="006600"/>
                  </a:solidFill>
                </a:rPr>
                <a:t>- Q</a:t>
              </a:r>
              <a:r>
                <a:rPr lang="eu-ES" sz="1400" baseline="-25000">
                  <a:solidFill>
                    <a:srgbClr val="006600"/>
                  </a:solidFill>
                </a:rPr>
                <a:t>2</a:t>
              </a:r>
            </a:p>
          </p:txBody>
        </p:sp>
        <p:sp>
          <p:nvSpPr>
            <p:cNvPr id="751636" name="Text Box 66"/>
            <p:cNvSpPr txBox="1">
              <a:spLocks noChangeArrowheads="1"/>
            </p:cNvSpPr>
            <p:nvPr/>
          </p:nvSpPr>
          <p:spPr bwMode="auto">
            <a:xfrm>
              <a:off x="4780" y="3014"/>
              <a:ext cx="39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400">
                  <a:solidFill>
                    <a:srgbClr val="006600"/>
                  </a:solidFill>
                </a:rPr>
                <a:t>· 100 </a:t>
              </a:r>
            </a:p>
          </p:txBody>
        </p:sp>
        <p:sp>
          <p:nvSpPr>
            <p:cNvPr id="751637" name="Line 72"/>
            <p:cNvSpPr>
              <a:spLocks noChangeShapeType="1"/>
            </p:cNvSpPr>
            <p:nvPr/>
          </p:nvSpPr>
          <p:spPr bwMode="auto">
            <a:xfrm>
              <a:off x="4286" y="3123"/>
              <a:ext cx="499" cy="0"/>
            </a:xfrm>
            <a:prstGeom prst="line">
              <a:avLst/>
            </a:prstGeom>
            <a:noFill/>
            <a:ln w="9525">
              <a:solidFill>
                <a:srgbClr val="006600"/>
              </a:solidFill>
              <a:round/>
              <a:headEnd/>
              <a:tailEnd/>
            </a:ln>
            <a:extLst>
              <a:ext uri="{909E8E84-426E-40dd-AFC4-6F175D3DCCD1}">
                <a14:hiddenFill xmlns:a14="http://schemas.microsoft.com/office/drawing/2010/main">
                  <a:noFill/>
                </a14:hiddenFill>
              </a:ext>
            </a:extLst>
          </p:spPr>
          <p:txBody>
            <a:bodyPr/>
            <a:lstStyle/>
            <a:p>
              <a:endParaRPr lang="es-ES"/>
            </a:p>
          </p:txBody>
        </p:sp>
      </p:grpSp>
      <p:sp>
        <p:nvSpPr>
          <p:cNvPr id="360522" name="Text Box 74"/>
          <p:cNvSpPr txBox="1">
            <a:spLocks noChangeArrowheads="1"/>
          </p:cNvSpPr>
          <p:nvPr/>
        </p:nvSpPr>
        <p:spPr bwMode="auto">
          <a:xfrm>
            <a:off x="6338888" y="1878013"/>
            <a:ext cx="1400175" cy="304800"/>
          </a:xfrm>
          <a:prstGeom prst="rect">
            <a:avLst/>
          </a:prstGeom>
          <a:solidFill>
            <a:srgbClr val="00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400">
                <a:solidFill>
                  <a:srgbClr val="CCFF66"/>
                </a:solidFill>
              </a:rPr>
              <a:t>Errendimendua</a:t>
            </a:r>
            <a:endParaRPr lang="eu-ES" sz="1400">
              <a:solidFill>
                <a:srgbClr val="CCFF66"/>
              </a:solidFill>
              <a:latin typeface="Times New Roman" charset="0"/>
              <a:cs typeface="Times New Roman" charset="0"/>
            </a:endParaRPr>
          </a:p>
        </p:txBody>
      </p:sp>
      <p:sp>
        <p:nvSpPr>
          <p:cNvPr id="360523" name="AutoShape 75"/>
          <p:cNvSpPr>
            <a:spLocks noChangeArrowheads="1"/>
          </p:cNvSpPr>
          <p:nvPr/>
        </p:nvSpPr>
        <p:spPr bwMode="auto">
          <a:xfrm>
            <a:off x="6732588" y="3249613"/>
            <a:ext cx="252412" cy="323850"/>
          </a:xfrm>
          <a:prstGeom prst="downArrow">
            <a:avLst>
              <a:gd name="adj1" fmla="val 50000"/>
              <a:gd name="adj2" fmla="val 32076"/>
            </a:avLst>
          </a:prstGeom>
          <a:solidFill>
            <a:srgbClr val="00FF00"/>
          </a:solidFill>
          <a:ln w="9525">
            <a:solidFill>
              <a:srgbClr val="008080"/>
            </a:solidFill>
            <a:miter lim="800000"/>
            <a:headEnd/>
            <a:tailEnd/>
          </a:ln>
        </p:spPr>
        <p:txBody>
          <a:bodyPr wrap="none" anchor="ctr"/>
          <a:lstStyle/>
          <a:p>
            <a:pPr algn="ctr" eaLnBrk="1" hangingPunct="1"/>
            <a:endParaRPr lang="es-ES" sz="1800"/>
          </a:p>
        </p:txBody>
      </p:sp>
      <p:sp>
        <p:nvSpPr>
          <p:cNvPr id="360524" name="AutoShape 76"/>
          <p:cNvSpPr>
            <a:spLocks noChangeArrowheads="1"/>
          </p:cNvSpPr>
          <p:nvPr/>
        </p:nvSpPr>
        <p:spPr bwMode="auto">
          <a:xfrm>
            <a:off x="6732588" y="4411663"/>
            <a:ext cx="252412" cy="323850"/>
          </a:xfrm>
          <a:prstGeom prst="downArrow">
            <a:avLst>
              <a:gd name="adj1" fmla="val 50000"/>
              <a:gd name="adj2" fmla="val 32076"/>
            </a:avLst>
          </a:prstGeom>
          <a:solidFill>
            <a:srgbClr val="00FF00"/>
          </a:solidFill>
          <a:ln w="9525">
            <a:solidFill>
              <a:srgbClr val="008080"/>
            </a:solidFill>
            <a:miter lim="800000"/>
            <a:headEnd/>
            <a:tailEnd/>
          </a:ln>
        </p:spPr>
        <p:txBody>
          <a:bodyPr wrap="none" anchor="ctr"/>
          <a:lstStyle/>
          <a:p>
            <a:pPr algn="ctr" eaLnBrk="1" hangingPunct="1"/>
            <a:endParaRPr lang="es-ES" sz="1800"/>
          </a:p>
        </p:txBody>
      </p:sp>
      <p:pic>
        <p:nvPicPr>
          <p:cNvPr id="44"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139693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up)">
                                      <p:cBhvr>
                                        <p:cTn id="22" dur="2000"/>
                                        <p:tgtEl>
                                          <p:spTgt spid="5"/>
                                        </p:tgtEl>
                                      </p:cBhvr>
                                    </p:animEffect>
                                  </p:childTnLst>
                                </p:cTn>
                              </p:par>
                            </p:childTnLst>
                          </p:cTn>
                        </p:par>
                        <p:par>
                          <p:cTn id="23" fill="hold" nodeType="afterGroup">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360497"/>
                                        </p:tgtEl>
                                        <p:attrNameLst>
                                          <p:attrName>style.visibility</p:attrName>
                                        </p:attrNameLst>
                                      </p:cBhvr>
                                      <p:to>
                                        <p:strVal val="visible"/>
                                      </p:to>
                                    </p:set>
                                    <p:animEffect transition="in" filter="fade">
                                      <p:cBhvr>
                                        <p:cTn id="26" dur="2000"/>
                                        <p:tgtEl>
                                          <p:spTgt spid="360497"/>
                                        </p:tgtEl>
                                      </p:cBhvr>
                                    </p:animEffect>
                                  </p:childTnLst>
                                </p:cTn>
                              </p:par>
                            </p:childTnLst>
                          </p:cTn>
                        </p:par>
                        <p:par>
                          <p:cTn id="27" fill="hold" nodeType="afterGroup">
                            <p:stCondLst>
                              <p:cond delay="4000"/>
                            </p:stCondLst>
                            <p:childTnLst>
                              <p:par>
                                <p:cTn id="28" presetID="22" presetClass="entr" presetSubtype="1" fill="hold" nodeType="after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up)">
                                      <p:cBhvr>
                                        <p:cTn id="30" dur="1000"/>
                                        <p:tgtEl>
                                          <p:spTgt spid="6"/>
                                        </p:tgtEl>
                                      </p:cBhvr>
                                    </p:animEffect>
                                  </p:childTnLst>
                                </p:cTn>
                              </p:par>
                            </p:childTnLst>
                          </p:cTn>
                        </p:par>
                        <p:par>
                          <p:cTn id="31" fill="hold" nodeType="afterGroup">
                            <p:stCondLst>
                              <p:cond delay="5000"/>
                            </p:stCondLst>
                            <p:childTnLst>
                              <p:par>
                                <p:cTn id="32" presetID="22" presetClass="entr" presetSubtype="8" fill="hold" grpId="0" nodeType="afterEffect">
                                  <p:stCondLst>
                                    <p:cond delay="0"/>
                                  </p:stCondLst>
                                  <p:childTnLst>
                                    <p:set>
                                      <p:cBhvr>
                                        <p:cTn id="33" dur="1" fill="hold">
                                          <p:stCondLst>
                                            <p:cond delay="0"/>
                                          </p:stCondLst>
                                        </p:cTn>
                                        <p:tgtEl>
                                          <p:spTgt spid="360498"/>
                                        </p:tgtEl>
                                        <p:attrNameLst>
                                          <p:attrName>style.visibility</p:attrName>
                                        </p:attrNameLst>
                                      </p:cBhvr>
                                      <p:to>
                                        <p:strVal val="visible"/>
                                      </p:to>
                                    </p:set>
                                    <p:animEffect transition="in" filter="wipe(left)">
                                      <p:cBhvr>
                                        <p:cTn id="34" dur="1000"/>
                                        <p:tgtEl>
                                          <p:spTgt spid="360498"/>
                                        </p:tgtEl>
                                      </p:cBhvr>
                                    </p:animEffect>
                                  </p:childTnLst>
                                </p:cTn>
                              </p:par>
                            </p:childTnLst>
                          </p:cTn>
                        </p:par>
                        <p:par>
                          <p:cTn id="35" fill="hold" nodeType="afterGroup">
                            <p:stCondLst>
                              <p:cond delay="6000"/>
                            </p:stCondLst>
                            <p:childTnLst>
                              <p:par>
                                <p:cTn id="36" presetID="22" presetClass="entr" presetSubtype="8" fill="hold" grpId="0" nodeType="afterEffect">
                                  <p:stCondLst>
                                    <p:cond delay="0"/>
                                  </p:stCondLst>
                                  <p:childTnLst>
                                    <p:set>
                                      <p:cBhvr>
                                        <p:cTn id="37" dur="1" fill="hold">
                                          <p:stCondLst>
                                            <p:cond delay="0"/>
                                          </p:stCondLst>
                                        </p:cTn>
                                        <p:tgtEl>
                                          <p:spTgt spid="360500"/>
                                        </p:tgtEl>
                                        <p:attrNameLst>
                                          <p:attrName>style.visibility</p:attrName>
                                        </p:attrNameLst>
                                      </p:cBhvr>
                                      <p:to>
                                        <p:strVal val="visible"/>
                                      </p:to>
                                    </p:set>
                                    <p:animEffect transition="in" filter="wipe(left)">
                                      <p:cBhvr>
                                        <p:cTn id="38" dur="1000"/>
                                        <p:tgtEl>
                                          <p:spTgt spid="360500"/>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5" presetClass="entr" presetSubtype="0" fill="hold" grpId="0" nodeType="clickEffect">
                                  <p:stCondLst>
                                    <p:cond delay="0"/>
                                  </p:stCondLst>
                                  <p:childTnLst>
                                    <p:set>
                                      <p:cBhvr>
                                        <p:cTn id="42" dur="1" fill="hold">
                                          <p:stCondLst>
                                            <p:cond delay="0"/>
                                          </p:stCondLst>
                                        </p:cTn>
                                        <p:tgtEl>
                                          <p:spTgt spid="360499"/>
                                        </p:tgtEl>
                                        <p:attrNameLst>
                                          <p:attrName>style.visibility</p:attrName>
                                        </p:attrNameLst>
                                      </p:cBhvr>
                                      <p:to>
                                        <p:strVal val="visible"/>
                                      </p:to>
                                    </p:set>
                                    <p:anim calcmode="lin" valueType="num">
                                      <p:cBhvr>
                                        <p:cTn id="43" dur="1000" fill="hold"/>
                                        <p:tgtEl>
                                          <p:spTgt spid="360499"/>
                                        </p:tgtEl>
                                        <p:attrNameLst>
                                          <p:attrName>ppt_w</p:attrName>
                                        </p:attrNameLst>
                                      </p:cBhvr>
                                      <p:tavLst>
                                        <p:tav tm="0">
                                          <p:val>
                                            <p:strVal val="#ppt_w*0.70"/>
                                          </p:val>
                                        </p:tav>
                                        <p:tav tm="100000">
                                          <p:val>
                                            <p:strVal val="#ppt_w"/>
                                          </p:val>
                                        </p:tav>
                                      </p:tavLst>
                                    </p:anim>
                                    <p:anim calcmode="lin" valueType="num">
                                      <p:cBhvr>
                                        <p:cTn id="44" dur="1000" fill="hold"/>
                                        <p:tgtEl>
                                          <p:spTgt spid="360499"/>
                                        </p:tgtEl>
                                        <p:attrNameLst>
                                          <p:attrName>ppt_h</p:attrName>
                                        </p:attrNameLst>
                                      </p:cBhvr>
                                      <p:tavLst>
                                        <p:tav tm="0">
                                          <p:val>
                                            <p:strVal val="#ppt_h"/>
                                          </p:val>
                                        </p:tav>
                                        <p:tav tm="100000">
                                          <p:val>
                                            <p:strVal val="#ppt_h"/>
                                          </p:val>
                                        </p:tav>
                                      </p:tavLst>
                                    </p:anim>
                                    <p:animEffect transition="in" filter="fade">
                                      <p:cBhvr>
                                        <p:cTn id="45" dur="1000"/>
                                        <p:tgtEl>
                                          <p:spTgt spid="360499"/>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5" presetClass="entr" presetSubtype="10" fill="hold" grpId="0" nodeType="clickEffect">
                                  <p:stCondLst>
                                    <p:cond delay="0"/>
                                  </p:stCondLst>
                                  <p:childTnLst>
                                    <p:set>
                                      <p:cBhvr>
                                        <p:cTn id="49" dur="1" fill="hold">
                                          <p:stCondLst>
                                            <p:cond delay="0"/>
                                          </p:stCondLst>
                                        </p:cTn>
                                        <p:tgtEl>
                                          <p:spTgt spid="360522"/>
                                        </p:tgtEl>
                                        <p:attrNameLst>
                                          <p:attrName>style.visibility</p:attrName>
                                        </p:attrNameLst>
                                      </p:cBhvr>
                                      <p:to>
                                        <p:strVal val="visible"/>
                                      </p:to>
                                    </p:set>
                                    <p:animEffect transition="in" filter="checkerboard(across)">
                                      <p:cBhvr>
                                        <p:cTn id="50" dur="500"/>
                                        <p:tgtEl>
                                          <p:spTgt spid="360522"/>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8" fill="hold" nodeType="click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wipe(left)">
                                      <p:cBhvr>
                                        <p:cTn id="55" dur="2000"/>
                                        <p:tgtEl>
                                          <p:spTgt spid="7"/>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22" presetClass="entr" presetSubtype="1" fill="hold" grpId="0" nodeType="clickEffect">
                                  <p:stCondLst>
                                    <p:cond delay="0"/>
                                  </p:stCondLst>
                                  <p:childTnLst>
                                    <p:set>
                                      <p:cBhvr>
                                        <p:cTn id="59" dur="1" fill="hold">
                                          <p:stCondLst>
                                            <p:cond delay="0"/>
                                          </p:stCondLst>
                                        </p:cTn>
                                        <p:tgtEl>
                                          <p:spTgt spid="360523"/>
                                        </p:tgtEl>
                                        <p:attrNameLst>
                                          <p:attrName>style.visibility</p:attrName>
                                        </p:attrNameLst>
                                      </p:cBhvr>
                                      <p:to>
                                        <p:strVal val="visible"/>
                                      </p:to>
                                    </p:set>
                                    <p:animEffect transition="in" filter="wipe(up)">
                                      <p:cBhvr>
                                        <p:cTn id="60" dur="1000"/>
                                        <p:tgtEl>
                                          <p:spTgt spid="360523"/>
                                        </p:tgtEl>
                                      </p:cBhvr>
                                    </p:animEffect>
                                  </p:childTnLst>
                                </p:cTn>
                              </p:par>
                            </p:childTnLst>
                          </p:cTn>
                        </p:par>
                        <p:par>
                          <p:cTn id="61" fill="hold" nodeType="afterGroup">
                            <p:stCondLst>
                              <p:cond delay="1000"/>
                            </p:stCondLst>
                            <p:childTnLst>
                              <p:par>
                                <p:cTn id="62" presetID="22" presetClass="entr" presetSubtype="8" fill="hold" nodeType="afterEffect">
                                  <p:stCondLst>
                                    <p:cond delay="500"/>
                                  </p:stCondLst>
                                  <p:childTnLst>
                                    <p:set>
                                      <p:cBhvr>
                                        <p:cTn id="63" dur="1" fill="hold">
                                          <p:stCondLst>
                                            <p:cond delay="0"/>
                                          </p:stCondLst>
                                        </p:cTn>
                                        <p:tgtEl>
                                          <p:spTgt spid="9"/>
                                        </p:tgtEl>
                                        <p:attrNameLst>
                                          <p:attrName>style.visibility</p:attrName>
                                        </p:attrNameLst>
                                      </p:cBhvr>
                                      <p:to>
                                        <p:strVal val="visible"/>
                                      </p:to>
                                    </p:set>
                                    <p:animEffect transition="in" filter="wipe(left)">
                                      <p:cBhvr>
                                        <p:cTn id="64" dur="2000"/>
                                        <p:tgtEl>
                                          <p:spTgt spid="9"/>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1" fill="hold" grpId="0" nodeType="clickEffect">
                                  <p:stCondLst>
                                    <p:cond delay="0"/>
                                  </p:stCondLst>
                                  <p:childTnLst>
                                    <p:set>
                                      <p:cBhvr>
                                        <p:cTn id="68" dur="1" fill="hold">
                                          <p:stCondLst>
                                            <p:cond delay="0"/>
                                          </p:stCondLst>
                                        </p:cTn>
                                        <p:tgtEl>
                                          <p:spTgt spid="360524"/>
                                        </p:tgtEl>
                                        <p:attrNameLst>
                                          <p:attrName>style.visibility</p:attrName>
                                        </p:attrNameLst>
                                      </p:cBhvr>
                                      <p:to>
                                        <p:strVal val="visible"/>
                                      </p:to>
                                    </p:set>
                                    <p:animEffect transition="in" filter="wipe(up)">
                                      <p:cBhvr>
                                        <p:cTn id="69" dur="1000"/>
                                        <p:tgtEl>
                                          <p:spTgt spid="360524"/>
                                        </p:tgtEl>
                                      </p:cBhvr>
                                    </p:animEffect>
                                  </p:childTnLst>
                                </p:cTn>
                              </p:par>
                            </p:childTnLst>
                          </p:cTn>
                        </p:par>
                        <p:par>
                          <p:cTn id="70" fill="hold" nodeType="afterGroup">
                            <p:stCondLst>
                              <p:cond delay="1000"/>
                            </p:stCondLst>
                            <p:childTnLst>
                              <p:par>
                                <p:cTn id="71" presetID="22" presetClass="entr" presetSubtype="8" fill="hold" nodeType="afterEffect">
                                  <p:stCondLst>
                                    <p:cond delay="500"/>
                                  </p:stCondLst>
                                  <p:childTnLst>
                                    <p:set>
                                      <p:cBhvr>
                                        <p:cTn id="72" dur="1" fill="hold">
                                          <p:stCondLst>
                                            <p:cond delay="0"/>
                                          </p:stCondLst>
                                        </p:cTn>
                                        <p:tgtEl>
                                          <p:spTgt spid="10"/>
                                        </p:tgtEl>
                                        <p:attrNameLst>
                                          <p:attrName>style.visibility</p:attrName>
                                        </p:attrNameLst>
                                      </p:cBhvr>
                                      <p:to>
                                        <p:strVal val="visible"/>
                                      </p:to>
                                    </p:set>
                                    <p:animEffect transition="in" filter="wipe(left)">
                                      <p:cBhvr>
                                        <p:cTn id="73"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0497" grpId="0" animBg="1"/>
      <p:bldP spid="360498" grpId="0" animBg="1"/>
      <p:bldP spid="360499" grpId="0" animBg="1"/>
      <p:bldP spid="360500" grpId="0" animBg="1"/>
      <p:bldP spid="360522" grpId="0" animBg="1"/>
      <p:bldP spid="360523" grpId="0" animBg="1"/>
      <p:bldP spid="360524"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2641"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4F88C285-13AE-F444-8E5D-653DB806EB12}" type="slidenum">
              <a:rPr lang="eu-ES" sz="1400">
                <a:latin typeface="Times" charset="0"/>
              </a:rPr>
              <a:pPr/>
              <a:t>48</a:t>
            </a:fld>
            <a:endParaRPr lang="eu-ES" sz="1400">
              <a:latin typeface="Times" charset="0"/>
            </a:endParaRPr>
          </a:p>
        </p:txBody>
      </p:sp>
      <p:sp>
        <p:nvSpPr>
          <p:cNvPr id="752642" name="Text Box 2"/>
          <p:cNvSpPr txBox="1">
            <a:spLocks noChangeArrowheads="1"/>
          </p:cNvSpPr>
          <p:nvPr/>
        </p:nvSpPr>
        <p:spPr bwMode="auto">
          <a:xfrm>
            <a:off x="792163" y="714375"/>
            <a:ext cx="1692275" cy="376238"/>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800"/>
              <a:t>Hozkailuak</a:t>
            </a:r>
          </a:p>
        </p:txBody>
      </p:sp>
      <p:sp>
        <p:nvSpPr>
          <p:cNvPr id="361505" name="Text Box 33"/>
          <p:cNvSpPr txBox="1">
            <a:spLocks noChangeArrowheads="1"/>
          </p:cNvSpPr>
          <p:nvPr/>
        </p:nvSpPr>
        <p:spPr bwMode="auto">
          <a:xfrm>
            <a:off x="3817938" y="2673350"/>
            <a:ext cx="1563687"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400">
                <a:solidFill>
                  <a:srgbClr val="006600"/>
                </a:solidFill>
              </a:rPr>
              <a:t>Lurrungailuaren haizagailua</a:t>
            </a:r>
          </a:p>
        </p:txBody>
      </p:sp>
      <p:sp>
        <p:nvSpPr>
          <p:cNvPr id="361506" name="Text Box 34"/>
          <p:cNvSpPr txBox="1">
            <a:spLocks noChangeArrowheads="1"/>
          </p:cNvSpPr>
          <p:nvPr/>
        </p:nvSpPr>
        <p:spPr bwMode="auto">
          <a:xfrm>
            <a:off x="3889375" y="4025900"/>
            <a:ext cx="1168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400">
                <a:solidFill>
                  <a:srgbClr val="006600"/>
                </a:solidFill>
              </a:rPr>
              <a:t>Lurrungailua</a:t>
            </a:r>
          </a:p>
        </p:txBody>
      </p:sp>
      <p:sp>
        <p:nvSpPr>
          <p:cNvPr id="361507" name="Text Box 35"/>
          <p:cNvSpPr txBox="1">
            <a:spLocks noChangeArrowheads="1"/>
          </p:cNvSpPr>
          <p:nvPr/>
        </p:nvSpPr>
        <p:spPr bwMode="auto">
          <a:xfrm>
            <a:off x="4035425" y="4716463"/>
            <a:ext cx="12017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400">
                <a:solidFill>
                  <a:srgbClr val="006600"/>
                </a:solidFill>
              </a:rPr>
              <a:t>Konpresorea</a:t>
            </a:r>
          </a:p>
        </p:txBody>
      </p:sp>
      <p:sp>
        <p:nvSpPr>
          <p:cNvPr id="361508" name="Text Box 36"/>
          <p:cNvSpPr txBox="1">
            <a:spLocks noChangeArrowheads="1"/>
          </p:cNvSpPr>
          <p:nvPr/>
        </p:nvSpPr>
        <p:spPr bwMode="auto">
          <a:xfrm>
            <a:off x="4191000" y="5337175"/>
            <a:ext cx="16129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400">
                <a:solidFill>
                  <a:srgbClr val="006600"/>
                </a:solidFill>
              </a:rPr>
              <a:t>Konpresorearen haizagailua</a:t>
            </a:r>
          </a:p>
        </p:txBody>
      </p:sp>
      <p:sp>
        <p:nvSpPr>
          <p:cNvPr id="361509" name="Text Box 37"/>
          <p:cNvSpPr txBox="1">
            <a:spLocks noChangeArrowheads="1"/>
          </p:cNvSpPr>
          <p:nvPr/>
        </p:nvSpPr>
        <p:spPr bwMode="auto">
          <a:xfrm>
            <a:off x="4724400" y="1304925"/>
            <a:ext cx="20145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400">
                <a:solidFill>
                  <a:srgbClr val="006600"/>
                </a:solidFill>
              </a:rPr>
              <a:t>Tenperatura adierazlea</a:t>
            </a:r>
          </a:p>
        </p:txBody>
      </p:sp>
      <p:sp>
        <p:nvSpPr>
          <p:cNvPr id="361510" name="Text Box 38"/>
          <p:cNvSpPr txBox="1">
            <a:spLocks noChangeArrowheads="1"/>
          </p:cNvSpPr>
          <p:nvPr/>
        </p:nvSpPr>
        <p:spPr bwMode="auto">
          <a:xfrm>
            <a:off x="7419975" y="1233488"/>
            <a:ext cx="150812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400">
                <a:solidFill>
                  <a:srgbClr val="006600"/>
                </a:solidFill>
              </a:rPr>
              <a:t>Tenperaturaren kontrola</a:t>
            </a:r>
          </a:p>
        </p:txBody>
      </p:sp>
      <p:sp>
        <p:nvSpPr>
          <p:cNvPr id="361511" name="Text Box 39"/>
          <p:cNvSpPr txBox="1">
            <a:spLocks noChangeArrowheads="1"/>
          </p:cNvSpPr>
          <p:nvPr/>
        </p:nvSpPr>
        <p:spPr bwMode="auto">
          <a:xfrm>
            <a:off x="7443788" y="5084763"/>
            <a:ext cx="9159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400">
                <a:solidFill>
                  <a:srgbClr val="006600"/>
                </a:solidFill>
              </a:rPr>
              <a:t>Isurbidea</a:t>
            </a:r>
          </a:p>
        </p:txBody>
      </p:sp>
      <p:sp>
        <p:nvSpPr>
          <p:cNvPr id="361512" name="Text Box 40"/>
          <p:cNvSpPr txBox="1">
            <a:spLocks noChangeArrowheads="1"/>
          </p:cNvSpPr>
          <p:nvPr/>
        </p:nvSpPr>
        <p:spPr bwMode="auto">
          <a:xfrm>
            <a:off x="6507163" y="5481638"/>
            <a:ext cx="14843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400">
                <a:solidFill>
                  <a:srgbClr val="006600"/>
                </a:solidFill>
              </a:rPr>
              <a:t>Kondentsadorea</a:t>
            </a:r>
          </a:p>
        </p:txBody>
      </p:sp>
      <p:sp>
        <p:nvSpPr>
          <p:cNvPr id="361513" name="Line 41"/>
          <p:cNvSpPr>
            <a:spLocks noChangeShapeType="1"/>
          </p:cNvSpPr>
          <p:nvPr/>
        </p:nvSpPr>
        <p:spPr bwMode="auto">
          <a:xfrm flipH="1">
            <a:off x="6878638" y="1628775"/>
            <a:ext cx="755650" cy="1404938"/>
          </a:xfrm>
          <a:prstGeom prst="line">
            <a:avLst/>
          </a:prstGeom>
          <a:noFill/>
          <a:ln w="1905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61514" name="Line 42"/>
          <p:cNvSpPr>
            <a:spLocks noChangeShapeType="1"/>
          </p:cNvSpPr>
          <p:nvPr/>
        </p:nvSpPr>
        <p:spPr bwMode="auto">
          <a:xfrm>
            <a:off x="6265863" y="1557338"/>
            <a:ext cx="323850" cy="250825"/>
          </a:xfrm>
          <a:prstGeom prst="line">
            <a:avLst/>
          </a:prstGeom>
          <a:noFill/>
          <a:ln w="1905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61515" name="Line 43"/>
          <p:cNvSpPr>
            <a:spLocks noChangeShapeType="1"/>
          </p:cNvSpPr>
          <p:nvPr/>
        </p:nvSpPr>
        <p:spPr bwMode="auto">
          <a:xfrm flipH="1" flipV="1">
            <a:off x="6410325" y="5049838"/>
            <a:ext cx="468313" cy="4667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61516" name="Line 44"/>
          <p:cNvSpPr>
            <a:spLocks noChangeShapeType="1"/>
          </p:cNvSpPr>
          <p:nvPr/>
        </p:nvSpPr>
        <p:spPr bwMode="auto">
          <a:xfrm flipH="1" flipV="1">
            <a:off x="6805613" y="4760913"/>
            <a:ext cx="684212" cy="431800"/>
          </a:xfrm>
          <a:prstGeom prst="line">
            <a:avLst/>
          </a:prstGeom>
          <a:noFill/>
          <a:ln w="1905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61517" name="Line 45"/>
          <p:cNvSpPr>
            <a:spLocks noChangeShapeType="1"/>
          </p:cNvSpPr>
          <p:nvPr/>
        </p:nvSpPr>
        <p:spPr bwMode="auto">
          <a:xfrm flipV="1">
            <a:off x="5581650" y="4724400"/>
            <a:ext cx="504825" cy="828675"/>
          </a:xfrm>
          <a:prstGeom prst="line">
            <a:avLst/>
          </a:prstGeom>
          <a:noFill/>
          <a:ln w="1905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61518" name="Line 46"/>
          <p:cNvSpPr>
            <a:spLocks noChangeShapeType="1"/>
          </p:cNvSpPr>
          <p:nvPr/>
        </p:nvSpPr>
        <p:spPr bwMode="auto">
          <a:xfrm>
            <a:off x="5149850" y="4868863"/>
            <a:ext cx="684213" cy="0"/>
          </a:xfrm>
          <a:prstGeom prst="line">
            <a:avLst/>
          </a:prstGeom>
          <a:noFill/>
          <a:ln w="1905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61519" name="Line 47"/>
          <p:cNvSpPr>
            <a:spLocks noChangeShapeType="1"/>
          </p:cNvSpPr>
          <p:nvPr/>
        </p:nvSpPr>
        <p:spPr bwMode="auto">
          <a:xfrm flipV="1">
            <a:off x="5005388" y="3897313"/>
            <a:ext cx="1008062" cy="287337"/>
          </a:xfrm>
          <a:prstGeom prst="line">
            <a:avLst/>
          </a:prstGeom>
          <a:noFill/>
          <a:ln w="1905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61520" name="Line 48"/>
          <p:cNvSpPr>
            <a:spLocks noChangeShapeType="1"/>
          </p:cNvSpPr>
          <p:nvPr/>
        </p:nvSpPr>
        <p:spPr bwMode="auto">
          <a:xfrm>
            <a:off x="4718050" y="3141663"/>
            <a:ext cx="900113" cy="611187"/>
          </a:xfrm>
          <a:prstGeom prst="line">
            <a:avLst/>
          </a:prstGeom>
          <a:noFill/>
          <a:ln w="1905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grpSp>
        <p:nvGrpSpPr>
          <p:cNvPr id="2" name="Group 70"/>
          <p:cNvGrpSpPr>
            <a:grpSpLocks/>
          </p:cNvGrpSpPr>
          <p:nvPr/>
        </p:nvGrpSpPr>
        <p:grpSpPr bwMode="auto">
          <a:xfrm>
            <a:off x="792163" y="1700213"/>
            <a:ext cx="2905125" cy="3490912"/>
            <a:chOff x="3839" y="1094"/>
            <a:chExt cx="1830" cy="2199"/>
          </a:xfrm>
        </p:grpSpPr>
        <p:grpSp>
          <p:nvGrpSpPr>
            <p:cNvPr id="752661" name="Group 58"/>
            <p:cNvGrpSpPr>
              <a:grpSpLocks/>
            </p:cNvGrpSpPr>
            <p:nvPr/>
          </p:nvGrpSpPr>
          <p:grpSpPr bwMode="auto">
            <a:xfrm>
              <a:off x="3842" y="1094"/>
              <a:ext cx="1202" cy="453"/>
              <a:chOff x="3708" y="1094"/>
              <a:chExt cx="1202" cy="453"/>
            </a:xfrm>
          </p:grpSpPr>
          <p:sp>
            <p:nvSpPr>
              <p:cNvPr id="752677" name="AutoShape 50"/>
              <p:cNvSpPr>
                <a:spLocks noChangeArrowheads="1"/>
              </p:cNvSpPr>
              <p:nvPr/>
            </p:nvSpPr>
            <p:spPr bwMode="auto">
              <a:xfrm>
                <a:off x="3731" y="1094"/>
                <a:ext cx="1157" cy="453"/>
              </a:xfrm>
              <a:prstGeom prst="roundRect">
                <a:avLst>
                  <a:gd name="adj" fmla="val 16667"/>
                </a:avLst>
              </a:prstGeom>
              <a:solidFill>
                <a:srgbClr val="FF6600"/>
              </a:solidFill>
              <a:ln w="9525">
                <a:round/>
                <a:headEnd/>
                <a:tailEnd/>
              </a:ln>
              <a:scene3d>
                <a:camera prst="legacyObliqueTopRight"/>
                <a:lightRig rig="legacyFlat3" dir="b"/>
              </a:scene3d>
              <a:sp3d extrusionH="430200" prstMaterial="legacyMatte">
                <a:bevelT w="13500" h="13500" prst="angle"/>
                <a:bevelB w="13500" h="13500" prst="angle"/>
                <a:extrusionClr>
                  <a:srgbClr val="FF0000"/>
                </a:extrusionClr>
              </a:sp3d>
            </p:spPr>
            <p:txBody>
              <a:bodyPr wrap="none" anchor="ctr">
                <a:flatTx/>
              </a:bodyPr>
              <a:lstStyle/>
              <a:p>
                <a:pPr algn="ctr" eaLnBrk="1" hangingPunct="1"/>
                <a:endParaRPr lang="es-ES" sz="1800"/>
              </a:p>
            </p:txBody>
          </p:sp>
          <p:sp>
            <p:nvSpPr>
              <p:cNvPr id="752678" name="Text Box 51"/>
              <p:cNvSpPr txBox="1">
                <a:spLocks noChangeArrowheads="1"/>
              </p:cNvSpPr>
              <p:nvPr/>
            </p:nvSpPr>
            <p:spPr bwMode="auto">
              <a:xfrm>
                <a:off x="3708" y="1215"/>
                <a:ext cx="120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b="1">
                    <a:solidFill>
                      <a:schemeClr val="bg1"/>
                    </a:solidFill>
                  </a:rPr>
                  <a:t>FOKO BEROA</a:t>
                </a:r>
              </a:p>
            </p:txBody>
          </p:sp>
        </p:grpSp>
        <p:grpSp>
          <p:nvGrpSpPr>
            <p:cNvPr id="752662" name="Group 59"/>
            <p:cNvGrpSpPr>
              <a:grpSpLocks/>
            </p:cNvGrpSpPr>
            <p:nvPr/>
          </p:nvGrpSpPr>
          <p:grpSpPr bwMode="auto">
            <a:xfrm>
              <a:off x="3842" y="2840"/>
              <a:ext cx="1202" cy="453"/>
              <a:chOff x="3855" y="2840"/>
              <a:chExt cx="1202" cy="453"/>
            </a:xfrm>
          </p:grpSpPr>
          <p:sp>
            <p:nvSpPr>
              <p:cNvPr id="752675" name="AutoShape 53"/>
              <p:cNvSpPr>
                <a:spLocks noChangeArrowheads="1"/>
              </p:cNvSpPr>
              <p:nvPr/>
            </p:nvSpPr>
            <p:spPr bwMode="auto">
              <a:xfrm>
                <a:off x="3877" y="2840"/>
                <a:ext cx="1157" cy="453"/>
              </a:xfrm>
              <a:prstGeom prst="roundRect">
                <a:avLst>
                  <a:gd name="adj" fmla="val 16667"/>
                </a:avLst>
              </a:prstGeom>
              <a:solidFill>
                <a:srgbClr val="00CC00"/>
              </a:solidFill>
              <a:ln w="9525">
                <a:round/>
                <a:headEnd/>
                <a:tailEnd/>
              </a:ln>
              <a:scene3d>
                <a:camera prst="legacyObliqueTopRight"/>
                <a:lightRig rig="legacyFlat3" dir="b"/>
              </a:scene3d>
              <a:sp3d extrusionH="430200" prstMaterial="legacyMatte">
                <a:bevelT w="13500" h="13500" prst="angle"/>
                <a:bevelB w="13500" h="13500" prst="angle"/>
                <a:extrusionClr>
                  <a:srgbClr val="006600"/>
                </a:extrusionClr>
              </a:sp3d>
            </p:spPr>
            <p:txBody>
              <a:bodyPr wrap="none" anchor="ctr">
                <a:flatTx/>
              </a:bodyPr>
              <a:lstStyle/>
              <a:p>
                <a:pPr algn="ctr" eaLnBrk="1" hangingPunct="1"/>
                <a:endParaRPr lang="es-ES" sz="1800"/>
              </a:p>
            </p:txBody>
          </p:sp>
          <p:sp>
            <p:nvSpPr>
              <p:cNvPr id="752676" name="Text Box 54"/>
              <p:cNvSpPr txBox="1">
                <a:spLocks noChangeArrowheads="1"/>
              </p:cNvSpPr>
              <p:nvPr/>
            </p:nvSpPr>
            <p:spPr bwMode="auto">
              <a:xfrm>
                <a:off x="3855" y="2960"/>
                <a:ext cx="120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b="1">
                    <a:solidFill>
                      <a:schemeClr val="bg1"/>
                    </a:solidFill>
                  </a:rPr>
                  <a:t>FOKO HOTZA</a:t>
                </a:r>
              </a:p>
            </p:txBody>
          </p:sp>
        </p:grpSp>
        <p:grpSp>
          <p:nvGrpSpPr>
            <p:cNvPr id="752663" name="Group 60"/>
            <p:cNvGrpSpPr>
              <a:grpSpLocks/>
            </p:cNvGrpSpPr>
            <p:nvPr/>
          </p:nvGrpSpPr>
          <p:grpSpPr bwMode="auto">
            <a:xfrm>
              <a:off x="3839" y="2023"/>
              <a:ext cx="1207" cy="306"/>
              <a:chOff x="3351" y="2023"/>
              <a:chExt cx="1207" cy="306"/>
            </a:xfrm>
          </p:grpSpPr>
          <p:sp>
            <p:nvSpPr>
              <p:cNvPr id="752673" name="AutoShape 56"/>
              <p:cNvSpPr>
                <a:spLocks noChangeArrowheads="1"/>
              </p:cNvSpPr>
              <p:nvPr/>
            </p:nvSpPr>
            <p:spPr bwMode="auto">
              <a:xfrm>
                <a:off x="3351" y="2023"/>
                <a:ext cx="1207" cy="306"/>
              </a:xfrm>
              <a:prstGeom prst="roundRect">
                <a:avLst>
                  <a:gd name="adj" fmla="val 16667"/>
                </a:avLst>
              </a:prstGeom>
              <a:solidFill>
                <a:srgbClr val="996633"/>
              </a:solidFill>
              <a:ln w="9525">
                <a:round/>
                <a:headEnd/>
                <a:tailEnd/>
              </a:ln>
              <a:scene3d>
                <a:camera prst="legacyObliqueTopRight"/>
                <a:lightRig rig="legacyFlat3" dir="b"/>
              </a:scene3d>
              <a:sp3d extrusionH="430200" prstMaterial="legacyMatte">
                <a:bevelT w="13500" h="13500" prst="angle"/>
                <a:bevelB w="13500" h="13500" prst="angle"/>
                <a:extrusionClr>
                  <a:srgbClr val="993300"/>
                </a:extrusionClr>
              </a:sp3d>
            </p:spPr>
            <p:txBody>
              <a:bodyPr wrap="none" anchor="ctr">
                <a:flatTx/>
              </a:bodyPr>
              <a:lstStyle/>
              <a:p>
                <a:pPr algn="ctr" eaLnBrk="1" hangingPunct="1"/>
                <a:endParaRPr lang="es-ES" sz="1800"/>
              </a:p>
            </p:txBody>
          </p:sp>
          <p:sp>
            <p:nvSpPr>
              <p:cNvPr id="752674" name="Text Box 57"/>
              <p:cNvSpPr txBox="1">
                <a:spLocks noChangeArrowheads="1"/>
              </p:cNvSpPr>
              <p:nvPr/>
            </p:nvSpPr>
            <p:spPr bwMode="auto">
              <a:xfrm>
                <a:off x="3356" y="2069"/>
                <a:ext cx="120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b="1">
                    <a:solidFill>
                      <a:schemeClr val="bg1"/>
                    </a:solidFill>
                  </a:rPr>
                  <a:t>MAKINA TERMIKOA</a:t>
                </a:r>
              </a:p>
            </p:txBody>
          </p:sp>
        </p:grpSp>
        <p:grpSp>
          <p:nvGrpSpPr>
            <p:cNvPr id="752664" name="Group 69"/>
            <p:cNvGrpSpPr>
              <a:grpSpLocks/>
            </p:cNvGrpSpPr>
            <p:nvPr/>
          </p:nvGrpSpPr>
          <p:grpSpPr bwMode="auto">
            <a:xfrm>
              <a:off x="4443" y="2363"/>
              <a:ext cx="248" cy="341"/>
              <a:chOff x="4443" y="2363"/>
              <a:chExt cx="248" cy="341"/>
            </a:xfrm>
          </p:grpSpPr>
          <p:sp>
            <p:nvSpPr>
              <p:cNvPr id="752671" name="Line 62"/>
              <p:cNvSpPr>
                <a:spLocks noChangeShapeType="1"/>
              </p:cNvSpPr>
              <p:nvPr/>
            </p:nvSpPr>
            <p:spPr bwMode="auto">
              <a:xfrm flipV="1">
                <a:off x="4443" y="2363"/>
                <a:ext cx="0" cy="341"/>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752672" name="Text Box 64"/>
              <p:cNvSpPr txBox="1">
                <a:spLocks noChangeArrowheads="1"/>
              </p:cNvSpPr>
              <p:nvPr/>
            </p:nvSpPr>
            <p:spPr bwMode="auto">
              <a:xfrm>
                <a:off x="4468" y="2478"/>
                <a:ext cx="22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400" i="1">
                    <a:solidFill>
                      <a:srgbClr val="006600"/>
                    </a:solidFill>
                  </a:rPr>
                  <a:t>Q</a:t>
                </a:r>
                <a:r>
                  <a:rPr lang="eu-ES" sz="1400" i="1" baseline="-25000">
                    <a:solidFill>
                      <a:srgbClr val="006600"/>
                    </a:solidFill>
                  </a:rPr>
                  <a:t>f</a:t>
                </a:r>
              </a:p>
            </p:txBody>
          </p:sp>
        </p:grpSp>
        <p:grpSp>
          <p:nvGrpSpPr>
            <p:cNvPr id="752665" name="Group 68"/>
            <p:cNvGrpSpPr>
              <a:grpSpLocks/>
            </p:cNvGrpSpPr>
            <p:nvPr/>
          </p:nvGrpSpPr>
          <p:grpSpPr bwMode="auto">
            <a:xfrm>
              <a:off x="4442" y="1570"/>
              <a:ext cx="265" cy="341"/>
              <a:chOff x="4442" y="1570"/>
              <a:chExt cx="265" cy="341"/>
            </a:xfrm>
          </p:grpSpPr>
          <p:sp>
            <p:nvSpPr>
              <p:cNvPr id="752669" name="Line 61"/>
              <p:cNvSpPr>
                <a:spLocks noChangeShapeType="1"/>
              </p:cNvSpPr>
              <p:nvPr/>
            </p:nvSpPr>
            <p:spPr bwMode="auto">
              <a:xfrm flipV="1">
                <a:off x="4442" y="1570"/>
                <a:ext cx="0" cy="341"/>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752670" name="Text Box 65"/>
              <p:cNvSpPr txBox="1">
                <a:spLocks noChangeArrowheads="1"/>
              </p:cNvSpPr>
              <p:nvPr/>
            </p:nvSpPr>
            <p:spPr bwMode="auto">
              <a:xfrm>
                <a:off x="4468" y="1638"/>
                <a:ext cx="23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400" i="1">
                    <a:solidFill>
                      <a:srgbClr val="006600"/>
                    </a:solidFill>
                  </a:rPr>
                  <a:t>Q</a:t>
                </a:r>
                <a:r>
                  <a:rPr lang="eu-ES" sz="1400" i="1" baseline="-25000">
                    <a:solidFill>
                      <a:srgbClr val="006600"/>
                    </a:solidFill>
                  </a:rPr>
                  <a:t>c</a:t>
                </a:r>
              </a:p>
            </p:txBody>
          </p:sp>
        </p:grpSp>
        <p:grpSp>
          <p:nvGrpSpPr>
            <p:cNvPr id="752666" name="Group 67"/>
            <p:cNvGrpSpPr>
              <a:grpSpLocks/>
            </p:cNvGrpSpPr>
            <p:nvPr/>
          </p:nvGrpSpPr>
          <p:grpSpPr bwMode="auto">
            <a:xfrm>
              <a:off x="5148" y="1933"/>
              <a:ext cx="521" cy="192"/>
              <a:chOff x="5148" y="1933"/>
              <a:chExt cx="521" cy="192"/>
            </a:xfrm>
          </p:grpSpPr>
          <p:sp>
            <p:nvSpPr>
              <p:cNvPr id="752667" name="Line 63"/>
              <p:cNvSpPr>
                <a:spLocks noChangeShapeType="1"/>
              </p:cNvSpPr>
              <p:nvPr/>
            </p:nvSpPr>
            <p:spPr bwMode="auto">
              <a:xfrm flipH="1">
                <a:off x="5148" y="2115"/>
                <a:ext cx="521" cy="0"/>
              </a:xfrm>
              <a:prstGeom prst="line">
                <a:avLst/>
              </a:prstGeom>
              <a:noFill/>
              <a:ln w="38100">
                <a:solidFill>
                  <a:srgbClr val="33CCCC"/>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752668" name="Text Box 66"/>
              <p:cNvSpPr txBox="1">
                <a:spLocks noChangeArrowheads="1"/>
              </p:cNvSpPr>
              <p:nvPr/>
            </p:nvSpPr>
            <p:spPr bwMode="auto">
              <a:xfrm>
                <a:off x="5239" y="1933"/>
                <a:ext cx="22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400" i="1">
                    <a:solidFill>
                      <a:srgbClr val="006600"/>
                    </a:solidFill>
                  </a:rPr>
                  <a:t>W</a:t>
                </a:r>
                <a:endParaRPr lang="eu-ES" sz="1400" i="1" baseline="-25000">
                  <a:solidFill>
                    <a:srgbClr val="006600"/>
                  </a:solidFill>
                </a:endParaRPr>
              </a:p>
            </p:txBody>
          </p:sp>
        </p:grpSp>
      </p:grpSp>
      <p:sp>
        <p:nvSpPr>
          <p:cNvPr id="3" name="CuadroTexto 2"/>
          <p:cNvSpPr txBox="1"/>
          <p:nvPr/>
        </p:nvSpPr>
        <p:spPr>
          <a:xfrm>
            <a:off x="5803900" y="2997200"/>
            <a:ext cx="2700357" cy="1477328"/>
          </a:xfrm>
          <a:prstGeom prst="rect">
            <a:avLst/>
          </a:prstGeom>
          <a:noFill/>
        </p:spPr>
        <p:txBody>
          <a:bodyPr wrap="square" rtlCol="0">
            <a:spAutoFit/>
          </a:bodyPr>
          <a:lstStyle/>
          <a:p>
            <a:r>
              <a:rPr lang="es-ES" dirty="0">
                <a:hlinkClick r:id="rId2"/>
              </a:rPr>
              <a:t>http://www.xatakaciencia.com/sabias-que/como-funciona-un-frigorifico-</a:t>
            </a:r>
            <a:r>
              <a:rPr lang="es-ES" dirty="0" smtClean="0">
                <a:hlinkClick r:id="rId2"/>
              </a:rPr>
              <a:t>2</a:t>
            </a:r>
            <a:endParaRPr lang="es-ES" dirty="0" smtClean="0"/>
          </a:p>
          <a:p>
            <a:endParaRPr lang="es-ES" dirty="0"/>
          </a:p>
        </p:txBody>
      </p:sp>
      <p:pic>
        <p:nvPicPr>
          <p:cNvPr id="42"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398445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61509"/>
                                        </p:tgtEl>
                                        <p:attrNameLst>
                                          <p:attrName>style.visibility</p:attrName>
                                        </p:attrNameLst>
                                      </p:cBhvr>
                                      <p:to>
                                        <p:strVal val="visible"/>
                                      </p:to>
                                    </p:set>
                                  </p:childTnLst>
                                </p:cTn>
                              </p:par>
                            </p:childTnLst>
                          </p:cTn>
                        </p:par>
                        <p:par>
                          <p:cTn id="12" fill="hold" nodeType="afterGroup">
                            <p:stCondLst>
                              <p:cond delay="0"/>
                            </p:stCondLst>
                            <p:childTnLst>
                              <p:par>
                                <p:cTn id="13" presetID="22" presetClass="entr" presetSubtype="8" fill="hold" grpId="0" nodeType="afterEffect">
                                  <p:stCondLst>
                                    <p:cond delay="0"/>
                                  </p:stCondLst>
                                  <p:childTnLst>
                                    <p:set>
                                      <p:cBhvr>
                                        <p:cTn id="14" dur="1" fill="hold">
                                          <p:stCondLst>
                                            <p:cond delay="0"/>
                                          </p:stCondLst>
                                        </p:cTn>
                                        <p:tgtEl>
                                          <p:spTgt spid="361514"/>
                                        </p:tgtEl>
                                        <p:attrNameLst>
                                          <p:attrName>style.visibility</p:attrName>
                                        </p:attrNameLst>
                                      </p:cBhvr>
                                      <p:to>
                                        <p:strVal val="visible"/>
                                      </p:to>
                                    </p:set>
                                    <p:animEffect transition="in" filter="wipe(left)">
                                      <p:cBhvr>
                                        <p:cTn id="15" dur="1000"/>
                                        <p:tgtEl>
                                          <p:spTgt spid="36151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61510"/>
                                        </p:tgtEl>
                                        <p:attrNameLst>
                                          <p:attrName>style.visibility</p:attrName>
                                        </p:attrNameLst>
                                      </p:cBhvr>
                                      <p:to>
                                        <p:strVal val="visible"/>
                                      </p:to>
                                    </p:set>
                                  </p:childTnLst>
                                </p:cTn>
                              </p:par>
                            </p:childTnLst>
                          </p:cTn>
                        </p:par>
                        <p:par>
                          <p:cTn id="20" fill="hold" nodeType="afterGroup">
                            <p:stCondLst>
                              <p:cond delay="0"/>
                            </p:stCondLst>
                            <p:childTnLst>
                              <p:par>
                                <p:cTn id="21" presetID="22" presetClass="entr" presetSubtype="2" fill="hold" grpId="0" nodeType="afterEffect">
                                  <p:stCondLst>
                                    <p:cond delay="0"/>
                                  </p:stCondLst>
                                  <p:childTnLst>
                                    <p:set>
                                      <p:cBhvr>
                                        <p:cTn id="22" dur="1" fill="hold">
                                          <p:stCondLst>
                                            <p:cond delay="0"/>
                                          </p:stCondLst>
                                        </p:cTn>
                                        <p:tgtEl>
                                          <p:spTgt spid="361513"/>
                                        </p:tgtEl>
                                        <p:attrNameLst>
                                          <p:attrName>style.visibility</p:attrName>
                                        </p:attrNameLst>
                                      </p:cBhvr>
                                      <p:to>
                                        <p:strVal val="visible"/>
                                      </p:to>
                                    </p:set>
                                    <p:animEffect transition="in" filter="wipe(right)">
                                      <p:cBhvr>
                                        <p:cTn id="23" dur="1000"/>
                                        <p:tgtEl>
                                          <p:spTgt spid="36151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61506"/>
                                        </p:tgtEl>
                                        <p:attrNameLst>
                                          <p:attrName>style.visibility</p:attrName>
                                        </p:attrNameLst>
                                      </p:cBhvr>
                                      <p:to>
                                        <p:strVal val="visible"/>
                                      </p:to>
                                    </p:set>
                                  </p:childTnLst>
                                </p:cTn>
                              </p:par>
                            </p:childTnLst>
                          </p:cTn>
                        </p:par>
                        <p:par>
                          <p:cTn id="28" fill="hold" nodeType="afterGroup">
                            <p:stCondLst>
                              <p:cond delay="0"/>
                            </p:stCondLst>
                            <p:childTnLst>
                              <p:par>
                                <p:cTn id="29" presetID="22" presetClass="entr" presetSubtype="8" fill="hold" grpId="0" nodeType="afterEffect">
                                  <p:stCondLst>
                                    <p:cond delay="0"/>
                                  </p:stCondLst>
                                  <p:childTnLst>
                                    <p:set>
                                      <p:cBhvr>
                                        <p:cTn id="30" dur="1" fill="hold">
                                          <p:stCondLst>
                                            <p:cond delay="0"/>
                                          </p:stCondLst>
                                        </p:cTn>
                                        <p:tgtEl>
                                          <p:spTgt spid="361519"/>
                                        </p:tgtEl>
                                        <p:attrNameLst>
                                          <p:attrName>style.visibility</p:attrName>
                                        </p:attrNameLst>
                                      </p:cBhvr>
                                      <p:to>
                                        <p:strVal val="visible"/>
                                      </p:to>
                                    </p:set>
                                    <p:animEffect transition="in" filter="wipe(left)">
                                      <p:cBhvr>
                                        <p:cTn id="31" dur="1000"/>
                                        <p:tgtEl>
                                          <p:spTgt spid="361519"/>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61505"/>
                                        </p:tgtEl>
                                        <p:attrNameLst>
                                          <p:attrName>style.visibility</p:attrName>
                                        </p:attrNameLst>
                                      </p:cBhvr>
                                      <p:to>
                                        <p:strVal val="visible"/>
                                      </p:to>
                                    </p:set>
                                  </p:childTnLst>
                                </p:cTn>
                              </p:par>
                            </p:childTnLst>
                          </p:cTn>
                        </p:par>
                        <p:par>
                          <p:cTn id="36" fill="hold" nodeType="afterGroup">
                            <p:stCondLst>
                              <p:cond delay="0"/>
                            </p:stCondLst>
                            <p:childTnLst>
                              <p:par>
                                <p:cTn id="37" presetID="22" presetClass="entr" presetSubtype="8" fill="hold" grpId="0" nodeType="afterEffect">
                                  <p:stCondLst>
                                    <p:cond delay="0"/>
                                  </p:stCondLst>
                                  <p:childTnLst>
                                    <p:set>
                                      <p:cBhvr>
                                        <p:cTn id="38" dur="1" fill="hold">
                                          <p:stCondLst>
                                            <p:cond delay="0"/>
                                          </p:stCondLst>
                                        </p:cTn>
                                        <p:tgtEl>
                                          <p:spTgt spid="361520"/>
                                        </p:tgtEl>
                                        <p:attrNameLst>
                                          <p:attrName>style.visibility</p:attrName>
                                        </p:attrNameLst>
                                      </p:cBhvr>
                                      <p:to>
                                        <p:strVal val="visible"/>
                                      </p:to>
                                    </p:set>
                                    <p:animEffect transition="in" filter="wipe(left)">
                                      <p:cBhvr>
                                        <p:cTn id="39" dur="1000"/>
                                        <p:tgtEl>
                                          <p:spTgt spid="361520"/>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361507"/>
                                        </p:tgtEl>
                                        <p:attrNameLst>
                                          <p:attrName>style.visibility</p:attrName>
                                        </p:attrNameLst>
                                      </p:cBhvr>
                                      <p:to>
                                        <p:strVal val="visible"/>
                                      </p:to>
                                    </p:set>
                                  </p:childTnLst>
                                </p:cTn>
                              </p:par>
                            </p:childTnLst>
                          </p:cTn>
                        </p:par>
                        <p:par>
                          <p:cTn id="44" fill="hold" nodeType="afterGroup">
                            <p:stCondLst>
                              <p:cond delay="0"/>
                            </p:stCondLst>
                            <p:childTnLst>
                              <p:par>
                                <p:cTn id="45" presetID="22" presetClass="entr" presetSubtype="8" fill="hold" grpId="0" nodeType="afterEffect">
                                  <p:stCondLst>
                                    <p:cond delay="0"/>
                                  </p:stCondLst>
                                  <p:childTnLst>
                                    <p:set>
                                      <p:cBhvr>
                                        <p:cTn id="46" dur="1" fill="hold">
                                          <p:stCondLst>
                                            <p:cond delay="0"/>
                                          </p:stCondLst>
                                        </p:cTn>
                                        <p:tgtEl>
                                          <p:spTgt spid="361518"/>
                                        </p:tgtEl>
                                        <p:attrNameLst>
                                          <p:attrName>style.visibility</p:attrName>
                                        </p:attrNameLst>
                                      </p:cBhvr>
                                      <p:to>
                                        <p:strVal val="visible"/>
                                      </p:to>
                                    </p:set>
                                    <p:animEffect transition="in" filter="wipe(left)">
                                      <p:cBhvr>
                                        <p:cTn id="47" dur="1000"/>
                                        <p:tgtEl>
                                          <p:spTgt spid="361518"/>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361508"/>
                                        </p:tgtEl>
                                        <p:attrNameLst>
                                          <p:attrName>style.visibility</p:attrName>
                                        </p:attrNameLst>
                                      </p:cBhvr>
                                      <p:to>
                                        <p:strVal val="visible"/>
                                      </p:to>
                                    </p:set>
                                  </p:childTnLst>
                                </p:cTn>
                              </p:par>
                            </p:childTnLst>
                          </p:cTn>
                        </p:par>
                        <p:par>
                          <p:cTn id="52" fill="hold" nodeType="afterGroup">
                            <p:stCondLst>
                              <p:cond delay="0"/>
                            </p:stCondLst>
                            <p:childTnLst>
                              <p:par>
                                <p:cTn id="53" presetID="22" presetClass="entr" presetSubtype="8" fill="hold" grpId="0" nodeType="afterEffect">
                                  <p:stCondLst>
                                    <p:cond delay="0"/>
                                  </p:stCondLst>
                                  <p:childTnLst>
                                    <p:set>
                                      <p:cBhvr>
                                        <p:cTn id="54" dur="1" fill="hold">
                                          <p:stCondLst>
                                            <p:cond delay="0"/>
                                          </p:stCondLst>
                                        </p:cTn>
                                        <p:tgtEl>
                                          <p:spTgt spid="361517"/>
                                        </p:tgtEl>
                                        <p:attrNameLst>
                                          <p:attrName>style.visibility</p:attrName>
                                        </p:attrNameLst>
                                      </p:cBhvr>
                                      <p:to>
                                        <p:strVal val="visible"/>
                                      </p:to>
                                    </p:set>
                                    <p:animEffect transition="in" filter="wipe(left)">
                                      <p:cBhvr>
                                        <p:cTn id="55" dur="1000"/>
                                        <p:tgtEl>
                                          <p:spTgt spid="361517"/>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361512"/>
                                        </p:tgtEl>
                                        <p:attrNameLst>
                                          <p:attrName>style.visibility</p:attrName>
                                        </p:attrNameLst>
                                      </p:cBhvr>
                                      <p:to>
                                        <p:strVal val="visible"/>
                                      </p:to>
                                    </p:set>
                                  </p:childTnLst>
                                </p:cTn>
                              </p:par>
                            </p:childTnLst>
                          </p:cTn>
                        </p:par>
                        <p:par>
                          <p:cTn id="60" fill="hold" nodeType="afterGroup">
                            <p:stCondLst>
                              <p:cond delay="0"/>
                            </p:stCondLst>
                            <p:childTnLst>
                              <p:par>
                                <p:cTn id="61" presetID="22" presetClass="entr" presetSubtype="2" fill="hold" grpId="0" nodeType="afterEffect">
                                  <p:stCondLst>
                                    <p:cond delay="0"/>
                                  </p:stCondLst>
                                  <p:childTnLst>
                                    <p:set>
                                      <p:cBhvr>
                                        <p:cTn id="62" dur="1" fill="hold">
                                          <p:stCondLst>
                                            <p:cond delay="0"/>
                                          </p:stCondLst>
                                        </p:cTn>
                                        <p:tgtEl>
                                          <p:spTgt spid="361515"/>
                                        </p:tgtEl>
                                        <p:attrNameLst>
                                          <p:attrName>style.visibility</p:attrName>
                                        </p:attrNameLst>
                                      </p:cBhvr>
                                      <p:to>
                                        <p:strVal val="visible"/>
                                      </p:to>
                                    </p:set>
                                    <p:animEffect transition="in" filter="wipe(right)">
                                      <p:cBhvr>
                                        <p:cTn id="63" dur="1000"/>
                                        <p:tgtEl>
                                          <p:spTgt spid="361515"/>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361511"/>
                                        </p:tgtEl>
                                        <p:attrNameLst>
                                          <p:attrName>style.visibility</p:attrName>
                                        </p:attrNameLst>
                                      </p:cBhvr>
                                      <p:to>
                                        <p:strVal val="visible"/>
                                      </p:to>
                                    </p:set>
                                  </p:childTnLst>
                                </p:cTn>
                              </p:par>
                            </p:childTnLst>
                          </p:cTn>
                        </p:par>
                        <p:par>
                          <p:cTn id="68" fill="hold" nodeType="afterGroup">
                            <p:stCondLst>
                              <p:cond delay="0"/>
                            </p:stCondLst>
                            <p:childTnLst>
                              <p:par>
                                <p:cTn id="69" presetID="22" presetClass="entr" presetSubtype="2" fill="hold" grpId="0" nodeType="afterEffect">
                                  <p:stCondLst>
                                    <p:cond delay="0"/>
                                  </p:stCondLst>
                                  <p:childTnLst>
                                    <p:set>
                                      <p:cBhvr>
                                        <p:cTn id="70" dur="1" fill="hold">
                                          <p:stCondLst>
                                            <p:cond delay="0"/>
                                          </p:stCondLst>
                                        </p:cTn>
                                        <p:tgtEl>
                                          <p:spTgt spid="361516"/>
                                        </p:tgtEl>
                                        <p:attrNameLst>
                                          <p:attrName>style.visibility</p:attrName>
                                        </p:attrNameLst>
                                      </p:cBhvr>
                                      <p:to>
                                        <p:strVal val="visible"/>
                                      </p:to>
                                    </p:set>
                                    <p:animEffect transition="in" filter="wipe(right)">
                                      <p:cBhvr>
                                        <p:cTn id="71" dur="1000"/>
                                        <p:tgtEl>
                                          <p:spTgt spid="3615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1505" grpId="0"/>
      <p:bldP spid="361506" grpId="0"/>
      <p:bldP spid="361507" grpId="0"/>
      <p:bldP spid="361508" grpId="0"/>
      <p:bldP spid="361509" grpId="0"/>
      <p:bldP spid="361510" grpId="0"/>
      <p:bldP spid="361511" grpId="0"/>
      <p:bldP spid="361512" grpId="0"/>
      <p:bldP spid="361513" grpId="0" animBg="1"/>
      <p:bldP spid="361514" grpId="0" animBg="1"/>
      <p:bldP spid="361515" grpId="0" animBg="1"/>
      <p:bldP spid="361516" grpId="0" animBg="1"/>
      <p:bldP spid="361517" grpId="0" animBg="1"/>
      <p:bldP spid="361518" grpId="0" animBg="1"/>
      <p:bldP spid="361519" grpId="0" animBg="1"/>
      <p:bldP spid="361520"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3665"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BD484947-208D-F847-8E54-0E0D3FE93FAC}" type="slidenum">
              <a:rPr lang="eu-ES" sz="1400">
                <a:latin typeface="Times" charset="0"/>
              </a:rPr>
              <a:pPr/>
              <a:t>49</a:t>
            </a:fld>
            <a:endParaRPr lang="eu-ES" sz="1400">
              <a:latin typeface="Times" charset="0"/>
            </a:endParaRPr>
          </a:p>
        </p:txBody>
      </p:sp>
      <p:sp>
        <p:nvSpPr>
          <p:cNvPr id="753666" name="Text Box 4"/>
          <p:cNvSpPr txBox="1">
            <a:spLocks noChangeArrowheads="1"/>
          </p:cNvSpPr>
          <p:nvPr/>
        </p:nvSpPr>
        <p:spPr bwMode="auto">
          <a:xfrm>
            <a:off x="792163" y="722313"/>
            <a:ext cx="1042987" cy="376237"/>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800"/>
              <a:t>Loturak</a:t>
            </a:r>
          </a:p>
        </p:txBody>
      </p:sp>
      <p:pic>
        <p:nvPicPr>
          <p:cNvPr id="753667" name="Picture 6" descr="www"/>
          <p:cNvPicPr>
            <a:picLocks noGrp="1" noChangeAspect="1" noChangeArrowheads="1"/>
          </p:cNvPicPr>
          <p:nvPr/>
        </p:nvPicPr>
        <p:blipFill>
          <a:blip r:embed="rId2">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46038" y="404813"/>
            <a:ext cx="817562"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53668" name="Group 55"/>
          <p:cNvGrpSpPr>
            <a:grpSpLocks/>
          </p:cNvGrpSpPr>
          <p:nvPr/>
        </p:nvGrpSpPr>
        <p:grpSpPr bwMode="auto">
          <a:xfrm>
            <a:off x="533400" y="1752600"/>
            <a:ext cx="3382963" cy="3600450"/>
            <a:chOff x="363" y="1117"/>
            <a:chExt cx="2131" cy="2268"/>
          </a:xfrm>
        </p:grpSpPr>
        <p:sp>
          <p:nvSpPr>
            <p:cNvPr id="753677" name="Text Box 13">
              <a:hlinkClick r:id="rId3"/>
            </p:cNvPr>
            <p:cNvSpPr txBox="1">
              <a:spLocks noChangeArrowheads="1"/>
            </p:cNvSpPr>
            <p:nvPr/>
          </p:nvSpPr>
          <p:spPr bwMode="auto">
            <a:xfrm>
              <a:off x="363" y="1117"/>
              <a:ext cx="2041" cy="2177"/>
            </a:xfrm>
            <a:prstGeom prst="rect">
              <a:avLst/>
            </a:prstGeom>
            <a:solidFill>
              <a:srgbClr val="CCFF66"/>
            </a:solidFill>
            <a:ln w="9525">
              <a:solidFill>
                <a:srgbClr val="2E8A2E"/>
              </a:solidFill>
              <a:miter lim="800000"/>
              <a:headEnd/>
              <a:tailEnd/>
            </a:ln>
          </p:spPr>
          <p:txBody>
            <a:bodyPr wrap="none"/>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800" b="1">
                  <a:solidFill>
                    <a:srgbClr val="2E8A2E"/>
                  </a:solidFill>
                </a:rPr>
                <a:t>Beroa eta tenperatura</a:t>
              </a:r>
            </a:p>
          </p:txBody>
        </p:sp>
        <p:grpSp>
          <p:nvGrpSpPr>
            <p:cNvPr id="753678" name="Group 14"/>
            <p:cNvGrpSpPr>
              <a:grpSpLocks/>
            </p:cNvGrpSpPr>
            <p:nvPr/>
          </p:nvGrpSpPr>
          <p:grpSpPr bwMode="auto">
            <a:xfrm>
              <a:off x="1542" y="3158"/>
              <a:ext cx="952" cy="227"/>
              <a:chOff x="1678" y="3158"/>
              <a:chExt cx="952" cy="227"/>
            </a:xfrm>
          </p:grpSpPr>
          <p:sp>
            <p:nvSpPr>
              <p:cNvPr id="753679" name="AutoShape 15">
                <a:hlinkClick r:id="rId3"/>
              </p:cNvPr>
              <p:cNvSpPr>
                <a:spLocks noChangeArrowheads="1"/>
              </p:cNvSpPr>
              <p:nvPr/>
            </p:nvSpPr>
            <p:spPr bwMode="auto">
              <a:xfrm>
                <a:off x="1678" y="3158"/>
                <a:ext cx="952" cy="227"/>
              </a:xfrm>
              <a:prstGeom prst="roundRect">
                <a:avLst>
                  <a:gd name="adj" fmla="val 16667"/>
                </a:avLst>
              </a:prstGeom>
              <a:solidFill>
                <a:schemeClr val="bg1"/>
              </a:solidFill>
              <a:ln w="12700">
                <a:solidFill>
                  <a:srgbClr val="2E8A2E"/>
                </a:solidFill>
                <a:round/>
                <a:headEnd/>
                <a:tailEnd/>
              </a:ln>
            </p:spPr>
            <p:txBody>
              <a:bodyPr wrap="none" anchor="ctr"/>
              <a:lstStyle/>
              <a:p>
                <a:pPr algn="r" eaLnBrk="1" hangingPunct="1"/>
                <a:r>
                  <a:rPr lang="eu-ES" sz="1000" b="1"/>
                  <a:t>WEB HONETARA</a:t>
                </a:r>
              </a:p>
              <a:p>
                <a:pPr algn="r" eaLnBrk="1" hangingPunct="1"/>
                <a:r>
                  <a:rPr lang="eu-ES" sz="1000" b="1"/>
                  <a:t> JOAN</a:t>
                </a:r>
              </a:p>
            </p:txBody>
          </p:sp>
          <p:sp>
            <p:nvSpPr>
              <p:cNvPr id="753680" name="Oval 16">
                <a:hlinkClick r:id="rId3"/>
              </p:cNvPr>
              <p:cNvSpPr>
                <a:spLocks noChangeArrowheads="1"/>
              </p:cNvSpPr>
              <p:nvPr/>
            </p:nvSpPr>
            <p:spPr bwMode="auto">
              <a:xfrm>
                <a:off x="1723" y="3203"/>
                <a:ext cx="136" cy="136"/>
              </a:xfrm>
              <a:prstGeom prst="ellipse">
                <a:avLst/>
              </a:prstGeom>
              <a:solidFill>
                <a:srgbClr val="2E8A2E"/>
              </a:solidFill>
              <a:ln w="9525">
                <a:solidFill>
                  <a:srgbClr val="2E8A2E"/>
                </a:solidFill>
                <a:round/>
                <a:headEnd/>
                <a:tailEnd/>
              </a:ln>
            </p:spPr>
            <p:txBody>
              <a:bodyPr wrap="none" anchor="ctr"/>
              <a:lstStyle/>
              <a:p>
                <a:pPr algn="ctr" eaLnBrk="1" hangingPunct="1"/>
                <a:endParaRPr lang="es-ES" sz="1800"/>
              </a:p>
            </p:txBody>
          </p:sp>
          <p:sp>
            <p:nvSpPr>
              <p:cNvPr id="753681" name="AutoShape 17">
                <a:hlinkClick r:id="rId3"/>
              </p:cNvPr>
              <p:cNvSpPr>
                <a:spLocks noChangeArrowheads="1"/>
              </p:cNvSpPr>
              <p:nvPr/>
            </p:nvSpPr>
            <p:spPr bwMode="auto">
              <a:xfrm rot="5400000">
                <a:off x="1757" y="3229"/>
                <a:ext cx="90" cy="78"/>
              </a:xfrm>
              <a:prstGeom prst="triangle">
                <a:avLst>
                  <a:gd name="adj" fmla="val 50000"/>
                </a:avLst>
              </a:prstGeom>
              <a:solidFill>
                <a:schemeClr val="bg1"/>
              </a:solidFill>
              <a:ln w="9525">
                <a:solidFill>
                  <a:srgbClr val="2E8A2E"/>
                </a:solidFill>
                <a:miter lim="800000"/>
                <a:headEnd/>
                <a:tailEnd/>
              </a:ln>
            </p:spPr>
            <p:txBody>
              <a:bodyPr wrap="none" anchor="ctr"/>
              <a:lstStyle/>
              <a:p>
                <a:pPr algn="ctr" eaLnBrk="1" hangingPunct="1"/>
                <a:endParaRPr lang="es-ES" sz="1800"/>
              </a:p>
            </p:txBody>
          </p:sp>
        </p:grpSp>
      </p:grpSp>
      <p:pic>
        <p:nvPicPr>
          <p:cNvPr id="753669" name="Picture 97" descr="web1">
            <a:hlinkClick r:id="rId3"/>
          </p:cNvP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088" y="2312988"/>
            <a:ext cx="3562350" cy="2093912"/>
          </a:xfrm>
          <a:prstGeom prst="rect">
            <a:avLst/>
          </a:prstGeom>
          <a:noFill/>
          <a:ln w="9525">
            <a:solidFill>
              <a:srgbClr val="006600"/>
            </a:solidFill>
            <a:miter lim="800000"/>
            <a:headEnd/>
            <a:tailEnd/>
          </a:ln>
          <a:extLst>
            <a:ext uri="{909E8E84-426E-40dd-AFC4-6F175D3DCCD1}">
              <a14:hiddenFill xmlns:a14="http://schemas.microsoft.com/office/drawing/2010/main">
                <a:solidFill>
                  <a:srgbClr val="FFFFFF"/>
                </a:solidFill>
              </a14:hiddenFill>
            </a:ext>
          </a:extLst>
        </p:spPr>
      </p:pic>
      <p:grpSp>
        <p:nvGrpSpPr>
          <p:cNvPr id="753670" name="Group 62"/>
          <p:cNvGrpSpPr>
            <a:grpSpLocks/>
          </p:cNvGrpSpPr>
          <p:nvPr/>
        </p:nvGrpSpPr>
        <p:grpSpPr bwMode="auto">
          <a:xfrm>
            <a:off x="4916488" y="1773238"/>
            <a:ext cx="3382962" cy="3600450"/>
            <a:chOff x="3097" y="1117"/>
            <a:chExt cx="2131" cy="2268"/>
          </a:xfrm>
        </p:grpSpPr>
        <p:sp>
          <p:nvSpPr>
            <p:cNvPr id="753672" name="Text Box 20">
              <a:hlinkClick r:id="rId5"/>
            </p:cNvPr>
            <p:cNvSpPr txBox="1">
              <a:spLocks noChangeArrowheads="1"/>
            </p:cNvSpPr>
            <p:nvPr/>
          </p:nvSpPr>
          <p:spPr bwMode="auto">
            <a:xfrm>
              <a:off x="3097" y="1117"/>
              <a:ext cx="2041" cy="2177"/>
            </a:xfrm>
            <a:prstGeom prst="rect">
              <a:avLst/>
            </a:prstGeom>
            <a:solidFill>
              <a:srgbClr val="CCFF66"/>
            </a:solidFill>
            <a:ln w="9525">
              <a:solidFill>
                <a:srgbClr val="2E8A2E"/>
              </a:solidFill>
              <a:miter lim="800000"/>
              <a:headEnd/>
              <a:tailEnd/>
            </a:ln>
          </p:spPr>
          <p:txBody>
            <a:bodyPr wrap="none"/>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800" b="1">
                  <a:solidFill>
                    <a:srgbClr val="2E8A2E"/>
                  </a:solidFill>
                </a:rPr>
                <a:t>Beroketa globala</a:t>
              </a:r>
            </a:p>
          </p:txBody>
        </p:sp>
        <p:grpSp>
          <p:nvGrpSpPr>
            <p:cNvPr id="753673" name="Group 21"/>
            <p:cNvGrpSpPr>
              <a:grpSpLocks/>
            </p:cNvGrpSpPr>
            <p:nvPr/>
          </p:nvGrpSpPr>
          <p:grpSpPr bwMode="auto">
            <a:xfrm>
              <a:off x="4276" y="3158"/>
              <a:ext cx="952" cy="227"/>
              <a:chOff x="1678" y="3158"/>
              <a:chExt cx="952" cy="227"/>
            </a:xfrm>
          </p:grpSpPr>
          <p:sp>
            <p:nvSpPr>
              <p:cNvPr id="753674" name="AutoShape 22">
                <a:hlinkClick r:id="rId5"/>
              </p:cNvPr>
              <p:cNvSpPr>
                <a:spLocks noChangeArrowheads="1"/>
              </p:cNvSpPr>
              <p:nvPr/>
            </p:nvSpPr>
            <p:spPr bwMode="auto">
              <a:xfrm>
                <a:off x="1678" y="3158"/>
                <a:ext cx="952" cy="227"/>
              </a:xfrm>
              <a:prstGeom prst="roundRect">
                <a:avLst>
                  <a:gd name="adj" fmla="val 16667"/>
                </a:avLst>
              </a:prstGeom>
              <a:solidFill>
                <a:schemeClr val="bg1"/>
              </a:solidFill>
              <a:ln w="12700">
                <a:solidFill>
                  <a:srgbClr val="2E8A2E"/>
                </a:solidFill>
                <a:round/>
                <a:headEnd/>
                <a:tailEnd/>
              </a:ln>
            </p:spPr>
            <p:txBody>
              <a:bodyPr wrap="none" anchor="ctr"/>
              <a:lstStyle/>
              <a:p>
                <a:pPr algn="r" eaLnBrk="1" hangingPunct="1"/>
                <a:r>
                  <a:rPr lang="eu-ES" sz="1000" b="1"/>
                  <a:t>WEB HONETARA</a:t>
                </a:r>
              </a:p>
              <a:p>
                <a:pPr algn="r" eaLnBrk="1" hangingPunct="1"/>
                <a:r>
                  <a:rPr lang="eu-ES" sz="1000" b="1"/>
                  <a:t>JOAN</a:t>
                </a:r>
              </a:p>
            </p:txBody>
          </p:sp>
          <p:sp>
            <p:nvSpPr>
              <p:cNvPr id="753675" name="Oval 23">
                <a:hlinkClick r:id="rId5"/>
              </p:cNvPr>
              <p:cNvSpPr>
                <a:spLocks noChangeArrowheads="1"/>
              </p:cNvSpPr>
              <p:nvPr/>
            </p:nvSpPr>
            <p:spPr bwMode="auto">
              <a:xfrm>
                <a:off x="1723" y="3203"/>
                <a:ext cx="136" cy="136"/>
              </a:xfrm>
              <a:prstGeom prst="ellipse">
                <a:avLst/>
              </a:prstGeom>
              <a:solidFill>
                <a:srgbClr val="2E8A2E"/>
              </a:solidFill>
              <a:ln w="9525">
                <a:solidFill>
                  <a:srgbClr val="2E8A2E"/>
                </a:solidFill>
                <a:round/>
                <a:headEnd/>
                <a:tailEnd/>
              </a:ln>
            </p:spPr>
            <p:txBody>
              <a:bodyPr wrap="none" anchor="ctr"/>
              <a:lstStyle/>
              <a:p>
                <a:pPr algn="ctr" eaLnBrk="1" hangingPunct="1"/>
                <a:endParaRPr lang="es-ES" sz="1800"/>
              </a:p>
            </p:txBody>
          </p:sp>
          <p:sp>
            <p:nvSpPr>
              <p:cNvPr id="753676" name="AutoShape 24">
                <a:hlinkClick r:id="rId5"/>
              </p:cNvPr>
              <p:cNvSpPr>
                <a:spLocks noChangeArrowheads="1"/>
              </p:cNvSpPr>
              <p:nvPr/>
            </p:nvSpPr>
            <p:spPr bwMode="auto">
              <a:xfrm rot="5400000">
                <a:off x="1757" y="3229"/>
                <a:ext cx="90" cy="78"/>
              </a:xfrm>
              <a:prstGeom prst="triangle">
                <a:avLst>
                  <a:gd name="adj" fmla="val 50000"/>
                </a:avLst>
              </a:prstGeom>
              <a:solidFill>
                <a:schemeClr val="bg1"/>
              </a:solidFill>
              <a:ln w="9525">
                <a:solidFill>
                  <a:srgbClr val="2E8A2E"/>
                </a:solidFill>
                <a:miter lim="800000"/>
                <a:headEnd/>
                <a:tailEnd/>
              </a:ln>
            </p:spPr>
            <p:txBody>
              <a:bodyPr rot="10800000" vert="eaVert" wrap="none" anchor="ctr"/>
              <a:lstStyle/>
              <a:p>
                <a:pPr algn="ctr" eaLnBrk="1" hangingPunct="1"/>
                <a:endParaRPr lang="es-ES" sz="1800"/>
              </a:p>
            </p:txBody>
          </p:sp>
        </p:grpSp>
      </p:grpSp>
      <p:pic>
        <p:nvPicPr>
          <p:cNvPr id="753671" name="Picture 99" descr="web2">
            <a:hlinkClick r:id="rId5"/>
          </p:cNvPr>
          <p:cNvPicPr preferRelativeResize="0">
            <a:picLocks noChangeArrowheads="1"/>
          </p:cNvPicPr>
          <p:nvPr/>
        </p:nvPicPr>
        <p:blipFill>
          <a:blip r:embed="rId6">
            <a:extLst>
              <a:ext uri="{28A0092B-C50C-407E-A947-70E740481C1C}">
                <a14:useLocalDpi xmlns:a14="http://schemas.microsoft.com/office/drawing/2010/main" val="0"/>
              </a:ext>
            </a:extLst>
          </a:blip>
          <a:srcRect r="8524"/>
          <a:stretch>
            <a:fillRect/>
          </a:stretch>
        </p:blipFill>
        <p:spPr bwMode="auto">
          <a:xfrm>
            <a:off x="5184775" y="2292350"/>
            <a:ext cx="3562350" cy="2093913"/>
          </a:xfrm>
          <a:prstGeom prst="rect">
            <a:avLst/>
          </a:prstGeom>
          <a:noFill/>
          <a:ln w="9525">
            <a:solidFill>
              <a:srgbClr val="006600"/>
            </a:solidFill>
            <a:miter lim="800000"/>
            <a:headEnd/>
            <a:tailEnd/>
          </a:ln>
          <a:extLst>
            <a:ext uri="{909E8E84-426E-40dd-AFC4-6F175D3DCCD1}">
              <a14:hiddenFill xmlns:a14="http://schemas.microsoft.com/office/drawing/2010/main">
                <a:solidFill>
                  <a:srgbClr val="FFFFFF"/>
                </a:solidFill>
              </a14:hiddenFill>
            </a:ext>
          </a:extLst>
        </p:spPr>
      </p:pic>
      <p:pic>
        <p:nvPicPr>
          <p:cNvPr id="20" name="Imagen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Imagen 11" descr="blanco_pequeno"/>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Imagen 12" descr="logo_papel"/>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6644064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5537" name="3 Marcador de número de diapositiva"/>
          <p:cNvSpPr>
            <a:spLocks noGrp="1"/>
          </p:cNvSpPr>
          <p:nvPr>
            <p:ph type="sldNum" sz="quarter" idx="12"/>
          </p:nvPr>
        </p:nvSpPr>
        <p:spPr>
          <a:xfrm>
            <a:off x="6553200" y="4951538"/>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4F4F9B96-BC0B-A04B-B15C-CC7637B7AEA0}" type="slidenum">
              <a:rPr lang="eu-ES" sz="1400">
                <a:latin typeface="Times" charset="0"/>
              </a:rPr>
              <a:pPr/>
              <a:t>5</a:t>
            </a:fld>
            <a:endParaRPr lang="eu-ES" sz="1400">
              <a:latin typeface="Times" charset="0"/>
            </a:endParaRPr>
          </a:p>
        </p:txBody>
      </p:sp>
      <p:sp>
        <p:nvSpPr>
          <p:cNvPr id="705691" name="Text Box 1182"/>
          <p:cNvSpPr txBox="1">
            <a:spLocks noChangeArrowheads="1"/>
          </p:cNvSpPr>
          <p:nvPr/>
        </p:nvSpPr>
        <p:spPr bwMode="auto">
          <a:xfrm>
            <a:off x="2195513" y="987671"/>
            <a:ext cx="4968875" cy="406400"/>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r" eaLnBrk="1" hangingPunct="1"/>
            <a:r>
              <a:rPr lang="eu-ES" sz="2000" b="1">
                <a:cs typeface="Arial" charset="0"/>
              </a:rPr>
              <a:t>Teoria Zinetiko molekularra gogoratu</a:t>
            </a:r>
          </a:p>
        </p:txBody>
      </p:sp>
      <p:sp>
        <p:nvSpPr>
          <p:cNvPr id="705692" name="Text Box 1183"/>
          <p:cNvSpPr txBox="1">
            <a:spLocks noChangeArrowheads="1"/>
          </p:cNvSpPr>
          <p:nvPr/>
        </p:nvSpPr>
        <p:spPr bwMode="auto">
          <a:xfrm>
            <a:off x="322263" y="3535488"/>
            <a:ext cx="244792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000" b="1">
                <a:cs typeface="Arial" charset="0"/>
              </a:rPr>
              <a:t>Oso elkartuta, bibrazioak, ez dira desplazatzen.</a:t>
            </a:r>
          </a:p>
        </p:txBody>
      </p:sp>
      <p:sp>
        <p:nvSpPr>
          <p:cNvPr id="705694" name="Text Box 1185"/>
          <p:cNvSpPr txBox="1">
            <a:spLocks noChangeArrowheads="1"/>
          </p:cNvSpPr>
          <p:nvPr/>
        </p:nvSpPr>
        <p:spPr bwMode="auto">
          <a:xfrm>
            <a:off x="3059113" y="3535488"/>
            <a:ext cx="2808287"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000" b="1">
                <a:cs typeface="Arial" charset="0"/>
              </a:rPr>
              <a:t>Desplazatzen dira baina elkartuta daude.</a:t>
            </a:r>
          </a:p>
        </p:txBody>
      </p:sp>
      <p:sp>
        <p:nvSpPr>
          <p:cNvPr id="705695" name="Text Box 1186"/>
          <p:cNvSpPr txBox="1">
            <a:spLocks noChangeArrowheads="1"/>
          </p:cNvSpPr>
          <p:nvPr/>
        </p:nvSpPr>
        <p:spPr bwMode="auto">
          <a:xfrm>
            <a:off x="6011863" y="3535488"/>
            <a:ext cx="259080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000" b="1">
                <a:cs typeface="Arial" charset="0"/>
              </a:rPr>
              <a:t>Oso aldenduta eta oso azkar mugitzen dira. Ontziaren ormen kontra talkak daude. Ontzi osoan daude.</a:t>
            </a:r>
          </a:p>
        </p:txBody>
      </p:sp>
      <p:sp>
        <p:nvSpPr>
          <p:cNvPr id="781475" name="AutoShape 1187"/>
          <p:cNvSpPr>
            <a:spLocks noChangeArrowheads="1"/>
          </p:cNvSpPr>
          <p:nvPr/>
        </p:nvSpPr>
        <p:spPr bwMode="auto">
          <a:xfrm>
            <a:off x="395288" y="2455988"/>
            <a:ext cx="8424862" cy="647700"/>
          </a:xfrm>
          <a:prstGeom prst="rightArrow">
            <a:avLst>
              <a:gd name="adj1" fmla="val 44120"/>
              <a:gd name="adj2" fmla="val 140431"/>
            </a:avLst>
          </a:prstGeom>
          <a:gradFill rotWithShape="1">
            <a:gsLst>
              <a:gs pos="0">
                <a:schemeClr val="accent1"/>
              </a:gs>
              <a:gs pos="100000">
                <a:srgbClr val="FF0000"/>
              </a:gs>
            </a:gsLst>
            <a:lin ang="0" scaled="1"/>
          </a:gradFill>
          <a:ln w="9525">
            <a:solidFill>
              <a:schemeClr val="tx1"/>
            </a:solidFill>
            <a:miter lim="800000"/>
            <a:headEnd/>
            <a:tailEnd/>
          </a:ln>
        </p:spPr>
        <p:txBody>
          <a:bodyPr wrap="none" anchor="ctr"/>
          <a:lstStyle/>
          <a:p>
            <a:pPr algn="ctr" eaLnBrk="1" hangingPunct="1"/>
            <a:r>
              <a:rPr lang="eu-ES" sz="1800" b="1">
                <a:cs typeface="Arial" charset="0"/>
              </a:rPr>
              <a:t>Gas egoera</a:t>
            </a:r>
          </a:p>
        </p:txBody>
      </p:sp>
      <p:sp>
        <p:nvSpPr>
          <p:cNvPr id="705697" name="Text Box 1188"/>
          <p:cNvSpPr txBox="1">
            <a:spLocks noChangeArrowheads="1"/>
          </p:cNvSpPr>
          <p:nvPr/>
        </p:nvSpPr>
        <p:spPr bwMode="auto">
          <a:xfrm>
            <a:off x="6659563" y="2600451"/>
            <a:ext cx="17811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400" b="1">
                <a:cs typeface="Arial" charset="0"/>
                <a:hlinkClick r:id="rId2"/>
              </a:rPr>
              <a:t>Gas egoera</a:t>
            </a:r>
            <a:endParaRPr lang="eu-ES" sz="1400" b="1">
              <a:cs typeface="Arial" charset="0"/>
            </a:endParaRPr>
          </a:p>
        </p:txBody>
      </p:sp>
      <p:sp>
        <p:nvSpPr>
          <p:cNvPr id="705698" name="Text Box 1189"/>
          <p:cNvSpPr txBox="1">
            <a:spLocks noChangeArrowheads="1"/>
          </p:cNvSpPr>
          <p:nvPr/>
        </p:nvSpPr>
        <p:spPr bwMode="auto">
          <a:xfrm>
            <a:off x="323850" y="2600451"/>
            <a:ext cx="23034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400" b="1">
                <a:cs typeface="Arial" charset="0"/>
                <a:hlinkClick r:id="rId3"/>
              </a:rPr>
              <a:t>solidoa</a:t>
            </a:r>
            <a:r>
              <a:rPr lang="eu-ES" sz="1400" b="1">
                <a:cs typeface="Arial" charset="0"/>
              </a:rPr>
              <a:t>                </a:t>
            </a:r>
            <a:r>
              <a:rPr lang="eu-ES" sz="1400" b="1">
                <a:cs typeface="Arial" charset="0"/>
                <a:hlinkClick r:id="rId4"/>
              </a:rPr>
              <a:t>likidoa</a:t>
            </a:r>
            <a:endParaRPr lang="eu-ES" sz="1400" b="1">
              <a:cs typeface="Arial" charset="0"/>
            </a:endParaRPr>
          </a:p>
        </p:txBody>
      </p:sp>
      <p:sp>
        <p:nvSpPr>
          <p:cNvPr id="705699" name="Rectangle 1190"/>
          <p:cNvSpPr>
            <a:spLocks noChangeArrowheads="1"/>
          </p:cNvSpPr>
          <p:nvPr/>
        </p:nvSpPr>
        <p:spPr bwMode="auto">
          <a:xfrm>
            <a:off x="1619250" y="1490909"/>
            <a:ext cx="8953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u-ES" b="1">
                <a:hlinkClick r:id="rId3"/>
              </a:rPr>
              <a:t>solidoa</a:t>
            </a:r>
            <a:endParaRPr lang="es-ES" b="1"/>
          </a:p>
        </p:txBody>
      </p:sp>
      <p:sp>
        <p:nvSpPr>
          <p:cNvPr id="705700" name="Rectangle 1191"/>
          <p:cNvSpPr>
            <a:spLocks noChangeArrowheads="1"/>
          </p:cNvSpPr>
          <p:nvPr/>
        </p:nvSpPr>
        <p:spPr bwMode="auto">
          <a:xfrm>
            <a:off x="3635375" y="3103688"/>
            <a:ext cx="15049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u-ES" b="1">
                <a:hlinkClick r:id="rId4"/>
              </a:rPr>
              <a:t>Likido egoera</a:t>
            </a:r>
            <a:endParaRPr lang="eu-ES" b="1"/>
          </a:p>
        </p:txBody>
      </p:sp>
      <p:sp>
        <p:nvSpPr>
          <p:cNvPr id="705701" name="Text Box 1192"/>
          <p:cNvSpPr txBox="1">
            <a:spLocks noChangeArrowheads="1"/>
          </p:cNvSpPr>
          <p:nvPr/>
        </p:nvSpPr>
        <p:spPr bwMode="auto">
          <a:xfrm>
            <a:off x="5003800" y="1562346"/>
            <a:ext cx="17811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400" b="1">
                <a:cs typeface="Arial" charset="0"/>
                <a:hlinkClick r:id="rId2"/>
              </a:rPr>
              <a:t>Gas egoera</a:t>
            </a:r>
            <a:endParaRPr lang="eu-ES" sz="1400" b="1">
              <a:cs typeface="Arial" charset="0"/>
            </a:endParaRPr>
          </a:p>
        </p:txBody>
      </p:sp>
      <p:sp>
        <p:nvSpPr>
          <p:cNvPr id="705702" name="Line 1193"/>
          <p:cNvSpPr>
            <a:spLocks noChangeShapeType="1"/>
          </p:cNvSpPr>
          <p:nvPr/>
        </p:nvSpPr>
        <p:spPr bwMode="auto">
          <a:xfrm flipH="1">
            <a:off x="4787900" y="1779834"/>
            <a:ext cx="215900" cy="2873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705703" name="Line 1194"/>
          <p:cNvSpPr>
            <a:spLocks noChangeShapeType="1"/>
          </p:cNvSpPr>
          <p:nvPr/>
        </p:nvSpPr>
        <p:spPr bwMode="auto">
          <a:xfrm>
            <a:off x="6156325" y="1779834"/>
            <a:ext cx="792163" cy="2873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705704" name="Line 1195"/>
          <p:cNvSpPr>
            <a:spLocks noChangeShapeType="1"/>
          </p:cNvSpPr>
          <p:nvPr/>
        </p:nvSpPr>
        <p:spPr bwMode="auto">
          <a:xfrm>
            <a:off x="2051050" y="1779834"/>
            <a:ext cx="0" cy="1428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705705" name="Rectangle 1196"/>
          <p:cNvSpPr>
            <a:spLocks noChangeArrowheads="1"/>
          </p:cNvSpPr>
          <p:nvPr/>
        </p:nvSpPr>
        <p:spPr bwMode="auto">
          <a:xfrm>
            <a:off x="900113" y="3103688"/>
            <a:ext cx="15271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u-ES" b="1">
                <a:hlinkClick r:id="rId3"/>
              </a:rPr>
              <a:t>Solido egoera</a:t>
            </a:r>
            <a:endParaRPr lang="es-ES" b="1"/>
          </a:p>
        </p:txBody>
      </p:sp>
      <p:sp>
        <p:nvSpPr>
          <p:cNvPr id="705706" name="Text Box 1198"/>
          <p:cNvSpPr txBox="1">
            <a:spLocks noChangeArrowheads="1"/>
          </p:cNvSpPr>
          <p:nvPr/>
        </p:nvSpPr>
        <p:spPr bwMode="auto">
          <a:xfrm>
            <a:off x="6372225" y="3176713"/>
            <a:ext cx="17811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400" b="1">
                <a:cs typeface="Arial" charset="0"/>
                <a:hlinkClick r:id="rId2"/>
              </a:rPr>
              <a:t>Gas egoera</a:t>
            </a:r>
            <a:endParaRPr lang="eu-ES" sz="1400" b="1">
              <a:cs typeface="Arial" charset="0"/>
            </a:endParaRPr>
          </a:p>
        </p:txBody>
      </p:sp>
      <p:pic>
        <p:nvPicPr>
          <p:cNvPr id="173" name="Imagen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 name="Imagen 11" descr="blanco_pequen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5" name="Imagen 12" descr="logo_papel"/>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915071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indefinite" fill="hold" nodeType="withEffect">
                                  <p:stCondLst>
                                    <p:cond delay="0"/>
                                  </p:stCondLst>
                                  <p:childTnLst>
                                    <p:animClr clrSpc="rgb" dir="cw">
                                      <p:cBhvr override="childStyle">
                                        <p:cTn id="6" dur="3000" fill="hold"/>
                                        <p:tgtEl>
                                          <p:spTgt spid="781475">
                                            <p:txEl>
                                              <p:pRg st="0" end="0"/>
                                            </p:txEl>
                                          </p:spTgt>
                                        </p:tgtEl>
                                        <p:attrNameLst>
                                          <p:attrName>style.color</p:attrName>
                                        </p:attrNameLst>
                                      </p:cBhvr>
                                      <p:to>
                                        <a:schemeClr val="bg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4689"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58CD280F-8274-694D-A91D-2248143C8679}" type="slidenum">
              <a:rPr lang="eu-ES" sz="1400">
                <a:latin typeface="Times" charset="0"/>
              </a:rPr>
              <a:pPr/>
              <a:t>50</a:t>
            </a:fld>
            <a:endParaRPr lang="eu-ES" sz="1400">
              <a:latin typeface="Times" charset="0"/>
            </a:endParaRPr>
          </a:p>
        </p:txBody>
      </p:sp>
      <p:sp>
        <p:nvSpPr>
          <p:cNvPr id="800773" name="Text Box 5"/>
          <p:cNvSpPr txBox="1">
            <a:spLocks noChangeArrowheads="1"/>
          </p:cNvSpPr>
          <p:nvPr/>
        </p:nvSpPr>
        <p:spPr bwMode="auto">
          <a:xfrm>
            <a:off x="1692275" y="732681"/>
            <a:ext cx="5327650" cy="650875"/>
          </a:xfrm>
          <a:prstGeom prst="rect">
            <a:avLst/>
          </a:prstGeom>
          <a:solidFill>
            <a:srgbClr val="FFFF99"/>
          </a:solidFill>
          <a:ln w="9525">
            <a:solidFill>
              <a:schemeClr val="tx1"/>
            </a:solidFill>
            <a:miter lim="800000"/>
            <a:headEnd/>
            <a:tailEnd/>
          </a:ln>
          <a:effectLst/>
        </p:spPr>
        <p:txBody>
          <a:bodyPr>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defRPr/>
            </a:pPr>
            <a:r>
              <a:rPr lang="eu-ES" sz="3600" smtClean="0">
                <a:effectLst>
                  <a:outerShdw blurRad="38100" dist="38100" dir="2700000" algn="tl">
                    <a:srgbClr val="FFFFFF"/>
                  </a:outerShdw>
                </a:effectLst>
                <a:cs typeface="Arial" charset="0"/>
              </a:rPr>
              <a:t>Nola hedatzen da beroa?</a:t>
            </a:r>
          </a:p>
        </p:txBody>
      </p:sp>
      <p:sp>
        <p:nvSpPr>
          <p:cNvPr id="754693" name="Text Box 11"/>
          <p:cNvSpPr txBox="1">
            <a:spLocks noChangeArrowheads="1"/>
          </p:cNvSpPr>
          <p:nvPr/>
        </p:nvSpPr>
        <p:spPr bwMode="auto">
          <a:xfrm>
            <a:off x="2627313" y="1700213"/>
            <a:ext cx="29892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800" b="1">
                <a:cs typeface="Arial" charset="0"/>
              </a:rPr>
              <a:t>Hiru bide daude:</a:t>
            </a:r>
          </a:p>
        </p:txBody>
      </p:sp>
      <p:cxnSp>
        <p:nvCxnSpPr>
          <p:cNvPr id="754694" name="AutoShape 12"/>
          <p:cNvCxnSpPr>
            <a:cxnSpLocks noChangeShapeType="1"/>
          </p:cNvCxnSpPr>
          <p:nvPr/>
        </p:nvCxnSpPr>
        <p:spPr bwMode="auto">
          <a:xfrm rot="10800000" flipV="1">
            <a:off x="1543050" y="2276475"/>
            <a:ext cx="3173413" cy="1008063"/>
          </a:xfrm>
          <a:prstGeom prst="bentConnector2">
            <a:avLst/>
          </a:prstGeom>
          <a:noFill/>
          <a:ln w="47625">
            <a:solidFill>
              <a:schemeClr val="tx1"/>
            </a:solidFill>
            <a:miter lim="800000"/>
            <a:headEnd/>
            <a:tailEnd type="arrow" w="med" len="med"/>
          </a:ln>
          <a:extLst>
            <a:ext uri="{909E8E84-426E-40dd-AFC4-6F175D3DCCD1}">
              <a14:hiddenFill xmlns:a14="http://schemas.microsoft.com/office/drawing/2010/main">
                <a:noFill/>
              </a14:hiddenFill>
            </a:ext>
          </a:extLst>
        </p:spPr>
      </p:cxnSp>
      <p:cxnSp>
        <p:nvCxnSpPr>
          <p:cNvPr id="754695" name="AutoShape 13"/>
          <p:cNvCxnSpPr>
            <a:cxnSpLocks noChangeShapeType="1"/>
          </p:cNvCxnSpPr>
          <p:nvPr/>
        </p:nvCxnSpPr>
        <p:spPr bwMode="auto">
          <a:xfrm rot="5400000">
            <a:off x="4318794" y="2455069"/>
            <a:ext cx="647700" cy="147638"/>
          </a:xfrm>
          <a:prstGeom prst="bentConnector3">
            <a:avLst>
              <a:gd name="adj1" fmla="val 50000"/>
            </a:avLst>
          </a:prstGeom>
          <a:noFill/>
          <a:ln w="47625">
            <a:solidFill>
              <a:schemeClr val="tx1"/>
            </a:solidFill>
            <a:miter lim="800000"/>
            <a:headEnd/>
            <a:tailEnd type="arrow" w="med" len="med"/>
          </a:ln>
          <a:extLst>
            <a:ext uri="{909E8E84-426E-40dd-AFC4-6F175D3DCCD1}">
              <a14:hiddenFill xmlns:a14="http://schemas.microsoft.com/office/drawing/2010/main">
                <a:noFill/>
              </a14:hiddenFill>
            </a:ext>
          </a:extLst>
        </p:spPr>
      </p:cxnSp>
      <p:cxnSp>
        <p:nvCxnSpPr>
          <p:cNvPr id="754696" name="AutoShape 14"/>
          <p:cNvCxnSpPr>
            <a:cxnSpLocks noChangeShapeType="1"/>
          </p:cNvCxnSpPr>
          <p:nvPr/>
        </p:nvCxnSpPr>
        <p:spPr bwMode="auto">
          <a:xfrm rot="16200000" flipH="1">
            <a:off x="5803107" y="1118394"/>
            <a:ext cx="704850" cy="2878137"/>
          </a:xfrm>
          <a:prstGeom prst="bentConnector3">
            <a:avLst>
              <a:gd name="adj1" fmla="val 50000"/>
            </a:avLst>
          </a:prstGeom>
          <a:noFill/>
          <a:ln w="47625">
            <a:solidFill>
              <a:schemeClr val="tx1"/>
            </a:solidFill>
            <a:miter lim="800000"/>
            <a:headEnd/>
            <a:tailEnd type="arrow" w="med" len="med"/>
          </a:ln>
          <a:extLst>
            <a:ext uri="{909E8E84-426E-40dd-AFC4-6F175D3DCCD1}">
              <a14:hiddenFill xmlns:a14="http://schemas.microsoft.com/office/drawing/2010/main">
                <a:noFill/>
              </a14:hiddenFill>
            </a:ext>
          </a:extLst>
        </p:spPr>
      </p:cxnSp>
      <p:sp>
        <p:nvSpPr>
          <p:cNvPr id="754698" name="Text Box 16"/>
          <p:cNvSpPr txBox="1">
            <a:spLocks noChangeArrowheads="1"/>
          </p:cNvSpPr>
          <p:nvPr/>
        </p:nvSpPr>
        <p:spPr bwMode="auto">
          <a:xfrm>
            <a:off x="762000" y="4561136"/>
            <a:ext cx="1752600" cy="346075"/>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b="1"/>
              <a:t>KONDUKZIOA</a:t>
            </a:r>
          </a:p>
        </p:txBody>
      </p:sp>
      <p:sp>
        <p:nvSpPr>
          <p:cNvPr id="754699" name="Text Box 17"/>
          <p:cNvSpPr txBox="1">
            <a:spLocks noChangeArrowheads="1"/>
          </p:cNvSpPr>
          <p:nvPr/>
        </p:nvSpPr>
        <p:spPr bwMode="auto">
          <a:xfrm>
            <a:off x="3505200" y="4561136"/>
            <a:ext cx="1752600" cy="346075"/>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b="1"/>
              <a:t>KONBEKZIOA</a:t>
            </a:r>
          </a:p>
        </p:txBody>
      </p:sp>
      <p:sp>
        <p:nvSpPr>
          <p:cNvPr id="754700" name="Text Box 18"/>
          <p:cNvSpPr txBox="1">
            <a:spLocks noChangeArrowheads="1"/>
          </p:cNvSpPr>
          <p:nvPr/>
        </p:nvSpPr>
        <p:spPr bwMode="auto">
          <a:xfrm>
            <a:off x="6858000" y="4484936"/>
            <a:ext cx="1752600" cy="346075"/>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b="1"/>
              <a:t>ERRADIAZIOA</a:t>
            </a:r>
          </a:p>
        </p:txBody>
      </p:sp>
      <p:pic>
        <p:nvPicPr>
          <p:cNvPr id="1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948144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5713"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8B266E7C-FEE0-0A42-804B-586B1054AD0C}" type="slidenum">
              <a:rPr lang="eu-ES" sz="1400">
                <a:latin typeface="Times" charset="0"/>
              </a:rPr>
              <a:pPr/>
              <a:t>51</a:t>
            </a:fld>
            <a:endParaRPr lang="eu-ES" sz="1400">
              <a:latin typeface="Times" charset="0"/>
            </a:endParaRPr>
          </a:p>
        </p:txBody>
      </p:sp>
      <p:sp>
        <p:nvSpPr>
          <p:cNvPr id="801798" name="Text Box 6"/>
          <p:cNvSpPr txBox="1">
            <a:spLocks noChangeArrowheads="1"/>
          </p:cNvSpPr>
          <p:nvPr/>
        </p:nvSpPr>
        <p:spPr bwMode="auto">
          <a:xfrm>
            <a:off x="1570831" y="1033725"/>
            <a:ext cx="6840538" cy="650875"/>
          </a:xfrm>
          <a:prstGeom prst="rect">
            <a:avLst/>
          </a:prstGeom>
          <a:solidFill>
            <a:srgbClr val="FFFF99"/>
          </a:solidFill>
          <a:ln w="9525">
            <a:solidFill>
              <a:schemeClr val="tx1"/>
            </a:solidFill>
            <a:miter lim="800000"/>
            <a:headEnd/>
            <a:tailEnd/>
          </a:ln>
          <a:effectLst/>
        </p:spPr>
        <p:txBody>
          <a:bodyPr>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defRPr/>
            </a:pPr>
            <a:r>
              <a:rPr lang="eu-ES" sz="3600" smtClean="0">
                <a:effectLst>
                  <a:outerShdw blurRad="38100" dist="38100" dir="2700000" algn="tl">
                    <a:srgbClr val="FFFFFF"/>
                  </a:outerShdw>
                </a:effectLst>
                <a:cs typeface="Arial" charset="0"/>
              </a:rPr>
              <a:t>Nola transferitzen da beroa?</a:t>
            </a:r>
          </a:p>
        </p:txBody>
      </p:sp>
      <p:sp>
        <p:nvSpPr>
          <p:cNvPr id="755716" name="Text Box 8"/>
          <p:cNvSpPr txBox="1">
            <a:spLocks noChangeArrowheads="1"/>
          </p:cNvSpPr>
          <p:nvPr/>
        </p:nvSpPr>
        <p:spPr bwMode="auto">
          <a:xfrm>
            <a:off x="1371600" y="2362200"/>
            <a:ext cx="7543800" cy="120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400" dirty="0">
                <a:cs typeface="Arial" charset="0"/>
              </a:rPr>
              <a:t>Metalezko hagatxoa muturretik berotuz, une bat igaro ondoren aurkako muturraren tenperatua handiagoa dela ohartuko zara</a:t>
            </a:r>
          </a:p>
        </p:txBody>
      </p:sp>
      <p:sp>
        <p:nvSpPr>
          <p:cNvPr id="755717" name="Text Box 9"/>
          <p:cNvSpPr txBox="1">
            <a:spLocks noChangeArrowheads="1"/>
          </p:cNvSpPr>
          <p:nvPr/>
        </p:nvSpPr>
        <p:spPr bwMode="auto">
          <a:xfrm>
            <a:off x="1192905" y="4292600"/>
            <a:ext cx="7411345" cy="830997"/>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400" dirty="0">
                <a:cs typeface="Arial" charset="0"/>
              </a:rPr>
              <a:t>Solidoaren puntu batetik bestera beroaren hedapenari kondukzioa deitzen zaio.</a:t>
            </a:r>
          </a:p>
        </p:txBody>
      </p:sp>
      <p:sp>
        <p:nvSpPr>
          <p:cNvPr id="755718" name="Text Box 10"/>
          <p:cNvSpPr txBox="1">
            <a:spLocks noChangeArrowheads="1"/>
          </p:cNvSpPr>
          <p:nvPr/>
        </p:nvSpPr>
        <p:spPr bwMode="auto">
          <a:xfrm>
            <a:off x="2124075" y="3789363"/>
            <a:ext cx="22320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dirty="0">
                <a:solidFill>
                  <a:schemeClr val="bg1"/>
                </a:solidFill>
                <a:cs typeface="Arial" charset="0"/>
              </a:rPr>
              <a:t>Kontuz!. Metalak oso eroale </a:t>
            </a:r>
            <a:r>
              <a:rPr lang="eu-ES" sz="1800" dirty="0" smtClean="0">
                <a:solidFill>
                  <a:schemeClr val="bg1"/>
                </a:solidFill>
                <a:cs typeface="Arial" charset="0"/>
              </a:rPr>
              <a:t>oak </a:t>
            </a:r>
            <a:r>
              <a:rPr lang="eu-ES" sz="1800" dirty="0">
                <a:solidFill>
                  <a:schemeClr val="bg1"/>
                </a:solidFill>
                <a:cs typeface="Arial" charset="0"/>
              </a:rPr>
              <a:t>dira.</a:t>
            </a:r>
          </a:p>
        </p:txBody>
      </p:sp>
      <p:sp>
        <p:nvSpPr>
          <p:cNvPr id="755719" name="Text Box 11"/>
          <p:cNvSpPr txBox="1">
            <a:spLocks noChangeArrowheads="1"/>
          </p:cNvSpPr>
          <p:nvPr/>
        </p:nvSpPr>
        <p:spPr bwMode="auto">
          <a:xfrm>
            <a:off x="1371600" y="1981200"/>
            <a:ext cx="1752600" cy="346075"/>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a:t>KONDUKZIOA</a:t>
            </a:r>
          </a:p>
        </p:txBody>
      </p:sp>
      <p:pic>
        <p:nvPicPr>
          <p:cNvPr id="10"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382321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6737"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330F4B44-05D5-DB44-BD0F-8B7A6D8E7913}" type="slidenum">
              <a:rPr lang="eu-ES" sz="1400">
                <a:latin typeface="Times" charset="0"/>
              </a:rPr>
              <a:pPr/>
              <a:t>52</a:t>
            </a:fld>
            <a:endParaRPr lang="eu-ES" sz="1400">
              <a:latin typeface="Times" charset="0"/>
            </a:endParaRPr>
          </a:p>
        </p:txBody>
      </p:sp>
      <p:sp>
        <p:nvSpPr>
          <p:cNvPr id="802821" name="Text Box 5"/>
          <p:cNvSpPr txBox="1">
            <a:spLocks noChangeArrowheads="1"/>
          </p:cNvSpPr>
          <p:nvPr/>
        </p:nvSpPr>
        <p:spPr bwMode="auto">
          <a:xfrm>
            <a:off x="1692275" y="1055688"/>
            <a:ext cx="5400675" cy="650875"/>
          </a:xfrm>
          <a:prstGeom prst="rect">
            <a:avLst/>
          </a:prstGeom>
          <a:solidFill>
            <a:srgbClr val="FFFF99"/>
          </a:solidFill>
          <a:ln w="9525">
            <a:solidFill>
              <a:schemeClr val="tx1"/>
            </a:solidFill>
            <a:miter lim="800000"/>
            <a:headEnd/>
            <a:tailEnd/>
          </a:ln>
          <a:effectLst/>
        </p:spPr>
        <p:txBody>
          <a:bodyPr>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defRPr/>
            </a:pPr>
            <a:r>
              <a:rPr lang="eu-ES" sz="3600" smtClean="0">
                <a:effectLst>
                  <a:outerShdw blurRad="38100" dist="38100" dir="2700000" algn="tl">
                    <a:srgbClr val="FFFFFF"/>
                  </a:outerShdw>
                </a:effectLst>
                <a:cs typeface="Arial" charset="0"/>
              </a:rPr>
              <a:t>Nola hedatzen da beroa?</a:t>
            </a:r>
          </a:p>
        </p:txBody>
      </p:sp>
      <p:sp>
        <p:nvSpPr>
          <p:cNvPr id="756740" name="Text Box 8"/>
          <p:cNvSpPr txBox="1">
            <a:spLocks noChangeArrowheads="1"/>
          </p:cNvSpPr>
          <p:nvPr/>
        </p:nvSpPr>
        <p:spPr bwMode="auto">
          <a:xfrm>
            <a:off x="2555875" y="5280636"/>
            <a:ext cx="5281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400" b="1" dirty="0">
                <a:cs typeface="Arial" charset="0"/>
              </a:rPr>
              <a:t>Horrela gertatzen da KONDUKZIOA</a:t>
            </a:r>
          </a:p>
        </p:txBody>
      </p:sp>
      <p:sp>
        <p:nvSpPr>
          <p:cNvPr id="756741" name="Text Box 9"/>
          <p:cNvSpPr txBox="1">
            <a:spLocks noChangeArrowheads="1"/>
          </p:cNvSpPr>
          <p:nvPr/>
        </p:nvSpPr>
        <p:spPr bwMode="auto">
          <a:xfrm>
            <a:off x="1258888" y="3644900"/>
            <a:ext cx="58324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a:cs typeface="Arial" charset="0"/>
              </a:rPr>
              <a:t>Partikulak azkarrago mugitzen dira aldamenekoekin elkarrekintzak eginez, energia transmitituz.</a:t>
            </a:r>
          </a:p>
        </p:txBody>
      </p:sp>
      <p:sp>
        <p:nvSpPr>
          <p:cNvPr id="756742" name="AutoShape 10"/>
          <p:cNvSpPr>
            <a:spLocks noChangeArrowheads="1"/>
          </p:cNvSpPr>
          <p:nvPr/>
        </p:nvSpPr>
        <p:spPr bwMode="auto">
          <a:xfrm>
            <a:off x="1547813" y="4221163"/>
            <a:ext cx="5689600" cy="719137"/>
          </a:xfrm>
          <a:prstGeom prst="rightArrow">
            <a:avLst>
              <a:gd name="adj1" fmla="val 46139"/>
              <a:gd name="adj2" fmla="val 166768"/>
            </a:avLst>
          </a:prstGeom>
          <a:gradFill rotWithShape="1">
            <a:gsLst>
              <a:gs pos="0">
                <a:srgbClr val="FF3300"/>
              </a:gs>
              <a:gs pos="100000">
                <a:srgbClr val="BBE0E3"/>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r>
              <a:rPr lang="eu-ES" sz="1800" b="1">
                <a:cs typeface="Arial" charset="0"/>
              </a:rPr>
              <a:t>Energia termikoa hedatzen da</a:t>
            </a:r>
          </a:p>
        </p:txBody>
      </p:sp>
      <p:sp>
        <p:nvSpPr>
          <p:cNvPr id="756745" name="Text Box 13"/>
          <p:cNvSpPr txBox="1">
            <a:spLocks noChangeArrowheads="1"/>
          </p:cNvSpPr>
          <p:nvPr/>
        </p:nvSpPr>
        <p:spPr bwMode="auto">
          <a:xfrm>
            <a:off x="1371600" y="2133600"/>
            <a:ext cx="1752600" cy="346075"/>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a:t>KONDUKZIOA</a:t>
            </a:r>
          </a:p>
        </p:txBody>
      </p:sp>
      <p:pic>
        <p:nvPicPr>
          <p:cNvPr id="11"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326276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61"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CCFA059B-FEC8-154E-9471-885698E75D96}" type="slidenum">
              <a:rPr lang="eu-ES" sz="1400">
                <a:latin typeface="Times" charset="0"/>
              </a:rPr>
              <a:pPr/>
              <a:t>53</a:t>
            </a:fld>
            <a:endParaRPr lang="eu-ES" sz="1400">
              <a:latin typeface="Times" charset="0"/>
            </a:endParaRPr>
          </a:p>
        </p:txBody>
      </p:sp>
      <p:sp>
        <p:nvSpPr>
          <p:cNvPr id="757764" name="AutoShape 5"/>
          <p:cNvSpPr>
            <a:spLocks noChangeArrowheads="1"/>
          </p:cNvSpPr>
          <p:nvPr/>
        </p:nvSpPr>
        <p:spPr bwMode="auto">
          <a:xfrm>
            <a:off x="5219700" y="3676014"/>
            <a:ext cx="3025775" cy="1800225"/>
          </a:xfrm>
          <a:prstGeom prst="wedgeRoundRectCallout">
            <a:avLst>
              <a:gd name="adj1" fmla="val -6088"/>
              <a:gd name="adj2" fmla="val 86509"/>
              <a:gd name="adj3" fmla="val 16667"/>
            </a:avLst>
          </a:prstGeom>
          <a:solidFill>
            <a:schemeClr val="bg1"/>
          </a:solidFill>
          <a:ln w="9525">
            <a:solidFill>
              <a:schemeClr val="tx1"/>
            </a:solidFill>
            <a:miter lim="800000"/>
            <a:headEnd/>
            <a:tailEnd/>
          </a:ln>
        </p:spPr>
        <p:txBody>
          <a:bodyPr/>
          <a:lstStyle/>
          <a:p>
            <a:pPr algn="ctr" eaLnBrk="1" hangingPunct="1"/>
            <a:r>
              <a:rPr lang="eu-ES" sz="2000" dirty="0" smtClean="0">
                <a:cs typeface="Arial" charset="0"/>
              </a:rPr>
              <a:t>Sartagiak zergatik dituzte materiak hoiek Eta eltzeak?</a:t>
            </a:r>
            <a:endParaRPr lang="eu-ES" sz="2000" dirty="0">
              <a:cs typeface="Arial" charset="0"/>
            </a:endParaRPr>
          </a:p>
        </p:txBody>
      </p:sp>
      <p:sp>
        <p:nvSpPr>
          <p:cNvPr id="803847" name="AutoShape 7"/>
          <p:cNvSpPr>
            <a:spLocks noChangeArrowheads="1"/>
          </p:cNvSpPr>
          <p:nvPr/>
        </p:nvSpPr>
        <p:spPr bwMode="auto">
          <a:xfrm>
            <a:off x="6084888" y="1588451"/>
            <a:ext cx="2881312" cy="2087563"/>
          </a:xfrm>
          <a:prstGeom prst="wedgeRoundRectCallout">
            <a:avLst>
              <a:gd name="adj1" fmla="val 17713"/>
              <a:gd name="adj2" fmla="val 71065"/>
              <a:gd name="adj3" fmla="val 16667"/>
            </a:avLst>
          </a:prstGeom>
          <a:solidFill>
            <a:schemeClr val="bg1"/>
          </a:solidFill>
          <a:ln w="9525">
            <a:solidFill>
              <a:schemeClr val="tx1"/>
            </a:solidFill>
            <a:miter lim="800000"/>
            <a:headEnd/>
            <a:tailEnd/>
          </a:ln>
        </p:spPr>
        <p:txBody>
          <a:bodyPr/>
          <a:lstStyle/>
          <a:p>
            <a:pPr algn="ctr" eaLnBrk="1" hangingPunct="1"/>
            <a:r>
              <a:rPr lang="eu-ES" sz="2000">
                <a:cs typeface="Arial" charset="0"/>
              </a:rPr>
              <a:t>Egurra oso eroale txarra da, hau da ISOLATZAILE TERMIKOA da.</a:t>
            </a:r>
          </a:p>
        </p:txBody>
      </p:sp>
      <p:sp>
        <p:nvSpPr>
          <p:cNvPr id="803848" name="AutoShape 8"/>
          <p:cNvSpPr>
            <a:spLocks noChangeArrowheads="1"/>
          </p:cNvSpPr>
          <p:nvPr/>
        </p:nvSpPr>
        <p:spPr bwMode="auto">
          <a:xfrm>
            <a:off x="5219700" y="1299526"/>
            <a:ext cx="2954338" cy="2089150"/>
          </a:xfrm>
          <a:prstGeom prst="wedgeRoundRectCallout">
            <a:avLst>
              <a:gd name="adj1" fmla="val 15449"/>
              <a:gd name="adj2" fmla="val 108889"/>
              <a:gd name="adj3" fmla="val 16667"/>
            </a:avLst>
          </a:prstGeom>
          <a:solidFill>
            <a:schemeClr val="bg1"/>
          </a:solidFill>
          <a:ln w="9525">
            <a:solidFill>
              <a:schemeClr val="tx1"/>
            </a:solidFill>
            <a:miter lim="800000"/>
            <a:headEnd/>
            <a:tailEnd/>
          </a:ln>
        </p:spPr>
        <p:txBody>
          <a:bodyPr/>
          <a:lstStyle/>
          <a:p>
            <a:pPr algn="ctr" eaLnBrk="1" hangingPunct="1"/>
            <a:r>
              <a:rPr lang="eu-ES" sz="2000">
                <a:cs typeface="Arial" charset="0"/>
              </a:rPr>
              <a:t>Sustantzia bakoitzak (egurra, metala, kuartzoa, ura, …) bere  </a:t>
            </a:r>
            <a:r>
              <a:rPr lang="eu-ES" sz="2000" u="sng">
                <a:cs typeface="Arial" charset="0"/>
              </a:rPr>
              <a:t>eroankortasun termikoa du</a:t>
            </a:r>
            <a:endParaRPr lang="eu-ES" sz="2000">
              <a:cs typeface="Arial" charset="0"/>
            </a:endParaRPr>
          </a:p>
        </p:txBody>
      </p:sp>
      <p:sp>
        <p:nvSpPr>
          <p:cNvPr id="803849" name="Text Box 9"/>
          <p:cNvSpPr txBox="1">
            <a:spLocks noChangeArrowheads="1"/>
          </p:cNvSpPr>
          <p:nvPr/>
        </p:nvSpPr>
        <p:spPr bwMode="auto">
          <a:xfrm>
            <a:off x="4356100" y="2276475"/>
            <a:ext cx="1531938"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a:solidFill>
                  <a:schemeClr val="bg1"/>
                </a:solidFill>
                <a:cs typeface="Arial" charset="0"/>
              </a:rPr>
              <a:t>Kobrea eroale termikoa da</a:t>
            </a:r>
          </a:p>
        </p:txBody>
      </p:sp>
      <p:sp>
        <p:nvSpPr>
          <p:cNvPr id="803850" name="Line 10"/>
          <p:cNvSpPr>
            <a:spLocks noChangeShapeType="1"/>
          </p:cNvSpPr>
          <p:nvPr/>
        </p:nvSpPr>
        <p:spPr bwMode="auto">
          <a:xfrm flipV="1">
            <a:off x="4716463" y="1916113"/>
            <a:ext cx="0" cy="360362"/>
          </a:xfrm>
          <a:prstGeom prst="line">
            <a:avLst/>
          </a:prstGeom>
          <a:noFill/>
          <a:ln w="38100">
            <a:solidFill>
              <a:schemeClr val="bg1"/>
            </a:solidFill>
            <a:round/>
            <a:headEnd/>
            <a:tailEnd type="arrow" w="med" len="med"/>
          </a:ln>
          <a:extLst>
            <a:ext uri="{909E8E84-426E-40dd-AFC4-6F175D3DCCD1}">
              <a14:hiddenFill xmlns:a14="http://schemas.microsoft.com/office/drawing/2010/main">
                <a:noFill/>
              </a14:hiddenFill>
            </a:ext>
          </a:extLst>
        </p:spPr>
        <p:txBody>
          <a:bodyPr/>
          <a:lstStyle/>
          <a:p>
            <a:endParaRPr lang="es-ES"/>
          </a:p>
        </p:txBody>
      </p:sp>
      <p:sp>
        <p:nvSpPr>
          <p:cNvPr id="803851" name="Text Box 11"/>
          <p:cNvSpPr txBox="1">
            <a:spLocks noChangeArrowheads="1"/>
          </p:cNvSpPr>
          <p:nvPr/>
        </p:nvSpPr>
        <p:spPr bwMode="auto">
          <a:xfrm>
            <a:off x="4427538" y="5084763"/>
            <a:ext cx="1531937"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a:solidFill>
                  <a:schemeClr val="bg1"/>
                </a:solidFill>
                <a:cs typeface="Arial" charset="0"/>
              </a:rPr>
              <a:t>Egurra isolatzaile termikoa da</a:t>
            </a:r>
          </a:p>
        </p:txBody>
      </p:sp>
      <p:sp>
        <p:nvSpPr>
          <p:cNvPr id="803852" name="Line 12"/>
          <p:cNvSpPr>
            <a:spLocks noChangeShapeType="1"/>
          </p:cNvSpPr>
          <p:nvPr/>
        </p:nvSpPr>
        <p:spPr bwMode="auto">
          <a:xfrm flipV="1">
            <a:off x="4787900" y="4724400"/>
            <a:ext cx="0" cy="360363"/>
          </a:xfrm>
          <a:prstGeom prst="line">
            <a:avLst/>
          </a:prstGeom>
          <a:noFill/>
          <a:ln w="38100">
            <a:solidFill>
              <a:schemeClr val="bg1"/>
            </a:solidFill>
            <a:round/>
            <a:headEnd/>
            <a:tailEnd type="arrow" w="med" len="med"/>
          </a:ln>
          <a:extLst>
            <a:ext uri="{909E8E84-426E-40dd-AFC4-6F175D3DCCD1}">
              <a14:hiddenFill xmlns:a14="http://schemas.microsoft.com/office/drawing/2010/main">
                <a:noFill/>
              </a14:hiddenFill>
            </a:ext>
          </a:extLst>
        </p:spPr>
        <p:txBody>
          <a:bodyPr/>
          <a:lstStyle/>
          <a:p>
            <a:endParaRPr lang="es-ES"/>
          </a:p>
        </p:txBody>
      </p:sp>
      <p:graphicFrame>
        <p:nvGraphicFramePr>
          <p:cNvPr id="803897" name="Group 57"/>
          <p:cNvGraphicFramePr>
            <a:graphicFrameLocks noGrp="1"/>
          </p:cNvGraphicFramePr>
          <p:nvPr>
            <p:extLst>
              <p:ext uri="{D42A27DB-BD31-4B8C-83A1-F6EECF244321}">
                <p14:modId xmlns:p14="http://schemas.microsoft.com/office/powerpoint/2010/main" val="1031131534"/>
              </p:ext>
            </p:extLst>
          </p:nvPr>
        </p:nvGraphicFramePr>
        <p:xfrm>
          <a:off x="545306" y="854582"/>
          <a:ext cx="3024187" cy="5240211"/>
        </p:xfrm>
        <a:graphic>
          <a:graphicData uri="http://schemas.openxmlformats.org/drawingml/2006/table">
            <a:tbl>
              <a:tblPr/>
              <a:tblGrid>
                <a:gridCol w="1371600"/>
                <a:gridCol w="1652587"/>
              </a:tblGrid>
              <a:tr h="881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1" i="0" u="none" strike="noStrike" cap="none" normalizeH="0" baseline="0" dirty="0" smtClean="0">
                          <a:ln>
                            <a:noFill/>
                          </a:ln>
                          <a:solidFill>
                            <a:schemeClr val="bg1"/>
                          </a:solidFill>
                          <a:effectLst/>
                          <a:latin typeface="Arial" charset="0"/>
                        </a:rPr>
                        <a:t>Sustantzia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1" i="0" u="none" strike="noStrike" cap="none" normalizeH="0" baseline="0" dirty="0" smtClean="0">
                          <a:ln>
                            <a:noFill/>
                          </a:ln>
                          <a:solidFill>
                            <a:schemeClr val="bg1"/>
                          </a:solidFill>
                          <a:effectLst/>
                          <a:latin typeface="Arial" charset="0"/>
                        </a:rPr>
                        <a:t>Eroankortasun termikoa</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Zilarra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0,97</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Kobre</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0,92</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Aluminioa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0,49</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Altzairua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0,12</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Letoia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0,26</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Beruna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0,083</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Kortxoa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0,0001</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Adreilua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0,0015</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Egurra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0,0002</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Izotza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0,004</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Beira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dirty="0" smtClean="0">
                          <a:ln>
                            <a:noFill/>
                          </a:ln>
                          <a:solidFill>
                            <a:schemeClr val="tx1"/>
                          </a:solidFill>
                          <a:effectLst/>
                          <a:latin typeface="Arial" charset="0"/>
                        </a:rPr>
                        <a:t>0,002</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CC"/>
                    </a:solidFill>
                  </a:tcPr>
                </a:tc>
              </a:tr>
            </a:tbl>
          </a:graphicData>
        </a:graphic>
      </p:graphicFrame>
      <p:sp>
        <p:nvSpPr>
          <p:cNvPr id="757813" name="Rectangle 54"/>
          <p:cNvSpPr>
            <a:spLocks noChangeArrowheads="1"/>
          </p:cNvSpPr>
          <p:nvPr/>
        </p:nvSpPr>
        <p:spPr bwMode="auto">
          <a:xfrm>
            <a:off x="7390606" y="-72232"/>
            <a:ext cx="2592387" cy="1444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757814" name="Text Box 55"/>
          <p:cNvSpPr txBox="1">
            <a:spLocks noChangeArrowheads="1"/>
          </p:cNvSpPr>
          <p:nvPr/>
        </p:nvSpPr>
        <p:spPr bwMode="auto">
          <a:xfrm>
            <a:off x="3059113" y="1372551"/>
            <a:ext cx="1752600" cy="346075"/>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b="1"/>
              <a:t>KONDUKZIOA</a:t>
            </a:r>
          </a:p>
        </p:txBody>
      </p:sp>
      <p:pic>
        <p:nvPicPr>
          <p:cNvPr id="1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883703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0384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03848"/>
                                        </p:tgtEl>
                                        <p:attrNameLst>
                                          <p:attrName>style.visibility</p:attrName>
                                        </p:attrNameLst>
                                      </p:cBhvr>
                                      <p:to>
                                        <p:strVal val="visible"/>
                                      </p:to>
                                    </p:set>
                                  </p:childTnLst>
                                </p:cTn>
                              </p:par>
                            </p:childTnLst>
                          </p:cTn>
                        </p:par>
                        <p:par>
                          <p:cTn id="11" fill="hold" nodeType="afterGroup">
                            <p:stCondLst>
                              <p:cond delay="500"/>
                            </p:stCondLst>
                            <p:childTnLst>
                              <p:par>
                                <p:cTn id="12" presetID="1" presetClass="entr" presetSubtype="0" fill="hold" grpId="0" nodeType="afterEffect">
                                  <p:stCondLst>
                                    <p:cond delay="0"/>
                                  </p:stCondLst>
                                  <p:childTnLst>
                                    <p:set>
                                      <p:cBhvr>
                                        <p:cTn id="13" dur="1" fill="hold">
                                          <p:stCondLst>
                                            <p:cond delay="499"/>
                                          </p:stCondLst>
                                        </p:cTn>
                                        <p:tgtEl>
                                          <p:spTgt spid="803850"/>
                                        </p:tgtEl>
                                        <p:attrNameLst>
                                          <p:attrName>style.visibility</p:attrName>
                                        </p:attrNameLst>
                                      </p:cBhvr>
                                      <p:to>
                                        <p:strVal val="visible"/>
                                      </p:to>
                                    </p:set>
                                  </p:childTnLst>
                                </p:cTn>
                              </p:par>
                            </p:childTnLst>
                          </p:cTn>
                        </p:par>
                        <p:par>
                          <p:cTn id="14" fill="hold" nodeType="afterGroup">
                            <p:stCondLst>
                              <p:cond delay="1000"/>
                            </p:stCondLst>
                            <p:childTnLst>
                              <p:par>
                                <p:cTn id="15" presetID="1" presetClass="entr" presetSubtype="0" fill="hold" grpId="0" nodeType="afterEffect">
                                  <p:stCondLst>
                                    <p:cond delay="0"/>
                                  </p:stCondLst>
                                  <p:iterate type="lt">
                                    <p:tmAbs val="75"/>
                                  </p:iterate>
                                  <p:childTnLst>
                                    <p:set>
                                      <p:cBhvr>
                                        <p:cTn id="16" dur="1" fill="hold">
                                          <p:stCondLst>
                                            <p:cond delay="74"/>
                                          </p:stCondLst>
                                        </p:cTn>
                                        <p:tgtEl>
                                          <p:spTgt spid="803849"/>
                                        </p:tgtEl>
                                        <p:attrNameLst>
                                          <p:attrName>style.visibility</p:attrName>
                                        </p:attrNameLst>
                                      </p:cBhvr>
                                      <p:to>
                                        <p:strVal val="visible"/>
                                      </p:to>
                                    </p:set>
                                  </p:childTnLst>
                                </p:cTn>
                              </p:par>
                            </p:childTnLst>
                          </p:cTn>
                        </p:par>
                        <p:par>
                          <p:cTn id="17" fill="hold" nodeType="afterGroup">
                            <p:stCondLst>
                              <p:cond delay="2650"/>
                            </p:stCondLst>
                            <p:childTnLst>
                              <p:par>
                                <p:cTn id="18" presetID="1" presetClass="entr" presetSubtype="0" fill="hold" grpId="0" nodeType="afterEffect">
                                  <p:stCondLst>
                                    <p:cond delay="0"/>
                                  </p:stCondLst>
                                  <p:childTnLst>
                                    <p:set>
                                      <p:cBhvr>
                                        <p:cTn id="19" dur="1" fill="hold">
                                          <p:stCondLst>
                                            <p:cond delay="499"/>
                                          </p:stCondLst>
                                        </p:cTn>
                                        <p:tgtEl>
                                          <p:spTgt spid="803852"/>
                                        </p:tgtEl>
                                        <p:attrNameLst>
                                          <p:attrName>style.visibility</p:attrName>
                                        </p:attrNameLst>
                                      </p:cBhvr>
                                      <p:to>
                                        <p:strVal val="visible"/>
                                      </p:to>
                                    </p:set>
                                  </p:childTnLst>
                                </p:cTn>
                              </p:par>
                            </p:childTnLst>
                          </p:cTn>
                        </p:par>
                        <p:par>
                          <p:cTn id="20" fill="hold" nodeType="afterGroup">
                            <p:stCondLst>
                              <p:cond delay="3150"/>
                            </p:stCondLst>
                            <p:childTnLst>
                              <p:par>
                                <p:cTn id="21" presetID="1" presetClass="entr" presetSubtype="0" fill="hold" grpId="0" nodeType="afterEffect">
                                  <p:stCondLst>
                                    <p:cond delay="0"/>
                                  </p:stCondLst>
                                  <p:iterate type="lt">
                                    <p:tmAbs val="75"/>
                                  </p:iterate>
                                  <p:childTnLst>
                                    <p:set>
                                      <p:cBhvr>
                                        <p:cTn id="22" dur="1" fill="hold">
                                          <p:stCondLst>
                                            <p:cond delay="74"/>
                                          </p:stCondLst>
                                        </p:cTn>
                                        <p:tgtEl>
                                          <p:spTgt spid="803851"/>
                                        </p:tgtEl>
                                        <p:attrNameLst>
                                          <p:attrName>style.visibility</p:attrName>
                                        </p:attrNameLst>
                                      </p:cBhvr>
                                      <p:to>
                                        <p:strVal val="visible"/>
                                      </p:to>
                                    </p:set>
                                  </p:childTnLst>
                                </p:cTn>
                              </p:par>
                            </p:childTnLst>
                          </p:cTn>
                        </p:par>
                        <p:par>
                          <p:cTn id="23" fill="hold" nodeType="afterGroup">
                            <p:stCondLst>
                              <p:cond delay="5175"/>
                            </p:stCondLst>
                            <p:childTnLst>
                              <p:par>
                                <p:cTn id="24" presetID="3" presetClass="entr" presetSubtype="10" fill="hold" nodeType="afterEffect">
                                  <p:stCondLst>
                                    <p:cond delay="0"/>
                                  </p:stCondLst>
                                  <p:childTnLst>
                                    <p:set>
                                      <p:cBhvr>
                                        <p:cTn id="25" dur="1" fill="hold">
                                          <p:stCondLst>
                                            <p:cond delay="0"/>
                                          </p:stCondLst>
                                        </p:cTn>
                                        <p:tgtEl>
                                          <p:spTgt spid="803897"/>
                                        </p:tgtEl>
                                        <p:attrNameLst>
                                          <p:attrName>style.visibility</p:attrName>
                                        </p:attrNameLst>
                                      </p:cBhvr>
                                      <p:to>
                                        <p:strVal val="visible"/>
                                      </p:to>
                                    </p:set>
                                    <p:animEffect transition="in" filter="blinds(horizontal)">
                                      <p:cBhvr>
                                        <p:cTn id="26" dur="500"/>
                                        <p:tgtEl>
                                          <p:spTgt spid="8038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3847" grpId="0" animBg="1" autoUpdateAnimBg="0"/>
      <p:bldP spid="803848" grpId="0" animBg="1" autoUpdateAnimBg="0"/>
      <p:bldP spid="803849" grpId="0" autoUpdateAnimBg="0"/>
      <p:bldP spid="803850" grpId="0" animBg="1"/>
      <p:bldP spid="803851" grpId="0" autoUpdateAnimBg="0"/>
      <p:bldP spid="803852"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8785"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813EC68F-745C-9C49-9287-4AB10742AC06}" type="slidenum">
              <a:rPr lang="eu-ES" sz="1400">
                <a:latin typeface="Times" charset="0"/>
              </a:rPr>
              <a:pPr/>
              <a:t>54</a:t>
            </a:fld>
            <a:endParaRPr lang="eu-ES" sz="1400">
              <a:latin typeface="Times" charset="0"/>
            </a:endParaRPr>
          </a:p>
        </p:txBody>
      </p:sp>
      <p:sp>
        <p:nvSpPr>
          <p:cNvPr id="804866" name="Text Box 2"/>
          <p:cNvSpPr txBox="1">
            <a:spLocks noChangeArrowheads="1"/>
          </p:cNvSpPr>
          <p:nvPr/>
        </p:nvSpPr>
        <p:spPr bwMode="auto">
          <a:xfrm>
            <a:off x="6156325" y="4005263"/>
            <a:ext cx="2592388" cy="1917700"/>
          </a:xfrm>
          <a:prstGeom prst="rect">
            <a:avLst/>
          </a:prstGeom>
          <a:gradFill rotWithShape="1">
            <a:gsLst>
              <a:gs pos="0">
                <a:schemeClr val="folHlink"/>
              </a:gs>
              <a:gs pos="50000">
                <a:srgbClr val="CCFFCC"/>
              </a:gs>
              <a:gs pos="100000">
                <a:schemeClr val="folHlink"/>
              </a:gs>
            </a:gsLst>
            <a:lin ang="2700000" scaled="1"/>
          </a:gradFill>
          <a:ln w="9525">
            <a:noFill/>
            <a:miter lim="800000"/>
            <a:headEnd/>
            <a:tailEnd/>
          </a:ln>
          <a:effectLst/>
        </p:spPr>
        <p:txBody>
          <a:bodyPr>
            <a:spAutoFit/>
          </a:bodyPr>
          <a:lstStyle/>
          <a:p>
            <a:pPr eaLnBrk="1" hangingPunct="1">
              <a:defRPr/>
            </a:pPr>
            <a:r>
              <a:rPr lang="eu-ES" sz="2400">
                <a:ea typeface="+mn-ea"/>
                <a:cs typeface="Arial" charset="0"/>
              </a:rPr>
              <a:t>Isolatzaile termikoak beroa oso mantso hedatzen dutenak dira</a:t>
            </a:r>
          </a:p>
        </p:txBody>
      </p:sp>
      <p:sp>
        <p:nvSpPr>
          <p:cNvPr id="758788" name="Line 46"/>
          <p:cNvSpPr>
            <a:spLocks noChangeShapeType="1"/>
          </p:cNvSpPr>
          <p:nvPr/>
        </p:nvSpPr>
        <p:spPr bwMode="auto">
          <a:xfrm flipV="1">
            <a:off x="4716463" y="1916113"/>
            <a:ext cx="0" cy="360362"/>
          </a:xfrm>
          <a:prstGeom prst="line">
            <a:avLst/>
          </a:prstGeom>
          <a:noFill/>
          <a:ln w="38100">
            <a:solidFill>
              <a:schemeClr val="bg1"/>
            </a:solidFill>
            <a:round/>
            <a:headEnd/>
            <a:tailEnd type="arrow" w="med" len="med"/>
          </a:ln>
          <a:extLst>
            <a:ext uri="{909E8E84-426E-40dd-AFC4-6F175D3DCCD1}">
              <a14:hiddenFill xmlns:a14="http://schemas.microsoft.com/office/drawing/2010/main">
                <a:noFill/>
              </a14:hiddenFill>
            </a:ext>
          </a:extLst>
        </p:spPr>
        <p:txBody>
          <a:bodyPr/>
          <a:lstStyle/>
          <a:p>
            <a:endParaRPr lang="es-ES"/>
          </a:p>
        </p:txBody>
      </p:sp>
      <p:sp>
        <p:nvSpPr>
          <p:cNvPr id="758789" name="Line 47"/>
          <p:cNvSpPr>
            <a:spLocks noChangeShapeType="1"/>
          </p:cNvSpPr>
          <p:nvPr/>
        </p:nvSpPr>
        <p:spPr bwMode="auto">
          <a:xfrm flipV="1">
            <a:off x="4787900" y="4724400"/>
            <a:ext cx="0" cy="360363"/>
          </a:xfrm>
          <a:prstGeom prst="line">
            <a:avLst/>
          </a:prstGeom>
          <a:noFill/>
          <a:ln w="38100">
            <a:solidFill>
              <a:schemeClr val="bg1"/>
            </a:solidFill>
            <a:round/>
            <a:headEnd/>
            <a:tailEnd type="arrow" w="med" len="med"/>
          </a:ln>
          <a:extLst>
            <a:ext uri="{909E8E84-426E-40dd-AFC4-6F175D3DCCD1}">
              <a14:hiddenFill xmlns:a14="http://schemas.microsoft.com/office/drawing/2010/main">
                <a:noFill/>
              </a14:hiddenFill>
            </a:ext>
          </a:extLst>
        </p:spPr>
        <p:txBody>
          <a:bodyPr/>
          <a:lstStyle/>
          <a:p>
            <a:endParaRPr lang="es-ES"/>
          </a:p>
        </p:txBody>
      </p:sp>
      <p:sp>
        <p:nvSpPr>
          <p:cNvPr id="758790" name="Text Box 48"/>
          <p:cNvSpPr txBox="1">
            <a:spLocks noChangeArrowheads="1"/>
          </p:cNvSpPr>
          <p:nvPr/>
        </p:nvSpPr>
        <p:spPr bwMode="auto">
          <a:xfrm>
            <a:off x="4356100" y="2276475"/>
            <a:ext cx="1531938"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dirty="0">
                <a:solidFill>
                  <a:schemeClr val="bg1"/>
                </a:solidFill>
                <a:cs typeface="Arial" charset="0"/>
              </a:rPr>
              <a:t>Kobrea eroale termikoa da</a:t>
            </a:r>
          </a:p>
        </p:txBody>
      </p:sp>
      <p:sp>
        <p:nvSpPr>
          <p:cNvPr id="758791" name="Text Box 49"/>
          <p:cNvSpPr txBox="1">
            <a:spLocks noChangeArrowheads="1"/>
          </p:cNvSpPr>
          <p:nvPr/>
        </p:nvSpPr>
        <p:spPr bwMode="auto">
          <a:xfrm>
            <a:off x="4427538" y="5084763"/>
            <a:ext cx="1531937"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a:solidFill>
                  <a:schemeClr val="bg1"/>
                </a:solidFill>
                <a:cs typeface="Arial" charset="0"/>
              </a:rPr>
              <a:t>Egurra: Isolatzaile termikoa</a:t>
            </a:r>
          </a:p>
        </p:txBody>
      </p:sp>
      <p:sp>
        <p:nvSpPr>
          <p:cNvPr id="804914" name="Text Box 50"/>
          <p:cNvSpPr txBox="1">
            <a:spLocks noChangeArrowheads="1"/>
          </p:cNvSpPr>
          <p:nvPr/>
        </p:nvSpPr>
        <p:spPr bwMode="auto">
          <a:xfrm>
            <a:off x="3960812" y="1639888"/>
            <a:ext cx="2592388" cy="1552575"/>
          </a:xfrm>
          <a:prstGeom prst="rect">
            <a:avLst/>
          </a:prstGeom>
          <a:gradFill rotWithShape="1">
            <a:gsLst>
              <a:gs pos="0">
                <a:schemeClr val="folHlink"/>
              </a:gs>
              <a:gs pos="50000">
                <a:srgbClr val="CCFFCC"/>
              </a:gs>
              <a:gs pos="100000">
                <a:schemeClr val="folHlink"/>
              </a:gs>
            </a:gsLst>
            <a:lin ang="2700000" scaled="1"/>
          </a:gradFill>
          <a:ln w="9525">
            <a:noFill/>
            <a:miter lim="800000"/>
            <a:headEnd/>
            <a:tailEnd/>
          </a:ln>
          <a:effectLst/>
        </p:spPr>
        <p:txBody>
          <a:bodyPr>
            <a:spAutoFit/>
          </a:bodyPr>
          <a:lstStyle/>
          <a:p>
            <a:pPr eaLnBrk="1" hangingPunct="1">
              <a:defRPr/>
            </a:pPr>
            <a:r>
              <a:rPr lang="eu-ES" sz="2400" dirty="0">
                <a:ea typeface="+mn-ea"/>
                <a:cs typeface="Arial" charset="0"/>
              </a:rPr>
              <a:t>Eroale termikoak energia termikoa azkar hedatzen dutenak dira</a:t>
            </a:r>
          </a:p>
        </p:txBody>
      </p:sp>
      <p:sp>
        <p:nvSpPr>
          <p:cNvPr id="758793" name="Rectangle 51"/>
          <p:cNvSpPr>
            <a:spLocks noChangeArrowheads="1"/>
          </p:cNvSpPr>
          <p:nvPr/>
        </p:nvSpPr>
        <p:spPr bwMode="auto">
          <a:xfrm>
            <a:off x="3348038" y="3860800"/>
            <a:ext cx="5400675" cy="1444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758794" name="Text Box 52"/>
          <p:cNvSpPr txBox="1">
            <a:spLocks noChangeArrowheads="1"/>
          </p:cNvSpPr>
          <p:nvPr/>
        </p:nvSpPr>
        <p:spPr bwMode="auto">
          <a:xfrm>
            <a:off x="609600" y="762000"/>
            <a:ext cx="1752600" cy="346075"/>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b="1"/>
              <a:t>KONDUKZIOA</a:t>
            </a:r>
          </a:p>
        </p:txBody>
      </p:sp>
      <p:graphicFrame>
        <p:nvGraphicFramePr>
          <p:cNvPr id="804917" name="Group 53"/>
          <p:cNvGraphicFramePr>
            <a:graphicFrameLocks noGrp="1"/>
          </p:cNvGraphicFramePr>
          <p:nvPr>
            <p:extLst>
              <p:ext uri="{D42A27DB-BD31-4B8C-83A1-F6EECF244321}">
                <p14:modId xmlns:p14="http://schemas.microsoft.com/office/powerpoint/2010/main" val="2667472701"/>
              </p:ext>
            </p:extLst>
          </p:nvPr>
        </p:nvGraphicFramePr>
        <p:xfrm>
          <a:off x="152400" y="1252115"/>
          <a:ext cx="3024188" cy="4937496"/>
        </p:xfrm>
        <a:graphic>
          <a:graphicData uri="http://schemas.openxmlformats.org/drawingml/2006/table">
            <a:tbl>
              <a:tblPr/>
              <a:tblGrid>
                <a:gridCol w="1371600"/>
                <a:gridCol w="1652588"/>
              </a:tblGrid>
              <a:tr h="579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1" i="0" u="none" strike="noStrike" cap="none" normalizeH="0" baseline="0" smtClean="0">
                          <a:ln>
                            <a:noFill/>
                          </a:ln>
                          <a:solidFill>
                            <a:schemeClr val="bg1"/>
                          </a:solidFill>
                          <a:effectLst/>
                          <a:latin typeface="Arial" charset="0"/>
                        </a:rPr>
                        <a:t>Sustantzia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1" i="0" u="none" strike="noStrike" cap="none" normalizeH="0" baseline="0" smtClean="0">
                          <a:ln>
                            <a:noFill/>
                          </a:ln>
                          <a:solidFill>
                            <a:schemeClr val="bg1"/>
                          </a:solidFill>
                          <a:effectLst/>
                          <a:latin typeface="Arial" charset="0"/>
                        </a:rPr>
                        <a:t>Eroankortasun termikoa</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Zilarra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0,97</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Kobre</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0,92</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Aluminioa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0,49</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Altzairua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0,12</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Letoia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0,26</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Beruna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0,083</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Kortxoa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0,0001</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Adreilua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0,0015</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Egurra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0,0002</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Izotza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0,004</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Beira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dirty="0" smtClean="0">
                          <a:ln>
                            <a:noFill/>
                          </a:ln>
                          <a:solidFill>
                            <a:schemeClr val="tx1"/>
                          </a:solidFill>
                          <a:effectLst/>
                          <a:latin typeface="Arial" charset="0"/>
                        </a:rPr>
                        <a:t>0,002</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CC"/>
                    </a:solidFill>
                  </a:tcPr>
                </a:tc>
              </a:tr>
            </a:tbl>
          </a:graphicData>
        </a:graphic>
      </p:graphicFrame>
      <p:pic>
        <p:nvPicPr>
          <p:cNvPr id="14"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444101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804917"/>
                                        </p:tgtEl>
                                        <p:attrNameLst>
                                          <p:attrName>style.visibility</p:attrName>
                                        </p:attrNameLst>
                                      </p:cBhvr>
                                      <p:to>
                                        <p:strVal val="visible"/>
                                      </p:to>
                                    </p:set>
                                    <p:animEffect transition="in" filter="blinds(horizontal)">
                                      <p:cBhvr>
                                        <p:cTn id="7" dur="500"/>
                                        <p:tgtEl>
                                          <p:spTgt spid="8049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9809"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7A4EF268-7497-C541-9968-5FFB87BBA827}" type="slidenum">
              <a:rPr lang="eu-ES" sz="1400">
                <a:latin typeface="Times" charset="0"/>
              </a:rPr>
              <a:pPr/>
              <a:t>55</a:t>
            </a:fld>
            <a:endParaRPr lang="eu-ES" sz="1400">
              <a:latin typeface="Times" charset="0"/>
            </a:endParaRPr>
          </a:p>
        </p:txBody>
      </p:sp>
      <p:sp>
        <p:nvSpPr>
          <p:cNvPr id="759811" name="Text Box 3"/>
          <p:cNvSpPr txBox="1">
            <a:spLocks noChangeArrowheads="1"/>
          </p:cNvSpPr>
          <p:nvPr/>
        </p:nvSpPr>
        <p:spPr bwMode="auto">
          <a:xfrm>
            <a:off x="1042988" y="6021388"/>
            <a:ext cx="2317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a:solidFill>
                  <a:schemeClr val="bg1"/>
                </a:solidFill>
                <a:cs typeface="Arial" charset="0"/>
              </a:rPr>
              <a:t>Equilibrio    térmico</a:t>
            </a:r>
          </a:p>
        </p:txBody>
      </p:sp>
      <p:sp>
        <p:nvSpPr>
          <p:cNvPr id="759812" name="Text Box 46"/>
          <p:cNvSpPr txBox="1">
            <a:spLocks noChangeArrowheads="1"/>
          </p:cNvSpPr>
          <p:nvPr/>
        </p:nvSpPr>
        <p:spPr bwMode="auto">
          <a:xfrm>
            <a:off x="5662613" y="2256434"/>
            <a:ext cx="1752600" cy="346075"/>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b="1" dirty="0"/>
              <a:t>KONDUKZIOA</a:t>
            </a:r>
          </a:p>
        </p:txBody>
      </p:sp>
      <p:graphicFrame>
        <p:nvGraphicFramePr>
          <p:cNvPr id="805935" name="Group 47"/>
          <p:cNvGraphicFramePr>
            <a:graphicFrameLocks noGrp="1"/>
          </p:cNvGraphicFramePr>
          <p:nvPr>
            <p:extLst>
              <p:ext uri="{D42A27DB-BD31-4B8C-83A1-F6EECF244321}">
                <p14:modId xmlns:p14="http://schemas.microsoft.com/office/powerpoint/2010/main" val="612045878"/>
              </p:ext>
            </p:extLst>
          </p:nvPr>
        </p:nvGraphicFramePr>
        <p:xfrm>
          <a:off x="2193405" y="1083892"/>
          <a:ext cx="3024188" cy="4937496"/>
        </p:xfrm>
        <a:graphic>
          <a:graphicData uri="http://schemas.openxmlformats.org/drawingml/2006/table">
            <a:tbl>
              <a:tblPr/>
              <a:tblGrid>
                <a:gridCol w="1371600"/>
                <a:gridCol w="1652588"/>
              </a:tblGrid>
              <a:tr h="579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1" i="0" u="none" strike="noStrike" cap="none" normalizeH="0" baseline="0" smtClean="0">
                          <a:ln>
                            <a:noFill/>
                          </a:ln>
                          <a:solidFill>
                            <a:schemeClr val="bg1"/>
                          </a:solidFill>
                          <a:effectLst/>
                          <a:latin typeface="Arial" charset="0"/>
                        </a:rPr>
                        <a:t>Sustantzia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1" i="0" u="none" strike="noStrike" cap="none" normalizeH="0" baseline="0" dirty="0" smtClean="0">
                          <a:ln>
                            <a:noFill/>
                          </a:ln>
                          <a:solidFill>
                            <a:schemeClr val="bg1"/>
                          </a:solidFill>
                          <a:effectLst/>
                          <a:latin typeface="Arial" charset="0"/>
                        </a:rPr>
                        <a:t>Eroankortasun termikoa</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Zilarra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0,97</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Kobre</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0,92</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Aluminioa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0,49</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Altzairua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0,12</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Letoia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0,26</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Beruna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0,083</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Kortxoa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0,0001</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Adreilua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0,0015</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Egurra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0,0002</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Izotza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0,004</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rPr>
                        <a:t>Beira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dirty="0" smtClean="0">
                          <a:ln>
                            <a:noFill/>
                          </a:ln>
                          <a:solidFill>
                            <a:schemeClr val="tx1"/>
                          </a:solidFill>
                          <a:effectLst/>
                          <a:latin typeface="Arial" charset="0"/>
                        </a:rPr>
                        <a:t>0,002</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CC"/>
                    </a:solidFill>
                  </a:tcPr>
                </a:tc>
              </a:tr>
            </a:tbl>
          </a:graphicData>
        </a:graphic>
      </p:graphicFrame>
      <p:sp>
        <p:nvSpPr>
          <p:cNvPr id="759857" name="Text Box 94">
            <a:hlinkClick r:id="rId2"/>
          </p:cNvPr>
          <p:cNvSpPr txBox="1">
            <a:spLocks noChangeArrowheads="1"/>
          </p:cNvSpPr>
          <p:nvPr/>
        </p:nvSpPr>
        <p:spPr bwMode="auto">
          <a:xfrm>
            <a:off x="5662613" y="4106766"/>
            <a:ext cx="3024187" cy="346075"/>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b="1"/>
              <a:t>esperimentua</a:t>
            </a:r>
          </a:p>
        </p:txBody>
      </p:sp>
      <p:pic>
        <p:nvPicPr>
          <p:cNvPr id="12"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569805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805935"/>
                                        </p:tgtEl>
                                        <p:attrNameLst>
                                          <p:attrName>style.visibility</p:attrName>
                                        </p:attrNameLst>
                                      </p:cBhvr>
                                      <p:to>
                                        <p:strVal val="visible"/>
                                      </p:to>
                                    </p:set>
                                    <p:animEffect transition="in" filter="blinds(horizontal)">
                                      <p:cBhvr>
                                        <p:cTn id="7" dur="500"/>
                                        <p:tgtEl>
                                          <p:spTgt spid="8059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3"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1E509F46-44AE-9543-AD1A-56C49A7C4682}" type="slidenum">
              <a:rPr lang="eu-ES" sz="1400">
                <a:latin typeface="Times" charset="0"/>
              </a:rPr>
              <a:pPr/>
              <a:t>56</a:t>
            </a:fld>
            <a:endParaRPr lang="eu-ES" sz="1400">
              <a:latin typeface="Times" charset="0"/>
            </a:endParaRPr>
          </a:p>
        </p:txBody>
      </p:sp>
      <p:sp>
        <p:nvSpPr>
          <p:cNvPr id="760834" name="Text Box 2"/>
          <p:cNvSpPr txBox="1">
            <a:spLocks noChangeArrowheads="1"/>
          </p:cNvSpPr>
          <p:nvPr/>
        </p:nvSpPr>
        <p:spPr bwMode="auto">
          <a:xfrm>
            <a:off x="6084888" y="4508500"/>
            <a:ext cx="2592387" cy="1562100"/>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400">
                <a:cs typeface="Arial" charset="0"/>
              </a:rPr>
              <a:t>Materia garraiatzen da. Partikulak mugitu egiten dira.</a:t>
            </a:r>
          </a:p>
        </p:txBody>
      </p:sp>
      <p:sp>
        <p:nvSpPr>
          <p:cNvPr id="760835" name="Text Box 3"/>
          <p:cNvSpPr txBox="1">
            <a:spLocks noChangeArrowheads="1"/>
          </p:cNvSpPr>
          <p:nvPr/>
        </p:nvSpPr>
        <p:spPr bwMode="auto">
          <a:xfrm>
            <a:off x="1042988" y="6021388"/>
            <a:ext cx="2317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a:solidFill>
                  <a:schemeClr val="bg1"/>
                </a:solidFill>
                <a:cs typeface="Arial" charset="0"/>
              </a:rPr>
              <a:t>Equilibrio    térmico</a:t>
            </a:r>
          </a:p>
        </p:txBody>
      </p:sp>
      <p:sp>
        <p:nvSpPr>
          <p:cNvPr id="760837" name="Text Box 6"/>
          <p:cNvSpPr txBox="1">
            <a:spLocks noChangeArrowheads="1"/>
          </p:cNvSpPr>
          <p:nvPr/>
        </p:nvSpPr>
        <p:spPr bwMode="auto">
          <a:xfrm>
            <a:off x="5372320" y="803275"/>
            <a:ext cx="3352800" cy="3387725"/>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400" b="1" u="sng">
                <a:cs typeface="Arial" charset="0"/>
              </a:rPr>
              <a:t>Konbekzioa</a:t>
            </a:r>
            <a:r>
              <a:rPr lang="eu-ES" sz="2400">
                <a:cs typeface="Arial" charset="0"/>
              </a:rPr>
              <a:t> Fluidoaren puntu batetik bestera fluidoaren partikulen mugimenduarekin batera gertatzen den energia termikoaren hedapena (likidoa edo gasa)</a:t>
            </a:r>
          </a:p>
        </p:txBody>
      </p:sp>
      <p:sp>
        <p:nvSpPr>
          <p:cNvPr id="760838" name="Text Box 7"/>
          <p:cNvSpPr txBox="1">
            <a:spLocks noChangeArrowheads="1"/>
          </p:cNvSpPr>
          <p:nvPr/>
        </p:nvSpPr>
        <p:spPr bwMode="auto">
          <a:xfrm>
            <a:off x="1295400" y="1219200"/>
            <a:ext cx="3817938"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dirty="0">
                <a:solidFill>
                  <a:srgbClr val="595959"/>
                </a:solidFill>
                <a:cs typeface="Arial" charset="0"/>
              </a:rPr>
              <a:t>Geziek KONBEKZIO KORRONTEAK adierazten dituzte, fluidoaren mugimendua adierazten dute:</a:t>
            </a:r>
          </a:p>
        </p:txBody>
      </p:sp>
      <p:sp>
        <p:nvSpPr>
          <p:cNvPr id="760839" name="Text Box 8"/>
          <p:cNvSpPr txBox="1">
            <a:spLocks noChangeArrowheads="1"/>
          </p:cNvSpPr>
          <p:nvPr/>
        </p:nvSpPr>
        <p:spPr bwMode="auto">
          <a:xfrm>
            <a:off x="1295400" y="837112"/>
            <a:ext cx="1752600" cy="346075"/>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b="1" dirty="0"/>
              <a:t>KONBEKZIOA</a:t>
            </a:r>
          </a:p>
        </p:txBody>
      </p:sp>
      <p:sp>
        <p:nvSpPr>
          <p:cNvPr id="760840" name="Text Box 9"/>
          <p:cNvSpPr txBox="1">
            <a:spLocks noChangeArrowheads="1"/>
          </p:cNvSpPr>
          <p:nvPr/>
        </p:nvSpPr>
        <p:spPr bwMode="auto">
          <a:xfrm rot="-5400000">
            <a:off x="1247775" y="4010025"/>
            <a:ext cx="2514600" cy="590550"/>
          </a:xfrm>
          <a:prstGeom prst="rect">
            <a:avLst/>
          </a:prstGeom>
          <a:solidFill>
            <a:schemeClr val="accent1"/>
          </a:solidFill>
          <a:ln w="9525">
            <a:solidFill>
              <a:schemeClr val="accent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a:t>Igotzen diren tenperatura altuko ur partikulak</a:t>
            </a:r>
          </a:p>
        </p:txBody>
      </p:sp>
      <p:sp>
        <p:nvSpPr>
          <p:cNvPr id="760841" name="Text Box 10"/>
          <p:cNvSpPr txBox="1">
            <a:spLocks noChangeArrowheads="1"/>
          </p:cNvSpPr>
          <p:nvPr/>
        </p:nvSpPr>
        <p:spPr bwMode="auto">
          <a:xfrm rot="-5400000">
            <a:off x="3492500" y="3922713"/>
            <a:ext cx="2514600" cy="590550"/>
          </a:xfrm>
          <a:prstGeom prst="rect">
            <a:avLst/>
          </a:prstGeom>
          <a:solidFill>
            <a:schemeClr val="accent1"/>
          </a:solidFill>
          <a:ln w="9525">
            <a:solidFill>
              <a:schemeClr val="accent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a:t>Jaisten diren tenperatura baxuko ur partikulak</a:t>
            </a:r>
          </a:p>
        </p:txBody>
      </p:sp>
      <p:pic>
        <p:nvPicPr>
          <p:cNvPr id="12"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146146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1857"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B9425D23-EA59-DB42-B119-825C2BCA4F23}" type="slidenum">
              <a:rPr lang="eu-ES" sz="1400">
                <a:latin typeface="Times" charset="0"/>
              </a:rPr>
              <a:pPr/>
              <a:t>57</a:t>
            </a:fld>
            <a:endParaRPr lang="eu-ES" sz="1400">
              <a:latin typeface="Times" charset="0"/>
            </a:endParaRPr>
          </a:p>
        </p:txBody>
      </p:sp>
      <p:sp>
        <p:nvSpPr>
          <p:cNvPr id="3376" name="Rectangle 304"/>
          <p:cNvSpPr>
            <a:spLocks noChangeArrowheads="1"/>
          </p:cNvSpPr>
          <p:nvPr/>
        </p:nvSpPr>
        <p:spPr bwMode="auto">
          <a:xfrm>
            <a:off x="1042988" y="765175"/>
            <a:ext cx="3144837" cy="466725"/>
          </a:xfrm>
          <a:prstGeom prst="rect">
            <a:avLst/>
          </a:prstGeom>
          <a:solidFill>
            <a:srgbClr val="FFFF99"/>
          </a:solidFill>
          <a:ln w="9525">
            <a:solidFill>
              <a:schemeClr val="tx1"/>
            </a:solidFill>
            <a:miter lim="800000"/>
            <a:headEnd/>
            <a:tailEnd/>
          </a:ln>
        </p:spPr>
        <p:txBody>
          <a:bodyPr wrap="none">
            <a:spAutoFit/>
          </a:bodyPr>
          <a:lstStyle/>
          <a:p>
            <a:pPr algn="ctr" eaLnBrk="1" hangingPunct="1"/>
            <a:r>
              <a:rPr lang="eu-ES" sz="2400"/>
              <a:t>Konbekzio korronteak</a:t>
            </a:r>
          </a:p>
        </p:txBody>
      </p:sp>
      <p:sp>
        <p:nvSpPr>
          <p:cNvPr id="3381" name="Text Box 309"/>
          <p:cNvSpPr txBox="1">
            <a:spLocks noChangeArrowheads="1"/>
          </p:cNvSpPr>
          <p:nvPr/>
        </p:nvSpPr>
        <p:spPr bwMode="auto">
          <a:xfrm>
            <a:off x="3614738" y="1665288"/>
            <a:ext cx="2973387" cy="376237"/>
          </a:xfrm>
          <a:prstGeom prst="rect">
            <a:avLst/>
          </a:prstGeom>
          <a:noFill/>
          <a:ln w="9525">
            <a:solidFill>
              <a:srgbClr val="0066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800">
                <a:solidFill>
                  <a:srgbClr val="006600"/>
                </a:solidFill>
              </a:rPr>
              <a:t>Txartela kentzen dugu</a:t>
            </a:r>
          </a:p>
        </p:txBody>
      </p:sp>
      <p:sp>
        <p:nvSpPr>
          <p:cNvPr id="3382" name="Text Box 310"/>
          <p:cNvSpPr txBox="1">
            <a:spLocks noChangeArrowheads="1"/>
          </p:cNvSpPr>
          <p:nvPr/>
        </p:nvSpPr>
        <p:spPr bwMode="auto">
          <a:xfrm>
            <a:off x="2195513" y="3525838"/>
            <a:ext cx="2098675"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800">
                <a:solidFill>
                  <a:srgbClr val="006600"/>
                </a:solidFill>
              </a:rPr>
              <a:t>Koloredun likidoa, tenperatura altua duena</a:t>
            </a:r>
          </a:p>
        </p:txBody>
      </p:sp>
      <p:sp>
        <p:nvSpPr>
          <p:cNvPr id="3392" name="Text Box 320"/>
          <p:cNvSpPr txBox="1">
            <a:spLocks noChangeArrowheads="1"/>
          </p:cNvSpPr>
          <p:nvPr/>
        </p:nvSpPr>
        <p:spPr bwMode="auto">
          <a:xfrm>
            <a:off x="2232025" y="2014538"/>
            <a:ext cx="1831975"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800">
                <a:solidFill>
                  <a:srgbClr val="006600"/>
                </a:solidFill>
              </a:rPr>
              <a:t>Gardena tenperatura baxua duena</a:t>
            </a:r>
          </a:p>
        </p:txBody>
      </p:sp>
      <p:sp>
        <p:nvSpPr>
          <p:cNvPr id="3393" name="Line 321"/>
          <p:cNvSpPr>
            <a:spLocks noChangeShapeType="1"/>
          </p:cNvSpPr>
          <p:nvPr/>
        </p:nvSpPr>
        <p:spPr bwMode="auto">
          <a:xfrm flipH="1">
            <a:off x="1800225" y="2241550"/>
            <a:ext cx="684213" cy="252413"/>
          </a:xfrm>
          <a:prstGeom prst="line">
            <a:avLst/>
          </a:prstGeom>
          <a:noFill/>
          <a:ln w="1905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394" name="Line 322"/>
          <p:cNvSpPr>
            <a:spLocks noChangeShapeType="1"/>
          </p:cNvSpPr>
          <p:nvPr/>
        </p:nvSpPr>
        <p:spPr bwMode="auto">
          <a:xfrm flipH="1">
            <a:off x="1871663" y="3849688"/>
            <a:ext cx="647700" cy="612775"/>
          </a:xfrm>
          <a:prstGeom prst="line">
            <a:avLst/>
          </a:prstGeom>
          <a:noFill/>
          <a:ln w="1905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395" name="Text Box 323"/>
          <p:cNvSpPr txBox="1">
            <a:spLocks noChangeArrowheads="1"/>
          </p:cNvSpPr>
          <p:nvPr/>
        </p:nvSpPr>
        <p:spPr bwMode="auto">
          <a:xfrm>
            <a:off x="0" y="3094038"/>
            <a:ext cx="1831975"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800">
                <a:solidFill>
                  <a:srgbClr val="006600"/>
                </a:solidFill>
              </a:rPr>
              <a:t>Bi ahotxoak banatzen dituen txartela</a:t>
            </a:r>
          </a:p>
        </p:txBody>
      </p:sp>
      <p:sp>
        <p:nvSpPr>
          <p:cNvPr id="3396" name="Line 324"/>
          <p:cNvSpPr>
            <a:spLocks noChangeShapeType="1"/>
          </p:cNvSpPr>
          <p:nvPr/>
        </p:nvSpPr>
        <p:spPr bwMode="auto">
          <a:xfrm>
            <a:off x="1331913" y="3562350"/>
            <a:ext cx="360362" cy="107950"/>
          </a:xfrm>
          <a:prstGeom prst="line">
            <a:avLst/>
          </a:prstGeom>
          <a:noFill/>
          <a:ln w="1905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grpSp>
        <p:nvGrpSpPr>
          <p:cNvPr id="2" name="Group 329"/>
          <p:cNvGrpSpPr>
            <a:grpSpLocks/>
          </p:cNvGrpSpPr>
          <p:nvPr/>
        </p:nvGrpSpPr>
        <p:grpSpPr bwMode="auto">
          <a:xfrm>
            <a:off x="4140200" y="2781300"/>
            <a:ext cx="792163" cy="1584325"/>
            <a:chOff x="2608" y="1752"/>
            <a:chExt cx="499" cy="998"/>
          </a:xfrm>
        </p:grpSpPr>
        <p:sp>
          <p:nvSpPr>
            <p:cNvPr id="761872" name="Line 325"/>
            <p:cNvSpPr>
              <a:spLocks noChangeShapeType="1"/>
            </p:cNvSpPr>
            <p:nvPr/>
          </p:nvSpPr>
          <p:spPr bwMode="auto">
            <a:xfrm>
              <a:off x="2608" y="1752"/>
              <a:ext cx="0" cy="340"/>
            </a:xfrm>
            <a:prstGeom prst="line">
              <a:avLst/>
            </a:prstGeom>
            <a:noFill/>
            <a:ln w="76200">
              <a:solidFill>
                <a:srgbClr val="00CCFF"/>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761873" name="Line 326"/>
            <p:cNvSpPr>
              <a:spLocks noChangeShapeType="1"/>
            </p:cNvSpPr>
            <p:nvPr/>
          </p:nvSpPr>
          <p:spPr bwMode="auto">
            <a:xfrm flipV="1">
              <a:off x="3107" y="2387"/>
              <a:ext cx="0" cy="363"/>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grpSp>
      <p:sp>
        <p:nvSpPr>
          <p:cNvPr id="3399" name="Text Box 327"/>
          <p:cNvSpPr txBox="1">
            <a:spLocks noChangeArrowheads="1"/>
          </p:cNvSpPr>
          <p:nvPr/>
        </p:nvSpPr>
        <p:spPr bwMode="auto">
          <a:xfrm>
            <a:off x="3276600" y="4582831"/>
            <a:ext cx="2278063" cy="1200150"/>
          </a:xfrm>
          <a:prstGeom prst="rect">
            <a:avLst/>
          </a:prstGeom>
          <a:noFill/>
          <a:ln w="9525">
            <a:solidFill>
              <a:srgbClr val="0066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800">
                <a:solidFill>
                  <a:srgbClr val="006600"/>
                </a:solidFill>
              </a:rPr>
              <a:t>Tenperatura baxukoa jaitsi eta tenperatura altukoa igo egiten da</a:t>
            </a:r>
          </a:p>
        </p:txBody>
      </p:sp>
      <p:sp>
        <p:nvSpPr>
          <p:cNvPr id="3400" name="Text Box 328"/>
          <p:cNvSpPr txBox="1">
            <a:spLocks noChangeArrowheads="1"/>
          </p:cNvSpPr>
          <p:nvPr/>
        </p:nvSpPr>
        <p:spPr bwMode="auto">
          <a:xfrm>
            <a:off x="5570538" y="4591051"/>
            <a:ext cx="3573462" cy="925512"/>
          </a:xfrm>
          <a:prstGeom prst="rect">
            <a:avLst/>
          </a:prstGeom>
          <a:noFill/>
          <a:ln w="9525">
            <a:solidFill>
              <a:srgbClr val="0066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800">
                <a:solidFill>
                  <a:srgbClr val="006600"/>
                </a:solidFill>
              </a:rPr>
              <a:t>Denbora igaro ondoren likido guztia koloreduna da eta oreka termikoan dago..</a:t>
            </a:r>
          </a:p>
        </p:txBody>
      </p:sp>
      <p:pic>
        <p:nvPicPr>
          <p:cNvPr id="20"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uadroTexto 2"/>
          <p:cNvSpPr txBox="1"/>
          <p:nvPr/>
        </p:nvSpPr>
        <p:spPr>
          <a:xfrm>
            <a:off x="5271870" y="2241550"/>
            <a:ext cx="3218080" cy="1200329"/>
          </a:xfrm>
          <a:prstGeom prst="rect">
            <a:avLst/>
          </a:prstGeom>
          <a:noFill/>
        </p:spPr>
        <p:txBody>
          <a:bodyPr wrap="square" rtlCol="0">
            <a:spAutoFit/>
          </a:bodyPr>
          <a:lstStyle/>
          <a:p>
            <a:r>
              <a:rPr lang="es-ES" dirty="0" smtClean="0"/>
              <a:t>Bi </a:t>
            </a:r>
            <a:r>
              <a:rPr lang="es-ES" dirty="0" err="1" smtClean="0"/>
              <a:t>botila</a:t>
            </a:r>
            <a:r>
              <a:rPr lang="es-ES" dirty="0" smtClean="0"/>
              <a:t> </a:t>
            </a:r>
            <a:r>
              <a:rPr lang="es-ES" dirty="0" err="1" smtClean="0"/>
              <a:t>tenperatura</a:t>
            </a:r>
            <a:r>
              <a:rPr lang="es-ES" dirty="0" smtClean="0"/>
              <a:t> </a:t>
            </a:r>
            <a:r>
              <a:rPr lang="es-ES" dirty="0" err="1" smtClean="0"/>
              <a:t>ezberdineko</a:t>
            </a:r>
            <a:r>
              <a:rPr lang="es-ES" dirty="0" smtClean="0"/>
              <a:t> </a:t>
            </a:r>
            <a:r>
              <a:rPr lang="es-ES" dirty="0" err="1" smtClean="0"/>
              <a:t>likidoekin</a:t>
            </a:r>
            <a:r>
              <a:rPr lang="es-ES" dirty="0" smtClean="0"/>
              <a:t>. </a:t>
            </a:r>
            <a:r>
              <a:rPr lang="es-ES" dirty="0" err="1" smtClean="0"/>
              <a:t>Zer</a:t>
            </a:r>
            <a:r>
              <a:rPr lang="es-ES" dirty="0" smtClean="0"/>
              <a:t> </a:t>
            </a:r>
            <a:r>
              <a:rPr lang="es-ES" dirty="0" err="1" smtClean="0"/>
              <a:t>gertatzen</a:t>
            </a:r>
            <a:r>
              <a:rPr lang="es-ES" dirty="0" smtClean="0"/>
              <a:t> da? </a:t>
            </a:r>
            <a:r>
              <a:rPr lang="es-ES" dirty="0" err="1" smtClean="0"/>
              <a:t>Youtuben</a:t>
            </a:r>
            <a:r>
              <a:rPr lang="es-ES" dirty="0" smtClean="0"/>
              <a:t> </a:t>
            </a:r>
            <a:r>
              <a:rPr lang="es-ES" dirty="0" err="1" smtClean="0"/>
              <a:t>duzu</a:t>
            </a:r>
            <a:r>
              <a:rPr lang="es-ES" dirty="0" smtClean="0"/>
              <a:t> </a:t>
            </a:r>
            <a:r>
              <a:rPr lang="es-ES" dirty="0" err="1" smtClean="0"/>
              <a:t>bideoa</a:t>
            </a:r>
            <a:r>
              <a:rPr lang="es-ES" dirty="0" smtClean="0"/>
              <a:t>, </a:t>
            </a:r>
            <a:r>
              <a:rPr lang="es-ES" dirty="0" err="1" smtClean="0"/>
              <a:t>aurki</a:t>
            </a:r>
            <a:r>
              <a:rPr lang="es-ES" dirty="0" smtClean="0"/>
              <a:t> </a:t>
            </a:r>
            <a:r>
              <a:rPr lang="es-ES" dirty="0" err="1" smtClean="0"/>
              <a:t>ezazu</a:t>
            </a:r>
            <a:r>
              <a:rPr lang="es-ES" dirty="0" smtClean="0"/>
              <a:t>.</a:t>
            </a:r>
            <a:endParaRPr lang="es-ES" dirty="0"/>
          </a:p>
        </p:txBody>
      </p:sp>
    </p:spTree>
    <p:extLst>
      <p:ext uri="{BB962C8B-B14F-4D97-AF65-F5344CB8AC3E}">
        <p14:creationId xmlns:p14="http://schemas.microsoft.com/office/powerpoint/2010/main" val="34846377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376"/>
                                        </p:tgtEl>
                                        <p:attrNameLst>
                                          <p:attrName>style.visibility</p:attrName>
                                        </p:attrNameLst>
                                      </p:cBhvr>
                                      <p:to>
                                        <p:strVal val="visible"/>
                                      </p:to>
                                    </p:set>
                                    <p:animEffect transition="in" filter="fade">
                                      <p:cBhvr>
                                        <p:cTn id="7" dur="500"/>
                                        <p:tgtEl>
                                          <p:spTgt spid="3376"/>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392"/>
                                        </p:tgtEl>
                                        <p:attrNameLst>
                                          <p:attrName>style.visibility</p:attrName>
                                        </p:attrNameLst>
                                      </p:cBhvr>
                                      <p:to>
                                        <p:strVal val="visible"/>
                                      </p:to>
                                    </p:set>
                                  </p:childTnLst>
                                </p:cTn>
                              </p:par>
                            </p:childTnLst>
                          </p:cTn>
                        </p:par>
                        <p:par>
                          <p:cTn id="11" fill="hold" nodeType="afterGroup">
                            <p:stCondLst>
                              <p:cond delay="500"/>
                            </p:stCondLst>
                            <p:childTnLst>
                              <p:par>
                                <p:cTn id="12" presetID="22" presetClass="entr" presetSubtype="2" fill="hold" grpId="0" nodeType="afterEffect">
                                  <p:stCondLst>
                                    <p:cond delay="500"/>
                                  </p:stCondLst>
                                  <p:childTnLst>
                                    <p:set>
                                      <p:cBhvr>
                                        <p:cTn id="13" dur="1" fill="hold">
                                          <p:stCondLst>
                                            <p:cond delay="0"/>
                                          </p:stCondLst>
                                        </p:cTn>
                                        <p:tgtEl>
                                          <p:spTgt spid="3393"/>
                                        </p:tgtEl>
                                        <p:attrNameLst>
                                          <p:attrName>style.visibility</p:attrName>
                                        </p:attrNameLst>
                                      </p:cBhvr>
                                      <p:to>
                                        <p:strVal val="visible"/>
                                      </p:to>
                                    </p:set>
                                    <p:animEffect transition="in" filter="wipe(right)">
                                      <p:cBhvr>
                                        <p:cTn id="14" dur="1000"/>
                                        <p:tgtEl>
                                          <p:spTgt spid="3393"/>
                                        </p:tgtEl>
                                      </p:cBhvr>
                                    </p:animEffect>
                                  </p:childTnLst>
                                </p:cTn>
                              </p:par>
                            </p:childTnLst>
                          </p:cTn>
                        </p:par>
                        <p:par>
                          <p:cTn id="15" fill="hold" nodeType="afterGroup">
                            <p:stCondLst>
                              <p:cond delay="2000"/>
                            </p:stCondLst>
                            <p:childTnLst>
                              <p:par>
                                <p:cTn id="16" presetID="1" presetClass="entr" presetSubtype="0" fill="hold" grpId="0" nodeType="afterEffect">
                                  <p:stCondLst>
                                    <p:cond delay="0"/>
                                  </p:stCondLst>
                                  <p:childTnLst>
                                    <p:set>
                                      <p:cBhvr>
                                        <p:cTn id="17" dur="1" fill="hold">
                                          <p:stCondLst>
                                            <p:cond delay="0"/>
                                          </p:stCondLst>
                                        </p:cTn>
                                        <p:tgtEl>
                                          <p:spTgt spid="3382"/>
                                        </p:tgtEl>
                                        <p:attrNameLst>
                                          <p:attrName>style.visibility</p:attrName>
                                        </p:attrNameLst>
                                      </p:cBhvr>
                                      <p:to>
                                        <p:strVal val="visible"/>
                                      </p:to>
                                    </p:set>
                                  </p:childTnLst>
                                </p:cTn>
                              </p:par>
                            </p:childTnLst>
                          </p:cTn>
                        </p:par>
                        <p:par>
                          <p:cTn id="18" fill="hold" nodeType="afterGroup">
                            <p:stCondLst>
                              <p:cond delay="2000"/>
                            </p:stCondLst>
                            <p:childTnLst>
                              <p:par>
                                <p:cTn id="19" presetID="22" presetClass="entr" presetSubtype="2" fill="hold" grpId="0" nodeType="afterEffect">
                                  <p:stCondLst>
                                    <p:cond delay="500"/>
                                  </p:stCondLst>
                                  <p:childTnLst>
                                    <p:set>
                                      <p:cBhvr>
                                        <p:cTn id="20" dur="1" fill="hold">
                                          <p:stCondLst>
                                            <p:cond delay="0"/>
                                          </p:stCondLst>
                                        </p:cTn>
                                        <p:tgtEl>
                                          <p:spTgt spid="3394"/>
                                        </p:tgtEl>
                                        <p:attrNameLst>
                                          <p:attrName>style.visibility</p:attrName>
                                        </p:attrNameLst>
                                      </p:cBhvr>
                                      <p:to>
                                        <p:strVal val="visible"/>
                                      </p:to>
                                    </p:set>
                                    <p:animEffect transition="in" filter="wipe(right)">
                                      <p:cBhvr>
                                        <p:cTn id="21" dur="1000"/>
                                        <p:tgtEl>
                                          <p:spTgt spid="3394"/>
                                        </p:tgtEl>
                                      </p:cBhvr>
                                    </p:animEffect>
                                  </p:childTnLst>
                                </p:cTn>
                              </p:par>
                            </p:childTnLst>
                          </p:cTn>
                        </p:par>
                        <p:par>
                          <p:cTn id="22" fill="hold" nodeType="afterGroup">
                            <p:stCondLst>
                              <p:cond delay="3500"/>
                            </p:stCondLst>
                            <p:childTnLst>
                              <p:par>
                                <p:cTn id="23" presetID="1" presetClass="entr" presetSubtype="0" fill="hold" grpId="0" nodeType="afterEffect">
                                  <p:stCondLst>
                                    <p:cond delay="0"/>
                                  </p:stCondLst>
                                  <p:childTnLst>
                                    <p:set>
                                      <p:cBhvr>
                                        <p:cTn id="24" dur="1" fill="hold">
                                          <p:stCondLst>
                                            <p:cond delay="0"/>
                                          </p:stCondLst>
                                        </p:cTn>
                                        <p:tgtEl>
                                          <p:spTgt spid="3395"/>
                                        </p:tgtEl>
                                        <p:attrNameLst>
                                          <p:attrName>style.visibility</p:attrName>
                                        </p:attrNameLst>
                                      </p:cBhvr>
                                      <p:to>
                                        <p:strVal val="visible"/>
                                      </p:to>
                                    </p:set>
                                  </p:childTnLst>
                                </p:cTn>
                              </p:par>
                            </p:childTnLst>
                          </p:cTn>
                        </p:par>
                        <p:par>
                          <p:cTn id="25" fill="hold" nodeType="afterGroup">
                            <p:stCondLst>
                              <p:cond delay="3500"/>
                            </p:stCondLst>
                            <p:childTnLst>
                              <p:par>
                                <p:cTn id="26" presetID="22" presetClass="entr" presetSubtype="8" fill="hold" grpId="0" nodeType="afterEffect">
                                  <p:stCondLst>
                                    <p:cond delay="500"/>
                                  </p:stCondLst>
                                  <p:childTnLst>
                                    <p:set>
                                      <p:cBhvr>
                                        <p:cTn id="27" dur="1" fill="hold">
                                          <p:stCondLst>
                                            <p:cond delay="0"/>
                                          </p:stCondLst>
                                        </p:cTn>
                                        <p:tgtEl>
                                          <p:spTgt spid="3396"/>
                                        </p:tgtEl>
                                        <p:attrNameLst>
                                          <p:attrName>style.visibility</p:attrName>
                                        </p:attrNameLst>
                                      </p:cBhvr>
                                      <p:to>
                                        <p:strVal val="visible"/>
                                      </p:to>
                                    </p:set>
                                    <p:animEffect transition="in" filter="wipe(left)">
                                      <p:cBhvr>
                                        <p:cTn id="28" dur="1000"/>
                                        <p:tgtEl>
                                          <p:spTgt spid="3396"/>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381"/>
                                        </p:tgtEl>
                                        <p:attrNameLst>
                                          <p:attrName>style.visibility</p:attrName>
                                        </p:attrNameLst>
                                      </p:cBhvr>
                                      <p:to>
                                        <p:strVal val="visible"/>
                                      </p:to>
                                    </p:set>
                                  </p:childTnLst>
                                </p:cTn>
                              </p:par>
                            </p:childTnLst>
                          </p:cTn>
                        </p:par>
                        <p:par>
                          <p:cTn id="33" fill="hold" nodeType="afterGroup">
                            <p:stCondLst>
                              <p:cond delay="0"/>
                            </p:stCondLst>
                            <p:childTnLst>
                              <p:par>
                                <p:cTn id="34" presetID="16" presetClass="entr" presetSubtype="26" fill="hold" nodeType="after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barn(inHorizontal)">
                                      <p:cBhvr>
                                        <p:cTn id="36" dur="2000"/>
                                        <p:tgtEl>
                                          <p:spTgt spid="2"/>
                                        </p:tgtEl>
                                      </p:cBhvr>
                                    </p:animEffect>
                                  </p:childTnLst>
                                </p:cTn>
                              </p:par>
                            </p:childTnLst>
                          </p:cTn>
                        </p:par>
                        <p:par>
                          <p:cTn id="37" fill="hold" nodeType="afterGroup">
                            <p:stCondLst>
                              <p:cond delay="2000"/>
                            </p:stCondLst>
                            <p:childTnLst>
                              <p:par>
                                <p:cTn id="38" presetID="1" presetClass="entr" presetSubtype="0" fill="hold" grpId="0" nodeType="afterEffect">
                                  <p:stCondLst>
                                    <p:cond delay="500"/>
                                  </p:stCondLst>
                                  <p:childTnLst>
                                    <p:set>
                                      <p:cBhvr>
                                        <p:cTn id="39" dur="1" fill="hold">
                                          <p:stCondLst>
                                            <p:cond delay="0"/>
                                          </p:stCondLst>
                                        </p:cTn>
                                        <p:tgtEl>
                                          <p:spTgt spid="3399"/>
                                        </p:tgtEl>
                                        <p:attrNameLst>
                                          <p:attrName>style.visibility</p:attrName>
                                        </p:attrNameLst>
                                      </p:cBhvr>
                                      <p:to>
                                        <p:strVal val="visible"/>
                                      </p:to>
                                    </p:set>
                                  </p:childTnLst>
                                </p:cTn>
                              </p:par>
                            </p:childTnLst>
                          </p:cTn>
                        </p:par>
                        <p:par>
                          <p:cTn id="40" fill="hold" nodeType="afterGroup">
                            <p:stCondLst>
                              <p:cond delay="2500"/>
                            </p:stCondLst>
                            <p:childTnLst>
                              <p:par>
                                <p:cTn id="41" presetID="1" presetClass="entr" presetSubtype="0" fill="hold" grpId="0" nodeType="afterEffect">
                                  <p:stCondLst>
                                    <p:cond delay="500"/>
                                  </p:stCondLst>
                                  <p:childTnLst>
                                    <p:set>
                                      <p:cBhvr>
                                        <p:cTn id="42" dur="1" fill="hold">
                                          <p:stCondLst>
                                            <p:cond delay="0"/>
                                          </p:stCondLst>
                                        </p:cTn>
                                        <p:tgtEl>
                                          <p:spTgt spid="34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6" grpId="0" animBg="1"/>
      <p:bldP spid="3381" grpId="0" animBg="1"/>
      <p:bldP spid="3382" grpId="0"/>
      <p:bldP spid="3392" grpId="0"/>
      <p:bldP spid="3393" grpId="0" animBg="1"/>
      <p:bldP spid="3394" grpId="0" animBg="1"/>
      <p:bldP spid="3395" grpId="0"/>
      <p:bldP spid="3396" grpId="0" animBg="1"/>
      <p:bldP spid="3399" grpId="0" animBg="1"/>
      <p:bldP spid="3400"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2881"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1B471E7D-9DDA-0047-8EFD-45614660BF19}" type="slidenum">
              <a:rPr lang="eu-ES" sz="1400">
                <a:latin typeface="Times" charset="0"/>
              </a:rPr>
              <a:pPr/>
              <a:t>58</a:t>
            </a:fld>
            <a:endParaRPr lang="eu-ES" sz="1400">
              <a:latin typeface="Times" charset="0"/>
            </a:endParaRPr>
          </a:p>
        </p:txBody>
      </p:sp>
      <p:sp>
        <p:nvSpPr>
          <p:cNvPr id="762883" name="Text Box 4"/>
          <p:cNvSpPr txBox="1">
            <a:spLocks noChangeArrowheads="1"/>
          </p:cNvSpPr>
          <p:nvPr/>
        </p:nvSpPr>
        <p:spPr bwMode="auto">
          <a:xfrm>
            <a:off x="990600" y="1750036"/>
            <a:ext cx="7761231" cy="4154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400" b="1" dirty="0">
                <a:cs typeface="Arial" charset="0"/>
              </a:rPr>
              <a:t>Termometroa piztutako lanpararen aurrean ipintzen baduzu tenperatura igo egiten da. Labea martxan jarri eta gorri dagoenean eskua sartu.</a:t>
            </a:r>
          </a:p>
          <a:p>
            <a:pPr eaLnBrk="1" hangingPunct="1"/>
            <a:endParaRPr lang="eu-ES" sz="2400" b="1" dirty="0">
              <a:cs typeface="Arial" charset="0"/>
            </a:endParaRPr>
          </a:p>
          <a:p>
            <a:pPr eaLnBrk="1" hangingPunct="1"/>
            <a:r>
              <a:rPr lang="eu-ES" sz="2400" b="1" dirty="0">
                <a:cs typeface="Arial" charset="0"/>
              </a:rPr>
              <a:t>Airea eroale oso txarra da (beste sustantziekin konparatuz), …</a:t>
            </a:r>
          </a:p>
          <a:p>
            <a:pPr eaLnBrk="1" hangingPunct="1"/>
            <a:endParaRPr lang="eu-ES" sz="2400" b="1" dirty="0">
              <a:cs typeface="Arial" charset="0"/>
            </a:endParaRPr>
          </a:p>
          <a:p>
            <a:pPr eaLnBrk="1" hangingPunct="1"/>
            <a:r>
              <a:rPr lang="eu-ES" sz="2400" b="1" dirty="0">
                <a:cs typeface="Arial" charset="0"/>
              </a:rPr>
              <a:t>      orduan, … </a:t>
            </a:r>
          </a:p>
          <a:p>
            <a:pPr eaLnBrk="1" hangingPunct="1"/>
            <a:endParaRPr lang="eu-ES" sz="2400" b="1" dirty="0">
              <a:cs typeface="Arial" charset="0"/>
            </a:endParaRPr>
          </a:p>
          <a:p>
            <a:pPr eaLnBrk="1" hangingPunct="1"/>
            <a:r>
              <a:rPr lang="eu-ES" sz="2400" b="1" dirty="0">
                <a:cs typeface="Arial" charset="0"/>
              </a:rPr>
              <a:t>nola iritsi da beroa hain azkar? … Airean zehar (konbekzioz)?...</a:t>
            </a:r>
          </a:p>
        </p:txBody>
      </p:sp>
      <p:sp>
        <p:nvSpPr>
          <p:cNvPr id="762885" name="Text Box 6"/>
          <p:cNvSpPr txBox="1">
            <a:spLocks noChangeArrowheads="1"/>
          </p:cNvSpPr>
          <p:nvPr/>
        </p:nvSpPr>
        <p:spPr bwMode="auto">
          <a:xfrm>
            <a:off x="990600" y="914400"/>
            <a:ext cx="2717800" cy="466725"/>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sz="2400" b="1"/>
              <a:t>ERRADIAZIOA</a:t>
            </a:r>
          </a:p>
        </p:txBody>
      </p:sp>
      <p:pic>
        <p:nvPicPr>
          <p:cNvPr id="8"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747193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3905"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89B20891-B347-3A46-B39E-D196D1076638}" type="slidenum">
              <a:rPr lang="eu-ES" sz="1400">
                <a:latin typeface="Times" charset="0"/>
              </a:rPr>
              <a:pPr/>
              <a:t>59</a:t>
            </a:fld>
            <a:endParaRPr lang="eu-ES" sz="1400">
              <a:latin typeface="Times" charset="0"/>
            </a:endParaRPr>
          </a:p>
        </p:txBody>
      </p:sp>
      <p:sp>
        <p:nvSpPr>
          <p:cNvPr id="763907" name="Text Box 3"/>
          <p:cNvSpPr txBox="1">
            <a:spLocks noChangeArrowheads="1"/>
          </p:cNvSpPr>
          <p:nvPr/>
        </p:nvSpPr>
        <p:spPr bwMode="auto">
          <a:xfrm>
            <a:off x="1539233" y="1720850"/>
            <a:ext cx="7604768"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400" b="1" dirty="0">
                <a:cs typeface="Arial" charset="0"/>
              </a:rPr>
              <a:t>Termometroa lanpararen aurrean hutsa duen ontziaren barnean ipintzen bada bere tenperatura igo egiten da.</a:t>
            </a:r>
          </a:p>
          <a:p>
            <a:pPr eaLnBrk="1" hangingPunct="1"/>
            <a:endParaRPr lang="eu-ES" sz="2400" b="1" dirty="0">
              <a:cs typeface="Arial" charset="0"/>
            </a:endParaRPr>
          </a:p>
          <a:p>
            <a:pPr eaLnBrk="1" hangingPunct="1"/>
            <a:r>
              <a:rPr lang="eu-ES" sz="2400" b="1" dirty="0">
                <a:cs typeface="Arial" charset="0"/>
              </a:rPr>
              <a:t>Ez dago ingurune materialaren beharrik energia termikoa hedatzeko</a:t>
            </a:r>
          </a:p>
        </p:txBody>
      </p:sp>
      <p:sp>
        <p:nvSpPr>
          <p:cNvPr id="763909" name="Text Box 6"/>
          <p:cNvSpPr txBox="1">
            <a:spLocks noChangeArrowheads="1"/>
          </p:cNvSpPr>
          <p:nvPr/>
        </p:nvSpPr>
        <p:spPr bwMode="auto">
          <a:xfrm>
            <a:off x="1962521" y="4210050"/>
            <a:ext cx="6425829" cy="1200328"/>
          </a:xfrm>
          <a:prstGeom prst="rect">
            <a:avLst/>
          </a:prstGeom>
          <a:solidFill>
            <a:srgbClr val="FFFF99"/>
          </a:solidFill>
          <a:ln w="9525">
            <a:solidFill>
              <a:schemeClr val="tx1"/>
            </a:solidFill>
            <a:miter lim="800000"/>
            <a:headEnd/>
            <a:tailEnd/>
          </a:ln>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400" dirty="0">
                <a:cs typeface="Arial" charset="0"/>
              </a:rPr>
              <a:t>Erradiazioa: Gorputzek igortzen duten energia da. Hutsean edo ingurune materialean hedatu daiteke.</a:t>
            </a:r>
          </a:p>
        </p:txBody>
      </p:sp>
      <p:sp>
        <p:nvSpPr>
          <p:cNvPr id="763910" name="Text Box 7"/>
          <p:cNvSpPr txBox="1">
            <a:spLocks noChangeArrowheads="1"/>
          </p:cNvSpPr>
          <p:nvPr/>
        </p:nvSpPr>
        <p:spPr bwMode="auto">
          <a:xfrm>
            <a:off x="990600" y="914400"/>
            <a:ext cx="2644775" cy="466725"/>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sz="2400" b="1"/>
              <a:t>ERRADIAZIOA</a:t>
            </a:r>
          </a:p>
        </p:txBody>
      </p:sp>
      <p:pic>
        <p:nvPicPr>
          <p:cNvPr id="9"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732245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61" name="3 Marcador de número de diapositiva"/>
          <p:cNvSpPr>
            <a:spLocks noGrp="1"/>
          </p:cNvSpPr>
          <p:nvPr>
            <p:ph type="sldNum" sz="quarter" idx="12"/>
          </p:nvPr>
        </p:nvSpPr>
        <p:spPr>
          <a:xfrm>
            <a:off x="6553200" y="5259442"/>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C60E7C55-326E-7645-8F59-74723CC7AD53}" type="slidenum">
              <a:rPr lang="eu-ES" sz="1400">
                <a:latin typeface="Times" charset="0"/>
              </a:rPr>
              <a:pPr/>
              <a:t>6</a:t>
            </a:fld>
            <a:endParaRPr lang="eu-ES" sz="1400">
              <a:latin typeface="Times" charset="0"/>
            </a:endParaRPr>
          </a:p>
        </p:txBody>
      </p:sp>
      <p:sp>
        <p:nvSpPr>
          <p:cNvPr id="706715" name="Text Box 1179"/>
          <p:cNvSpPr txBox="1">
            <a:spLocks noChangeArrowheads="1"/>
          </p:cNvSpPr>
          <p:nvPr/>
        </p:nvSpPr>
        <p:spPr bwMode="auto">
          <a:xfrm>
            <a:off x="415193" y="1035639"/>
            <a:ext cx="5545137" cy="406400"/>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dist" eaLnBrk="1" hangingPunct="1"/>
            <a:r>
              <a:rPr lang="eu-ES" sz="2000" b="1">
                <a:cs typeface="Arial" charset="0"/>
              </a:rPr>
              <a:t>Energia zinetikoa</a:t>
            </a:r>
          </a:p>
        </p:txBody>
      </p:sp>
      <p:sp>
        <p:nvSpPr>
          <p:cNvPr id="782493" name="AutoShape 1181"/>
          <p:cNvSpPr>
            <a:spLocks noChangeArrowheads="1"/>
          </p:cNvSpPr>
          <p:nvPr/>
        </p:nvSpPr>
        <p:spPr bwMode="auto">
          <a:xfrm>
            <a:off x="395288" y="2763892"/>
            <a:ext cx="8424862" cy="647700"/>
          </a:xfrm>
          <a:prstGeom prst="rightArrow">
            <a:avLst>
              <a:gd name="adj1" fmla="val 44120"/>
              <a:gd name="adj2" fmla="val 140431"/>
            </a:avLst>
          </a:prstGeom>
          <a:gradFill rotWithShape="1">
            <a:gsLst>
              <a:gs pos="0">
                <a:schemeClr val="accent1"/>
              </a:gs>
              <a:gs pos="100000">
                <a:srgbClr val="FF0000"/>
              </a:gs>
            </a:gsLst>
            <a:lin ang="0" scaled="1"/>
          </a:gradFill>
          <a:ln w="9525">
            <a:solidFill>
              <a:schemeClr val="tx1"/>
            </a:solidFill>
            <a:miter lim="800000"/>
            <a:headEnd/>
            <a:tailEnd/>
          </a:ln>
        </p:spPr>
        <p:txBody>
          <a:bodyPr wrap="none" anchor="ctr"/>
          <a:lstStyle/>
          <a:p>
            <a:pPr algn="ctr" eaLnBrk="1" hangingPunct="1"/>
            <a:r>
              <a:rPr lang="eu-ES" sz="1800" b="1" dirty="0" smtClean="0">
                <a:cs typeface="Arial" charset="0"/>
              </a:rPr>
              <a:t>&lt;Tenperaturaren </a:t>
            </a:r>
            <a:r>
              <a:rPr lang="eu-ES" sz="1800" b="1" dirty="0">
                <a:cs typeface="Arial" charset="0"/>
              </a:rPr>
              <a:t>handitzea</a:t>
            </a:r>
          </a:p>
        </p:txBody>
      </p:sp>
      <p:sp>
        <p:nvSpPr>
          <p:cNvPr id="706718" name="Text Box 1182"/>
          <p:cNvSpPr txBox="1">
            <a:spLocks noChangeArrowheads="1"/>
          </p:cNvSpPr>
          <p:nvPr/>
        </p:nvSpPr>
        <p:spPr bwMode="auto">
          <a:xfrm>
            <a:off x="6516688" y="2908355"/>
            <a:ext cx="26273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400" b="1" dirty="0" smtClean="0">
                <a:cs typeface="Arial" charset="0"/>
              </a:rPr>
              <a:t>&lt;Tenperatura handiena</a:t>
            </a:r>
            <a:endParaRPr lang="eu-ES" sz="1400" b="1" dirty="0">
              <a:cs typeface="Arial" charset="0"/>
            </a:endParaRPr>
          </a:p>
        </p:txBody>
      </p:sp>
      <p:sp>
        <p:nvSpPr>
          <p:cNvPr id="706719" name="Text Box 1183"/>
          <p:cNvSpPr txBox="1">
            <a:spLocks noChangeArrowheads="1"/>
          </p:cNvSpPr>
          <p:nvPr/>
        </p:nvSpPr>
        <p:spPr bwMode="auto">
          <a:xfrm>
            <a:off x="323850" y="2908355"/>
            <a:ext cx="23034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400" b="1" dirty="0">
                <a:cs typeface="Arial" charset="0"/>
              </a:rPr>
              <a:t>Tenperatuta </a:t>
            </a:r>
            <a:r>
              <a:rPr lang="eu-ES" sz="1400" b="1" dirty="0" smtClean="0">
                <a:cs typeface="Arial" charset="0"/>
              </a:rPr>
              <a:t>txikiena</a:t>
            </a:r>
            <a:endParaRPr lang="eu-ES" sz="1400" b="1" dirty="0">
              <a:cs typeface="Arial" charset="0"/>
            </a:endParaRPr>
          </a:p>
        </p:txBody>
      </p:sp>
      <p:sp>
        <p:nvSpPr>
          <p:cNvPr id="782496" name="AutoShape 1184"/>
          <p:cNvSpPr>
            <a:spLocks noChangeArrowheads="1"/>
          </p:cNvSpPr>
          <p:nvPr/>
        </p:nvSpPr>
        <p:spPr bwMode="auto">
          <a:xfrm>
            <a:off x="395288" y="3627492"/>
            <a:ext cx="8424862" cy="647700"/>
          </a:xfrm>
          <a:prstGeom prst="rightArrow">
            <a:avLst>
              <a:gd name="adj1" fmla="val 44120"/>
              <a:gd name="adj2" fmla="val 140431"/>
            </a:avLst>
          </a:prstGeom>
          <a:gradFill rotWithShape="1">
            <a:gsLst>
              <a:gs pos="0">
                <a:srgbClr val="ABFDB1"/>
              </a:gs>
              <a:gs pos="100000">
                <a:srgbClr val="FF9933"/>
              </a:gs>
            </a:gsLst>
            <a:lin ang="0" scaled="1"/>
          </a:gradFill>
          <a:ln w="9525">
            <a:solidFill>
              <a:schemeClr val="tx1"/>
            </a:solidFill>
            <a:miter lim="800000"/>
            <a:headEnd/>
            <a:tailEnd/>
          </a:ln>
        </p:spPr>
        <p:txBody>
          <a:bodyPr wrap="none" anchor="ctr"/>
          <a:lstStyle/>
          <a:p>
            <a:pPr algn="ctr" eaLnBrk="1" hangingPunct="1"/>
            <a:r>
              <a:rPr lang="eu-ES" sz="1800" b="1" dirty="0" smtClean="0">
                <a:cs typeface="Arial" charset="0"/>
              </a:rPr>
              <a:t>&lt;Energia </a:t>
            </a:r>
            <a:r>
              <a:rPr lang="eu-ES" sz="1800" b="1" dirty="0">
                <a:cs typeface="Arial" charset="0"/>
              </a:rPr>
              <a:t>zinetikoaren handiagotzea</a:t>
            </a:r>
          </a:p>
        </p:txBody>
      </p:sp>
      <p:sp>
        <p:nvSpPr>
          <p:cNvPr id="706721" name="Text Box 1185"/>
          <p:cNvSpPr txBox="1">
            <a:spLocks noChangeArrowheads="1"/>
          </p:cNvSpPr>
          <p:nvPr/>
        </p:nvSpPr>
        <p:spPr bwMode="auto">
          <a:xfrm>
            <a:off x="395288" y="3771955"/>
            <a:ext cx="19446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400" b="1" dirty="0">
                <a:cs typeface="Arial" charset="0"/>
              </a:rPr>
              <a:t>E. Zinetiko </a:t>
            </a:r>
            <a:r>
              <a:rPr lang="eu-ES" sz="1400" b="1" dirty="0" smtClean="0">
                <a:cs typeface="Arial" charset="0"/>
              </a:rPr>
              <a:t>txikiena</a:t>
            </a:r>
            <a:endParaRPr lang="eu-ES" sz="1400" b="1" dirty="0">
              <a:cs typeface="Arial" charset="0"/>
            </a:endParaRPr>
          </a:p>
        </p:txBody>
      </p:sp>
      <p:sp>
        <p:nvSpPr>
          <p:cNvPr id="706722" name="Text Box 1186"/>
          <p:cNvSpPr txBox="1">
            <a:spLocks noChangeArrowheads="1"/>
          </p:cNvSpPr>
          <p:nvPr/>
        </p:nvSpPr>
        <p:spPr bwMode="auto">
          <a:xfrm>
            <a:off x="6659563" y="3771955"/>
            <a:ext cx="2305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400" b="1" dirty="0" smtClean="0">
                <a:cs typeface="Arial" charset="0"/>
              </a:rPr>
              <a:t>&lt;E</a:t>
            </a:r>
            <a:r>
              <a:rPr lang="eu-ES" sz="1400" b="1" dirty="0">
                <a:cs typeface="Arial" charset="0"/>
              </a:rPr>
              <a:t>. Zinetiko </a:t>
            </a:r>
            <a:r>
              <a:rPr lang="eu-ES" sz="1400" b="1" dirty="0" smtClean="0">
                <a:cs typeface="Arial" charset="0"/>
              </a:rPr>
              <a:t>handiena</a:t>
            </a:r>
            <a:endParaRPr lang="eu-ES" sz="1400" b="1" dirty="0">
              <a:cs typeface="Arial" charset="0"/>
            </a:endParaRPr>
          </a:p>
        </p:txBody>
      </p:sp>
      <p:sp>
        <p:nvSpPr>
          <p:cNvPr id="706723" name="Text Box 1187"/>
          <p:cNvSpPr txBox="1">
            <a:spLocks noChangeArrowheads="1"/>
          </p:cNvSpPr>
          <p:nvPr/>
        </p:nvSpPr>
        <p:spPr bwMode="auto">
          <a:xfrm>
            <a:off x="1331912" y="4492680"/>
            <a:ext cx="6762387" cy="523220"/>
          </a:xfrm>
          <a:prstGeom prst="rect">
            <a:avLst/>
          </a:prstGeom>
          <a:solidFill>
            <a:srgbClr val="FFFF99"/>
          </a:solidFill>
          <a:ln w="9525">
            <a:solidFill>
              <a:schemeClr val="tx1"/>
            </a:solidFill>
            <a:miter lim="800000"/>
            <a:headEnd/>
            <a:tailEnd/>
          </a:ln>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dist" eaLnBrk="1" hangingPunct="1"/>
            <a:r>
              <a:rPr lang="eu-ES" sz="2800" dirty="0" smtClean="0">
                <a:latin typeface="+mj-lt"/>
                <a:cs typeface="Arial" charset="0"/>
              </a:rPr>
              <a:t>Zure ustez </a:t>
            </a:r>
            <a:r>
              <a:rPr lang="eu-ES" sz="2800" dirty="0">
                <a:latin typeface="+mj-lt"/>
                <a:cs typeface="Arial" charset="0"/>
              </a:rPr>
              <a:t>b</a:t>
            </a:r>
            <a:r>
              <a:rPr lang="eu-ES" sz="2800" dirty="0" smtClean="0">
                <a:latin typeface="+mj-lt"/>
                <a:cs typeface="Arial" charset="0"/>
              </a:rPr>
              <a:t>a </a:t>
            </a:r>
            <a:r>
              <a:rPr lang="eu-ES" sz="2800" dirty="0">
                <a:latin typeface="+mj-lt"/>
                <a:cs typeface="Arial" charset="0"/>
              </a:rPr>
              <a:t>al dago erlaziorik?</a:t>
            </a:r>
          </a:p>
        </p:txBody>
      </p:sp>
      <p:pic>
        <p:nvPicPr>
          <p:cNvPr id="16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0" name="Text Box 1182"/>
          <p:cNvSpPr txBox="1">
            <a:spLocks noChangeArrowheads="1"/>
          </p:cNvSpPr>
          <p:nvPr/>
        </p:nvSpPr>
        <p:spPr bwMode="auto">
          <a:xfrm>
            <a:off x="1781175" y="1830571"/>
            <a:ext cx="4897438" cy="94615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dist" eaLnBrk="1" hangingPunct="1"/>
            <a:r>
              <a:rPr lang="eu-ES" sz="2800" b="1" dirty="0">
                <a:cs typeface="Arial" charset="0"/>
              </a:rPr>
              <a:t>Partikulen batez besteko energia zinetikoa.</a:t>
            </a:r>
          </a:p>
        </p:txBody>
      </p:sp>
    </p:spTree>
    <p:extLst>
      <p:ext uri="{BB962C8B-B14F-4D97-AF65-F5344CB8AC3E}">
        <p14:creationId xmlns:p14="http://schemas.microsoft.com/office/powerpoint/2010/main" val="120258096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indefinite" fill="hold" nodeType="withEffect">
                                  <p:stCondLst>
                                    <p:cond delay="0"/>
                                  </p:stCondLst>
                                  <p:childTnLst>
                                    <p:animClr clrSpc="rgb" dir="cw">
                                      <p:cBhvr override="childStyle">
                                        <p:cTn id="6" dur="3000" fill="hold"/>
                                        <p:tgtEl>
                                          <p:spTgt spid="782493">
                                            <p:txEl>
                                              <p:pRg st="0" end="0"/>
                                            </p:txEl>
                                          </p:spTgt>
                                        </p:tgtEl>
                                        <p:attrNameLst>
                                          <p:attrName>style.color</p:attrName>
                                        </p:attrNameLst>
                                      </p:cBhvr>
                                      <p:to>
                                        <a:schemeClr val="bg1"/>
                                      </p:to>
                                    </p:animClr>
                                  </p:childTnLst>
                                </p:cTn>
                              </p:par>
                              <p:par>
                                <p:cTn id="7" presetID="3" presetClass="emph" presetSubtype="2" repeatCount="indefinite" fill="hold" nodeType="withEffect">
                                  <p:stCondLst>
                                    <p:cond delay="0"/>
                                  </p:stCondLst>
                                  <p:childTnLst>
                                    <p:animClr clrSpc="rgb" dir="cw">
                                      <p:cBhvr override="childStyle">
                                        <p:cTn id="8" dur="3000" fill="hold"/>
                                        <p:tgtEl>
                                          <p:spTgt spid="782496">
                                            <p:txEl>
                                              <p:pRg st="0" end="0"/>
                                            </p:txEl>
                                          </p:spTgt>
                                        </p:tgtEl>
                                        <p:attrNameLst>
                                          <p:attrName>style.color</p:attrName>
                                        </p:attrNameLst>
                                      </p:cBhvr>
                                      <p:to>
                                        <a:schemeClr val="bg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29"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E44529CE-3744-D244-9C3E-FE5FFB4DAFC6}" type="slidenum">
              <a:rPr lang="eu-ES" sz="1400">
                <a:latin typeface="Times" charset="0"/>
              </a:rPr>
              <a:pPr/>
              <a:t>60</a:t>
            </a:fld>
            <a:endParaRPr lang="eu-ES" sz="1400">
              <a:latin typeface="Times" charset="0"/>
            </a:endParaRPr>
          </a:p>
        </p:txBody>
      </p:sp>
      <p:sp>
        <p:nvSpPr>
          <p:cNvPr id="764932" name="Text Box 5"/>
          <p:cNvSpPr txBox="1">
            <a:spLocks noChangeArrowheads="1"/>
          </p:cNvSpPr>
          <p:nvPr/>
        </p:nvSpPr>
        <p:spPr bwMode="auto">
          <a:xfrm>
            <a:off x="1619249" y="4005263"/>
            <a:ext cx="586526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r" eaLnBrk="1" hangingPunct="1"/>
            <a:r>
              <a:rPr lang="eu-ES" sz="2000" b="1">
                <a:cs typeface="Arial" charset="0"/>
              </a:rPr>
              <a:t>Eguzkitik espazioan zehar, hutsean, erradiazioz eguzki izpiak iristen dira: hutsa dago.</a:t>
            </a:r>
          </a:p>
        </p:txBody>
      </p:sp>
      <p:sp>
        <p:nvSpPr>
          <p:cNvPr id="764933" name="Text Box 6"/>
          <p:cNvSpPr txBox="1">
            <a:spLocks noChangeArrowheads="1"/>
          </p:cNvSpPr>
          <p:nvPr/>
        </p:nvSpPr>
        <p:spPr bwMode="auto">
          <a:xfrm>
            <a:off x="684212" y="1484313"/>
            <a:ext cx="68003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400" b="1" dirty="0">
                <a:cs typeface="Arial" charset="0"/>
              </a:rPr>
              <a:t>Ez da beharrekoa ingurune materiala</a:t>
            </a:r>
          </a:p>
        </p:txBody>
      </p:sp>
      <p:sp>
        <p:nvSpPr>
          <p:cNvPr id="809991" name="Text Box 7"/>
          <p:cNvSpPr txBox="1">
            <a:spLocks noChangeArrowheads="1"/>
          </p:cNvSpPr>
          <p:nvPr/>
        </p:nvSpPr>
        <p:spPr bwMode="auto">
          <a:xfrm>
            <a:off x="6084888" y="692150"/>
            <a:ext cx="2251075"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r" eaLnBrk="1" hangingPunct="1"/>
            <a:r>
              <a:rPr lang="eu-ES" sz="1800" b="1">
                <a:cs typeface="Arial" charset="0"/>
              </a:rPr>
              <a:t>Baina ez da erradiazio mota bakarra, …</a:t>
            </a:r>
          </a:p>
        </p:txBody>
      </p:sp>
      <p:sp>
        <p:nvSpPr>
          <p:cNvPr id="764936" name="Text Box 9"/>
          <p:cNvSpPr txBox="1">
            <a:spLocks noChangeArrowheads="1"/>
          </p:cNvSpPr>
          <p:nvPr/>
        </p:nvSpPr>
        <p:spPr bwMode="auto">
          <a:xfrm>
            <a:off x="990600" y="914400"/>
            <a:ext cx="2644775" cy="466725"/>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sz="2400" b="1"/>
              <a:t>ERRADIAZIOA</a:t>
            </a:r>
          </a:p>
        </p:txBody>
      </p:sp>
      <p:pic>
        <p:nvPicPr>
          <p:cNvPr id="11"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891014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09991"/>
                                        </p:tgtEl>
                                        <p:attrNameLst>
                                          <p:attrName>style.visibility</p:attrName>
                                        </p:attrNameLst>
                                      </p:cBhvr>
                                      <p:to>
                                        <p:strVal val="visible"/>
                                      </p:to>
                                    </p:set>
                                    <p:anim calcmode="lin" valueType="num">
                                      <p:cBhvr>
                                        <p:cTn id="7" dur="500" fill="hold"/>
                                        <p:tgtEl>
                                          <p:spTgt spid="80999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09991"/>
                                        </p:tgtEl>
                                        <p:attrNameLst>
                                          <p:attrName>ppt_y</p:attrName>
                                        </p:attrNameLst>
                                      </p:cBhvr>
                                      <p:tavLst>
                                        <p:tav tm="0">
                                          <p:val>
                                            <p:strVal val="#ppt_y"/>
                                          </p:val>
                                        </p:tav>
                                        <p:tav tm="100000">
                                          <p:val>
                                            <p:strVal val="#ppt_y"/>
                                          </p:val>
                                        </p:tav>
                                      </p:tavLst>
                                    </p:anim>
                                    <p:anim calcmode="lin" valueType="num">
                                      <p:cBhvr>
                                        <p:cTn id="9" dur="500" fill="hold"/>
                                        <p:tgtEl>
                                          <p:spTgt spid="80999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0999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099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991"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5953"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1E044FC6-BFDD-1C40-BF0E-CBD584E90A27}" type="slidenum">
              <a:rPr lang="eu-ES" sz="1400">
                <a:latin typeface="Times" charset="0"/>
              </a:rPr>
              <a:pPr/>
              <a:t>61</a:t>
            </a:fld>
            <a:endParaRPr lang="eu-ES" sz="1400">
              <a:latin typeface="Times" charset="0"/>
            </a:endParaRPr>
          </a:p>
        </p:txBody>
      </p:sp>
      <p:pic>
        <p:nvPicPr>
          <p:cNvPr id="765954" name="Picture 2" descr="espectro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238" y="954088"/>
            <a:ext cx="7486650" cy="442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5955" name="Text Box 3"/>
          <p:cNvSpPr txBox="1">
            <a:spLocks noChangeArrowheads="1"/>
          </p:cNvSpPr>
          <p:nvPr/>
        </p:nvSpPr>
        <p:spPr bwMode="auto">
          <a:xfrm>
            <a:off x="4213225" y="1944688"/>
            <a:ext cx="2447925" cy="396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2000" b="1">
                <a:cs typeface="Arial" charset="0"/>
              </a:rPr>
              <a:t>ARGI IKUSKORRA</a:t>
            </a:r>
          </a:p>
        </p:txBody>
      </p:sp>
      <p:sp>
        <p:nvSpPr>
          <p:cNvPr id="765956" name="Text Box 5"/>
          <p:cNvSpPr txBox="1">
            <a:spLocks noChangeArrowheads="1"/>
          </p:cNvSpPr>
          <p:nvPr/>
        </p:nvSpPr>
        <p:spPr bwMode="auto">
          <a:xfrm>
            <a:off x="2590800" y="2808288"/>
            <a:ext cx="26844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r" eaLnBrk="1" hangingPunct="1"/>
            <a:r>
              <a:rPr lang="eu-ES" sz="1800" b="1">
                <a:cs typeface="Arial" charset="0"/>
              </a:rPr>
              <a:t>ERRADIAZIO EZ IKUSKORRAK</a:t>
            </a:r>
          </a:p>
        </p:txBody>
      </p:sp>
      <p:sp>
        <p:nvSpPr>
          <p:cNvPr id="765957" name="Text Box 6"/>
          <p:cNvSpPr txBox="1">
            <a:spLocks noChangeArrowheads="1"/>
          </p:cNvSpPr>
          <p:nvPr/>
        </p:nvSpPr>
        <p:spPr bwMode="auto">
          <a:xfrm>
            <a:off x="1116013" y="5400675"/>
            <a:ext cx="1800225" cy="641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a:cs typeface="Arial" charset="0"/>
              </a:rPr>
              <a:t>TB, irrati uhinak</a:t>
            </a:r>
          </a:p>
        </p:txBody>
      </p:sp>
      <p:sp>
        <p:nvSpPr>
          <p:cNvPr id="765958" name="Text Box 7"/>
          <p:cNvSpPr txBox="1">
            <a:spLocks noChangeArrowheads="1"/>
          </p:cNvSpPr>
          <p:nvPr/>
        </p:nvSpPr>
        <p:spPr bwMode="auto">
          <a:xfrm>
            <a:off x="4429125" y="4464050"/>
            <a:ext cx="1223963" cy="3365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b="1">
                <a:cs typeface="Arial" charset="0"/>
              </a:rPr>
              <a:t>Infragorria</a:t>
            </a:r>
          </a:p>
        </p:txBody>
      </p:sp>
      <p:sp>
        <p:nvSpPr>
          <p:cNvPr id="765959" name="Text Box 8"/>
          <p:cNvSpPr txBox="1">
            <a:spLocks noChangeArrowheads="1"/>
          </p:cNvSpPr>
          <p:nvPr/>
        </p:nvSpPr>
        <p:spPr bwMode="auto">
          <a:xfrm>
            <a:off x="468313" y="696913"/>
            <a:ext cx="81565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400" b="1" dirty="0">
                <a:cs typeface="Arial" charset="0"/>
              </a:rPr>
              <a:t>ERRADIAZIOZ IGORTZEN DEN ENERGIA</a:t>
            </a:r>
          </a:p>
        </p:txBody>
      </p:sp>
      <p:sp>
        <p:nvSpPr>
          <p:cNvPr id="765961" name="Text Box 10"/>
          <p:cNvSpPr txBox="1">
            <a:spLocks noChangeArrowheads="1"/>
          </p:cNvSpPr>
          <p:nvPr/>
        </p:nvSpPr>
        <p:spPr bwMode="auto">
          <a:xfrm>
            <a:off x="5795963" y="4392613"/>
            <a:ext cx="1441450" cy="3365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b="1">
                <a:cs typeface="Arial" charset="0"/>
              </a:rPr>
              <a:t>Ultramorea</a:t>
            </a:r>
          </a:p>
        </p:txBody>
      </p:sp>
      <p:sp>
        <p:nvSpPr>
          <p:cNvPr id="765962" name="Text Box 11"/>
          <p:cNvSpPr txBox="1">
            <a:spLocks noChangeArrowheads="1"/>
          </p:cNvSpPr>
          <p:nvPr/>
        </p:nvSpPr>
        <p:spPr bwMode="auto">
          <a:xfrm>
            <a:off x="6229350" y="4968875"/>
            <a:ext cx="1223963" cy="3365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b="1">
                <a:cs typeface="Arial" charset="0"/>
              </a:rPr>
              <a:t>X izpiak</a:t>
            </a:r>
          </a:p>
        </p:txBody>
      </p:sp>
      <p:sp>
        <p:nvSpPr>
          <p:cNvPr id="765963" name="Text Box 12"/>
          <p:cNvSpPr txBox="1">
            <a:spLocks noChangeArrowheads="1"/>
          </p:cNvSpPr>
          <p:nvPr/>
        </p:nvSpPr>
        <p:spPr bwMode="auto">
          <a:xfrm>
            <a:off x="7308850" y="4392613"/>
            <a:ext cx="1530350" cy="5810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b="1">
                <a:cs typeface="Arial" charset="0"/>
              </a:rPr>
              <a:t>Gamma erradiazioa</a:t>
            </a:r>
          </a:p>
        </p:txBody>
      </p:sp>
      <p:sp>
        <p:nvSpPr>
          <p:cNvPr id="765964" name="Text Box 13"/>
          <p:cNvSpPr txBox="1">
            <a:spLocks noChangeArrowheads="1"/>
          </p:cNvSpPr>
          <p:nvPr/>
        </p:nvSpPr>
        <p:spPr bwMode="auto">
          <a:xfrm>
            <a:off x="3132138" y="4968875"/>
            <a:ext cx="1655762" cy="5810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b="1">
                <a:cs typeface="Arial" charset="0"/>
              </a:rPr>
              <a:t>Mikrouhin erradiazioa</a:t>
            </a:r>
          </a:p>
        </p:txBody>
      </p:sp>
      <p:sp>
        <p:nvSpPr>
          <p:cNvPr id="811026" name="AutoShape 18"/>
          <p:cNvSpPr>
            <a:spLocks noChangeArrowheads="1"/>
          </p:cNvSpPr>
          <p:nvPr/>
        </p:nvSpPr>
        <p:spPr bwMode="auto">
          <a:xfrm>
            <a:off x="684213" y="3313113"/>
            <a:ext cx="7993062" cy="1295400"/>
          </a:xfrm>
          <a:prstGeom prst="rightArrow">
            <a:avLst>
              <a:gd name="adj1" fmla="val 24759"/>
              <a:gd name="adj2" fmla="val 46935"/>
            </a:avLst>
          </a:prstGeom>
          <a:gradFill rotWithShape="1">
            <a:gsLst>
              <a:gs pos="0">
                <a:schemeClr val="tx2"/>
              </a:gs>
              <a:gs pos="100000">
                <a:schemeClr val="tx2">
                  <a:gamma/>
                  <a:shade val="46275"/>
                  <a:invGamma/>
                </a:schemeClr>
              </a:gs>
            </a:gsLst>
            <a:lin ang="0" scaled="1"/>
          </a:gradFill>
          <a:ln w="9525">
            <a:solidFill>
              <a:schemeClr val="tx1"/>
            </a:solidFill>
            <a:miter lim="800000"/>
            <a:headEnd/>
            <a:tailEnd/>
          </a:ln>
          <a:effectLst/>
        </p:spPr>
        <p:txBody>
          <a:bodyPr wrap="none" anchor="ctr"/>
          <a:lstStyle/>
          <a:p>
            <a:pPr algn="ctr" eaLnBrk="1" hangingPunct="1">
              <a:defRPr/>
            </a:pPr>
            <a:r>
              <a:rPr lang="eu-ES" sz="2400" b="1">
                <a:solidFill>
                  <a:schemeClr val="bg1"/>
                </a:solidFill>
                <a:ea typeface="+mn-ea"/>
                <a:cs typeface="Arial" charset="0"/>
              </a:rPr>
              <a:t>Energia gutxiago                                  Energia gehiago</a:t>
            </a:r>
          </a:p>
        </p:txBody>
      </p:sp>
      <p:sp>
        <p:nvSpPr>
          <p:cNvPr id="765970" name="Text Box 19"/>
          <p:cNvSpPr txBox="1">
            <a:spLocks noChangeArrowheads="1"/>
          </p:cNvSpPr>
          <p:nvPr/>
        </p:nvSpPr>
        <p:spPr bwMode="auto">
          <a:xfrm>
            <a:off x="539750" y="4537075"/>
            <a:ext cx="3455988" cy="3365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b="1">
                <a:cs typeface="Arial" charset="0"/>
              </a:rPr>
              <a:t>Uhin luzea                   Uhin motza</a:t>
            </a:r>
          </a:p>
        </p:txBody>
      </p:sp>
      <p:sp>
        <p:nvSpPr>
          <p:cNvPr id="765971" name="Text Box 20"/>
          <p:cNvSpPr txBox="1">
            <a:spLocks noChangeArrowheads="1"/>
          </p:cNvSpPr>
          <p:nvPr/>
        </p:nvSpPr>
        <p:spPr bwMode="auto">
          <a:xfrm>
            <a:off x="1331913" y="4968875"/>
            <a:ext cx="1584325" cy="3365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b="1">
                <a:cs typeface="Arial" charset="0"/>
              </a:rPr>
              <a:t>Onda media</a:t>
            </a:r>
          </a:p>
        </p:txBody>
      </p:sp>
      <p:sp>
        <p:nvSpPr>
          <p:cNvPr id="765972" name="Text Box 21"/>
          <p:cNvSpPr txBox="1">
            <a:spLocks noChangeArrowheads="1"/>
          </p:cNvSpPr>
          <p:nvPr/>
        </p:nvSpPr>
        <p:spPr bwMode="auto">
          <a:xfrm>
            <a:off x="3276600" y="1296988"/>
            <a:ext cx="2990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a:cs typeface="Arial" charset="0"/>
              </a:rPr>
              <a:t>Argi ikusgairen espektroa</a:t>
            </a:r>
          </a:p>
        </p:txBody>
      </p:sp>
      <p:sp>
        <p:nvSpPr>
          <p:cNvPr id="765974" name="Text Box 23"/>
          <p:cNvSpPr txBox="1">
            <a:spLocks noChangeArrowheads="1"/>
          </p:cNvSpPr>
          <p:nvPr/>
        </p:nvSpPr>
        <p:spPr bwMode="auto">
          <a:xfrm>
            <a:off x="5638800" y="2895600"/>
            <a:ext cx="26844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r" eaLnBrk="1" hangingPunct="1"/>
            <a:r>
              <a:rPr lang="eu-ES" sz="1800" b="1">
                <a:cs typeface="Arial" charset="0"/>
              </a:rPr>
              <a:t>ERRADIAZIO EZ IKUSKORRAK</a:t>
            </a:r>
          </a:p>
        </p:txBody>
      </p:sp>
      <p:pic>
        <p:nvPicPr>
          <p:cNvPr id="25"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97857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7"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F3BA7ADB-1709-C143-A0D9-D3D42FA3DD02}" type="slidenum">
              <a:rPr lang="eu-ES" sz="1400">
                <a:latin typeface="Times" charset="0"/>
              </a:rPr>
              <a:pPr/>
              <a:t>62</a:t>
            </a:fld>
            <a:endParaRPr lang="eu-ES" sz="1400">
              <a:latin typeface="Times" charset="0"/>
            </a:endParaRPr>
          </a:p>
        </p:txBody>
      </p:sp>
      <p:sp>
        <p:nvSpPr>
          <p:cNvPr id="766980" name="Text Box 6"/>
          <p:cNvSpPr txBox="1">
            <a:spLocks noChangeArrowheads="1"/>
          </p:cNvSpPr>
          <p:nvPr/>
        </p:nvSpPr>
        <p:spPr bwMode="auto">
          <a:xfrm>
            <a:off x="3587892" y="1556544"/>
            <a:ext cx="2270125" cy="201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a:cs typeface="Arial" charset="0"/>
              </a:rPr>
              <a:t>Gure begiekin ikusten duguna</a:t>
            </a:r>
          </a:p>
          <a:p>
            <a:pPr eaLnBrk="1" hangingPunct="1"/>
            <a:endParaRPr lang="eu-ES" sz="1800" b="1">
              <a:cs typeface="Arial" charset="0"/>
            </a:endParaRPr>
          </a:p>
          <a:p>
            <a:pPr eaLnBrk="1" hangingPunct="1"/>
            <a:r>
              <a:rPr lang="eu-ES" sz="1800" b="1">
                <a:cs typeface="Arial" charset="0"/>
              </a:rPr>
              <a:t>Beroa gure azalarekin hautematen dugu (infragorria)</a:t>
            </a:r>
          </a:p>
        </p:txBody>
      </p:sp>
      <p:sp>
        <p:nvSpPr>
          <p:cNvPr id="766981" name="Text Box 7"/>
          <p:cNvSpPr txBox="1">
            <a:spLocks noChangeArrowheads="1"/>
          </p:cNvSpPr>
          <p:nvPr/>
        </p:nvSpPr>
        <p:spPr bwMode="auto">
          <a:xfrm>
            <a:off x="1599200" y="1807320"/>
            <a:ext cx="175101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dirty="0" smtClean="0">
                <a:cs typeface="Arial" charset="0"/>
              </a:rPr>
              <a:t>txingarran </a:t>
            </a:r>
            <a:r>
              <a:rPr lang="eu-ES" sz="1800" b="1" dirty="0">
                <a:cs typeface="Arial" charset="0"/>
              </a:rPr>
              <a:t>bi erradiazio bereizten ditugu:</a:t>
            </a:r>
          </a:p>
        </p:txBody>
      </p:sp>
      <p:sp>
        <p:nvSpPr>
          <p:cNvPr id="766982" name="AutoShape 8"/>
          <p:cNvSpPr>
            <a:spLocks/>
          </p:cNvSpPr>
          <p:nvPr/>
        </p:nvSpPr>
        <p:spPr bwMode="auto">
          <a:xfrm>
            <a:off x="3298967" y="1483519"/>
            <a:ext cx="431800" cy="2160588"/>
          </a:xfrm>
          <a:prstGeom prst="leftBrace">
            <a:avLst>
              <a:gd name="adj1" fmla="val 41697"/>
              <a:gd name="adj2" fmla="val 50000"/>
            </a:avLst>
          </a:prstGeom>
          <a:noFill/>
          <a:ln w="476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s-ES"/>
          </a:p>
        </p:txBody>
      </p:sp>
      <p:sp>
        <p:nvSpPr>
          <p:cNvPr id="766983" name="Text Box 9"/>
          <p:cNvSpPr txBox="1">
            <a:spLocks noChangeArrowheads="1"/>
          </p:cNvSpPr>
          <p:nvPr/>
        </p:nvSpPr>
        <p:spPr bwMode="auto">
          <a:xfrm>
            <a:off x="3168650" y="4122843"/>
            <a:ext cx="3384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dirty="0">
                <a:cs typeface="Arial" charset="0"/>
              </a:rPr>
              <a:t>Zakurrak igortzen duen erradiazio infragorria.</a:t>
            </a:r>
          </a:p>
        </p:txBody>
      </p:sp>
      <p:sp>
        <p:nvSpPr>
          <p:cNvPr id="766985" name="Text Box 11">
            <a:hlinkClick r:id="rId2"/>
          </p:cNvPr>
          <p:cNvSpPr txBox="1">
            <a:spLocks noChangeArrowheads="1"/>
          </p:cNvSpPr>
          <p:nvPr/>
        </p:nvSpPr>
        <p:spPr bwMode="auto">
          <a:xfrm>
            <a:off x="5858017" y="1802491"/>
            <a:ext cx="19431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r" eaLnBrk="1" hangingPunct="1"/>
            <a:r>
              <a:rPr lang="eu-ES" sz="1800" b="1" dirty="0">
                <a:cs typeface="Arial" charset="0"/>
              </a:rPr>
              <a:t>Bero sentsazio moduan gure azalak erradiazio infragorria hautematen du.</a:t>
            </a:r>
          </a:p>
        </p:txBody>
      </p:sp>
      <p:pic>
        <p:nvPicPr>
          <p:cNvPr id="15"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380526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01"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A3A97A3E-02F5-0642-9B23-CE39CE27180A}" type="slidenum">
              <a:rPr lang="eu-ES" sz="1400">
                <a:latin typeface="Times" charset="0"/>
              </a:rPr>
              <a:pPr/>
              <a:t>63</a:t>
            </a:fld>
            <a:endParaRPr lang="eu-ES" sz="1400">
              <a:latin typeface="Times" charset="0"/>
            </a:endParaRPr>
          </a:p>
        </p:txBody>
      </p:sp>
      <p:sp>
        <p:nvSpPr>
          <p:cNvPr id="768002" name="Text Box 2"/>
          <p:cNvSpPr txBox="1">
            <a:spLocks noChangeArrowheads="1"/>
          </p:cNvSpPr>
          <p:nvPr/>
        </p:nvSpPr>
        <p:spPr bwMode="auto">
          <a:xfrm>
            <a:off x="755650" y="892175"/>
            <a:ext cx="8137525" cy="831850"/>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400">
                <a:cs typeface="Arial" charset="0"/>
              </a:rPr>
              <a:t>Gorputz guztiek zurgatzen dute erradiazioa, baina islatu ere egiten dute</a:t>
            </a:r>
          </a:p>
        </p:txBody>
      </p:sp>
      <p:sp>
        <p:nvSpPr>
          <p:cNvPr id="768006" name="AutoShape 6"/>
          <p:cNvSpPr>
            <a:spLocks noChangeArrowheads="1"/>
          </p:cNvSpPr>
          <p:nvPr/>
        </p:nvSpPr>
        <p:spPr bwMode="auto">
          <a:xfrm rot="2666890">
            <a:off x="4500563" y="2852738"/>
            <a:ext cx="1873250" cy="257175"/>
          </a:xfrm>
          <a:prstGeom prst="rightArrow">
            <a:avLst>
              <a:gd name="adj1" fmla="val 50000"/>
              <a:gd name="adj2" fmla="val 182099"/>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768007" name="AutoShape 7"/>
          <p:cNvSpPr>
            <a:spLocks noChangeArrowheads="1"/>
          </p:cNvSpPr>
          <p:nvPr/>
        </p:nvSpPr>
        <p:spPr bwMode="auto">
          <a:xfrm rot="-2651564">
            <a:off x="5940425" y="2924175"/>
            <a:ext cx="1728788" cy="215900"/>
          </a:xfrm>
          <a:prstGeom prst="rightArrow">
            <a:avLst>
              <a:gd name="adj1" fmla="val 50000"/>
              <a:gd name="adj2" fmla="val 200184"/>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768008" name="Text Box 8"/>
          <p:cNvSpPr txBox="1">
            <a:spLocks noChangeArrowheads="1"/>
          </p:cNvSpPr>
          <p:nvPr/>
        </p:nvSpPr>
        <p:spPr bwMode="auto">
          <a:xfrm>
            <a:off x="6084888" y="4652963"/>
            <a:ext cx="1368425"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a:cs typeface="Arial" charset="0"/>
              </a:rPr>
              <a:t>Zuriak asko islatzen du</a:t>
            </a:r>
          </a:p>
        </p:txBody>
      </p:sp>
      <p:sp>
        <p:nvSpPr>
          <p:cNvPr id="768009" name="Text Box 9"/>
          <p:cNvSpPr txBox="1">
            <a:spLocks noChangeArrowheads="1"/>
          </p:cNvSpPr>
          <p:nvPr/>
        </p:nvSpPr>
        <p:spPr bwMode="auto">
          <a:xfrm>
            <a:off x="6877050" y="2708275"/>
            <a:ext cx="15589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r" eaLnBrk="1" hangingPunct="1"/>
            <a:r>
              <a:rPr lang="eu-ES" sz="1800" b="1">
                <a:cs typeface="Arial" charset="0"/>
              </a:rPr>
              <a:t>Islatutako erradiazioa</a:t>
            </a:r>
          </a:p>
        </p:txBody>
      </p:sp>
      <p:sp>
        <p:nvSpPr>
          <p:cNvPr id="768010" name="AutoShape 10"/>
          <p:cNvSpPr>
            <a:spLocks noChangeArrowheads="1"/>
          </p:cNvSpPr>
          <p:nvPr/>
        </p:nvSpPr>
        <p:spPr bwMode="auto">
          <a:xfrm rot="7598014">
            <a:off x="3140075" y="2819401"/>
            <a:ext cx="1582737" cy="284162"/>
          </a:xfrm>
          <a:prstGeom prst="rightArrow">
            <a:avLst>
              <a:gd name="adj1" fmla="val 50000"/>
              <a:gd name="adj2" fmla="val 139246"/>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768011" name="Text Box 11"/>
          <p:cNvSpPr txBox="1">
            <a:spLocks noChangeArrowheads="1"/>
          </p:cNvSpPr>
          <p:nvPr/>
        </p:nvSpPr>
        <p:spPr bwMode="auto">
          <a:xfrm>
            <a:off x="1116013" y="2205038"/>
            <a:ext cx="25923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a:cs typeface="Arial" charset="0"/>
              </a:rPr>
              <a:t>Kamiseta beltzak asko zurgatzen du</a:t>
            </a:r>
          </a:p>
        </p:txBody>
      </p:sp>
      <p:pic>
        <p:nvPicPr>
          <p:cNvPr id="13" name="Imagen 9" descr="Creative Commons License">
            <a:hlinkClick r:id="rId2" tooltip="&quot;Creative Commons License&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2900" y="5797550"/>
            <a:ext cx="838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Imagen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Imagen 11" descr="blanco_peq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Imagen 12" descr="logo_pape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Marcador de pie de página 4"/>
          <p:cNvSpPr>
            <a:spLocks noGrp="1"/>
          </p:cNvSpPr>
          <p:nvPr>
            <p:ph type="ftr" sz="quarter" idx="11"/>
          </p:nvPr>
        </p:nvSpPr>
        <p:spPr>
          <a:xfrm>
            <a:off x="717550" y="6165850"/>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7"/>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256927849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9025"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B617F2D4-61AF-7A4F-96F6-4CCCD9F67D3B}" type="slidenum">
              <a:rPr lang="eu-ES" sz="1400">
                <a:latin typeface="Times" charset="0"/>
              </a:rPr>
              <a:pPr/>
              <a:t>64</a:t>
            </a:fld>
            <a:endParaRPr lang="eu-ES" sz="1400">
              <a:latin typeface="Times" charset="0"/>
            </a:endParaRPr>
          </a:p>
        </p:txBody>
      </p:sp>
      <p:sp>
        <p:nvSpPr>
          <p:cNvPr id="769026" name="Text Box 3"/>
          <p:cNvSpPr txBox="1">
            <a:spLocks noChangeArrowheads="1"/>
          </p:cNvSpPr>
          <p:nvPr/>
        </p:nvSpPr>
        <p:spPr bwMode="auto">
          <a:xfrm>
            <a:off x="1042988" y="1452414"/>
            <a:ext cx="6337300" cy="3752850"/>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sz="2400">
                <a:hlinkClick r:id="rId2"/>
              </a:rPr>
              <a:t>Eguzkiaren eragina larruazalean</a:t>
            </a:r>
            <a:endParaRPr lang="eu-ES" sz="2400"/>
          </a:p>
          <a:p>
            <a:pPr>
              <a:spcBef>
                <a:spcPct val="50000"/>
              </a:spcBef>
            </a:pPr>
            <a:endParaRPr lang="eu-ES" sz="2400"/>
          </a:p>
          <a:p>
            <a:pPr>
              <a:spcBef>
                <a:spcPct val="50000"/>
              </a:spcBef>
            </a:pPr>
            <a:r>
              <a:rPr lang="eu-ES" sz="2400">
                <a:hlinkClick r:id="rId3"/>
              </a:rPr>
              <a:t>Eguzkia hartzea</a:t>
            </a:r>
            <a:endParaRPr lang="eu-ES" sz="2400"/>
          </a:p>
          <a:p>
            <a:pPr>
              <a:spcBef>
                <a:spcPct val="50000"/>
              </a:spcBef>
            </a:pPr>
            <a:endParaRPr lang="eu-ES" sz="2400"/>
          </a:p>
          <a:p>
            <a:pPr>
              <a:spcBef>
                <a:spcPct val="50000"/>
              </a:spcBef>
            </a:pPr>
            <a:r>
              <a:rPr lang="eu-ES" sz="2400">
                <a:hlinkClick r:id="rId4"/>
              </a:rPr>
              <a:t>Eguzkia eta gure azala</a:t>
            </a:r>
            <a:endParaRPr lang="eu-ES" sz="2400"/>
          </a:p>
          <a:p>
            <a:pPr>
              <a:spcBef>
                <a:spcPct val="50000"/>
              </a:spcBef>
            </a:pPr>
            <a:endParaRPr lang="eu-ES" sz="2400"/>
          </a:p>
          <a:p>
            <a:pPr>
              <a:spcBef>
                <a:spcPct val="50000"/>
              </a:spcBef>
            </a:pPr>
            <a:r>
              <a:rPr lang="eu-ES" sz="2400">
                <a:hlinkClick r:id="rId5" action="ppaction://hlinkfile"/>
              </a:rPr>
              <a:t>Beroa dela eta zaindu</a:t>
            </a:r>
            <a:endParaRPr lang="eu-ES" sz="2400"/>
          </a:p>
        </p:txBody>
      </p:sp>
      <p:pic>
        <p:nvPicPr>
          <p:cNvPr id="5" name="Imagen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908953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0049"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87D8C6AA-305D-1E49-A9A8-B35B724A1314}" type="slidenum">
              <a:rPr lang="eu-ES" sz="1400">
                <a:latin typeface="Times" charset="0"/>
              </a:rPr>
              <a:pPr/>
              <a:t>65</a:t>
            </a:fld>
            <a:endParaRPr lang="eu-ES" sz="1400">
              <a:latin typeface="Times" charset="0"/>
            </a:endParaRPr>
          </a:p>
        </p:txBody>
      </p:sp>
      <p:sp>
        <p:nvSpPr>
          <p:cNvPr id="362536" name="Rectangle 40"/>
          <p:cNvSpPr>
            <a:spLocks noChangeArrowheads="1"/>
          </p:cNvSpPr>
          <p:nvPr/>
        </p:nvSpPr>
        <p:spPr bwMode="auto">
          <a:xfrm>
            <a:off x="395288" y="1304925"/>
            <a:ext cx="4140200" cy="3852863"/>
          </a:xfrm>
          <a:prstGeom prst="rect">
            <a:avLst/>
          </a:prstGeom>
          <a:solidFill>
            <a:srgbClr val="FFFF99"/>
          </a:solidFill>
          <a:ln w="9525">
            <a:solidFill>
              <a:schemeClr val="tx1"/>
            </a:solidFill>
            <a:miter lim="800000"/>
            <a:headEnd/>
            <a:tailEnd/>
          </a:ln>
        </p:spPr>
        <p:txBody>
          <a:bodyPr wrap="none" anchor="ctr"/>
          <a:lstStyle/>
          <a:p>
            <a:pPr algn="ctr" eaLnBrk="1" hangingPunct="1"/>
            <a:endParaRPr lang="es-ES" sz="1800"/>
          </a:p>
        </p:txBody>
      </p:sp>
      <p:sp>
        <p:nvSpPr>
          <p:cNvPr id="362537" name="Rectangle 41"/>
          <p:cNvSpPr>
            <a:spLocks noChangeArrowheads="1"/>
          </p:cNvSpPr>
          <p:nvPr/>
        </p:nvSpPr>
        <p:spPr bwMode="auto">
          <a:xfrm>
            <a:off x="4751388" y="1044575"/>
            <a:ext cx="4140200" cy="3852863"/>
          </a:xfrm>
          <a:prstGeom prst="rect">
            <a:avLst/>
          </a:prstGeom>
          <a:solidFill>
            <a:srgbClr val="FFFF99"/>
          </a:solidFill>
          <a:ln w="9525">
            <a:solidFill>
              <a:schemeClr val="tx1"/>
            </a:solidFill>
            <a:miter lim="800000"/>
            <a:headEnd/>
            <a:tailEnd/>
          </a:ln>
        </p:spPr>
        <p:txBody>
          <a:bodyPr wrap="none" anchor="ctr"/>
          <a:lstStyle/>
          <a:p>
            <a:pPr algn="ctr" eaLnBrk="1" hangingPunct="1"/>
            <a:endParaRPr lang="es-ES" sz="1800"/>
          </a:p>
        </p:txBody>
      </p:sp>
      <p:sp>
        <p:nvSpPr>
          <p:cNvPr id="362535" name="Rectangle 39"/>
          <p:cNvSpPr>
            <a:spLocks noChangeArrowheads="1"/>
          </p:cNvSpPr>
          <p:nvPr/>
        </p:nvSpPr>
        <p:spPr bwMode="auto">
          <a:xfrm>
            <a:off x="395288" y="5307013"/>
            <a:ext cx="8496300" cy="865187"/>
          </a:xfrm>
          <a:prstGeom prst="rect">
            <a:avLst/>
          </a:prstGeom>
          <a:solidFill>
            <a:srgbClr val="FFFF99"/>
          </a:solidFill>
          <a:ln w="9525">
            <a:solidFill>
              <a:schemeClr val="tx1"/>
            </a:solidFill>
            <a:miter lim="800000"/>
            <a:headEnd/>
            <a:tailEnd/>
          </a:ln>
        </p:spPr>
        <p:txBody>
          <a:bodyPr wrap="none" anchor="ctr"/>
          <a:lstStyle/>
          <a:p>
            <a:pPr algn="ctr" eaLnBrk="1" hangingPunct="1"/>
            <a:endParaRPr lang="es-ES" sz="1800"/>
          </a:p>
        </p:txBody>
      </p:sp>
      <p:sp>
        <p:nvSpPr>
          <p:cNvPr id="770053" name="Line 3"/>
          <p:cNvSpPr>
            <a:spLocks noChangeShapeType="1"/>
          </p:cNvSpPr>
          <p:nvPr/>
        </p:nvSpPr>
        <p:spPr bwMode="auto">
          <a:xfrm>
            <a:off x="684213" y="1044575"/>
            <a:ext cx="83518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362532" name="Text Box 36"/>
          <p:cNvSpPr txBox="1">
            <a:spLocks noChangeArrowheads="1"/>
          </p:cNvSpPr>
          <p:nvPr/>
        </p:nvSpPr>
        <p:spPr bwMode="auto">
          <a:xfrm>
            <a:off x="1785938" y="1376363"/>
            <a:ext cx="1314450" cy="328612"/>
          </a:xfrm>
          <a:prstGeom prst="rect">
            <a:avLst/>
          </a:prstGeom>
          <a:solidFill>
            <a:srgbClr val="FA8A7E"/>
          </a:solidFill>
          <a:ln w="38100" cmpd="dbl">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300"/>
              <a:t>KONDUKZIOA</a:t>
            </a:r>
            <a:endParaRPr lang="eu-ES" sz="1300">
              <a:latin typeface="Times New Roman" charset="0"/>
              <a:cs typeface="Times New Roman" charset="0"/>
            </a:endParaRPr>
          </a:p>
        </p:txBody>
      </p:sp>
      <p:sp>
        <p:nvSpPr>
          <p:cNvPr id="362533" name="Text Box 37"/>
          <p:cNvSpPr txBox="1">
            <a:spLocks noChangeArrowheads="1"/>
          </p:cNvSpPr>
          <p:nvPr/>
        </p:nvSpPr>
        <p:spPr bwMode="auto">
          <a:xfrm>
            <a:off x="6227763" y="1376363"/>
            <a:ext cx="1295400" cy="328612"/>
          </a:xfrm>
          <a:prstGeom prst="rect">
            <a:avLst/>
          </a:prstGeom>
          <a:solidFill>
            <a:srgbClr val="FA8A7E"/>
          </a:solidFill>
          <a:ln w="38100" cmpd="dbl">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300"/>
              <a:t>KONBEKZIOA</a:t>
            </a:r>
            <a:endParaRPr lang="eu-ES" sz="1300">
              <a:latin typeface="Times New Roman" charset="0"/>
              <a:cs typeface="Times New Roman" charset="0"/>
            </a:endParaRPr>
          </a:p>
        </p:txBody>
      </p:sp>
      <p:sp>
        <p:nvSpPr>
          <p:cNvPr id="362534" name="Text Box 38"/>
          <p:cNvSpPr txBox="1">
            <a:spLocks noChangeArrowheads="1"/>
          </p:cNvSpPr>
          <p:nvPr/>
        </p:nvSpPr>
        <p:spPr bwMode="auto">
          <a:xfrm>
            <a:off x="755650" y="5575300"/>
            <a:ext cx="1341438" cy="328613"/>
          </a:xfrm>
          <a:prstGeom prst="rect">
            <a:avLst/>
          </a:prstGeom>
          <a:solidFill>
            <a:srgbClr val="FA8A7E"/>
          </a:solidFill>
          <a:ln w="38100" cmpd="dbl">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300"/>
              <a:t>ERRADIAZIOA</a:t>
            </a:r>
            <a:endParaRPr lang="eu-ES" sz="1300">
              <a:latin typeface="Times New Roman" charset="0"/>
              <a:cs typeface="Times New Roman" charset="0"/>
            </a:endParaRPr>
          </a:p>
        </p:txBody>
      </p:sp>
      <p:sp>
        <p:nvSpPr>
          <p:cNvPr id="362538" name="Text Box 42"/>
          <p:cNvSpPr txBox="1">
            <a:spLocks noChangeArrowheads="1"/>
          </p:cNvSpPr>
          <p:nvPr/>
        </p:nvSpPr>
        <p:spPr bwMode="auto">
          <a:xfrm>
            <a:off x="511175" y="4148138"/>
            <a:ext cx="3997325" cy="466725"/>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200"/>
              <a:t>Solidoetan kondukzioz hedatzen da.Partikulen arteko elkarrekintzari esker gertatzen da.</a:t>
            </a:r>
          </a:p>
        </p:txBody>
      </p:sp>
      <p:sp>
        <p:nvSpPr>
          <p:cNvPr id="362539" name="Text Box 43"/>
          <p:cNvSpPr txBox="1">
            <a:spLocks noChangeArrowheads="1"/>
          </p:cNvSpPr>
          <p:nvPr/>
        </p:nvSpPr>
        <p:spPr bwMode="auto">
          <a:xfrm>
            <a:off x="4852988" y="4148138"/>
            <a:ext cx="3960812" cy="466725"/>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200"/>
              <a:t>Likido eta gasetan konbekzioa gertatzen da. </a:t>
            </a:r>
            <a:br>
              <a:rPr lang="eu-ES" sz="1200"/>
            </a:br>
            <a:r>
              <a:rPr lang="eu-ES" sz="1200"/>
              <a:t>Partikulak, hau da, materia garraiatzen da.</a:t>
            </a:r>
          </a:p>
        </p:txBody>
      </p:sp>
      <p:sp>
        <p:nvSpPr>
          <p:cNvPr id="362540" name="Text Box 44"/>
          <p:cNvSpPr txBox="1">
            <a:spLocks noChangeArrowheads="1"/>
          </p:cNvSpPr>
          <p:nvPr/>
        </p:nvSpPr>
        <p:spPr bwMode="auto">
          <a:xfrm>
            <a:off x="2327275" y="5419725"/>
            <a:ext cx="6119813" cy="466725"/>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200"/>
              <a:t>Ez dago kontakturik. Hutsean gerta daiteke eta uhin elektromagnetiko moduan hedatzen da.</a:t>
            </a:r>
          </a:p>
        </p:txBody>
      </p:sp>
      <p:sp>
        <p:nvSpPr>
          <p:cNvPr id="770063" name="Text Box 46"/>
          <p:cNvSpPr txBox="1">
            <a:spLocks noChangeArrowheads="1"/>
          </p:cNvSpPr>
          <p:nvPr/>
        </p:nvSpPr>
        <p:spPr bwMode="auto">
          <a:xfrm>
            <a:off x="7272338" y="1773238"/>
            <a:ext cx="1547812" cy="284162"/>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200"/>
              <a:t>Fluidoen partikulak</a:t>
            </a:r>
          </a:p>
        </p:txBody>
      </p:sp>
      <p:sp>
        <p:nvSpPr>
          <p:cNvPr id="770064" name="Text Box 51"/>
          <p:cNvSpPr txBox="1">
            <a:spLocks noChangeArrowheads="1"/>
          </p:cNvSpPr>
          <p:nvPr/>
        </p:nvSpPr>
        <p:spPr bwMode="auto">
          <a:xfrm>
            <a:off x="7308850" y="3609975"/>
            <a:ext cx="1547813" cy="466725"/>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200"/>
              <a:t>Likido eta gas partikulak</a:t>
            </a:r>
          </a:p>
        </p:txBody>
      </p:sp>
      <p:sp>
        <p:nvSpPr>
          <p:cNvPr id="770065" name="Line 52"/>
          <p:cNvSpPr>
            <a:spLocks noChangeShapeType="1"/>
          </p:cNvSpPr>
          <p:nvPr/>
        </p:nvSpPr>
        <p:spPr bwMode="auto">
          <a:xfrm flipH="1">
            <a:off x="7451725" y="2024063"/>
            <a:ext cx="323850" cy="217487"/>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770066" name="Line 53"/>
          <p:cNvSpPr>
            <a:spLocks noChangeShapeType="1"/>
          </p:cNvSpPr>
          <p:nvPr/>
        </p:nvSpPr>
        <p:spPr bwMode="auto">
          <a:xfrm flipV="1">
            <a:off x="8135938" y="3284538"/>
            <a:ext cx="288925" cy="36036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770067" name="Text Box 54"/>
          <p:cNvSpPr txBox="1">
            <a:spLocks noChangeArrowheads="1"/>
          </p:cNvSpPr>
          <p:nvPr/>
        </p:nvSpPr>
        <p:spPr bwMode="auto">
          <a:xfrm>
            <a:off x="4953000" y="1600200"/>
            <a:ext cx="1692275" cy="466725"/>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200"/>
              <a:t>Tenperatura altuko eta baxuko fluidoa</a:t>
            </a:r>
          </a:p>
        </p:txBody>
      </p:sp>
      <p:sp>
        <p:nvSpPr>
          <p:cNvPr id="770068" name="Text Box 55"/>
          <p:cNvSpPr txBox="1">
            <a:spLocks noChangeArrowheads="1"/>
          </p:cNvSpPr>
          <p:nvPr/>
        </p:nvSpPr>
        <p:spPr bwMode="auto">
          <a:xfrm>
            <a:off x="4986338" y="3644900"/>
            <a:ext cx="1692275" cy="466725"/>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200"/>
              <a:t>Tenperatura baxuko fluidoaren partikulak</a:t>
            </a:r>
          </a:p>
        </p:txBody>
      </p:sp>
      <p:pic>
        <p:nvPicPr>
          <p:cNvPr id="28"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22378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2536"/>
                                        </p:tgtEl>
                                        <p:attrNameLst>
                                          <p:attrName>style.visibility</p:attrName>
                                        </p:attrNameLst>
                                      </p:cBhvr>
                                      <p:to>
                                        <p:strVal val="visible"/>
                                      </p:to>
                                    </p:set>
                                  </p:childTnLst>
                                </p:cTn>
                              </p:par>
                            </p:childTnLst>
                          </p:cTn>
                        </p:par>
                        <p:par>
                          <p:cTn id="7" fill="hold" nodeType="afterGroup">
                            <p:stCondLst>
                              <p:cond delay="500"/>
                            </p:stCondLst>
                            <p:childTnLst>
                              <p:par>
                                <p:cTn id="8" presetID="5" presetClass="entr" presetSubtype="10" fill="hold" grpId="0" nodeType="afterEffect">
                                  <p:stCondLst>
                                    <p:cond delay="500"/>
                                  </p:stCondLst>
                                  <p:childTnLst>
                                    <p:set>
                                      <p:cBhvr>
                                        <p:cTn id="9" dur="1" fill="hold">
                                          <p:stCondLst>
                                            <p:cond delay="0"/>
                                          </p:stCondLst>
                                        </p:cTn>
                                        <p:tgtEl>
                                          <p:spTgt spid="362532"/>
                                        </p:tgtEl>
                                        <p:attrNameLst>
                                          <p:attrName>style.visibility</p:attrName>
                                        </p:attrNameLst>
                                      </p:cBhvr>
                                      <p:to>
                                        <p:strVal val="visible"/>
                                      </p:to>
                                    </p:set>
                                    <p:animEffect transition="in" filter="checkerboard(across)">
                                      <p:cBhvr>
                                        <p:cTn id="10" dur="500"/>
                                        <p:tgtEl>
                                          <p:spTgt spid="36253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62538"/>
                                        </p:tgtEl>
                                        <p:attrNameLst>
                                          <p:attrName>style.visibility</p:attrName>
                                        </p:attrNameLst>
                                      </p:cBhvr>
                                      <p:to>
                                        <p:strVal val="visible"/>
                                      </p:to>
                                    </p:set>
                                    <p:animEffect transition="in" filter="dissolve">
                                      <p:cBhvr>
                                        <p:cTn id="15" dur="500"/>
                                        <p:tgtEl>
                                          <p:spTgt spid="36253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362537"/>
                                        </p:tgtEl>
                                        <p:attrNameLst>
                                          <p:attrName>style.visibility</p:attrName>
                                        </p:attrNameLst>
                                      </p:cBhvr>
                                      <p:to>
                                        <p:strVal val="visible"/>
                                      </p:to>
                                    </p:set>
                                  </p:childTnLst>
                                </p:cTn>
                              </p:par>
                            </p:childTnLst>
                          </p:cTn>
                        </p:par>
                        <p:par>
                          <p:cTn id="20" fill="hold" nodeType="afterGroup">
                            <p:stCondLst>
                              <p:cond delay="500"/>
                            </p:stCondLst>
                            <p:childTnLst>
                              <p:par>
                                <p:cTn id="21" presetID="5" presetClass="entr" presetSubtype="10" fill="hold" grpId="0" nodeType="afterEffect">
                                  <p:stCondLst>
                                    <p:cond delay="500"/>
                                  </p:stCondLst>
                                  <p:childTnLst>
                                    <p:set>
                                      <p:cBhvr>
                                        <p:cTn id="22" dur="1" fill="hold">
                                          <p:stCondLst>
                                            <p:cond delay="0"/>
                                          </p:stCondLst>
                                        </p:cTn>
                                        <p:tgtEl>
                                          <p:spTgt spid="362533"/>
                                        </p:tgtEl>
                                        <p:attrNameLst>
                                          <p:attrName>style.visibility</p:attrName>
                                        </p:attrNameLst>
                                      </p:cBhvr>
                                      <p:to>
                                        <p:strVal val="visible"/>
                                      </p:to>
                                    </p:set>
                                    <p:animEffect transition="in" filter="checkerboard(across)">
                                      <p:cBhvr>
                                        <p:cTn id="23" dur="500"/>
                                        <p:tgtEl>
                                          <p:spTgt spid="36253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362539"/>
                                        </p:tgtEl>
                                        <p:attrNameLst>
                                          <p:attrName>style.visibility</p:attrName>
                                        </p:attrNameLst>
                                      </p:cBhvr>
                                      <p:to>
                                        <p:strVal val="visible"/>
                                      </p:to>
                                    </p:set>
                                    <p:animEffect transition="in" filter="dissolve">
                                      <p:cBhvr>
                                        <p:cTn id="28" dur="500"/>
                                        <p:tgtEl>
                                          <p:spTgt spid="362539"/>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362535"/>
                                        </p:tgtEl>
                                        <p:attrNameLst>
                                          <p:attrName>style.visibility</p:attrName>
                                        </p:attrNameLst>
                                      </p:cBhvr>
                                      <p:to>
                                        <p:strVal val="visible"/>
                                      </p:to>
                                    </p:set>
                                  </p:childTnLst>
                                </p:cTn>
                              </p:par>
                            </p:childTnLst>
                          </p:cTn>
                        </p:par>
                        <p:par>
                          <p:cTn id="33" fill="hold" nodeType="afterGroup">
                            <p:stCondLst>
                              <p:cond delay="500"/>
                            </p:stCondLst>
                            <p:childTnLst>
                              <p:par>
                                <p:cTn id="34" presetID="5" presetClass="entr" presetSubtype="10" fill="hold" grpId="0" nodeType="afterEffect">
                                  <p:stCondLst>
                                    <p:cond delay="500"/>
                                  </p:stCondLst>
                                  <p:childTnLst>
                                    <p:set>
                                      <p:cBhvr>
                                        <p:cTn id="35" dur="1" fill="hold">
                                          <p:stCondLst>
                                            <p:cond delay="0"/>
                                          </p:stCondLst>
                                        </p:cTn>
                                        <p:tgtEl>
                                          <p:spTgt spid="362534"/>
                                        </p:tgtEl>
                                        <p:attrNameLst>
                                          <p:attrName>style.visibility</p:attrName>
                                        </p:attrNameLst>
                                      </p:cBhvr>
                                      <p:to>
                                        <p:strVal val="visible"/>
                                      </p:to>
                                    </p:set>
                                    <p:animEffect transition="in" filter="checkerboard(across)">
                                      <p:cBhvr>
                                        <p:cTn id="36" dur="500"/>
                                        <p:tgtEl>
                                          <p:spTgt spid="362534"/>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362540"/>
                                        </p:tgtEl>
                                        <p:attrNameLst>
                                          <p:attrName>style.visibility</p:attrName>
                                        </p:attrNameLst>
                                      </p:cBhvr>
                                      <p:to>
                                        <p:strVal val="visible"/>
                                      </p:to>
                                    </p:set>
                                    <p:animEffect transition="in" filter="dissolve">
                                      <p:cBhvr>
                                        <p:cTn id="41" dur="500"/>
                                        <p:tgtEl>
                                          <p:spTgt spid="3625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2536" grpId="0" animBg="1" autoUpdateAnimBg="0"/>
      <p:bldP spid="362537" grpId="0" animBg="1" autoUpdateAnimBg="0"/>
      <p:bldP spid="362535" grpId="0" animBg="1" autoUpdateAnimBg="0"/>
      <p:bldP spid="362532" grpId="0" animBg="1" autoUpdateAnimBg="0"/>
      <p:bldP spid="362533" grpId="0" animBg="1" autoUpdateAnimBg="0"/>
      <p:bldP spid="362534" grpId="0" animBg="1" autoUpdateAnimBg="0"/>
      <p:bldP spid="362538" grpId="0" animBg="1" autoUpdateAnimBg="0"/>
      <p:bldP spid="362539" grpId="0" animBg="1" autoUpdateAnimBg="0"/>
      <p:bldP spid="362540" grpId="0" animBg="1"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1073"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C2E6D4D7-04C0-7347-AD75-4A812ABE2FC1}" type="slidenum">
              <a:rPr lang="eu-ES" sz="1400">
                <a:latin typeface="Times" charset="0"/>
              </a:rPr>
              <a:pPr/>
              <a:t>66</a:t>
            </a:fld>
            <a:endParaRPr lang="eu-ES" sz="1400">
              <a:latin typeface="Times" charset="0"/>
            </a:endParaRPr>
          </a:p>
        </p:txBody>
      </p:sp>
      <p:sp>
        <p:nvSpPr>
          <p:cNvPr id="771074" name="Rectangle 2"/>
          <p:cNvSpPr>
            <a:spLocks noGrp="1" noChangeArrowheads="1"/>
          </p:cNvSpPr>
          <p:nvPr>
            <p:ph type="title"/>
          </p:nvPr>
        </p:nvSpPr>
        <p:spPr>
          <a:xfrm>
            <a:off x="323850" y="2060575"/>
            <a:ext cx="7772400" cy="1143000"/>
          </a:xfrm>
        </p:spPr>
        <p:txBody>
          <a:bodyPr/>
          <a:lstStyle/>
          <a:p>
            <a:pPr eaLnBrk="1" hangingPunct="1"/>
            <a:r>
              <a:rPr lang="es-ES">
                <a:latin typeface="Times" charset="0"/>
                <a:hlinkClick r:id="rId2"/>
              </a:rPr>
              <a:t>AUTOEBALUAZIOA</a:t>
            </a:r>
            <a:endParaRPr lang="es-ES">
              <a:latin typeface="Times" charset="0"/>
            </a:endParaRPr>
          </a:p>
        </p:txBody>
      </p:sp>
    </p:spTree>
    <p:extLst>
      <p:ext uri="{BB962C8B-B14F-4D97-AF65-F5344CB8AC3E}">
        <p14:creationId xmlns:p14="http://schemas.microsoft.com/office/powerpoint/2010/main" val="2432557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8609"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5749AF82-DEBC-7B45-9D19-165E11D443EE}" type="slidenum">
              <a:rPr lang="eu-ES" sz="1400">
                <a:latin typeface="Times" charset="0"/>
              </a:rPr>
              <a:pPr/>
              <a:t>7</a:t>
            </a:fld>
            <a:endParaRPr lang="eu-ES" sz="1400">
              <a:latin typeface="Times" charset="0"/>
            </a:endParaRPr>
          </a:p>
        </p:txBody>
      </p:sp>
      <p:sp>
        <p:nvSpPr>
          <p:cNvPr id="2" name="1 Título"/>
          <p:cNvSpPr>
            <a:spLocks/>
          </p:cNvSpPr>
          <p:nvPr/>
        </p:nvSpPr>
        <p:spPr bwMode="auto">
          <a:xfrm>
            <a:off x="745601" y="793133"/>
            <a:ext cx="7715250" cy="941388"/>
          </a:xfrm>
          <a:prstGeom prst="rect">
            <a:avLst/>
          </a:prstGeom>
          <a:solidFill>
            <a:srgbClr val="FFFF99"/>
          </a:solidFill>
          <a:ln w="9525">
            <a:solidFill>
              <a:schemeClr val="tx1"/>
            </a:solidFill>
            <a:miter lim="800000"/>
            <a:headEnd/>
            <a:tailEnd/>
          </a:ln>
        </p:spPr>
        <p:txBody>
          <a:bodyPr/>
          <a:lstStyle/>
          <a:p>
            <a:pPr algn="ctr" eaLnBrk="1" hangingPunct="1"/>
            <a:r>
              <a:rPr lang="eu-ES" sz="4400"/>
              <a:t>TENPERATURA</a:t>
            </a:r>
          </a:p>
        </p:txBody>
      </p:sp>
      <p:sp>
        <p:nvSpPr>
          <p:cNvPr id="3" name="2 Marcador de contenido"/>
          <p:cNvSpPr>
            <a:spLocks/>
          </p:cNvSpPr>
          <p:nvPr/>
        </p:nvSpPr>
        <p:spPr bwMode="auto">
          <a:xfrm>
            <a:off x="457200" y="1600200"/>
            <a:ext cx="4038600" cy="2185988"/>
          </a:xfrm>
          <a:prstGeom prst="rect">
            <a:avLst/>
          </a:prstGeom>
          <a:solidFill>
            <a:srgbClr val="CCFF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20000"/>
              </a:spcBef>
            </a:pPr>
            <a:r>
              <a:rPr lang="eu-ES" sz="3200"/>
              <a:t>Gorputzen ezaugarria da</a:t>
            </a:r>
          </a:p>
        </p:txBody>
      </p:sp>
      <p:sp>
        <p:nvSpPr>
          <p:cNvPr id="4" name="3 Marcador de contenido"/>
          <p:cNvSpPr>
            <a:spLocks noGrp="1"/>
          </p:cNvSpPr>
          <p:nvPr>
            <p:ph sz="quarter" idx="4294967295"/>
          </p:nvPr>
        </p:nvSpPr>
        <p:spPr>
          <a:xfrm>
            <a:off x="4648200" y="1600200"/>
            <a:ext cx="4038600" cy="2185988"/>
          </a:xfrm>
          <a:solidFill>
            <a:schemeClr val="accent2">
              <a:lumMod val="40000"/>
              <a:lumOff val="60000"/>
            </a:schemeClr>
          </a:solidFill>
        </p:spPr>
        <p:txBody>
          <a:bodyPr/>
          <a:lstStyle/>
          <a:p>
            <a:pPr eaLnBrk="1" hangingPunct="1">
              <a:defRPr/>
            </a:pPr>
            <a:r>
              <a:rPr lang="eu-ES" sz="2400" smtClean="0">
                <a:latin typeface="Arial" charset="0"/>
                <a:ea typeface="+mn-ea"/>
                <a:cs typeface="+mn-cs"/>
              </a:rPr>
              <a:t>Sistema internazionalean = Kelvin (K)-etan neurtzen da. Eguneroko bizitzan gradutan</a:t>
            </a:r>
          </a:p>
        </p:txBody>
      </p:sp>
      <p:sp>
        <p:nvSpPr>
          <p:cNvPr id="5" name="4 Marcador de contenido"/>
          <p:cNvSpPr>
            <a:spLocks noGrp="1"/>
          </p:cNvSpPr>
          <p:nvPr>
            <p:ph sz="quarter" idx="4294967295"/>
          </p:nvPr>
        </p:nvSpPr>
        <p:spPr>
          <a:xfrm>
            <a:off x="457200" y="3938588"/>
            <a:ext cx="4038600" cy="2187575"/>
          </a:xfrm>
          <a:solidFill>
            <a:schemeClr val="accent3">
              <a:lumMod val="65000"/>
            </a:schemeClr>
          </a:solidFill>
        </p:spPr>
        <p:txBody>
          <a:bodyPr/>
          <a:lstStyle/>
          <a:p>
            <a:pPr eaLnBrk="1" hangingPunct="1">
              <a:defRPr/>
            </a:pPr>
            <a:r>
              <a:rPr lang="eu-ES" sz="2800" smtClean="0">
                <a:latin typeface="Arial" charset="0"/>
                <a:ea typeface="+mn-ea"/>
                <a:cs typeface="+mn-cs"/>
              </a:rPr>
              <a:t>Neur daiteke. </a:t>
            </a:r>
          </a:p>
        </p:txBody>
      </p:sp>
      <p:sp>
        <p:nvSpPr>
          <p:cNvPr id="6" name="5 Marcador de contenido"/>
          <p:cNvSpPr>
            <a:spLocks noGrp="1"/>
          </p:cNvSpPr>
          <p:nvPr>
            <p:ph sz="quarter" idx="4294967295"/>
          </p:nvPr>
        </p:nvSpPr>
        <p:spPr>
          <a:xfrm>
            <a:off x="4648200" y="3938588"/>
            <a:ext cx="4038600" cy="2187575"/>
          </a:xfrm>
          <a:solidFill>
            <a:schemeClr val="accent5">
              <a:lumMod val="75000"/>
            </a:schemeClr>
          </a:solidFill>
        </p:spPr>
        <p:txBody>
          <a:bodyPr/>
          <a:lstStyle/>
          <a:p>
            <a:pPr eaLnBrk="1" hangingPunct="1">
              <a:defRPr/>
            </a:pPr>
            <a:r>
              <a:rPr lang="eu-ES" sz="2400" smtClean="0">
                <a:latin typeface="Arial" charset="0"/>
                <a:ea typeface="+mn-ea"/>
                <a:cs typeface="+mn-cs"/>
              </a:rPr>
              <a:t>Mikroskopikoki partikulen batez besteko energia zinetikoa da.</a:t>
            </a:r>
          </a:p>
        </p:txBody>
      </p:sp>
      <p:pic>
        <p:nvPicPr>
          <p:cNvPr id="9"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77471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linds(horizontal)">
                                      <p:cBhvr>
                                        <p:cTn id="12" dur="500"/>
                                        <p:tgtEl>
                                          <p:spTgt spid="3">
                                            <p:bg/>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linds(horizontal)">
                                      <p:cBhvr>
                                        <p:cTn id="17" dur="500"/>
                                        <p:tgtEl>
                                          <p:spTgt spid="3">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diamond(in)">
                                      <p:cBhvr>
                                        <p:cTn id="22" dur="2000"/>
                                        <p:tgtEl>
                                          <p:spTgt spid="4">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5">
                                            <p:bg/>
                                          </p:spTgt>
                                        </p:tgtEl>
                                        <p:attrNameLst>
                                          <p:attrName>style.visibility</p:attrName>
                                        </p:attrNameLst>
                                      </p:cBhvr>
                                      <p:to>
                                        <p:strVal val="visible"/>
                                      </p:to>
                                    </p:set>
                                    <p:animEffect transition="in" filter="box(in)">
                                      <p:cBhvr>
                                        <p:cTn id="27" dur="500"/>
                                        <p:tgtEl>
                                          <p:spTgt spid="5">
                                            <p:bg/>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box(in)">
                                      <p:cBhvr>
                                        <p:cTn id="32" dur="500"/>
                                        <p:tgtEl>
                                          <p:spTgt spid="5">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6">
                                            <p:bg/>
                                          </p:spTgt>
                                        </p:tgtEl>
                                        <p:attrNameLst>
                                          <p:attrName>style.visibility</p:attrName>
                                        </p:attrNameLst>
                                      </p:cBhvr>
                                      <p:to>
                                        <p:strVal val="visible"/>
                                      </p:to>
                                    </p:set>
                                    <p:animEffect transition="in" filter="box(in)">
                                      <p:cBhvr>
                                        <p:cTn id="37" dur="500"/>
                                        <p:tgtEl>
                                          <p:spTgt spid="6">
                                            <p:bg/>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6">
                                            <p:txEl>
                                              <p:pRg st="0" end="0"/>
                                            </p:txEl>
                                          </p:spTgt>
                                        </p:tgtEl>
                                        <p:attrNameLst>
                                          <p:attrName>style.visibility</p:attrName>
                                        </p:attrNameLst>
                                      </p:cBhvr>
                                      <p:to>
                                        <p:strVal val="visible"/>
                                      </p:to>
                                    </p:set>
                                    <p:animEffect transition="in" filter="box(in)">
                                      <p:cBhvr>
                                        <p:cTn id="42" dur="500"/>
                                        <p:tgtEl>
                                          <p:spTgt spid="6">
                                            <p:txEl>
                                              <p:pRg st="0" end="0"/>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4">
                                            <p:bg/>
                                          </p:spTgt>
                                        </p:tgtEl>
                                        <p:attrNameLst>
                                          <p:attrName>style.visibility</p:attrName>
                                        </p:attrNameLst>
                                      </p:cBhvr>
                                      <p:to>
                                        <p:strVal val="visible"/>
                                      </p:to>
                                    </p:set>
                                    <p:animEffect transition="in" filter="box(in)">
                                      <p:cBhvr>
                                        <p:cTn id="47" dur="500"/>
                                        <p:tgtEl>
                                          <p:spTgt spid="4">
                                            <p:bg/>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4">
                                            <p:txEl>
                                              <p:pRg st="0" end="0"/>
                                            </p:txEl>
                                          </p:spTgt>
                                        </p:tgtEl>
                                        <p:attrNameLst>
                                          <p:attrName>style.visibility</p:attrName>
                                        </p:attrNameLst>
                                      </p:cBhvr>
                                      <p:to>
                                        <p:strVal val="visible"/>
                                      </p:to>
                                    </p:set>
                                    <p:animEffect transition="in" filter="box(in)">
                                      <p:cBhvr>
                                        <p:cTn id="5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build="p" animBg="1"/>
      <p:bldP spid="5" grpId="0" build="p" animBg="1"/>
      <p:bldP spid="6"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9633"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DC79BEB4-398B-7741-A24A-31F98EEFE7C4}" type="slidenum">
              <a:rPr lang="eu-ES" sz="1400">
                <a:latin typeface="Times" charset="0"/>
              </a:rPr>
              <a:pPr/>
              <a:t>8</a:t>
            </a:fld>
            <a:endParaRPr lang="eu-ES" sz="1400">
              <a:latin typeface="Times" charset="0"/>
            </a:endParaRPr>
          </a:p>
        </p:txBody>
      </p:sp>
      <p:sp>
        <p:nvSpPr>
          <p:cNvPr id="785413" name="Text Box 5"/>
          <p:cNvSpPr txBox="1">
            <a:spLocks noChangeArrowheads="1"/>
          </p:cNvSpPr>
          <p:nvPr/>
        </p:nvSpPr>
        <p:spPr bwMode="auto">
          <a:xfrm>
            <a:off x="1692275" y="582612"/>
            <a:ext cx="2684463" cy="650875"/>
          </a:xfrm>
          <a:prstGeom prst="rect">
            <a:avLst/>
          </a:prstGeom>
          <a:solidFill>
            <a:srgbClr val="FFFF99"/>
          </a:solidFill>
          <a:ln w="9525">
            <a:solidFill>
              <a:schemeClr val="tx1"/>
            </a:solidFill>
            <a:miter lim="800000"/>
            <a:headEnd/>
            <a:tailEnd/>
          </a:ln>
          <a:effectLst/>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defRPr/>
            </a:pPr>
            <a:r>
              <a:rPr lang="eu-ES" sz="3600" smtClean="0">
                <a:effectLst>
                  <a:outerShdw blurRad="38100" dist="38100" dir="2700000" algn="tl">
                    <a:srgbClr val="FFFFFF"/>
                  </a:outerShdw>
                </a:effectLst>
                <a:cs typeface="Arial" charset="0"/>
              </a:rPr>
              <a:t>Tenperatura</a:t>
            </a:r>
          </a:p>
        </p:txBody>
      </p:sp>
      <p:sp>
        <p:nvSpPr>
          <p:cNvPr id="709635" name="Rectangle 6"/>
          <p:cNvSpPr>
            <a:spLocks noChangeArrowheads="1"/>
          </p:cNvSpPr>
          <p:nvPr/>
        </p:nvSpPr>
        <p:spPr bwMode="auto">
          <a:xfrm>
            <a:off x="6732588" y="2492375"/>
            <a:ext cx="503237" cy="3603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709636" name="Text Box 7"/>
          <p:cNvSpPr txBox="1">
            <a:spLocks noChangeArrowheads="1"/>
          </p:cNvSpPr>
          <p:nvPr/>
        </p:nvSpPr>
        <p:spPr bwMode="auto">
          <a:xfrm>
            <a:off x="684213" y="1341438"/>
            <a:ext cx="4032250" cy="1196975"/>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20000"/>
              </a:spcBef>
            </a:pPr>
            <a:r>
              <a:rPr lang="eu-ES" sz="2400"/>
              <a:t>Mikroskopikoki partikulen batez besteko energia zinetikoa da.</a:t>
            </a:r>
            <a:endParaRPr lang="eu-ES" sz="2400" b="1">
              <a:cs typeface="Arial" charset="0"/>
            </a:endParaRPr>
          </a:p>
        </p:txBody>
      </p:sp>
      <p:pic>
        <p:nvPicPr>
          <p:cNvPr id="709637" name="Picture 8" descr="termometro_transparente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25" y="333375"/>
            <a:ext cx="1685925" cy="626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9638" name="Rectangle 9"/>
          <p:cNvSpPr>
            <a:spLocks noChangeArrowheads="1"/>
          </p:cNvSpPr>
          <p:nvPr/>
        </p:nvSpPr>
        <p:spPr bwMode="auto">
          <a:xfrm>
            <a:off x="7019925" y="2636838"/>
            <a:ext cx="71438" cy="26638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785418" name="Rectangle 10"/>
          <p:cNvSpPr>
            <a:spLocks noChangeArrowheads="1"/>
          </p:cNvSpPr>
          <p:nvPr/>
        </p:nvSpPr>
        <p:spPr bwMode="auto">
          <a:xfrm>
            <a:off x="6948488" y="908050"/>
            <a:ext cx="144462" cy="1250950"/>
          </a:xfrm>
          <a:prstGeom prst="rect">
            <a:avLst/>
          </a:prstGeom>
          <a:solidFill>
            <a:schemeClr val="bg1"/>
          </a:solidFill>
          <a:ln w="9525">
            <a:solidFill>
              <a:schemeClr val="bg1"/>
            </a:solidFill>
            <a:miter lim="800000"/>
            <a:headEnd/>
            <a:tailEnd/>
          </a:ln>
        </p:spPr>
        <p:txBody>
          <a:bodyPr wrap="none" anchor="ctr"/>
          <a:lstStyle/>
          <a:p>
            <a:endParaRPr lang="es-ES"/>
          </a:p>
        </p:txBody>
      </p:sp>
      <p:sp>
        <p:nvSpPr>
          <p:cNvPr id="709641" name="AutoShape 12"/>
          <p:cNvSpPr>
            <a:spLocks noChangeArrowheads="1"/>
          </p:cNvSpPr>
          <p:nvPr/>
        </p:nvSpPr>
        <p:spPr bwMode="auto">
          <a:xfrm>
            <a:off x="827088" y="3789363"/>
            <a:ext cx="3168650" cy="792162"/>
          </a:xfrm>
          <a:prstGeom prst="wedgeRoundRectCallout">
            <a:avLst>
              <a:gd name="adj1" fmla="val 76153"/>
              <a:gd name="adj2" fmla="val -90880"/>
              <a:gd name="adj3" fmla="val 16667"/>
            </a:avLst>
          </a:prstGeom>
          <a:solidFill>
            <a:srgbClr val="FFFF99"/>
          </a:solidFill>
          <a:ln w="9525">
            <a:solidFill>
              <a:schemeClr val="tx1"/>
            </a:solidFill>
            <a:miter lim="800000"/>
            <a:headEnd/>
            <a:tailEnd/>
          </a:ln>
        </p:spPr>
        <p:txBody>
          <a:bodyPr/>
          <a:lstStyle/>
          <a:p>
            <a:pPr algn="ctr" eaLnBrk="1" hangingPunct="1"/>
            <a:r>
              <a:rPr lang="eu-ES" sz="2400">
                <a:cs typeface="Arial" charset="0"/>
              </a:rPr>
              <a:t>Termometroarekin neurtzen da</a:t>
            </a:r>
          </a:p>
        </p:txBody>
      </p:sp>
      <p:sp>
        <p:nvSpPr>
          <p:cNvPr id="709642" name="Text Box 13"/>
          <p:cNvSpPr txBox="1">
            <a:spLocks noChangeArrowheads="1"/>
          </p:cNvSpPr>
          <p:nvPr/>
        </p:nvSpPr>
        <p:spPr bwMode="auto">
          <a:xfrm>
            <a:off x="6380163" y="6237288"/>
            <a:ext cx="16573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400" b="1">
                <a:cs typeface="Arial" charset="0"/>
              </a:rPr>
              <a:t>TERMOMETROA</a:t>
            </a:r>
          </a:p>
        </p:txBody>
      </p:sp>
      <p:sp>
        <p:nvSpPr>
          <p:cNvPr id="12" name="Text Box 1182"/>
          <p:cNvSpPr txBox="1">
            <a:spLocks noChangeArrowheads="1"/>
          </p:cNvSpPr>
          <p:nvPr/>
        </p:nvSpPr>
        <p:spPr bwMode="auto">
          <a:xfrm>
            <a:off x="1127511" y="4755180"/>
            <a:ext cx="4897438" cy="94615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dist" eaLnBrk="1" hangingPunct="1"/>
            <a:r>
              <a:rPr lang="eu-ES" sz="2800" b="1" dirty="0">
                <a:cs typeface="Arial" charset="0"/>
              </a:rPr>
              <a:t>Partikulen batez besteko energia zinetikoa.</a:t>
            </a:r>
          </a:p>
        </p:txBody>
      </p:sp>
      <p:pic>
        <p:nvPicPr>
          <p:cNvPr id="14"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278115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path" presetSubtype="0" repeatCount="indefinite" accel="50000" decel="50000" fill="hold" grpId="0" nodeType="withEffect">
                                  <p:stCondLst>
                                    <p:cond delay="0"/>
                                  </p:stCondLst>
                                  <p:childTnLst>
                                    <p:animMotion origin="layout" path="M 2.77778E-6 0.05278 L 2.77778E-6 0.19977 " pathEditMode="relative" rAng="0" ptsTypes="AA">
                                      <p:cBhvr>
                                        <p:cTn id="6" dur="5000" fill="hold"/>
                                        <p:tgtEl>
                                          <p:spTgt spid="785418"/>
                                        </p:tgtEl>
                                        <p:attrNameLst>
                                          <p:attrName>ppt_x</p:attrName>
                                          <p:attrName>ppt_y</p:attrName>
                                        </p:attrNameLst>
                                      </p:cBhvr>
                                      <p:rCtr x="0" y="733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54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57"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C16441F6-A9EB-FE43-BBC9-37DABF7700A5}" type="slidenum">
              <a:rPr lang="eu-ES" sz="1400">
                <a:latin typeface="Times" charset="0"/>
              </a:rPr>
              <a:pPr/>
              <a:t>9</a:t>
            </a:fld>
            <a:endParaRPr lang="eu-ES" sz="1400">
              <a:latin typeface="Times" charset="0"/>
            </a:endParaRPr>
          </a:p>
        </p:txBody>
      </p:sp>
      <p:sp>
        <p:nvSpPr>
          <p:cNvPr id="784389" name="Text Box 5"/>
          <p:cNvSpPr txBox="1">
            <a:spLocks noChangeArrowheads="1"/>
          </p:cNvSpPr>
          <p:nvPr/>
        </p:nvSpPr>
        <p:spPr bwMode="auto">
          <a:xfrm>
            <a:off x="1692275" y="1540196"/>
            <a:ext cx="2682875" cy="650875"/>
          </a:xfrm>
          <a:prstGeom prst="rect">
            <a:avLst/>
          </a:prstGeom>
          <a:solidFill>
            <a:srgbClr val="FFFF99"/>
          </a:solidFill>
          <a:ln w="9525">
            <a:solidFill>
              <a:schemeClr val="tx1"/>
            </a:solidFill>
            <a:miter lim="800000"/>
            <a:headEnd/>
            <a:tailEnd/>
          </a:ln>
          <a:effectLst/>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defRPr/>
            </a:pPr>
            <a:r>
              <a:rPr lang="eu-ES" sz="3600" smtClean="0">
                <a:effectLst>
                  <a:outerShdw blurRad="38100" dist="38100" dir="2700000" algn="tl">
                    <a:srgbClr val="FFFFFF"/>
                  </a:outerShdw>
                </a:effectLst>
                <a:cs typeface="Arial" charset="0"/>
              </a:rPr>
              <a:t>Tenperatura</a:t>
            </a:r>
          </a:p>
        </p:txBody>
      </p:sp>
      <p:sp>
        <p:nvSpPr>
          <p:cNvPr id="710660" name="Text Box 8"/>
          <p:cNvSpPr txBox="1">
            <a:spLocks noChangeArrowheads="1"/>
          </p:cNvSpPr>
          <p:nvPr/>
        </p:nvSpPr>
        <p:spPr bwMode="auto">
          <a:xfrm>
            <a:off x="539750" y="2442283"/>
            <a:ext cx="82804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400" b="1" dirty="0">
                <a:cs typeface="Arial" charset="0"/>
              </a:rPr>
              <a:t>Tenperatura altuagoa duela adierazterakoan partikulen mugimendua handiagoa dela esten dugu</a:t>
            </a:r>
          </a:p>
        </p:txBody>
      </p:sp>
      <p:sp>
        <p:nvSpPr>
          <p:cNvPr id="710661" name="Text Box 9"/>
          <p:cNvSpPr txBox="1">
            <a:spLocks noChangeArrowheads="1"/>
          </p:cNvSpPr>
          <p:nvPr/>
        </p:nvSpPr>
        <p:spPr bwMode="auto">
          <a:xfrm>
            <a:off x="1692275" y="3559504"/>
            <a:ext cx="3455988" cy="831850"/>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sz="2400"/>
              <a:t>Beroa hedatzen da eta ontzira iristen da</a:t>
            </a:r>
          </a:p>
        </p:txBody>
      </p:sp>
      <p:pic>
        <p:nvPicPr>
          <p:cNvPr id="8"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798683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1284</TotalTime>
  <Words>2877</Words>
  <Application>Microsoft Macintosh PowerPoint</Application>
  <PresentationFormat>Presentación en pantalla (4:3)</PresentationFormat>
  <Paragraphs>668</Paragraphs>
  <Slides>66</Slides>
  <Notes>0</Notes>
  <HiddenSlides>0</HiddenSlides>
  <MMClips>0</MMClips>
  <ScaleCrop>false</ScaleCrop>
  <HeadingPairs>
    <vt:vector size="4" baseType="variant">
      <vt:variant>
        <vt:lpstr>Tema</vt:lpstr>
      </vt:variant>
      <vt:variant>
        <vt:i4>1</vt:i4>
      </vt:variant>
      <vt:variant>
        <vt:lpstr>Títulos de diapositiva</vt:lpstr>
      </vt:variant>
      <vt:variant>
        <vt:i4>66</vt:i4>
      </vt:variant>
    </vt:vector>
  </HeadingPairs>
  <TitlesOfParts>
    <vt:vector size="67" baseType="lpstr">
      <vt:lpstr>Tema de Office</vt:lpstr>
      <vt:lpstr>17 ENERGIA TERMIKOA. LANA ETA BEROA.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Tenperaturarekin gorputzak dilatatzen dira. Nola jakin dezakegu zenbat  handiagotzen den solido bat?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AUTOEBALUAZIOA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17 ENERGIA TERMIKOA. LANA ETA BEROA.</dc:title>
  <dc:creator>Jme</dc:creator>
  <cp:lastModifiedBy>Jme</cp:lastModifiedBy>
  <cp:revision>23</cp:revision>
  <dcterms:created xsi:type="dcterms:W3CDTF">2015-05-09T11:55:41Z</dcterms:created>
  <dcterms:modified xsi:type="dcterms:W3CDTF">2015-06-10T17:24:13Z</dcterms:modified>
</cp:coreProperties>
</file>