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FF313-149F-3E4C-A5D7-8B8FCB0780BA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91FF-63DE-4A41-9D0C-47D4B28D5B4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79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3A905D-C684-E641-A8EE-FE04C0D86086}" type="slidenum">
              <a:rPr lang="eu-ES" sz="1200">
                <a:latin typeface="Times" charset="0"/>
              </a:rPr>
              <a:pPr/>
              <a:t>2</a:t>
            </a:fld>
            <a:endParaRPr lang="eu-ES" sz="1200">
              <a:latin typeface="Times" charset="0"/>
            </a:endParaRPr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947136-F4BC-9E48-823F-ECF3B4F65D78}" type="slidenum">
              <a:rPr lang="eu-ES" sz="1200">
                <a:latin typeface="Times" charset="0"/>
              </a:rPr>
              <a:pPr/>
              <a:t>13</a:t>
            </a:fld>
            <a:endParaRPr lang="eu-ES" sz="1200">
              <a:latin typeface="Times" charset="0"/>
            </a:endParaRPr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245125-7DAA-F044-96F0-5D3CDC8F07CF}" type="slidenum">
              <a:rPr lang="eu-ES" sz="1200">
                <a:latin typeface="Times" charset="0"/>
              </a:rPr>
              <a:pPr/>
              <a:t>14</a:t>
            </a:fld>
            <a:endParaRPr lang="eu-ES" sz="1200">
              <a:latin typeface="Times" charset="0"/>
            </a:endParaRPr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800F7-EF22-3D4D-968D-7091BE587CFD}" type="slidenum">
              <a:rPr lang="eu-ES" sz="1200">
                <a:latin typeface="Times" charset="0"/>
              </a:rPr>
              <a:pPr/>
              <a:t>15</a:t>
            </a:fld>
            <a:endParaRPr lang="eu-ES" sz="1200">
              <a:latin typeface="Times" charset="0"/>
            </a:endParaRPr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4AC38C-0191-EF41-A919-313F7143424E}" type="slidenum">
              <a:rPr lang="eu-ES" sz="1200">
                <a:latin typeface="Times" charset="0"/>
              </a:rPr>
              <a:pPr/>
              <a:t>3</a:t>
            </a:fld>
            <a:endParaRPr lang="eu-ES" sz="1200">
              <a:latin typeface="Times" charset="0"/>
            </a:endParaRPr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64BA24-6E70-D24B-BD1D-4520713BB837}" type="slidenum">
              <a:rPr lang="eu-ES" sz="1200">
                <a:latin typeface="Times" charset="0"/>
              </a:rPr>
              <a:pPr/>
              <a:t>4</a:t>
            </a:fld>
            <a:endParaRPr lang="eu-ES" sz="1200">
              <a:latin typeface="Times" charset="0"/>
            </a:endParaRPr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F92C-BDF4-A14F-8D15-EFB646B8D1D7}" type="slidenum">
              <a:rPr lang="eu-ES" sz="1200">
                <a:latin typeface="Times" charset="0"/>
              </a:rPr>
              <a:pPr/>
              <a:t>5</a:t>
            </a:fld>
            <a:endParaRPr lang="eu-ES" sz="1200">
              <a:latin typeface="Times" charset="0"/>
            </a:endParaRPr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B1AB74-8551-D641-B4A9-0E69C5013766}" type="slidenum">
              <a:rPr lang="eu-ES" sz="1200">
                <a:latin typeface="Times" charset="0"/>
              </a:rPr>
              <a:pPr/>
              <a:t>7</a:t>
            </a:fld>
            <a:endParaRPr lang="eu-ES" sz="1200">
              <a:latin typeface="Times" charset="0"/>
            </a:endParaRPr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05EC05-EA5C-E64A-B26B-7FD088029848}" type="slidenum">
              <a:rPr lang="eu-ES" sz="1200">
                <a:latin typeface="Times" charset="0"/>
              </a:rPr>
              <a:pPr/>
              <a:t>8</a:t>
            </a:fld>
            <a:endParaRPr lang="eu-ES" sz="1200">
              <a:latin typeface="Times" charset="0"/>
            </a:endParaRPr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58ECF-0EC9-7C4C-BEA0-ADB61BA0D235}" type="slidenum">
              <a:rPr lang="eu-ES" sz="1200">
                <a:latin typeface="Times" charset="0"/>
              </a:rPr>
              <a:pPr/>
              <a:t>9</a:t>
            </a:fld>
            <a:endParaRPr lang="eu-ES" sz="1200">
              <a:latin typeface="Times" charset="0"/>
            </a:endParaRPr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F365FA-7A81-A445-A651-23B7E3972B76}" type="slidenum">
              <a:rPr lang="eu-ES" sz="1200">
                <a:latin typeface="Times" charset="0"/>
              </a:rPr>
              <a:pPr/>
              <a:t>10</a:t>
            </a:fld>
            <a:endParaRPr lang="eu-ES" sz="1200">
              <a:latin typeface="Times" charset="0"/>
            </a:endParaRPr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637F11-6F95-7940-AF9C-4CEFE9D6B922}" type="slidenum">
              <a:rPr lang="eu-ES" sz="1200">
                <a:latin typeface="Times" charset="0"/>
              </a:rPr>
              <a:pPr/>
              <a:t>11</a:t>
            </a:fld>
            <a:endParaRPr lang="eu-ES" sz="1200">
              <a:latin typeface="Times" charset="0"/>
            </a:endParaRPr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41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19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2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3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09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7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02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58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88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8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5334-2F3C-3C47-B243-0DC1BB36DFD0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E99C-FA6B-5A45-81B7-3D247F6C7AB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21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ientzia.net/artikuluak/energia-geotermikoa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.es/Aula-didactica/Infografias/La-biomasa.aspx?lang=eu-ES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4.bp.blogspot.com/_lhMYUji8olE/SwVBMlLK5lI/AAAAAAAAAB0/0mElZp2sZ3E/s1600/biomasa.gif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eve.es/Aula-didactica/Infografias/La-biomasa.aspx?lang=eu-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blogdelaenergia.com/fotos/image/escolares/CONSUMO%20DE%20ENERG%C3%8DA%20A%20LO%20LARGO%20DE%20LA%20HISTORIA.jpg" TargetMode="External"/><Relationship Id="rId7" Type="http://schemas.openxmlformats.org/officeDocument/2006/relationships/hyperlink" Target="http://berde-berdea.ekogunea.net/archivos_peliculas/energia/base-eu.swf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www.euskara.euskadi.eus/r59-luredir/es/contenidos/articulo/c1401/eu_d1401034/1401034.html" TargetMode="External"/><Relationship Id="rId7" Type="http://schemas.openxmlformats.org/officeDocument/2006/relationships/hyperlink" Target="http://www.eve.es/EVE/media/EVE/pdf/Estrategia_energetica_2020_EU.pdf" TargetMode="External"/><Relationship Id="rId8" Type="http://schemas.openxmlformats.org/officeDocument/2006/relationships/hyperlink" Target="http://www.eve.es/EVE/media/EVE/Noticias/garfica-aprovechamiento-energia-eus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u.wikipedia.org/wiki/Zentral_termiko" TargetMode="External"/><Relationship Id="rId7" Type="http://schemas.openxmlformats.org/officeDocument/2006/relationships/hyperlink" Target="http://eimakatalogoa.eus/teknologiaen/img/ikasi2_2img1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u.wikipedia.org/wiki/Energia_nuklear" TargetMode="External"/><Relationship Id="rId7" Type="http://schemas.openxmlformats.org/officeDocument/2006/relationships/hyperlink" Target="http://sp0.fotolog.com/photo/0/48/101/estala_manex/1241783250100_f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u.wikipedia.org/wiki/Energia_hidrauliko" TargetMode="External"/><Relationship Id="rId7" Type="http://schemas.openxmlformats.org/officeDocument/2006/relationships/hyperlink" Target="http://eimakatalogoa.eus/teknologiaen/img/ikasi2img5.pn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eu.wikipedia.org/wiki/Itsas-energia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u.wikipedia.org/wiki/Itsas-energia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guzkienergia.wikispaces.com/file/view/A207040-c.jpg/115723441/283x244/A207040-c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hyperlink" Target="http://eu.wikipedia.org/wiki/Eguzki-energia_fotovoltaiko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00FF"/>
                </a:solidFill>
              </a:rPr>
              <a:t>15. ENERGIA ITURRIAK</a:t>
            </a:r>
            <a:br>
              <a:rPr lang="es-ES" sz="3200" dirty="0" smtClean="0">
                <a:solidFill>
                  <a:srgbClr val="0000FF"/>
                </a:solidFill>
              </a:rPr>
            </a:br>
            <a:r>
              <a:rPr lang="es-ES" sz="2400" dirty="0">
                <a:solidFill>
                  <a:srgbClr val="0000FF"/>
                </a:solidFill>
              </a:rPr>
              <a:t/>
            </a:r>
            <a:br>
              <a:rPr lang="es-ES" sz="2400" dirty="0">
                <a:solidFill>
                  <a:srgbClr val="0000FF"/>
                </a:solidFill>
              </a:rPr>
            </a:br>
            <a:r>
              <a:rPr lang="es-ES" sz="2400" dirty="0" err="1" smtClean="0">
                <a:solidFill>
                  <a:srgbClr val="0000FF"/>
                </a:solidFill>
              </a:rPr>
              <a:t>Lehen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diapositiban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dagoen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koadroa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irakurri</a:t>
            </a:r>
            <a:r>
              <a:rPr lang="es-ES" sz="2400" dirty="0" smtClean="0">
                <a:solidFill>
                  <a:srgbClr val="0000FF"/>
                </a:solidFill>
              </a:rPr>
              <a:t> eta </a:t>
            </a:r>
            <a:r>
              <a:rPr lang="es-ES" sz="2400" dirty="0" err="1" smtClean="0">
                <a:solidFill>
                  <a:srgbClr val="0000FF"/>
                </a:solidFill>
              </a:rPr>
              <a:t>ondorioak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atera</a:t>
            </a:r>
            <a:r>
              <a:rPr lang="es-ES" sz="2400" dirty="0" smtClean="0">
                <a:solidFill>
                  <a:srgbClr val="0000FF"/>
                </a:solidFill>
              </a:rPr>
              <a:t>. </a:t>
            </a:r>
            <a:r>
              <a:rPr lang="es-ES" sz="2400" dirty="0" err="1" smtClean="0">
                <a:solidFill>
                  <a:srgbClr val="0000FF"/>
                </a:solidFill>
              </a:rPr>
              <a:t>Hemen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duzue</a:t>
            </a:r>
            <a:r>
              <a:rPr lang="es-ES" sz="2400" dirty="0" smtClean="0">
                <a:solidFill>
                  <a:srgbClr val="0000FF"/>
                </a:solidFill>
              </a:rPr>
              <a:t> </a:t>
            </a:r>
            <a:r>
              <a:rPr lang="es-ES" sz="2400" dirty="0" err="1" smtClean="0">
                <a:solidFill>
                  <a:srgbClr val="0000FF"/>
                </a:solidFill>
              </a:rPr>
              <a:t>informazioa</a:t>
            </a:r>
            <a:r>
              <a:rPr lang="es-ES" sz="2400" dirty="0">
                <a:solidFill>
                  <a:srgbClr val="0000FF"/>
                </a:solidFill>
              </a:rPr>
              <a:t>:</a:t>
            </a:r>
            <a:br>
              <a:rPr lang="es-ES" sz="2400" dirty="0">
                <a:solidFill>
                  <a:srgbClr val="0000FF"/>
                </a:solidFill>
              </a:rPr>
            </a:br>
            <a:r>
              <a:rPr lang="es-ES" sz="2400" dirty="0">
                <a:solidFill>
                  <a:srgbClr val="0000FF"/>
                </a:solidFill>
              </a:rPr>
              <a:t>http://</a:t>
            </a:r>
            <a:r>
              <a:rPr lang="es-ES" sz="2400" dirty="0" err="1">
                <a:solidFill>
                  <a:srgbClr val="0000FF"/>
                </a:solidFill>
              </a:rPr>
              <a:t>www.eurekamuseoa.es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err="1">
                <a:solidFill>
                  <a:srgbClr val="0000FF"/>
                </a:solidFill>
              </a:rPr>
              <a:t>images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err="1">
                <a:solidFill>
                  <a:srgbClr val="0000FF"/>
                </a:solidFill>
              </a:rPr>
              <a:t>stories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err="1">
                <a:solidFill>
                  <a:srgbClr val="0000FF"/>
                </a:solidFill>
              </a:rPr>
              <a:t>AreaEducativa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err="1">
                <a:solidFill>
                  <a:srgbClr val="0000FF"/>
                </a:solidFill>
              </a:rPr>
              <a:t>RecursosDidacticos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err="1">
                <a:solidFill>
                  <a:srgbClr val="0000FF"/>
                </a:solidFill>
              </a:rPr>
              <a:t>EnergiaParaLaVida</a:t>
            </a:r>
            <a:r>
              <a:rPr lang="es-ES" sz="2400" dirty="0">
                <a:solidFill>
                  <a:srgbClr val="0000FF"/>
                </a:solidFill>
              </a:rPr>
              <a:t>/</a:t>
            </a:r>
            <a:r>
              <a:rPr lang="es-ES" sz="2400" dirty="0" smtClean="0">
                <a:solidFill>
                  <a:srgbClr val="0000FF"/>
                </a:solidFill>
              </a:rPr>
              <a:t>4_Energia_bizia.pdf</a:t>
            </a:r>
            <a:br>
              <a:rPr lang="es-ES" sz="2400" dirty="0" smtClean="0">
                <a:solidFill>
                  <a:srgbClr val="0000FF"/>
                </a:solidFill>
              </a:rPr>
            </a:br>
            <a:endParaRPr lang="es-ES" sz="2400" dirty="0">
              <a:solidFill>
                <a:srgbClr val="0000FF"/>
              </a:solidFill>
            </a:endParaRPr>
          </a:p>
        </p:txBody>
      </p:sp>
      <p:pic>
        <p:nvPicPr>
          <p:cNvPr id="3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61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F5A26B-4EF3-A54B-9986-B1B33208C6F8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376882" name="AutoShape 50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76868" name="Text Box 31"/>
          <p:cNvSpPr txBox="1">
            <a:spLocks noChangeArrowheads="1"/>
          </p:cNvSpPr>
          <p:nvPr/>
        </p:nvSpPr>
        <p:spPr bwMode="auto">
          <a:xfrm>
            <a:off x="792163" y="820738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geotermikoa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76885" name="Rectangle 36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6886" name="Text Box 37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sp>
        <p:nvSpPr>
          <p:cNvPr id="676870" name="Rectangle 39"/>
          <p:cNvSpPr>
            <a:spLocks noChangeArrowheads="1"/>
          </p:cNvSpPr>
          <p:nvPr/>
        </p:nvSpPr>
        <p:spPr bwMode="auto">
          <a:xfrm>
            <a:off x="539750" y="2205038"/>
            <a:ext cx="1549400" cy="395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676871" name="Text Box 40"/>
          <p:cNvSpPr txBox="1">
            <a:spLocks noChangeArrowheads="1"/>
          </p:cNvSpPr>
          <p:nvPr/>
        </p:nvSpPr>
        <p:spPr bwMode="auto">
          <a:xfrm>
            <a:off x="839788" y="2187575"/>
            <a:ext cx="963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u-ES"/>
              <a:t>Energia</a:t>
            </a:r>
          </a:p>
          <a:p>
            <a:pPr algn="ctr" eaLnBrk="1" hangingPunct="1">
              <a:lnSpc>
                <a:spcPct val="80000"/>
              </a:lnSpc>
            </a:pPr>
            <a:r>
              <a:rPr lang="eu-ES"/>
              <a:t>termikoa</a:t>
            </a:r>
          </a:p>
        </p:txBody>
      </p:sp>
      <p:grpSp>
        <p:nvGrpSpPr>
          <p:cNvPr id="676872" name="Group 41"/>
          <p:cNvGrpSpPr>
            <a:grpSpLocks/>
          </p:cNvGrpSpPr>
          <p:nvPr/>
        </p:nvGrpSpPr>
        <p:grpSpPr bwMode="auto">
          <a:xfrm>
            <a:off x="566738" y="2257425"/>
            <a:ext cx="296862" cy="336550"/>
            <a:chOff x="2275" y="3262"/>
            <a:chExt cx="187" cy="212"/>
          </a:xfrm>
        </p:grpSpPr>
        <p:sp>
          <p:nvSpPr>
            <p:cNvPr id="676883" name="Oval 4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6884" name="Text Box 43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6883" name="Text Box 51"/>
          <p:cNvSpPr txBox="1">
            <a:spLocks noChangeArrowheads="1"/>
          </p:cNvSpPr>
          <p:nvPr/>
        </p:nvSpPr>
        <p:spPr bwMode="auto">
          <a:xfrm>
            <a:off x="2366569" y="2528888"/>
            <a:ext cx="677743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geotermikoa</a:t>
            </a:r>
            <a:r>
              <a:rPr lang="es-ES" dirty="0"/>
              <a:t> (</a:t>
            </a:r>
            <a:r>
              <a:rPr lang="es-ES" dirty="0" err="1"/>
              <a:t>grezierazko</a:t>
            </a:r>
            <a:r>
              <a:rPr lang="es-ES" dirty="0"/>
              <a:t> geo, "</a:t>
            </a:r>
            <a:r>
              <a:rPr lang="es-ES" dirty="0" err="1"/>
              <a:t>Lurra</a:t>
            </a:r>
            <a:r>
              <a:rPr lang="es-ES" dirty="0"/>
              <a:t>" eta </a:t>
            </a:r>
            <a:r>
              <a:rPr lang="es-ES" dirty="0" err="1"/>
              <a:t>thermos</a:t>
            </a:r>
            <a:r>
              <a:rPr lang="es-ES" dirty="0"/>
              <a:t>, "</a:t>
            </a:r>
            <a:r>
              <a:rPr lang="es-ES" dirty="0" err="1"/>
              <a:t>beroa</a:t>
            </a:r>
            <a:r>
              <a:rPr lang="es-ES" dirty="0"/>
              <a:t>") </a:t>
            </a:r>
            <a:r>
              <a:rPr lang="es-ES" dirty="0" err="1"/>
              <a:t>lur</a:t>
            </a:r>
            <a:r>
              <a:rPr lang="es-ES" dirty="0"/>
              <a:t> </a:t>
            </a:r>
            <a:r>
              <a:rPr lang="es-ES" dirty="0" err="1"/>
              <a:t>barneko</a:t>
            </a:r>
            <a:r>
              <a:rPr lang="es-ES" dirty="0"/>
              <a:t> </a:t>
            </a:r>
            <a:r>
              <a:rPr lang="es-ES" dirty="0" err="1"/>
              <a:t>beroaz</a:t>
            </a:r>
            <a:r>
              <a:rPr lang="es-ES" dirty="0"/>
              <a:t> </a:t>
            </a:r>
            <a:r>
              <a:rPr lang="es-ES" dirty="0" err="1"/>
              <a:t>baliatuz</a:t>
            </a:r>
            <a:r>
              <a:rPr lang="es-ES" dirty="0"/>
              <a:t> </a:t>
            </a:r>
            <a:r>
              <a:rPr lang="es-ES" dirty="0" err="1"/>
              <a:t>lortzen</a:t>
            </a:r>
            <a:r>
              <a:rPr lang="es-ES" dirty="0"/>
              <a:t> den </a:t>
            </a:r>
            <a:r>
              <a:rPr lang="es-ES" dirty="0" err="1"/>
              <a:t>energia</a:t>
            </a:r>
            <a:r>
              <a:rPr lang="es-ES" dirty="0"/>
              <a:t> da</a:t>
            </a:r>
            <a:r>
              <a:rPr lang="es-E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u-ES" dirty="0" smtClean="0"/>
              <a:t>Ur </a:t>
            </a:r>
            <a:r>
              <a:rPr lang="eu-ES" dirty="0"/>
              <a:t>beroa aprobetxatzen da eta etxea girotzen da</a:t>
            </a:r>
            <a:r>
              <a:rPr lang="eu-ES" dirty="0" smtClean="0"/>
              <a:t>.</a:t>
            </a:r>
            <a:endParaRPr lang="eu-ES" dirty="0"/>
          </a:p>
          <a:p>
            <a:pPr>
              <a:spcBef>
                <a:spcPct val="50000"/>
              </a:spcBef>
            </a:pP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geotermikoa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modutara</a:t>
            </a:r>
            <a:r>
              <a:rPr lang="es-ES" dirty="0"/>
              <a:t> </a:t>
            </a:r>
            <a:r>
              <a:rPr lang="es-ES" dirty="0" err="1"/>
              <a:t>erabil</a:t>
            </a:r>
            <a:r>
              <a:rPr lang="es-ES" dirty="0"/>
              <a:t> </a:t>
            </a:r>
            <a:r>
              <a:rPr lang="es-ES" dirty="0" err="1"/>
              <a:t>daiteke</a:t>
            </a:r>
            <a:r>
              <a:rPr lang="es-ES" dirty="0"/>
              <a:t>, </a:t>
            </a:r>
            <a:r>
              <a:rPr lang="es-ES" dirty="0" err="1"/>
              <a:t>beroaren</a:t>
            </a:r>
            <a:r>
              <a:rPr lang="es-ES" dirty="0"/>
              <a:t> </a:t>
            </a:r>
            <a:r>
              <a:rPr lang="es-ES" dirty="0" err="1"/>
              <a:t>jatorriaren</a:t>
            </a:r>
            <a:r>
              <a:rPr lang="es-ES" dirty="0"/>
              <a:t> </a:t>
            </a:r>
            <a:r>
              <a:rPr lang="es-ES" dirty="0" err="1"/>
              <a:t>funtzioan</a:t>
            </a:r>
            <a:r>
              <a:rPr lang="es-ES" dirty="0"/>
              <a:t>. </a:t>
            </a:r>
            <a:r>
              <a:rPr lang="es-ES" dirty="0" err="1"/>
              <a:t>Alde</a:t>
            </a:r>
            <a:r>
              <a:rPr lang="es-ES" dirty="0"/>
              <a:t> </a:t>
            </a:r>
            <a:r>
              <a:rPr lang="es-ES" dirty="0" err="1"/>
              <a:t>batetik</a:t>
            </a:r>
            <a:r>
              <a:rPr lang="es-ES" dirty="0"/>
              <a:t>, </a:t>
            </a:r>
            <a:r>
              <a:rPr lang="es-ES" dirty="0" err="1"/>
              <a:t>Lurraren</a:t>
            </a:r>
            <a:r>
              <a:rPr lang="es-ES" dirty="0"/>
              <a:t> </a:t>
            </a:r>
            <a:r>
              <a:rPr lang="es-ES" dirty="0" err="1"/>
              <a:t>barneko</a:t>
            </a:r>
            <a:r>
              <a:rPr lang="es-ES" dirty="0"/>
              <a:t> </a:t>
            </a:r>
            <a:r>
              <a:rPr lang="es-ES" dirty="0" err="1"/>
              <a:t>magmak</a:t>
            </a:r>
            <a:r>
              <a:rPr lang="es-ES" dirty="0"/>
              <a:t> </a:t>
            </a:r>
            <a:r>
              <a:rPr lang="es-ES" dirty="0" err="1"/>
              <a:t>sortutako</a:t>
            </a:r>
            <a:r>
              <a:rPr lang="es-ES" dirty="0"/>
              <a:t> </a:t>
            </a:r>
            <a:r>
              <a:rPr lang="es-ES" dirty="0" err="1"/>
              <a:t>beroa</a:t>
            </a:r>
            <a:r>
              <a:rPr lang="es-ES" dirty="0"/>
              <a:t>, </a:t>
            </a:r>
            <a:r>
              <a:rPr lang="es-ES" dirty="0" err="1"/>
              <a:t>lurzoru</a:t>
            </a:r>
            <a:r>
              <a:rPr lang="es-ES" dirty="0"/>
              <a:t> </a:t>
            </a:r>
            <a:r>
              <a:rPr lang="es-ES" dirty="0" err="1"/>
              <a:t>bolkanikoetan</a:t>
            </a:r>
            <a:r>
              <a:rPr lang="es-ES" dirty="0"/>
              <a:t>, </a:t>
            </a:r>
            <a:r>
              <a:rPr lang="es-ES" dirty="0" err="1"/>
              <a:t>ur</a:t>
            </a:r>
            <a:r>
              <a:rPr lang="es-ES" dirty="0"/>
              <a:t> </a:t>
            </a:r>
            <a:r>
              <a:rPr lang="es-ES" dirty="0" err="1"/>
              <a:t>termaletan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geiserretan</a:t>
            </a:r>
            <a:r>
              <a:rPr lang="es-ES" dirty="0"/>
              <a:t> </a:t>
            </a:r>
            <a:r>
              <a:rPr lang="es-ES" dirty="0" err="1"/>
              <a:t>azaleratzen</a:t>
            </a:r>
            <a:r>
              <a:rPr lang="es-ES" dirty="0"/>
              <a:t> </a:t>
            </a:r>
            <a:r>
              <a:rPr lang="es-ES" dirty="0" err="1"/>
              <a:t>dena</a:t>
            </a:r>
            <a:r>
              <a:rPr lang="es-ES" dirty="0"/>
              <a:t>, </a:t>
            </a:r>
            <a:r>
              <a:rPr lang="es-ES" dirty="0" err="1"/>
              <a:t>zuzenean</a:t>
            </a:r>
            <a:r>
              <a:rPr lang="es-ES" dirty="0"/>
              <a:t> </a:t>
            </a:r>
            <a:r>
              <a:rPr lang="es-ES" dirty="0" err="1"/>
              <a:t>erabil</a:t>
            </a:r>
            <a:r>
              <a:rPr lang="es-ES" dirty="0"/>
              <a:t> </a:t>
            </a:r>
            <a:r>
              <a:rPr lang="es-ES" dirty="0" err="1"/>
              <a:t>daiteke</a:t>
            </a:r>
            <a:r>
              <a:rPr lang="es-ES" dirty="0"/>
              <a:t> (</a:t>
            </a:r>
            <a:r>
              <a:rPr lang="es-ES" dirty="0" err="1"/>
              <a:t>tenperatura</a:t>
            </a:r>
            <a:r>
              <a:rPr lang="es-ES" dirty="0"/>
              <a:t> </a:t>
            </a:r>
            <a:r>
              <a:rPr lang="es-ES" dirty="0" err="1"/>
              <a:t>altuko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geotermikoa</a:t>
            </a:r>
            <a:r>
              <a:rPr lang="es-ES" dirty="0"/>
              <a:t>). </a:t>
            </a:r>
            <a:r>
              <a:rPr lang="es-ES" dirty="0" err="1"/>
              <a:t>Bestalde</a:t>
            </a:r>
            <a:r>
              <a:rPr lang="es-ES" dirty="0"/>
              <a:t>, </a:t>
            </a:r>
            <a:r>
              <a:rPr lang="es-ES" dirty="0" err="1"/>
              <a:t>lurzoruaren</a:t>
            </a:r>
            <a:r>
              <a:rPr lang="es-ES" dirty="0"/>
              <a:t> masa </a:t>
            </a:r>
            <a:r>
              <a:rPr lang="es-ES" dirty="0" err="1"/>
              <a:t>handiak</a:t>
            </a:r>
            <a:r>
              <a:rPr lang="es-ES" dirty="0"/>
              <a:t> </a:t>
            </a:r>
            <a:r>
              <a:rPr lang="es-ES" dirty="0" err="1"/>
              <a:t>metaturiko</a:t>
            </a:r>
            <a:r>
              <a:rPr lang="es-ES" dirty="0"/>
              <a:t> </a:t>
            </a:r>
            <a:r>
              <a:rPr lang="es-ES" dirty="0" err="1"/>
              <a:t>beroa</a:t>
            </a:r>
            <a:r>
              <a:rPr lang="es-ES" dirty="0"/>
              <a:t> ere </a:t>
            </a:r>
            <a:r>
              <a:rPr lang="es-ES" dirty="0" err="1"/>
              <a:t>aprobetxa</a:t>
            </a:r>
            <a:r>
              <a:rPr lang="es-ES" dirty="0"/>
              <a:t> </a:t>
            </a:r>
            <a:r>
              <a:rPr lang="es-ES" dirty="0" err="1"/>
              <a:t>daiteke</a:t>
            </a:r>
            <a:r>
              <a:rPr lang="es-ES" dirty="0"/>
              <a:t>, </a:t>
            </a:r>
            <a:r>
              <a:rPr lang="es-ES" dirty="0" err="1"/>
              <a:t>nahiz</a:t>
            </a:r>
            <a:r>
              <a:rPr lang="es-ES" dirty="0"/>
              <a:t> eta </a:t>
            </a:r>
            <a:r>
              <a:rPr lang="es-ES" dirty="0" err="1"/>
              <a:t>tenperatura</a:t>
            </a:r>
            <a:r>
              <a:rPr lang="es-ES" dirty="0"/>
              <a:t> </a:t>
            </a:r>
            <a:r>
              <a:rPr lang="es-ES" dirty="0" err="1"/>
              <a:t>baxuagoan</a:t>
            </a:r>
            <a:r>
              <a:rPr lang="es-ES" dirty="0"/>
              <a:t> </a:t>
            </a:r>
            <a:r>
              <a:rPr lang="es-ES" dirty="0" err="1"/>
              <a:t>egon</a:t>
            </a:r>
            <a:r>
              <a:rPr lang="es-ES" dirty="0"/>
              <a:t> (</a:t>
            </a:r>
            <a:r>
              <a:rPr lang="es-ES" dirty="0" err="1"/>
              <a:t>tenperatura</a:t>
            </a:r>
            <a:r>
              <a:rPr lang="es-ES" dirty="0"/>
              <a:t> </a:t>
            </a:r>
            <a:r>
              <a:rPr lang="es-ES" dirty="0" err="1"/>
              <a:t>baxuko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geotermiko</a:t>
            </a:r>
            <a:r>
              <a:rPr lang="es-ES" dirty="0"/>
              <a:t> </a:t>
            </a:r>
            <a:r>
              <a:rPr lang="es-ES" dirty="0" err="1"/>
              <a:t>deritzo</a:t>
            </a:r>
            <a:r>
              <a:rPr lang="es-ES" dirty="0"/>
              <a:t>), </a:t>
            </a:r>
            <a:r>
              <a:rPr lang="es-ES" dirty="0" err="1"/>
              <a:t>etxeko</a:t>
            </a:r>
            <a:r>
              <a:rPr lang="es-ES" dirty="0"/>
              <a:t> </a:t>
            </a:r>
            <a:r>
              <a:rPr lang="es-ES" dirty="0" err="1"/>
              <a:t>ur</a:t>
            </a:r>
            <a:r>
              <a:rPr lang="es-ES" dirty="0"/>
              <a:t> </a:t>
            </a:r>
            <a:r>
              <a:rPr lang="es-ES" dirty="0" err="1"/>
              <a:t>beroa</a:t>
            </a:r>
            <a:r>
              <a:rPr lang="es-ES" dirty="0"/>
              <a:t> eta </a:t>
            </a:r>
            <a:r>
              <a:rPr lang="es-ES" dirty="0" err="1"/>
              <a:t>girotzea</a:t>
            </a:r>
            <a:r>
              <a:rPr lang="es-ES" dirty="0"/>
              <a:t> (</a:t>
            </a:r>
            <a:r>
              <a:rPr lang="es-ES" dirty="0" err="1"/>
              <a:t>berotzea</a:t>
            </a:r>
            <a:r>
              <a:rPr lang="es-ES" dirty="0"/>
              <a:t> eta </a:t>
            </a:r>
            <a:r>
              <a:rPr lang="es-ES" dirty="0" err="1"/>
              <a:t>hoztea</a:t>
            </a:r>
            <a:r>
              <a:rPr lang="es-ES" dirty="0"/>
              <a:t>) </a:t>
            </a:r>
            <a:r>
              <a:rPr lang="es-ES" dirty="0" err="1"/>
              <a:t>sortzeko</a:t>
            </a:r>
            <a:r>
              <a:rPr lang="es-ES" dirty="0"/>
              <a:t> </a:t>
            </a:r>
            <a:r>
              <a:rPr lang="es-ES" dirty="0" err="1"/>
              <a:t>edozein</a:t>
            </a:r>
            <a:r>
              <a:rPr lang="es-ES" dirty="0"/>
              <a:t> </a:t>
            </a:r>
            <a:r>
              <a:rPr lang="es-ES" dirty="0" err="1"/>
              <a:t>tokitan</a:t>
            </a:r>
            <a:r>
              <a:rPr lang="es-ES" dirty="0"/>
              <a:t>. </a:t>
            </a:r>
            <a:r>
              <a:rPr lang="es-ES" dirty="0" err="1"/>
              <a:t>Kasu</a:t>
            </a:r>
            <a:r>
              <a:rPr lang="es-ES" dirty="0"/>
              <a:t> </a:t>
            </a:r>
            <a:r>
              <a:rPr lang="es-ES" dirty="0" err="1"/>
              <a:t>horretan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da </a:t>
            </a:r>
            <a:r>
              <a:rPr lang="es-ES" dirty="0" err="1"/>
              <a:t>beroa</a:t>
            </a:r>
            <a:r>
              <a:rPr lang="es-ES" dirty="0"/>
              <a:t> </a:t>
            </a:r>
            <a:r>
              <a:rPr lang="es-ES" dirty="0" err="1"/>
              <a:t>zuzenean</a:t>
            </a:r>
            <a:r>
              <a:rPr lang="es-ES" dirty="0"/>
              <a:t> </a:t>
            </a:r>
            <a:r>
              <a:rPr lang="es-ES" dirty="0" err="1"/>
              <a:t>erabiltzen</a:t>
            </a:r>
            <a:r>
              <a:rPr lang="es-ES" dirty="0"/>
              <a:t>, </a:t>
            </a:r>
            <a:r>
              <a:rPr lang="es-ES" dirty="0" err="1"/>
              <a:t>baizik</a:t>
            </a:r>
            <a:r>
              <a:rPr lang="es-ES" dirty="0"/>
              <a:t> eta </a:t>
            </a:r>
            <a:r>
              <a:rPr lang="es-ES" dirty="0" err="1"/>
              <a:t>zoruak</a:t>
            </a:r>
            <a:r>
              <a:rPr lang="es-ES" dirty="0"/>
              <a:t> </a:t>
            </a:r>
            <a:r>
              <a:rPr lang="es-ES" dirty="0" err="1"/>
              <a:t>eskaintzen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bero-trukerako</a:t>
            </a:r>
            <a:r>
              <a:rPr lang="es-ES" dirty="0"/>
              <a:t> </a:t>
            </a:r>
            <a:r>
              <a:rPr lang="es-ES" dirty="0" err="1"/>
              <a:t>ahalmena</a:t>
            </a:r>
            <a:r>
              <a:rPr lang="es-ES" dirty="0"/>
              <a:t> (</a:t>
            </a:r>
            <a:r>
              <a:rPr lang="es-ES" dirty="0" err="1"/>
              <a:t>beroa</a:t>
            </a:r>
            <a:r>
              <a:rPr lang="es-ES" dirty="0"/>
              <a:t> </a:t>
            </a:r>
            <a:r>
              <a:rPr lang="es-ES" dirty="0" err="1"/>
              <a:t>xurgatzea</a:t>
            </a:r>
            <a:r>
              <a:rPr lang="es-ES" dirty="0"/>
              <a:t> eta </a:t>
            </a:r>
            <a:r>
              <a:rPr lang="es-ES" dirty="0" err="1"/>
              <a:t>ematea</a:t>
            </a:r>
            <a:r>
              <a:rPr lang="es-ES" dirty="0"/>
              <a:t> </a:t>
            </a:r>
            <a:r>
              <a:rPr lang="es-ES" dirty="0" err="1"/>
              <a:t>tenperatura</a:t>
            </a:r>
            <a:r>
              <a:rPr lang="es-ES" dirty="0"/>
              <a:t> </a:t>
            </a:r>
            <a:r>
              <a:rPr lang="es-ES" dirty="0" err="1"/>
              <a:t>konstantean</a:t>
            </a:r>
            <a:r>
              <a:rPr lang="es-ES" dirty="0"/>
              <a:t> </a:t>
            </a:r>
            <a:r>
              <a:rPr lang="es-ES" dirty="0" err="1"/>
              <a:t>mantenduz</a:t>
            </a:r>
            <a:r>
              <a:rPr lang="es-ES" dirty="0"/>
              <a:t>); </a:t>
            </a:r>
            <a:r>
              <a:rPr lang="es-ES" dirty="0" err="1"/>
              <a:t>elkartruke</a:t>
            </a:r>
            <a:r>
              <a:rPr lang="es-ES" dirty="0"/>
              <a:t> </a:t>
            </a:r>
            <a:r>
              <a:rPr lang="es-ES" dirty="0" err="1"/>
              <a:t>geotermikoa</a:t>
            </a:r>
            <a:r>
              <a:rPr lang="es-ES" dirty="0"/>
              <a:t> </a:t>
            </a:r>
            <a:r>
              <a:rPr lang="es-ES" dirty="0" err="1"/>
              <a:t>deritzona</a:t>
            </a:r>
            <a:r>
              <a:rPr lang="es-ES" dirty="0"/>
              <a:t> da.</a:t>
            </a:r>
            <a:endParaRPr lang="eu-ES" dirty="0"/>
          </a:p>
        </p:txBody>
      </p:sp>
      <p:sp>
        <p:nvSpPr>
          <p:cNvPr id="376885" name="Text Box 53"/>
          <p:cNvSpPr txBox="1">
            <a:spLocks noChangeArrowheads="1"/>
          </p:cNvSpPr>
          <p:nvPr/>
        </p:nvSpPr>
        <p:spPr bwMode="auto">
          <a:xfrm>
            <a:off x="2930525" y="1219200"/>
            <a:ext cx="5221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Lur barneko energiak ura berotzen du..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654300" y="1227138"/>
            <a:ext cx="296863" cy="336550"/>
            <a:chOff x="2275" y="3262"/>
            <a:chExt cx="187" cy="212"/>
          </a:xfrm>
        </p:grpSpPr>
        <p:sp>
          <p:nvSpPr>
            <p:cNvPr id="676881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6882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676876" name="Text Box 1049"/>
          <p:cNvSpPr txBox="1">
            <a:spLocks noChangeArrowheads="1"/>
          </p:cNvSpPr>
          <p:nvPr/>
        </p:nvSpPr>
        <p:spPr bwMode="auto">
          <a:xfrm>
            <a:off x="2987675" y="1844675"/>
            <a:ext cx="453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>
                <a:hlinkClick r:id="rId3"/>
              </a:rPr>
              <a:t>Lur barneko energia aprobetxatzen da.</a:t>
            </a:r>
            <a:endParaRPr lang="eu-E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652713" y="1868488"/>
            <a:ext cx="296862" cy="336550"/>
            <a:chOff x="2275" y="3262"/>
            <a:chExt cx="187" cy="212"/>
          </a:xfrm>
        </p:grpSpPr>
        <p:sp>
          <p:nvSpPr>
            <p:cNvPr id="676879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6880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pic>
        <p:nvPicPr>
          <p:cNvPr id="3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583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82" grpId="0" animBg="1"/>
      <p:bldP spid="376883" grpId="0"/>
      <p:bldP spid="3768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349CCB-2B6A-3641-92BE-FD234585BA77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376882" name="AutoShape 50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78916" name="Text Box 31"/>
          <p:cNvSpPr txBox="1">
            <a:spLocks noChangeArrowheads="1"/>
          </p:cNvSpPr>
          <p:nvPr/>
        </p:nvSpPr>
        <p:spPr bwMode="auto">
          <a:xfrm>
            <a:off x="812800" y="803268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Biomasaren energia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78933" name="Rectangle 36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8934" name="Text Box 37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sp>
        <p:nvSpPr>
          <p:cNvPr id="678918" name="Rectangle 39"/>
          <p:cNvSpPr>
            <a:spLocks noChangeArrowheads="1"/>
          </p:cNvSpPr>
          <p:nvPr/>
        </p:nvSpPr>
        <p:spPr bwMode="auto">
          <a:xfrm>
            <a:off x="539750" y="2205038"/>
            <a:ext cx="1549400" cy="395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678919" name="Text Box 40"/>
          <p:cNvSpPr txBox="1">
            <a:spLocks noChangeArrowheads="1"/>
          </p:cNvSpPr>
          <p:nvPr/>
        </p:nvSpPr>
        <p:spPr bwMode="auto">
          <a:xfrm>
            <a:off x="839788" y="2179638"/>
            <a:ext cx="96361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u-ES"/>
              <a:t>Energia</a:t>
            </a:r>
          </a:p>
          <a:p>
            <a:pPr algn="ctr" eaLnBrk="1" hangingPunct="1">
              <a:lnSpc>
                <a:spcPct val="80000"/>
              </a:lnSpc>
            </a:pPr>
            <a:r>
              <a:rPr lang="eu-ES"/>
              <a:t>termikoa</a:t>
            </a:r>
          </a:p>
        </p:txBody>
      </p:sp>
      <p:grpSp>
        <p:nvGrpSpPr>
          <p:cNvPr id="678920" name="Group 41"/>
          <p:cNvGrpSpPr>
            <a:grpSpLocks/>
          </p:cNvGrpSpPr>
          <p:nvPr/>
        </p:nvGrpSpPr>
        <p:grpSpPr bwMode="auto">
          <a:xfrm>
            <a:off x="566738" y="2257425"/>
            <a:ext cx="296862" cy="336550"/>
            <a:chOff x="2275" y="3262"/>
            <a:chExt cx="187" cy="212"/>
          </a:xfrm>
        </p:grpSpPr>
        <p:sp>
          <p:nvSpPr>
            <p:cNvPr id="678931" name="Oval 4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8932" name="Text Box 43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6883" name="Text Box 51"/>
          <p:cNvSpPr txBox="1">
            <a:spLocks noChangeArrowheads="1"/>
          </p:cNvSpPr>
          <p:nvPr/>
        </p:nvSpPr>
        <p:spPr bwMode="auto">
          <a:xfrm>
            <a:off x="539750" y="5401323"/>
            <a:ext cx="223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dirty="0"/>
              <a:t>Energia termikoa lortzeko bidea da..</a:t>
            </a:r>
          </a:p>
        </p:txBody>
      </p:sp>
      <p:sp>
        <p:nvSpPr>
          <p:cNvPr id="376885" name="Text Box 53"/>
          <p:cNvSpPr txBox="1">
            <a:spLocks noChangeArrowheads="1"/>
          </p:cNvSpPr>
          <p:nvPr/>
        </p:nvSpPr>
        <p:spPr bwMode="auto">
          <a:xfrm>
            <a:off x="2930525" y="1219200"/>
            <a:ext cx="5221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Biomasaren bitartez energia termikoa lor daiteke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654300" y="1227138"/>
            <a:ext cx="296863" cy="336550"/>
            <a:chOff x="2275" y="3262"/>
            <a:chExt cx="187" cy="212"/>
          </a:xfrm>
        </p:grpSpPr>
        <p:sp>
          <p:nvSpPr>
            <p:cNvPr id="678929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8930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678924" name="Text Box 18"/>
          <p:cNvSpPr txBox="1">
            <a:spLocks noChangeArrowheads="1"/>
          </p:cNvSpPr>
          <p:nvPr/>
        </p:nvSpPr>
        <p:spPr bwMode="auto">
          <a:xfrm>
            <a:off x="2987675" y="1844675"/>
            <a:ext cx="345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>
                <a:hlinkClick r:id="rId3"/>
              </a:rPr>
              <a:t>Biomasa onuragarria izan daiteke.</a:t>
            </a:r>
            <a:endParaRPr lang="eu-E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652713" y="1868488"/>
            <a:ext cx="296862" cy="336550"/>
            <a:chOff x="2275" y="3262"/>
            <a:chExt cx="187" cy="212"/>
          </a:xfrm>
        </p:grpSpPr>
        <p:sp>
          <p:nvSpPr>
            <p:cNvPr id="678927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8928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654300" y="2226891"/>
            <a:ext cx="64674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Biomasaren</a:t>
            </a:r>
            <a:r>
              <a:rPr lang="es-ES" dirty="0" smtClean="0"/>
              <a:t> </a:t>
            </a:r>
            <a:r>
              <a:rPr lang="es-ES" dirty="0" err="1"/>
              <a:t>energiaz</a:t>
            </a:r>
            <a:r>
              <a:rPr lang="es-ES" dirty="0"/>
              <a:t> </a:t>
            </a:r>
            <a:r>
              <a:rPr lang="es-ES" dirty="0" err="1"/>
              <a:t>baliatzeko</a:t>
            </a:r>
            <a:r>
              <a:rPr lang="es-ES" dirty="0"/>
              <a:t> </a:t>
            </a:r>
            <a:r>
              <a:rPr lang="es-ES" dirty="0" err="1"/>
              <a:t>modu</a:t>
            </a:r>
            <a:r>
              <a:rPr lang="es-ES" dirty="0"/>
              <a:t> </a:t>
            </a:r>
            <a:r>
              <a:rPr lang="es-ES" dirty="0" err="1"/>
              <a:t>nagusia</a:t>
            </a:r>
            <a:r>
              <a:rPr lang="es-ES" dirty="0"/>
              <a:t> </a:t>
            </a:r>
            <a:r>
              <a:rPr lang="es-ES" dirty="0" err="1"/>
              <a:t>egurraren</a:t>
            </a:r>
            <a:r>
              <a:rPr lang="es-ES" dirty="0"/>
              <a:t> </a:t>
            </a:r>
            <a:r>
              <a:rPr lang="es-ES" dirty="0" err="1"/>
              <a:t>konbustioa</a:t>
            </a:r>
            <a:r>
              <a:rPr lang="es-ES" dirty="0"/>
              <a:t> da, baso </a:t>
            </a:r>
            <a:r>
              <a:rPr lang="es-ES" dirty="0" err="1"/>
              <a:t>planifikazio</a:t>
            </a:r>
            <a:r>
              <a:rPr lang="es-ES" dirty="0"/>
              <a:t> </a:t>
            </a:r>
            <a:r>
              <a:rPr lang="es-ES" dirty="0" err="1"/>
              <a:t>egoki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ezean</a:t>
            </a:r>
            <a:r>
              <a:rPr lang="es-ES" dirty="0"/>
              <a:t>, </a:t>
            </a:r>
            <a:r>
              <a:rPr lang="es-ES" dirty="0" err="1"/>
              <a:t>kutsadura</a:t>
            </a:r>
            <a:r>
              <a:rPr lang="es-ES" dirty="0"/>
              <a:t> </a:t>
            </a:r>
            <a:r>
              <a:rPr lang="es-ES" dirty="0" err="1"/>
              <a:t>atmosferikoa</a:t>
            </a:r>
            <a:r>
              <a:rPr lang="es-ES" dirty="0"/>
              <a:t> eta, era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zuzenean</a:t>
            </a:r>
            <a:r>
              <a:rPr lang="es-ES" dirty="0"/>
              <a:t>, </a:t>
            </a:r>
            <a:r>
              <a:rPr lang="es-ES" dirty="0" err="1"/>
              <a:t>desertizazioa</a:t>
            </a:r>
            <a:r>
              <a:rPr lang="es-ES" dirty="0"/>
              <a:t> eta </a:t>
            </a:r>
            <a:r>
              <a:rPr lang="es-ES" dirty="0" err="1"/>
              <a:t>higadura</a:t>
            </a:r>
            <a:r>
              <a:rPr lang="es-ES" dirty="0"/>
              <a:t> </a:t>
            </a:r>
            <a:r>
              <a:rPr lang="es-ES" dirty="0" err="1"/>
              <a:t>eragiten</a:t>
            </a:r>
            <a:r>
              <a:rPr lang="es-ES" dirty="0"/>
              <a:t> </a:t>
            </a:r>
            <a:r>
              <a:rPr lang="es-ES" dirty="0" err="1"/>
              <a:t>dituena</a:t>
            </a:r>
            <a:r>
              <a:rPr lang="es-ES" dirty="0"/>
              <a:t>. </a:t>
            </a:r>
            <a:r>
              <a:rPr lang="es-ES" dirty="0" err="1"/>
              <a:t>Hondakin</a:t>
            </a:r>
            <a:r>
              <a:rPr lang="es-ES" dirty="0"/>
              <a:t> </a:t>
            </a:r>
            <a:r>
              <a:rPr lang="es-ES" dirty="0" err="1"/>
              <a:t>organikoak</a:t>
            </a:r>
            <a:r>
              <a:rPr lang="es-ES" dirty="0"/>
              <a:t> ere </a:t>
            </a:r>
            <a:r>
              <a:rPr lang="es-ES" dirty="0" err="1"/>
              <a:t>balia</a:t>
            </a:r>
            <a:r>
              <a:rPr lang="es-ES" dirty="0"/>
              <a:t> </a:t>
            </a:r>
            <a:r>
              <a:rPr lang="es-ES" dirty="0" err="1"/>
              <a:t>daitezke</a:t>
            </a:r>
            <a:r>
              <a:rPr lang="es-ES" dirty="0"/>
              <a:t>, </a:t>
            </a:r>
            <a:r>
              <a:rPr lang="es-ES" dirty="0" err="1"/>
              <a:t>batez</a:t>
            </a:r>
            <a:r>
              <a:rPr lang="es-ES" dirty="0"/>
              <a:t> ere </a:t>
            </a:r>
            <a:r>
              <a:rPr lang="es-ES" dirty="0" err="1"/>
              <a:t>eraldaketa</a:t>
            </a:r>
            <a:r>
              <a:rPr lang="es-ES" dirty="0"/>
              <a:t> </a:t>
            </a:r>
            <a:r>
              <a:rPr lang="es-ES" dirty="0" err="1"/>
              <a:t>kimikoak</a:t>
            </a:r>
            <a:r>
              <a:rPr lang="es-ES" dirty="0"/>
              <a:t> </a:t>
            </a:r>
            <a:r>
              <a:rPr lang="es-ES" dirty="0" err="1"/>
              <a:t>erabiliz</a:t>
            </a:r>
            <a:r>
              <a:rPr lang="es-ES" dirty="0"/>
              <a:t>. </a:t>
            </a:r>
            <a:r>
              <a:rPr lang="es-ES" dirty="0" err="1"/>
              <a:t>Detritu</a:t>
            </a:r>
            <a:r>
              <a:rPr lang="es-ES" dirty="0"/>
              <a:t> </a:t>
            </a:r>
            <a:r>
              <a:rPr lang="es-ES" dirty="0" err="1"/>
              <a:t>organikoetan</a:t>
            </a:r>
            <a:r>
              <a:rPr lang="es-ES" dirty="0"/>
              <a:t> </a:t>
            </a:r>
            <a:r>
              <a:rPr lang="es-ES" dirty="0" err="1"/>
              <a:t>aplikatzen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digestore</a:t>
            </a:r>
            <a:r>
              <a:rPr lang="es-ES" dirty="0"/>
              <a:t> </a:t>
            </a:r>
            <a:r>
              <a:rPr lang="es-ES" dirty="0" err="1"/>
              <a:t>anaerobioak</a:t>
            </a:r>
            <a:r>
              <a:rPr lang="es-ES" dirty="0"/>
              <a:t> eta </a:t>
            </a:r>
            <a:r>
              <a:rPr lang="es-ES" dirty="0" err="1"/>
              <a:t>hiri-hondakin</a:t>
            </a:r>
            <a:r>
              <a:rPr lang="es-ES" dirty="0"/>
              <a:t> </a:t>
            </a:r>
            <a:r>
              <a:rPr lang="es-ES" dirty="0" err="1"/>
              <a:t>solidoetatik</a:t>
            </a:r>
            <a:r>
              <a:rPr lang="es-ES" dirty="0"/>
              <a:t> </a:t>
            </a:r>
            <a:r>
              <a:rPr lang="es-ES" dirty="0" err="1"/>
              <a:t>eskuratzen</a:t>
            </a:r>
            <a:r>
              <a:rPr lang="es-ES" dirty="0"/>
              <a:t> den </a:t>
            </a:r>
            <a:r>
              <a:rPr lang="es-ES" dirty="0" err="1"/>
              <a:t>biogasa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</a:t>
            </a:r>
            <a:r>
              <a:rPr lang="es-ES" dirty="0" err="1"/>
              <a:t>eraldaketa</a:t>
            </a:r>
            <a:r>
              <a:rPr lang="es-ES" dirty="0"/>
              <a:t> </a:t>
            </a:r>
            <a:r>
              <a:rPr lang="es-ES" dirty="0" err="1"/>
              <a:t>horietatik</a:t>
            </a:r>
            <a:r>
              <a:rPr lang="es-ES" dirty="0"/>
              <a:t> </a:t>
            </a:r>
            <a:r>
              <a:rPr lang="es-ES" dirty="0" err="1"/>
              <a:t>ezagunenak</a:t>
            </a:r>
            <a:r>
              <a:rPr lang="es-ES" dirty="0"/>
              <a:t>. </a:t>
            </a:r>
            <a:r>
              <a:rPr lang="es-ES" dirty="0" err="1"/>
              <a:t>Nolanahi</a:t>
            </a:r>
            <a:r>
              <a:rPr lang="es-ES" dirty="0"/>
              <a:t> ere, material eta </a:t>
            </a:r>
            <a:r>
              <a:rPr lang="es-ES" dirty="0" err="1"/>
              <a:t>tresneria</a:t>
            </a:r>
            <a:r>
              <a:rPr lang="es-ES" dirty="0"/>
              <a:t> </a:t>
            </a:r>
            <a:r>
              <a:rPr lang="es-ES" dirty="0" err="1"/>
              <a:t>kontutan</a:t>
            </a:r>
            <a:r>
              <a:rPr lang="es-ES" dirty="0"/>
              <a:t> </a:t>
            </a:r>
            <a:r>
              <a:rPr lang="es-ES" dirty="0" err="1"/>
              <a:t>gertatzen</a:t>
            </a:r>
            <a:r>
              <a:rPr lang="es-ES" dirty="0"/>
              <a:t> </a:t>
            </a:r>
            <a:r>
              <a:rPr lang="es-ES" dirty="0" err="1"/>
              <a:t>ari</a:t>
            </a:r>
            <a:r>
              <a:rPr lang="es-ES" dirty="0"/>
              <a:t> den </a:t>
            </a:r>
            <a:r>
              <a:rPr lang="es-ES" dirty="0" err="1"/>
              <a:t>berrikuntza</a:t>
            </a:r>
            <a:r>
              <a:rPr lang="es-ES" dirty="0"/>
              <a:t> </a:t>
            </a:r>
            <a:r>
              <a:rPr lang="es-ES" dirty="0" err="1"/>
              <a:t>teknologiko</a:t>
            </a:r>
            <a:r>
              <a:rPr lang="es-ES" dirty="0"/>
              <a:t> </a:t>
            </a:r>
            <a:r>
              <a:rPr lang="es-ES" dirty="0" err="1"/>
              <a:t>geroz</a:t>
            </a:r>
            <a:r>
              <a:rPr lang="es-ES" dirty="0"/>
              <a:t> eta </a:t>
            </a:r>
            <a:r>
              <a:rPr lang="es-ES" dirty="0" err="1"/>
              <a:t>handiagoari</a:t>
            </a:r>
            <a:r>
              <a:rPr lang="es-ES" dirty="0"/>
              <a:t> esker, </a:t>
            </a:r>
            <a:r>
              <a:rPr lang="es-ES" dirty="0" err="1"/>
              <a:t>abere</a:t>
            </a:r>
            <a:r>
              <a:rPr lang="es-ES" dirty="0"/>
              <a:t>- eta baso-</a:t>
            </a:r>
            <a:r>
              <a:rPr lang="es-ES" dirty="0" err="1"/>
              <a:t>hondakinen</a:t>
            </a:r>
            <a:r>
              <a:rPr lang="es-ES" dirty="0"/>
              <a:t> </a:t>
            </a:r>
            <a:r>
              <a:rPr lang="es-ES" dirty="0" err="1"/>
              <a:t>ustiapen</a:t>
            </a:r>
            <a:r>
              <a:rPr lang="es-ES" dirty="0"/>
              <a:t> sistema </a:t>
            </a:r>
            <a:r>
              <a:rPr lang="es-ES" dirty="0" err="1"/>
              <a:t>berriak</a:t>
            </a:r>
            <a:r>
              <a:rPr lang="es-ES" dirty="0"/>
              <a:t> </a:t>
            </a:r>
            <a:r>
              <a:rPr lang="es-ES" dirty="0" err="1"/>
              <a:t>finkatzen</a:t>
            </a:r>
            <a:r>
              <a:rPr lang="es-ES" dirty="0"/>
              <a:t> </a:t>
            </a:r>
            <a:r>
              <a:rPr lang="es-ES" dirty="0" err="1"/>
              <a:t>ari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, eta </a:t>
            </a:r>
            <a:r>
              <a:rPr lang="es-ES" dirty="0" err="1"/>
              <a:t>modu</a:t>
            </a:r>
            <a:r>
              <a:rPr lang="es-ES" dirty="0"/>
              <a:t> </a:t>
            </a:r>
            <a:r>
              <a:rPr lang="es-ES" dirty="0" err="1"/>
              <a:t>horretara</a:t>
            </a:r>
            <a:r>
              <a:rPr lang="es-ES" dirty="0"/>
              <a:t> </a:t>
            </a:r>
            <a:r>
              <a:rPr lang="es-ES" dirty="0" err="1"/>
              <a:t>etorkizun</a:t>
            </a:r>
            <a:r>
              <a:rPr lang="es-ES" dirty="0"/>
              <a:t> </a:t>
            </a:r>
            <a:r>
              <a:rPr lang="es-ES" dirty="0" err="1"/>
              <a:t>itxaropentsua</a:t>
            </a:r>
            <a:r>
              <a:rPr lang="es-ES" dirty="0"/>
              <a:t> </a:t>
            </a:r>
            <a:r>
              <a:rPr lang="es-ES" dirty="0" err="1"/>
              <a:t>bermatzen</a:t>
            </a:r>
            <a:r>
              <a:rPr lang="es-ES" dirty="0"/>
              <a:t> </a:t>
            </a:r>
            <a:r>
              <a:rPr lang="es-ES" dirty="0" err="1"/>
              <a:t>ari</a:t>
            </a:r>
            <a:r>
              <a:rPr lang="es-ES" dirty="0"/>
              <a:t> da </a:t>
            </a:r>
            <a:r>
              <a:rPr lang="es-ES" dirty="0" err="1"/>
              <a:t>bioerregaien</a:t>
            </a:r>
            <a:r>
              <a:rPr lang="es-ES" dirty="0"/>
              <a:t> </a:t>
            </a:r>
            <a:r>
              <a:rPr lang="es-ES" dirty="0" err="1"/>
              <a:t>ildotik</a:t>
            </a:r>
            <a:r>
              <a:rPr lang="es-ES" dirty="0"/>
              <a:t>. Hala, </a:t>
            </a:r>
            <a:r>
              <a:rPr lang="es-ES" dirty="0" err="1"/>
              <a:t>nekazaritza</a:t>
            </a:r>
            <a:r>
              <a:rPr lang="es-ES" dirty="0"/>
              <a:t> </a:t>
            </a:r>
            <a:r>
              <a:rPr lang="es-ES" dirty="0" err="1"/>
              <a:t>iraunkorra</a:t>
            </a:r>
            <a:r>
              <a:rPr lang="es-ES" dirty="0"/>
              <a:t> </a:t>
            </a:r>
            <a:r>
              <a:rPr lang="es-ES" dirty="0" err="1"/>
              <a:t>bateragarria</a:t>
            </a:r>
            <a:r>
              <a:rPr lang="es-ES" dirty="0"/>
              <a:t> izan </a:t>
            </a:r>
            <a:r>
              <a:rPr lang="es-ES" dirty="0" err="1"/>
              <a:t>daiteke</a:t>
            </a:r>
            <a:r>
              <a:rPr lang="es-ES" dirty="0"/>
              <a:t> </a:t>
            </a:r>
            <a:r>
              <a:rPr lang="es-ES" dirty="0" err="1"/>
              <a:t>ingurumena</a:t>
            </a:r>
            <a:r>
              <a:rPr lang="es-ES" dirty="0"/>
              <a:t> </a:t>
            </a:r>
            <a:r>
              <a:rPr lang="es-ES" dirty="0" err="1"/>
              <a:t>errespetatzen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ekoizpen</a:t>
            </a:r>
            <a:r>
              <a:rPr lang="es-ES" dirty="0"/>
              <a:t> </a:t>
            </a:r>
            <a:r>
              <a:rPr lang="es-ES" dirty="0" err="1"/>
              <a:t>diseinu</a:t>
            </a:r>
            <a:r>
              <a:rPr lang="es-ES" dirty="0"/>
              <a:t> </a:t>
            </a:r>
            <a:r>
              <a:rPr lang="es-ES" dirty="0" err="1"/>
              <a:t>batekin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77485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82" grpId="0" animBg="1"/>
      <p:bldP spid="376883" grpId="0"/>
      <p:bldP spid="376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921" y="1411022"/>
            <a:ext cx="4634491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 </a:t>
            </a:r>
            <a:r>
              <a:rPr lang="es-ES" sz="1400" dirty="0" err="1" smtClean="0"/>
              <a:t>Zuhaitzak</a:t>
            </a:r>
            <a:r>
              <a:rPr lang="es-ES" sz="1400" dirty="0" smtClean="0"/>
              <a:t>. </a:t>
            </a:r>
            <a:r>
              <a:rPr lang="es-ES" sz="1400" dirty="0" err="1" smtClean="0"/>
              <a:t>Egurra</a:t>
            </a:r>
            <a:r>
              <a:rPr lang="es-ES" sz="1400" dirty="0" smtClean="0"/>
              <a:t>.</a:t>
            </a:r>
          </a:p>
          <a:p>
            <a:r>
              <a:rPr lang="es-ES" sz="1400" dirty="0" smtClean="0"/>
              <a:t>2 </a:t>
            </a:r>
            <a:r>
              <a:rPr lang="es-ES" sz="1400" dirty="0" err="1" smtClean="0"/>
              <a:t>Garraioa</a:t>
            </a:r>
            <a:endParaRPr lang="es-ES" sz="1400" dirty="0" smtClean="0"/>
          </a:p>
          <a:p>
            <a:r>
              <a:rPr lang="es-ES" sz="1400" dirty="0" smtClean="0"/>
              <a:t>3 </a:t>
            </a:r>
            <a:r>
              <a:rPr lang="es-ES" sz="1400" dirty="0" err="1" smtClean="0"/>
              <a:t>Zatitzea</a:t>
            </a:r>
            <a:endParaRPr lang="es-ES" sz="1400" dirty="0" smtClean="0"/>
          </a:p>
          <a:p>
            <a:r>
              <a:rPr lang="es-ES" sz="1400" dirty="0" smtClean="0"/>
              <a:t>4 </a:t>
            </a:r>
            <a:r>
              <a:rPr lang="es-ES" sz="1400" dirty="0" err="1" smtClean="0"/>
              <a:t>Prestatzea</a:t>
            </a:r>
            <a:endParaRPr lang="es-ES" sz="1400" dirty="0" smtClean="0"/>
          </a:p>
          <a:p>
            <a:r>
              <a:rPr lang="es-ES" sz="1400" dirty="0" smtClean="0"/>
              <a:t>5 </a:t>
            </a:r>
            <a:r>
              <a:rPr lang="es-ES" sz="1400" dirty="0" err="1" smtClean="0"/>
              <a:t>Erregai</a:t>
            </a:r>
            <a:r>
              <a:rPr lang="es-ES" sz="1400" dirty="0" smtClean="0"/>
              <a:t> </a:t>
            </a:r>
            <a:r>
              <a:rPr lang="es-ES" sz="1400" dirty="0" err="1" smtClean="0"/>
              <a:t>gordinaren</a:t>
            </a:r>
            <a:r>
              <a:rPr lang="es-ES" sz="1400" dirty="0" smtClean="0"/>
              <a:t> </a:t>
            </a:r>
            <a:r>
              <a:rPr lang="es-ES" sz="1400" dirty="0" err="1" smtClean="0"/>
              <a:t>gordelekua</a:t>
            </a:r>
            <a:endParaRPr lang="es-ES" sz="1400" dirty="0" smtClean="0"/>
          </a:p>
          <a:p>
            <a:r>
              <a:rPr lang="es-ES" sz="1400" dirty="0" smtClean="0"/>
              <a:t>6 </a:t>
            </a:r>
            <a:r>
              <a:rPr lang="es-ES" sz="1400" dirty="0" err="1" smtClean="0"/>
              <a:t>Erregai</a:t>
            </a:r>
            <a:r>
              <a:rPr lang="es-ES" sz="1400" dirty="0" smtClean="0"/>
              <a:t> finaren </a:t>
            </a:r>
            <a:r>
              <a:rPr lang="es-ES" sz="1400" dirty="0" err="1" smtClean="0"/>
              <a:t>gordelekua</a:t>
            </a:r>
            <a:endParaRPr lang="es-ES" sz="1400" dirty="0" smtClean="0"/>
          </a:p>
          <a:p>
            <a:r>
              <a:rPr lang="es-ES" sz="1400" dirty="0" smtClean="0"/>
              <a:t>7 </a:t>
            </a:r>
            <a:r>
              <a:rPr lang="es-ES" sz="1400" dirty="0" err="1" smtClean="0"/>
              <a:t>Dosifikatzailea</a:t>
            </a:r>
            <a:endParaRPr lang="es-ES" sz="1400" dirty="0" smtClean="0"/>
          </a:p>
          <a:p>
            <a:r>
              <a:rPr lang="es-ES" sz="1400" dirty="0" smtClean="0"/>
              <a:t>8 Airearen </a:t>
            </a:r>
            <a:r>
              <a:rPr lang="es-ES" sz="1400" dirty="0" err="1" smtClean="0"/>
              <a:t>sarrera</a:t>
            </a:r>
            <a:endParaRPr lang="es-ES" sz="1400" dirty="0" smtClean="0"/>
          </a:p>
          <a:p>
            <a:r>
              <a:rPr lang="es-ES" sz="1400" dirty="0" smtClean="0"/>
              <a:t>9 </a:t>
            </a:r>
            <a:r>
              <a:rPr lang="es-ES" sz="1400" dirty="0" err="1" smtClean="0"/>
              <a:t>Laguntzeko</a:t>
            </a:r>
            <a:r>
              <a:rPr lang="es-ES" sz="1400" dirty="0" smtClean="0"/>
              <a:t> </a:t>
            </a:r>
            <a:r>
              <a:rPr lang="es-ES" sz="1400" dirty="0" err="1" smtClean="0"/>
              <a:t>erregaiaren</a:t>
            </a:r>
            <a:r>
              <a:rPr lang="es-ES" sz="1400" dirty="0" smtClean="0"/>
              <a:t> </a:t>
            </a:r>
            <a:r>
              <a:rPr lang="es-ES" sz="1400" dirty="0" err="1" smtClean="0"/>
              <a:t>gordelekua</a:t>
            </a:r>
            <a:endParaRPr lang="es-ES" sz="1400" dirty="0" smtClean="0"/>
          </a:p>
          <a:p>
            <a:r>
              <a:rPr lang="es-ES" sz="1400" dirty="0" smtClean="0"/>
              <a:t>10 </a:t>
            </a:r>
            <a:r>
              <a:rPr lang="es-ES" sz="1400" dirty="0" err="1" smtClean="0"/>
              <a:t>Galdara</a:t>
            </a:r>
            <a:endParaRPr lang="es-ES" sz="1400" dirty="0"/>
          </a:p>
          <a:p>
            <a:r>
              <a:rPr lang="es-ES" sz="1400" dirty="0" smtClean="0"/>
              <a:t>11 </a:t>
            </a:r>
            <a:r>
              <a:rPr lang="es-ES" sz="1400" dirty="0" err="1" smtClean="0"/>
              <a:t>Ekonomizatzailea</a:t>
            </a:r>
            <a:endParaRPr lang="es-ES" sz="1400" dirty="0"/>
          </a:p>
          <a:p>
            <a:r>
              <a:rPr lang="es-ES" sz="1400" dirty="0" smtClean="0"/>
              <a:t>12 </a:t>
            </a:r>
            <a:r>
              <a:rPr lang="es-ES" sz="1400" dirty="0" err="1" smtClean="0"/>
              <a:t>Hautsontzia</a:t>
            </a:r>
            <a:endParaRPr lang="es-ES" sz="1400" dirty="0"/>
          </a:p>
          <a:p>
            <a:r>
              <a:rPr lang="es-ES" sz="1400" dirty="0" smtClean="0"/>
              <a:t>13 </a:t>
            </a:r>
            <a:r>
              <a:rPr lang="es-ES" sz="1400" dirty="0" err="1" smtClean="0"/>
              <a:t>Elektrolitoa</a:t>
            </a:r>
            <a:endParaRPr lang="es-ES" sz="1400" dirty="0"/>
          </a:p>
          <a:p>
            <a:r>
              <a:rPr lang="es-ES" sz="1400" dirty="0" smtClean="0"/>
              <a:t>14 </a:t>
            </a:r>
            <a:r>
              <a:rPr lang="es-ES" sz="1400" dirty="0" err="1" smtClean="0"/>
              <a:t>Ur</a:t>
            </a:r>
            <a:r>
              <a:rPr lang="es-ES" sz="1400" dirty="0" smtClean="0"/>
              <a:t> </a:t>
            </a:r>
            <a:r>
              <a:rPr lang="es-ES" sz="1400" dirty="0" err="1"/>
              <a:t>elikaduraren</a:t>
            </a:r>
            <a:r>
              <a:rPr lang="es-ES" sz="1400" dirty="0"/>
              <a:t> </a:t>
            </a:r>
            <a:r>
              <a:rPr lang="es-ES" sz="1400" dirty="0" err="1"/>
              <a:t>ontzia</a:t>
            </a:r>
            <a:endParaRPr lang="es-ES" sz="1400" dirty="0"/>
          </a:p>
          <a:p>
            <a:r>
              <a:rPr lang="es-ES" sz="1400" dirty="0" smtClean="0"/>
              <a:t>15 </a:t>
            </a:r>
            <a:r>
              <a:rPr lang="es-ES" sz="1400" dirty="0" err="1" smtClean="0"/>
              <a:t>Kondentsadorea</a:t>
            </a:r>
            <a:endParaRPr lang="es-ES" sz="1400" dirty="0"/>
          </a:p>
          <a:p>
            <a:r>
              <a:rPr lang="es-ES" sz="1400" dirty="0" smtClean="0"/>
              <a:t>16 </a:t>
            </a:r>
            <a:r>
              <a:rPr lang="es-ES" sz="1400" dirty="0" err="1" smtClean="0"/>
              <a:t>Beroaren</a:t>
            </a:r>
            <a:r>
              <a:rPr lang="es-ES" sz="1400" dirty="0" smtClean="0"/>
              <a:t> </a:t>
            </a:r>
            <a:r>
              <a:rPr lang="es-ES" sz="1400" dirty="0" err="1"/>
              <a:t>berreskuraketa</a:t>
            </a:r>
            <a:endParaRPr lang="es-ES" sz="1400" dirty="0"/>
          </a:p>
          <a:p>
            <a:r>
              <a:rPr lang="es-ES" sz="1400" dirty="0" smtClean="0"/>
              <a:t>17 </a:t>
            </a:r>
            <a:r>
              <a:rPr lang="es-ES" sz="1400" dirty="0" err="1" smtClean="0"/>
              <a:t>Turbinak</a:t>
            </a:r>
            <a:endParaRPr lang="es-ES" sz="1400" dirty="0"/>
          </a:p>
          <a:p>
            <a:r>
              <a:rPr lang="es-ES" sz="1400" dirty="0" smtClean="0"/>
              <a:t>18 </a:t>
            </a:r>
            <a:r>
              <a:rPr lang="es-ES" sz="1400" dirty="0" err="1" smtClean="0"/>
              <a:t>Sorgailua</a:t>
            </a:r>
            <a:endParaRPr lang="es-ES" sz="1400" dirty="0"/>
          </a:p>
          <a:p>
            <a:r>
              <a:rPr lang="es-ES" sz="1400" dirty="0" smtClean="0"/>
              <a:t>19 </a:t>
            </a:r>
            <a:r>
              <a:rPr lang="es-ES" sz="1400" dirty="0" err="1" smtClean="0"/>
              <a:t>Transformadoreak</a:t>
            </a:r>
            <a:endParaRPr lang="es-ES" sz="1400" dirty="0"/>
          </a:p>
          <a:p>
            <a:r>
              <a:rPr lang="es-ES" sz="1400" dirty="0" smtClean="0"/>
              <a:t>20 </a:t>
            </a:r>
            <a:r>
              <a:rPr lang="es-ES" sz="1400" dirty="0" err="1" smtClean="0"/>
              <a:t>Energia</a:t>
            </a:r>
            <a:r>
              <a:rPr lang="es-ES" sz="1400" dirty="0" smtClean="0"/>
              <a:t> </a:t>
            </a:r>
            <a:r>
              <a:rPr lang="es-ES" sz="1400" dirty="0" err="1"/>
              <a:t>elektrioaren</a:t>
            </a:r>
            <a:r>
              <a:rPr lang="es-ES" sz="1400" dirty="0"/>
              <a:t> </a:t>
            </a:r>
            <a:r>
              <a:rPr lang="es-ES" sz="1400" dirty="0" err="1" smtClean="0"/>
              <a:t>sarea</a:t>
            </a:r>
            <a:endParaRPr lang="es-ES" sz="1400" dirty="0"/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2680548" y="5084763"/>
            <a:ext cx="223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dirty="0"/>
              <a:t>Energia termikoa lortzeko bidea da..</a:t>
            </a:r>
          </a:p>
        </p:txBody>
      </p:sp>
      <p:sp>
        <p:nvSpPr>
          <p:cNvPr id="34" name="Text Box 53"/>
          <p:cNvSpPr txBox="1">
            <a:spLocks noChangeArrowheads="1"/>
          </p:cNvSpPr>
          <p:nvPr/>
        </p:nvSpPr>
        <p:spPr bwMode="auto">
          <a:xfrm>
            <a:off x="2930525" y="1219200"/>
            <a:ext cx="5221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Biomasaren bitartez energia termikoa lor daiteke</a:t>
            </a:r>
          </a:p>
        </p:txBody>
      </p:sp>
      <p:grpSp>
        <p:nvGrpSpPr>
          <p:cNvPr id="35" name="Group 54"/>
          <p:cNvGrpSpPr>
            <a:grpSpLocks/>
          </p:cNvGrpSpPr>
          <p:nvPr/>
        </p:nvGrpSpPr>
        <p:grpSpPr bwMode="auto">
          <a:xfrm>
            <a:off x="2654300" y="1227138"/>
            <a:ext cx="296863" cy="336550"/>
            <a:chOff x="2275" y="3262"/>
            <a:chExt cx="187" cy="212"/>
          </a:xfrm>
        </p:grpSpPr>
        <p:sp>
          <p:nvSpPr>
            <p:cNvPr id="36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37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987675" y="1844675"/>
            <a:ext cx="345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>
                <a:hlinkClick r:id="rId2"/>
              </a:rPr>
              <a:t>Biomasa onuragarria izan daiteke.</a:t>
            </a:r>
            <a:endParaRPr lang="eu-ES"/>
          </a:p>
        </p:txBody>
      </p: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2652713" y="1868488"/>
            <a:ext cx="296862" cy="336550"/>
            <a:chOff x="2275" y="3262"/>
            <a:chExt cx="187" cy="212"/>
          </a:xfrm>
        </p:grpSpPr>
        <p:sp>
          <p:nvSpPr>
            <p:cNvPr id="40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498850" y="2694128"/>
            <a:ext cx="49911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Irudia</a:t>
            </a:r>
            <a:r>
              <a:rPr lang="es-ES" dirty="0" smtClean="0"/>
              <a:t> </a:t>
            </a:r>
            <a:r>
              <a:rPr lang="es-ES" dirty="0" err="1" smtClean="0"/>
              <a:t>hemen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r>
              <a:rPr lang="es-ES" dirty="0">
                <a:hlinkClick r:id="rId6"/>
              </a:rPr>
              <a:t>http://4.bp.blogspot.com/_lhMYUji8olE/SwVBMlLK5lI/AAAAAAAAAB0/0mElZp2sZ3E/s1600/</a:t>
            </a:r>
            <a:r>
              <a:rPr lang="es-ES" dirty="0" smtClean="0">
                <a:hlinkClick r:id="rId6"/>
              </a:rPr>
              <a:t>biomasa.gif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037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2BD995-3A9F-884F-8668-CF690CCDB3B7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sp>
        <p:nvSpPr>
          <p:cNvPr id="680962" name="Text Box 2"/>
          <p:cNvSpPr txBox="1">
            <a:spLocks noChangeArrowheads="1"/>
          </p:cNvSpPr>
          <p:nvPr/>
        </p:nvSpPr>
        <p:spPr bwMode="auto">
          <a:xfrm>
            <a:off x="792163" y="549275"/>
            <a:ext cx="51847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</a:t>
            </a:r>
          </a:p>
        </p:txBody>
      </p:sp>
      <p:sp>
        <p:nvSpPr>
          <p:cNvPr id="680963" name="Line 3"/>
          <p:cNvSpPr>
            <a:spLocks noChangeShapeType="1"/>
          </p:cNvSpPr>
          <p:nvPr/>
        </p:nvSpPr>
        <p:spPr bwMode="auto">
          <a:xfrm>
            <a:off x="684213" y="1044575"/>
            <a:ext cx="8351837" cy="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369697" name="Picture 33" descr="bombil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5097463"/>
            <a:ext cx="104457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713" name="Line 49"/>
          <p:cNvSpPr>
            <a:spLocks noChangeShapeType="1"/>
          </p:cNvSpPr>
          <p:nvPr/>
        </p:nvSpPr>
        <p:spPr bwMode="auto">
          <a:xfrm flipH="1">
            <a:off x="5400675" y="2349500"/>
            <a:ext cx="576263" cy="863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4211638" y="2133600"/>
            <a:ext cx="1620837" cy="1042988"/>
            <a:chOff x="2653" y="1344"/>
            <a:chExt cx="1021" cy="657"/>
          </a:xfrm>
        </p:grpSpPr>
        <p:sp>
          <p:nvSpPr>
            <p:cNvPr id="681015" name="Line 48"/>
            <p:cNvSpPr>
              <a:spLocks noChangeShapeType="1"/>
            </p:cNvSpPr>
            <p:nvPr/>
          </p:nvSpPr>
          <p:spPr bwMode="auto">
            <a:xfrm>
              <a:off x="2653" y="1570"/>
              <a:ext cx="386" cy="43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81016" name="Line 50"/>
            <p:cNvSpPr>
              <a:spLocks noChangeShapeType="1"/>
            </p:cNvSpPr>
            <p:nvPr/>
          </p:nvSpPr>
          <p:spPr bwMode="auto">
            <a:xfrm flipV="1">
              <a:off x="2699" y="1344"/>
              <a:ext cx="975" cy="6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69715" name="Line 51"/>
          <p:cNvSpPr>
            <a:spLocks noChangeShapeType="1"/>
          </p:cNvSpPr>
          <p:nvPr/>
        </p:nvSpPr>
        <p:spPr bwMode="auto">
          <a:xfrm>
            <a:off x="3887788" y="1844675"/>
            <a:ext cx="0" cy="3603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16" name="Line 52"/>
          <p:cNvSpPr>
            <a:spLocks noChangeShapeType="1"/>
          </p:cNvSpPr>
          <p:nvPr/>
        </p:nvSpPr>
        <p:spPr bwMode="auto">
          <a:xfrm>
            <a:off x="4319588" y="1376363"/>
            <a:ext cx="2952750" cy="2159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17" name="Line 53"/>
          <p:cNvSpPr>
            <a:spLocks noChangeShapeType="1"/>
          </p:cNvSpPr>
          <p:nvPr/>
        </p:nvSpPr>
        <p:spPr bwMode="auto">
          <a:xfrm>
            <a:off x="6408738" y="2781300"/>
            <a:ext cx="179387" cy="6111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18" name="Line 54"/>
          <p:cNvSpPr>
            <a:spLocks noChangeShapeType="1"/>
          </p:cNvSpPr>
          <p:nvPr/>
        </p:nvSpPr>
        <p:spPr bwMode="auto">
          <a:xfrm flipV="1">
            <a:off x="6804025" y="4221163"/>
            <a:ext cx="900113" cy="714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19" name="Line 55"/>
          <p:cNvSpPr>
            <a:spLocks noChangeShapeType="1"/>
          </p:cNvSpPr>
          <p:nvPr/>
        </p:nvSpPr>
        <p:spPr bwMode="auto">
          <a:xfrm>
            <a:off x="1619250" y="5192713"/>
            <a:ext cx="684213" cy="25241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1" name="Line 57"/>
          <p:cNvSpPr>
            <a:spLocks noChangeShapeType="1"/>
          </p:cNvSpPr>
          <p:nvPr/>
        </p:nvSpPr>
        <p:spPr bwMode="auto">
          <a:xfrm flipH="1" flipV="1">
            <a:off x="3132138" y="4545013"/>
            <a:ext cx="684212" cy="17938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2" name="Line 58"/>
          <p:cNvSpPr>
            <a:spLocks noChangeShapeType="1"/>
          </p:cNvSpPr>
          <p:nvPr/>
        </p:nvSpPr>
        <p:spPr bwMode="auto">
          <a:xfrm>
            <a:off x="2879725" y="4760913"/>
            <a:ext cx="0" cy="57626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3" name="Line 59"/>
          <p:cNvSpPr>
            <a:spLocks noChangeShapeType="1"/>
          </p:cNvSpPr>
          <p:nvPr/>
        </p:nvSpPr>
        <p:spPr bwMode="auto">
          <a:xfrm>
            <a:off x="3995738" y="4005263"/>
            <a:ext cx="0" cy="5032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4" name="Line 60"/>
          <p:cNvSpPr>
            <a:spLocks noChangeShapeType="1"/>
          </p:cNvSpPr>
          <p:nvPr/>
        </p:nvSpPr>
        <p:spPr bwMode="auto">
          <a:xfrm>
            <a:off x="3887788" y="2960688"/>
            <a:ext cx="0" cy="3968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5" name="Freeform 61"/>
          <p:cNvSpPr>
            <a:spLocks/>
          </p:cNvSpPr>
          <p:nvPr/>
        </p:nvSpPr>
        <p:spPr bwMode="auto">
          <a:xfrm>
            <a:off x="1582738" y="1412875"/>
            <a:ext cx="1911350" cy="401638"/>
          </a:xfrm>
          <a:custGeom>
            <a:avLst/>
            <a:gdLst>
              <a:gd name="T0" fmla="*/ 2147483647 w 1204"/>
              <a:gd name="T1" fmla="*/ 0 h 253"/>
              <a:gd name="T2" fmla="*/ 0 w 1204"/>
              <a:gd name="T3" fmla="*/ 2147483647 h 253"/>
              <a:gd name="T4" fmla="*/ 0 60000 65536"/>
              <a:gd name="T5" fmla="*/ 0 60000 65536"/>
              <a:gd name="T6" fmla="*/ 0 w 1204"/>
              <a:gd name="T7" fmla="*/ 0 h 253"/>
              <a:gd name="T8" fmla="*/ 1204 w 1204"/>
              <a:gd name="T9" fmla="*/ 253 h 2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4" h="253">
                <a:moveTo>
                  <a:pt x="1204" y="0"/>
                </a:moveTo>
                <a:lnTo>
                  <a:pt x="0" y="253"/>
                </a:lnTo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6" name="Line 62"/>
          <p:cNvSpPr>
            <a:spLocks noChangeShapeType="1"/>
          </p:cNvSpPr>
          <p:nvPr/>
        </p:nvSpPr>
        <p:spPr bwMode="auto">
          <a:xfrm>
            <a:off x="647700" y="2420938"/>
            <a:ext cx="0" cy="165576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7" name="Line 63"/>
          <p:cNvSpPr>
            <a:spLocks noChangeShapeType="1"/>
          </p:cNvSpPr>
          <p:nvPr/>
        </p:nvSpPr>
        <p:spPr bwMode="auto">
          <a:xfrm flipH="1">
            <a:off x="5111750" y="4257675"/>
            <a:ext cx="1189038" cy="3238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8" name="Freeform 64"/>
          <p:cNvSpPr>
            <a:spLocks/>
          </p:cNvSpPr>
          <p:nvPr/>
        </p:nvSpPr>
        <p:spPr bwMode="auto">
          <a:xfrm>
            <a:off x="6588125" y="4724400"/>
            <a:ext cx="276225" cy="684213"/>
          </a:xfrm>
          <a:custGeom>
            <a:avLst/>
            <a:gdLst>
              <a:gd name="T0" fmla="*/ 2147483647 w 174"/>
              <a:gd name="T1" fmla="*/ 0 h 431"/>
              <a:gd name="T2" fmla="*/ 2147483647 w 174"/>
              <a:gd name="T3" fmla="*/ 2147483647 h 431"/>
              <a:gd name="T4" fmla="*/ 0 w 174"/>
              <a:gd name="T5" fmla="*/ 2147483647 h 431"/>
              <a:gd name="T6" fmla="*/ 0 60000 65536"/>
              <a:gd name="T7" fmla="*/ 0 60000 65536"/>
              <a:gd name="T8" fmla="*/ 0 60000 65536"/>
              <a:gd name="T9" fmla="*/ 0 w 174"/>
              <a:gd name="T10" fmla="*/ 0 h 431"/>
              <a:gd name="T11" fmla="*/ 174 w 174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" h="431">
                <a:moveTo>
                  <a:pt x="68" y="0"/>
                </a:moveTo>
                <a:lnTo>
                  <a:pt x="174" y="317"/>
                </a:lnTo>
                <a:lnTo>
                  <a:pt x="0" y="431"/>
                </a:lnTo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29" name="Line 65"/>
          <p:cNvSpPr>
            <a:spLocks noChangeShapeType="1"/>
          </p:cNvSpPr>
          <p:nvPr/>
        </p:nvSpPr>
        <p:spPr bwMode="auto">
          <a:xfrm flipH="1">
            <a:off x="3311525" y="5661025"/>
            <a:ext cx="1655763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30" name="Text Box 66"/>
          <p:cNvSpPr txBox="1">
            <a:spLocks noChangeArrowheads="1"/>
          </p:cNvSpPr>
          <p:nvPr/>
        </p:nvSpPr>
        <p:spPr bwMode="auto">
          <a:xfrm>
            <a:off x="7343775" y="4508500"/>
            <a:ext cx="1800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Erabilera: Kotxeak.</a:t>
            </a:r>
          </a:p>
        </p:txBody>
      </p:sp>
      <p:sp>
        <p:nvSpPr>
          <p:cNvPr id="369731" name="Text Box 67"/>
          <p:cNvSpPr txBox="1">
            <a:spLocks noChangeArrowheads="1"/>
          </p:cNvSpPr>
          <p:nvPr/>
        </p:nvSpPr>
        <p:spPr bwMode="auto">
          <a:xfrm>
            <a:off x="6443663" y="2744788"/>
            <a:ext cx="20526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Hondakin fosilak: Petrolioa, gas naturala, …</a:t>
            </a:r>
          </a:p>
        </p:txBody>
      </p:sp>
      <p:sp>
        <p:nvSpPr>
          <p:cNvPr id="369732" name="Text Box 68"/>
          <p:cNvSpPr txBox="1">
            <a:spLocks noChangeArrowheads="1"/>
          </p:cNvSpPr>
          <p:nvPr/>
        </p:nvSpPr>
        <p:spPr bwMode="auto">
          <a:xfrm>
            <a:off x="6335713" y="1027113"/>
            <a:ext cx="2592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Panel fotovoltaikoak eta eguzki energia termikoa</a:t>
            </a:r>
          </a:p>
        </p:txBody>
      </p:sp>
      <p:sp>
        <p:nvSpPr>
          <p:cNvPr id="369733" name="Text Box 69"/>
          <p:cNvSpPr txBox="1">
            <a:spLocks noChangeArrowheads="1"/>
          </p:cNvSpPr>
          <p:nvPr/>
        </p:nvSpPr>
        <p:spPr bwMode="auto">
          <a:xfrm>
            <a:off x="3887788" y="1708150"/>
            <a:ext cx="2052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Landareak elikagaiak dira. Kontsumitzaileak.</a:t>
            </a:r>
          </a:p>
        </p:txBody>
      </p:sp>
      <p:sp>
        <p:nvSpPr>
          <p:cNvPr id="369734" name="Text Box 70"/>
          <p:cNvSpPr txBox="1">
            <a:spLocks noChangeArrowheads="1"/>
          </p:cNvSpPr>
          <p:nvPr/>
        </p:nvSpPr>
        <p:spPr bwMode="auto">
          <a:xfrm>
            <a:off x="4176713" y="2312988"/>
            <a:ext cx="18367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Kontsumitzaile Primarioak eta sekundarioak</a:t>
            </a:r>
          </a:p>
        </p:txBody>
      </p:sp>
      <p:sp>
        <p:nvSpPr>
          <p:cNvPr id="369735" name="Text Box 71"/>
          <p:cNvSpPr txBox="1">
            <a:spLocks noChangeArrowheads="1"/>
          </p:cNvSpPr>
          <p:nvPr/>
        </p:nvSpPr>
        <p:spPr bwMode="auto">
          <a:xfrm>
            <a:off x="2405063" y="1814513"/>
            <a:ext cx="2052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Fotosintesia</a:t>
            </a:r>
          </a:p>
        </p:txBody>
      </p:sp>
      <p:sp>
        <p:nvSpPr>
          <p:cNvPr id="369736" name="Text Box 72"/>
          <p:cNvSpPr txBox="1">
            <a:spLocks noChangeArrowheads="1"/>
          </p:cNvSpPr>
          <p:nvPr/>
        </p:nvSpPr>
        <p:spPr bwMode="auto">
          <a:xfrm>
            <a:off x="2627313" y="3357563"/>
            <a:ext cx="167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Ikatza</a:t>
            </a:r>
          </a:p>
        </p:txBody>
      </p:sp>
      <p:sp>
        <p:nvSpPr>
          <p:cNvPr id="369737" name="Text Box 73"/>
          <p:cNvSpPr txBox="1">
            <a:spLocks noChangeArrowheads="1"/>
          </p:cNvSpPr>
          <p:nvPr/>
        </p:nvSpPr>
        <p:spPr bwMode="auto">
          <a:xfrm>
            <a:off x="250825" y="1089025"/>
            <a:ext cx="2571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Eguzki erradiazioak atmosferan dagoen airea,  itsasoko eta ibaietako urak berotzen dira</a:t>
            </a:r>
          </a:p>
        </p:txBody>
      </p:sp>
      <p:sp>
        <p:nvSpPr>
          <p:cNvPr id="369738" name="Text Box 74"/>
          <p:cNvSpPr txBox="1">
            <a:spLocks noChangeArrowheads="1"/>
          </p:cNvSpPr>
          <p:nvPr/>
        </p:nvSpPr>
        <p:spPr bwMode="auto">
          <a:xfrm>
            <a:off x="-215900" y="2852738"/>
            <a:ext cx="1116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Euria</a:t>
            </a:r>
          </a:p>
        </p:txBody>
      </p:sp>
      <p:sp>
        <p:nvSpPr>
          <p:cNvPr id="369739" name="Text Box 75"/>
          <p:cNvSpPr txBox="1">
            <a:spLocks noChangeArrowheads="1"/>
          </p:cNvSpPr>
          <p:nvPr/>
        </p:nvSpPr>
        <p:spPr bwMode="auto">
          <a:xfrm>
            <a:off x="539750" y="5337175"/>
            <a:ext cx="1511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Urtegiak: Zentral Hidraulikoak</a:t>
            </a:r>
          </a:p>
        </p:txBody>
      </p:sp>
      <p:sp>
        <p:nvSpPr>
          <p:cNvPr id="369740" name="Text Box 76"/>
          <p:cNvSpPr txBox="1">
            <a:spLocks noChangeArrowheads="1"/>
          </p:cNvSpPr>
          <p:nvPr/>
        </p:nvSpPr>
        <p:spPr bwMode="auto">
          <a:xfrm>
            <a:off x="3059113" y="5705475"/>
            <a:ext cx="2089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 dirty="0"/>
              <a:t>Zentral termikoak eta ziklo konbinatuzkoak</a:t>
            </a:r>
          </a:p>
        </p:txBody>
      </p:sp>
      <p:sp>
        <p:nvSpPr>
          <p:cNvPr id="369741" name="Text Box 77"/>
          <p:cNvSpPr txBox="1">
            <a:spLocks noChangeArrowheads="1"/>
          </p:cNvSpPr>
          <p:nvPr/>
        </p:nvSpPr>
        <p:spPr bwMode="auto">
          <a:xfrm>
            <a:off x="2995613" y="4149725"/>
            <a:ext cx="11160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Pilak eta bateriak</a:t>
            </a:r>
          </a:p>
        </p:txBody>
      </p:sp>
      <p:sp>
        <p:nvSpPr>
          <p:cNvPr id="369742" name="Text Box 78"/>
          <p:cNvSpPr txBox="1">
            <a:spLocks noChangeArrowheads="1"/>
          </p:cNvSpPr>
          <p:nvPr/>
        </p:nvSpPr>
        <p:spPr bwMode="auto">
          <a:xfrm>
            <a:off x="3492500" y="6237288"/>
            <a:ext cx="1547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Energia geotermikoa</a:t>
            </a:r>
          </a:p>
        </p:txBody>
      </p:sp>
      <p:sp>
        <p:nvSpPr>
          <p:cNvPr id="369743" name="Text Box 79"/>
          <p:cNvSpPr txBox="1">
            <a:spLocks noChangeArrowheads="1"/>
          </p:cNvSpPr>
          <p:nvPr/>
        </p:nvSpPr>
        <p:spPr bwMode="auto">
          <a:xfrm>
            <a:off x="3563938" y="3716338"/>
            <a:ext cx="167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Ikatza</a:t>
            </a:r>
          </a:p>
        </p:txBody>
      </p:sp>
      <p:sp>
        <p:nvSpPr>
          <p:cNvPr id="369744" name="Text Box 80"/>
          <p:cNvSpPr txBox="1">
            <a:spLocks noChangeArrowheads="1"/>
          </p:cNvSpPr>
          <p:nvPr/>
        </p:nvSpPr>
        <p:spPr bwMode="auto">
          <a:xfrm>
            <a:off x="4918075" y="4545013"/>
            <a:ext cx="167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Petrolioa</a:t>
            </a:r>
          </a:p>
        </p:txBody>
      </p:sp>
      <p:sp>
        <p:nvSpPr>
          <p:cNvPr id="369745" name="Text Box 81"/>
          <p:cNvSpPr txBox="1">
            <a:spLocks noChangeArrowheads="1"/>
          </p:cNvSpPr>
          <p:nvPr/>
        </p:nvSpPr>
        <p:spPr bwMode="auto">
          <a:xfrm>
            <a:off x="6659563" y="5445125"/>
            <a:ext cx="1670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Gasolioa eta beste deribatuak</a:t>
            </a:r>
          </a:p>
        </p:txBody>
      </p:sp>
      <p:sp>
        <p:nvSpPr>
          <p:cNvPr id="369747" name="Line 83"/>
          <p:cNvSpPr>
            <a:spLocks noChangeShapeType="1"/>
          </p:cNvSpPr>
          <p:nvPr/>
        </p:nvSpPr>
        <p:spPr bwMode="auto">
          <a:xfrm>
            <a:off x="2268538" y="3249613"/>
            <a:ext cx="250825" cy="19431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48" name="Freeform 84"/>
          <p:cNvSpPr>
            <a:spLocks/>
          </p:cNvSpPr>
          <p:nvPr/>
        </p:nvSpPr>
        <p:spPr bwMode="auto">
          <a:xfrm>
            <a:off x="1911350" y="1665288"/>
            <a:ext cx="1616075" cy="614362"/>
          </a:xfrm>
          <a:custGeom>
            <a:avLst/>
            <a:gdLst>
              <a:gd name="T0" fmla="*/ 2147483647 w 1018"/>
              <a:gd name="T1" fmla="*/ 0 h 387"/>
              <a:gd name="T2" fmla="*/ 2147483647 w 1018"/>
              <a:gd name="T3" fmla="*/ 2147483647 h 387"/>
              <a:gd name="T4" fmla="*/ 0 w 1018"/>
              <a:gd name="T5" fmla="*/ 2147483647 h 387"/>
              <a:gd name="T6" fmla="*/ 0 60000 65536"/>
              <a:gd name="T7" fmla="*/ 0 60000 65536"/>
              <a:gd name="T8" fmla="*/ 0 60000 65536"/>
              <a:gd name="T9" fmla="*/ 0 w 1018"/>
              <a:gd name="T10" fmla="*/ 0 h 387"/>
              <a:gd name="T11" fmla="*/ 1018 w 1018"/>
              <a:gd name="T12" fmla="*/ 387 h 3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8" h="387">
                <a:moveTo>
                  <a:pt x="1018" y="0"/>
                </a:moveTo>
                <a:lnTo>
                  <a:pt x="455" y="112"/>
                </a:lnTo>
                <a:lnTo>
                  <a:pt x="0" y="387"/>
                </a:lnTo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9749" name="Text Box 85"/>
          <p:cNvSpPr txBox="1">
            <a:spLocks noChangeArrowheads="1"/>
          </p:cNvSpPr>
          <p:nvPr/>
        </p:nvSpPr>
        <p:spPr bwMode="auto">
          <a:xfrm>
            <a:off x="2009775" y="2081213"/>
            <a:ext cx="15827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Atmosferan dagoen airea berotu: Haizea</a:t>
            </a:r>
          </a:p>
        </p:txBody>
      </p: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611188" y="3068638"/>
            <a:ext cx="1727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Haizea: Zentral eolikoak</a:t>
            </a:r>
          </a:p>
        </p:txBody>
      </p:sp>
      <p:pic>
        <p:nvPicPr>
          <p:cNvPr id="5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3563938" y="1089025"/>
            <a:ext cx="647700" cy="61912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3910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6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3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6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3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3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36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6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36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13" grpId="0" animBg="1"/>
      <p:bldP spid="369715" grpId="0" animBg="1"/>
      <p:bldP spid="369716" grpId="0" animBg="1"/>
      <p:bldP spid="369717" grpId="0" animBg="1"/>
      <p:bldP spid="369718" grpId="0" animBg="1"/>
      <p:bldP spid="369719" grpId="0" animBg="1"/>
      <p:bldP spid="369721" grpId="0" animBg="1"/>
      <p:bldP spid="369722" grpId="0" animBg="1"/>
      <p:bldP spid="369723" grpId="0" animBg="1"/>
      <p:bldP spid="369724" grpId="0" animBg="1"/>
      <p:bldP spid="369725" grpId="0" animBg="1"/>
      <p:bldP spid="369726" grpId="0" animBg="1"/>
      <p:bldP spid="369727" grpId="0" animBg="1"/>
      <p:bldP spid="369728" grpId="0" animBg="1"/>
      <p:bldP spid="369729" grpId="0" animBg="1"/>
      <p:bldP spid="369730" grpId="0" autoUpdateAnimBg="0"/>
      <p:bldP spid="369731" grpId="0" autoUpdateAnimBg="0"/>
      <p:bldP spid="369732" grpId="0" autoUpdateAnimBg="0"/>
      <p:bldP spid="369733" grpId="0" autoUpdateAnimBg="0"/>
      <p:bldP spid="369734" grpId="0" autoUpdateAnimBg="0"/>
      <p:bldP spid="369735" grpId="0" autoUpdateAnimBg="0"/>
      <p:bldP spid="369736" grpId="0" autoUpdateAnimBg="0"/>
      <p:bldP spid="369737" grpId="0" autoUpdateAnimBg="0"/>
      <p:bldP spid="369738" grpId="0" autoUpdateAnimBg="0"/>
      <p:bldP spid="369739" grpId="0" autoUpdateAnimBg="0"/>
      <p:bldP spid="369740" grpId="0" autoUpdateAnimBg="0"/>
      <p:bldP spid="369741" grpId="0" autoUpdateAnimBg="0"/>
      <p:bldP spid="369742" grpId="0" autoUpdateAnimBg="0"/>
      <p:bldP spid="369743" grpId="0" autoUpdateAnimBg="0"/>
      <p:bldP spid="369744" grpId="0" autoUpdateAnimBg="0"/>
      <p:bldP spid="369745" grpId="0" autoUpdateAnimBg="0"/>
      <p:bldP spid="369747" grpId="0" animBg="1"/>
      <p:bldP spid="369748" grpId="0" animBg="1"/>
      <p:bldP spid="369749" grpId="0" autoUpdateAnimBg="0"/>
      <p:bldP spid="3697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0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14EE5E-63E2-CB49-8537-EA0E3F5A67C4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sp>
        <p:nvSpPr>
          <p:cNvPr id="683011" name="Text Box 2"/>
          <p:cNvSpPr txBox="1">
            <a:spLocks noChangeArrowheads="1"/>
          </p:cNvSpPr>
          <p:nvPr/>
        </p:nvSpPr>
        <p:spPr bwMode="auto">
          <a:xfrm>
            <a:off x="465076" y="1044575"/>
            <a:ext cx="51847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Energiaren kontsumoa historian zehar</a:t>
            </a:r>
          </a:p>
        </p:txBody>
      </p:sp>
      <p:pic>
        <p:nvPicPr>
          <p:cNvPr id="5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270367" y="2059084"/>
            <a:ext cx="58941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/>
              </a:rPr>
              <a:t>http://blogdelaenergia.com/fotos/image/escolares/CONSUMO%20DE%20ENERG%C3%8DA%20A%20LO%20LARGO%20DE%20LA%</a:t>
            </a:r>
            <a:r>
              <a:rPr lang="es-ES" dirty="0" smtClean="0">
                <a:hlinkClick r:id="rId6"/>
              </a:rPr>
              <a:t>20HISTORIA.jpg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Pelikula</a:t>
            </a:r>
            <a:r>
              <a:rPr lang="es-ES" dirty="0" smtClean="0"/>
              <a:t> </a:t>
            </a:r>
            <a:r>
              <a:rPr lang="es-ES" dirty="0" err="1" smtClean="0"/>
              <a:t>honetan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r>
              <a:rPr lang="es-ES" dirty="0">
                <a:hlinkClick r:id="rId7"/>
              </a:rPr>
              <a:t>http://berde-berdea.ekogunea.net/archivos_peliculas/energia/base-</a:t>
            </a:r>
            <a:r>
              <a:rPr lang="es-ES" dirty="0" smtClean="0">
                <a:hlinkClick r:id="rId7"/>
              </a:rPr>
              <a:t>eu.swf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3977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3355F-620B-2D47-9095-077E45A9D128}" type="slidenum">
              <a:rPr lang="eu-ES" sz="1400">
                <a:latin typeface="Times" charset="0"/>
              </a:rPr>
              <a:pPr/>
              <a:t>15</a:t>
            </a:fld>
            <a:endParaRPr lang="eu-ES" sz="1400">
              <a:latin typeface="Times" charset="0"/>
            </a:endParaRPr>
          </a:p>
        </p:txBody>
      </p:sp>
      <p:sp>
        <p:nvSpPr>
          <p:cNvPr id="366643" name="Text Box 51"/>
          <p:cNvSpPr txBox="1">
            <a:spLocks noChangeArrowheads="1"/>
          </p:cNvSpPr>
          <p:nvPr/>
        </p:nvSpPr>
        <p:spPr bwMode="auto">
          <a:xfrm>
            <a:off x="900113" y="605472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/>
              <a:t>Nuklearra</a:t>
            </a:r>
          </a:p>
        </p:txBody>
      </p:sp>
      <p:sp>
        <p:nvSpPr>
          <p:cNvPr id="366644" name="Text Box 52"/>
          <p:cNvSpPr txBox="1">
            <a:spLocks noChangeArrowheads="1"/>
          </p:cNvSpPr>
          <p:nvPr/>
        </p:nvSpPr>
        <p:spPr bwMode="auto">
          <a:xfrm>
            <a:off x="2879725" y="605472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/>
              <a:t>Petrolioa</a:t>
            </a:r>
          </a:p>
        </p:txBody>
      </p:sp>
      <p:sp>
        <p:nvSpPr>
          <p:cNvPr id="366645" name="Text Box 53"/>
          <p:cNvSpPr txBox="1">
            <a:spLocks noChangeArrowheads="1"/>
          </p:cNvSpPr>
          <p:nvPr/>
        </p:nvSpPr>
        <p:spPr bwMode="auto">
          <a:xfrm>
            <a:off x="4500563" y="605472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/>
              <a:t>Gas naturala</a:t>
            </a:r>
          </a:p>
        </p:txBody>
      </p:sp>
      <p:sp>
        <p:nvSpPr>
          <p:cNvPr id="366646" name="Text Box 54"/>
          <p:cNvSpPr txBox="1">
            <a:spLocks noChangeArrowheads="1"/>
          </p:cNvSpPr>
          <p:nvPr/>
        </p:nvSpPr>
        <p:spPr bwMode="auto">
          <a:xfrm>
            <a:off x="6191250" y="605472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/>
              <a:t>Berriztagarriak</a:t>
            </a:r>
          </a:p>
        </p:txBody>
      </p:sp>
      <p:sp>
        <p:nvSpPr>
          <p:cNvPr id="366647" name="Text Box 55"/>
          <p:cNvSpPr txBox="1">
            <a:spLocks noChangeArrowheads="1"/>
          </p:cNvSpPr>
          <p:nvPr/>
        </p:nvSpPr>
        <p:spPr bwMode="auto">
          <a:xfrm>
            <a:off x="7596188" y="605472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/>
              <a:t>Ikatza</a:t>
            </a:r>
          </a:p>
        </p:txBody>
      </p:sp>
      <p:sp>
        <p:nvSpPr>
          <p:cNvPr id="685075" name="Text Box 2"/>
          <p:cNvSpPr txBox="1">
            <a:spLocks noChangeArrowheads="1"/>
          </p:cNvSpPr>
          <p:nvPr/>
        </p:nvSpPr>
        <p:spPr bwMode="auto">
          <a:xfrm>
            <a:off x="792163" y="752475"/>
            <a:ext cx="29876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iturriak</a:t>
            </a:r>
          </a:p>
        </p:txBody>
      </p:sp>
      <p:pic>
        <p:nvPicPr>
          <p:cNvPr id="4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596953" y="1462527"/>
            <a:ext cx="63945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Hemen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 </a:t>
            </a:r>
            <a:r>
              <a:rPr lang="es-ES" dirty="0" err="1" smtClean="0"/>
              <a:t>azalpena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r>
              <a:rPr lang="es-ES" dirty="0">
                <a:hlinkClick r:id="rId6"/>
              </a:rPr>
              <a:t>http://www.euskara.euskadi.eus/r59-luredir/es/contenidos/articulo/c1401/eu_d1401034/1401034.</a:t>
            </a:r>
            <a:r>
              <a:rPr lang="es-ES" dirty="0" smtClean="0">
                <a:hlinkClick r:id="rId6"/>
              </a:rPr>
              <a:t>html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7"/>
              </a:rPr>
              <a:t>http://www.eve.es/EVE/media/EVE/pdf/</a:t>
            </a:r>
            <a:r>
              <a:rPr lang="es-ES" dirty="0" smtClean="0">
                <a:hlinkClick r:id="rId7"/>
              </a:rPr>
              <a:t>Estrategia_energetica_2020_EU.pdf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8"/>
              </a:rPr>
              <a:t>http://www.eve.es/EVE/media/EVE/Noticias/garfica-aprovechamiento-energia-</a:t>
            </a:r>
            <a:r>
              <a:rPr lang="es-ES" dirty="0" smtClean="0">
                <a:hlinkClick r:id="rId8"/>
              </a:rPr>
              <a:t>eus.jpg</a:t>
            </a:r>
            <a:endParaRPr lang="es-ES" smtClean="0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992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43" grpId="0"/>
      <p:bldP spid="366644" grpId="0"/>
      <p:bldP spid="366645" grpId="0"/>
      <p:bldP spid="366646" grpId="0"/>
      <p:bldP spid="3666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9A6597-027F-2742-BE66-381503184C44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304800" y="719138"/>
            <a:ext cx="3348037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iturrien sailkapena</a:t>
            </a:r>
          </a:p>
        </p:txBody>
      </p:sp>
      <p:sp>
        <p:nvSpPr>
          <p:cNvPr id="661507" name="Line 3"/>
          <p:cNvSpPr>
            <a:spLocks noChangeShapeType="1"/>
          </p:cNvSpPr>
          <p:nvPr/>
        </p:nvSpPr>
        <p:spPr bwMode="auto">
          <a:xfrm>
            <a:off x="684213" y="1044575"/>
            <a:ext cx="8351837" cy="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1651000" y="1279525"/>
            <a:ext cx="1285875" cy="342900"/>
          </a:xfrm>
          <a:prstGeom prst="rect">
            <a:avLst/>
          </a:prstGeom>
          <a:solidFill>
            <a:srgbClr val="CCFF66"/>
          </a:solidFill>
          <a:ln w="38100" cmpd="dbl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Berriztagarria</a:t>
            </a:r>
            <a:endParaRPr lang="eu-ES" sz="1400">
              <a:latin typeface="Times New Roman" charset="0"/>
              <a:cs typeface="Times New Roman" charset="0"/>
            </a:endParaRP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5200650" y="1279525"/>
            <a:ext cx="1352353" cy="307777"/>
          </a:xfrm>
          <a:prstGeom prst="rect">
            <a:avLst/>
          </a:prstGeom>
          <a:solidFill>
            <a:srgbClr val="FF0000"/>
          </a:solidFill>
          <a:ln w="38100" cmpd="dbl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 dirty="0" smtClean="0"/>
              <a:t>Kutsakorragoa</a:t>
            </a:r>
            <a:endParaRPr lang="eu-ES" sz="1400" dirty="0">
              <a:latin typeface="Times New Roman" charset="0"/>
              <a:cs typeface="Times New Roman" charset="0"/>
            </a:endParaRPr>
          </a:p>
        </p:txBody>
      </p:sp>
      <p:sp>
        <p:nvSpPr>
          <p:cNvPr id="378914" name="Text Box 34"/>
          <p:cNvSpPr txBox="1">
            <a:spLocks noChangeArrowheads="1"/>
          </p:cNvSpPr>
          <p:nvPr/>
        </p:nvSpPr>
        <p:spPr bwMode="auto">
          <a:xfrm>
            <a:off x="4239540" y="1279525"/>
            <a:ext cx="1023087" cy="307777"/>
          </a:xfrm>
          <a:prstGeom prst="rect">
            <a:avLst/>
          </a:prstGeom>
          <a:solidFill>
            <a:srgbClr val="FFCCFF"/>
          </a:solidFill>
          <a:ln w="38100" cmpd="dbl">
            <a:solidFill>
              <a:srgbClr val="FF99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 dirty="0" smtClean="0"/>
              <a:t>Garbiagoa</a:t>
            </a:r>
            <a:endParaRPr lang="eu-ES" sz="1400" dirty="0">
              <a:latin typeface="Times New Roman" charset="0"/>
              <a:cs typeface="Times New Roman" charset="0"/>
            </a:endParaRPr>
          </a:p>
        </p:txBody>
      </p:sp>
      <p:sp>
        <p:nvSpPr>
          <p:cNvPr id="378915" name="Text Box 35"/>
          <p:cNvSpPr txBox="1">
            <a:spLocks noChangeArrowheads="1"/>
          </p:cNvSpPr>
          <p:nvPr/>
        </p:nvSpPr>
        <p:spPr bwMode="auto">
          <a:xfrm>
            <a:off x="7994650" y="1125538"/>
            <a:ext cx="1079500" cy="555625"/>
          </a:xfrm>
          <a:prstGeom prst="rect">
            <a:avLst/>
          </a:prstGeom>
          <a:solidFill>
            <a:srgbClr val="FF9900"/>
          </a:solidFill>
          <a:ln w="38100" cmpd="dbl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Konbentzionala</a:t>
            </a:r>
            <a:endParaRPr lang="eu-ES" sz="1400">
              <a:latin typeface="Times New Roman" charset="0"/>
              <a:cs typeface="Times New Roman" charset="0"/>
            </a:endParaRPr>
          </a:p>
        </p:txBody>
      </p:sp>
      <p:sp>
        <p:nvSpPr>
          <p:cNvPr id="378916" name="Text Box 36"/>
          <p:cNvSpPr txBox="1">
            <a:spLocks noChangeArrowheads="1"/>
          </p:cNvSpPr>
          <p:nvPr/>
        </p:nvSpPr>
        <p:spPr bwMode="auto">
          <a:xfrm>
            <a:off x="6718300" y="1279525"/>
            <a:ext cx="1168400" cy="342900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Alternatiboa</a:t>
            </a:r>
            <a:endParaRPr lang="eu-ES" sz="1400">
              <a:latin typeface="Times New Roman" charset="0"/>
              <a:cs typeface="Times New Roman" charset="0"/>
            </a:endParaRPr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2968625" y="1144588"/>
            <a:ext cx="1293813" cy="555625"/>
          </a:xfrm>
          <a:prstGeom prst="rect">
            <a:avLst/>
          </a:prstGeom>
          <a:solidFill>
            <a:srgbClr val="008000"/>
          </a:solidFill>
          <a:ln w="38100" cmpd="dbl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Ez berriztagarria</a:t>
            </a:r>
            <a:endParaRPr lang="eu-ES" sz="1400">
              <a:latin typeface="Times New Roman" charset="0"/>
              <a:cs typeface="Times New Roman" charset="0"/>
            </a:endParaRPr>
          </a:p>
        </p:txBody>
      </p:sp>
      <p:sp>
        <p:nvSpPr>
          <p:cNvPr id="378928" name="Text Box 48"/>
          <p:cNvSpPr txBox="1">
            <a:spLocks noChangeArrowheads="1"/>
          </p:cNvSpPr>
          <p:nvPr/>
        </p:nvSpPr>
        <p:spPr bwMode="auto">
          <a:xfrm>
            <a:off x="184150" y="4862513"/>
            <a:ext cx="1235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200"/>
              <a:t>Geotermikoa</a:t>
            </a:r>
            <a:endParaRPr lang="eu-ES" sz="1200">
              <a:latin typeface="Times New Roman" charset="0"/>
              <a:cs typeface="Times New Roman" charset="0"/>
            </a:endParaRPr>
          </a:p>
        </p:txBody>
      </p:sp>
      <p:sp>
        <p:nvSpPr>
          <p:cNvPr id="378930" name="Text Box 50"/>
          <p:cNvSpPr txBox="1">
            <a:spLocks noChangeArrowheads="1"/>
          </p:cNvSpPr>
          <p:nvPr/>
        </p:nvSpPr>
        <p:spPr bwMode="auto">
          <a:xfrm>
            <a:off x="304800" y="5635625"/>
            <a:ext cx="995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200"/>
              <a:t>Biomasa</a:t>
            </a:r>
            <a:endParaRPr lang="eu-ES" sz="1200">
              <a:latin typeface="Times New Roman" charset="0"/>
              <a:cs typeface="Times New Roman" charset="0"/>
            </a:endParaRPr>
          </a:p>
        </p:txBody>
      </p:sp>
      <p:sp>
        <p:nvSpPr>
          <p:cNvPr id="378931" name="Text Box 51"/>
          <p:cNvSpPr txBox="1">
            <a:spLocks noChangeArrowheads="1"/>
          </p:cNvSpPr>
          <p:nvPr/>
        </p:nvSpPr>
        <p:spPr bwMode="auto">
          <a:xfrm>
            <a:off x="157163" y="6029325"/>
            <a:ext cx="1035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200"/>
              <a:t>Bioerregaiak</a:t>
            </a:r>
            <a:endParaRPr lang="eu-ES" sz="1200">
              <a:latin typeface="Times New Roman" charset="0"/>
              <a:cs typeface="Times New Roman" charset="0"/>
            </a:endParaRP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42875" y="2457450"/>
            <a:ext cx="8713788" cy="3527425"/>
            <a:chOff x="90" y="1548"/>
            <a:chExt cx="5489" cy="2222"/>
          </a:xfrm>
        </p:grpSpPr>
        <p:sp>
          <p:nvSpPr>
            <p:cNvPr id="661559" name="Line 52"/>
            <p:cNvSpPr>
              <a:spLocks noChangeShapeType="1"/>
            </p:cNvSpPr>
            <p:nvPr/>
          </p:nvSpPr>
          <p:spPr bwMode="auto">
            <a:xfrm>
              <a:off x="90" y="1548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0" name="Line 53"/>
            <p:cNvSpPr>
              <a:spLocks noChangeShapeType="1"/>
            </p:cNvSpPr>
            <p:nvPr/>
          </p:nvSpPr>
          <p:spPr bwMode="auto">
            <a:xfrm>
              <a:off x="90" y="3022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1" name="Line 54"/>
            <p:cNvSpPr>
              <a:spLocks noChangeShapeType="1"/>
            </p:cNvSpPr>
            <p:nvPr/>
          </p:nvSpPr>
          <p:spPr bwMode="auto">
            <a:xfrm>
              <a:off x="90" y="3294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2" name="Line 55"/>
            <p:cNvSpPr>
              <a:spLocks noChangeShapeType="1"/>
            </p:cNvSpPr>
            <p:nvPr/>
          </p:nvSpPr>
          <p:spPr bwMode="auto">
            <a:xfrm>
              <a:off x="90" y="1911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3" name="Line 56"/>
            <p:cNvSpPr>
              <a:spLocks noChangeShapeType="1"/>
            </p:cNvSpPr>
            <p:nvPr/>
          </p:nvSpPr>
          <p:spPr bwMode="auto">
            <a:xfrm>
              <a:off x="90" y="2296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4" name="Line 57"/>
            <p:cNvSpPr>
              <a:spLocks noChangeShapeType="1"/>
            </p:cNvSpPr>
            <p:nvPr/>
          </p:nvSpPr>
          <p:spPr bwMode="auto">
            <a:xfrm>
              <a:off x="90" y="2659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5" name="Line 58"/>
            <p:cNvSpPr>
              <a:spLocks noChangeShapeType="1"/>
            </p:cNvSpPr>
            <p:nvPr/>
          </p:nvSpPr>
          <p:spPr bwMode="auto">
            <a:xfrm>
              <a:off x="90" y="3521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66" name="Line 59"/>
            <p:cNvSpPr>
              <a:spLocks noChangeShapeType="1"/>
            </p:cNvSpPr>
            <p:nvPr/>
          </p:nvSpPr>
          <p:spPr bwMode="auto">
            <a:xfrm>
              <a:off x="90" y="3770"/>
              <a:ext cx="548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1655763" y="1700213"/>
            <a:ext cx="6119812" cy="4608512"/>
            <a:chOff x="1043" y="1071"/>
            <a:chExt cx="3855" cy="2903"/>
          </a:xfrm>
        </p:grpSpPr>
        <p:sp>
          <p:nvSpPr>
            <p:cNvPr id="661553" name="Line 60"/>
            <p:cNvSpPr>
              <a:spLocks noChangeShapeType="1"/>
            </p:cNvSpPr>
            <p:nvPr/>
          </p:nvSpPr>
          <p:spPr bwMode="auto">
            <a:xfrm>
              <a:off x="1043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54" name="Line 61"/>
            <p:cNvSpPr>
              <a:spLocks noChangeShapeType="1"/>
            </p:cNvSpPr>
            <p:nvPr/>
          </p:nvSpPr>
          <p:spPr bwMode="auto">
            <a:xfrm>
              <a:off x="1769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55" name="Line 62"/>
            <p:cNvSpPr>
              <a:spLocks noChangeShapeType="1"/>
            </p:cNvSpPr>
            <p:nvPr/>
          </p:nvSpPr>
          <p:spPr bwMode="auto">
            <a:xfrm>
              <a:off x="2608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56" name="Line 63"/>
            <p:cNvSpPr>
              <a:spLocks noChangeShapeType="1"/>
            </p:cNvSpPr>
            <p:nvPr/>
          </p:nvSpPr>
          <p:spPr bwMode="auto">
            <a:xfrm>
              <a:off x="3220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57" name="Line 64"/>
            <p:cNvSpPr>
              <a:spLocks noChangeShapeType="1"/>
            </p:cNvSpPr>
            <p:nvPr/>
          </p:nvSpPr>
          <p:spPr bwMode="auto">
            <a:xfrm>
              <a:off x="4127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1558" name="Line 65"/>
            <p:cNvSpPr>
              <a:spLocks noChangeShapeType="1"/>
            </p:cNvSpPr>
            <p:nvPr/>
          </p:nvSpPr>
          <p:spPr bwMode="auto">
            <a:xfrm>
              <a:off x="4898" y="1071"/>
              <a:ext cx="0" cy="290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78949" name="Oval 69"/>
          <p:cNvSpPr>
            <a:spLocks noChangeArrowheads="1"/>
          </p:cNvSpPr>
          <p:nvPr/>
        </p:nvSpPr>
        <p:spPr bwMode="auto">
          <a:xfrm>
            <a:off x="3294063" y="1881188"/>
            <a:ext cx="258762" cy="2587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0" name="Oval 70"/>
          <p:cNvSpPr>
            <a:spLocks noChangeArrowheads="1"/>
          </p:cNvSpPr>
          <p:nvPr/>
        </p:nvSpPr>
        <p:spPr bwMode="auto">
          <a:xfrm>
            <a:off x="3294063" y="2636838"/>
            <a:ext cx="258762" cy="2587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1" name="Oval 71"/>
          <p:cNvSpPr>
            <a:spLocks noChangeArrowheads="1"/>
          </p:cNvSpPr>
          <p:nvPr/>
        </p:nvSpPr>
        <p:spPr bwMode="auto">
          <a:xfrm>
            <a:off x="2068513" y="3213100"/>
            <a:ext cx="258762" cy="2587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3" name="Oval 73"/>
          <p:cNvSpPr>
            <a:spLocks noChangeArrowheads="1"/>
          </p:cNvSpPr>
          <p:nvPr/>
        </p:nvSpPr>
        <p:spPr bwMode="auto">
          <a:xfrm>
            <a:off x="2068513" y="3825875"/>
            <a:ext cx="258762" cy="2587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4" name="Oval 74"/>
          <p:cNvSpPr>
            <a:spLocks noChangeArrowheads="1"/>
          </p:cNvSpPr>
          <p:nvPr/>
        </p:nvSpPr>
        <p:spPr bwMode="auto">
          <a:xfrm>
            <a:off x="2068513" y="4402138"/>
            <a:ext cx="258762" cy="2587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5" name="Oval 75"/>
          <p:cNvSpPr>
            <a:spLocks noChangeArrowheads="1"/>
          </p:cNvSpPr>
          <p:nvPr/>
        </p:nvSpPr>
        <p:spPr bwMode="auto">
          <a:xfrm>
            <a:off x="2068513" y="4891088"/>
            <a:ext cx="258762" cy="2587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6" name="Oval 76"/>
          <p:cNvSpPr>
            <a:spLocks noChangeArrowheads="1"/>
          </p:cNvSpPr>
          <p:nvPr/>
        </p:nvSpPr>
        <p:spPr bwMode="auto">
          <a:xfrm>
            <a:off x="2068513" y="5287963"/>
            <a:ext cx="258762" cy="2587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7" name="Oval 77"/>
          <p:cNvSpPr>
            <a:spLocks noChangeArrowheads="1"/>
          </p:cNvSpPr>
          <p:nvPr/>
        </p:nvSpPr>
        <p:spPr bwMode="auto">
          <a:xfrm>
            <a:off x="2068513" y="5661025"/>
            <a:ext cx="258762" cy="2587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8" name="Oval 78"/>
          <p:cNvSpPr>
            <a:spLocks noChangeArrowheads="1"/>
          </p:cNvSpPr>
          <p:nvPr/>
        </p:nvSpPr>
        <p:spPr bwMode="auto">
          <a:xfrm>
            <a:off x="2068513" y="6049963"/>
            <a:ext cx="258762" cy="2587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59" name="Oval 79"/>
          <p:cNvSpPr>
            <a:spLocks noChangeArrowheads="1"/>
          </p:cNvSpPr>
          <p:nvPr/>
        </p:nvSpPr>
        <p:spPr bwMode="auto">
          <a:xfrm>
            <a:off x="5580063" y="1881188"/>
            <a:ext cx="258762" cy="2587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60" name="Oval 80"/>
          <p:cNvSpPr>
            <a:spLocks noChangeArrowheads="1"/>
          </p:cNvSpPr>
          <p:nvPr/>
        </p:nvSpPr>
        <p:spPr bwMode="auto">
          <a:xfrm>
            <a:off x="5580063" y="6049963"/>
            <a:ext cx="258762" cy="2587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61" name="Oval 81"/>
          <p:cNvSpPr>
            <a:spLocks noChangeArrowheads="1"/>
          </p:cNvSpPr>
          <p:nvPr/>
        </p:nvSpPr>
        <p:spPr bwMode="auto">
          <a:xfrm>
            <a:off x="5580063" y="2636838"/>
            <a:ext cx="258762" cy="2587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68" name="Oval 88"/>
          <p:cNvSpPr>
            <a:spLocks noChangeArrowheads="1"/>
          </p:cNvSpPr>
          <p:nvPr/>
        </p:nvSpPr>
        <p:spPr bwMode="auto">
          <a:xfrm>
            <a:off x="7051675" y="3213100"/>
            <a:ext cx="258763" cy="2587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69" name="Oval 89"/>
          <p:cNvSpPr>
            <a:spLocks noChangeArrowheads="1"/>
          </p:cNvSpPr>
          <p:nvPr/>
        </p:nvSpPr>
        <p:spPr bwMode="auto">
          <a:xfrm>
            <a:off x="7051675" y="4402138"/>
            <a:ext cx="258763" cy="2587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0" name="Oval 90"/>
          <p:cNvSpPr>
            <a:spLocks noChangeArrowheads="1"/>
          </p:cNvSpPr>
          <p:nvPr/>
        </p:nvSpPr>
        <p:spPr bwMode="auto">
          <a:xfrm>
            <a:off x="7051675" y="4891088"/>
            <a:ext cx="258763" cy="2587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1" name="Oval 91"/>
          <p:cNvSpPr>
            <a:spLocks noChangeArrowheads="1"/>
          </p:cNvSpPr>
          <p:nvPr/>
        </p:nvSpPr>
        <p:spPr bwMode="auto">
          <a:xfrm>
            <a:off x="7051675" y="5287963"/>
            <a:ext cx="258763" cy="2587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2" name="Oval 92"/>
          <p:cNvSpPr>
            <a:spLocks noChangeArrowheads="1"/>
          </p:cNvSpPr>
          <p:nvPr/>
        </p:nvSpPr>
        <p:spPr bwMode="auto">
          <a:xfrm>
            <a:off x="7051675" y="5661025"/>
            <a:ext cx="258763" cy="2587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3" name="Oval 93"/>
          <p:cNvSpPr>
            <a:spLocks noChangeArrowheads="1"/>
          </p:cNvSpPr>
          <p:nvPr/>
        </p:nvSpPr>
        <p:spPr bwMode="auto">
          <a:xfrm>
            <a:off x="7051675" y="3825875"/>
            <a:ext cx="258763" cy="2587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4" name="Oval 94"/>
          <p:cNvSpPr>
            <a:spLocks noChangeArrowheads="1"/>
          </p:cNvSpPr>
          <p:nvPr/>
        </p:nvSpPr>
        <p:spPr bwMode="auto">
          <a:xfrm>
            <a:off x="7051675" y="6049963"/>
            <a:ext cx="258763" cy="2587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5" name="Oval 95"/>
          <p:cNvSpPr>
            <a:spLocks noChangeArrowheads="1"/>
          </p:cNvSpPr>
          <p:nvPr/>
        </p:nvSpPr>
        <p:spPr bwMode="auto">
          <a:xfrm>
            <a:off x="8248650" y="1881188"/>
            <a:ext cx="258763" cy="258762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76" name="Oval 96"/>
          <p:cNvSpPr>
            <a:spLocks noChangeArrowheads="1"/>
          </p:cNvSpPr>
          <p:nvPr/>
        </p:nvSpPr>
        <p:spPr bwMode="auto">
          <a:xfrm>
            <a:off x="8248650" y="2636838"/>
            <a:ext cx="258763" cy="258762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78926" name="Text Box 46"/>
          <p:cNvSpPr txBox="1">
            <a:spLocks noChangeArrowheads="1"/>
          </p:cNvSpPr>
          <p:nvPr/>
        </p:nvSpPr>
        <p:spPr bwMode="auto">
          <a:xfrm>
            <a:off x="142875" y="1279525"/>
            <a:ext cx="1414463" cy="342900"/>
          </a:xfrm>
          <a:prstGeom prst="rect">
            <a:avLst/>
          </a:prstGeom>
          <a:solidFill>
            <a:srgbClr val="C0C0C0"/>
          </a:solidFill>
          <a:ln w="38100" cmpd="dbl">
            <a:solidFill>
              <a:srgbClr val="8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Energia iturriak</a:t>
            </a:r>
            <a:endParaRPr lang="eu-ES" sz="1400">
              <a:latin typeface="Times New Roman" charset="0"/>
              <a:cs typeface="Times New Roman" charset="0"/>
            </a:endParaRPr>
          </a:p>
        </p:txBody>
      </p:sp>
      <p:sp>
        <p:nvSpPr>
          <p:cNvPr id="2" name="Oval 79"/>
          <p:cNvSpPr>
            <a:spLocks noChangeArrowheads="1"/>
          </p:cNvSpPr>
          <p:nvPr/>
        </p:nvSpPr>
        <p:spPr bwMode="auto">
          <a:xfrm>
            <a:off x="5580063" y="3213100"/>
            <a:ext cx="258762" cy="2587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3" name="Oval 79"/>
          <p:cNvSpPr>
            <a:spLocks noChangeArrowheads="1"/>
          </p:cNvSpPr>
          <p:nvPr/>
        </p:nvSpPr>
        <p:spPr bwMode="auto">
          <a:xfrm>
            <a:off x="5580063" y="3789363"/>
            <a:ext cx="258762" cy="2587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4" name="Oval 81"/>
          <p:cNvSpPr>
            <a:spLocks noChangeArrowheads="1"/>
          </p:cNvSpPr>
          <p:nvPr/>
        </p:nvSpPr>
        <p:spPr bwMode="auto">
          <a:xfrm>
            <a:off x="5580063" y="4400550"/>
            <a:ext cx="258762" cy="2587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5" name="Oval 79"/>
          <p:cNvSpPr>
            <a:spLocks noChangeArrowheads="1"/>
          </p:cNvSpPr>
          <p:nvPr/>
        </p:nvSpPr>
        <p:spPr bwMode="auto">
          <a:xfrm>
            <a:off x="5580063" y="4905375"/>
            <a:ext cx="258762" cy="2587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6" name="Oval 81"/>
          <p:cNvSpPr>
            <a:spLocks noChangeArrowheads="1"/>
          </p:cNvSpPr>
          <p:nvPr/>
        </p:nvSpPr>
        <p:spPr bwMode="auto">
          <a:xfrm>
            <a:off x="5580063" y="5294313"/>
            <a:ext cx="258762" cy="2587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sp>
        <p:nvSpPr>
          <p:cNvPr id="7" name="Oval 79"/>
          <p:cNvSpPr>
            <a:spLocks noChangeArrowheads="1"/>
          </p:cNvSpPr>
          <p:nvPr/>
        </p:nvSpPr>
        <p:spPr bwMode="auto">
          <a:xfrm>
            <a:off x="5580063" y="5661025"/>
            <a:ext cx="258762" cy="2587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800"/>
          </a:p>
        </p:txBody>
      </p:sp>
      <p:pic>
        <p:nvPicPr>
          <p:cNvPr id="6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184150" y="1881188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Petrolioa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84150" y="2636838"/>
            <a:ext cx="117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Nuklearra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84150" y="3213100"/>
            <a:ext cx="147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Hidroelektrikoa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04800" y="3789363"/>
            <a:ext cx="105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Eolikoa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84150" y="4221163"/>
            <a:ext cx="137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Eguzki</a:t>
            </a:r>
            <a:r>
              <a:rPr lang="es-ES" dirty="0" smtClean="0"/>
              <a:t> </a:t>
            </a:r>
            <a:r>
              <a:rPr lang="es-ES" dirty="0" err="1" smtClean="0"/>
              <a:t>energia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84149" y="5101873"/>
            <a:ext cx="188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Itsasoko</a:t>
            </a:r>
            <a:r>
              <a:rPr lang="es-ES" dirty="0" smtClean="0"/>
              <a:t> </a:t>
            </a:r>
            <a:r>
              <a:rPr lang="es-ES" dirty="0" err="1" smtClean="0"/>
              <a:t>energia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50547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8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8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7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8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8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8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8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8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8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7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8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78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7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78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78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7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78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78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8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8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7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2" grpId="0" animBg="1"/>
      <p:bldP spid="378913" grpId="0" animBg="1"/>
      <p:bldP spid="378914" grpId="0" animBg="1"/>
      <p:bldP spid="378915" grpId="0" animBg="1"/>
      <p:bldP spid="378916" grpId="0" animBg="1"/>
      <p:bldP spid="378911" grpId="0" animBg="1"/>
      <p:bldP spid="378928" grpId="0"/>
      <p:bldP spid="378930" grpId="0"/>
      <p:bldP spid="378931" grpId="0"/>
      <p:bldP spid="378949" grpId="0" animBg="1"/>
      <p:bldP spid="378950" grpId="0" animBg="1"/>
      <p:bldP spid="378951" grpId="0" animBg="1"/>
      <p:bldP spid="378953" grpId="0" animBg="1"/>
      <p:bldP spid="378954" grpId="0" animBg="1"/>
      <p:bldP spid="378955" grpId="0" animBg="1"/>
      <p:bldP spid="378956" grpId="0" animBg="1"/>
      <p:bldP spid="378957" grpId="0" animBg="1"/>
      <p:bldP spid="378958" grpId="0" animBg="1"/>
      <p:bldP spid="378959" grpId="0" animBg="1"/>
      <p:bldP spid="378960" grpId="0" animBg="1"/>
      <p:bldP spid="378961" grpId="0" animBg="1"/>
      <p:bldP spid="378968" grpId="0" animBg="1"/>
      <p:bldP spid="378969" grpId="0" animBg="1"/>
      <p:bldP spid="378970" grpId="0" animBg="1"/>
      <p:bldP spid="378971" grpId="0" animBg="1"/>
      <p:bldP spid="378972" grpId="0" animBg="1"/>
      <p:bldP spid="378973" grpId="0" animBg="1"/>
      <p:bldP spid="378974" grpId="0" animBg="1"/>
      <p:bldP spid="378975" grpId="0" animBg="1"/>
      <p:bldP spid="378976" grpId="0" animBg="1"/>
      <p:bldP spid="378926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E40800-CA97-7946-A851-B739B2B9DDC5}" type="slidenum">
              <a:rPr lang="eu-ES" sz="1400">
                <a:latin typeface="Times" charset="0"/>
              </a:rPr>
              <a:pPr/>
              <a:t>3</a:t>
            </a:fld>
            <a:endParaRPr lang="eu-ES" sz="1400">
              <a:latin typeface="Times" charset="0"/>
            </a:endParaRPr>
          </a:p>
        </p:txBody>
      </p:sp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792163" y="988811"/>
            <a:ext cx="69088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Erregai fosilen aprobetxamendua: Zentral termikoak </a:t>
            </a:r>
          </a:p>
        </p:txBody>
      </p:sp>
      <p:sp>
        <p:nvSpPr>
          <p:cNvPr id="663555" name="Line 3"/>
          <p:cNvSpPr>
            <a:spLocks noChangeShapeType="1"/>
          </p:cNvSpPr>
          <p:nvPr/>
        </p:nvSpPr>
        <p:spPr bwMode="auto">
          <a:xfrm>
            <a:off x="684213" y="1044575"/>
            <a:ext cx="8351837" cy="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7888" name="AutoShape 32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63612" name="Rectangle 35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613" name="Text Box 40"/>
            <p:cNvSpPr txBox="1">
              <a:spLocks noChangeArrowheads="1"/>
            </p:cNvSpPr>
            <p:nvPr/>
          </p:nvSpPr>
          <p:spPr bwMode="auto">
            <a:xfrm>
              <a:off x="527" y="2415"/>
              <a:ext cx="6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Elektrikoa</a:t>
              </a:r>
            </a:p>
          </p:txBody>
        </p:sp>
      </p:grpSp>
      <p:sp>
        <p:nvSpPr>
          <p:cNvPr id="377901" name="Text Box 45"/>
          <p:cNvSpPr txBox="1">
            <a:spLocks noChangeArrowheads="1"/>
          </p:cNvSpPr>
          <p:nvPr/>
        </p:nvSpPr>
        <p:spPr bwMode="auto">
          <a:xfrm>
            <a:off x="2025650" y="5186363"/>
            <a:ext cx="1719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 dirty="0"/>
              <a:t>Erregaiaren sarrera</a:t>
            </a:r>
            <a:endParaRPr lang="eu-ES" sz="1400" b="1" dirty="0"/>
          </a:p>
        </p:txBody>
      </p:sp>
      <p:sp>
        <p:nvSpPr>
          <p:cNvPr id="377902" name="Text Box 46"/>
          <p:cNvSpPr txBox="1">
            <a:spLocks noChangeArrowheads="1"/>
          </p:cNvSpPr>
          <p:nvPr/>
        </p:nvSpPr>
        <p:spPr bwMode="auto">
          <a:xfrm>
            <a:off x="4103688" y="1484313"/>
            <a:ext cx="20526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Errekuntzan lortutako gasa ura berotzen erabiltzen da.</a:t>
            </a:r>
          </a:p>
        </p:txBody>
      </p: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2139950" y="1304925"/>
            <a:ext cx="1477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u-ES" sz="1400" b="1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Hondakin Gaseosoen irteera.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884613" y="1484313"/>
            <a:ext cx="282575" cy="304800"/>
            <a:chOff x="2279" y="3262"/>
            <a:chExt cx="178" cy="192"/>
          </a:xfrm>
        </p:grpSpPr>
        <p:sp>
          <p:nvSpPr>
            <p:cNvPr id="663610" name="Oval 49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611" name="Text Box 50"/>
            <p:cNvSpPr txBox="1">
              <a:spLocks noChangeArrowheads="1"/>
            </p:cNvSpPr>
            <p:nvPr/>
          </p:nvSpPr>
          <p:spPr bwMode="auto">
            <a:xfrm>
              <a:off x="2279" y="32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1</a:t>
              </a: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39750" y="2241550"/>
            <a:ext cx="1549400" cy="395288"/>
            <a:chOff x="340" y="1412"/>
            <a:chExt cx="976" cy="249"/>
          </a:xfrm>
        </p:grpSpPr>
        <p:grpSp>
          <p:nvGrpSpPr>
            <p:cNvPr id="663604" name="Group 44"/>
            <p:cNvGrpSpPr>
              <a:grpSpLocks/>
            </p:cNvGrpSpPr>
            <p:nvPr/>
          </p:nvGrpSpPr>
          <p:grpSpPr bwMode="auto">
            <a:xfrm>
              <a:off x="340" y="1412"/>
              <a:ext cx="976" cy="249"/>
              <a:chOff x="340" y="1412"/>
              <a:chExt cx="976" cy="249"/>
            </a:xfrm>
          </p:grpSpPr>
          <p:sp>
            <p:nvSpPr>
              <p:cNvPr id="663608" name="Rectangle 33"/>
              <p:cNvSpPr>
                <a:spLocks noChangeArrowheads="1"/>
              </p:cNvSpPr>
              <p:nvPr/>
            </p:nvSpPr>
            <p:spPr bwMode="auto">
              <a:xfrm>
                <a:off x="340" y="1412"/>
                <a:ext cx="976" cy="24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 sz="1400"/>
              </a:p>
            </p:txBody>
          </p:sp>
          <p:sp>
            <p:nvSpPr>
              <p:cNvPr id="663609" name="Text Box 37"/>
              <p:cNvSpPr txBox="1">
                <a:spLocks noChangeArrowheads="1"/>
              </p:cNvSpPr>
              <p:nvPr/>
            </p:nvSpPr>
            <p:spPr bwMode="auto">
              <a:xfrm>
                <a:off x="572" y="1440"/>
                <a:ext cx="51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 sz="1400"/>
                  <a:t>Kimikoa</a:t>
                </a:r>
              </a:p>
            </p:txBody>
          </p:sp>
        </p:grpSp>
        <p:grpSp>
          <p:nvGrpSpPr>
            <p:cNvPr id="663605" name="Group 52"/>
            <p:cNvGrpSpPr>
              <a:grpSpLocks/>
            </p:cNvGrpSpPr>
            <p:nvPr/>
          </p:nvGrpSpPr>
          <p:grpSpPr bwMode="auto">
            <a:xfrm>
              <a:off x="361" y="1445"/>
              <a:ext cx="178" cy="192"/>
              <a:chOff x="2279" y="3262"/>
              <a:chExt cx="178" cy="192"/>
            </a:xfrm>
          </p:grpSpPr>
          <p:sp>
            <p:nvSpPr>
              <p:cNvPr id="663606" name="Oval 53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 sz="1400"/>
              </a:p>
            </p:txBody>
          </p:sp>
          <p:sp>
            <p:nvSpPr>
              <p:cNvPr id="663607" name="Text Box 54"/>
              <p:cNvSpPr txBox="1">
                <a:spLocks noChangeArrowheads="1"/>
              </p:cNvSpPr>
              <p:nvPr/>
            </p:nvSpPr>
            <p:spPr bwMode="auto">
              <a:xfrm>
                <a:off x="2279" y="3262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 sz="1400"/>
                  <a:t>1</a:t>
                </a:r>
              </a:p>
            </p:txBody>
          </p:sp>
        </p:grp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6370638" y="1665288"/>
            <a:ext cx="282575" cy="304800"/>
            <a:chOff x="2279" y="3262"/>
            <a:chExt cx="178" cy="192"/>
          </a:xfrm>
        </p:grpSpPr>
        <p:sp>
          <p:nvSpPr>
            <p:cNvPr id="663602" name="Oval 56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603" name="Text Box 57"/>
            <p:cNvSpPr txBox="1">
              <a:spLocks noChangeArrowheads="1"/>
            </p:cNvSpPr>
            <p:nvPr/>
          </p:nvSpPr>
          <p:spPr bwMode="auto">
            <a:xfrm>
              <a:off x="2279" y="32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2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39750" y="2757488"/>
            <a:ext cx="1549400" cy="395287"/>
            <a:chOff x="340" y="1737"/>
            <a:chExt cx="976" cy="249"/>
          </a:xfrm>
        </p:grpSpPr>
        <p:grpSp>
          <p:nvGrpSpPr>
            <p:cNvPr id="663596" name="Group 43"/>
            <p:cNvGrpSpPr>
              <a:grpSpLocks/>
            </p:cNvGrpSpPr>
            <p:nvPr/>
          </p:nvGrpSpPr>
          <p:grpSpPr bwMode="auto">
            <a:xfrm>
              <a:off x="340" y="1737"/>
              <a:ext cx="976" cy="249"/>
              <a:chOff x="340" y="1737"/>
              <a:chExt cx="976" cy="249"/>
            </a:xfrm>
          </p:grpSpPr>
          <p:sp>
            <p:nvSpPr>
              <p:cNvPr id="663600" name="Rectangle 34"/>
              <p:cNvSpPr>
                <a:spLocks noChangeArrowheads="1"/>
              </p:cNvSpPr>
              <p:nvPr/>
            </p:nvSpPr>
            <p:spPr bwMode="auto">
              <a:xfrm>
                <a:off x="340" y="1737"/>
                <a:ext cx="976" cy="2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 sz="1400"/>
              </a:p>
            </p:txBody>
          </p:sp>
          <p:sp>
            <p:nvSpPr>
              <p:cNvPr id="663601" name="Text Box 38"/>
              <p:cNvSpPr txBox="1">
                <a:spLocks noChangeArrowheads="1"/>
              </p:cNvSpPr>
              <p:nvPr/>
            </p:nvSpPr>
            <p:spPr bwMode="auto">
              <a:xfrm>
                <a:off x="539" y="1766"/>
                <a:ext cx="58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 sz="1400"/>
                  <a:t>Termikoa</a:t>
                </a:r>
              </a:p>
            </p:txBody>
          </p:sp>
        </p:grpSp>
        <p:grpSp>
          <p:nvGrpSpPr>
            <p:cNvPr id="663597" name="Group 58"/>
            <p:cNvGrpSpPr>
              <a:grpSpLocks/>
            </p:cNvGrpSpPr>
            <p:nvPr/>
          </p:nvGrpSpPr>
          <p:grpSpPr bwMode="auto">
            <a:xfrm>
              <a:off x="361" y="1770"/>
              <a:ext cx="178" cy="192"/>
              <a:chOff x="2279" y="3262"/>
              <a:chExt cx="178" cy="192"/>
            </a:xfrm>
          </p:grpSpPr>
          <p:sp>
            <p:nvSpPr>
              <p:cNvPr id="663598" name="Oval 59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 sz="1400"/>
              </a:p>
            </p:txBody>
          </p:sp>
          <p:sp>
            <p:nvSpPr>
              <p:cNvPr id="663599" name="Text Box 60"/>
              <p:cNvSpPr txBox="1">
                <a:spLocks noChangeArrowheads="1"/>
              </p:cNvSpPr>
              <p:nvPr/>
            </p:nvSpPr>
            <p:spPr bwMode="auto">
              <a:xfrm>
                <a:off x="2279" y="3262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 sz="1400"/>
                  <a:t>2</a:t>
                </a:r>
              </a:p>
            </p:txBody>
          </p:sp>
        </p:grp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608763" y="5186363"/>
            <a:ext cx="282575" cy="304800"/>
            <a:chOff x="2279" y="3262"/>
            <a:chExt cx="178" cy="192"/>
          </a:xfrm>
        </p:grpSpPr>
        <p:sp>
          <p:nvSpPr>
            <p:cNvPr id="663594" name="Oval 6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595" name="Text Box 63"/>
            <p:cNvSpPr txBox="1">
              <a:spLocks noChangeArrowheads="1"/>
            </p:cNvSpPr>
            <p:nvPr/>
          </p:nvSpPr>
          <p:spPr bwMode="auto">
            <a:xfrm>
              <a:off x="2279" y="32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3</a:t>
              </a:r>
            </a:p>
          </p:txBody>
        </p:sp>
      </p:grpSp>
      <p:grpSp>
        <p:nvGrpSpPr>
          <p:cNvPr id="663567" name="Group 42"/>
          <p:cNvGrpSpPr>
            <a:grpSpLocks/>
          </p:cNvGrpSpPr>
          <p:nvPr/>
        </p:nvGrpSpPr>
        <p:grpSpPr bwMode="auto">
          <a:xfrm>
            <a:off x="539750" y="3273425"/>
            <a:ext cx="1549400" cy="395288"/>
            <a:chOff x="340" y="2062"/>
            <a:chExt cx="976" cy="249"/>
          </a:xfrm>
        </p:grpSpPr>
        <p:sp>
          <p:nvSpPr>
            <p:cNvPr id="663592" name="Rectangle 36"/>
            <p:cNvSpPr>
              <a:spLocks noChangeArrowheads="1"/>
            </p:cNvSpPr>
            <p:nvPr/>
          </p:nvSpPr>
          <p:spPr bwMode="auto">
            <a:xfrm>
              <a:off x="340" y="2062"/>
              <a:ext cx="976" cy="24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593" name="Text Box 39"/>
            <p:cNvSpPr txBox="1">
              <a:spLocks noChangeArrowheads="1"/>
            </p:cNvSpPr>
            <p:nvPr/>
          </p:nvSpPr>
          <p:spPr bwMode="auto">
            <a:xfrm>
              <a:off x="545" y="2091"/>
              <a:ext cx="5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Zinetikoa</a:t>
              </a:r>
            </a:p>
          </p:txBody>
        </p:sp>
      </p:grpSp>
      <p:grpSp>
        <p:nvGrpSpPr>
          <p:cNvPr id="663568" name="Group 64"/>
          <p:cNvGrpSpPr>
            <a:grpSpLocks/>
          </p:cNvGrpSpPr>
          <p:nvPr/>
        </p:nvGrpSpPr>
        <p:grpSpPr bwMode="auto">
          <a:xfrm>
            <a:off x="573088" y="3325813"/>
            <a:ext cx="282575" cy="304800"/>
            <a:chOff x="2279" y="3262"/>
            <a:chExt cx="178" cy="192"/>
          </a:xfrm>
        </p:grpSpPr>
        <p:sp>
          <p:nvSpPr>
            <p:cNvPr id="663590" name="Oval 6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591" name="Text Box 66"/>
            <p:cNvSpPr txBox="1">
              <a:spLocks noChangeArrowheads="1"/>
            </p:cNvSpPr>
            <p:nvPr/>
          </p:nvSpPr>
          <p:spPr bwMode="auto">
            <a:xfrm>
              <a:off x="2279" y="32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3</a:t>
              </a:r>
            </a:p>
          </p:txBody>
        </p:sp>
      </p:grpSp>
      <p:sp>
        <p:nvSpPr>
          <p:cNvPr id="377926" name="Line 70"/>
          <p:cNvSpPr>
            <a:spLocks noChangeShapeType="1"/>
          </p:cNvSpPr>
          <p:nvPr/>
        </p:nvSpPr>
        <p:spPr bwMode="auto">
          <a:xfrm flipV="1">
            <a:off x="4032250" y="1808163"/>
            <a:ext cx="0" cy="10810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7927" name="Text Box 71"/>
          <p:cNvSpPr txBox="1">
            <a:spLocks noChangeArrowheads="1"/>
          </p:cNvSpPr>
          <p:nvPr/>
        </p:nvSpPr>
        <p:spPr bwMode="auto">
          <a:xfrm>
            <a:off x="6569075" y="1665288"/>
            <a:ext cx="1758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u-ES" sz="1400"/>
              <a:t>Lurrinak </a:t>
            </a:r>
            <a:r>
              <a:rPr lang="eu-ES" sz="1400" b="1"/>
              <a:t>turbina mugitzen du</a:t>
            </a:r>
            <a:r>
              <a:rPr lang="eu-ES" sz="1400"/>
              <a:t>.</a:t>
            </a:r>
          </a:p>
        </p:txBody>
      </p:sp>
      <p:sp>
        <p:nvSpPr>
          <p:cNvPr id="377928" name="Line 72"/>
          <p:cNvSpPr>
            <a:spLocks noChangeShapeType="1"/>
          </p:cNvSpPr>
          <p:nvPr/>
        </p:nvSpPr>
        <p:spPr bwMode="auto">
          <a:xfrm flipV="1">
            <a:off x="6467475" y="2024063"/>
            <a:ext cx="0" cy="792162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7929" name="Text Box 73"/>
          <p:cNvSpPr txBox="1">
            <a:spLocks noChangeArrowheads="1"/>
          </p:cNvSpPr>
          <p:nvPr/>
        </p:nvSpPr>
        <p:spPr bwMode="auto">
          <a:xfrm>
            <a:off x="6840538" y="5186363"/>
            <a:ext cx="21240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1400"/>
              <a:t>Turbinaren mugimenduak martxan jartzen du korronte elektrikoa sortuko duen </a:t>
            </a:r>
            <a:r>
              <a:rPr lang="eu-ES" sz="1400" b="1"/>
              <a:t>sorgailua</a:t>
            </a:r>
            <a:r>
              <a:rPr lang="eu-ES" sz="1400"/>
              <a:t>.</a:t>
            </a:r>
          </a:p>
        </p:txBody>
      </p: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5364163" y="3600450"/>
            <a:ext cx="777875" cy="304800"/>
            <a:chOff x="3379" y="2268"/>
            <a:chExt cx="490" cy="192"/>
          </a:xfrm>
        </p:grpSpPr>
        <p:sp>
          <p:nvSpPr>
            <p:cNvPr id="663586" name="Text Box 47"/>
            <p:cNvSpPr txBox="1">
              <a:spLocks noChangeArrowheads="1"/>
            </p:cNvSpPr>
            <p:nvPr/>
          </p:nvSpPr>
          <p:spPr bwMode="auto">
            <a:xfrm>
              <a:off x="3573" y="2268"/>
              <a:ext cx="2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Ura</a:t>
              </a:r>
            </a:p>
          </p:txBody>
        </p:sp>
        <p:sp>
          <p:nvSpPr>
            <p:cNvPr id="663587" name="Line 77"/>
            <p:cNvSpPr>
              <a:spLocks noChangeShapeType="1"/>
            </p:cNvSpPr>
            <p:nvPr/>
          </p:nvSpPr>
          <p:spPr bwMode="auto">
            <a:xfrm flipH="1">
              <a:off x="3379" y="2296"/>
              <a:ext cx="2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63582" name="Group 64"/>
          <p:cNvGrpSpPr>
            <a:grpSpLocks/>
          </p:cNvGrpSpPr>
          <p:nvPr/>
        </p:nvGrpSpPr>
        <p:grpSpPr bwMode="auto">
          <a:xfrm>
            <a:off x="582613" y="3833813"/>
            <a:ext cx="282575" cy="304800"/>
            <a:chOff x="2279" y="3262"/>
            <a:chExt cx="178" cy="192"/>
          </a:xfrm>
        </p:grpSpPr>
        <p:sp>
          <p:nvSpPr>
            <p:cNvPr id="663584" name="Oval 6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400"/>
            </a:p>
          </p:txBody>
        </p:sp>
        <p:sp>
          <p:nvSpPr>
            <p:cNvPr id="663585" name="Text Box 66"/>
            <p:cNvSpPr txBox="1">
              <a:spLocks noChangeArrowheads="1"/>
            </p:cNvSpPr>
            <p:nvPr/>
          </p:nvSpPr>
          <p:spPr bwMode="auto">
            <a:xfrm>
              <a:off x="2279" y="32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 sz="1400"/>
                <a:t>4</a:t>
              </a:r>
            </a:p>
          </p:txBody>
        </p:sp>
      </p:grpSp>
      <p:sp>
        <p:nvSpPr>
          <p:cNvPr id="663583" name="Text Box 2"/>
          <p:cNvSpPr txBox="1">
            <a:spLocks noChangeArrowheads="1"/>
          </p:cNvSpPr>
          <p:nvPr/>
        </p:nvSpPr>
        <p:spPr bwMode="auto">
          <a:xfrm>
            <a:off x="768841" y="638175"/>
            <a:ext cx="8358187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Erregai fosilen aprobetxamendua: Gas naturala. Ziklo konbinatua.</a:t>
            </a:r>
          </a:p>
        </p:txBody>
      </p:sp>
      <p:pic>
        <p:nvPicPr>
          <p:cNvPr id="6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116816" y="2618127"/>
            <a:ext cx="32538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Iruda</a:t>
            </a:r>
            <a:r>
              <a:rPr lang="es-ES" dirty="0" smtClean="0"/>
              <a:t> </a:t>
            </a:r>
            <a:r>
              <a:rPr lang="es-ES" dirty="0" err="1" smtClean="0"/>
              <a:t>hemen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:  </a:t>
            </a:r>
            <a:r>
              <a:rPr lang="es-ES" dirty="0" smtClean="0">
                <a:hlinkClick r:id="rId6"/>
              </a:rPr>
              <a:t>http</a:t>
            </a:r>
            <a:r>
              <a:rPr lang="es-ES" dirty="0">
                <a:hlinkClick r:id="rId6"/>
              </a:rPr>
              <a:t>://eu.wikipedia.org/wiki/</a:t>
            </a:r>
            <a:r>
              <a:rPr lang="es-ES" dirty="0" smtClean="0">
                <a:hlinkClick r:id="rId6"/>
              </a:rPr>
              <a:t>Zentral_termiko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7"/>
              </a:rPr>
              <a:t>http://eimakatalogoa.eus/teknologiaen/img/ikasi2_2img1.</a:t>
            </a:r>
            <a:r>
              <a:rPr lang="es-ES" dirty="0" smtClean="0">
                <a:hlinkClick r:id="rId7"/>
              </a:rPr>
              <a:t>jpg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0726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7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7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88" grpId="0" animBg="1"/>
      <p:bldP spid="377901" grpId="0"/>
      <p:bldP spid="377902" grpId="0"/>
      <p:bldP spid="377904" grpId="0"/>
      <p:bldP spid="377926" grpId="0" animBg="1"/>
      <p:bldP spid="377927" grpId="0"/>
      <p:bldP spid="377928" grpId="0" animBg="1"/>
      <p:bldP spid="3779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5294AE-D7D5-A649-A065-46F9F1D2CC64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665603" name="Text Box 31"/>
          <p:cNvSpPr txBox="1">
            <a:spLocks noChangeArrowheads="1"/>
          </p:cNvSpPr>
          <p:nvPr/>
        </p:nvSpPr>
        <p:spPr bwMode="auto">
          <a:xfrm>
            <a:off x="792163" y="833975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nuklearraren aprobetxamendua</a:t>
            </a:r>
          </a:p>
        </p:txBody>
      </p:sp>
      <p:sp>
        <p:nvSpPr>
          <p:cNvPr id="372794" name="Text Box 58"/>
          <p:cNvSpPr txBox="1">
            <a:spLocks noChangeArrowheads="1"/>
          </p:cNvSpPr>
          <p:nvPr/>
        </p:nvSpPr>
        <p:spPr bwMode="auto">
          <a:xfrm>
            <a:off x="4367213" y="4279900"/>
            <a:ext cx="30241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Erreaktorearen nukleoa.</a:t>
            </a:r>
            <a:r>
              <a:rPr lang="eu-ES"/>
              <a:t> Erregaia urpean dago.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481388" y="5846763"/>
            <a:ext cx="296862" cy="336550"/>
            <a:chOff x="2275" y="3262"/>
            <a:chExt cx="187" cy="212"/>
          </a:xfrm>
        </p:grpSpPr>
        <p:sp>
          <p:nvSpPr>
            <p:cNvPr id="665656" name="Oval 60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5657" name="Text Box 61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2799" name="Line 63"/>
          <p:cNvSpPr>
            <a:spLocks noChangeShapeType="1"/>
          </p:cNvSpPr>
          <p:nvPr/>
        </p:nvSpPr>
        <p:spPr bwMode="auto">
          <a:xfrm>
            <a:off x="3635375" y="4860925"/>
            <a:ext cx="0" cy="87312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2808" name="Text Box 72"/>
          <p:cNvSpPr txBox="1">
            <a:spLocks noChangeArrowheads="1"/>
          </p:cNvSpPr>
          <p:nvPr/>
        </p:nvSpPr>
        <p:spPr bwMode="auto">
          <a:xfrm>
            <a:off x="3887788" y="5229225"/>
            <a:ext cx="2376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Erregaia.</a:t>
            </a:r>
            <a:r>
              <a:rPr lang="eu-ES"/>
              <a:t> Uranioa</a:t>
            </a:r>
          </a:p>
        </p:txBody>
      </p:sp>
      <p:sp>
        <p:nvSpPr>
          <p:cNvPr id="372809" name="Freeform 73"/>
          <p:cNvSpPr>
            <a:spLocks/>
          </p:cNvSpPr>
          <p:nvPr/>
        </p:nvSpPr>
        <p:spPr bwMode="auto">
          <a:xfrm>
            <a:off x="3995738" y="4572000"/>
            <a:ext cx="371475" cy="682625"/>
          </a:xfrm>
          <a:custGeom>
            <a:avLst/>
            <a:gdLst>
              <a:gd name="T0" fmla="*/ 0 w 234"/>
              <a:gd name="T1" fmla="*/ 2147483647 h 430"/>
              <a:gd name="T2" fmla="*/ 2147483647 w 234"/>
              <a:gd name="T3" fmla="*/ 0 h 430"/>
              <a:gd name="T4" fmla="*/ 2147483647 w 234"/>
              <a:gd name="T5" fmla="*/ 2147483647 h 430"/>
              <a:gd name="T6" fmla="*/ 0 60000 65536"/>
              <a:gd name="T7" fmla="*/ 0 60000 65536"/>
              <a:gd name="T8" fmla="*/ 0 60000 65536"/>
              <a:gd name="T9" fmla="*/ 0 w 234"/>
              <a:gd name="T10" fmla="*/ 0 h 430"/>
              <a:gd name="T11" fmla="*/ 234 w 234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" h="430">
                <a:moveTo>
                  <a:pt x="0" y="6"/>
                </a:moveTo>
                <a:lnTo>
                  <a:pt x="234" y="0"/>
                </a:lnTo>
                <a:lnTo>
                  <a:pt x="225" y="430"/>
                </a:lnTo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2810" name="Text Box 74"/>
          <p:cNvSpPr txBox="1">
            <a:spLocks noChangeArrowheads="1"/>
          </p:cNvSpPr>
          <p:nvPr/>
        </p:nvSpPr>
        <p:spPr bwMode="auto">
          <a:xfrm>
            <a:off x="2303463" y="1268413"/>
            <a:ext cx="3851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Moderatzailea.</a:t>
            </a:r>
            <a:r>
              <a:rPr lang="eu-ES"/>
              <a:t> Kate erreakzioa mantentzen du</a:t>
            </a:r>
          </a:p>
        </p:txBody>
      </p:sp>
      <p:sp>
        <p:nvSpPr>
          <p:cNvPr id="372811" name="Freeform 75"/>
          <p:cNvSpPr>
            <a:spLocks/>
          </p:cNvSpPr>
          <p:nvPr/>
        </p:nvSpPr>
        <p:spPr bwMode="auto">
          <a:xfrm>
            <a:off x="2497138" y="1738313"/>
            <a:ext cx="996950" cy="2484437"/>
          </a:xfrm>
          <a:custGeom>
            <a:avLst/>
            <a:gdLst>
              <a:gd name="T0" fmla="*/ 2147483647 w 628"/>
              <a:gd name="T1" fmla="*/ 2147483647 h 1565"/>
              <a:gd name="T2" fmla="*/ 0 w 628"/>
              <a:gd name="T3" fmla="*/ 2147483647 h 1565"/>
              <a:gd name="T4" fmla="*/ 2147483647 w 628"/>
              <a:gd name="T5" fmla="*/ 0 h 1565"/>
              <a:gd name="T6" fmla="*/ 0 60000 65536"/>
              <a:gd name="T7" fmla="*/ 0 60000 65536"/>
              <a:gd name="T8" fmla="*/ 0 60000 65536"/>
              <a:gd name="T9" fmla="*/ 0 w 628"/>
              <a:gd name="T10" fmla="*/ 0 h 1565"/>
              <a:gd name="T11" fmla="*/ 628 w 628"/>
              <a:gd name="T12" fmla="*/ 1565 h 15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8" h="1565">
                <a:moveTo>
                  <a:pt x="628" y="1565"/>
                </a:moveTo>
                <a:lnTo>
                  <a:pt x="0" y="1561"/>
                </a:lnTo>
                <a:lnTo>
                  <a:pt x="15" y="0"/>
                </a:lnTo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2812" name="Text Box 76"/>
          <p:cNvSpPr txBox="1">
            <a:spLocks noChangeArrowheads="1"/>
          </p:cNvSpPr>
          <p:nvPr/>
        </p:nvSpPr>
        <p:spPr bwMode="auto">
          <a:xfrm>
            <a:off x="6781800" y="1449388"/>
            <a:ext cx="2232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Turbinak.</a:t>
            </a:r>
            <a:r>
              <a:rPr lang="eu-ES"/>
              <a:t> Ura lurrindu eta mugitzen hasten dira.</a:t>
            </a: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6507163" y="1449388"/>
            <a:ext cx="296862" cy="336550"/>
            <a:chOff x="2275" y="3262"/>
            <a:chExt cx="187" cy="212"/>
          </a:xfrm>
        </p:grpSpPr>
        <p:sp>
          <p:nvSpPr>
            <p:cNvPr id="665654" name="Oval 78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5655" name="Text Box 79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sp>
        <p:nvSpPr>
          <p:cNvPr id="372816" name="Line 80"/>
          <p:cNvSpPr>
            <a:spLocks noChangeShapeType="1"/>
          </p:cNvSpPr>
          <p:nvPr/>
        </p:nvSpPr>
        <p:spPr bwMode="auto">
          <a:xfrm flipV="1">
            <a:off x="6659563" y="1773238"/>
            <a:ext cx="0" cy="12604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6615113" y="5157788"/>
            <a:ext cx="296862" cy="336550"/>
            <a:chOff x="2275" y="3262"/>
            <a:chExt cx="187" cy="212"/>
          </a:xfrm>
        </p:grpSpPr>
        <p:sp>
          <p:nvSpPr>
            <p:cNvPr id="665652" name="Oval 8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5653" name="Text Box 83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3</a:t>
              </a:r>
            </a:p>
          </p:txBody>
        </p:sp>
      </p:grpSp>
      <p:sp>
        <p:nvSpPr>
          <p:cNvPr id="372820" name="Text Box 84"/>
          <p:cNvSpPr txBox="1">
            <a:spLocks noChangeArrowheads="1"/>
          </p:cNvSpPr>
          <p:nvPr/>
        </p:nvSpPr>
        <p:spPr bwMode="auto">
          <a:xfrm>
            <a:off x="6869113" y="5157788"/>
            <a:ext cx="2455862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Turbinaren mugimenduak martxan jartzen du korronte elektrikoa sortuko duen </a:t>
            </a:r>
            <a:r>
              <a:rPr lang="eu-ES" b="1"/>
              <a:t>sorgailua</a:t>
            </a:r>
            <a:r>
              <a:rPr lang="eu-ES"/>
              <a:t>.</a:t>
            </a:r>
          </a:p>
        </p:txBody>
      </p:sp>
      <p:sp>
        <p:nvSpPr>
          <p:cNvPr id="372821" name="Line 85"/>
          <p:cNvSpPr>
            <a:spLocks noChangeShapeType="1"/>
          </p:cNvSpPr>
          <p:nvPr/>
        </p:nvSpPr>
        <p:spPr bwMode="auto">
          <a:xfrm>
            <a:off x="7775575" y="3392488"/>
            <a:ext cx="0" cy="17653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2822" name="AutoShape 86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65650" name="Rectangle 88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5651" name="Text Box 89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39750" y="2241550"/>
            <a:ext cx="1549400" cy="395288"/>
            <a:chOff x="340" y="1412"/>
            <a:chExt cx="976" cy="249"/>
          </a:xfrm>
        </p:grpSpPr>
        <p:grpSp>
          <p:nvGrpSpPr>
            <p:cNvPr id="665644" name="Group 91"/>
            <p:cNvGrpSpPr>
              <a:grpSpLocks/>
            </p:cNvGrpSpPr>
            <p:nvPr/>
          </p:nvGrpSpPr>
          <p:grpSpPr bwMode="auto">
            <a:xfrm>
              <a:off x="340" y="1412"/>
              <a:ext cx="976" cy="249"/>
              <a:chOff x="340" y="1412"/>
              <a:chExt cx="976" cy="249"/>
            </a:xfrm>
          </p:grpSpPr>
          <p:sp>
            <p:nvSpPr>
              <p:cNvPr id="665648" name="Rectangle 92"/>
              <p:cNvSpPr>
                <a:spLocks noChangeArrowheads="1"/>
              </p:cNvSpPr>
              <p:nvPr/>
            </p:nvSpPr>
            <p:spPr bwMode="auto">
              <a:xfrm>
                <a:off x="340" y="1412"/>
                <a:ext cx="976" cy="24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49" name="Text Box 93"/>
              <p:cNvSpPr txBox="1">
                <a:spLocks noChangeArrowheads="1"/>
              </p:cNvSpPr>
              <p:nvPr/>
            </p:nvSpPr>
            <p:spPr bwMode="auto">
              <a:xfrm>
                <a:off x="481" y="1440"/>
                <a:ext cx="6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Nuklearra</a:t>
                </a:r>
              </a:p>
            </p:txBody>
          </p:sp>
        </p:grpSp>
        <p:grpSp>
          <p:nvGrpSpPr>
            <p:cNvPr id="665645" name="Group 94"/>
            <p:cNvGrpSpPr>
              <a:grpSpLocks/>
            </p:cNvGrpSpPr>
            <p:nvPr/>
          </p:nvGrpSpPr>
          <p:grpSpPr bwMode="auto">
            <a:xfrm>
              <a:off x="357" y="1445"/>
              <a:ext cx="187" cy="212"/>
              <a:chOff x="2275" y="3262"/>
              <a:chExt cx="187" cy="212"/>
            </a:xfrm>
          </p:grpSpPr>
          <p:sp>
            <p:nvSpPr>
              <p:cNvPr id="665646" name="Oval 95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47" name="Text Box 96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1</a:t>
                </a:r>
              </a:p>
            </p:txBody>
          </p:sp>
        </p:grpSp>
      </p:grp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539750" y="2757488"/>
            <a:ext cx="1549400" cy="395287"/>
            <a:chOff x="340" y="1737"/>
            <a:chExt cx="976" cy="249"/>
          </a:xfrm>
        </p:grpSpPr>
        <p:grpSp>
          <p:nvGrpSpPr>
            <p:cNvPr id="665638" name="Group 98"/>
            <p:cNvGrpSpPr>
              <a:grpSpLocks/>
            </p:cNvGrpSpPr>
            <p:nvPr/>
          </p:nvGrpSpPr>
          <p:grpSpPr bwMode="auto">
            <a:xfrm>
              <a:off x="340" y="1737"/>
              <a:ext cx="976" cy="249"/>
              <a:chOff x="340" y="1737"/>
              <a:chExt cx="976" cy="249"/>
            </a:xfrm>
          </p:grpSpPr>
          <p:sp>
            <p:nvSpPr>
              <p:cNvPr id="665642" name="Rectangle 99"/>
              <p:cNvSpPr>
                <a:spLocks noChangeArrowheads="1"/>
              </p:cNvSpPr>
              <p:nvPr/>
            </p:nvSpPr>
            <p:spPr bwMode="auto">
              <a:xfrm>
                <a:off x="340" y="1737"/>
                <a:ext cx="976" cy="2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43" name="Text Box 100"/>
              <p:cNvSpPr txBox="1">
                <a:spLocks noChangeArrowheads="1"/>
              </p:cNvSpPr>
              <p:nvPr/>
            </p:nvSpPr>
            <p:spPr bwMode="auto">
              <a:xfrm>
                <a:off x="505" y="1766"/>
                <a:ext cx="64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Termikoa</a:t>
                </a:r>
              </a:p>
            </p:txBody>
          </p:sp>
        </p:grpSp>
        <p:grpSp>
          <p:nvGrpSpPr>
            <p:cNvPr id="665639" name="Group 101"/>
            <p:cNvGrpSpPr>
              <a:grpSpLocks/>
            </p:cNvGrpSpPr>
            <p:nvPr/>
          </p:nvGrpSpPr>
          <p:grpSpPr bwMode="auto">
            <a:xfrm>
              <a:off x="357" y="1770"/>
              <a:ext cx="187" cy="212"/>
              <a:chOff x="2275" y="3262"/>
              <a:chExt cx="187" cy="212"/>
            </a:xfrm>
          </p:grpSpPr>
          <p:sp>
            <p:nvSpPr>
              <p:cNvPr id="665640" name="Oval 102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41" name="Text Box 103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2</a:t>
                </a:r>
              </a:p>
            </p:txBody>
          </p:sp>
        </p:grpSp>
      </p:grp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539750" y="3273425"/>
            <a:ext cx="1549400" cy="395288"/>
            <a:chOff x="340" y="2062"/>
            <a:chExt cx="976" cy="249"/>
          </a:xfrm>
        </p:grpSpPr>
        <p:grpSp>
          <p:nvGrpSpPr>
            <p:cNvPr id="665632" name="Group 105"/>
            <p:cNvGrpSpPr>
              <a:grpSpLocks/>
            </p:cNvGrpSpPr>
            <p:nvPr/>
          </p:nvGrpSpPr>
          <p:grpSpPr bwMode="auto">
            <a:xfrm>
              <a:off x="340" y="2062"/>
              <a:ext cx="976" cy="249"/>
              <a:chOff x="340" y="2062"/>
              <a:chExt cx="976" cy="249"/>
            </a:xfrm>
          </p:grpSpPr>
          <p:sp>
            <p:nvSpPr>
              <p:cNvPr id="665636" name="Rectangle 106"/>
              <p:cNvSpPr>
                <a:spLocks noChangeArrowheads="1"/>
              </p:cNvSpPr>
              <p:nvPr/>
            </p:nvSpPr>
            <p:spPr bwMode="auto">
              <a:xfrm>
                <a:off x="340" y="2062"/>
                <a:ext cx="976" cy="24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37" name="Text Box 107"/>
              <p:cNvSpPr txBox="1">
                <a:spLocks noChangeArrowheads="1"/>
              </p:cNvSpPr>
              <p:nvPr/>
            </p:nvSpPr>
            <p:spPr bwMode="auto">
              <a:xfrm>
                <a:off x="513" y="2091"/>
                <a:ext cx="6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Zinetikoa</a:t>
                </a:r>
              </a:p>
            </p:txBody>
          </p:sp>
        </p:grpSp>
        <p:grpSp>
          <p:nvGrpSpPr>
            <p:cNvPr id="665633" name="Group 108"/>
            <p:cNvGrpSpPr>
              <a:grpSpLocks/>
            </p:cNvGrpSpPr>
            <p:nvPr/>
          </p:nvGrpSpPr>
          <p:grpSpPr bwMode="auto">
            <a:xfrm>
              <a:off x="357" y="2095"/>
              <a:ext cx="187" cy="212"/>
              <a:chOff x="2275" y="3262"/>
              <a:chExt cx="187" cy="212"/>
            </a:xfrm>
          </p:grpSpPr>
          <p:sp>
            <p:nvSpPr>
              <p:cNvPr id="665634" name="Oval 109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5635" name="Text Box 110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3</a:t>
                </a:r>
              </a:p>
            </p:txBody>
          </p:sp>
        </p:grpSp>
      </p:grp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3820065" y="3940858"/>
            <a:ext cx="3097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u-ES" b="1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Hondakin Nuklearren irteera.</a:t>
            </a:r>
          </a:p>
        </p:txBody>
      </p:sp>
      <p:pic>
        <p:nvPicPr>
          <p:cNvPr id="6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167063" y="1637427"/>
            <a:ext cx="3340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/>
              </a:rPr>
              <a:t>http://eu.wikipedia.org/wiki/</a:t>
            </a:r>
            <a:r>
              <a:rPr lang="es-ES" dirty="0" smtClean="0">
                <a:hlinkClick r:id="rId6"/>
              </a:rPr>
              <a:t>Energia_nuklear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7"/>
              </a:rPr>
              <a:t>http://sp0.fotolog.com/photo/0/48/101/estala_manex/</a:t>
            </a:r>
            <a:r>
              <a:rPr lang="es-ES" dirty="0" smtClean="0">
                <a:hlinkClick r:id="rId7"/>
              </a:rPr>
              <a:t>1241783250100_f.jpg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5423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7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7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7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37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7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94" grpId="0"/>
      <p:bldP spid="372799" grpId="0" animBg="1"/>
      <p:bldP spid="372808" grpId="0"/>
      <p:bldP spid="372809" grpId="0" animBg="1"/>
      <p:bldP spid="372810" grpId="0"/>
      <p:bldP spid="372811" grpId="0" animBg="1"/>
      <p:bldP spid="372812" grpId="0"/>
      <p:bldP spid="372816" grpId="0" animBg="1"/>
      <p:bldP spid="372820" grpId="0"/>
      <p:bldP spid="372821" grpId="0" animBg="1"/>
      <p:bldP spid="372822" grpId="0" animBg="1"/>
      <p:bldP spid="3779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4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07AE17-6427-8C44-8772-375359DD0D21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373819" name="AutoShape 59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67651" name="Line 3"/>
          <p:cNvSpPr>
            <a:spLocks noChangeShapeType="1"/>
          </p:cNvSpPr>
          <p:nvPr/>
        </p:nvSpPr>
        <p:spPr bwMode="auto">
          <a:xfrm>
            <a:off x="684213" y="1044575"/>
            <a:ext cx="8351837" cy="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67652" name="Text Box 31"/>
          <p:cNvSpPr txBox="1">
            <a:spLocks noChangeArrowheads="1"/>
          </p:cNvSpPr>
          <p:nvPr/>
        </p:nvSpPr>
        <p:spPr bwMode="auto">
          <a:xfrm>
            <a:off x="792163" y="549275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hidraulikoaren aprobetxamendua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67685" name="Rectangle 35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7686" name="Text Box 36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39750" y="2241550"/>
            <a:ext cx="1549400" cy="395288"/>
            <a:chOff x="340" y="1412"/>
            <a:chExt cx="976" cy="249"/>
          </a:xfrm>
        </p:grpSpPr>
        <p:sp>
          <p:nvSpPr>
            <p:cNvPr id="667680" name="Rectangle 39"/>
            <p:cNvSpPr>
              <a:spLocks noChangeArrowheads="1"/>
            </p:cNvSpPr>
            <p:nvPr/>
          </p:nvSpPr>
          <p:spPr bwMode="auto">
            <a:xfrm>
              <a:off x="340" y="1412"/>
              <a:ext cx="976" cy="2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7681" name="Text Box 40"/>
            <p:cNvSpPr txBox="1">
              <a:spLocks noChangeArrowheads="1"/>
            </p:cNvSpPr>
            <p:nvPr/>
          </p:nvSpPr>
          <p:spPr bwMode="auto">
            <a:xfrm>
              <a:off x="403" y="1440"/>
              <a:ext cx="8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   Potentziala</a:t>
              </a:r>
            </a:p>
          </p:txBody>
        </p:sp>
        <p:grpSp>
          <p:nvGrpSpPr>
            <p:cNvPr id="667682" name="Group 41"/>
            <p:cNvGrpSpPr>
              <a:grpSpLocks/>
            </p:cNvGrpSpPr>
            <p:nvPr/>
          </p:nvGrpSpPr>
          <p:grpSpPr bwMode="auto">
            <a:xfrm>
              <a:off x="357" y="1445"/>
              <a:ext cx="187" cy="212"/>
              <a:chOff x="2275" y="3262"/>
              <a:chExt cx="187" cy="212"/>
            </a:xfrm>
          </p:grpSpPr>
          <p:sp>
            <p:nvSpPr>
              <p:cNvPr id="667683" name="Oval 42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7684" name="Text Box 43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1</a:t>
                </a:r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539750" y="3014663"/>
            <a:ext cx="1549400" cy="395287"/>
            <a:chOff x="340" y="2062"/>
            <a:chExt cx="976" cy="249"/>
          </a:xfrm>
        </p:grpSpPr>
        <p:grpSp>
          <p:nvGrpSpPr>
            <p:cNvPr id="667674" name="Group 52"/>
            <p:cNvGrpSpPr>
              <a:grpSpLocks/>
            </p:cNvGrpSpPr>
            <p:nvPr/>
          </p:nvGrpSpPr>
          <p:grpSpPr bwMode="auto">
            <a:xfrm>
              <a:off x="340" y="2062"/>
              <a:ext cx="976" cy="249"/>
              <a:chOff x="340" y="2062"/>
              <a:chExt cx="976" cy="249"/>
            </a:xfrm>
          </p:grpSpPr>
          <p:sp>
            <p:nvSpPr>
              <p:cNvPr id="667678" name="Rectangle 53"/>
              <p:cNvSpPr>
                <a:spLocks noChangeArrowheads="1"/>
              </p:cNvSpPr>
              <p:nvPr/>
            </p:nvSpPr>
            <p:spPr bwMode="auto">
              <a:xfrm>
                <a:off x="340" y="2062"/>
                <a:ext cx="976" cy="24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7679" name="Text Box 54"/>
              <p:cNvSpPr txBox="1">
                <a:spLocks noChangeArrowheads="1"/>
              </p:cNvSpPr>
              <p:nvPr/>
            </p:nvSpPr>
            <p:spPr bwMode="auto">
              <a:xfrm>
                <a:off x="513" y="2091"/>
                <a:ext cx="6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Zinetikoa</a:t>
                </a:r>
              </a:p>
            </p:txBody>
          </p:sp>
        </p:grpSp>
        <p:grpSp>
          <p:nvGrpSpPr>
            <p:cNvPr id="667675" name="Group 55"/>
            <p:cNvGrpSpPr>
              <a:grpSpLocks/>
            </p:cNvGrpSpPr>
            <p:nvPr/>
          </p:nvGrpSpPr>
          <p:grpSpPr bwMode="auto">
            <a:xfrm>
              <a:off x="357" y="2095"/>
              <a:ext cx="187" cy="212"/>
              <a:chOff x="2275" y="3262"/>
              <a:chExt cx="187" cy="212"/>
            </a:xfrm>
          </p:grpSpPr>
          <p:sp>
            <p:nvSpPr>
              <p:cNvPr id="667676" name="Oval 56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67677" name="Text Box 57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2</a:t>
                </a:r>
              </a:p>
            </p:txBody>
          </p:sp>
        </p:grpSp>
      </p:grpSp>
      <p:sp>
        <p:nvSpPr>
          <p:cNvPr id="373820" name="Text Box 60"/>
          <p:cNvSpPr txBox="1">
            <a:spLocks noChangeArrowheads="1"/>
          </p:cNvSpPr>
          <p:nvPr/>
        </p:nvSpPr>
        <p:spPr bwMode="auto">
          <a:xfrm>
            <a:off x="3059113" y="1376363"/>
            <a:ext cx="2879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Urtegia.</a:t>
            </a:r>
            <a:r>
              <a:rPr lang="eu-ES"/>
              <a:t> Ibaiaren goi ibilguan eraikitzen da, haranetan, mendien artean..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2817813" y="1398588"/>
            <a:ext cx="296862" cy="336550"/>
            <a:chOff x="2275" y="3262"/>
            <a:chExt cx="187" cy="212"/>
          </a:xfrm>
        </p:grpSpPr>
        <p:sp>
          <p:nvSpPr>
            <p:cNvPr id="667672" name="Oval 6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7673" name="Text Box 63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3824" name="Text Box 64"/>
          <p:cNvSpPr txBox="1">
            <a:spLocks noChangeArrowheads="1"/>
          </p:cNvSpPr>
          <p:nvPr/>
        </p:nvSpPr>
        <p:spPr bwMode="auto">
          <a:xfrm>
            <a:off x="6678613" y="4876906"/>
            <a:ext cx="223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 dirty="0"/>
              <a:t>Turbina.</a:t>
            </a:r>
            <a:r>
              <a:rPr lang="eu-ES" dirty="0"/>
              <a:t> Urak mugi arazten ditu</a:t>
            </a:r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6113463" y="5302250"/>
            <a:ext cx="296862" cy="336550"/>
            <a:chOff x="2275" y="3262"/>
            <a:chExt cx="187" cy="212"/>
          </a:xfrm>
        </p:grpSpPr>
        <p:sp>
          <p:nvSpPr>
            <p:cNvPr id="667670" name="Oval 66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67671" name="Text Box 67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sp>
        <p:nvSpPr>
          <p:cNvPr id="373828" name="Line 68"/>
          <p:cNvSpPr>
            <a:spLocks noChangeShapeType="1"/>
          </p:cNvSpPr>
          <p:nvPr/>
        </p:nvSpPr>
        <p:spPr bwMode="auto">
          <a:xfrm flipV="1">
            <a:off x="2965450" y="1736725"/>
            <a:ext cx="0" cy="792163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3829" name="Line 69"/>
          <p:cNvSpPr>
            <a:spLocks noChangeShapeType="1"/>
          </p:cNvSpPr>
          <p:nvPr/>
        </p:nvSpPr>
        <p:spPr bwMode="auto">
          <a:xfrm>
            <a:off x="3743325" y="3752850"/>
            <a:ext cx="792163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3830" name="Line 70"/>
          <p:cNvSpPr>
            <a:spLocks noChangeShapeType="1"/>
          </p:cNvSpPr>
          <p:nvPr/>
        </p:nvSpPr>
        <p:spPr bwMode="auto">
          <a:xfrm>
            <a:off x="5292725" y="4127500"/>
            <a:ext cx="792163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3831" name="Line 71"/>
          <p:cNvSpPr>
            <a:spLocks noChangeShapeType="1"/>
          </p:cNvSpPr>
          <p:nvPr/>
        </p:nvSpPr>
        <p:spPr bwMode="auto">
          <a:xfrm>
            <a:off x="7019925" y="4833938"/>
            <a:ext cx="865188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3834" name="Text Box 74"/>
          <p:cNvSpPr txBox="1">
            <a:spLocks noChangeArrowheads="1"/>
          </p:cNvSpPr>
          <p:nvPr/>
        </p:nvSpPr>
        <p:spPr bwMode="auto">
          <a:xfrm>
            <a:off x="3304409" y="4394075"/>
            <a:ext cx="3384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dirty="0"/>
              <a:t>Sorgailuak energia mekanikoa elektrizitatean transformatzen du.</a:t>
            </a:r>
          </a:p>
        </p:txBody>
      </p: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6863249" y="3382308"/>
            <a:ext cx="2354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u-ES" b="1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Ibaien eta haranen dinamika aldatzen da. Haranetako biodibertsitatea galtzen da.</a:t>
            </a:r>
          </a:p>
        </p:txBody>
      </p:sp>
      <p:pic>
        <p:nvPicPr>
          <p:cNvPr id="4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304409" y="2184351"/>
            <a:ext cx="4271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/>
              </a:rPr>
              <a:t>http://eu.wikipedia.org/wiki/</a:t>
            </a:r>
            <a:r>
              <a:rPr lang="es-ES" dirty="0" smtClean="0">
                <a:hlinkClick r:id="rId6"/>
              </a:rPr>
              <a:t>Energia_hidrauliko</a:t>
            </a:r>
            <a:endParaRPr lang="es-ES" dirty="0" smtClean="0"/>
          </a:p>
          <a:p>
            <a:endParaRPr lang="es-ES" dirty="0"/>
          </a:p>
          <a:p>
            <a:r>
              <a:rPr lang="es-ES" dirty="0">
                <a:hlinkClick r:id="rId7"/>
              </a:rPr>
              <a:t>http://eimakatalogoa.eus/teknologiaen/img/ikasi2img5.</a:t>
            </a:r>
            <a:r>
              <a:rPr lang="es-ES" dirty="0" smtClean="0">
                <a:hlinkClick r:id="rId7"/>
              </a:rPr>
              <a:t>png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3522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7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7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19" grpId="0" animBg="1"/>
      <p:bldP spid="373820" grpId="0"/>
      <p:bldP spid="373824" grpId="0"/>
      <p:bldP spid="373828" grpId="0" animBg="1"/>
      <p:bldP spid="373829" grpId="0" animBg="1"/>
      <p:bldP spid="373830" grpId="0" animBg="1"/>
      <p:bldP spid="373831" grpId="0" animBg="1"/>
      <p:bldP spid="373834" grpId="0"/>
      <p:bldP spid="3779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43" name="Text Box 31"/>
          <p:cNvSpPr txBox="1">
            <a:spLocks noChangeArrowheads="1"/>
          </p:cNvSpPr>
          <p:nvPr/>
        </p:nvSpPr>
        <p:spPr bwMode="auto">
          <a:xfrm>
            <a:off x="1124205" y="1773238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Itsas energiaren aprobetxamendua </a:t>
            </a:r>
          </a:p>
        </p:txBody>
      </p:sp>
      <p:pic>
        <p:nvPicPr>
          <p:cNvPr id="5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124205" y="2578666"/>
            <a:ext cx="6543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/>
              </a:rPr>
              <a:t>http://eu.wikipedia.org/wiki/Itsas-</a:t>
            </a:r>
            <a:r>
              <a:rPr lang="es-ES" dirty="0" smtClean="0">
                <a:hlinkClick r:id="rId5"/>
              </a:rPr>
              <a:t>energia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3183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29F8E2-F262-E840-9808-13B779ED516F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374834" name="AutoShape 50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70725" name="Text Box 31"/>
          <p:cNvSpPr txBox="1">
            <a:spLocks noChangeArrowheads="1"/>
          </p:cNvSpPr>
          <p:nvPr/>
        </p:nvSpPr>
        <p:spPr bwMode="auto">
          <a:xfrm>
            <a:off x="894305" y="752475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Energia eolikoaren aprobetxamendua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70744" name="Rectangle 35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0745" name="Text Box 36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39750" y="2492375"/>
            <a:ext cx="1549400" cy="395288"/>
            <a:chOff x="340" y="2062"/>
            <a:chExt cx="976" cy="249"/>
          </a:xfrm>
        </p:grpSpPr>
        <p:grpSp>
          <p:nvGrpSpPr>
            <p:cNvPr id="670738" name="Group 44"/>
            <p:cNvGrpSpPr>
              <a:grpSpLocks/>
            </p:cNvGrpSpPr>
            <p:nvPr/>
          </p:nvGrpSpPr>
          <p:grpSpPr bwMode="auto">
            <a:xfrm>
              <a:off x="340" y="2062"/>
              <a:ext cx="976" cy="249"/>
              <a:chOff x="340" y="2062"/>
              <a:chExt cx="976" cy="249"/>
            </a:xfrm>
          </p:grpSpPr>
          <p:sp>
            <p:nvSpPr>
              <p:cNvPr id="670742" name="Rectangle 45"/>
              <p:cNvSpPr>
                <a:spLocks noChangeArrowheads="1"/>
              </p:cNvSpPr>
              <p:nvPr/>
            </p:nvSpPr>
            <p:spPr bwMode="auto">
              <a:xfrm>
                <a:off x="340" y="2062"/>
                <a:ext cx="976" cy="24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70743" name="Text Box 46"/>
              <p:cNvSpPr txBox="1">
                <a:spLocks noChangeArrowheads="1"/>
              </p:cNvSpPr>
              <p:nvPr/>
            </p:nvSpPr>
            <p:spPr bwMode="auto">
              <a:xfrm>
                <a:off x="513" y="2091"/>
                <a:ext cx="6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Zinetikoa</a:t>
                </a:r>
              </a:p>
            </p:txBody>
          </p:sp>
        </p:grpSp>
        <p:grpSp>
          <p:nvGrpSpPr>
            <p:cNvPr id="670739" name="Group 47"/>
            <p:cNvGrpSpPr>
              <a:grpSpLocks/>
            </p:cNvGrpSpPr>
            <p:nvPr/>
          </p:nvGrpSpPr>
          <p:grpSpPr bwMode="auto">
            <a:xfrm>
              <a:off x="357" y="2095"/>
              <a:ext cx="187" cy="212"/>
              <a:chOff x="2275" y="3262"/>
              <a:chExt cx="187" cy="212"/>
            </a:xfrm>
          </p:grpSpPr>
          <p:sp>
            <p:nvSpPr>
              <p:cNvPr id="670740" name="Oval 48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70741" name="Text Box 49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1</a:t>
                </a:r>
              </a:p>
            </p:txBody>
          </p:sp>
        </p:grpSp>
      </p:grpSp>
      <p:sp>
        <p:nvSpPr>
          <p:cNvPr id="374835" name="Text Box 51"/>
          <p:cNvSpPr txBox="1">
            <a:spLocks noChangeArrowheads="1"/>
          </p:cNvSpPr>
          <p:nvPr/>
        </p:nvSpPr>
        <p:spPr bwMode="auto">
          <a:xfrm>
            <a:off x="4391025" y="1582738"/>
            <a:ext cx="3636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Sorgailuak biraketa mugimendua</a:t>
            </a:r>
            <a:r>
              <a:rPr lang="eu-ES"/>
              <a:t> elektrizitatean transformatzen du.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4149725" y="1604963"/>
            <a:ext cx="296863" cy="336550"/>
            <a:chOff x="2275" y="3262"/>
            <a:chExt cx="187" cy="212"/>
          </a:xfrm>
        </p:grpSpPr>
        <p:sp>
          <p:nvSpPr>
            <p:cNvPr id="670736" name="Oval 53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0737" name="Text Box 54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4839" name="Line 55"/>
          <p:cNvSpPr>
            <a:spLocks noChangeShapeType="1"/>
          </p:cNvSpPr>
          <p:nvPr/>
        </p:nvSpPr>
        <p:spPr bwMode="auto">
          <a:xfrm flipV="1">
            <a:off x="4211638" y="1943100"/>
            <a:ext cx="0" cy="10795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4840" name="Text Box 56"/>
          <p:cNvSpPr txBox="1">
            <a:spLocks noChangeArrowheads="1"/>
          </p:cNvSpPr>
          <p:nvPr/>
        </p:nvSpPr>
        <p:spPr bwMode="auto">
          <a:xfrm>
            <a:off x="5832475" y="2409825"/>
            <a:ext cx="33115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b="1"/>
              <a:t>Errotoreak haizea energia mekaniko zinetikoan bihurtzen du.</a:t>
            </a:r>
            <a:r>
              <a:rPr lang="eu-ES"/>
              <a:t>.</a:t>
            </a:r>
          </a:p>
        </p:txBody>
      </p:sp>
      <p:sp>
        <p:nvSpPr>
          <p:cNvPr id="374841" name="Line 57"/>
          <p:cNvSpPr>
            <a:spLocks noChangeShapeType="1"/>
          </p:cNvSpPr>
          <p:nvPr/>
        </p:nvSpPr>
        <p:spPr bwMode="auto">
          <a:xfrm flipV="1">
            <a:off x="5472113" y="2590800"/>
            <a:ext cx="395287" cy="360363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5867400" y="3252788"/>
            <a:ext cx="230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u-ES" b="1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Estetikoa, hegaztientzat, ….</a:t>
            </a:r>
          </a:p>
        </p:txBody>
      </p: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47579" y="3022600"/>
            <a:ext cx="350175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tsasoak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potentzial</a:t>
            </a:r>
            <a:r>
              <a:rPr lang="es-ES" dirty="0"/>
              <a:t> </a:t>
            </a:r>
            <a:r>
              <a:rPr lang="es-ES" dirty="0" err="1"/>
              <a:t>berriztagarri</a:t>
            </a:r>
            <a:r>
              <a:rPr lang="es-ES" dirty="0"/>
              <a:t> </a:t>
            </a:r>
            <a:r>
              <a:rPr lang="es-ES" dirty="0" err="1"/>
              <a:t>handia</a:t>
            </a:r>
            <a:r>
              <a:rPr lang="es-ES" dirty="0"/>
              <a:t> </a:t>
            </a:r>
            <a:r>
              <a:rPr lang="es-ES" dirty="0" err="1"/>
              <a:t>dauka</a:t>
            </a:r>
            <a:r>
              <a:rPr lang="es-ES" dirty="0"/>
              <a:t>. </a:t>
            </a:r>
            <a:r>
              <a:rPr lang="es-ES" dirty="0" err="1"/>
              <a:t>Itsas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hori</a:t>
            </a:r>
            <a:r>
              <a:rPr lang="es-ES" dirty="0"/>
              <a:t>, </a:t>
            </a:r>
            <a:r>
              <a:rPr lang="es-ES" dirty="0" err="1"/>
              <a:t>funtsean</a:t>
            </a:r>
            <a:r>
              <a:rPr lang="es-ES" dirty="0"/>
              <a:t>, </a:t>
            </a:r>
            <a:r>
              <a:rPr lang="es-ES" dirty="0" err="1"/>
              <a:t>olatuetan</a:t>
            </a:r>
            <a:r>
              <a:rPr lang="es-ES" dirty="0"/>
              <a:t>, marea eta </a:t>
            </a:r>
            <a:r>
              <a:rPr lang="es-ES" dirty="0" err="1"/>
              <a:t>itsaslasterretan</a:t>
            </a:r>
            <a:r>
              <a:rPr lang="es-ES" dirty="0"/>
              <a:t> eta </a:t>
            </a:r>
            <a:r>
              <a:rPr lang="es-ES" dirty="0" err="1"/>
              <a:t>itsasoaren</a:t>
            </a:r>
            <a:r>
              <a:rPr lang="es-ES" dirty="0"/>
              <a:t> </a:t>
            </a:r>
            <a:r>
              <a:rPr lang="es-ES" dirty="0" err="1"/>
              <a:t>azaleko</a:t>
            </a:r>
            <a:r>
              <a:rPr lang="es-ES" dirty="0"/>
              <a:t> eta </a:t>
            </a:r>
            <a:r>
              <a:rPr lang="es-ES" dirty="0" err="1"/>
              <a:t>sakoneko</a:t>
            </a:r>
            <a:r>
              <a:rPr lang="es-ES" dirty="0"/>
              <a:t> </a:t>
            </a:r>
            <a:r>
              <a:rPr lang="es-ES" dirty="0" err="1"/>
              <a:t>uren</a:t>
            </a:r>
            <a:r>
              <a:rPr lang="es-ES" dirty="0"/>
              <a:t> </a:t>
            </a:r>
            <a:r>
              <a:rPr lang="es-ES" dirty="0" err="1"/>
              <a:t>arteko</a:t>
            </a:r>
            <a:r>
              <a:rPr lang="es-ES" dirty="0"/>
              <a:t> </a:t>
            </a:r>
            <a:r>
              <a:rPr lang="es-ES" dirty="0" err="1"/>
              <a:t>tenperatura-diferentzian</a:t>
            </a:r>
            <a:r>
              <a:rPr lang="es-ES" dirty="0"/>
              <a:t> </a:t>
            </a:r>
            <a:r>
              <a:rPr lang="es-ES" dirty="0" err="1"/>
              <a:t>jartzen</a:t>
            </a:r>
            <a:r>
              <a:rPr lang="es-ES" dirty="0"/>
              <a:t> da </a:t>
            </a:r>
            <a:r>
              <a:rPr lang="es-ES" dirty="0" err="1" smtClean="0"/>
              <a:t>agerian</a:t>
            </a:r>
            <a:endParaRPr lang="es-ES" dirty="0" smtClean="0"/>
          </a:p>
          <a:p>
            <a:r>
              <a:rPr lang="es-ES" dirty="0">
                <a:hlinkClick r:id="rId6"/>
              </a:rPr>
              <a:t>http://eu.wikipedia.org/wiki/Itsas-</a:t>
            </a:r>
            <a:r>
              <a:rPr lang="es-ES" dirty="0" smtClean="0">
                <a:hlinkClick r:id="rId6"/>
              </a:rPr>
              <a:t>energia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8619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7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34" grpId="0" animBg="1"/>
      <p:bldP spid="374835" grpId="0"/>
      <p:bldP spid="374839" grpId="0" animBg="1"/>
      <p:bldP spid="374840" grpId="0"/>
      <p:bldP spid="374841" grpId="0" animBg="1"/>
      <p:bldP spid="3779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6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9CC2EF-E8EF-2342-BDC6-46B9917BBDAB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375868" name="AutoShape 60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72773" name="Text Box 31"/>
          <p:cNvSpPr txBox="1">
            <a:spLocks noChangeArrowheads="1"/>
          </p:cNvSpPr>
          <p:nvPr/>
        </p:nvSpPr>
        <p:spPr bwMode="auto">
          <a:xfrm>
            <a:off x="812800" y="930275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Eguzki energia termikoa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72808" name="Rectangle 35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2809" name="Text Box 36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39750" y="2241550"/>
            <a:ext cx="1549400" cy="395288"/>
            <a:chOff x="340" y="1412"/>
            <a:chExt cx="976" cy="249"/>
          </a:xfrm>
        </p:grpSpPr>
        <p:sp>
          <p:nvSpPr>
            <p:cNvPr id="672803" name="Rectangle 38"/>
            <p:cNvSpPr>
              <a:spLocks noChangeArrowheads="1"/>
            </p:cNvSpPr>
            <p:nvPr/>
          </p:nvSpPr>
          <p:spPr bwMode="auto">
            <a:xfrm>
              <a:off x="340" y="1412"/>
              <a:ext cx="976" cy="24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2804" name="Text Box 39"/>
            <p:cNvSpPr txBox="1">
              <a:spLocks noChangeArrowheads="1"/>
            </p:cNvSpPr>
            <p:nvPr/>
          </p:nvSpPr>
          <p:spPr bwMode="auto">
            <a:xfrm>
              <a:off x="379" y="1440"/>
              <a:ext cx="9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    Erradiazioa</a:t>
              </a:r>
            </a:p>
          </p:txBody>
        </p:sp>
        <p:grpSp>
          <p:nvGrpSpPr>
            <p:cNvPr id="672805" name="Group 40"/>
            <p:cNvGrpSpPr>
              <a:grpSpLocks/>
            </p:cNvGrpSpPr>
            <p:nvPr/>
          </p:nvGrpSpPr>
          <p:grpSpPr bwMode="auto">
            <a:xfrm>
              <a:off x="357" y="1445"/>
              <a:ext cx="187" cy="212"/>
              <a:chOff x="2275" y="3262"/>
              <a:chExt cx="187" cy="212"/>
            </a:xfrm>
          </p:grpSpPr>
          <p:sp>
            <p:nvSpPr>
              <p:cNvPr id="672806" name="Oval 41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72807" name="Text Box 42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1</a:t>
                </a:r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539750" y="3014663"/>
            <a:ext cx="1549400" cy="395287"/>
            <a:chOff x="340" y="1899"/>
            <a:chExt cx="976" cy="249"/>
          </a:xfrm>
        </p:grpSpPr>
        <p:sp>
          <p:nvSpPr>
            <p:cNvPr id="672798" name="Rectangle 45"/>
            <p:cNvSpPr>
              <a:spLocks noChangeArrowheads="1"/>
            </p:cNvSpPr>
            <p:nvPr/>
          </p:nvSpPr>
          <p:spPr bwMode="auto">
            <a:xfrm>
              <a:off x="340" y="1899"/>
              <a:ext cx="976" cy="2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2799" name="Text Box 46"/>
            <p:cNvSpPr txBox="1">
              <a:spLocks noChangeArrowheads="1"/>
            </p:cNvSpPr>
            <p:nvPr/>
          </p:nvSpPr>
          <p:spPr bwMode="auto">
            <a:xfrm>
              <a:off x="506" y="1928"/>
              <a:ext cx="6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Termikoa</a:t>
              </a:r>
            </a:p>
          </p:txBody>
        </p:sp>
        <p:grpSp>
          <p:nvGrpSpPr>
            <p:cNvPr id="672800" name="Group 47"/>
            <p:cNvGrpSpPr>
              <a:grpSpLocks/>
            </p:cNvGrpSpPr>
            <p:nvPr/>
          </p:nvGrpSpPr>
          <p:grpSpPr bwMode="auto">
            <a:xfrm>
              <a:off x="357" y="1932"/>
              <a:ext cx="187" cy="212"/>
              <a:chOff x="2275" y="3262"/>
              <a:chExt cx="187" cy="212"/>
            </a:xfrm>
          </p:grpSpPr>
          <p:sp>
            <p:nvSpPr>
              <p:cNvPr id="672801" name="Oval 48"/>
              <p:cNvSpPr>
                <a:spLocks noChangeArrowheads="1"/>
              </p:cNvSpPr>
              <p:nvPr/>
            </p:nvSpPr>
            <p:spPr bwMode="auto">
              <a:xfrm>
                <a:off x="2289" y="3274"/>
                <a:ext cx="159" cy="15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/>
              </a:p>
            </p:txBody>
          </p:sp>
          <p:sp>
            <p:nvSpPr>
              <p:cNvPr id="672802" name="Text Box 49"/>
              <p:cNvSpPr txBox="1">
                <a:spLocks noChangeArrowheads="1"/>
              </p:cNvSpPr>
              <p:nvPr/>
            </p:nvSpPr>
            <p:spPr bwMode="auto">
              <a:xfrm>
                <a:off x="2275" y="326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u-ES"/>
                  <a:t>2</a:t>
                </a:r>
              </a:p>
            </p:txBody>
          </p:sp>
        </p:grpSp>
      </p:grpSp>
      <p:sp>
        <p:nvSpPr>
          <p:cNvPr id="375860" name="Text Box 52"/>
          <p:cNvSpPr txBox="1">
            <a:spLocks noChangeArrowheads="1"/>
          </p:cNvSpPr>
          <p:nvPr/>
        </p:nvSpPr>
        <p:spPr bwMode="auto">
          <a:xfrm>
            <a:off x="3059113" y="1376363"/>
            <a:ext cx="3457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Heliostatoak. Hodian kontzentratzen dira erradiazioak.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2817813" y="1398588"/>
            <a:ext cx="296862" cy="336550"/>
            <a:chOff x="2275" y="3262"/>
            <a:chExt cx="187" cy="212"/>
          </a:xfrm>
        </p:grpSpPr>
        <p:sp>
          <p:nvSpPr>
            <p:cNvPr id="672796" name="Oval 54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2797" name="Text Box 55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5864" name="Text Box 56"/>
          <p:cNvSpPr txBox="1">
            <a:spLocks noChangeArrowheads="1"/>
          </p:cNvSpPr>
          <p:nvPr/>
        </p:nvSpPr>
        <p:spPr bwMode="auto">
          <a:xfrm>
            <a:off x="7200900" y="1336675"/>
            <a:ext cx="1943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Lurrinak turbina mugitzen du</a:t>
            </a:r>
            <a:r>
              <a:rPr lang="eu-ES" b="1"/>
              <a:t>.</a:t>
            </a:r>
            <a:r>
              <a:rPr lang="eu-ES"/>
              <a:t> </a:t>
            </a: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6951663" y="1336675"/>
            <a:ext cx="320675" cy="336550"/>
            <a:chOff x="2289" y="3262"/>
            <a:chExt cx="159" cy="212"/>
          </a:xfrm>
        </p:grpSpPr>
        <p:sp>
          <p:nvSpPr>
            <p:cNvPr id="672794" name="Oval 58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2795" name="Text Box 59"/>
            <p:cNvSpPr txBox="1">
              <a:spLocks noChangeArrowheads="1"/>
            </p:cNvSpPr>
            <p:nvPr/>
          </p:nvSpPr>
          <p:spPr bwMode="auto">
            <a:xfrm>
              <a:off x="2295" y="3262"/>
              <a:ext cx="1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2</a:t>
              </a:r>
            </a:p>
          </p:txBody>
        </p:sp>
      </p:grpSp>
      <p:sp>
        <p:nvSpPr>
          <p:cNvPr id="375871" name="Text Box 63"/>
          <p:cNvSpPr txBox="1">
            <a:spLocks noChangeArrowheads="1"/>
          </p:cNvSpPr>
          <p:nvPr/>
        </p:nvSpPr>
        <p:spPr bwMode="auto">
          <a:xfrm>
            <a:off x="6372225" y="5157788"/>
            <a:ext cx="27289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Turbina sorgailuarekin konektatuta dago energia mekanikoa elektrizitatean transformatuz.</a:t>
            </a:r>
          </a:p>
        </p:txBody>
      </p: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6046787" y="4545850"/>
            <a:ext cx="3097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u-ES" b="1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Sustantzia kimikoak, azalera, errendimendu txikia, …</a:t>
            </a:r>
          </a:p>
        </p:txBody>
      </p:sp>
      <p:pic>
        <p:nvPicPr>
          <p:cNvPr id="4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270868" y="2312988"/>
            <a:ext cx="432909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Eguzki-energia</a:t>
            </a:r>
            <a:r>
              <a:rPr lang="es-ES" dirty="0"/>
              <a:t> </a:t>
            </a:r>
            <a:r>
              <a:rPr lang="es-ES" dirty="0" err="1"/>
              <a:t>termikoa</a:t>
            </a:r>
            <a:r>
              <a:rPr lang="es-ES" dirty="0"/>
              <a:t> </a:t>
            </a:r>
            <a:r>
              <a:rPr lang="es-ES" dirty="0" err="1"/>
              <a:t>beroa</a:t>
            </a:r>
            <a:r>
              <a:rPr lang="es-ES" dirty="0"/>
              <a:t> </a:t>
            </a:r>
            <a:r>
              <a:rPr lang="es-ES" dirty="0" err="1"/>
              <a:t>lortzeko</a:t>
            </a:r>
            <a:r>
              <a:rPr lang="es-ES" dirty="0"/>
              <a:t> </a:t>
            </a:r>
            <a:r>
              <a:rPr lang="es-ES" dirty="0" err="1"/>
              <a:t>eguzkiaren</a:t>
            </a:r>
            <a:r>
              <a:rPr lang="es-ES" dirty="0"/>
              <a:t> </a:t>
            </a:r>
            <a:r>
              <a:rPr lang="es-ES" dirty="0" err="1"/>
              <a:t>energiaz</a:t>
            </a:r>
            <a:r>
              <a:rPr lang="es-ES" dirty="0"/>
              <a:t> </a:t>
            </a:r>
            <a:r>
              <a:rPr lang="es-ES" dirty="0" err="1"/>
              <a:t>baliatzean</a:t>
            </a:r>
            <a:r>
              <a:rPr lang="es-ES" dirty="0"/>
              <a:t> </a:t>
            </a:r>
            <a:r>
              <a:rPr lang="es-ES" dirty="0" err="1"/>
              <a:t>datza</a:t>
            </a:r>
            <a:r>
              <a:rPr lang="es-ES" dirty="0"/>
              <a:t>. </a:t>
            </a:r>
            <a:r>
              <a:rPr lang="es-ES" dirty="0" err="1"/>
              <a:t>Uhin</a:t>
            </a:r>
            <a:r>
              <a:rPr lang="es-ES" dirty="0"/>
              <a:t> </a:t>
            </a:r>
            <a:r>
              <a:rPr lang="es-ES" dirty="0" err="1"/>
              <a:t>elektromagnetikoek</a:t>
            </a:r>
            <a:r>
              <a:rPr lang="es-ES" dirty="0"/>
              <a:t> </a:t>
            </a:r>
            <a:r>
              <a:rPr lang="es-ES" dirty="0" err="1"/>
              <a:t>materialei</a:t>
            </a:r>
            <a:r>
              <a:rPr lang="es-ES" dirty="0"/>
              <a:t> </a:t>
            </a:r>
            <a:r>
              <a:rPr lang="es-ES" dirty="0" err="1"/>
              <a:t>beroa</a:t>
            </a:r>
            <a:r>
              <a:rPr lang="es-ES" dirty="0"/>
              <a:t> </a:t>
            </a:r>
            <a:r>
              <a:rPr lang="es-ES" dirty="0" err="1"/>
              <a:t>transferitzen</a:t>
            </a:r>
            <a:r>
              <a:rPr lang="es-ES" dirty="0"/>
              <a:t> diete. </a:t>
            </a:r>
            <a:r>
              <a:rPr lang="es-ES" dirty="0" err="1"/>
              <a:t>Energia</a:t>
            </a:r>
            <a:r>
              <a:rPr lang="es-ES" dirty="0"/>
              <a:t> mota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agortezina</a:t>
            </a:r>
            <a:r>
              <a:rPr lang="es-ES" dirty="0"/>
              <a:t> eta </a:t>
            </a:r>
            <a:r>
              <a:rPr lang="es-ES" dirty="0" err="1"/>
              <a:t>guztiz</a:t>
            </a:r>
            <a:r>
              <a:rPr lang="es-ES" dirty="0"/>
              <a:t> </a:t>
            </a:r>
            <a:r>
              <a:rPr lang="es-ES" dirty="0" err="1"/>
              <a:t>berriztagarria</a:t>
            </a:r>
            <a:r>
              <a:rPr lang="es-ES" dirty="0"/>
              <a:t> da, </a:t>
            </a:r>
            <a:r>
              <a:rPr lang="es-ES" dirty="0" err="1"/>
              <a:t>hau</a:t>
            </a:r>
            <a:r>
              <a:rPr lang="es-ES" dirty="0"/>
              <a:t> da, </a:t>
            </a:r>
            <a:r>
              <a:rPr lang="es-ES" dirty="0" err="1"/>
              <a:t>naturan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du </a:t>
            </a:r>
            <a:r>
              <a:rPr lang="es-ES" dirty="0" err="1"/>
              <a:t>eraginik</a:t>
            </a:r>
            <a:r>
              <a:rPr lang="es-ES" dirty="0" smtClean="0"/>
              <a:t>.</a:t>
            </a:r>
          </a:p>
          <a:p>
            <a:r>
              <a:rPr lang="es-ES" dirty="0">
                <a:hlinkClick r:id="rId6"/>
              </a:rPr>
              <a:t>http://eguzkienergia.wikispaces.com/file/view/A207040-c.jpg/115723441/283x244/A207040-</a:t>
            </a:r>
            <a:r>
              <a:rPr lang="es-ES" dirty="0" smtClean="0">
                <a:hlinkClick r:id="rId6"/>
              </a:rPr>
              <a:t>c.jpg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81016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7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68" grpId="0" animBg="1"/>
      <p:bldP spid="375860" grpId="0"/>
      <p:bldP spid="375864" grpId="0"/>
      <p:bldP spid="375871" grpId="0"/>
      <p:bldP spid="3779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EB8DBE-76D6-F746-AD48-435E6F971CF1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sp>
        <p:nvSpPr>
          <p:cNvPr id="376882" name="AutoShape 50"/>
          <p:cNvSpPr>
            <a:spLocks noChangeArrowheads="1"/>
          </p:cNvSpPr>
          <p:nvPr/>
        </p:nvSpPr>
        <p:spPr bwMode="auto">
          <a:xfrm rot="5400000">
            <a:off x="-899319" y="3393282"/>
            <a:ext cx="4427537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74820" name="Text Box 31"/>
          <p:cNvSpPr txBox="1">
            <a:spLocks noChangeArrowheads="1"/>
          </p:cNvSpPr>
          <p:nvPr/>
        </p:nvSpPr>
        <p:spPr bwMode="auto">
          <a:xfrm>
            <a:off x="792163" y="752475"/>
            <a:ext cx="58324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000"/>
              <a:t>Eguzki energia fotovoltaikoa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9750" y="3789363"/>
            <a:ext cx="1549400" cy="395287"/>
            <a:chOff x="340" y="2387"/>
            <a:chExt cx="976" cy="249"/>
          </a:xfrm>
        </p:grpSpPr>
        <p:sp>
          <p:nvSpPr>
            <p:cNvPr id="674837" name="Rectangle 36"/>
            <p:cNvSpPr>
              <a:spLocks noChangeArrowheads="1"/>
            </p:cNvSpPr>
            <p:nvPr/>
          </p:nvSpPr>
          <p:spPr bwMode="auto">
            <a:xfrm>
              <a:off x="340" y="2387"/>
              <a:ext cx="976" cy="24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4838" name="Text Box 37"/>
            <p:cNvSpPr txBox="1">
              <a:spLocks noChangeArrowheads="1"/>
            </p:cNvSpPr>
            <p:nvPr/>
          </p:nvSpPr>
          <p:spPr bwMode="auto">
            <a:xfrm>
              <a:off x="492" y="2415"/>
              <a:ext cx="6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Elektrikoa</a:t>
              </a:r>
            </a:p>
          </p:txBody>
        </p:sp>
      </p:grpSp>
      <p:sp>
        <p:nvSpPr>
          <p:cNvPr id="674823" name="Rectangle 39"/>
          <p:cNvSpPr>
            <a:spLocks noChangeArrowheads="1"/>
          </p:cNvSpPr>
          <p:nvPr/>
        </p:nvSpPr>
        <p:spPr bwMode="auto">
          <a:xfrm>
            <a:off x="539750" y="2255838"/>
            <a:ext cx="1549400" cy="395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674824" name="Text Box 40"/>
          <p:cNvSpPr txBox="1">
            <a:spLocks noChangeArrowheads="1"/>
          </p:cNvSpPr>
          <p:nvPr/>
        </p:nvSpPr>
        <p:spPr bwMode="auto">
          <a:xfrm>
            <a:off x="827088" y="2205038"/>
            <a:ext cx="1843087" cy="482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u-ES"/>
              <a:t>Erradiazio</a:t>
            </a:r>
          </a:p>
          <a:p>
            <a:pPr algn="ctr" eaLnBrk="1" hangingPunct="1">
              <a:lnSpc>
                <a:spcPct val="80000"/>
              </a:lnSpc>
            </a:pPr>
            <a:r>
              <a:rPr lang="eu-ES"/>
              <a:t>elektromagnetikoa</a:t>
            </a:r>
          </a:p>
        </p:txBody>
      </p:sp>
      <p:grpSp>
        <p:nvGrpSpPr>
          <p:cNvPr id="674825" name="Group 41"/>
          <p:cNvGrpSpPr>
            <a:grpSpLocks/>
          </p:cNvGrpSpPr>
          <p:nvPr/>
        </p:nvGrpSpPr>
        <p:grpSpPr bwMode="auto">
          <a:xfrm>
            <a:off x="566738" y="2308225"/>
            <a:ext cx="296862" cy="336550"/>
            <a:chOff x="2275" y="3262"/>
            <a:chExt cx="187" cy="212"/>
          </a:xfrm>
        </p:grpSpPr>
        <p:sp>
          <p:nvSpPr>
            <p:cNvPr id="674835" name="Oval 42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4836" name="Text Box 43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6883" name="Text Box 51"/>
          <p:cNvSpPr txBox="1">
            <a:spLocks noChangeArrowheads="1"/>
          </p:cNvSpPr>
          <p:nvPr/>
        </p:nvSpPr>
        <p:spPr bwMode="auto">
          <a:xfrm>
            <a:off x="4865688" y="4468962"/>
            <a:ext cx="2232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dirty="0"/>
              <a:t>Eguzki panel fotovoltaikoetan silizioa dugu.</a:t>
            </a:r>
          </a:p>
        </p:txBody>
      </p:sp>
      <p:sp>
        <p:nvSpPr>
          <p:cNvPr id="376885" name="Text Box 53"/>
          <p:cNvSpPr txBox="1">
            <a:spLocks noChangeArrowheads="1"/>
          </p:cNvSpPr>
          <p:nvPr/>
        </p:nvSpPr>
        <p:spPr bwMode="auto">
          <a:xfrm>
            <a:off x="2930525" y="1219200"/>
            <a:ext cx="5673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/>
              <a:t>Eguzki izpiak eguzki panelean perpendikularki jotzen dute</a:t>
            </a:r>
            <a:br>
              <a:rPr lang="eu-ES"/>
            </a:br>
            <a:r>
              <a:rPr lang="eu-ES"/>
              <a:t>efektu fotoelektrikoa sortuz. Elektroiak mugitu egiten dira eta elektrizitatea sortzen da.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654300" y="1227138"/>
            <a:ext cx="296863" cy="336550"/>
            <a:chOff x="2275" y="3262"/>
            <a:chExt cx="187" cy="212"/>
          </a:xfrm>
        </p:grpSpPr>
        <p:sp>
          <p:nvSpPr>
            <p:cNvPr id="674833" name="Oval 55"/>
            <p:cNvSpPr>
              <a:spLocks noChangeArrowheads="1"/>
            </p:cNvSpPr>
            <p:nvPr/>
          </p:nvSpPr>
          <p:spPr bwMode="auto">
            <a:xfrm>
              <a:off x="2289" y="3274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674834" name="Text Box 56"/>
            <p:cNvSpPr txBox="1">
              <a:spLocks noChangeArrowheads="1"/>
            </p:cNvSpPr>
            <p:nvPr/>
          </p:nvSpPr>
          <p:spPr bwMode="auto">
            <a:xfrm>
              <a:off x="2275" y="326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u-ES"/>
                <a:t>1</a:t>
              </a:r>
            </a:p>
          </p:txBody>
        </p:sp>
      </p:grpSp>
      <p:sp>
        <p:nvSpPr>
          <p:cNvPr id="376890" name="Line 58"/>
          <p:cNvSpPr>
            <a:spLocks noChangeShapeType="1"/>
          </p:cNvSpPr>
          <p:nvPr/>
        </p:nvSpPr>
        <p:spPr bwMode="auto">
          <a:xfrm>
            <a:off x="8316913" y="2312988"/>
            <a:ext cx="360362" cy="0"/>
          </a:xfrm>
          <a:prstGeom prst="line">
            <a:avLst/>
          </a:prstGeom>
          <a:noFill/>
          <a:ln w="57150">
            <a:solidFill>
              <a:srgbClr val="CC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951163" y="2205038"/>
            <a:ext cx="55387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Eguzki-energia</a:t>
            </a:r>
            <a:r>
              <a:rPr lang="es-ES" dirty="0"/>
              <a:t> </a:t>
            </a:r>
            <a:r>
              <a:rPr lang="es-ES" dirty="0" err="1"/>
              <a:t>fotovoltaikoak</a:t>
            </a:r>
            <a:r>
              <a:rPr lang="es-ES" dirty="0"/>
              <a:t> </a:t>
            </a:r>
            <a:r>
              <a:rPr lang="es-ES" dirty="0" err="1"/>
              <a:t>eguzki</a:t>
            </a:r>
            <a:r>
              <a:rPr lang="es-ES" dirty="0"/>
              <a:t> </a:t>
            </a:r>
            <a:r>
              <a:rPr lang="es-ES" dirty="0" err="1"/>
              <a:t>izpiak</a:t>
            </a:r>
            <a:r>
              <a:rPr lang="es-ES" dirty="0"/>
              <a:t> </a:t>
            </a:r>
            <a:r>
              <a:rPr lang="es-ES" dirty="0" err="1"/>
              <a:t>erabiliak</a:t>
            </a:r>
            <a:r>
              <a:rPr lang="es-ES" dirty="0"/>
              <a:t> </a:t>
            </a:r>
            <a:r>
              <a:rPr lang="es-ES" dirty="0" err="1"/>
              <a:t>sortutako</a:t>
            </a:r>
            <a:r>
              <a:rPr lang="es-ES" dirty="0"/>
              <a:t>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elektrikoa</a:t>
            </a:r>
            <a:r>
              <a:rPr lang="es-ES" dirty="0"/>
              <a:t> da.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berriztagarria</a:t>
            </a:r>
            <a:r>
              <a:rPr lang="es-ES" dirty="0"/>
              <a:t> da. </a:t>
            </a:r>
            <a:r>
              <a:rPr lang="es-ES" dirty="0" err="1"/>
              <a:t>Zelula</a:t>
            </a:r>
            <a:r>
              <a:rPr lang="es-ES" dirty="0"/>
              <a:t> </a:t>
            </a:r>
            <a:r>
              <a:rPr lang="es-ES" dirty="0" err="1"/>
              <a:t>fotovoltaikoa</a:t>
            </a:r>
            <a:r>
              <a:rPr lang="es-ES" dirty="0"/>
              <a:t> da </a:t>
            </a:r>
            <a:r>
              <a:rPr lang="es-ES" dirty="0" err="1"/>
              <a:t>energia</a:t>
            </a:r>
            <a:r>
              <a:rPr lang="es-ES" dirty="0"/>
              <a:t> </a:t>
            </a:r>
            <a:r>
              <a:rPr lang="es-ES" dirty="0" err="1"/>
              <a:t>ekoizpen</a:t>
            </a:r>
            <a:r>
              <a:rPr lang="es-ES" dirty="0"/>
              <a:t> </a:t>
            </a:r>
            <a:r>
              <a:rPr lang="es-ES" dirty="0" err="1"/>
              <a:t>honen</a:t>
            </a:r>
            <a:r>
              <a:rPr lang="es-ES" dirty="0"/>
              <a:t> </a:t>
            </a:r>
            <a:r>
              <a:rPr lang="es-ES" dirty="0" err="1" smtClean="0"/>
              <a:t>oinarrian</a:t>
            </a:r>
            <a:endParaRPr lang="es-ES" dirty="0" smtClean="0"/>
          </a:p>
          <a:p>
            <a:r>
              <a:rPr lang="es-ES" dirty="0">
                <a:hlinkClick r:id="rId6"/>
              </a:rPr>
              <a:t>http://eu.wikipedia.org/wiki/Eguzki-</a:t>
            </a:r>
            <a:r>
              <a:rPr lang="es-ES" dirty="0" smtClean="0">
                <a:hlinkClick r:id="rId6"/>
              </a:rPr>
              <a:t>energia_fotovoltaiko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6984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82" grpId="0" animBg="1"/>
      <p:bldP spid="376883" grpId="0"/>
      <p:bldP spid="376885" grpId="0"/>
      <p:bldP spid="37689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1148</Words>
  <Application>Microsoft Macintosh PowerPoint</Application>
  <PresentationFormat>Presentación en pantalla (4:3)</PresentationFormat>
  <Paragraphs>227</Paragraphs>
  <Slides>15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15. ENERGIA ITURRIAK  Lehen diapositiban dagoen koadroa irakurri eta ondorioak atera. Hemen duzue informazioa: http://www.eurekamuseoa.es/images/stories/AreaEducativa/RecursosDidacticos/EnergiaParaLaVida/4_Energia_bizia.pdf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ENERGIA ITURRIAK</dc:title>
  <dc:creator>Jme</dc:creator>
  <cp:lastModifiedBy>Jme</cp:lastModifiedBy>
  <cp:revision>10</cp:revision>
  <dcterms:created xsi:type="dcterms:W3CDTF">2015-04-14T08:53:56Z</dcterms:created>
  <dcterms:modified xsi:type="dcterms:W3CDTF">2015-06-10T17:08:48Z</dcterms:modified>
</cp:coreProperties>
</file>