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9.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10.xml" ContentType="application/vnd.openxmlformats-officedocument.presentationml.notesSlide+xml"/>
  <Override PartName="/ppt/embeddings/oleObject20.bin" ContentType="application/vnd.openxmlformats-officedocument.oleObject"/>
  <Override PartName="/ppt/notesSlides/notesSlide11.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notesSlides/notesSlide12.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notesSlides/notesSlide13.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notesSlides/notesSlide14.xml" ContentType="application/vnd.openxmlformats-officedocument.presentationml.notesSlide+xml"/>
  <Override PartName="/ppt/embeddings/oleObject28.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305" r:id="rId44"/>
    <p:sldId id="306" r:id="rId45"/>
    <p:sldId id="307" r:id="rId46"/>
    <p:sldId id="308" r:id="rId47"/>
    <p:sldId id="309" r:id="rId4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6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 Id="rId3"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7" Type="http://schemas.openxmlformats.org/officeDocument/2006/relationships/image" Target="../media/image19.emf"/><Relationship Id="rId1" Type="http://schemas.openxmlformats.org/officeDocument/2006/relationships/image" Target="../media/image13.emf"/><Relationship Id="rId2"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image" Target="../media/image20.emf"/><Relationship Id="rId2"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E74C8-CB1A-9843-842C-79CCD38B2DD3}" type="datetimeFigureOut">
              <a:rPr lang="es-ES" smtClean="0"/>
              <a:t>10/6/15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5D2A0-A166-F447-9488-0971ED671215}" type="slidenum">
              <a:rPr lang="es-ES" smtClean="0"/>
              <a:t>‹Nr.›</a:t>
            </a:fld>
            <a:endParaRPr lang="es-ES"/>
          </a:p>
        </p:txBody>
      </p:sp>
    </p:spTree>
    <p:extLst>
      <p:ext uri="{BB962C8B-B14F-4D97-AF65-F5344CB8AC3E}">
        <p14:creationId xmlns:p14="http://schemas.microsoft.com/office/powerpoint/2010/main" val="34249331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B2C93DA-DB69-F543-A690-4925335E6F8F}" type="slidenum">
              <a:rPr lang="eu-ES" sz="1200">
                <a:latin typeface="Times" charset="0"/>
              </a:rPr>
              <a:pPr/>
              <a:t>4</a:t>
            </a:fld>
            <a:endParaRPr lang="eu-ES" sz="1200">
              <a:latin typeface="Times" charset="0"/>
            </a:endParaRPr>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0D47854-6351-1D4E-BFEC-B7445988F1D0}" type="slidenum">
              <a:rPr lang="eu-ES" sz="1200">
                <a:latin typeface="Times" charset="0"/>
              </a:rPr>
              <a:pPr/>
              <a:t>33</a:t>
            </a:fld>
            <a:endParaRPr lang="eu-ES" sz="1200">
              <a:latin typeface="Times" charset="0"/>
            </a:endParaRPr>
          </a:p>
        </p:txBody>
      </p:sp>
      <p:sp>
        <p:nvSpPr>
          <p:cNvPr id="6328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12813">
              <a:defRPr sz="1600">
                <a:solidFill>
                  <a:schemeClr val="tx1"/>
                </a:solidFill>
                <a:latin typeface="Arial" charset="0"/>
                <a:ea typeface="ＭＳ Ｐゴシック" charset="0"/>
                <a:cs typeface="ＭＳ Ｐゴシック" charset="0"/>
              </a:defRPr>
            </a:lvl1pPr>
            <a:lvl2pPr marL="742950" indent="-285750" defTabSz="912813">
              <a:defRPr sz="1600">
                <a:solidFill>
                  <a:schemeClr val="tx1"/>
                </a:solidFill>
                <a:latin typeface="Arial" charset="0"/>
                <a:ea typeface="ＭＳ Ｐゴシック" charset="0"/>
              </a:defRPr>
            </a:lvl2pPr>
            <a:lvl3pPr marL="1143000" indent="-228600" defTabSz="912813">
              <a:defRPr sz="1600">
                <a:solidFill>
                  <a:schemeClr val="tx1"/>
                </a:solidFill>
                <a:latin typeface="Arial" charset="0"/>
                <a:ea typeface="ＭＳ Ｐゴシック" charset="0"/>
              </a:defRPr>
            </a:lvl3pPr>
            <a:lvl4pPr marL="1600200" indent="-228600" defTabSz="912813">
              <a:defRPr sz="1600">
                <a:solidFill>
                  <a:schemeClr val="tx1"/>
                </a:solidFill>
                <a:latin typeface="Arial" charset="0"/>
                <a:ea typeface="ＭＳ Ｐゴシック" charset="0"/>
              </a:defRPr>
            </a:lvl4pPr>
            <a:lvl5pPr marL="2057400" indent="-228600" defTabSz="912813">
              <a:defRPr sz="16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43201769-CA93-C94E-806C-4F0133D22A7C}" type="slidenum">
              <a:rPr lang="es-ES" sz="1200">
                <a:latin typeface="Times New Roman" charset="0"/>
              </a:rPr>
              <a:pPr algn="r" eaLnBrk="1" hangingPunct="1"/>
              <a:t>33</a:t>
            </a:fld>
            <a:endParaRPr lang="es-ES" sz="1200">
              <a:latin typeface="Times New Roman" charset="0"/>
            </a:endParaRPr>
          </a:p>
        </p:txBody>
      </p:sp>
      <p:sp>
        <p:nvSpPr>
          <p:cNvPr id="632835" name="Rectangle 2"/>
          <p:cNvSpPr>
            <a:spLocks noGrp="1" noRot="1" noChangeAspect="1" noChangeArrowheads="1" noTextEdit="1"/>
          </p:cNvSpPr>
          <p:nvPr>
            <p:ph type="sldImg"/>
          </p:nvPr>
        </p:nvSpPr>
        <p:spPr>
          <a:ln/>
        </p:spPr>
      </p:sp>
      <p:sp>
        <p:nvSpPr>
          <p:cNvPr id="632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pPr eaLnBrk="1" hangingPunct="1"/>
            <a:r>
              <a:rPr lang="es-ES"/>
              <a:t>Explicar que realizamos cierto trabajo sobre el sistema para levantar la pelota(SIN ACELERARLA), pero esta está en reposo al comienzo y al final, no debería  como decía la ecuación anterior manifestarse esto como una variación de algún tipo de energía?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0FAAAB9-9DB0-7346-9F88-1F4013CE1D8C}" type="slidenum">
              <a:rPr lang="eu-ES" sz="1200">
                <a:latin typeface="Times" charset="0"/>
              </a:rPr>
              <a:pPr/>
              <a:t>34</a:t>
            </a:fld>
            <a:endParaRPr lang="eu-ES" sz="1200">
              <a:latin typeface="Times" charset="0"/>
            </a:endParaRPr>
          </a:p>
        </p:txBody>
      </p:sp>
      <p:sp>
        <p:nvSpPr>
          <p:cNvPr id="6348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12813">
              <a:defRPr sz="1600">
                <a:solidFill>
                  <a:schemeClr val="tx1"/>
                </a:solidFill>
                <a:latin typeface="Arial" charset="0"/>
                <a:ea typeface="ＭＳ Ｐゴシック" charset="0"/>
                <a:cs typeface="ＭＳ Ｐゴシック" charset="0"/>
              </a:defRPr>
            </a:lvl1pPr>
            <a:lvl2pPr marL="742950" indent="-285750" defTabSz="912813">
              <a:defRPr sz="1600">
                <a:solidFill>
                  <a:schemeClr val="tx1"/>
                </a:solidFill>
                <a:latin typeface="Arial" charset="0"/>
                <a:ea typeface="ＭＳ Ｐゴシック" charset="0"/>
              </a:defRPr>
            </a:lvl2pPr>
            <a:lvl3pPr marL="1143000" indent="-228600" defTabSz="912813">
              <a:defRPr sz="1600">
                <a:solidFill>
                  <a:schemeClr val="tx1"/>
                </a:solidFill>
                <a:latin typeface="Arial" charset="0"/>
                <a:ea typeface="ＭＳ Ｐゴシック" charset="0"/>
              </a:defRPr>
            </a:lvl3pPr>
            <a:lvl4pPr marL="1600200" indent="-228600" defTabSz="912813">
              <a:defRPr sz="1600">
                <a:solidFill>
                  <a:schemeClr val="tx1"/>
                </a:solidFill>
                <a:latin typeface="Arial" charset="0"/>
                <a:ea typeface="ＭＳ Ｐゴシック" charset="0"/>
              </a:defRPr>
            </a:lvl4pPr>
            <a:lvl5pPr marL="2057400" indent="-228600" defTabSz="912813">
              <a:defRPr sz="16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B3F9779A-534B-AA4C-9760-B90F8A48A4D6}" type="slidenum">
              <a:rPr lang="es-ES" sz="1200">
                <a:latin typeface="Times New Roman" charset="0"/>
              </a:rPr>
              <a:pPr algn="r" eaLnBrk="1" hangingPunct="1"/>
              <a:t>34</a:t>
            </a:fld>
            <a:endParaRPr lang="es-ES" sz="1200">
              <a:latin typeface="Times New Roman" charset="0"/>
            </a:endParaRPr>
          </a:p>
        </p:txBody>
      </p:sp>
      <p:sp>
        <p:nvSpPr>
          <p:cNvPr id="634883" name="Rectangle 2"/>
          <p:cNvSpPr>
            <a:spLocks noGrp="1" noRot="1" noChangeAspect="1" noChangeArrowheads="1" noTextEdit="1"/>
          </p:cNvSpPr>
          <p:nvPr>
            <p:ph type="sldImg"/>
          </p:nvPr>
        </p:nvSpPr>
        <p:spPr>
          <a:ln/>
        </p:spPr>
      </p:sp>
      <p:sp>
        <p:nvSpPr>
          <p:cNvPr id="634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pPr eaLnBrk="1" hangingPunct="1"/>
            <a:r>
              <a:rPr lang="es-ES"/>
              <a:t>Para tener idea de cuanto es un joule, hacer que calculen a que altura hay que poner una manzana de 100 g para que tenga un joule de energía potencial. Si tomamos g=10m</a:t>
            </a:r>
            <a:r>
              <a:rPr lang="es-ES">
                <a:cs typeface="Times New Roman" charset="0"/>
              </a:rPr>
              <a:t>/s2, hay que ponerla a UN metro!</a:t>
            </a:r>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73A8DED-A14D-BB44-B0B9-4A9EF7055E76}" type="slidenum">
              <a:rPr lang="eu-ES" sz="1200">
                <a:latin typeface="Times" charset="0"/>
              </a:rPr>
              <a:pPr/>
              <a:t>41</a:t>
            </a:fld>
            <a:endParaRPr lang="eu-ES" sz="1200">
              <a:latin typeface="Times" charset="0"/>
            </a:endParaRPr>
          </a:p>
        </p:txBody>
      </p:sp>
      <p:sp>
        <p:nvSpPr>
          <p:cNvPr id="644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12813">
              <a:defRPr sz="1600">
                <a:solidFill>
                  <a:schemeClr val="tx1"/>
                </a:solidFill>
                <a:latin typeface="Arial" charset="0"/>
                <a:ea typeface="ＭＳ Ｐゴシック" charset="0"/>
                <a:cs typeface="ＭＳ Ｐゴシック" charset="0"/>
              </a:defRPr>
            </a:lvl1pPr>
            <a:lvl2pPr marL="742950" indent="-285750" defTabSz="912813">
              <a:defRPr sz="1600">
                <a:solidFill>
                  <a:schemeClr val="tx1"/>
                </a:solidFill>
                <a:latin typeface="Arial" charset="0"/>
                <a:ea typeface="ＭＳ Ｐゴシック" charset="0"/>
              </a:defRPr>
            </a:lvl2pPr>
            <a:lvl3pPr marL="1143000" indent="-228600" defTabSz="912813">
              <a:defRPr sz="1600">
                <a:solidFill>
                  <a:schemeClr val="tx1"/>
                </a:solidFill>
                <a:latin typeface="Arial" charset="0"/>
                <a:ea typeface="ＭＳ Ｐゴシック" charset="0"/>
              </a:defRPr>
            </a:lvl3pPr>
            <a:lvl4pPr marL="1600200" indent="-228600" defTabSz="912813">
              <a:defRPr sz="1600">
                <a:solidFill>
                  <a:schemeClr val="tx1"/>
                </a:solidFill>
                <a:latin typeface="Arial" charset="0"/>
                <a:ea typeface="ＭＳ Ｐゴシック" charset="0"/>
              </a:defRPr>
            </a:lvl4pPr>
            <a:lvl5pPr marL="2057400" indent="-228600" defTabSz="912813">
              <a:defRPr sz="16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DA50802E-AAFB-E547-A937-0139EB087FFA}" type="slidenum">
              <a:rPr lang="es-ES" sz="1200">
                <a:latin typeface="Times New Roman" charset="0"/>
              </a:rPr>
              <a:pPr algn="r" eaLnBrk="1" hangingPunct="1"/>
              <a:t>41</a:t>
            </a:fld>
            <a:endParaRPr lang="es-ES" sz="1200">
              <a:latin typeface="Times New Roman" charset="0"/>
            </a:endParaRPr>
          </a:p>
        </p:txBody>
      </p:sp>
      <p:sp>
        <p:nvSpPr>
          <p:cNvPr id="644099" name="Rectangle 2"/>
          <p:cNvSpPr>
            <a:spLocks noGrp="1" noRot="1" noChangeAspect="1" noChangeArrowheads="1" noTextEdit="1"/>
          </p:cNvSpPr>
          <p:nvPr>
            <p:ph type="sldImg"/>
          </p:nvPr>
        </p:nvSpPr>
        <p:spPr>
          <a:ln/>
        </p:spPr>
      </p:sp>
      <p:sp>
        <p:nvSpPr>
          <p:cNvPr id="64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pPr eaLnBrk="1" hangingPunct="1"/>
            <a:r>
              <a:rPr lang="es-ES"/>
              <a:t>Podría darse el ejemplo de un plano inclinado, con y sin fricción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D23F858-FECC-4E41-93BC-3CD89862A722}" type="slidenum">
              <a:rPr lang="eu-ES" sz="1200">
                <a:latin typeface="Times" charset="0"/>
              </a:rPr>
              <a:pPr/>
              <a:t>43</a:t>
            </a:fld>
            <a:endParaRPr lang="eu-ES" sz="1200">
              <a:latin typeface="Times" charset="0"/>
            </a:endParaRPr>
          </a:p>
        </p:txBody>
      </p:sp>
      <p:sp>
        <p:nvSpPr>
          <p:cNvPr id="6533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12813">
              <a:defRPr sz="1600">
                <a:solidFill>
                  <a:schemeClr val="tx1"/>
                </a:solidFill>
                <a:latin typeface="Arial" charset="0"/>
                <a:ea typeface="ＭＳ Ｐゴシック" charset="0"/>
                <a:cs typeface="ＭＳ Ｐゴシック" charset="0"/>
              </a:defRPr>
            </a:lvl1pPr>
            <a:lvl2pPr marL="742950" indent="-285750" defTabSz="912813">
              <a:defRPr sz="1600">
                <a:solidFill>
                  <a:schemeClr val="tx1"/>
                </a:solidFill>
                <a:latin typeface="Arial" charset="0"/>
                <a:ea typeface="ＭＳ Ｐゴシック" charset="0"/>
              </a:defRPr>
            </a:lvl2pPr>
            <a:lvl3pPr marL="1143000" indent="-228600" defTabSz="912813">
              <a:defRPr sz="1600">
                <a:solidFill>
                  <a:schemeClr val="tx1"/>
                </a:solidFill>
                <a:latin typeface="Arial" charset="0"/>
                <a:ea typeface="ＭＳ Ｐゴシック" charset="0"/>
              </a:defRPr>
            </a:lvl3pPr>
            <a:lvl4pPr marL="1600200" indent="-228600" defTabSz="912813">
              <a:defRPr sz="1600">
                <a:solidFill>
                  <a:schemeClr val="tx1"/>
                </a:solidFill>
                <a:latin typeface="Arial" charset="0"/>
                <a:ea typeface="ＭＳ Ｐゴシック" charset="0"/>
              </a:defRPr>
            </a:lvl4pPr>
            <a:lvl5pPr marL="2057400" indent="-228600" defTabSz="912813">
              <a:defRPr sz="16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35C8FD6D-5A31-8E41-A987-4CF8E2618167}" type="slidenum">
              <a:rPr lang="es-ES" sz="1200">
                <a:latin typeface="Times New Roman" charset="0"/>
              </a:rPr>
              <a:pPr algn="r" eaLnBrk="1" hangingPunct="1"/>
              <a:t>43</a:t>
            </a:fld>
            <a:endParaRPr lang="es-ES" sz="1200">
              <a:latin typeface="Times New Roman" charset="0"/>
            </a:endParaRPr>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pPr eaLnBrk="1" hangingPunct="1"/>
            <a:r>
              <a:rPr lang="es-ES"/>
              <a:t>Comentar porque uno pone trabajo en lugar de energía!!!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56978E7-5585-F641-B1FA-4AB5F157AFB5}" type="slidenum">
              <a:rPr lang="eu-ES" sz="1200">
                <a:latin typeface="Times" charset="0"/>
              </a:rPr>
              <a:pPr/>
              <a:t>44</a:t>
            </a:fld>
            <a:endParaRPr lang="eu-ES" sz="1200">
              <a:latin typeface="Times" charset="0"/>
            </a:endParaRPr>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E642406-887E-9C43-9230-B1848722DD81}" type="slidenum">
              <a:rPr lang="eu-ES" sz="1200">
                <a:latin typeface="Times" charset="0"/>
              </a:rPr>
              <a:pPr/>
              <a:t>46</a:t>
            </a:fld>
            <a:endParaRPr lang="eu-ES" sz="1200">
              <a:latin typeface="Times" charset="0"/>
            </a:endParaRPr>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EAEF1E0-E99E-8A45-8159-9D1FB43893AC}" type="slidenum">
              <a:rPr lang="eu-ES" sz="1200">
                <a:latin typeface="Times" charset="0"/>
              </a:rPr>
              <a:pPr/>
              <a:t>47</a:t>
            </a:fld>
            <a:endParaRPr lang="eu-ES" sz="1200">
              <a:latin typeface="Times" charset="0"/>
            </a:endParaRPr>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806D1FC-86BE-7C46-BF9A-3A94FB3027EC}" type="slidenum">
              <a:rPr lang="eu-ES" sz="1200">
                <a:latin typeface="Times" charset="0"/>
              </a:rPr>
              <a:pPr/>
              <a:t>17</a:t>
            </a:fld>
            <a:endParaRPr lang="eu-ES" sz="1200">
              <a:latin typeface="Times" charset="0"/>
            </a:endParaRPr>
          </a:p>
        </p:txBody>
      </p:sp>
      <p:sp>
        <p:nvSpPr>
          <p:cNvPr id="6082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12813">
              <a:defRPr sz="1600">
                <a:solidFill>
                  <a:schemeClr val="tx1"/>
                </a:solidFill>
                <a:latin typeface="Arial" charset="0"/>
                <a:ea typeface="ＭＳ Ｐゴシック" charset="0"/>
                <a:cs typeface="ＭＳ Ｐゴシック" charset="0"/>
              </a:defRPr>
            </a:lvl1pPr>
            <a:lvl2pPr marL="742950" indent="-285750" defTabSz="912813">
              <a:defRPr sz="1600">
                <a:solidFill>
                  <a:schemeClr val="tx1"/>
                </a:solidFill>
                <a:latin typeface="Arial" charset="0"/>
                <a:ea typeface="ＭＳ Ｐゴシック" charset="0"/>
              </a:defRPr>
            </a:lvl2pPr>
            <a:lvl3pPr marL="1143000" indent="-228600" defTabSz="912813">
              <a:defRPr sz="1600">
                <a:solidFill>
                  <a:schemeClr val="tx1"/>
                </a:solidFill>
                <a:latin typeface="Arial" charset="0"/>
                <a:ea typeface="ＭＳ Ｐゴシック" charset="0"/>
              </a:defRPr>
            </a:lvl3pPr>
            <a:lvl4pPr marL="1600200" indent="-228600" defTabSz="912813">
              <a:defRPr sz="1600">
                <a:solidFill>
                  <a:schemeClr val="tx1"/>
                </a:solidFill>
                <a:latin typeface="Arial" charset="0"/>
                <a:ea typeface="ＭＳ Ｐゴシック" charset="0"/>
              </a:defRPr>
            </a:lvl4pPr>
            <a:lvl5pPr marL="2057400" indent="-228600" defTabSz="912813">
              <a:defRPr sz="16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F92330AA-9552-1A4B-940E-B680C155CF96}" type="slidenum">
              <a:rPr lang="es-ES" sz="1200">
                <a:latin typeface="Times New Roman" charset="0"/>
              </a:rPr>
              <a:pPr algn="r" eaLnBrk="1" hangingPunct="1"/>
              <a:t>17</a:t>
            </a:fld>
            <a:endParaRPr lang="es-ES" sz="1200">
              <a:latin typeface="Times New Roman" charset="0"/>
            </a:endParaRPr>
          </a:p>
        </p:txBody>
      </p:sp>
      <p:sp>
        <p:nvSpPr>
          <p:cNvPr id="608259" name="Rectangle 2"/>
          <p:cNvSpPr>
            <a:spLocks noGrp="1" noRot="1" noChangeAspect="1" noChangeArrowheads="1" noTextEdit="1"/>
          </p:cNvSpPr>
          <p:nvPr>
            <p:ph type="sldImg"/>
          </p:nvPr>
        </p:nvSpPr>
        <p:spPr>
          <a:ln/>
        </p:spPr>
      </p:sp>
      <p:sp>
        <p:nvSpPr>
          <p:cNvPr id="608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pPr eaLnBrk="1" hangingPunct="1"/>
            <a:r>
              <a:rPr lang="es-ES"/>
              <a:t>No encuentro forma de definir energía, sin hacer uso de definiciones posteriores.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103982B-40D0-3B44-BA09-311B9A89A95B}" type="slidenum">
              <a:rPr lang="eu-ES" sz="1200">
                <a:latin typeface="Times" charset="0"/>
              </a:rPr>
              <a:pPr/>
              <a:t>18</a:t>
            </a:fld>
            <a:endParaRPr lang="eu-ES" sz="1200">
              <a:latin typeface="Times" charset="0"/>
            </a:endParaRPr>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200E560-BD7E-FE4B-9997-22C56AB172CE}" type="slidenum">
              <a:rPr lang="eu-ES" sz="1200">
                <a:latin typeface="Times" charset="0"/>
              </a:rPr>
              <a:pPr/>
              <a:t>19</a:t>
            </a:fld>
            <a:endParaRPr lang="eu-ES" sz="1200">
              <a:latin typeface="Times" charset="0"/>
            </a:endParaRPr>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EB0436C-93E9-0B48-99D6-15CC477A5F4D}" type="slidenum">
              <a:rPr lang="eu-ES" sz="1200">
                <a:latin typeface="Times" charset="0"/>
              </a:rPr>
              <a:pPr/>
              <a:t>20</a:t>
            </a:fld>
            <a:endParaRPr lang="eu-ES" sz="1200">
              <a:latin typeface="Times" charset="0"/>
            </a:endParaRPr>
          </a:p>
        </p:txBody>
      </p:sp>
      <p:sp>
        <p:nvSpPr>
          <p:cNvPr id="6144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12813">
              <a:defRPr sz="1600">
                <a:solidFill>
                  <a:schemeClr val="tx1"/>
                </a:solidFill>
                <a:latin typeface="Arial" charset="0"/>
                <a:ea typeface="ＭＳ Ｐゴシック" charset="0"/>
                <a:cs typeface="ＭＳ Ｐゴシック" charset="0"/>
              </a:defRPr>
            </a:lvl1pPr>
            <a:lvl2pPr marL="742950" indent="-285750" defTabSz="912813">
              <a:defRPr sz="1600">
                <a:solidFill>
                  <a:schemeClr val="tx1"/>
                </a:solidFill>
                <a:latin typeface="Arial" charset="0"/>
                <a:ea typeface="ＭＳ Ｐゴシック" charset="0"/>
              </a:defRPr>
            </a:lvl2pPr>
            <a:lvl3pPr marL="1143000" indent="-228600" defTabSz="912813">
              <a:defRPr sz="1600">
                <a:solidFill>
                  <a:schemeClr val="tx1"/>
                </a:solidFill>
                <a:latin typeface="Arial" charset="0"/>
                <a:ea typeface="ＭＳ Ｐゴシック" charset="0"/>
              </a:defRPr>
            </a:lvl3pPr>
            <a:lvl4pPr marL="1600200" indent="-228600" defTabSz="912813">
              <a:defRPr sz="1600">
                <a:solidFill>
                  <a:schemeClr val="tx1"/>
                </a:solidFill>
                <a:latin typeface="Arial" charset="0"/>
                <a:ea typeface="ＭＳ Ｐゴシック" charset="0"/>
              </a:defRPr>
            </a:lvl4pPr>
            <a:lvl5pPr marL="2057400" indent="-228600" defTabSz="912813">
              <a:defRPr sz="16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FF929CA6-D444-3D44-BA00-3F29D79A9D1F}" type="slidenum">
              <a:rPr lang="es-ES" sz="1200">
                <a:latin typeface="Times New Roman" charset="0"/>
              </a:rPr>
              <a:pPr algn="r" eaLnBrk="1" hangingPunct="1"/>
              <a:t>20</a:t>
            </a:fld>
            <a:endParaRPr lang="es-ES" sz="1200">
              <a:latin typeface="Times New Roman" charset="0"/>
            </a:endParaRPr>
          </a:p>
        </p:txBody>
      </p:sp>
      <p:sp>
        <p:nvSpPr>
          <p:cNvPr id="614403" name="Rectangle 2"/>
          <p:cNvSpPr>
            <a:spLocks noGrp="1" noRot="1" noChangeAspect="1" noChangeArrowheads="1" noTextEdit="1"/>
          </p:cNvSpPr>
          <p:nvPr>
            <p:ph type="sldImg"/>
          </p:nvPr>
        </p:nvSpPr>
        <p:spPr>
          <a:ln/>
        </p:spPr>
      </p:sp>
      <p:sp>
        <p:nvSpPr>
          <p:cNvPr id="614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pPr eaLnBrk="1" hangingPunct="1"/>
            <a:r>
              <a:rPr lang="es-ES"/>
              <a:t>Aclarar la notación del punto para el producto escalar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8C82EEC-B7FB-3A42-B228-8DCB945147E2}" type="slidenum">
              <a:rPr lang="eu-ES" sz="1200">
                <a:latin typeface="Times" charset="0"/>
              </a:rPr>
              <a:pPr/>
              <a:t>21</a:t>
            </a:fld>
            <a:endParaRPr lang="eu-ES" sz="1200">
              <a:latin typeface="Times" charset="0"/>
            </a:endParaRPr>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9DA6881-F074-2F49-8BC6-DCAD02BB1EF1}" type="slidenum">
              <a:rPr lang="eu-ES" sz="1200">
                <a:latin typeface="Times" charset="0"/>
              </a:rPr>
              <a:pPr/>
              <a:t>22</a:t>
            </a:fld>
            <a:endParaRPr lang="eu-ES" sz="1200">
              <a:latin typeface="Times" charset="0"/>
            </a:endParaRPr>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B620CD1-9477-D540-836B-9231FD7D1D78}" type="slidenum">
              <a:rPr lang="eu-ES" sz="1200">
                <a:latin typeface="Times" charset="0"/>
              </a:rPr>
              <a:pPr/>
              <a:t>27</a:t>
            </a:fld>
            <a:endParaRPr lang="eu-ES" sz="1200">
              <a:latin typeface="Times" charset="0"/>
            </a:endParaRPr>
          </a:p>
        </p:txBody>
      </p:sp>
      <p:sp>
        <p:nvSpPr>
          <p:cNvPr id="6246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12813">
              <a:defRPr sz="1600">
                <a:solidFill>
                  <a:schemeClr val="tx1"/>
                </a:solidFill>
                <a:latin typeface="Arial" charset="0"/>
                <a:ea typeface="ＭＳ Ｐゴシック" charset="0"/>
                <a:cs typeface="ＭＳ Ｐゴシック" charset="0"/>
              </a:defRPr>
            </a:lvl1pPr>
            <a:lvl2pPr marL="742950" indent="-285750" defTabSz="912813">
              <a:defRPr sz="1600">
                <a:solidFill>
                  <a:schemeClr val="tx1"/>
                </a:solidFill>
                <a:latin typeface="Arial" charset="0"/>
                <a:ea typeface="ＭＳ Ｐゴシック" charset="0"/>
              </a:defRPr>
            </a:lvl2pPr>
            <a:lvl3pPr marL="1143000" indent="-228600" defTabSz="912813">
              <a:defRPr sz="1600">
                <a:solidFill>
                  <a:schemeClr val="tx1"/>
                </a:solidFill>
                <a:latin typeface="Arial" charset="0"/>
                <a:ea typeface="ＭＳ Ｐゴシック" charset="0"/>
              </a:defRPr>
            </a:lvl3pPr>
            <a:lvl4pPr marL="1600200" indent="-228600" defTabSz="912813">
              <a:defRPr sz="1600">
                <a:solidFill>
                  <a:schemeClr val="tx1"/>
                </a:solidFill>
                <a:latin typeface="Arial" charset="0"/>
                <a:ea typeface="ＭＳ Ｐゴシック" charset="0"/>
              </a:defRPr>
            </a:lvl4pPr>
            <a:lvl5pPr marL="2057400" indent="-228600" defTabSz="912813">
              <a:defRPr sz="16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3D3B22E2-B376-E840-828A-5347DE675807}" type="slidenum">
              <a:rPr lang="es-ES" sz="1200">
                <a:latin typeface="Times New Roman" charset="0"/>
              </a:rPr>
              <a:pPr algn="r" eaLnBrk="1" hangingPunct="1"/>
              <a:t>27</a:t>
            </a:fld>
            <a:endParaRPr lang="es-ES" sz="1200">
              <a:latin typeface="Times New Roman" charset="0"/>
            </a:endParaRPr>
          </a:p>
        </p:txBody>
      </p:sp>
      <p:sp>
        <p:nvSpPr>
          <p:cNvPr id="624643" name="Rectangle 2"/>
          <p:cNvSpPr>
            <a:spLocks noGrp="1" noRot="1" noChangeAspect="1" noChangeArrowheads="1" noTextEdit="1"/>
          </p:cNvSpPr>
          <p:nvPr>
            <p:ph type="sldImg"/>
          </p:nvPr>
        </p:nvSpPr>
        <p:spPr>
          <a:ln/>
        </p:spPr>
      </p:sp>
      <p:sp>
        <p:nvSpPr>
          <p:cNvPr id="624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pPr eaLnBrk="1" hangingPunct="1"/>
            <a:r>
              <a:rPr lang="es-ES"/>
              <a:t>Hacer el dibujo de cada caso y mostrar claramente cual es la trayectoria y cual la fuerza y el ángulo.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1C1944D-065F-9D44-B38A-E7418695D833}" type="slidenum">
              <a:rPr lang="eu-ES" sz="1200">
                <a:latin typeface="Times" charset="0"/>
              </a:rPr>
              <a:pPr/>
              <a:t>30</a:t>
            </a:fld>
            <a:endParaRPr lang="eu-ES" sz="1200">
              <a:latin typeface="Times" charset="0"/>
            </a:endParaRPr>
          </a:p>
        </p:txBody>
      </p:sp>
      <p:sp>
        <p:nvSpPr>
          <p:cNvPr id="6287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defTabSz="912813">
              <a:defRPr sz="1600">
                <a:solidFill>
                  <a:schemeClr val="tx1"/>
                </a:solidFill>
                <a:latin typeface="Arial" charset="0"/>
                <a:ea typeface="ＭＳ Ｐゴシック" charset="0"/>
                <a:cs typeface="ＭＳ Ｐゴシック" charset="0"/>
              </a:defRPr>
            </a:lvl1pPr>
            <a:lvl2pPr marL="742950" indent="-285750" defTabSz="912813">
              <a:defRPr sz="1600">
                <a:solidFill>
                  <a:schemeClr val="tx1"/>
                </a:solidFill>
                <a:latin typeface="Arial" charset="0"/>
                <a:ea typeface="ＭＳ Ｐゴシック" charset="0"/>
              </a:defRPr>
            </a:lvl2pPr>
            <a:lvl3pPr marL="1143000" indent="-228600" defTabSz="912813">
              <a:defRPr sz="1600">
                <a:solidFill>
                  <a:schemeClr val="tx1"/>
                </a:solidFill>
                <a:latin typeface="Arial" charset="0"/>
                <a:ea typeface="ＭＳ Ｐゴシック" charset="0"/>
              </a:defRPr>
            </a:lvl3pPr>
            <a:lvl4pPr marL="1600200" indent="-228600" defTabSz="912813">
              <a:defRPr sz="1600">
                <a:solidFill>
                  <a:schemeClr val="tx1"/>
                </a:solidFill>
                <a:latin typeface="Arial" charset="0"/>
                <a:ea typeface="ＭＳ Ｐゴシック" charset="0"/>
              </a:defRPr>
            </a:lvl4pPr>
            <a:lvl5pPr marL="2057400" indent="-228600" defTabSz="912813">
              <a:defRPr sz="16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fld id="{EC92DDB3-D65F-9B4C-B53E-14E13CBEF66F}" type="slidenum">
              <a:rPr lang="es-ES" sz="1200">
                <a:latin typeface="Times New Roman" charset="0"/>
              </a:rPr>
              <a:pPr algn="r" eaLnBrk="1" hangingPunct="1"/>
              <a:t>30</a:t>
            </a:fld>
            <a:endParaRPr lang="es-ES" sz="1200">
              <a:latin typeface="Times New Roman" charset="0"/>
            </a:endParaRPr>
          </a:p>
        </p:txBody>
      </p:sp>
      <p:sp>
        <p:nvSpPr>
          <p:cNvPr id="628739" name="Rectangle 2"/>
          <p:cNvSpPr>
            <a:spLocks noGrp="1" noRot="1" noChangeAspect="1" noChangeArrowheads="1" noTextEdit="1"/>
          </p:cNvSpPr>
          <p:nvPr>
            <p:ph type="sldImg"/>
          </p:nvPr>
        </p:nvSpPr>
        <p:spPr>
          <a:ln/>
        </p:spPr>
      </p:sp>
      <p:sp>
        <p:nvSpPr>
          <p:cNvPr id="628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pPr eaLnBrk="1" hangingPunct="1"/>
            <a:r>
              <a:rPr lang="es-ES"/>
              <a:t>Ya vamos viendo que aplicar una fuerza y generar movimiento en ese sentido, es realizar trabajo y que es este un mecanismo para traspasar energía, tal vez esa sea una forma de definir el trabajo.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C04DBC1-3C00-C846-A899-CDBA99478E09}" type="datetimeFigureOut">
              <a:rPr lang="es-ES" smtClean="0"/>
              <a:t>10/6/15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721500-86A7-EB45-A3DB-66AEBBFCB6F0}" type="slidenum">
              <a:rPr lang="es-ES" smtClean="0"/>
              <a:t>‹Nr.›</a:t>
            </a:fld>
            <a:endParaRPr lang="es-ES"/>
          </a:p>
        </p:txBody>
      </p:sp>
    </p:spTree>
    <p:extLst>
      <p:ext uri="{BB962C8B-B14F-4D97-AF65-F5344CB8AC3E}">
        <p14:creationId xmlns:p14="http://schemas.microsoft.com/office/powerpoint/2010/main" val="318823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C04DBC1-3C00-C846-A899-CDBA99478E09}" type="datetimeFigureOut">
              <a:rPr lang="es-ES" smtClean="0"/>
              <a:t>10/6/15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721500-86A7-EB45-A3DB-66AEBBFCB6F0}" type="slidenum">
              <a:rPr lang="es-ES" smtClean="0"/>
              <a:t>‹Nr.›</a:t>
            </a:fld>
            <a:endParaRPr lang="es-ES"/>
          </a:p>
        </p:txBody>
      </p:sp>
    </p:spTree>
    <p:extLst>
      <p:ext uri="{BB962C8B-B14F-4D97-AF65-F5344CB8AC3E}">
        <p14:creationId xmlns:p14="http://schemas.microsoft.com/office/powerpoint/2010/main" val="189274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C04DBC1-3C00-C846-A899-CDBA99478E09}" type="datetimeFigureOut">
              <a:rPr lang="es-ES" smtClean="0"/>
              <a:t>10/6/15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721500-86A7-EB45-A3DB-66AEBBFCB6F0}" type="slidenum">
              <a:rPr lang="es-ES" smtClean="0"/>
              <a:t>‹Nr.›</a:t>
            </a:fld>
            <a:endParaRPr lang="es-ES"/>
          </a:p>
        </p:txBody>
      </p:sp>
    </p:spTree>
    <p:extLst>
      <p:ext uri="{BB962C8B-B14F-4D97-AF65-F5344CB8AC3E}">
        <p14:creationId xmlns:p14="http://schemas.microsoft.com/office/powerpoint/2010/main" val="127479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C04DBC1-3C00-C846-A899-CDBA99478E09}" type="datetimeFigureOut">
              <a:rPr lang="es-ES" smtClean="0"/>
              <a:t>10/6/15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721500-86A7-EB45-A3DB-66AEBBFCB6F0}" type="slidenum">
              <a:rPr lang="es-ES" smtClean="0"/>
              <a:t>‹Nr.›</a:t>
            </a:fld>
            <a:endParaRPr lang="es-ES"/>
          </a:p>
        </p:txBody>
      </p:sp>
    </p:spTree>
    <p:extLst>
      <p:ext uri="{BB962C8B-B14F-4D97-AF65-F5344CB8AC3E}">
        <p14:creationId xmlns:p14="http://schemas.microsoft.com/office/powerpoint/2010/main" val="39475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C04DBC1-3C00-C846-A899-CDBA99478E09}" type="datetimeFigureOut">
              <a:rPr lang="es-ES" smtClean="0"/>
              <a:t>10/6/15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721500-86A7-EB45-A3DB-66AEBBFCB6F0}" type="slidenum">
              <a:rPr lang="es-ES" smtClean="0"/>
              <a:t>‹Nr.›</a:t>
            </a:fld>
            <a:endParaRPr lang="es-ES"/>
          </a:p>
        </p:txBody>
      </p:sp>
    </p:spTree>
    <p:extLst>
      <p:ext uri="{BB962C8B-B14F-4D97-AF65-F5344CB8AC3E}">
        <p14:creationId xmlns:p14="http://schemas.microsoft.com/office/powerpoint/2010/main" val="428741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C04DBC1-3C00-C846-A899-CDBA99478E09}" type="datetimeFigureOut">
              <a:rPr lang="es-ES" smtClean="0"/>
              <a:t>10/6/15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B721500-86A7-EB45-A3DB-66AEBBFCB6F0}" type="slidenum">
              <a:rPr lang="es-ES" smtClean="0"/>
              <a:t>‹Nr.›</a:t>
            </a:fld>
            <a:endParaRPr lang="es-ES"/>
          </a:p>
        </p:txBody>
      </p:sp>
    </p:spTree>
    <p:extLst>
      <p:ext uri="{BB962C8B-B14F-4D97-AF65-F5344CB8AC3E}">
        <p14:creationId xmlns:p14="http://schemas.microsoft.com/office/powerpoint/2010/main" val="19001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AC04DBC1-3C00-C846-A899-CDBA99478E09}" type="datetimeFigureOut">
              <a:rPr lang="es-ES" smtClean="0"/>
              <a:t>10/6/15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B721500-86A7-EB45-A3DB-66AEBBFCB6F0}" type="slidenum">
              <a:rPr lang="es-ES" smtClean="0"/>
              <a:t>‹Nr.›</a:t>
            </a:fld>
            <a:endParaRPr lang="es-ES"/>
          </a:p>
        </p:txBody>
      </p:sp>
    </p:spTree>
    <p:extLst>
      <p:ext uri="{BB962C8B-B14F-4D97-AF65-F5344CB8AC3E}">
        <p14:creationId xmlns:p14="http://schemas.microsoft.com/office/powerpoint/2010/main" val="79376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AC04DBC1-3C00-C846-A899-CDBA99478E09}" type="datetimeFigureOut">
              <a:rPr lang="es-ES" smtClean="0"/>
              <a:t>10/6/15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B721500-86A7-EB45-A3DB-66AEBBFCB6F0}" type="slidenum">
              <a:rPr lang="es-ES" smtClean="0"/>
              <a:t>‹Nr.›</a:t>
            </a:fld>
            <a:endParaRPr lang="es-ES"/>
          </a:p>
        </p:txBody>
      </p:sp>
    </p:spTree>
    <p:extLst>
      <p:ext uri="{BB962C8B-B14F-4D97-AF65-F5344CB8AC3E}">
        <p14:creationId xmlns:p14="http://schemas.microsoft.com/office/powerpoint/2010/main" val="71411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C04DBC1-3C00-C846-A899-CDBA99478E09}" type="datetimeFigureOut">
              <a:rPr lang="es-ES" smtClean="0"/>
              <a:t>10/6/15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B721500-86A7-EB45-A3DB-66AEBBFCB6F0}" type="slidenum">
              <a:rPr lang="es-ES" smtClean="0"/>
              <a:t>‹Nr.›</a:t>
            </a:fld>
            <a:endParaRPr lang="es-ES"/>
          </a:p>
        </p:txBody>
      </p:sp>
    </p:spTree>
    <p:extLst>
      <p:ext uri="{BB962C8B-B14F-4D97-AF65-F5344CB8AC3E}">
        <p14:creationId xmlns:p14="http://schemas.microsoft.com/office/powerpoint/2010/main" val="64981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C04DBC1-3C00-C846-A899-CDBA99478E09}" type="datetimeFigureOut">
              <a:rPr lang="es-ES" smtClean="0"/>
              <a:t>10/6/15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B721500-86A7-EB45-A3DB-66AEBBFCB6F0}" type="slidenum">
              <a:rPr lang="es-ES" smtClean="0"/>
              <a:t>‹Nr.›</a:t>
            </a:fld>
            <a:endParaRPr lang="es-ES"/>
          </a:p>
        </p:txBody>
      </p:sp>
    </p:spTree>
    <p:extLst>
      <p:ext uri="{BB962C8B-B14F-4D97-AF65-F5344CB8AC3E}">
        <p14:creationId xmlns:p14="http://schemas.microsoft.com/office/powerpoint/2010/main" val="315134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C04DBC1-3C00-C846-A899-CDBA99478E09}" type="datetimeFigureOut">
              <a:rPr lang="es-ES" smtClean="0"/>
              <a:t>10/6/15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B721500-86A7-EB45-A3DB-66AEBBFCB6F0}" type="slidenum">
              <a:rPr lang="es-ES" smtClean="0"/>
              <a:t>‹Nr.›</a:t>
            </a:fld>
            <a:endParaRPr lang="es-ES"/>
          </a:p>
        </p:txBody>
      </p:sp>
    </p:spTree>
    <p:extLst>
      <p:ext uri="{BB962C8B-B14F-4D97-AF65-F5344CB8AC3E}">
        <p14:creationId xmlns:p14="http://schemas.microsoft.com/office/powerpoint/2010/main" val="1183958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4DBC1-3C00-C846-A899-CDBA99478E09}" type="datetimeFigureOut">
              <a:rPr lang="es-ES" smtClean="0"/>
              <a:t>10/6/15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21500-86A7-EB45-A3DB-66AEBBFCB6F0}" type="slidenum">
              <a:rPr lang="es-ES" smtClean="0"/>
              <a:t>‹Nr.›</a:t>
            </a:fld>
            <a:endParaRPr lang="es-ES"/>
          </a:p>
        </p:txBody>
      </p:sp>
    </p:spTree>
    <p:extLst>
      <p:ext uri="{BB962C8B-B14F-4D97-AF65-F5344CB8AC3E}">
        <p14:creationId xmlns:p14="http://schemas.microsoft.com/office/powerpoint/2010/main" val="810390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hyperlink" Target="http://creativecommons.org/licenses/by-nc-sa/3.0/es/" TargetMode="External"/><Relationship Id="rId1" Type="http://schemas.openxmlformats.org/officeDocument/2006/relationships/slideLayout" Target="../slideLayouts/slideLayout1.xml"/><Relationship Id="rId2" Type="http://schemas.openxmlformats.org/officeDocument/2006/relationships/hyperlink" Target="http://creativecommons.org/licenses/by-nc-sa/2.5/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hyperlink" Target="http://newton.cnice.mec.es/materiales_didacticos/calor/calor-indice.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hyperlink" Target="http://www.youtube.com/watch?feature=player_embedded&amp;v=P8JnJGQdT7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hyperlink" Target="http://creativecommons.org/licenses/by-nc-sa/3.0/es/" TargetMode="External"/><Relationship Id="rId1" Type="http://schemas.openxmlformats.org/officeDocument/2006/relationships/slideLayout" Target="../slideLayouts/slideLayout2.xml"/><Relationship Id="rId2" Type="http://schemas.openxmlformats.org/officeDocument/2006/relationships/hyperlink" Target="http://creativecommons.org/licenses/by-nc-sa/2.5/es/"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5.emf"/><Relationship Id="rId6" Type="http://schemas.openxmlformats.org/officeDocument/2006/relationships/image" Target="../media/image2.png"/><Relationship Id="rId7" Type="http://schemas.openxmlformats.org/officeDocument/2006/relationships/image" Target="../media/image3.jpeg"/><Relationship Id="rId8" Type="http://schemas.openxmlformats.org/officeDocument/2006/relationships/image" Target="../media/image4.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6.emf"/><Relationship Id="rId5" Type="http://schemas.openxmlformats.org/officeDocument/2006/relationships/image" Target="../media/image2.png"/><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emf"/><Relationship Id="rId5" Type="http://schemas.openxmlformats.org/officeDocument/2006/relationships/oleObject" Target="../embeddings/oleObject4.bin"/><Relationship Id="rId6" Type="http://schemas.openxmlformats.org/officeDocument/2006/relationships/image" Target="../media/image8.emf"/><Relationship Id="rId7" Type="http://schemas.openxmlformats.org/officeDocument/2006/relationships/image" Target="../media/image2.png"/><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9.emf"/><Relationship Id="rId5" Type="http://schemas.openxmlformats.org/officeDocument/2006/relationships/image" Target="../media/image2.png"/><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1" Type="http://schemas.openxmlformats.org/officeDocument/2006/relationships/image" Target="../media/image3.jpeg"/><Relationship Id="rId12" Type="http://schemas.openxmlformats.org/officeDocument/2006/relationships/image" Target="../media/image4.jpeg"/><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notesSlide" Target="../notesSlides/notesSlide9.xml"/><Relationship Id="rId4" Type="http://schemas.openxmlformats.org/officeDocument/2006/relationships/oleObject" Target="../embeddings/oleObject6.bin"/><Relationship Id="rId5" Type="http://schemas.openxmlformats.org/officeDocument/2006/relationships/image" Target="../media/image10.emf"/><Relationship Id="rId6" Type="http://schemas.openxmlformats.org/officeDocument/2006/relationships/oleObject" Target="../embeddings/oleObject7.bin"/><Relationship Id="rId7" Type="http://schemas.openxmlformats.org/officeDocument/2006/relationships/image" Target="../media/image11.emf"/><Relationship Id="rId8" Type="http://schemas.openxmlformats.org/officeDocument/2006/relationships/oleObject" Target="../embeddings/oleObject8.bin"/><Relationship Id="rId9" Type="http://schemas.openxmlformats.org/officeDocument/2006/relationships/image" Target="../media/image12.emf"/><Relationship Id="rId10" Type="http://schemas.openxmlformats.org/officeDocument/2006/relationships/image" Target="../media/image2.png"/></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13.bin"/><Relationship Id="rId12" Type="http://schemas.openxmlformats.org/officeDocument/2006/relationships/image" Target="../media/image17.emf"/><Relationship Id="rId13" Type="http://schemas.openxmlformats.org/officeDocument/2006/relationships/oleObject" Target="../embeddings/oleObject14.bin"/><Relationship Id="rId14" Type="http://schemas.openxmlformats.org/officeDocument/2006/relationships/image" Target="../media/image18.emf"/><Relationship Id="rId15" Type="http://schemas.openxmlformats.org/officeDocument/2006/relationships/oleObject" Target="../embeddings/oleObject15.bin"/><Relationship Id="rId16" Type="http://schemas.openxmlformats.org/officeDocument/2006/relationships/image" Target="../media/image19.emf"/><Relationship Id="rId17" Type="http://schemas.openxmlformats.org/officeDocument/2006/relationships/image" Target="../media/image2.png"/><Relationship Id="rId18" Type="http://schemas.openxmlformats.org/officeDocument/2006/relationships/image" Target="../media/image3.jpeg"/><Relationship Id="rId19" Type="http://schemas.openxmlformats.org/officeDocument/2006/relationships/image" Target="../media/image4.jpeg"/><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oleObject" Target="../embeddings/oleObject9.bin"/><Relationship Id="rId4" Type="http://schemas.openxmlformats.org/officeDocument/2006/relationships/image" Target="../media/image13.emf"/><Relationship Id="rId5" Type="http://schemas.openxmlformats.org/officeDocument/2006/relationships/oleObject" Target="../embeddings/oleObject10.bin"/><Relationship Id="rId6" Type="http://schemas.openxmlformats.org/officeDocument/2006/relationships/image" Target="../media/image14.emf"/><Relationship Id="rId7" Type="http://schemas.openxmlformats.org/officeDocument/2006/relationships/oleObject" Target="../embeddings/oleObject11.bin"/><Relationship Id="rId8" Type="http://schemas.openxmlformats.org/officeDocument/2006/relationships/image" Target="../media/image15.emf"/><Relationship Id="rId9" Type="http://schemas.openxmlformats.org/officeDocument/2006/relationships/oleObject" Target="../embeddings/oleObject12.bin"/><Relationship Id="rId10" Type="http://schemas.openxmlformats.org/officeDocument/2006/relationships/image" Target="../media/image16.emf"/></Relationships>
</file>

<file path=ppt/slides/_rels/slide32.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jpeg"/><Relationship Id="rId13" Type="http://schemas.openxmlformats.org/officeDocument/2006/relationships/image" Target="../media/image4.jpeg"/><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oleObject" Target="../embeddings/oleObject16.bin"/><Relationship Id="rId4" Type="http://schemas.openxmlformats.org/officeDocument/2006/relationships/image" Target="../media/image20.emf"/><Relationship Id="rId5" Type="http://schemas.openxmlformats.org/officeDocument/2006/relationships/oleObject" Target="../embeddings/oleObject17.bin"/><Relationship Id="rId6" Type="http://schemas.openxmlformats.org/officeDocument/2006/relationships/image" Target="../media/image21.emf"/><Relationship Id="rId7" Type="http://schemas.openxmlformats.org/officeDocument/2006/relationships/oleObject" Target="../embeddings/oleObject18.bin"/><Relationship Id="rId8" Type="http://schemas.openxmlformats.org/officeDocument/2006/relationships/image" Target="../media/image22.emf"/><Relationship Id="rId9" Type="http://schemas.openxmlformats.org/officeDocument/2006/relationships/oleObject" Target="../embeddings/oleObject19.bin"/><Relationship Id="rId10" Type="http://schemas.openxmlformats.org/officeDocument/2006/relationships/image" Target="../media/image23.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0.bin"/><Relationship Id="rId5" Type="http://schemas.openxmlformats.org/officeDocument/2006/relationships/image" Target="../media/image24.emf"/><Relationship Id="rId6" Type="http://schemas.openxmlformats.org/officeDocument/2006/relationships/image" Target="../media/image2.png"/><Relationship Id="rId7" Type="http://schemas.openxmlformats.org/officeDocument/2006/relationships/image" Target="../media/image3.jpeg"/><Relationship Id="rId8" Type="http://schemas.openxmlformats.org/officeDocument/2006/relationships/image" Target="../media/image4.jpeg"/><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25.emf"/><Relationship Id="rId5" Type="http://schemas.openxmlformats.org/officeDocument/2006/relationships/image" Target="../media/image2.png"/><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6.emf"/><Relationship Id="rId5" Type="http://schemas.openxmlformats.org/officeDocument/2006/relationships/image" Target="../media/image2.png"/><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7.emf"/><Relationship Id="rId5" Type="http://schemas.openxmlformats.org/officeDocument/2006/relationships/image" Target="../media/image2.png"/><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4.bin"/><Relationship Id="rId5" Type="http://schemas.openxmlformats.org/officeDocument/2006/relationships/image" Target="../media/image28.emf"/><Relationship Id="rId6" Type="http://schemas.openxmlformats.org/officeDocument/2006/relationships/oleObject" Target="../embeddings/oleObject25.bin"/><Relationship Id="rId7" Type="http://schemas.openxmlformats.org/officeDocument/2006/relationships/image" Target="../media/image29.emf"/><Relationship Id="rId8" Type="http://schemas.openxmlformats.org/officeDocument/2006/relationships/image" Target="../media/image2.png"/><Relationship Id="rId9" Type="http://schemas.openxmlformats.org/officeDocument/2006/relationships/image" Target="../media/image3.jpeg"/><Relationship Id="rId10" Type="http://schemas.openxmlformats.org/officeDocument/2006/relationships/image" Target="../media/image4.jpeg"/><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6.bin"/><Relationship Id="rId5" Type="http://schemas.openxmlformats.org/officeDocument/2006/relationships/image" Target="../media/image30.emf"/><Relationship Id="rId6" Type="http://schemas.openxmlformats.org/officeDocument/2006/relationships/oleObject" Target="../embeddings/oleObject27.bin"/><Relationship Id="rId7" Type="http://schemas.openxmlformats.org/officeDocument/2006/relationships/image" Target="../media/image31.emf"/><Relationship Id="rId8" Type="http://schemas.openxmlformats.org/officeDocument/2006/relationships/image" Target="../media/image2.png"/><Relationship Id="rId9" Type="http://schemas.openxmlformats.org/officeDocument/2006/relationships/image" Target="../media/image3.jpeg"/><Relationship Id="rId10" Type="http://schemas.openxmlformats.org/officeDocument/2006/relationships/image" Target="../media/image4.jpeg"/><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8.bin"/><Relationship Id="rId5" Type="http://schemas.openxmlformats.org/officeDocument/2006/relationships/image" Target="../media/image32.emf"/><Relationship Id="rId6" Type="http://schemas.openxmlformats.org/officeDocument/2006/relationships/image" Target="../media/image2.png"/><Relationship Id="rId7" Type="http://schemas.openxmlformats.org/officeDocument/2006/relationships/image" Target="../media/image3.jpeg"/><Relationship Id="rId8" Type="http://schemas.openxmlformats.org/officeDocument/2006/relationships/image" Target="../media/image4.jpeg"/><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hyperlink" Target="https://rafamunoa.wordpress.com/2015/05/page/2/" TargetMode="External"/><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smtClean="0">
                <a:solidFill>
                  <a:srgbClr val="0000FF"/>
                </a:solidFill>
              </a:rPr>
              <a:t>14.- ENERGIA: BARNE ENERGIA, ENERGIA ZINETIKOA, ENERGIA POTENTZIALA, ENERGIAREN TRANSFERENTZIA ETA KONTSERBAZIOA</a:t>
            </a:r>
            <a:endParaRPr lang="es-ES" dirty="0">
              <a:solidFill>
                <a:srgbClr val="0000FF"/>
              </a:solidFill>
            </a:endParaRPr>
          </a:p>
        </p:txBody>
      </p:sp>
      <p:pic>
        <p:nvPicPr>
          <p:cNvPr id="3" name="Imagen 9" descr="Creative Commons License">
            <a:hlinkClick r:id="rId2" tooltip="&quot;Creative Commons License&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5797550"/>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1" descr="blanco_peque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2" descr="logo_pap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pie de página 4"/>
          <p:cNvSpPr>
            <a:spLocks noGrp="1"/>
          </p:cNvSpPr>
          <p:nvPr>
            <p:ph type="ftr" sz="quarter" idx="11"/>
          </p:nvPr>
        </p:nvSpPr>
        <p:spPr>
          <a:xfrm>
            <a:off x="717550" y="6165850"/>
            <a:ext cx="7772400" cy="365125"/>
          </a:xfrm>
        </p:spPr>
        <p:txBody>
          <a:bodyPr/>
          <a:lstStyle/>
          <a:p>
            <a:pPr>
              <a:defRPr/>
            </a:pPr>
            <a:r>
              <a:rPr lang="es-ES" dirty="0" err="1"/>
              <a:t>Lan</a:t>
            </a:r>
            <a:r>
              <a:rPr lang="es-ES" dirty="0"/>
              <a:t> </a:t>
            </a:r>
            <a:r>
              <a:rPr lang="es-ES" dirty="0" err="1"/>
              <a:t>hau</a:t>
            </a:r>
            <a:r>
              <a:rPr lang="es-ES" dirty="0"/>
              <a:t> </a:t>
            </a:r>
            <a:r>
              <a:rPr lang="es-ES" dirty="0" err="1"/>
              <a:t>Creative</a:t>
            </a:r>
            <a:r>
              <a:rPr lang="es-ES" dirty="0"/>
              <a:t> </a:t>
            </a:r>
            <a:r>
              <a:rPr lang="es-ES" dirty="0" err="1"/>
              <a:t>Commons</a:t>
            </a:r>
            <a:r>
              <a:rPr lang="es-ES" dirty="0"/>
              <a:t>-en </a:t>
            </a:r>
            <a:r>
              <a:rPr lang="es-ES" dirty="0" err="1"/>
              <a:t>Nazioarteko</a:t>
            </a:r>
            <a:r>
              <a:rPr lang="es-ES" dirty="0"/>
              <a:t> 3.0 </a:t>
            </a:r>
            <a:r>
              <a:rPr lang="es-ES" dirty="0" err="1"/>
              <a:t>lizentziaren</a:t>
            </a:r>
            <a:r>
              <a:rPr lang="es-ES" dirty="0"/>
              <a:t> </a:t>
            </a:r>
            <a:r>
              <a:rPr lang="es-ES" dirty="0" err="1"/>
              <a:t>mendeko</a:t>
            </a:r>
            <a:r>
              <a:rPr lang="es-ES" dirty="0"/>
              <a:t> </a:t>
            </a:r>
            <a:r>
              <a:rPr lang="es-ES" dirty="0" err="1"/>
              <a:t>Azterketa</a:t>
            </a:r>
            <a:r>
              <a:rPr lang="es-ES" dirty="0"/>
              <a:t>-Ez </a:t>
            </a:r>
            <a:r>
              <a:rPr lang="es-ES" dirty="0" err="1"/>
              <a:t>komertzial-Partekatu</a:t>
            </a:r>
            <a:r>
              <a:rPr lang="es-ES" dirty="0"/>
              <a:t> </a:t>
            </a:r>
            <a:r>
              <a:rPr lang="es-ES" dirty="0" err="1"/>
              <a:t>lizentziaren</a:t>
            </a:r>
            <a:r>
              <a:rPr lang="es-ES" dirty="0"/>
              <a:t> </a:t>
            </a:r>
            <a:r>
              <a:rPr lang="es-ES" dirty="0" err="1"/>
              <a:t>mende</a:t>
            </a:r>
            <a:r>
              <a:rPr lang="es-ES" dirty="0"/>
              <a:t> </a:t>
            </a:r>
            <a:r>
              <a:rPr lang="es-ES" dirty="0" err="1"/>
              <a:t>dago</a:t>
            </a:r>
            <a:r>
              <a:rPr lang="es-ES" dirty="0"/>
              <a:t>.  </a:t>
            </a:r>
            <a:r>
              <a:rPr lang="es-ES" dirty="0" err="1"/>
              <a:t>Lizentzia</a:t>
            </a:r>
            <a:r>
              <a:rPr lang="es-ES" dirty="0"/>
              <a:t> horren </a:t>
            </a:r>
            <a:r>
              <a:rPr lang="es-ES" dirty="0" err="1"/>
              <a:t>kopia</a:t>
            </a:r>
            <a:r>
              <a:rPr lang="es-ES" dirty="0"/>
              <a:t> </a:t>
            </a:r>
            <a:r>
              <a:rPr lang="es-ES" dirty="0" err="1"/>
              <a:t>ikusteko</a:t>
            </a:r>
            <a:r>
              <a:rPr lang="es-ES" dirty="0"/>
              <a:t>, </a:t>
            </a:r>
            <a:r>
              <a:rPr lang="es-ES" dirty="0" err="1"/>
              <a:t>sartu</a:t>
            </a:r>
            <a:r>
              <a:rPr lang="es-ES" dirty="0"/>
              <a:t> </a:t>
            </a:r>
            <a:r>
              <a:rPr lang="es-ES" dirty="0">
                <a:hlinkClick r:id="rId7"/>
              </a:rPr>
              <a:t>http://creativecommons.org/licenses/by-nc-sa/3.0/es/</a:t>
            </a:r>
            <a:r>
              <a:rPr lang="es-ES" dirty="0"/>
              <a:t> </a:t>
            </a:r>
            <a:r>
              <a:rPr lang="es-ES" dirty="0" err="1" smtClean="0"/>
              <a:t>helbidean</a:t>
            </a:r>
            <a:endParaRPr lang="es-ES" dirty="0"/>
          </a:p>
        </p:txBody>
      </p:sp>
    </p:spTree>
    <p:extLst>
      <p:ext uri="{BB962C8B-B14F-4D97-AF65-F5344CB8AC3E}">
        <p14:creationId xmlns:p14="http://schemas.microsoft.com/office/powerpoint/2010/main" val="355641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5"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CDD066C-4520-AA42-B50B-78935E2577BC}" type="slidenum">
              <a:rPr lang="eu-ES" sz="1400">
                <a:latin typeface="Times" charset="0"/>
              </a:rPr>
              <a:pPr/>
              <a:t>10</a:t>
            </a:fld>
            <a:endParaRPr lang="eu-ES" sz="1400">
              <a:latin typeface="Times" charset="0"/>
            </a:endParaRPr>
          </a:p>
        </p:txBody>
      </p:sp>
      <p:sp>
        <p:nvSpPr>
          <p:cNvPr id="600066" name="Text Box 2"/>
          <p:cNvSpPr txBox="1">
            <a:spLocks noChangeArrowheads="1"/>
          </p:cNvSpPr>
          <p:nvPr/>
        </p:nvSpPr>
        <p:spPr bwMode="auto">
          <a:xfrm>
            <a:off x="189360" y="1649071"/>
            <a:ext cx="8839200" cy="409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nSpc>
                <a:spcPct val="80000"/>
              </a:lnSpc>
            </a:pPr>
            <a:r>
              <a:rPr lang="eu-ES" sz="1800" dirty="0"/>
              <a:t>11.- </a:t>
            </a:r>
            <a:r>
              <a:rPr lang="eu-ES" sz="1800" b="1" dirty="0"/>
              <a:t>Hainbat prozesu ikusi dituzu non energia eraldatzen baita. Orain  agertzen zaigun galdera hauxe da "baliokideak al dira energia mota guztiak?"</a:t>
            </a:r>
          </a:p>
          <a:p>
            <a:pPr>
              <a:lnSpc>
                <a:spcPct val="80000"/>
              </a:lnSpc>
            </a:pPr>
            <a:endParaRPr lang="eu-ES" sz="1800" b="1" dirty="0"/>
          </a:p>
          <a:p>
            <a:pPr>
              <a:lnSpc>
                <a:spcPct val="80000"/>
              </a:lnSpc>
            </a:pPr>
            <a:r>
              <a:rPr lang="eu-ES" sz="1800" b="1" dirty="0"/>
              <a:t>Printzipioz ezetz esan behar dugu. Mota batzuek besteek baino aldaketa gehiago egiteko balio dute. Esaterako, energia elektrikoa prozesu askotan erabil dezakegu eta ur beroaren barne energia gutxi batzuetan besterik ez. Energia elektrikoak ur beroaren barne energiak baino "kalitate" gehiago duela esan dezakegu.</a:t>
            </a:r>
          </a:p>
          <a:p>
            <a:pPr>
              <a:lnSpc>
                <a:spcPct val="80000"/>
              </a:lnSpc>
            </a:pPr>
            <a:endParaRPr lang="eu-ES" sz="1800" b="1" dirty="0"/>
          </a:p>
          <a:p>
            <a:pPr>
              <a:lnSpc>
                <a:spcPct val="80000"/>
              </a:lnSpc>
            </a:pPr>
            <a:r>
              <a:rPr lang="eu-ES" sz="1800" b="1" dirty="0"/>
              <a:t>Orokorrean. energia erabiltzen dugunean, prozesua bukatzerakoan energia kantitate berbera dugu, baina kalitate gutxiagokoa. Energia degradatu egin dela esaten da. Hizkuntz arruntean "gastatu" edo "kontsumitu" esaten bada ere, hau ez da horrela. Energia kantitate berbera dugu, baina orain ez da hain erabilgarria. </a:t>
            </a:r>
          </a:p>
          <a:p>
            <a:pPr>
              <a:lnSpc>
                <a:spcPct val="80000"/>
              </a:lnSpc>
            </a:pPr>
            <a:endParaRPr lang="eu-ES" sz="1800" dirty="0"/>
          </a:p>
          <a:p>
            <a:pPr>
              <a:lnSpc>
                <a:spcPct val="80000"/>
              </a:lnSpc>
            </a:pPr>
            <a:r>
              <a:rPr lang="eu-ES" sz="1800" dirty="0"/>
              <a:t>a) Baso bat esne bero dugu. Mahai gainean utziz, handik pixka batera esnea hoztu egin da. Zer gertatu da esneak zuen barne energiarekin? Desagertu egin al da?</a:t>
            </a:r>
          </a:p>
          <a:p>
            <a:pPr>
              <a:lnSpc>
                <a:spcPct val="80000"/>
              </a:lnSpc>
            </a:pPr>
            <a:r>
              <a:rPr lang="eu-ES" sz="1800" dirty="0"/>
              <a:t>b) Biraka ari den ziba bat gelditu egiten da. Desagertu egin al da zibaren energia? </a:t>
            </a:r>
          </a:p>
        </p:txBody>
      </p:sp>
      <p:sp>
        <p:nvSpPr>
          <p:cNvPr id="600067" name="Text Box 3"/>
          <p:cNvSpPr txBox="1">
            <a:spLocks noChangeArrowheads="1"/>
          </p:cNvSpPr>
          <p:nvPr/>
        </p:nvSpPr>
        <p:spPr bwMode="auto">
          <a:xfrm>
            <a:off x="0" y="1068589"/>
            <a:ext cx="8839200" cy="34607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nSpc>
                <a:spcPct val="80000"/>
              </a:lnSpc>
            </a:pPr>
            <a:r>
              <a:rPr lang="eu-ES" sz="2000" b="1"/>
              <a:t>ENERGIAREN DEGRADAZIOA</a:t>
            </a:r>
          </a:p>
        </p:txBody>
      </p:sp>
      <p:pic>
        <p:nvPicPr>
          <p:cNvPr id="6"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2836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89"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0B39A37-7FD2-ED44-AA57-4E1158D00F9B}" type="slidenum">
              <a:rPr lang="eu-ES" sz="1400">
                <a:latin typeface="Times" charset="0"/>
              </a:rPr>
              <a:pPr/>
              <a:t>11</a:t>
            </a:fld>
            <a:endParaRPr lang="eu-ES" sz="1400">
              <a:latin typeface="Times" charset="0"/>
            </a:endParaRPr>
          </a:p>
        </p:txBody>
      </p:sp>
      <p:sp>
        <p:nvSpPr>
          <p:cNvPr id="601090" name="Text Box 2"/>
          <p:cNvSpPr txBox="1">
            <a:spLocks noChangeArrowheads="1"/>
          </p:cNvSpPr>
          <p:nvPr/>
        </p:nvSpPr>
        <p:spPr bwMode="auto">
          <a:xfrm>
            <a:off x="179388" y="2781300"/>
            <a:ext cx="8534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u-ES" sz="2000" dirty="0"/>
              <a:t>12.- Batzuetan, badirudi Energiaren Kontserbazioaren Printzipioa ez dela betetzen:</a:t>
            </a:r>
          </a:p>
          <a:p>
            <a:endParaRPr lang="eu-ES" sz="2000" dirty="0"/>
          </a:p>
          <a:p>
            <a:r>
              <a:rPr lang="eu-ES" sz="2000" dirty="0"/>
              <a:t>a) Gari zelai bat ereiten dugu. Uztan, ereindako hazia baino gari gehiago jasotzen da. Handitu egin al da energia? </a:t>
            </a:r>
          </a:p>
          <a:p>
            <a:r>
              <a:rPr lang="eu-ES" sz="2000" dirty="0"/>
              <a:t>b) Euria egin du eta urtegi bat bete egin da. Urak orain energia potentziala du. Handitu egin al da energia? </a:t>
            </a:r>
          </a:p>
          <a:p>
            <a:r>
              <a:rPr lang="eu-ES" sz="2000" dirty="0"/>
              <a:t>c) Eragingailu baten bidez dinamo baten errotorea birarazi egiten dugu. Energia elektrikoa agertzen da. Handitu egin al da energia? </a:t>
            </a:r>
          </a:p>
        </p:txBody>
      </p:sp>
      <p:sp>
        <p:nvSpPr>
          <p:cNvPr id="601091" name="Text Box 3"/>
          <p:cNvSpPr txBox="1">
            <a:spLocks noChangeArrowheads="1"/>
          </p:cNvSpPr>
          <p:nvPr/>
        </p:nvSpPr>
        <p:spPr bwMode="auto">
          <a:xfrm>
            <a:off x="250825" y="863520"/>
            <a:ext cx="8534400" cy="1938992"/>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u-ES" sz="2000" b="1" dirty="0"/>
              <a:t>ENERGIAREN KONTSERBAZIOA</a:t>
            </a:r>
          </a:p>
          <a:p>
            <a:endParaRPr lang="eu-ES" sz="2000" dirty="0"/>
          </a:p>
          <a:p>
            <a:r>
              <a:rPr lang="eu-ES" sz="2000" b="1" dirty="0"/>
              <a:t>Esan dugun bezala, energiaren transformazio guztietan agertzeko era aldatu egiten da. Energia eraldatzen dela esaten dugu. Baina guztira dagoen energia kantitatea mantendu egiten da. Energia kontserbatu egiten da. </a:t>
            </a:r>
            <a:endParaRPr lang="eu-ES" sz="2000" dirty="0"/>
          </a:p>
        </p:txBody>
      </p:sp>
      <p:pic>
        <p:nvPicPr>
          <p:cNvPr id="6"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2978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3"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DE9F850-AE6E-3448-B0AD-B798DF87197F}" type="slidenum">
              <a:rPr lang="eu-ES" sz="1400">
                <a:latin typeface="Times" charset="0"/>
              </a:rPr>
              <a:pPr/>
              <a:t>12</a:t>
            </a:fld>
            <a:endParaRPr lang="eu-ES" sz="1400">
              <a:latin typeface="Times" charset="0"/>
            </a:endParaRPr>
          </a:p>
        </p:txBody>
      </p:sp>
      <p:sp>
        <p:nvSpPr>
          <p:cNvPr id="602114" name="Text Box 2"/>
          <p:cNvSpPr txBox="1">
            <a:spLocks noChangeArrowheads="1"/>
          </p:cNvSpPr>
          <p:nvPr/>
        </p:nvSpPr>
        <p:spPr bwMode="auto">
          <a:xfrm>
            <a:off x="250825" y="596564"/>
            <a:ext cx="8893175" cy="563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u-ES" sz="2000" dirty="0"/>
              <a:t>13.- Lurretik 15 m-ra dagoen teilatu batetik, 2 kg dituen teila bat askatzen dugu. Adierazi teilak dituen energia motak </a:t>
            </a:r>
          </a:p>
          <a:p>
            <a:endParaRPr lang="eu-ES" sz="2000" dirty="0"/>
          </a:p>
          <a:p>
            <a:r>
              <a:rPr lang="eu-ES" sz="2000" dirty="0"/>
              <a:t>a) Erorketa hasten den unean.</a:t>
            </a:r>
          </a:p>
          <a:p>
            <a:r>
              <a:rPr lang="eu-ES" sz="2000" dirty="0"/>
              <a:t>b) Lurretik 10 m-ra dagoenean.</a:t>
            </a:r>
          </a:p>
          <a:p>
            <a:r>
              <a:rPr lang="eu-ES" sz="2000" dirty="0"/>
              <a:t>c) Juxtu lurrera iristen denean. </a:t>
            </a:r>
          </a:p>
          <a:p>
            <a:r>
              <a:rPr lang="eu-ES" sz="2000" dirty="0"/>
              <a:t>d) Kalkulatu lurrera iristen denean teilak duen abiadura</a:t>
            </a:r>
            <a:r>
              <a:rPr lang="eu-ES" sz="2400" dirty="0"/>
              <a:t>. </a:t>
            </a:r>
            <a:endParaRPr lang="eu-ES" sz="2400" b="1" dirty="0"/>
          </a:p>
          <a:p>
            <a:endParaRPr lang="eu-ES" sz="2400" dirty="0"/>
          </a:p>
          <a:p>
            <a:r>
              <a:rPr lang="eu-ES" sz="2400" dirty="0"/>
              <a:t>14.- Suposa dezagun 200</a:t>
            </a:r>
            <a:r>
              <a:rPr lang="eu-ES" sz="2400" dirty="0">
                <a:sym typeface="Symbol" charset="0"/>
              </a:rPr>
              <a:t></a:t>
            </a:r>
            <a:r>
              <a:rPr lang="eu-ES" sz="2400" dirty="0"/>
              <a:t>C tenperatura duen burdin zati bat, 10°C-tan ontzi batean dagoen uretara sartzen dugula. Zer da, zure ustez, gertatuko dena? Nolakoak izango dira ura eta burdinaren tenperaturak azkenean? Eman azalpen bat energia hitza erabiliz. </a:t>
            </a:r>
          </a:p>
          <a:p>
            <a:endParaRPr lang="eu-ES" sz="2400" dirty="0"/>
          </a:p>
          <a:p>
            <a:r>
              <a:rPr lang="eu-ES" sz="2400" dirty="0"/>
              <a:t>15.- Zeren arabera egongo da sustantzia bat </a:t>
            </a:r>
            <a:r>
              <a:rPr lang="ja-JP" altLang="eu-ES" sz="2400" dirty="0"/>
              <a:t>“</a:t>
            </a:r>
            <a:r>
              <a:rPr lang="eu-ES" altLang="ja-JP" sz="2400" dirty="0"/>
              <a:t>berotzeko</a:t>
            </a:r>
            <a:r>
              <a:rPr lang="ja-JP" altLang="eu-ES" sz="2400" dirty="0"/>
              <a:t>”</a:t>
            </a:r>
            <a:r>
              <a:rPr lang="eu-ES" altLang="ja-JP" sz="2400" dirty="0"/>
              <a:t> behar den beroa? </a:t>
            </a:r>
            <a:endParaRPr lang="eu-ES" sz="2400" dirty="0"/>
          </a:p>
        </p:txBody>
      </p:sp>
      <p:sp>
        <p:nvSpPr>
          <p:cNvPr id="602115" name="Text Box 3"/>
          <p:cNvSpPr txBox="1">
            <a:spLocks noChangeArrowheads="1"/>
          </p:cNvSpPr>
          <p:nvPr/>
        </p:nvSpPr>
        <p:spPr bwMode="auto">
          <a:xfrm>
            <a:off x="250825" y="2825520"/>
            <a:ext cx="8435975" cy="400110"/>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u-ES" sz="2000" b="1" dirty="0">
                <a:hlinkClick r:id="rId2"/>
              </a:rPr>
              <a:t>ENERGIAREN TRANSFERENTZIA</a:t>
            </a:r>
            <a:endParaRPr lang="eu-ES" sz="2000" dirty="0"/>
          </a:p>
        </p:txBody>
      </p:sp>
      <p:pic>
        <p:nvPicPr>
          <p:cNvPr id="6"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1" descr="blanco_pequ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2" descr="logo_pa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2282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7"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5E6897E-4F08-D842-9182-FC245F63C538}" type="slidenum">
              <a:rPr lang="eu-ES" sz="1400">
                <a:latin typeface="Times" charset="0"/>
              </a:rPr>
              <a:pPr/>
              <a:t>13</a:t>
            </a:fld>
            <a:endParaRPr lang="eu-ES" sz="1400">
              <a:latin typeface="Times" charset="0"/>
            </a:endParaRPr>
          </a:p>
        </p:txBody>
      </p:sp>
      <p:sp>
        <p:nvSpPr>
          <p:cNvPr id="603138" name="Text Box 2"/>
          <p:cNvSpPr txBox="1">
            <a:spLocks noChangeArrowheads="1"/>
          </p:cNvSpPr>
          <p:nvPr/>
        </p:nvSpPr>
        <p:spPr bwMode="auto">
          <a:xfrm>
            <a:off x="179388" y="3844537"/>
            <a:ext cx="85693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u-ES" sz="2400" dirty="0"/>
              <a:t>16.- a) 1 kg ur eta 1 kg alkohol berotu nahi ditugu, biak hasierako tenperatura beretik azken tenperatura berberera. Zein kasutan beharko dugu energia gehiago? Zergatik?</a:t>
            </a:r>
          </a:p>
          <a:p>
            <a:r>
              <a:rPr lang="eu-ES" sz="2400" dirty="0"/>
              <a:t>b) Energia kantitate berbera emanda, zeinek igoko du gehiago bere tenperatura, 1 kg urak ala 1 kg burdinak? Zergatik?</a:t>
            </a:r>
          </a:p>
        </p:txBody>
      </p:sp>
      <p:sp>
        <p:nvSpPr>
          <p:cNvPr id="603139" name="Text Box 3"/>
          <p:cNvSpPr txBox="1">
            <a:spLocks noChangeArrowheads="1"/>
          </p:cNvSpPr>
          <p:nvPr/>
        </p:nvSpPr>
        <p:spPr bwMode="auto">
          <a:xfrm>
            <a:off x="179388" y="752475"/>
            <a:ext cx="8569325" cy="2862322"/>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u-ES" sz="2000" b="1" dirty="0"/>
              <a:t>Sistema batek elkar aldatzen duen beroa t</a:t>
            </a:r>
            <a:r>
              <a:rPr lang="eu-ES" sz="2000" b="1" baseline="-25000" dirty="0"/>
              <a:t>1</a:t>
            </a:r>
            <a:r>
              <a:rPr lang="eu-ES" sz="2000" b="1" dirty="0"/>
              <a:t> tenperaturatik t</a:t>
            </a:r>
            <a:r>
              <a:rPr lang="eu-ES" sz="2000" b="1" baseline="-25000" dirty="0"/>
              <a:t>2</a:t>
            </a:r>
            <a:r>
              <a:rPr lang="eu-ES" sz="2000" b="1" dirty="0"/>
              <a:t> tenperaturara pasatzen denean, tenperatura aldaketarekin, masarekin. eta sistema osatzen duen sustantziaren izaerarekin zerikusia du. Sistemaren izaera hau konstante baten bidez adierazten da: bero espezifikoa (C</a:t>
            </a:r>
            <a:r>
              <a:rPr lang="eu-ES" sz="2000" b="1" baseline="-25000" dirty="0"/>
              <a:t>e</a:t>
            </a:r>
            <a:r>
              <a:rPr lang="eu-ES" sz="2000" b="1" dirty="0"/>
              <a:t>)</a:t>
            </a:r>
          </a:p>
          <a:p>
            <a:r>
              <a:rPr lang="eu-ES" sz="2000" b="1" dirty="0"/>
              <a:t>Q = m c</a:t>
            </a:r>
            <a:r>
              <a:rPr lang="eu-ES" sz="2000" b="1" baseline="-25000" dirty="0"/>
              <a:t>e</a:t>
            </a:r>
            <a:r>
              <a:rPr lang="eu-ES" sz="2000" b="1" dirty="0"/>
              <a:t> (t</a:t>
            </a:r>
            <a:r>
              <a:rPr lang="eu-ES" sz="2000" b="1" baseline="-25000" dirty="0"/>
              <a:t>2</a:t>
            </a:r>
            <a:r>
              <a:rPr lang="eu-ES" sz="2000" b="1" dirty="0"/>
              <a:t> - t</a:t>
            </a:r>
            <a:r>
              <a:rPr lang="eu-ES" sz="2000" b="1" baseline="-25000" dirty="0"/>
              <a:t>1</a:t>
            </a:r>
            <a:r>
              <a:rPr lang="eu-ES" sz="2000" b="1" dirty="0"/>
              <a:t>)</a:t>
            </a:r>
          </a:p>
          <a:p>
            <a:r>
              <a:rPr lang="eu-ES" sz="2000" b="1" dirty="0"/>
              <a:t>Bero espezifikoa : sustantzia baten 1 g aren tenperatura 1 </a:t>
            </a:r>
            <a:r>
              <a:rPr lang="eu-ES" sz="2000" b="1" dirty="0">
                <a:sym typeface="Symbol" charset="0"/>
              </a:rPr>
              <a:t></a:t>
            </a:r>
            <a:r>
              <a:rPr lang="eu-ES" sz="2000" b="1" dirty="0"/>
              <a:t> C aldatzeko behar den energia da.</a:t>
            </a:r>
          </a:p>
          <a:p>
            <a:r>
              <a:rPr lang="eu-ES" sz="2000" b="1" dirty="0"/>
              <a:t>Kaloria (cal) : 1 g uraren tenperatura 1</a:t>
            </a:r>
            <a:r>
              <a:rPr lang="eu-ES" sz="2000" b="1" dirty="0">
                <a:sym typeface="Symbol" charset="0"/>
              </a:rPr>
              <a:t></a:t>
            </a:r>
            <a:r>
              <a:rPr lang="eu-ES" sz="2000" b="1" dirty="0"/>
              <a:t>C igotzeko behar den beroa da </a:t>
            </a:r>
            <a:endParaRPr lang="eu-ES" sz="2000" dirty="0"/>
          </a:p>
        </p:txBody>
      </p:sp>
      <p:pic>
        <p:nvPicPr>
          <p:cNvPr id="6"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0713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48DAA46-318E-0B45-9060-D9F89217A1C5}" type="slidenum">
              <a:rPr lang="eu-ES" sz="1400">
                <a:latin typeface="Times" charset="0"/>
              </a:rPr>
              <a:pPr/>
              <a:t>14</a:t>
            </a:fld>
            <a:endParaRPr lang="eu-ES" sz="1400">
              <a:latin typeface="Times" charset="0"/>
            </a:endParaRPr>
          </a:p>
        </p:txBody>
      </p:sp>
      <p:sp>
        <p:nvSpPr>
          <p:cNvPr id="604162" name="Text Box 1026"/>
          <p:cNvSpPr txBox="1">
            <a:spLocks noChangeArrowheads="1"/>
          </p:cNvSpPr>
          <p:nvPr/>
        </p:nvSpPr>
        <p:spPr bwMode="auto">
          <a:xfrm>
            <a:off x="323850" y="683718"/>
            <a:ext cx="8534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u-ES" sz="2400" dirty="0"/>
              <a:t>17.- Zer da zuretzat lana? Hizkuntz arruntean askotan erabiltzen da lana hitza. Eman adibide batzuk. Esanahi berarekin erabiltzen al da zientzian? </a:t>
            </a:r>
            <a:r>
              <a:rPr lang="eu-ES" sz="2400" dirty="0">
                <a:hlinkClick r:id="rId2"/>
              </a:rPr>
              <a:t>Eman lanaren definizio zientifikoa</a:t>
            </a:r>
            <a:r>
              <a:rPr lang="eu-ES" sz="2400" dirty="0"/>
              <a:t>. </a:t>
            </a:r>
          </a:p>
          <a:p>
            <a:r>
              <a:rPr lang="eu-ES" sz="2400" dirty="0"/>
              <a:t>18.- a) Gizon batek 50 kg-ko patata zaku bat igotzen du lurretik 2 m-ko altuerara. Azal itzazu gertatu diren energia transferentziak.</a:t>
            </a:r>
          </a:p>
          <a:p>
            <a:r>
              <a:rPr lang="eu-ES" sz="2400" dirty="0"/>
              <a:t>b) Zein da zakua jasotzeko behar den indar minimoa? Kalkulatu zakua jaso duen indarrak egin duen lana.</a:t>
            </a:r>
          </a:p>
        </p:txBody>
      </p:sp>
      <p:sp>
        <p:nvSpPr>
          <p:cNvPr id="604164" name="Text Box 1029"/>
          <p:cNvSpPr txBox="1">
            <a:spLocks noChangeArrowheads="1"/>
          </p:cNvSpPr>
          <p:nvPr/>
        </p:nvSpPr>
        <p:spPr bwMode="auto">
          <a:xfrm>
            <a:off x="323850" y="4120727"/>
            <a:ext cx="8534400" cy="119697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u-ES" sz="2400" b="1"/>
              <a:t>Indar batek egiten duen lana kalkulatzeko indarraren balorea eta eginiko distantzia ezagutu behar ditugu.</a:t>
            </a:r>
          </a:p>
          <a:p>
            <a:r>
              <a:rPr lang="eu-ES" sz="2400" b="1"/>
              <a:t>W= F. d </a:t>
            </a:r>
            <a:endParaRPr lang="eu-ES" sz="2400"/>
          </a:p>
        </p:txBody>
      </p:sp>
      <p:pic>
        <p:nvPicPr>
          <p:cNvPr id="7"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1" descr="blanco_pequ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2" descr="logo_pa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897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5"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FE92AA1-CF08-4F4E-B1AB-0D95C72896CB}" type="slidenum">
              <a:rPr lang="eu-ES" sz="1400">
                <a:latin typeface="Times" charset="0"/>
              </a:rPr>
              <a:pPr/>
              <a:t>15</a:t>
            </a:fld>
            <a:endParaRPr lang="eu-ES" sz="1400">
              <a:latin typeface="Times" charset="0"/>
            </a:endParaRPr>
          </a:p>
        </p:txBody>
      </p:sp>
      <p:sp>
        <p:nvSpPr>
          <p:cNvPr id="605186" name="Text Box 2"/>
          <p:cNvSpPr txBox="1">
            <a:spLocks noChangeArrowheads="1"/>
          </p:cNvSpPr>
          <p:nvPr/>
        </p:nvSpPr>
        <p:spPr bwMode="auto">
          <a:xfrm>
            <a:off x="304800" y="1092245"/>
            <a:ext cx="8370888"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u-ES" sz="2000" dirty="0"/>
              <a:t>19.- 50 kg duen haragi zati bat zintzilikaturik dugu sabaitik 1 m duen soka baten bidez. </a:t>
            </a:r>
          </a:p>
          <a:p>
            <a:endParaRPr lang="eu-ES" sz="2000" dirty="0"/>
          </a:p>
          <a:p>
            <a:r>
              <a:rPr lang="eu-ES" sz="2000" dirty="0"/>
              <a:t>a) Zenbateko indarra egin behar da haragia eusteko? Zenbateko lana egiten du indar horrek? </a:t>
            </a:r>
          </a:p>
          <a:p>
            <a:r>
              <a:rPr lang="eu-ES" sz="2000" dirty="0"/>
              <a:t>b) Aztertu egoera honetan ematen diren energia transferentziak eta esan, horren arabera, aurrean kalkulatutako lanak zentzurik duen ala ez.</a:t>
            </a:r>
          </a:p>
          <a:p>
            <a:endParaRPr lang="eu-ES" sz="2000" dirty="0"/>
          </a:p>
          <a:p>
            <a:r>
              <a:rPr lang="eu-ES" sz="2000" dirty="0"/>
              <a:t>20.- Txirrika baten bidez, 50 kg duen gorputz bat altxatzen dugu, sokaren beste aldetik 700 N-eko indarra eginez. kalkulatu: </a:t>
            </a:r>
          </a:p>
          <a:p>
            <a:r>
              <a:rPr lang="eu-ES" sz="2000" dirty="0"/>
              <a:t>a) 700 N-eko indarrak egin duen lana 2 m jaso badugu gorputza.</a:t>
            </a:r>
          </a:p>
          <a:p>
            <a:r>
              <a:rPr lang="eu-ES" sz="2000" dirty="0"/>
              <a:t>b) Gorputzaren energia zinetiko eta potentziala justu lurretik 2 m ra dagoenean.</a:t>
            </a:r>
          </a:p>
          <a:p>
            <a:endParaRPr lang="eu-ES" sz="2400" dirty="0"/>
          </a:p>
        </p:txBody>
      </p:sp>
      <p:pic>
        <p:nvPicPr>
          <p:cNvPr id="5"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0857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09"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00789C2-41E7-4346-A32B-CFE235FCFD63}" type="slidenum">
              <a:rPr lang="eu-ES" sz="1400">
                <a:latin typeface="Times" charset="0"/>
              </a:rPr>
              <a:pPr/>
              <a:t>16</a:t>
            </a:fld>
            <a:endParaRPr lang="eu-ES" sz="1400">
              <a:latin typeface="Times" charset="0"/>
            </a:endParaRPr>
          </a:p>
        </p:txBody>
      </p:sp>
      <p:sp>
        <p:nvSpPr>
          <p:cNvPr id="606210" name="Text Box 2"/>
          <p:cNvSpPr txBox="1">
            <a:spLocks noChangeArrowheads="1"/>
          </p:cNvSpPr>
          <p:nvPr/>
        </p:nvSpPr>
        <p:spPr bwMode="auto">
          <a:xfrm>
            <a:off x="144062" y="1457101"/>
            <a:ext cx="8839200" cy="347787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u-ES" sz="2000" b="1" dirty="0"/>
              <a:t>LANA eta BEROA ez dira energia motak. Gorputzek era sistema materialek energia zinetiko edo potentziala izan dezakete.</a:t>
            </a:r>
          </a:p>
          <a:p>
            <a:r>
              <a:rPr lang="eu-ES" sz="2000" b="1" dirty="0"/>
              <a:t>Gorputzek eta sistemek barne energia dute. Baina ez dute ez lanik era ez berorik. </a:t>
            </a:r>
          </a:p>
          <a:p>
            <a:r>
              <a:rPr lang="eu-ES" sz="2000" b="1" dirty="0"/>
              <a:t>S</a:t>
            </a:r>
            <a:r>
              <a:rPr lang="eu-ES" sz="2000" b="1" dirty="0" smtClean="0"/>
              <a:t>istemen artean </a:t>
            </a:r>
            <a:r>
              <a:rPr lang="eu-ES" sz="2000" b="1" dirty="0"/>
              <a:t>transferitzen den energia neurtzeko erabiltzen diren magnitudeak dira </a:t>
            </a:r>
            <a:r>
              <a:rPr lang="eu-ES" sz="2000" b="1" dirty="0" smtClean="0"/>
              <a:t>lana </a:t>
            </a:r>
            <a:r>
              <a:rPr lang="eu-ES" sz="2000" b="1" dirty="0"/>
              <a:t>eta </a:t>
            </a:r>
            <a:r>
              <a:rPr lang="eu-ES" sz="2000" b="1" dirty="0" smtClean="0"/>
              <a:t>beroa. </a:t>
            </a:r>
          </a:p>
          <a:p>
            <a:r>
              <a:rPr lang="eu-ES" sz="2000" b="1" dirty="0" smtClean="0"/>
              <a:t>Sistema </a:t>
            </a:r>
            <a:r>
              <a:rPr lang="eu-ES" sz="2000" b="1" dirty="0"/>
              <a:t>batek beste bati transferitzen dion energiari.</a:t>
            </a:r>
          </a:p>
          <a:p>
            <a:r>
              <a:rPr lang="eu-ES" sz="2000" b="1" dirty="0" smtClean="0"/>
              <a:t>Tenperatura </a:t>
            </a:r>
            <a:r>
              <a:rPr lang="eu-ES" sz="2000" b="1" dirty="0"/>
              <a:t>diferentziagatik ematen </a:t>
            </a:r>
            <a:r>
              <a:rPr lang="eu-ES" sz="2000" b="1" dirty="0" smtClean="0"/>
              <a:t>den </a:t>
            </a:r>
            <a:r>
              <a:rPr lang="eu-ES" sz="2000" b="1" dirty="0"/>
              <a:t>transferentziari BEROA esaten zaio, .</a:t>
            </a:r>
          </a:p>
          <a:p>
            <a:r>
              <a:rPr lang="eu-ES" sz="2000" b="1" dirty="0" smtClean="0"/>
              <a:t>Sistemen artean Aplikazio </a:t>
            </a:r>
            <a:r>
              <a:rPr lang="eu-ES" sz="2000" b="1" dirty="0"/>
              <a:t>puntua desplazatzen duten indarrak daudenean ematen bada transferentzia </a:t>
            </a:r>
            <a:r>
              <a:rPr lang="eu-ES" sz="2000" b="1" dirty="0" smtClean="0"/>
              <a:t>LANA </a:t>
            </a:r>
            <a:r>
              <a:rPr lang="eu-ES" sz="2000" b="1" dirty="0"/>
              <a:t>esaten zaio, </a:t>
            </a:r>
            <a:endParaRPr lang="eu-ES" sz="2000" dirty="0"/>
          </a:p>
        </p:txBody>
      </p:sp>
      <p:pic>
        <p:nvPicPr>
          <p:cNvPr id="5"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7683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3"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41B5408-ED9B-1A40-AB21-902242EBB6CF}" type="slidenum">
              <a:rPr lang="eu-ES" sz="1400">
                <a:latin typeface="Times" charset="0"/>
              </a:rPr>
              <a:pPr/>
              <a:t>17</a:t>
            </a:fld>
            <a:endParaRPr lang="eu-ES" sz="1400">
              <a:latin typeface="Times" charset="0"/>
            </a:endParaRPr>
          </a:p>
        </p:txBody>
      </p:sp>
      <p:sp>
        <p:nvSpPr>
          <p:cNvPr id="607234" name="Text Box 2"/>
          <p:cNvSpPr txBox="1">
            <a:spLocks noChangeArrowheads="1"/>
          </p:cNvSpPr>
          <p:nvPr/>
        </p:nvSpPr>
        <p:spPr bwMode="auto">
          <a:xfrm>
            <a:off x="1079336" y="915194"/>
            <a:ext cx="3749675" cy="588962"/>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3200" b="1"/>
              <a:t>Lana eta energia</a:t>
            </a:r>
          </a:p>
        </p:txBody>
      </p:sp>
      <p:sp>
        <p:nvSpPr>
          <p:cNvPr id="2052" name="Text Box 4"/>
          <p:cNvSpPr txBox="1">
            <a:spLocks noChangeArrowheads="1"/>
          </p:cNvSpPr>
          <p:nvPr/>
        </p:nvSpPr>
        <p:spPr bwMode="auto">
          <a:xfrm>
            <a:off x="395288" y="1557338"/>
            <a:ext cx="8356600" cy="1562100"/>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Energia sistema baten ezaugarria da, transformatzeko eta egoera berri batetara iristeko gaitasuna adierazten diguna.</a:t>
            </a:r>
          </a:p>
          <a:p>
            <a:pPr eaLnBrk="1" hangingPunct="1"/>
            <a:r>
              <a:rPr lang="eu-ES" sz="2400"/>
              <a:t>Transformazioak eta transferentziak ulertu behar ditugu. </a:t>
            </a:r>
            <a:r>
              <a:rPr lang="eu-ES" sz="2400" b="1"/>
              <a:t>Transferitu</a:t>
            </a:r>
            <a:r>
              <a:rPr lang="eu-ES" sz="2400"/>
              <a:t> egiten da eta transformazioak eragiten ditu.</a:t>
            </a:r>
          </a:p>
        </p:txBody>
      </p:sp>
      <p:sp>
        <p:nvSpPr>
          <p:cNvPr id="2053" name="Text Box 5"/>
          <p:cNvSpPr txBox="1">
            <a:spLocks noChangeArrowheads="1"/>
          </p:cNvSpPr>
          <p:nvPr/>
        </p:nvSpPr>
        <p:spPr bwMode="auto">
          <a:xfrm>
            <a:off x="395288" y="3727450"/>
            <a:ext cx="8051800" cy="1562100"/>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Objektuetan eta bizidunetan dago. Baita ere espaziotik iristen da. </a:t>
            </a:r>
          </a:p>
          <a:p>
            <a:pPr eaLnBrk="1" hangingPunct="1"/>
            <a:r>
              <a:rPr lang="eu-ES" sz="2400"/>
              <a:t>Bere eragina detektatzen dugu </a:t>
            </a:r>
            <a:r>
              <a:rPr lang="eu-ES" sz="2400" b="1"/>
              <a:t>aldaketak</a:t>
            </a:r>
            <a:r>
              <a:rPr lang="eu-ES" sz="2400"/>
              <a:t> gertatzen direnean, hau da zerbait gertatzen denean. </a:t>
            </a:r>
          </a:p>
        </p:txBody>
      </p:sp>
      <p:pic>
        <p:nvPicPr>
          <p:cNvPr id="7"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1" descr="blanco_pequ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2" descr="logo_pa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646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ssolve">
                                      <p:cBhvr>
                                        <p:cTn id="7" dur="5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dissolve">
                                      <p:cBhvr>
                                        <p:cTn id="1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autoUpdateAnimBg="0"/>
      <p:bldP spid="205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94E9EDE-3E73-B140-B2F8-4A601BC9F22C}" type="slidenum">
              <a:rPr lang="eu-ES" sz="1400">
                <a:latin typeface="Times" charset="0"/>
              </a:rPr>
              <a:pPr/>
              <a:t>18</a:t>
            </a:fld>
            <a:endParaRPr lang="eu-ES" sz="1400">
              <a:latin typeface="Times" charset="0"/>
            </a:endParaRPr>
          </a:p>
        </p:txBody>
      </p:sp>
      <p:sp>
        <p:nvSpPr>
          <p:cNvPr id="609282" name="Text Box 2"/>
          <p:cNvSpPr txBox="1">
            <a:spLocks noChangeArrowheads="1"/>
          </p:cNvSpPr>
          <p:nvPr/>
        </p:nvSpPr>
        <p:spPr bwMode="auto">
          <a:xfrm>
            <a:off x="242382" y="949176"/>
            <a:ext cx="1152525" cy="376238"/>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800"/>
              <a:t>Lana</a:t>
            </a:r>
          </a:p>
        </p:txBody>
      </p:sp>
      <p:sp>
        <p:nvSpPr>
          <p:cNvPr id="609283" name="Line 3"/>
          <p:cNvSpPr>
            <a:spLocks noChangeShapeType="1"/>
          </p:cNvSpPr>
          <p:nvPr/>
        </p:nvSpPr>
        <p:spPr bwMode="auto">
          <a:xfrm>
            <a:off x="703263" y="801688"/>
            <a:ext cx="8351837" cy="0"/>
          </a:xfrm>
          <a:prstGeom prst="line">
            <a:avLst/>
          </a:prstGeom>
          <a:noFill/>
          <a:ln w="9525">
            <a:solidFill>
              <a:srgbClr val="339933"/>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79962" name="Rectangle 58"/>
          <p:cNvSpPr>
            <a:spLocks noChangeArrowheads="1"/>
          </p:cNvSpPr>
          <p:nvPr/>
        </p:nvSpPr>
        <p:spPr bwMode="auto">
          <a:xfrm>
            <a:off x="179388" y="1546486"/>
            <a:ext cx="8689975" cy="1474787"/>
          </a:xfrm>
          <a:prstGeom prst="rect">
            <a:avLst/>
          </a:prstGeom>
          <a:solidFill>
            <a:srgbClr val="FFFF99"/>
          </a:solidFill>
          <a:ln w="9525">
            <a:solidFill>
              <a:schemeClr val="tx1"/>
            </a:solidFill>
            <a:miter lim="800000"/>
            <a:headEnd/>
            <a:tailEnd/>
          </a:ln>
        </p:spPr>
        <p:txBody>
          <a:bodyPr>
            <a:spAutoFit/>
          </a:bodyPr>
          <a:lstStyle/>
          <a:p>
            <a:pPr algn="just" eaLnBrk="1" hangingPunct="1"/>
            <a:r>
              <a:rPr lang="eu-ES" sz="1800">
                <a:cs typeface="Times New Roman" charset="0"/>
              </a:rPr>
              <a:t>Magnitudea da,  mekanikoki transferitzen den energia neurtzen du desplazamendua eragiten duen indarrarengatik.</a:t>
            </a:r>
          </a:p>
          <a:p>
            <a:pPr algn="just" eaLnBrk="1" hangingPunct="1">
              <a:buFont typeface="Arial" charset="0"/>
              <a:buChar char="•"/>
            </a:pPr>
            <a:r>
              <a:rPr lang="eu-ES" sz="1800">
                <a:cs typeface="Times New Roman" charset="0"/>
              </a:rPr>
              <a:t> F konstantea matematikoki </a:t>
            </a:r>
            <a:r>
              <a:rPr lang="eu-ES" sz="1800" i="1">
                <a:cs typeface="Times New Roman" charset="0"/>
              </a:rPr>
              <a:t>W = F · </a:t>
            </a:r>
            <a:r>
              <a:rPr lang="eu-ES" sz="1800" i="1">
                <a:cs typeface="Times New Roman" charset="0"/>
                <a:sym typeface="Symbol" charset="0"/>
              </a:rPr>
              <a:t>x · cosα</a:t>
            </a:r>
          </a:p>
          <a:p>
            <a:pPr algn="just" eaLnBrk="1" hangingPunct="1">
              <a:buFont typeface="Arial" charset="0"/>
              <a:buChar char="•"/>
            </a:pPr>
            <a:r>
              <a:rPr lang="eu-ES" sz="1800" i="1">
                <a:cs typeface="Times New Roman" charset="0"/>
                <a:sym typeface="Symbol" charset="0"/>
              </a:rPr>
              <a:t> </a:t>
            </a:r>
            <a:r>
              <a:rPr lang="eu-ES" sz="1800">
                <a:cs typeface="Times New Roman" charset="0"/>
                <a:sym typeface="Symbol" charset="0"/>
              </a:rPr>
              <a:t>Energiaren unitateak</a:t>
            </a:r>
            <a:r>
              <a:rPr lang="eu-ES" sz="1800">
                <a:cs typeface="Times New Roman" charset="0"/>
              </a:rPr>
              <a:t>.</a:t>
            </a:r>
          </a:p>
          <a:p>
            <a:pPr algn="just" eaLnBrk="1" hangingPunct="1">
              <a:buFont typeface="Arial" charset="0"/>
              <a:buChar char="•"/>
            </a:pPr>
            <a:r>
              <a:rPr lang="eu-ES" sz="1800">
                <a:cs typeface="Times New Roman" charset="0"/>
                <a:sym typeface="Symbol" charset="0"/>
              </a:rPr>
              <a:t>1 J = 1 N · 1 m</a:t>
            </a:r>
            <a:r>
              <a:rPr lang="eu-ES" sz="1800">
                <a:cs typeface="Times New Roman" charset="0"/>
              </a:rPr>
              <a:t>.</a:t>
            </a:r>
          </a:p>
        </p:txBody>
      </p:sp>
      <p:sp>
        <p:nvSpPr>
          <p:cNvPr id="379966" name="Text Box 62"/>
          <p:cNvSpPr txBox="1">
            <a:spLocks noChangeArrowheads="1"/>
          </p:cNvSpPr>
          <p:nvPr/>
        </p:nvSpPr>
        <p:spPr bwMode="auto">
          <a:xfrm>
            <a:off x="227013" y="3173413"/>
            <a:ext cx="1908175" cy="696912"/>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300"/>
              <a:t>Desplazamendurik ez badago ez dago lanik. Geldirik, lanik ez..</a:t>
            </a:r>
          </a:p>
        </p:txBody>
      </p:sp>
      <p:sp>
        <p:nvSpPr>
          <p:cNvPr id="379967" name="Text Box 63"/>
          <p:cNvSpPr txBox="1">
            <a:spLocks noChangeArrowheads="1"/>
          </p:cNvSpPr>
          <p:nvPr/>
        </p:nvSpPr>
        <p:spPr bwMode="auto">
          <a:xfrm>
            <a:off x="6288088" y="2735263"/>
            <a:ext cx="2663825" cy="49847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300"/>
              <a:t>Arrastaka desplazatzen da. Lana dago.</a:t>
            </a:r>
          </a:p>
        </p:txBody>
      </p:sp>
      <p:grpSp>
        <p:nvGrpSpPr>
          <p:cNvPr id="2" name="Group 65"/>
          <p:cNvGrpSpPr>
            <a:grpSpLocks/>
          </p:cNvGrpSpPr>
          <p:nvPr/>
        </p:nvGrpSpPr>
        <p:grpSpPr bwMode="auto">
          <a:xfrm>
            <a:off x="4776788" y="3670300"/>
            <a:ext cx="2327275" cy="274638"/>
            <a:chOff x="3038" y="1788"/>
            <a:chExt cx="1466" cy="173"/>
          </a:xfrm>
        </p:grpSpPr>
        <p:sp>
          <p:nvSpPr>
            <p:cNvPr id="609326" name="Line 61"/>
            <p:cNvSpPr>
              <a:spLocks noChangeShapeType="1"/>
            </p:cNvSpPr>
            <p:nvPr/>
          </p:nvSpPr>
          <p:spPr bwMode="auto">
            <a:xfrm>
              <a:off x="3038" y="1888"/>
              <a:ext cx="590" cy="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09327" name="Text Box 64"/>
            <p:cNvSpPr txBox="1">
              <a:spLocks noChangeArrowheads="1"/>
            </p:cNvSpPr>
            <p:nvPr/>
          </p:nvSpPr>
          <p:spPr bwMode="auto">
            <a:xfrm>
              <a:off x="3506" y="1788"/>
              <a:ext cx="9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200">
                  <a:solidFill>
                    <a:srgbClr val="0066FF"/>
                  </a:solidFill>
                </a:rPr>
                <a:t>Desplazamendua</a:t>
              </a:r>
            </a:p>
          </p:txBody>
        </p:sp>
      </p:grpSp>
      <p:grpSp>
        <p:nvGrpSpPr>
          <p:cNvPr id="3" name="Group 69"/>
          <p:cNvGrpSpPr>
            <a:grpSpLocks/>
          </p:cNvGrpSpPr>
          <p:nvPr/>
        </p:nvGrpSpPr>
        <p:grpSpPr bwMode="auto">
          <a:xfrm>
            <a:off x="2162175" y="3355975"/>
            <a:ext cx="1042988" cy="520700"/>
            <a:chOff x="1480" y="1548"/>
            <a:chExt cx="657" cy="328"/>
          </a:xfrm>
        </p:grpSpPr>
        <p:sp>
          <p:nvSpPr>
            <p:cNvPr id="609324" name="Line 59"/>
            <p:cNvSpPr>
              <a:spLocks noChangeShapeType="1"/>
            </p:cNvSpPr>
            <p:nvPr/>
          </p:nvSpPr>
          <p:spPr bwMode="auto">
            <a:xfrm>
              <a:off x="1972" y="1548"/>
              <a:ext cx="0" cy="317"/>
            </a:xfrm>
            <a:prstGeom prst="line">
              <a:avLst/>
            </a:prstGeom>
            <a:noFill/>
            <a:ln w="381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09325" name="Text Box 66"/>
            <p:cNvSpPr txBox="1">
              <a:spLocks noChangeArrowheads="1"/>
            </p:cNvSpPr>
            <p:nvPr/>
          </p:nvSpPr>
          <p:spPr bwMode="auto">
            <a:xfrm>
              <a:off x="1480" y="1703"/>
              <a:ext cx="6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200">
                  <a:solidFill>
                    <a:srgbClr val="FF0000"/>
                  </a:solidFill>
                </a:rPr>
                <a:t>Pisua</a:t>
              </a:r>
            </a:p>
          </p:txBody>
        </p:sp>
      </p:grpSp>
      <p:grpSp>
        <p:nvGrpSpPr>
          <p:cNvPr id="4" name="Group 68"/>
          <p:cNvGrpSpPr>
            <a:grpSpLocks/>
          </p:cNvGrpSpPr>
          <p:nvPr/>
        </p:nvGrpSpPr>
        <p:grpSpPr bwMode="auto">
          <a:xfrm>
            <a:off x="4302125" y="3816350"/>
            <a:ext cx="1042988" cy="722313"/>
            <a:chOff x="2690" y="1842"/>
            <a:chExt cx="657" cy="455"/>
          </a:xfrm>
        </p:grpSpPr>
        <p:sp>
          <p:nvSpPr>
            <p:cNvPr id="609322" name="Line 60"/>
            <p:cNvSpPr>
              <a:spLocks noChangeShapeType="1"/>
            </p:cNvSpPr>
            <p:nvPr/>
          </p:nvSpPr>
          <p:spPr bwMode="auto">
            <a:xfrm>
              <a:off x="2984" y="1842"/>
              <a:ext cx="0" cy="317"/>
            </a:xfrm>
            <a:prstGeom prst="line">
              <a:avLst/>
            </a:prstGeom>
            <a:noFill/>
            <a:ln w="381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09323" name="Text Box 67"/>
            <p:cNvSpPr txBox="1">
              <a:spLocks noChangeArrowheads="1"/>
            </p:cNvSpPr>
            <p:nvPr/>
          </p:nvSpPr>
          <p:spPr bwMode="auto">
            <a:xfrm>
              <a:off x="2690" y="2124"/>
              <a:ext cx="6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200">
                  <a:solidFill>
                    <a:srgbClr val="FF0000"/>
                  </a:solidFill>
                </a:rPr>
                <a:t>Pisua</a:t>
              </a:r>
            </a:p>
          </p:txBody>
        </p:sp>
      </p:grpSp>
      <p:sp>
        <p:nvSpPr>
          <p:cNvPr id="379980" name="Text Box 76"/>
          <p:cNvSpPr txBox="1">
            <a:spLocks noChangeArrowheads="1"/>
          </p:cNvSpPr>
          <p:nvPr/>
        </p:nvSpPr>
        <p:spPr bwMode="auto">
          <a:xfrm>
            <a:off x="4608513" y="4999038"/>
            <a:ext cx="466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006600"/>
                </a:solidFill>
                <a:cs typeface="Arial" charset="0"/>
              </a:rPr>
              <a:t>α</a:t>
            </a:r>
          </a:p>
        </p:txBody>
      </p:sp>
      <p:sp>
        <p:nvSpPr>
          <p:cNvPr id="379981" name="Text Box 77"/>
          <p:cNvSpPr txBox="1">
            <a:spLocks noChangeArrowheads="1"/>
          </p:cNvSpPr>
          <p:nvPr/>
        </p:nvSpPr>
        <p:spPr bwMode="auto">
          <a:xfrm>
            <a:off x="7529513" y="4889500"/>
            <a:ext cx="466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006600"/>
                </a:solidFill>
                <a:cs typeface="Arial" charset="0"/>
              </a:rPr>
              <a:t>α</a:t>
            </a:r>
          </a:p>
        </p:txBody>
      </p:sp>
      <p:grpSp>
        <p:nvGrpSpPr>
          <p:cNvPr id="5" name="Group 103"/>
          <p:cNvGrpSpPr>
            <a:grpSpLocks/>
          </p:cNvGrpSpPr>
          <p:nvPr/>
        </p:nvGrpSpPr>
        <p:grpSpPr bwMode="auto">
          <a:xfrm>
            <a:off x="4464050" y="4989513"/>
            <a:ext cx="815975" cy="455612"/>
            <a:chOff x="2797" y="2763"/>
            <a:chExt cx="514" cy="287"/>
          </a:xfrm>
        </p:grpSpPr>
        <p:sp>
          <p:nvSpPr>
            <p:cNvPr id="609318" name="Line 72"/>
            <p:cNvSpPr>
              <a:spLocks noChangeShapeType="1"/>
            </p:cNvSpPr>
            <p:nvPr/>
          </p:nvSpPr>
          <p:spPr bwMode="auto">
            <a:xfrm>
              <a:off x="2797" y="2920"/>
              <a:ext cx="238"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609319" name="Group 83"/>
            <p:cNvGrpSpPr>
              <a:grpSpLocks/>
            </p:cNvGrpSpPr>
            <p:nvPr/>
          </p:nvGrpSpPr>
          <p:grpSpPr bwMode="auto">
            <a:xfrm>
              <a:off x="3008" y="2763"/>
              <a:ext cx="303" cy="287"/>
              <a:chOff x="1986" y="2972"/>
              <a:chExt cx="303" cy="287"/>
            </a:xfrm>
          </p:grpSpPr>
          <p:sp>
            <p:nvSpPr>
              <p:cNvPr id="609320" name="Text Box 84"/>
              <p:cNvSpPr txBox="1">
                <a:spLocks noChangeArrowheads="1"/>
              </p:cNvSpPr>
              <p:nvPr/>
            </p:nvSpPr>
            <p:spPr bwMode="auto">
              <a:xfrm>
                <a:off x="1995" y="3067"/>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i="1">
                    <a:solidFill>
                      <a:srgbClr val="FF0000"/>
                    </a:solidFill>
                    <a:cs typeface="Arial" charset="0"/>
                  </a:rPr>
                  <a:t>F</a:t>
                </a:r>
                <a:r>
                  <a:rPr lang="eu-ES" sz="1400" baseline="-25000">
                    <a:solidFill>
                      <a:srgbClr val="FF0000"/>
                    </a:solidFill>
                    <a:cs typeface="Arial" charset="0"/>
                  </a:rPr>
                  <a:t>X</a:t>
                </a:r>
              </a:p>
            </p:txBody>
          </p:sp>
          <p:sp>
            <p:nvSpPr>
              <p:cNvPr id="609321" name="Text Box 85"/>
              <p:cNvSpPr txBox="1">
                <a:spLocks noChangeArrowheads="1"/>
              </p:cNvSpPr>
              <p:nvPr/>
            </p:nvSpPr>
            <p:spPr bwMode="auto">
              <a:xfrm>
                <a:off x="1986" y="2972"/>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FF0000"/>
                    </a:solidFill>
                    <a:cs typeface="Arial" charset="0"/>
                  </a:rPr>
                  <a:t>→</a:t>
                </a:r>
                <a:endParaRPr lang="eu-ES" sz="1400" baseline="-25000">
                  <a:solidFill>
                    <a:srgbClr val="FF0000"/>
                  </a:solidFill>
                  <a:cs typeface="Arial" charset="0"/>
                </a:endParaRPr>
              </a:p>
            </p:txBody>
          </p:sp>
        </p:grpSp>
      </p:grpSp>
      <p:grpSp>
        <p:nvGrpSpPr>
          <p:cNvPr id="7" name="Group 104"/>
          <p:cNvGrpSpPr>
            <a:grpSpLocks/>
          </p:cNvGrpSpPr>
          <p:nvPr/>
        </p:nvGrpSpPr>
        <p:grpSpPr bwMode="auto">
          <a:xfrm>
            <a:off x="4379913" y="4702175"/>
            <a:ext cx="620712" cy="525463"/>
            <a:chOff x="2744" y="2582"/>
            <a:chExt cx="391" cy="331"/>
          </a:xfrm>
        </p:grpSpPr>
        <p:sp>
          <p:nvSpPr>
            <p:cNvPr id="609314" name="Freeform 73"/>
            <p:cNvSpPr>
              <a:spLocks/>
            </p:cNvSpPr>
            <p:nvPr/>
          </p:nvSpPr>
          <p:spPr bwMode="auto">
            <a:xfrm>
              <a:off x="2772" y="2754"/>
              <a:ext cx="363" cy="159"/>
            </a:xfrm>
            <a:custGeom>
              <a:avLst/>
              <a:gdLst>
                <a:gd name="T0" fmla="*/ 0 w 363"/>
                <a:gd name="T1" fmla="*/ 159 h 159"/>
                <a:gd name="T2" fmla="*/ 363 w 363"/>
                <a:gd name="T3" fmla="*/ 0 h 159"/>
                <a:gd name="T4" fmla="*/ 0 60000 65536"/>
                <a:gd name="T5" fmla="*/ 0 60000 65536"/>
                <a:gd name="T6" fmla="*/ 0 w 363"/>
                <a:gd name="T7" fmla="*/ 0 h 159"/>
                <a:gd name="T8" fmla="*/ 363 w 363"/>
                <a:gd name="T9" fmla="*/ 159 h 159"/>
              </a:gdLst>
              <a:ahLst/>
              <a:cxnLst>
                <a:cxn ang="T4">
                  <a:pos x="T0" y="T1"/>
                </a:cxn>
                <a:cxn ang="T5">
                  <a:pos x="T2" y="T3"/>
                </a:cxn>
              </a:cxnLst>
              <a:rect l="T6" t="T7" r="T8" b="T9"/>
              <a:pathLst>
                <a:path w="363" h="159">
                  <a:moveTo>
                    <a:pt x="0" y="159"/>
                  </a:moveTo>
                  <a:lnTo>
                    <a:pt x="363" y="0"/>
                  </a:ln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grpSp>
          <p:nvGrpSpPr>
            <p:cNvPr id="609315" name="Group 89"/>
            <p:cNvGrpSpPr>
              <a:grpSpLocks/>
            </p:cNvGrpSpPr>
            <p:nvPr/>
          </p:nvGrpSpPr>
          <p:grpSpPr bwMode="auto">
            <a:xfrm>
              <a:off x="2744" y="2582"/>
              <a:ext cx="303" cy="287"/>
              <a:chOff x="1986" y="2972"/>
              <a:chExt cx="303" cy="287"/>
            </a:xfrm>
          </p:grpSpPr>
          <p:sp>
            <p:nvSpPr>
              <p:cNvPr id="609316" name="Text Box 90"/>
              <p:cNvSpPr txBox="1">
                <a:spLocks noChangeArrowheads="1"/>
              </p:cNvSpPr>
              <p:nvPr/>
            </p:nvSpPr>
            <p:spPr bwMode="auto">
              <a:xfrm>
                <a:off x="1995" y="3067"/>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i="1">
                    <a:solidFill>
                      <a:srgbClr val="0066FF"/>
                    </a:solidFill>
                    <a:cs typeface="Arial" charset="0"/>
                  </a:rPr>
                  <a:t>F</a:t>
                </a:r>
                <a:endParaRPr lang="eu-ES" sz="1400" i="1" baseline="-25000">
                  <a:solidFill>
                    <a:srgbClr val="0066FF"/>
                  </a:solidFill>
                  <a:cs typeface="Arial" charset="0"/>
                </a:endParaRPr>
              </a:p>
            </p:txBody>
          </p:sp>
          <p:sp>
            <p:nvSpPr>
              <p:cNvPr id="609317" name="Text Box 91"/>
              <p:cNvSpPr txBox="1">
                <a:spLocks noChangeArrowheads="1"/>
              </p:cNvSpPr>
              <p:nvPr/>
            </p:nvSpPr>
            <p:spPr bwMode="auto">
              <a:xfrm>
                <a:off x="1986" y="2972"/>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0066FF"/>
                    </a:solidFill>
                    <a:cs typeface="Arial" charset="0"/>
                  </a:rPr>
                  <a:t>→</a:t>
                </a:r>
                <a:endParaRPr lang="eu-ES" sz="1400" baseline="-25000">
                  <a:solidFill>
                    <a:srgbClr val="0066FF"/>
                  </a:solidFill>
                  <a:cs typeface="Arial" charset="0"/>
                </a:endParaRPr>
              </a:p>
            </p:txBody>
          </p:sp>
        </p:grpSp>
      </p:grpSp>
      <p:grpSp>
        <p:nvGrpSpPr>
          <p:cNvPr id="9" name="Group 106"/>
          <p:cNvGrpSpPr>
            <a:grpSpLocks/>
          </p:cNvGrpSpPr>
          <p:nvPr/>
        </p:nvGrpSpPr>
        <p:grpSpPr bwMode="auto">
          <a:xfrm>
            <a:off x="7258050" y="4643438"/>
            <a:ext cx="623888" cy="485775"/>
            <a:chOff x="4572" y="2591"/>
            <a:chExt cx="393" cy="306"/>
          </a:xfrm>
        </p:grpSpPr>
        <p:sp>
          <p:nvSpPr>
            <p:cNvPr id="609310" name="Freeform 74"/>
            <p:cNvSpPr>
              <a:spLocks/>
            </p:cNvSpPr>
            <p:nvPr/>
          </p:nvSpPr>
          <p:spPr bwMode="auto">
            <a:xfrm>
              <a:off x="4717" y="2601"/>
              <a:ext cx="248" cy="296"/>
            </a:xfrm>
            <a:custGeom>
              <a:avLst/>
              <a:gdLst>
                <a:gd name="T0" fmla="*/ 0 w 248"/>
                <a:gd name="T1" fmla="*/ 296 h 296"/>
                <a:gd name="T2" fmla="*/ 248 w 248"/>
                <a:gd name="T3" fmla="*/ 0 h 296"/>
                <a:gd name="T4" fmla="*/ 0 60000 65536"/>
                <a:gd name="T5" fmla="*/ 0 60000 65536"/>
                <a:gd name="T6" fmla="*/ 0 w 248"/>
                <a:gd name="T7" fmla="*/ 0 h 296"/>
                <a:gd name="T8" fmla="*/ 248 w 248"/>
                <a:gd name="T9" fmla="*/ 296 h 296"/>
              </a:gdLst>
              <a:ahLst/>
              <a:cxnLst>
                <a:cxn ang="T4">
                  <a:pos x="T0" y="T1"/>
                </a:cxn>
                <a:cxn ang="T5">
                  <a:pos x="T2" y="T3"/>
                </a:cxn>
              </a:cxnLst>
              <a:rect l="T6" t="T7" r="T8" b="T9"/>
              <a:pathLst>
                <a:path w="248" h="296">
                  <a:moveTo>
                    <a:pt x="0" y="296"/>
                  </a:moveTo>
                  <a:lnTo>
                    <a:pt x="248" y="0"/>
                  </a:ln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grpSp>
          <p:nvGrpSpPr>
            <p:cNvPr id="609311" name="Group 92"/>
            <p:cNvGrpSpPr>
              <a:grpSpLocks/>
            </p:cNvGrpSpPr>
            <p:nvPr/>
          </p:nvGrpSpPr>
          <p:grpSpPr bwMode="auto">
            <a:xfrm>
              <a:off x="4572" y="2591"/>
              <a:ext cx="303" cy="287"/>
              <a:chOff x="1986" y="2972"/>
              <a:chExt cx="303" cy="287"/>
            </a:xfrm>
          </p:grpSpPr>
          <p:sp>
            <p:nvSpPr>
              <p:cNvPr id="609312" name="Text Box 93"/>
              <p:cNvSpPr txBox="1">
                <a:spLocks noChangeArrowheads="1"/>
              </p:cNvSpPr>
              <p:nvPr/>
            </p:nvSpPr>
            <p:spPr bwMode="auto">
              <a:xfrm>
                <a:off x="1995" y="3067"/>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i="1">
                    <a:solidFill>
                      <a:srgbClr val="0066FF"/>
                    </a:solidFill>
                    <a:cs typeface="Arial" charset="0"/>
                  </a:rPr>
                  <a:t>F</a:t>
                </a:r>
                <a:endParaRPr lang="eu-ES" sz="1400" i="1" baseline="-25000">
                  <a:solidFill>
                    <a:srgbClr val="0066FF"/>
                  </a:solidFill>
                  <a:cs typeface="Arial" charset="0"/>
                </a:endParaRPr>
              </a:p>
            </p:txBody>
          </p:sp>
          <p:sp>
            <p:nvSpPr>
              <p:cNvPr id="609313" name="Text Box 94"/>
              <p:cNvSpPr txBox="1">
                <a:spLocks noChangeArrowheads="1"/>
              </p:cNvSpPr>
              <p:nvPr/>
            </p:nvSpPr>
            <p:spPr bwMode="auto">
              <a:xfrm>
                <a:off x="1986" y="2972"/>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0066FF"/>
                    </a:solidFill>
                    <a:cs typeface="Arial" charset="0"/>
                  </a:rPr>
                  <a:t>→</a:t>
                </a:r>
                <a:endParaRPr lang="eu-ES" sz="1400" baseline="-25000">
                  <a:solidFill>
                    <a:srgbClr val="0066FF"/>
                  </a:solidFill>
                  <a:cs typeface="Arial" charset="0"/>
                </a:endParaRPr>
              </a:p>
            </p:txBody>
          </p:sp>
        </p:grpSp>
      </p:grpSp>
      <p:grpSp>
        <p:nvGrpSpPr>
          <p:cNvPr id="11" name="Group 102"/>
          <p:cNvGrpSpPr>
            <a:grpSpLocks/>
          </p:cNvGrpSpPr>
          <p:nvPr/>
        </p:nvGrpSpPr>
        <p:grpSpPr bwMode="auto">
          <a:xfrm>
            <a:off x="1244600" y="4745038"/>
            <a:ext cx="549275" cy="474662"/>
            <a:chOff x="784" y="2609"/>
            <a:chExt cx="346" cy="299"/>
          </a:xfrm>
        </p:grpSpPr>
        <p:sp>
          <p:nvSpPr>
            <p:cNvPr id="609306" name="Line 70"/>
            <p:cNvSpPr>
              <a:spLocks noChangeShapeType="1"/>
            </p:cNvSpPr>
            <p:nvPr/>
          </p:nvSpPr>
          <p:spPr bwMode="auto">
            <a:xfrm>
              <a:off x="790" y="2908"/>
              <a:ext cx="34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609307" name="Group 95"/>
            <p:cNvGrpSpPr>
              <a:grpSpLocks/>
            </p:cNvGrpSpPr>
            <p:nvPr/>
          </p:nvGrpSpPr>
          <p:grpSpPr bwMode="auto">
            <a:xfrm>
              <a:off x="784" y="2609"/>
              <a:ext cx="303" cy="287"/>
              <a:chOff x="1986" y="2972"/>
              <a:chExt cx="303" cy="287"/>
            </a:xfrm>
          </p:grpSpPr>
          <p:sp>
            <p:nvSpPr>
              <p:cNvPr id="609308" name="Text Box 96"/>
              <p:cNvSpPr txBox="1">
                <a:spLocks noChangeArrowheads="1"/>
              </p:cNvSpPr>
              <p:nvPr/>
            </p:nvSpPr>
            <p:spPr bwMode="auto">
              <a:xfrm>
                <a:off x="1995" y="3067"/>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i="1">
                    <a:solidFill>
                      <a:srgbClr val="FF0000"/>
                    </a:solidFill>
                    <a:cs typeface="Arial" charset="0"/>
                  </a:rPr>
                  <a:t>F</a:t>
                </a:r>
                <a:r>
                  <a:rPr lang="eu-ES" sz="1400" baseline="-25000">
                    <a:solidFill>
                      <a:srgbClr val="FF0000"/>
                    </a:solidFill>
                    <a:cs typeface="Arial" charset="0"/>
                  </a:rPr>
                  <a:t>X</a:t>
                </a:r>
              </a:p>
            </p:txBody>
          </p:sp>
          <p:sp>
            <p:nvSpPr>
              <p:cNvPr id="609309" name="Text Box 97"/>
              <p:cNvSpPr txBox="1">
                <a:spLocks noChangeArrowheads="1"/>
              </p:cNvSpPr>
              <p:nvPr/>
            </p:nvSpPr>
            <p:spPr bwMode="auto">
              <a:xfrm>
                <a:off x="1986" y="2972"/>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FF0000"/>
                    </a:solidFill>
                    <a:cs typeface="Arial" charset="0"/>
                  </a:rPr>
                  <a:t>→</a:t>
                </a:r>
                <a:endParaRPr lang="eu-ES" sz="1400" baseline="-25000">
                  <a:solidFill>
                    <a:srgbClr val="FF0000"/>
                  </a:solidFill>
                  <a:cs typeface="Arial" charset="0"/>
                </a:endParaRPr>
              </a:p>
            </p:txBody>
          </p:sp>
        </p:grpSp>
      </p:grpSp>
      <p:grpSp>
        <p:nvGrpSpPr>
          <p:cNvPr id="13" name="Group 105"/>
          <p:cNvGrpSpPr>
            <a:grpSpLocks/>
          </p:cNvGrpSpPr>
          <p:nvPr/>
        </p:nvGrpSpPr>
        <p:grpSpPr bwMode="auto">
          <a:xfrm>
            <a:off x="7488238" y="4881563"/>
            <a:ext cx="663575" cy="455612"/>
            <a:chOff x="4717" y="2741"/>
            <a:chExt cx="418" cy="287"/>
          </a:xfrm>
        </p:grpSpPr>
        <p:sp>
          <p:nvSpPr>
            <p:cNvPr id="609302" name="Freeform 71"/>
            <p:cNvSpPr>
              <a:spLocks/>
            </p:cNvSpPr>
            <p:nvPr/>
          </p:nvSpPr>
          <p:spPr bwMode="auto">
            <a:xfrm>
              <a:off x="4717" y="2913"/>
              <a:ext cx="204" cy="1"/>
            </a:xfrm>
            <a:custGeom>
              <a:avLst/>
              <a:gdLst>
                <a:gd name="T0" fmla="*/ 0 w 204"/>
                <a:gd name="T1" fmla="*/ 0 h 1"/>
                <a:gd name="T2" fmla="*/ 204 w 204"/>
                <a:gd name="T3" fmla="*/ 0 h 1"/>
                <a:gd name="T4" fmla="*/ 0 60000 65536"/>
                <a:gd name="T5" fmla="*/ 0 60000 65536"/>
                <a:gd name="T6" fmla="*/ 0 w 204"/>
                <a:gd name="T7" fmla="*/ 0 h 1"/>
                <a:gd name="T8" fmla="*/ 204 w 204"/>
                <a:gd name="T9" fmla="*/ 1 h 1"/>
              </a:gdLst>
              <a:ahLst/>
              <a:cxnLst>
                <a:cxn ang="T4">
                  <a:pos x="T0" y="T1"/>
                </a:cxn>
                <a:cxn ang="T5">
                  <a:pos x="T2" y="T3"/>
                </a:cxn>
              </a:cxnLst>
              <a:rect l="T6" t="T7" r="T8" b="T9"/>
              <a:pathLst>
                <a:path w="204" h="1">
                  <a:moveTo>
                    <a:pt x="0" y="0"/>
                  </a:moveTo>
                  <a:lnTo>
                    <a:pt x="204" y="0"/>
                  </a:lnTo>
                </a:path>
              </a:pathLst>
            </a:custGeom>
            <a:noFill/>
            <a:ln w="38100">
              <a:solidFill>
                <a:srgbClr val="FF66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ES"/>
            </a:p>
          </p:txBody>
        </p:sp>
        <p:grpSp>
          <p:nvGrpSpPr>
            <p:cNvPr id="609303" name="Group 98"/>
            <p:cNvGrpSpPr>
              <a:grpSpLocks/>
            </p:cNvGrpSpPr>
            <p:nvPr/>
          </p:nvGrpSpPr>
          <p:grpSpPr bwMode="auto">
            <a:xfrm>
              <a:off x="4832" y="2741"/>
              <a:ext cx="303" cy="287"/>
              <a:chOff x="1986" y="2972"/>
              <a:chExt cx="303" cy="287"/>
            </a:xfrm>
          </p:grpSpPr>
          <p:sp>
            <p:nvSpPr>
              <p:cNvPr id="609304" name="Text Box 99"/>
              <p:cNvSpPr txBox="1">
                <a:spLocks noChangeArrowheads="1"/>
              </p:cNvSpPr>
              <p:nvPr/>
            </p:nvSpPr>
            <p:spPr bwMode="auto">
              <a:xfrm>
                <a:off x="1995" y="3067"/>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i="1">
                    <a:solidFill>
                      <a:srgbClr val="FF0000"/>
                    </a:solidFill>
                    <a:cs typeface="Arial" charset="0"/>
                  </a:rPr>
                  <a:t>F</a:t>
                </a:r>
                <a:r>
                  <a:rPr lang="eu-ES" sz="1400" baseline="-25000">
                    <a:solidFill>
                      <a:srgbClr val="FF0000"/>
                    </a:solidFill>
                    <a:cs typeface="Arial" charset="0"/>
                  </a:rPr>
                  <a:t>X</a:t>
                </a:r>
              </a:p>
            </p:txBody>
          </p:sp>
          <p:sp>
            <p:nvSpPr>
              <p:cNvPr id="609305" name="Text Box 100"/>
              <p:cNvSpPr txBox="1">
                <a:spLocks noChangeArrowheads="1"/>
              </p:cNvSpPr>
              <p:nvPr/>
            </p:nvSpPr>
            <p:spPr bwMode="auto">
              <a:xfrm>
                <a:off x="1986" y="2972"/>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FF0000"/>
                    </a:solidFill>
                    <a:cs typeface="Arial" charset="0"/>
                  </a:rPr>
                  <a:t>→</a:t>
                </a:r>
                <a:endParaRPr lang="eu-ES" sz="1400" baseline="-25000">
                  <a:solidFill>
                    <a:srgbClr val="FF0000"/>
                  </a:solidFill>
                  <a:cs typeface="Arial" charset="0"/>
                </a:endParaRPr>
              </a:p>
            </p:txBody>
          </p:sp>
        </p:grpSp>
      </p:grpSp>
      <p:pic>
        <p:nvPicPr>
          <p:cNvPr id="50"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Imagen 11" descr="blanco_pequ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n 12" descr="logo_pa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4464050" y="3021273"/>
            <a:ext cx="1442753" cy="646331"/>
          </a:xfrm>
          <a:prstGeom prst="rect">
            <a:avLst/>
          </a:prstGeom>
          <a:noFill/>
        </p:spPr>
        <p:txBody>
          <a:bodyPr wrap="square" rtlCol="0">
            <a:spAutoFit/>
          </a:bodyPr>
          <a:lstStyle/>
          <a:p>
            <a:r>
              <a:rPr lang="es-ES" dirty="0" err="1" smtClean="0"/>
              <a:t>Motxila</a:t>
            </a:r>
            <a:r>
              <a:rPr lang="es-ES" dirty="0" smtClean="0"/>
              <a:t> </a:t>
            </a:r>
            <a:r>
              <a:rPr lang="es-ES" dirty="0" err="1" smtClean="0"/>
              <a:t>eramaten</a:t>
            </a:r>
            <a:endParaRPr lang="es-ES" dirty="0"/>
          </a:p>
        </p:txBody>
      </p:sp>
      <p:sp>
        <p:nvSpPr>
          <p:cNvPr id="8" name="CuadroTexto 7"/>
          <p:cNvSpPr txBox="1"/>
          <p:nvPr/>
        </p:nvSpPr>
        <p:spPr>
          <a:xfrm>
            <a:off x="2443532" y="3602038"/>
            <a:ext cx="1154424" cy="923330"/>
          </a:xfrm>
          <a:prstGeom prst="rect">
            <a:avLst/>
          </a:prstGeom>
          <a:noFill/>
        </p:spPr>
        <p:txBody>
          <a:bodyPr wrap="square" rtlCol="0">
            <a:spAutoFit/>
          </a:bodyPr>
          <a:lstStyle/>
          <a:p>
            <a:r>
              <a:rPr lang="es-ES" dirty="0" err="1" smtClean="0"/>
              <a:t>Motxila</a:t>
            </a:r>
            <a:r>
              <a:rPr lang="es-ES" dirty="0" smtClean="0"/>
              <a:t> </a:t>
            </a:r>
            <a:r>
              <a:rPr lang="es-ES" dirty="0" err="1" smtClean="0"/>
              <a:t>geldirik</a:t>
            </a:r>
            <a:r>
              <a:rPr lang="es-ES" dirty="0" smtClean="0"/>
              <a:t> </a:t>
            </a:r>
            <a:r>
              <a:rPr lang="es-ES" dirty="0" err="1" smtClean="0"/>
              <a:t>sorbaldan</a:t>
            </a:r>
            <a:endParaRPr lang="es-ES" dirty="0"/>
          </a:p>
        </p:txBody>
      </p:sp>
      <p:sp>
        <p:nvSpPr>
          <p:cNvPr id="10" name="CuadroTexto 9"/>
          <p:cNvSpPr txBox="1"/>
          <p:nvPr/>
        </p:nvSpPr>
        <p:spPr>
          <a:xfrm>
            <a:off x="1331913" y="4319588"/>
            <a:ext cx="1873250" cy="369332"/>
          </a:xfrm>
          <a:prstGeom prst="rect">
            <a:avLst/>
          </a:prstGeom>
          <a:noFill/>
        </p:spPr>
        <p:txBody>
          <a:bodyPr wrap="square" rtlCol="0">
            <a:spAutoFit/>
          </a:bodyPr>
          <a:lstStyle/>
          <a:p>
            <a:r>
              <a:rPr lang="es-ES" dirty="0" err="1" smtClean="0"/>
              <a:t>Tiratzen</a:t>
            </a:r>
            <a:r>
              <a:rPr lang="es-ES" dirty="0" smtClean="0"/>
              <a:t> </a:t>
            </a:r>
            <a:r>
              <a:rPr lang="es-ES" dirty="0" err="1" smtClean="0"/>
              <a:t>dugu</a:t>
            </a:r>
            <a:endParaRPr lang="es-ES" dirty="0"/>
          </a:p>
        </p:txBody>
      </p:sp>
    </p:spTree>
    <p:extLst>
      <p:ext uri="{BB962C8B-B14F-4D97-AF65-F5344CB8AC3E}">
        <p14:creationId xmlns:p14="http://schemas.microsoft.com/office/powerpoint/2010/main" val="3021780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9962">
                                            <p:bg/>
                                          </p:spTgt>
                                        </p:tgtEl>
                                        <p:attrNameLst>
                                          <p:attrName>style.visibility</p:attrName>
                                        </p:attrNameLst>
                                      </p:cBhvr>
                                      <p:to>
                                        <p:strVal val="visible"/>
                                      </p:to>
                                    </p:set>
                                    <p:animEffect transition="in" filter="fade">
                                      <p:cBhvr>
                                        <p:cTn id="7" dur="500"/>
                                        <p:tgtEl>
                                          <p:spTgt spid="37996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9962">
                                            <p:txEl>
                                              <p:pRg st="0" end="0"/>
                                            </p:txEl>
                                          </p:spTgt>
                                        </p:tgtEl>
                                        <p:attrNameLst>
                                          <p:attrName>style.visibility</p:attrName>
                                        </p:attrNameLst>
                                      </p:cBhvr>
                                      <p:to>
                                        <p:strVal val="visible"/>
                                      </p:to>
                                    </p:set>
                                    <p:animEffect transition="in" filter="fade">
                                      <p:cBhvr>
                                        <p:cTn id="12" dur="500"/>
                                        <p:tgtEl>
                                          <p:spTgt spid="37996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9962">
                                            <p:txEl>
                                              <p:pRg st="1" end="1"/>
                                            </p:txEl>
                                          </p:spTgt>
                                        </p:tgtEl>
                                        <p:attrNameLst>
                                          <p:attrName>style.visibility</p:attrName>
                                        </p:attrNameLst>
                                      </p:cBhvr>
                                      <p:to>
                                        <p:strVal val="visible"/>
                                      </p:to>
                                    </p:set>
                                    <p:animEffect transition="in" filter="fade">
                                      <p:cBhvr>
                                        <p:cTn id="17" dur="500"/>
                                        <p:tgtEl>
                                          <p:spTgt spid="37996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9962">
                                            <p:txEl>
                                              <p:pRg st="2" end="2"/>
                                            </p:txEl>
                                          </p:spTgt>
                                        </p:tgtEl>
                                        <p:attrNameLst>
                                          <p:attrName>style.visibility</p:attrName>
                                        </p:attrNameLst>
                                      </p:cBhvr>
                                      <p:to>
                                        <p:strVal val="visible"/>
                                      </p:to>
                                    </p:set>
                                    <p:animEffect transition="in" filter="fade">
                                      <p:cBhvr>
                                        <p:cTn id="22" dur="500"/>
                                        <p:tgtEl>
                                          <p:spTgt spid="37996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9962">
                                            <p:txEl>
                                              <p:pRg st="3" end="3"/>
                                            </p:txEl>
                                          </p:spTgt>
                                        </p:tgtEl>
                                        <p:attrNameLst>
                                          <p:attrName>style.visibility</p:attrName>
                                        </p:attrNameLst>
                                      </p:cBhvr>
                                      <p:to>
                                        <p:strVal val="visible"/>
                                      </p:to>
                                    </p:set>
                                    <p:animEffect transition="in" filter="fade">
                                      <p:cBhvr>
                                        <p:cTn id="27" dur="500"/>
                                        <p:tgtEl>
                                          <p:spTgt spid="379962">
                                            <p:txEl>
                                              <p:pRg st="3" end="3"/>
                                            </p:txEl>
                                          </p:spTgt>
                                        </p:tgtEl>
                                      </p:cBhvr>
                                    </p:animEffect>
                                  </p:childTnLst>
                                </p:cTn>
                              </p:par>
                            </p:childTnLst>
                          </p:cTn>
                        </p:par>
                        <p:par>
                          <p:cTn id="28" fill="hold" nodeType="afterGroup">
                            <p:stCondLst>
                              <p:cond delay="500"/>
                            </p:stCondLst>
                            <p:childTnLst>
                              <p:par>
                                <p:cTn id="29" presetID="22" presetClass="entr" presetSubtype="1"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1000"/>
                                        <p:tgtEl>
                                          <p:spTgt spid="3"/>
                                        </p:tgtEl>
                                      </p:cBhvr>
                                    </p:animEffect>
                                  </p:childTnLst>
                                </p:cTn>
                              </p:par>
                            </p:childTnLst>
                          </p:cTn>
                        </p:par>
                        <p:par>
                          <p:cTn id="32" fill="hold" nodeType="afterGroup">
                            <p:stCondLst>
                              <p:cond delay="1500"/>
                            </p:stCondLst>
                            <p:childTnLst>
                              <p:par>
                                <p:cTn id="33" presetID="55" presetClass="entr" presetSubtype="0" fill="hold" grpId="0" nodeType="afterEffect">
                                  <p:stCondLst>
                                    <p:cond delay="0"/>
                                  </p:stCondLst>
                                  <p:childTnLst>
                                    <p:set>
                                      <p:cBhvr>
                                        <p:cTn id="34" dur="1" fill="hold">
                                          <p:stCondLst>
                                            <p:cond delay="0"/>
                                          </p:stCondLst>
                                        </p:cTn>
                                        <p:tgtEl>
                                          <p:spTgt spid="379966"/>
                                        </p:tgtEl>
                                        <p:attrNameLst>
                                          <p:attrName>style.visibility</p:attrName>
                                        </p:attrNameLst>
                                      </p:cBhvr>
                                      <p:to>
                                        <p:strVal val="visible"/>
                                      </p:to>
                                    </p:set>
                                    <p:anim calcmode="lin" valueType="num">
                                      <p:cBhvr>
                                        <p:cTn id="35" dur="1000" fill="hold"/>
                                        <p:tgtEl>
                                          <p:spTgt spid="379966"/>
                                        </p:tgtEl>
                                        <p:attrNameLst>
                                          <p:attrName>ppt_w</p:attrName>
                                        </p:attrNameLst>
                                      </p:cBhvr>
                                      <p:tavLst>
                                        <p:tav tm="0">
                                          <p:val>
                                            <p:strVal val="#ppt_w*0.70"/>
                                          </p:val>
                                        </p:tav>
                                        <p:tav tm="100000">
                                          <p:val>
                                            <p:strVal val="#ppt_w"/>
                                          </p:val>
                                        </p:tav>
                                      </p:tavLst>
                                    </p:anim>
                                    <p:anim calcmode="lin" valueType="num">
                                      <p:cBhvr>
                                        <p:cTn id="36" dur="1000" fill="hold"/>
                                        <p:tgtEl>
                                          <p:spTgt spid="379966"/>
                                        </p:tgtEl>
                                        <p:attrNameLst>
                                          <p:attrName>ppt_h</p:attrName>
                                        </p:attrNameLst>
                                      </p:cBhvr>
                                      <p:tavLst>
                                        <p:tav tm="0">
                                          <p:val>
                                            <p:strVal val="#ppt_h"/>
                                          </p:val>
                                        </p:tav>
                                        <p:tav tm="100000">
                                          <p:val>
                                            <p:strVal val="#ppt_h"/>
                                          </p:val>
                                        </p:tav>
                                      </p:tavLst>
                                    </p:anim>
                                    <p:animEffect transition="in" filter="fade">
                                      <p:cBhvr>
                                        <p:cTn id="37" dur="1000"/>
                                        <p:tgtEl>
                                          <p:spTgt spid="379966"/>
                                        </p:tgtEl>
                                      </p:cBhvr>
                                    </p:animEffect>
                                  </p:childTnLst>
                                </p:cTn>
                              </p:par>
                            </p:childTnLst>
                          </p:cTn>
                        </p:par>
                        <p:par>
                          <p:cTn id="38" fill="hold" nodeType="afterGroup">
                            <p:stCondLst>
                              <p:cond delay="2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1000"/>
                                        <p:tgtEl>
                                          <p:spTgt spid="4"/>
                                        </p:tgtEl>
                                      </p:cBhvr>
                                    </p:animEffect>
                                  </p:childTnLst>
                                </p:cTn>
                              </p:par>
                            </p:childTnLst>
                          </p:cTn>
                        </p:par>
                        <p:par>
                          <p:cTn id="42" fill="hold" nodeType="afterGroup">
                            <p:stCondLst>
                              <p:cond delay="3500"/>
                            </p:stCondLst>
                            <p:childTnLst>
                              <p:par>
                                <p:cTn id="43" presetID="22" presetClass="entr" presetSubtype="8"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1000"/>
                                        <p:tgtEl>
                                          <p:spTgt spid="2"/>
                                        </p:tgtEl>
                                      </p:cBhvr>
                                    </p:animEffect>
                                  </p:childTnLst>
                                </p:cTn>
                              </p:par>
                            </p:childTnLst>
                          </p:cTn>
                        </p:par>
                        <p:par>
                          <p:cTn id="46" fill="hold" nodeType="afterGroup">
                            <p:stCondLst>
                              <p:cond delay="4500"/>
                            </p:stCondLst>
                            <p:childTnLst>
                              <p:par>
                                <p:cTn id="47" presetID="55" presetClass="entr" presetSubtype="0" fill="hold" grpId="0" nodeType="afterEffect">
                                  <p:stCondLst>
                                    <p:cond delay="0"/>
                                  </p:stCondLst>
                                  <p:childTnLst>
                                    <p:set>
                                      <p:cBhvr>
                                        <p:cTn id="48" dur="1" fill="hold">
                                          <p:stCondLst>
                                            <p:cond delay="0"/>
                                          </p:stCondLst>
                                        </p:cTn>
                                        <p:tgtEl>
                                          <p:spTgt spid="379967"/>
                                        </p:tgtEl>
                                        <p:attrNameLst>
                                          <p:attrName>style.visibility</p:attrName>
                                        </p:attrNameLst>
                                      </p:cBhvr>
                                      <p:to>
                                        <p:strVal val="visible"/>
                                      </p:to>
                                    </p:set>
                                    <p:anim calcmode="lin" valueType="num">
                                      <p:cBhvr>
                                        <p:cTn id="49" dur="1000" fill="hold"/>
                                        <p:tgtEl>
                                          <p:spTgt spid="379967"/>
                                        </p:tgtEl>
                                        <p:attrNameLst>
                                          <p:attrName>ppt_w</p:attrName>
                                        </p:attrNameLst>
                                      </p:cBhvr>
                                      <p:tavLst>
                                        <p:tav tm="0">
                                          <p:val>
                                            <p:strVal val="#ppt_w*0.70"/>
                                          </p:val>
                                        </p:tav>
                                        <p:tav tm="100000">
                                          <p:val>
                                            <p:strVal val="#ppt_w"/>
                                          </p:val>
                                        </p:tav>
                                      </p:tavLst>
                                    </p:anim>
                                    <p:anim calcmode="lin" valueType="num">
                                      <p:cBhvr>
                                        <p:cTn id="50" dur="1000" fill="hold"/>
                                        <p:tgtEl>
                                          <p:spTgt spid="379967"/>
                                        </p:tgtEl>
                                        <p:attrNameLst>
                                          <p:attrName>ppt_h</p:attrName>
                                        </p:attrNameLst>
                                      </p:cBhvr>
                                      <p:tavLst>
                                        <p:tav tm="0">
                                          <p:val>
                                            <p:strVal val="#ppt_h"/>
                                          </p:val>
                                        </p:tav>
                                        <p:tav tm="100000">
                                          <p:val>
                                            <p:strVal val="#ppt_h"/>
                                          </p:val>
                                        </p:tav>
                                      </p:tavLst>
                                    </p:anim>
                                    <p:animEffect transition="in" filter="fade">
                                      <p:cBhvr>
                                        <p:cTn id="51" dur="1000"/>
                                        <p:tgtEl>
                                          <p:spTgt spid="379967"/>
                                        </p:tgtEl>
                                      </p:cBhvr>
                                    </p:animEffect>
                                  </p:childTnLst>
                                </p:cTn>
                              </p:par>
                            </p:childTnLst>
                          </p:cTn>
                        </p:par>
                        <p:par>
                          <p:cTn id="52" fill="hold" nodeType="afterGroup">
                            <p:stCondLst>
                              <p:cond delay="5500"/>
                            </p:stCondLst>
                            <p:childTnLst>
                              <p:par>
                                <p:cTn id="53" presetID="22" presetClass="entr" presetSubtype="8"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2000"/>
                                        <p:tgtEl>
                                          <p:spTgt spid="11"/>
                                        </p:tgtEl>
                                      </p:cBhvr>
                                    </p:animEffect>
                                  </p:childTnLst>
                                </p:cTn>
                              </p:par>
                            </p:childTnLst>
                          </p:cTn>
                        </p:par>
                        <p:par>
                          <p:cTn id="56" fill="hold" nodeType="afterGroup">
                            <p:stCondLst>
                              <p:cond delay="7500"/>
                            </p:stCondLst>
                            <p:childTnLst>
                              <p:par>
                                <p:cTn id="57" presetID="22" presetClass="entr" presetSubtype="8"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2000"/>
                                        <p:tgtEl>
                                          <p:spTgt spid="5"/>
                                        </p:tgtEl>
                                      </p:cBhvr>
                                    </p:animEffect>
                                  </p:childTnLst>
                                </p:cTn>
                              </p:par>
                              <p:par>
                                <p:cTn id="60" presetID="22" presetClass="entr" presetSubtype="4"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2000"/>
                                        <p:tgtEl>
                                          <p:spTgt spid="7"/>
                                        </p:tgtEl>
                                      </p:cBhvr>
                                    </p:animEffect>
                                  </p:childTnLst>
                                </p:cTn>
                              </p:par>
                            </p:childTnLst>
                          </p:cTn>
                        </p:par>
                        <p:par>
                          <p:cTn id="63" fill="hold" nodeType="afterGroup">
                            <p:stCondLst>
                              <p:cond delay="9500"/>
                            </p:stCondLst>
                            <p:childTnLst>
                              <p:par>
                                <p:cTn id="64" presetID="10" presetClass="entr" presetSubtype="0" fill="hold" grpId="0" nodeType="afterEffect">
                                  <p:stCondLst>
                                    <p:cond delay="0"/>
                                  </p:stCondLst>
                                  <p:childTnLst>
                                    <p:set>
                                      <p:cBhvr>
                                        <p:cTn id="65" dur="1" fill="hold">
                                          <p:stCondLst>
                                            <p:cond delay="0"/>
                                          </p:stCondLst>
                                        </p:cTn>
                                        <p:tgtEl>
                                          <p:spTgt spid="379980"/>
                                        </p:tgtEl>
                                        <p:attrNameLst>
                                          <p:attrName>style.visibility</p:attrName>
                                        </p:attrNameLst>
                                      </p:cBhvr>
                                      <p:to>
                                        <p:strVal val="visible"/>
                                      </p:to>
                                    </p:set>
                                    <p:animEffect transition="in" filter="fade">
                                      <p:cBhvr>
                                        <p:cTn id="66" dur="2000"/>
                                        <p:tgtEl>
                                          <p:spTgt spid="379980"/>
                                        </p:tgtEl>
                                      </p:cBhvr>
                                    </p:animEffect>
                                  </p:childTnLst>
                                </p:cTn>
                              </p:par>
                            </p:childTnLst>
                          </p:cTn>
                        </p:par>
                        <p:par>
                          <p:cTn id="67" fill="hold" nodeType="afterGroup">
                            <p:stCondLst>
                              <p:cond delay="11500"/>
                            </p:stCondLst>
                            <p:childTnLst>
                              <p:par>
                                <p:cTn id="68" presetID="22" presetClass="entr" presetSubtype="8"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2000"/>
                                        <p:tgtEl>
                                          <p:spTgt spid="13"/>
                                        </p:tgtEl>
                                      </p:cBhvr>
                                    </p:animEffect>
                                  </p:childTnLst>
                                </p:cTn>
                              </p:par>
                              <p:par>
                                <p:cTn id="71" presetID="22" presetClass="entr" presetSubtype="4"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2000"/>
                                        <p:tgtEl>
                                          <p:spTgt spid="9"/>
                                        </p:tgtEl>
                                      </p:cBhvr>
                                    </p:animEffect>
                                  </p:childTnLst>
                                </p:cTn>
                              </p:par>
                            </p:childTnLst>
                          </p:cTn>
                        </p:par>
                        <p:par>
                          <p:cTn id="74" fill="hold" nodeType="afterGroup">
                            <p:stCondLst>
                              <p:cond delay="13500"/>
                            </p:stCondLst>
                            <p:childTnLst>
                              <p:par>
                                <p:cTn id="75" presetID="10" presetClass="entr" presetSubtype="0" fill="hold" grpId="0" nodeType="afterEffect">
                                  <p:stCondLst>
                                    <p:cond delay="0"/>
                                  </p:stCondLst>
                                  <p:childTnLst>
                                    <p:set>
                                      <p:cBhvr>
                                        <p:cTn id="76" dur="1" fill="hold">
                                          <p:stCondLst>
                                            <p:cond delay="0"/>
                                          </p:stCondLst>
                                        </p:cTn>
                                        <p:tgtEl>
                                          <p:spTgt spid="379981"/>
                                        </p:tgtEl>
                                        <p:attrNameLst>
                                          <p:attrName>style.visibility</p:attrName>
                                        </p:attrNameLst>
                                      </p:cBhvr>
                                      <p:to>
                                        <p:strVal val="visible"/>
                                      </p:to>
                                    </p:set>
                                    <p:animEffect transition="in" filter="fade">
                                      <p:cBhvr>
                                        <p:cTn id="77" dur="2000"/>
                                        <p:tgtEl>
                                          <p:spTgt spid="379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62" grpId="0" build="p" bldLvl="5" animBg="1"/>
      <p:bldP spid="379966" grpId="0" animBg="1"/>
      <p:bldP spid="379967" grpId="0" animBg="1"/>
      <p:bldP spid="379980" grpId="0"/>
      <p:bldP spid="3799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29"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FB81536-752E-8749-BA9D-9D37A770AF45}" type="slidenum">
              <a:rPr lang="eu-ES" sz="1400">
                <a:latin typeface="Times" charset="0"/>
              </a:rPr>
              <a:pPr/>
              <a:t>19</a:t>
            </a:fld>
            <a:endParaRPr lang="eu-ES" sz="1400">
              <a:latin typeface="Times" charset="0"/>
            </a:endParaRPr>
          </a:p>
        </p:txBody>
      </p:sp>
      <p:sp>
        <p:nvSpPr>
          <p:cNvPr id="611330" name="Text Box 2"/>
          <p:cNvSpPr txBox="1">
            <a:spLocks noChangeArrowheads="1"/>
          </p:cNvSpPr>
          <p:nvPr/>
        </p:nvSpPr>
        <p:spPr bwMode="auto">
          <a:xfrm>
            <a:off x="190500" y="895113"/>
            <a:ext cx="5184775" cy="376238"/>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800"/>
              <a:t>Lana</a:t>
            </a:r>
          </a:p>
        </p:txBody>
      </p:sp>
      <p:sp>
        <p:nvSpPr>
          <p:cNvPr id="380960" name="Rectangle 32"/>
          <p:cNvSpPr>
            <a:spLocks noChangeArrowheads="1"/>
          </p:cNvSpPr>
          <p:nvPr/>
        </p:nvSpPr>
        <p:spPr bwMode="auto">
          <a:xfrm>
            <a:off x="190500" y="1547813"/>
            <a:ext cx="8726488" cy="3752850"/>
          </a:xfrm>
          <a:prstGeom prst="rect">
            <a:avLst/>
          </a:prstGeom>
          <a:solidFill>
            <a:srgbClr val="FFFF99"/>
          </a:solidFill>
          <a:ln w="9525">
            <a:solidFill>
              <a:schemeClr val="tx1"/>
            </a:solidFill>
            <a:miter lim="800000"/>
            <a:headEnd/>
            <a:tailEnd/>
          </a:ln>
        </p:spPr>
        <p:txBody>
          <a:bodyPr>
            <a:spAutoFit/>
          </a:bodyPr>
          <a:lstStyle/>
          <a:p>
            <a:pPr algn="just" eaLnBrk="1" hangingPunct="1"/>
            <a:r>
              <a:rPr lang="eu-ES" sz="2400" dirty="0">
                <a:cs typeface="Times New Roman" charset="0"/>
              </a:rPr>
              <a:t>Zenbakia da, hau da, eskalarra:</a:t>
            </a:r>
          </a:p>
          <a:p>
            <a:pPr algn="just" eaLnBrk="1" hangingPunct="1">
              <a:buFont typeface="Arial" charset="0"/>
              <a:buChar char="•"/>
            </a:pPr>
            <a:r>
              <a:rPr lang="eu-ES" sz="2400" dirty="0">
                <a:cs typeface="Times New Roman" charset="0"/>
              </a:rPr>
              <a:t> Positiboa: Angelua: 0 eta 90º, indarrak desplazamendua sortzen du, energia handitzen da </a:t>
            </a:r>
            <a:r>
              <a:rPr lang="eu-ES" sz="2400" dirty="0">
                <a:cs typeface="Times New Roman" charset="0"/>
                <a:sym typeface="Symbol" charset="0"/>
              </a:rPr>
              <a:t> kotxe baten motorra adibidez</a:t>
            </a:r>
            <a:r>
              <a:rPr lang="eu-ES" sz="2400" dirty="0">
                <a:cs typeface="Times New Roman" charset="0"/>
              </a:rPr>
              <a:t>.</a:t>
            </a:r>
          </a:p>
          <a:p>
            <a:pPr algn="just" eaLnBrk="1" hangingPunct="1">
              <a:buFont typeface="Arial" charset="0"/>
              <a:buChar char="•"/>
            </a:pPr>
            <a:r>
              <a:rPr lang="eu-ES" sz="2400" dirty="0">
                <a:cs typeface="Times New Roman" charset="0"/>
              </a:rPr>
              <a:t> Zero: Indarra eta desplazamendua perpendikularrak dira (</a:t>
            </a:r>
            <a:r>
              <a:rPr lang="eu-ES" sz="2400" dirty="0">
                <a:cs typeface="Times New Roman" charset="0"/>
                <a:sym typeface="Symbol" charset="0"/>
              </a:rPr>
              <a:t> = 90º)  adibidez motxilaren pisua.</a:t>
            </a:r>
          </a:p>
          <a:p>
            <a:pPr algn="just" eaLnBrk="1" hangingPunct="1">
              <a:buFont typeface="Arial" charset="0"/>
              <a:buChar char="•"/>
            </a:pPr>
            <a:r>
              <a:rPr lang="eu-ES" sz="2400" dirty="0">
                <a:cs typeface="Times New Roman" charset="0"/>
                <a:sym typeface="Symbol" charset="0"/>
              </a:rPr>
              <a:t> Negatiboa: </a:t>
            </a:r>
            <a:r>
              <a:rPr lang="eu-ES" sz="2400" dirty="0">
                <a:cs typeface="Times New Roman" charset="0"/>
              </a:rPr>
              <a:t>Indarra eta desplazamenduaren angelua 90º eta 180º tartean, indarra desplazamenduaren aurka doa, xahutzen da eta energia mekanikoa gutxiagotzen da </a:t>
            </a:r>
            <a:r>
              <a:rPr lang="eu-ES" sz="2400" dirty="0">
                <a:cs typeface="Times New Roman" charset="0"/>
                <a:sym typeface="Symbol" charset="0"/>
              </a:rPr>
              <a:t> adibidez marruskadura</a:t>
            </a:r>
            <a:endParaRPr lang="eu-ES" sz="2400" dirty="0">
              <a:cs typeface="Times New Roman" charset="0"/>
            </a:endParaRPr>
          </a:p>
        </p:txBody>
      </p:sp>
      <p:sp>
        <p:nvSpPr>
          <p:cNvPr id="380961" name="Rectangle 33"/>
          <p:cNvSpPr>
            <a:spLocks noChangeArrowheads="1"/>
          </p:cNvSpPr>
          <p:nvPr/>
        </p:nvSpPr>
        <p:spPr bwMode="auto">
          <a:xfrm>
            <a:off x="2655888" y="5300663"/>
            <a:ext cx="5695950" cy="466725"/>
          </a:xfrm>
          <a:prstGeom prst="rect">
            <a:avLst/>
          </a:prstGeom>
          <a:solidFill>
            <a:srgbClr val="FFFF99"/>
          </a:solidFill>
          <a:ln w="9525">
            <a:solidFill>
              <a:schemeClr val="tx1"/>
            </a:solidFill>
            <a:miter lim="800000"/>
            <a:headEnd/>
            <a:tailEnd/>
          </a:ln>
        </p:spPr>
        <p:txBody>
          <a:bodyPr wrap="none">
            <a:spAutoFit/>
          </a:bodyPr>
          <a:lstStyle/>
          <a:p>
            <a:pPr algn="ctr" eaLnBrk="1" hangingPunct="1"/>
            <a:r>
              <a:rPr lang="eu-ES" sz="2400" i="1">
                <a:cs typeface="Times New Roman" charset="0"/>
              </a:rPr>
              <a:t>W</a:t>
            </a:r>
            <a:r>
              <a:rPr lang="eu-ES" sz="2400" i="1" baseline="-25000">
                <a:cs typeface="Times New Roman" charset="0"/>
              </a:rPr>
              <a:t>MAR</a:t>
            </a:r>
            <a:r>
              <a:rPr lang="eu-ES" sz="2400" i="1">
                <a:cs typeface="Times New Roman" charset="0"/>
              </a:rPr>
              <a:t> = F </a:t>
            </a:r>
            <a:r>
              <a:rPr lang="eu-ES" sz="2400" i="1" baseline="-25000">
                <a:cs typeface="Times New Roman" charset="0"/>
              </a:rPr>
              <a:t>MAR</a:t>
            </a:r>
            <a:r>
              <a:rPr lang="eu-ES" sz="2400" i="1">
                <a:cs typeface="Times New Roman" charset="0"/>
              </a:rPr>
              <a:t>· </a:t>
            </a:r>
            <a:r>
              <a:rPr lang="eu-ES" sz="2400" i="1">
                <a:cs typeface="Times New Roman" charset="0"/>
                <a:sym typeface="Symbol" charset="0"/>
              </a:rPr>
              <a:t>x · cos 180º = - </a:t>
            </a:r>
            <a:r>
              <a:rPr lang="eu-ES" sz="2400" i="1">
                <a:cs typeface="Times New Roman" charset="0"/>
              </a:rPr>
              <a:t>F</a:t>
            </a:r>
            <a:r>
              <a:rPr lang="eu-ES" sz="2400" i="1" baseline="-25000">
                <a:cs typeface="Times New Roman" charset="0"/>
              </a:rPr>
              <a:t>MAR</a:t>
            </a:r>
            <a:r>
              <a:rPr lang="eu-ES" sz="2400" i="1">
                <a:cs typeface="Times New Roman" charset="0"/>
              </a:rPr>
              <a:t>·</a:t>
            </a:r>
            <a:r>
              <a:rPr lang="eu-ES" sz="2400">
                <a:cs typeface="Times New Roman" charset="0"/>
              </a:rPr>
              <a:t> </a:t>
            </a:r>
            <a:r>
              <a:rPr lang="eu-ES" sz="2400" i="1">
                <a:cs typeface="Times New Roman" charset="0"/>
                <a:sym typeface="Symbol" charset="0"/>
              </a:rPr>
              <a:t>x</a:t>
            </a:r>
            <a:r>
              <a:rPr lang="eu-ES" sz="2400">
                <a:cs typeface="Times New Roman" charset="0"/>
                <a:sym typeface="Symbol" charset="0"/>
              </a:rPr>
              <a:t> </a:t>
            </a:r>
          </a:p>
        </p:txBody>
      </p:sp>
      <p:pic>
        <p:nvPicPr>
          <p:cNvPr id="7"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1" descr="blanco_pequ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2" descr="logo_pa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4455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0960">
                                            <p:bg/>
                                          </p:spTgt>
                                        </p:tgtEl>
                                        <p:attrNameLst>
                                          <p:attrName>style.visibility</p:attrName>
                                        </p:attrNameLst>
                                      </p:cBhvr>
                                      <p:to>
                                        <p:strVal val="visible"/>
                                      </p:to>
                                    </p:set>
                                    <p:animEffect transition="in" filter="fade">
                                      <p:cBhvr>
                                        <p:cTn id="7" dur="500"/>
                                        <p:tgtEl>
                                          <p:spTgt spid="38096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0960">
                                            <p:txEl>
                                              <p:pRg st="0" end="0"/>
                                            </p:txEl>
                                          </p:spTgt>
                                        </p:tgtEl>
                                        <p:attrNameLst>
                                          <p:attrName>style.visibility</p:attrName>
                                        </p:attrNameLst>
                                      </p:cBhvr>
                                      <p:to>
                                        <p:strVal val="visible"/>
                                      </p:to>
                                    </p:set>
                                    <p:animEffect transition="in" filter="fade">
                                      <p:cBhvr>
                                        <p:cTn id="12" dur="500"/>
                                        <p:tgtEl>
                                          <p:spTgt spid="3809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0960">
                                            <p:txEl>
                                              <p:pRg st="1" end="1"/>
                                            </p:txEl>
                                          </p:spTgt>
                                        </p:tgtEl>
                                        <p:attrNameLst>
                                          <p:attrName>style.visibility</p:attrName>
                                        </p:attrNameLst>
                                      </p:cBhvr>
                                      <p:to>
                                        <p:strVal val="visible"/>
                                      </p:to>
                                    </p:set>
                                    <p:animEffect transition="in" filter="fade">
                                      <p:cBhvr>
                                        <p:cTn id="17" dur="500"/>
                                        <p:tgtEl>
                                          <p:spTgt spid="38096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0960">
                                            <p:txEl>
                                              <p:pRg st="2" end="2"/>
                                            </p:txEl>
                                          </p:spTgt>
                                        </p:tgtEl>
                                        <p:attrNameLst>
                                          <p:attrName>style.visibility</p:attrName>
                                        </p:attrNameLst>
                                      </p:cBhvr>
                                      <p:to>
                                        <p:strVal val="visible"/>
                                      </p:to>
                                    </p:set>
                                    <p:animEffect transition="in" filter="fade">
                                      <p:cBhvr>
                                        <p:cTn id="22" dur="500"/>
                                        <p:tgtEl>
                                          <p:spTgt spid="38096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0960">
                                            <p:txEl>
                                              <p:pRg st="3" end="3"/>
                                            </p:txEl>
                                          </p:spTgt>
                                        </p:tgtEl>
                                        <p:attrNameLst>
                                          <p:attrName>style.visibility</p:attrName>
                                        </p:attrNameLst>
                                      </p:cBhvr>
                                      <p:to>
                                        <p:strVal val="visible"/>
                                      </p:to>
                                    </p:set>
                                    <p:animEffect transition="in" filter="fade">
                                      <p:cBhvr>
                                        <p:cTn id="27" dur="500"/>
                                        <p:tgtEl>
                                          <p:spTgt spid="380960">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0961"/>
                                        </p:tgtEl>
                                        <p:attrNameLst>
                                          <p:attrName>style.visibility</p:attrName>
                                        </p:attrNameLst>
                                      </p:cBhvr>
                                      <p:to>
                                        <p:strVal val="visible"/>
                                      </p:to>
                                    </p:set>
                                    <p:animEffect transition="in" filter="fade">
                                      <p:cBhvr>
                                        <p:cTn id="32" dur="500"/>
                                        <p:tgtEl>
                                          <p:spTgt spid="38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60" grpId="0" build="p" bldLvl="5" animBg="1"/>
      <p:bldP spid="3809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73DC230-19C1-9C4D-A698-2BB8B4DA21D7}" type="slidenum">
              <a:rPr lang="eu-ES" sz="1400">
                <a:latin typeface="Times" charset="0"/>
              </a:rPr>
              <a:pPr/>
              <a:t>2</a:t>
            </a:fld>
            <a:endParaRPr lang="eu-ES" sz="1400">
              <a:latin typeface="Times" charset="0"/>
            </a:endParaRPr>
          </a:p>
        </p:txBody>
      </p:sp>
      <p:sp>
        <p:nvSpPr>
          <p:cNvPr id="590850" name="Rectangle 1029"/>
          <p:cNvSpPr>
            <a:spLocks noGrp="1" noChangeArrowheads="1"/>
          </p:cNvSpPr>
          <p:nvPr>
            <p:ph type="title"/>
          </p:nvPr>
        </p:nvSpPr>
        <p:spPr>
          <a:xfrm>
            <a:off x="539750" y="2133600"/>
            <a:ext cx="7772400" cy="1143000"/>
          </a:xfrm>
          <a:solidFill>
            <a:srgbClr val="FFFF99"/>
          </a:solidFill>
          <a:ln>
            <a:solidFill>
              <a:schemeClr val="tx1"/>
            </a:solidFill>
            <a:miter lim="800000"/>
            <a:headEnd/>
            <a:tailEnd/>
          </a:ln>
        </p:spPr>
        <p:txBody>
          <a:bodyPr/>
          <a:lstStyle/>
          <a:p>
            <a:r>
              <a:rPr lang="eu-ES">
                <a:solidFill>
                  <a:schemeClr val="tx1"/>
                </a:solidFill>
                <a:latin typeface="Arial" charset="0"/>
              </a:rPr>
              <a:t>ENERGIA</a:t>
            </a:r>
          </a:p>
        </p:txBody>
      </p:sp>
      <p:pic>
        <p:nvPicPr>
          <p:cNvPr id="4" name="Imagen 9" descr="Creative Commons License">
            <a:hlinkClick r:id="rId2" tooltip="&quot;Creative Commons License&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5797550"/>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1" descr="blanco_peque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2" descr="logo_pap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pie de página 4"/>
          <p:cNvSpPr>
            <a:spLocks noGrp="1"/>
          </p:cNvSpPr>
          <p:nvPr>
            <p:ph type="ftr" sz="quarter" idx="11"/>
          </p:nvPr>
        </p:nvSpPr>
        <p:spPr>
          <a:xfrm>
            <a:off x="717550" y="6165850"/>
            <a:ext cx="7772400" cy="365125"/>
          </a:xfrm>
        </p:spPr>
        <p:txBody>
          <a:bodyPr/>
          <a:lstStyle/>
          <a:p>
            <a:pPr>
              <a:defRPr/>
            </a:pPr>
            <a:r>
              <a:rPr lang="es-ES" dirty="0" err="1"/>
              <a:t>Lan</a:t>
            </a:r>
            <a:r>
              <a:rPr lang="es-ES" dirty="0"/>
              <a:t> </a:t>
            </a:r>
            <a:r>
              <a:rPr lang="es-ES" dirty="0" err="1"/>
              <a:t>hau</a:t>
            </a:r>
            <a:r>
              <a:rPr lang="es-ES" dirty="0"/>
              <a:t> </a:t>
            </a:r>
            <a:r>
              <a:rPr lang="es-ES" dirty="0" err="1"/>
              <a:t>Creative</a:t>
            </a:r>
            <a:r>
              <a:rPr lang="es-ES" dirty="0"/>
              <a:t> </a:t>
            </a:r>
            <a:r>
              <a:rPr lang="es-ES" dirty="0" err="1"/>
              <a:t>Commons</a:t>
            </a:r>
            <a:r>
              <a:rPr lang="es-ES" dirty="0"/>
              <a:t>-en </a:t>
            </a:r>
            <a:r>
              <a:rPr lang="es-ES" dirty="0" err="1"/>
              <a:t>Nazioarteko</a:t>
            </a:r>
            <a:r>
              <a:rPr lang="es-ES" dirty="0"/>
              <a:t> 3.0 </a:t>
            </a:r>
            <a:r>
              <a:rPr lang="es-ES" dirty="0" err="1"/>
              <a:t>lizentziaren</a:t>
            </a:r>
            <a:r>
              <a:rPr lang="es-ES" dirty="0"/>
              <a:t> </a:t>
            </a:r>
            <a:r>
              <a:rPr lang="es-ES" dirty="0" err="1"/>
              <a:t>mendeko</a:t>
            </a:r>
            <a:r>
              <a:rPr lang="es-ES" dirty="0"/>
              <a:t> </a:t>
            </a:r>
            <a:r>
              <a:rPr lang="es-ES" dirty="0" err="1"/>
              <a:t>Azterketa</a:t>
            </a:r>
            <a:r>
              <a:rPr lang="es-ES" dirty="0"/>
              <a:t>-Ez </a:t>
            </a:r>
            <a:r>
              <a:rPr lang="es-ES" dirty="0" err="1"/>
              <a:t>komertzial-Partekatu</a:t>
            </a:r>
            <a:r>
              <a:rPr lang="es-ES" dirty="0"/>
              <a:t> </a:t>
            </a:r>
            <a:r>
              <a:rPr lang="es-ES" dirty="0" err="1"/>
              <a:t>lizentziaren</a:t>
            </a:r>
            <a:r>
              <a:rPr lang="es-ES" dirty="0"/>
              <a:t> </a:t>
            </a:r>
            <a:r>
              <a:rPr lang="es-ES" dirty="0" err="1"/>
              <a:t>mende</a:t>
            </a:r>
            <a:r>
              <a:rPr lang="es-ES" dirty="0"/>
              <a:t> </a:t>
            </a:r>
            <a:r>
              <a:rPr lang="es-ES" dirty="0" err="1"/>
              <a:t>dago</a:t>
            </a:r>
            <a:r>
              <a:rPr lang="es-ES" dirty="0"/>
              <a:t>.  </a:t>
            </a:r>
            <a:r>
              <a:rPr lang="es-ES" dirty="0" err="1"/>
              <a:t>Lizentzia</a:t>
            </a:r>
            <a:r>
              <a:rPr lang="es-ES" dirty="0"/>
              <a:t> horren </a:t>
            </a:r>
            <a:r>
              <a:rPr lang="es-ES" dirty="0" err="1"/>
              <a:t>kopia</a:t>
            </a:r>
            <a:r>
              <a:rPr lang="es-ES" dirty="0"/>
              <a:t> </a:t>
            </a:r>
            <a:r>
              <a:rPr lang="es-ES" dirty="0" err="1"/>
              <a:t>ikusteko</a:t>
            </a:r>
            <a:r>
              <a:rPr lang="es-ES" dirty="0"/>
              <a:t>, </a:t>
            </a:r>
            <a:r>
              <a:rPr lang="es-ES" dirty="0" err="1"/>
              <a:t>sartu</a:t>
            </a:r>
            <a:r>
              <a:rPr lang="es-ES" dirty="0"/>
              <a:t> </a:t>
            </a:r>
            <a:r>
              <a:rPr lang="es-ES" dirty="0">
                <a:hlinkClick r:id="rId7"/>
              </a:rPr>
              <a:t>http://creativecommons.org/licenses/by-nc-sa/3.0/es/</a:t>
            </a:r>
            <a:r>
              <a:rPr lang="es-ES" dirty="0"/>
              <a:t> </a:t>
            </a:r>
            <a:r>
              <a:rPr lang="es-ES" dirty="0" err="1" smtClean="0"/>
              <a:t>helbidean</a:t>
            </a:r>
            <a:endParaRPr lang="es-ES" dirty="0"/>
          </a:p>
        </p:txBody>
      </p:sp>
    </p:spTree>
    <p:extLst>
      <p:ext uri="{BB962C8B-B14F-4D97-AF65-F5344CB8AC3E}">
        <p14:creationId xmlns:p14="http://schemas.microsoft.com/office/powerpoint/2010/main" val="428745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754D522-D541-384B-B54C-F276058298F0}" type="slidenum">
              <a:rPr lang="eu-ES" sz="1400">
                <a:latin typeface="Times" charset="0"/>
              </a:rPr>
              <a:pPr/>
              <a:t>20</a:t>
            </a:fld>
            <a:endParaRPr lang="eu-ES" sz="1400">
              <a:latin typeface="Times" charset="0"/>
            </a:endParaRPr>
          </a:p>
        </p:txBody>
      </p:sp>
      <p:sp>
        <p:nvSpPr>
          <p:cNvPr id="613378" name="Text Box 2"/>
          <p:cNvSpPr txBox="1">
            <a:spLocks noChangeArrowheads="1"/>
          </p:cNvSpPr>
          <p:nvPr/>
        </p:nvSpPr>
        <p:spPr bwMode="auto">
          <a:xfrm>
            <a:off x="539750" y="922338"/>
            <a:ext cx="1139825" cy="588963"/>
          </a:xfrm>
          <a:prstGeom prst="rect">
            <a:avLst/>
          </a:prstGeom>
          <a:solidFill>
            <a:srgbClr val="FFFF99"/>
          </a:solidFill>
          <a:ln w="9525">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3200" b="1"/>
              <a:t>Lana</a:t>
            </a:r>
          </a:p>
        </p:txBody>
      </p:sp>
      <p:sp>
        <p:nvSpPr>
          <p:cNvPr id="6147" name="Text Box 3"/>
          <p:cNvSpPr txBox="1">
            <a:spLocks noChangeArrowheads="1"/>
          </p:cNvSpPr>
          <p:nvPr/>
        </p:nvSpPr>
        <p:spPr bwMode="auto">
          <a:xfrm>
            <a:off x="539750" y="1395675"/>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dirty="0"/>
              <a:t>Lana energia transferitzeko era bat da</a:t>
            </a:r>
            <a:endParaRPr lang="eu-ES" sz="2400" b="1" dirty="0"/>
          </a:p>
        </p:txBody>
      </p:sp>
      <p:graphicFrame>
        <p:nvGraphicFramePr>
          <p:cNvPr id="6170" name="Object 26"/>
          <p:cNvGraphicFramePr>
            <a:graphicFrameLocks noChangeAspect="1"/>
          </p:cNvGraphicFramePr>
          <p:nvPr/>
        </p:nvGraphicFramePr>
        <p:xfrm>
          <a:off x="2916238" y="2828925"/>
          <a:ext cx="2700337" cy="611188"/>
        </p:xfrm>
        <a:graphic>
          <a:graphicData uri="http://schemas.openxmlformats.org/presentationml/2006/ole">
            <mc:AlternateContent xmlns:mc="http://schemas.openxmlformats.org/markup-compatibility/2006">
              <mc:Choice xmlns:v="urn:schemas-microsoft-com:vml" Requires="v">
                <p:oleObj spid="_x0000_s23563" name="EcuaciÛn" r:id="rId4" imgW="787400" imgH="177800" progId="Equation.3">
                  <p:embed/>
                </p:oleObj>
              </mc:Choice>
              <mc:Fallback>
                <p:oleObj name="EcuaciÛn" r:id="rId4" imgW="7874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2828925"/>
                        <a:ext cx="2700337" cy="61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34"/>
          <p:cNvGrpSpPr>
            <a:grpSpLocks/>
          </p:cNvGrpSpPr>
          <p:nvPr/>
        </p:nvGrpSpPr>
        <p:grpSpPr bwMode="auto">
          <a:xfrm>
            <a:off x="2143125" y="2857500"/>
            <a:ext cx="4038600" cy="3352800"/>
            <a:chOff x="1488" y="1920"/>
            <a:chExt cx="2544" cy="2112"/>
          </a:xfrm>
        </p:grpSpPr>
        <p:sp>
          <p:nvSpPr>
            <p:cNvPr id="613384" name="Rectangle 20"/>
            <p:cNvSpPr>
              <a:spLocks noChangeArrowheads="1"/>
            </p:cNvSpPr>
            <p:nvPr/>
          </p:nvSpPr>
          <p:spPr bwMode="auto">
            <a:xfrm>
              <a:off x="1488" y="3316"/>
              <a:ext cx="2544" cy="48"/>
            </a:xfrm>
            <a:prstGeom prst="rect">
              <a:avLst/>
            </a:prstGeom>
            <a:solidFill>
              <a:srgbClr val="96969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69696"/>
              </a:extrusionClr>
            </a:sp3d>
          </p:spPr>
          <p:txBody>
            <a:bodyPr wrap="none" anchor="ctr">
              <a:flatTx/>
            </a:bodyPr>
            <a:lstStyle/>
            <a:p>
              <a:pPr algn="ctr" eaLnBrk="1" hangingPunct="1"/>
              <a:endParaRPr lang="es-ES" sz="2400"/>
            </a:p>
          </p:txBody>
        </p:sp>
        <p:sp>
          <p:nvSpPr>
            <p:cNvPr id="613385" name="Rectangle 5"/>
            <p:cNvSpPr>
              <a:spLocks noChangeArrowheads="1"/>
            </p:cNvSpPr>
            <p:nvPr/>
          </p:nvSpPr>
          <p:spPr bwMode="auto">
            <a:xfrm>
              <a:off x="1584" y="2810"/>
              <a:ext cx="576" cy="48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s-ES" sz="2400"/>
            </a:p>
          </p:txBody>
        </p:sp>
        <p:sp>
          <p:nvSpPr>
            <p:cNvPr id="613386" name="Line 7"/>
            <p:cNvSpPr>
              <a:spLocks noChangeShapeType="1"/>
            </p:cNvSpPr>
            <p:nvPr/>
          </p:nvSpPr>
          <p:spPr bwMode="auto">
            <a:xfrm flipV="1">
              <a:off x="1920" y="3021"/>
              <a:ext cx="828" cy="2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3387" name="Rectangle 9"/>
            <p:cNvSpPr>
              <a:spLocks noChangeArrowheads="1"/>
            </p:cNvSpPr>
            <p:nvPr/>
          </p:nvSpPr>
          <p:spPr bwMode="auto">
            <a:xfrm>
              <a:off x="3168" y="2819"/>
              <a:ext cx="576" cy="48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s-ES" sz="2400"/>
            </a:p>
          </p:txBody>
        </p:sp>
        <p:sp>
          <p:nvSpPr>
            <p:cNvPr id="613388" name="Line 11"/>
            <p:cNvSpPr>
              <a:spLocks noChangeShapeType="1"/>
            </p:cNvSpPr>
            <p:nvPr/>
          </p:nvSpPr>
          <p:spPr bwMode="auto">
            <a:xfrm>
              <a:off x="1920" y="3050"/>
              <a:ext cx="0" cy="74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613389" name="Line 12"/>
            <p:cNvSpPr>
              <a:spLocks noChangeShapeType="1"/>
            </p:cNvSpPr>
            <p:nvPr/>
          </p:nvSpPr>
          <p:spPr bwMode="auto">
            <a:xfrm>
              <a:off x="3456" y="3050"/>
              <a:ext cx="0" cy="88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613390" name="Line 13"/>
            <p:cNvSpPr>
              <a:spLocks noChangeShapeType="1"/>
            </p:cNvSpPr>
            <p:nvPr/>
          </p:nvSpPr>
          <p:spPr bwMode="auto">
            <a:xfrm>
              <a:off x="1968" y="3530"/>
              <a:ext cx="144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3391" name="Text Box 15"/>
            <p:cNvSpPr txBox="1">
              <a:spLocks noChangeArrowheads="1"/>
            </p:cNvSpPr>
            <p:nvPr/>
          </p:nvSpPr>
          <p:spPr bwMode="auto">
            <a:xfrm>
              <a:off x="2390" y="350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cs typeface="Times New Roman" charset="0"/>
                </a:rPr>
                <a:t>s</a:t>
              </a:r>
            </a:p>
          </p:txBody>
        </p:sp>
        <p:sp>
          <p:nvSpPr>
            <p:cNvPr id="613392" name="Text Box 16"/>
            <p:cNvSpPr txBox="1">
              <a:spLocks noChangeArrowheads="1"/>
            </p:cNvSpPr>
            <p:nvPr/>
          </p:nvSpPr>
          <p:spPr bwMode="auto">
            <a:xfrm>
              <a:off x="2568" y="2685"/>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F</a:t>
              </a:r>
            </a:p>
          </p:txBody>
        </p:sp>
        <p:sp>
          <p:nvSpPr>
            <p:cNvPr id="613393" name="Text Box 29"/>
            <p:cNvSpPr txBox="1">
              <a:spLocks noChangeArrowheads="1"/>
            </p:cNvSpPr>
            <p:nvPr/>
          </p:nvSpPr>
          <p:spPr bwMode="auto">
            <a:xfrm>
              <a:off x="1635" y="3456"/>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r</a:t>
              </a:r>
              <a:r>
                <a:rPr lang="eu-ES" sz="2400" baseline="-25000"/>
                <a:t>a</a:t>
              </a:r>
              <a:endParaRPr lang="eu-ES" sz="2400"/>
            </a:p>
          </p:txBody>
        </p:sp>
        <p:sp>
          <p:nvSpPr>
            <p:cNvPr id="613394" name="Text Box 30"/>
            <p:cNvSpPr txBox="1">
              <a:spLocks noChangeArrowheads="1"/>
            </p:cNvSpPr>
            <p:nvPr/>
          </p:nvSpPr>
          <p:spPr bwMode="auto">
            <a:xfrm>
              <a:off x="3072" y="3648"/>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r</a:t>
              </a:r>
              <a:r>
                <a:rPr lang="eu-ES" sz="2400" baseline="-25000"/>
                <a:t>b</a:t>
              </a:r>
              <a:endParaRPr lang="eu-ES" sz="2400"/>
            </a:p>
          </p:txBody>
        </p:sp>
        <p:sp>
          <p:nvSpPr>
            <p:cNvPr id="613395" name="Line 31"/>
            <p:cNvSpPr>
              <a:spLocks noChangeShapeType="1"/>
            </p:cNvSpPr>
            <p:nvPr/>
          </p:nvSpPr>
          <p:spPr bwMode="auto">
            <a:xfrm>
              <a:off x="1584" y="1920"/>
              <a:ext cx="0" cy="211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613396" name="Line 32"/>
            <p:cNvSpPr>
              <a:spLocks noChangeShapeType="1"/>
            </p:cNvSpPr>
            <p:nvPr/>
          </p:nvSpPr>
          <p:spPr bwMode="auto">
            <a:xfrm>
              <a:off x="1584" y="3744"/>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3397" name="Line 33"/>
            <p:cNvSpPr>
              <a:spLocks noChangeShapeType="1"/>
            </p:cNvSpPr>
            <p:nvPr/>
          </p:nvSpPr>
          <p:spPr bwMode="auto">
            <a:xfrm>
              <a:off x="1584" y="3936"/>
              <a:ext cx="18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sp>
        <p:nvSpPr>
          <p:cNvPr id="613382" name="Text Box 1044"/>
          <p:cNvSpPr txBox="1">
            <a:spLocks noChangeArrowheads="1"/>
          </p:cNvSpPr>
          <p:nvPr/>
        </p:nvSpPr>
        <p:spPr bwMode="auto">
          <a:xfrm>
            <a:off x="2843213" y="1916113"/>
            <a:ext cx="2808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s-ES" sz="2000"/>
              <a:t>90</a:t>
            </a:r>
            <a:r>
              <a:rPr lang="es-ES" sz="2000">
                <a:sym typeface="Symbol" charset="0"/>
              </a:rPr>
              <a:t></a:t>
            </a:r>
          </a:p>
        </p:txBody>
      </p:sp>
      <p:sp>
        <p:nvSpPr>
          <p:cNvPr id="3" name="Text Box 3"/>
          <p:cNvSpPr txBox="1">
            <a:spLocks noChangeArrowheads="1"/>
          </p:cNvSpPr>
          <p:nvPr/>
        </p:nvSpPr>
        <p:spPr bwMode="auto">
          <a:xfrm>
            <a:off x="3419475" y="1878013"/>
            <a:ext cx="1511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denean</a:t>
            </a:r>
            <a:endParaRPr lang="eu-ES" sz="2400" b="1"/>
          </a:p>
        </p:txBody>
      </p:sp>
      <p:pic>
        <p:nvPicPr>
          <p:cNvPr id="24" name="Imagen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11" descr="blanco_pequen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12" descr="logo_pap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075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ssolve">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617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C783515-280D-1A4F-913A-62197AF4AF8F}" type="slidenum">
              <a:rPr lang="eu-ES" sz="1400">
                <a:latin typeface="Times" charset="0"/>
              </a:rPr>
              <a:pPr/>
              <a:t>21</a:t>
            </a:fld>
            <a:endParaRPr lang="eu-ES" sz="1400">
              <a:latin typeface="Times" charset="0"/>
            </a:endParaRPr>
          </a:p>
        </p:txBody>
      </p:sp>
      <p:sp>
        <p:nvSpPr>
          <p:cNvPr id="615427" name="Text Box 2"/>
          <p:cNvSpPr txBox="1">
            <a:spLocks noChangeArrowheads="1"/>
          </p:cNvSpPr>
          <p:nvPr/>
        </p:nvSpPr>
        <p:spPr bwMode="auto">
          <a:xfrm>
            <a:off x="267039" y="708636"/>
            <a:ext cx="5184775" cy="376238"/>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800"/>
              <a:t>Lana eta energia mekanikoa</a:t>
            </a:r>
          </a:p>
        </p:txBody>
      </p:sp>
      <p:sp>
        <p:nvSpPr>
          <p:cNvPr id="615428" name="Line 3"/>
          <p:cNvSpPr>
            <a:spLocks noChangeShapeType="1"/>
          </p:cNvSpPr>
          <p:nvPr/>
        </p:nvSpPr>
        <p:spPr bwMode="auto">
          <a:xfrm>
            <a:off x="684213" y="1044575"/>
            <a:ext cx="8351837" cy="0"/>
          </a:xfrm>
          <a:prstGeom prst="line">
            <a:avLst/>
          </a:prstGeom>
          <a:noFill/>
          <a:ln w="9525">
            <a:solidFill>
              <a:srgbClr val="339933"/>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81984" name="Rectangle 32"/>
          <p:cNvSpPr>
            <a:spLocks noChangeArrowheads="1"/>
          </p:cNvSpPr>
          <p:nvPr/>
        </p:nvSpPr>
        <p:spPr bwMode="auto">
          <a:xfrm>
            <a:off x="287338" y="1089025"/>
            <a:ext cx="5724525" cy="1016000"/>
          </a:xfrm>
          <a:prstGeom prst="rect">
            <a:avLst/>
          </a:prstGeom>
          <a:solidFill>
            <a:srgbClr val="FFFF99"/>
          </a:solidFill>
          <a:ln w="9525">
            <a:solidFill>
              <a:schemeClr val="tx1"/>
            </a:solidFill>
            <a:miter lim="800000"/>
            <a:headEnd/>
            <a:tailEnd/>
          </a:ln>
        </p:spPr>
        <p:txBody>
          <a:bodyPr>
            <a:spAutoFit/>
          </a:bodyPr>
          <a:lstStyle/>
          <a:p>
            <a:pPr algn="just" eaLnBrk="1" hangingPunct="1"/>
            <a:r>
              <a:rPr lang="eu-ES" sz="2000">
                <a:cs typeface="Times New Roman" charset="0"/>
              </a:rPr>
              <a:t>Lana galtzen den energia mekanikoa (posizioarengatik bada).</a:t>
            </a:r>
          </a:p>
          <a:p>
            <a:pPr algn="just" eaLnBrk="1" hangingPunct="1">
              <a:buFont typeface="Arial" charset="0"/>
              <a:buChar char="•"/>
            </a:pPr>
            <a:r>
              <a:rPr lang="eu-ES" sz="2000">
                <a:cs typeface="Times New Roman" charset="0"/>
              </a:rPr>
              <a:t>Matematikoki</a:t>
            </a:r>
            <a:r>
              <a:rPr lang="eu-ES" sz="2000" i="1">
                <a:cs typeface="Times New Roman" charset="0"/>
              </a:rPr>
              <a:t>: W</a:t>
            </a:r>
            <a:r>
              <a:rPr lang="eu-ES" sz="2000" i="1" baseline="-25000">
                <a:cs typeface="Times New Roman" charset="0"/>
              </a:rPr>
              <a:t>Pisua</a:t>
            </a:r>
            <a:r>
              <a:rPr lang="eu-ES" sz="2000">
                <a:cs typeface="Times New Roman" charset="0"/>
              </a:rPr>
              <a:t>= – ∆</a:t>
            </a:r>
            <a:r>
              <a:rPr lang="eu-ES" sz="2000" i="1">
                <a:cs typeface="Times New Roman" charset="0"/>
              </a:rPr>
              <a:t>E</a:t>
            </a:r>
            <a:r>
              <a:rPr lang="eu-ES" sz="2000" baseline="-25000">
                <a:cs typeface="Times New Roman" charset="0"/>
              </a:rPr>
              <a:t>P</a:t>
            </a:r>
            <a:endParaRPr lang="eu-ES" sz="2000">
              <a:cs typeface="Times New Roman" charset="0"/>
            </a:endParaRPr>
          </a:p>
        </p:txBody>
      </p:sp>
      <p:sp>
        <p:nvSpPr>
          <p:cNvPr id="381985" name="Rectangle 33"/>
          <p:cNvSpPr>
            <a:spLocks noChangeArrowheads="1"/>
          </p:cNvSpPr>
          <p:nvPr/>
        </p:nvSpPr>
        <p:spPr bwMode="auto">
          <a:xfrm>
            <a:off x="250825" y="4730126"/>
            <a:ext cx="8569325" cy="955675"/>
          </a:xfrm>
          <a:prstGeom prst="rect">
            <a:avLst/>
          </a:prstGeom>
          <a:solidFill>
            <a:srgbClr val="FFFF99"/>
          </a:solidFill>
          <a:ln w="9525">
            <a:solidFill>
              <a:schemeClr val="tx1"/>
            </a:solidFill>
            <a:miter lim="800000"/>
            <a:headEnd/>
            <a:tailEnd/>
          </a:ln>
        </p:spPr>
        <p:txBody>
          <a:bodyPr>
            <a:spAutoFit/>
          </a:bodyPr>
          <a:lstStyle/>
          <a:p>
            <a:pPr algn="just" eaLnBrk="1" hangingPunct="1"/>
            <a:r>
              <a:rPr lang="eu-ES" sz="2800">
                <a:cs typeface="Times New Roman" charset="0"/>
              </a:rPr>
              <a:t>Egiten den lana da energia zinetikoaren aldaketa </a:t>
            </a:r>
          </a:p>
          <a:p>
            <a:pPr algn="just" eaLnBrk="1" hangingPunct="1">
              <a:buFont typeface="Arial" charset="0"/>
              <a:buChar char="•"/>
            </a:pPr>
            <a:r>
              <a:rPr lang="eu-ES" sz="2800">
                <a:cs typeface="Times New Roman" charset="0"/>
              </a:rPr>
              <a:t>Matematikoki</a:t>
            </a:r>
            <a:r>
              <a:rPr lang="eu-ES" sz="2800" i="1">
                <a:cs typeface="Times New Roman" charset="0"/>
              </a:rPr>
              <a:t>: W</a:t>
            </a:r>
            <a:r>
              <a:rPr lang="eu-ES" sz="2800" baseline="-25000">
                <a:cs typeface="Times New Roman" charset="0"/>
              </a:rPr>
              <a:t>totala</a:t>
            </a:r>
            <a:r>
              <a:rPr lang="eu-ES" sz="2800">
                <a:cs typeface="Times New Roman" charset="0"/>
              </a:rPr>
              <a:t>=∆</a:t>
            </a:r>
            <a:r>
              <a:rPr lang="eu-ES" sz="2800" i="1">
                <a:cs typeface="Times New Roman" charset="0"/>
              </a:rPr>
              <a:t>E</a:t>
            </a:r>
            <a:r>
              <a:rPr lang="eu-ES" sz="2800" baseline="-25000">
                <a:cs typeface="Times New Roman" charset="0"/>
              </a:rPr>
              <a:t>C </a:t>
            </a:r>
            <a:r>
              <a:rPr lang="eu-ES" sz="2800">
                <a:cs typeface="Times New Roman" charset="0"/>
              </a:rPr>
              <a:t>                               </a:t>
            </a:r>
          </a:p>
        </p:txBody>
      </p:sp>
      <p:sp>
        <p:nvSpPr>
          <p:cNvPr id="381991" name="Rectangle 39"/>
          <p:cNvSpPr>
            <a:spLocks noChangeArrowheads="1"/>
          </p:cNvSpPr>
          <p:nvPr/>
        </p:nvSpPr>
        <p:spPr bwMode="auto">
          <a:xfrm>
            <a:off x="358775" y="3392488"/>
            <a:ext cx="863600"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s-ES" sz="1800"/>
          </a:p>
        </p:txBody>
      </p:sp>
      <p:grpSp>
        <p:nvGrpSpPr>
          <p:cNvPr id="3" name="Group 46"/>
          <p:cNvGrpSpPr>
            <a:grpSpLocks/>
          </p:cNvGrpSpPr>
          <p:nvPr/>
        </p:nvGrpSpPr>
        <p:grpSpPr bwMode="auto">
          <a:xfrm>
            <a:off x="1042988" y="3429000"/>
            <a:ext cx="539750" cy="455613"/>
            <a:chOff x="748" y="1108"/>
            <a:chExt cx="340" cy="287"/>
          </a:xfrm>
        </p:grpSpPr>
        <p:sp>
          <p:nvSpPr>
            <p:cNvPr id="615467" name="Line 40"/>
            <p:cNvSpPr>
              <a:spLocks noChangeShapeType="1"/>
            </p:cNvSpPr>
            <p:nvPr/>
          </p:nvSpPr>
          <p:spPr bwMode="auto">
            <a:xfrm>
              <a:off x="748" y="1389"/>
              <a:ext cx="34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615468" name="Group 43"/>
            <p:cNvGrpSpPr>
              <a:grpSpLocks/>
            </p:cNvGrpSpPr>
            <p:nvPr/>
          </p:nvGrpSpPr>
          <p:grpSpPr bwMode="auto">
            <a:xfrm>
              <a:off x="771" y="1108"/>
              <a:ext cx="303" cy="287"/>
              <a:chOff x="1986" y="2972"/>
              <a:chExt cx="303" cy="287"/>
            </a:xfrm>
          </p:grpSpPr>
          <p:sp>
            <p:nvSpPr>
              <p:cNvPr id="615469" name="Text Box 44"/>
              <p:cNvSpPr txBox="1">
                <a:spLocks noChangeArrowheads="1"/>
              </p:cNvSpPr>
              <p:nvPr/>
            </p:nvSpPr>
            <p:spPr bwMode="auto">
              <a:xfrm>
                <a:off x="1995" y="3067"/>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b="1" i="1">
                    <a:solidFill>
                      <a:srgbClr val="FF9933"/>
                    </a:solidFill>
                    <a:cs typeface="Arial" charset="0"/>
                  </a:rPr>
                  <a:t>F</a:t>
                </a:r>
                <a:endParaRPr lang="eu-ES" sz="1400" b="1" i="1" baseline="-25000">
                  <a:solidFill>
                    <a:srgbClr val="FF9933"/>
                  </a:solidFill>
                  <a:cs typeface="Arial" charset="0"/>
                </a:endParaRPr>
              </a:p>
            </p:txBody>
          </p:sp>
          <p:sp>
            <p:nvSpPr>
              <p:cNvPr id="615470" name="Text Box 45"/>
              <p:cNvSpPr txBox="1">
                <a:spLocks noChangeArrowheads="1"/>
              </p:cNvSpPr>
              <p:nvPr/>
            </p:nvSpPr>
            <p:spPr bwMode="auto">
              <a:xfrm>
                <a:off x="1986" y="2972"/>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FF9933"/>
                    </a:solidFill>
                    <a:cs typeface="Arial" charset="0"/>
                  </a:rPr>
                  <a:t>→</a:t>
                </a:r>
                <a:endParaRPr lang="eu-ES" sz="1400" baseline="-25000">
                  <a:solidFill>
                    <a:srgbClr val="FF9933"/>
                  </a:solidFill>
                  <a:cs typeface="Arial" charset="0"/>
                </a:endParaRPr>
              </a:p>
            </p:txBody>
          </p:sp>
        </p:grpSp>
      </p:grpSp>
      <p:grpSp>
        <p:nvGrpSpPr>
          <p:cNvPr id="5" name="Group 59"/>
          <p:cNvGrpSpPr>
            <a:grpSpLocks/>
          </p:cNvGrpSpPr>
          <p:nvPr/>
        </p:nvGrpSpPr>
        <p:grpSpPr bwMode="auto">
          <a:xfrm>
            <a:off x="7394575" y="2781300"/>
            <a:ext cx="481013" cy="611188"/>
            <a:chOff x="4658" y="1480"/>
            <a:chExt cx="303" cy="385"/>
          </a:xfrm>
        </p:grpSpPr>
        <p:sp>
          <p:nvSpPr>
            <p:cNvPr id="615463" name="Line 50"/>
            <p:cNvSpPr>
              <a:spLocks noChangeShapeType="1"/>
            </p:cNvSpPr>
            <p:nvPr/>
          </p:nvSpPr>
          <p:spPr bwMode="auto">
            <a:xfrm>
              <a:off x="4921" y="1480"/>
              <a:ext cx="0" cy="38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615464" name="Group 56"/>
            <p:cNvGrpSpPr>
              <a:grpSpLocks/>
            </p:cNvGrpSpPr>
            <p:nvPr/>
          </p:nvGrpSpPr>
          <p:grpSpPr bwMode="auto">
            <a:xfrm>
              <a:off x="4658" y="1548"/>
              <a:ext cx="303" cy="287"/>
              <a:chOff x="1986" y="2972"/>
              <a:chExt cx="303" cy="287"/>
            </a:xfrm>
          </p:grpSpPr>
          <p:sp>
            <p:nvSpPr>
              <p:cNvPr id="615465" name="Text Box 57"/>
              <p:cNvSpPr txBox="1">
                <a:spLocks noChangeArrowheads="1"/>
              </p:cNvSpPr>
              <p:nvPr/>
            </p:nvSpPr>
            <p:spPr bwMode="auto">
              <a:xfrm>
                <a:off x="1995" y="3067"/>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b="1">
                    <a:solidFill>
                      <a:srgbClr val="FF0000"/>
                    </a:solidFill>
                    <a:cs typeface="Arial" charset="0"/>
                  </a:rPr>
                  <a:t>P</a:t>
                </a:r>
                <a:endParaRPr lang="eu-ES" sz="1400" b="1" baseline="-25000">
                  <a:solidFill>
                    <a:srgbClr val="FF0000"/>
                  </a:solidFill>
                  <a:cs typeface="Arial" charset="0"/>
                </a:endParaRPr>
              </a:p>
            </p:txBody>
          </p:sp>
          <p:sp>
            <p:nvSpPr>
              <p:cNvPr id="615466" name="Text Box 58"/>
              <p:cNvSpPr txBox="1">
                <a:spLocks noChangeArrowheads="1"/>
              </p:cNvSpPr>
              <p:nvPr/>
            </p:nvSpPr>
            <p:spPr bwMode="auto">
              <a:xfrm>
                <a:off x="1986" y="2972"/>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FF0000"/>
                    </a:solidFill>
                    <a:cs typeface="Arial" charset="0"/>
                  </a:rPr>
                  <a:t>→</a:t>
                </a:r>
                <a:endParaRPr lang="eu-ES" sz="1400" baseline="-25000">
                  <a:solidFill>
                    <a:srgbClr val="FF0000"/>
                  </a:solidFill>
                  <a:cs typeface="Arial" charset="0"/>
                </a:endParaRPr>
              </a:p>
            </p:txBody>
          </p:sp>
        </p:grpSp>
      </p:grpSp>
      <p:grpSp>
        <p:nvGrpSpPr>
          <p:cNvPr id="7" name="Group 77"/>
          <p:cNvGrpSpPr>
            <a:grpSpLocks/>
          </p:cNvGrpSpPr>
          <p:nvPr/>
        </p:nvGrpSpPr>
        <p:grpSpPr bwMode="auto">
          <a:xfrm>
            <a:off x="7700963" y="2135188"/>
            <a:ext cx="481012" cy="649287"/>
            <a:chOff x="4853" y="1071"/>
            <a:chExt cx="303" cy="409"/>
          </a:xfrm>
        </p:grpSpPr>
        <p:sp>
          <p:nvSpPr>
            <p:cNvPr id="615459" name="Line 78"/>
            <p:cNvSpPr>
              <a:spLocks noChangeShapeType="1"/>
            </p:cNvSpPr>
            <p:nvPr/>
          </p:nvSpPr>
          <p:spPr bwMode="auto">
            <a:xfrm flipV="1">
              <a:off x="4921" y="1094"/>
              <a:ext cx="0" cy="38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615460" name="Group 79"/>
            <p:cNvGrpSpPr>
              <a:grpSpLocks/>
            </p:cNvGrpSpPr>
            <p:nvPr/>
          </p:nvGrpSpPr>
          <p:grpSpPr bwMode="auto">
            <a:xfrm>
              <a:off x="4853" y="1071"/>
              <a:ext cx="303" cy="287"/>
              <a:chOff x="1986" y="2972"/>
              <a:chExt cx="303" cy="287"/>
            </a:xfrm>
          </p:grpSpPr>
          <p:sp>
            <p:nvSpPr>
              <p:cNvPr id="615461" name="Text Box 80"/>
              <p:cNvSpPr txBox="1">
                <a:spLocks noChangeArrowheads="1"/>
              </p:cNvSpPr>
              <p:nvPr/>
            </p:nvSpPr>
            <p:spPr bwMode="auto">
              <a:xfrm>
                <a:off x="1995" y="3067"/>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b="1">
                    <a:solidFill>
                      <a:srgbClr val="FF9933"/>
                    </a:solidFill>
                    <a:cs typeface="Arial" charset="0"/>
                  </a:rPr>
                  <a:t>F</a:t>
                </a:r>
                <a:endParaRPr lang="eu-ES" sz="1400" b="1" baseline="-25000">
                  <a:solidFill>
                    <a:srgbClr val="FF9933"/>
                  </a:solidFill>
                  <a:cs typeface="Arial" charset="0"/>
                </a:endParaRPr>
              </a:p>
            </p:txBody>
          </p:sp>
          <p:sp>
            <p:nvSpPr>
              <p:cNvPr id="615462" name="Text Box 81"/>
              <p:cNvSpPr txBox="1">
                <a:spLocks noChangeArrowheads="1"/>
              </p:cNvSpPr>
              <p:nvPr/>
            </p:nvSpPr>
            <p:spPr bwMode="auto">
              <a:xfrm>
                <a:off x="1986" y="2972"/>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FF9933"/>
                    </a:solidFill>
                    <a:cs typeface="Arial" charset="0"/>
                  </a:rPr>
                  <a:t>→</a:t>
                </a:r>
                <a:endParaRPr lang="eu-ES" sz="1400" baseline="-25000">
                  <a:solidFill>
                    <a:srgbClr val="FF9933"/>
                  </a:solidFill>
                  <a:cs typeface="Arial" charset="0"/>
                </a:endParaRPr>
              </a:p>
            </p:txBody>
          </p:sp>
        </p:grpSp>
      </p:grpSp>
      <p:grpSp>
        <p:nvGrpSpPr>
          <p:cNvPr id="9" name="Group 86"/>
          <p:cNvGrpSpPr>
            <a:grpSpLocks/>
          </p:cNvGrpSpPr>
          <p:nvPr/>
        </p:nvGrpSpPr>
        <p:grpSpPr bwMode="auto">
          <a:xfrm>
            <a:off x="7085013" y="3860800"/>
            <a:ext cx="503237" cy="792163"/>
            <a:chOff x="4463" y="2273"/>
            <a:chExt cx="317" cy="386"/>
          </a:xfrm>
        </p:grpSpPr>
        <p:sp>
          <p:nvSpPr>
            <p:cNvPr id="615457" name="Line 67"/>
            <p:cNvSpPr>
              <a:spLocks noChangeShapeType="1"/>
            </p:cNvSpPr>
            <p:nvPr/>
          </p:nvSpPr>
          <p:spPr bwMode="auto">
            <a:xfrm>
              <a:off x="4536" y="2273"/>
              <a:ext cx="0" cy="386"/>
            </a:xfrm>
            <a:prstGeom prst="line">
              <a:avLst/>
            </a:prstGeom>
            <a:noFill/>
            <a:ln w="381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5458" name="Text Box 83"/>
            <p:cNvSpPr txBox="1">
              <a:spLocks noChangeArrowheads="1"/>
            </p:cNvSpPr>
            <p:nvPr/>
          </p:nvSpPr>
          <p:spPr bwMode="auto">
            <a:xfrm>
              <a:off x="4463" y="2387"/>
              <a:ext cx="31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i="1">
                  <a:solidFill>
                    <a:srgbClr val="0066FF"/>
                  </a:solidFill>
                </a:rPr>
                <a:t>h</a:t>
              </a:r>
              <a:r>
                <a:rPr lang="eu-ES" sz="1400" baseline="-25000">
                  <a:solidFill>
                    <a:srgbClr val="0066FF"/>
                  </a:solidFill>
                </a:rPr>
                <a:t>2</a:t>
              </a:r>
            </a:p>
          </p:txBody>
        </p:sp>
      </p:grpSp>
      <p:grpSp>
        <p:nvGrpSpPr>
          <p:cNvPr id="10" name="Group 85"/>
          <p:cNvGrpSpPr>
            <a:grpSpLocks/>
          </p:cNvGrpSpPr>
          <p:nvPr/>
        </p:nvGrpSpPr>
        <p:grpSpPr bwMode="auto">
          <a:xfrm>
            <a:off x="8280400" y="2781300"/>
            <a:ext cx="503238" cy="1871663"/>
            <a:chOff x="5216" y="1480"/>
            <a:chExt cx="317" cy="1179"/>
          </a:xfrm>
        </p:grpSpPr>
        <p:sp>
          <p:nvSpPr>
            <p:cNvPr id="615455" name="Line 66"/>
            <p:cNvSpPr>
              <a:spLocks noChangeShapeType="1"/>
            </p:cNvSpPr>
            <p:nvPr/>
          </p:nvSpPr>
          <p:spPr bwMode="auto">
            <a:xfrm>
              <a:off x="5284" y="1480"/>
              <a:ext cx="0" cy="1179"/>
            </a:xfrm>
            <a:prstGeom prst="line">
              <a:avLst/>
            </a:prstGeom>
            <a:noFill/>
            <a:ln w="381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5456" name="Text Box 84"/>
            <p:cNvSpPr txBox="1">
              <a:spLocks noChangeArrowheads="1"/>
            </p:cNvSpPr>
            <p:nvPr/>
          </p:nvSpPr>
          <p:spPr bwMode="auto">
            <a:xfrm>
              <a:off x="5216" y="1979"/>
              <a:ext cx="3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i="1">
                  <a:solidFill>
                    <a:srgbClr val="0066FF"/>
                  </a:solidFill>
                </a:rPr>
                <a:t>h</a:t>
              </a:r>
              <a:r>
                <a:rPr lang="eu-ES" sz="1400" baseline="-25000">
                  <a:solidFill>
                    <a:srgbClr val="0066FF"/>
                  </a:solidFill>
                </a:rPr>
                <a:t>1</a:t>
              </a:r>
            </a:p>
          </p:txBody>
        </p:sp>
      </p:grpSp>
      <p:sp>
        <p:nvSpPr>
          <p:cNvPr id="382039" name="Rectangle 87"/>
          <p:cNvSpPr>
            <a:spLocks noChangeArrowheads="1"/>
          </p:cNvSpPr>
          <p:nvPr/>
        </p:nvSpPr>
        <p:spPr bwMode="auto">
          <a:xfrm>
            <a:off x="7416800" y="2060575"/>
            <a:ext cx="647700" cy="1331913"/>
          </a:xfrm>
          <a:prstGeom prst="rect">
            <a:avLst/>
          </a:prstGeom>
          <a:solidFill>
            <a:schemeClr val="bg1"/>
          </a:solidFill>
          <a:ln w="9525">
            <a:solidFill>
              <a:schemeClr val="bg1"/>
            </a:solidFill>
            <a:miter lim="800000"/>
            <a:headEnd/>
            <a:tailEnd/>
          </a:ln>
        </p:spPr>
        <p:txBody>
          <a:bodyPr wrap="none" anchor="ctr"/>
          <a:lstStyle/>
          <a:p>
            <a:pPr algn="ctr" eaLnBrk="1" hangingPunct="1"/>
            <a:endParaRPr lang="es-ES" sz="1800"/>
          </a:p>
        </p:txBody>
      </p:sp>
      <p:sp>
        <p:nvSpPr>
          <p:cNvPr id="382040" name="Text Box 88"/>
          <p:cNvSpPr txBox="1">
            <a:spLocks noChangeArrowheads="1"/>
          </p:cNvSpPr>
          <p:nvPr/>
        </p:nvSpPr>
        <p:spPr bwMode="auto">
          <a:xfrm>
            <a:off x="179388" y="2349500"/>
            <a:ext cx="2901950" cy="404813"/>
          </a:xfrm>
          <a:prstGeom prst="rect">
            <a:avLst/>
          </a:prstGeom>
          <a:solidFill>
            <a:srgbClr val="FFFF99"/>
          </a:solidFill>
          <a:ln w="38100" cmpd="dbl">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800">
                <a:cs typeface="Times New Roman" charset="0"/>
              </a:rPr>
              <a:t>Lana eta energia zinetikoa</a:t>
            </a:r>
          </a:p>
        </p:txBody>
      </p:sp>
      <p:sp>
        <p:nvSpPr>
          <p:cNvPr id="382041" name="Text Box 89"/>
          <p:cNvSpPr txBox="1">
            <a:spLocks noChangeArrowheads="1"/>
          </p:cNvSpPr>
          <p:nvPr/>
        </p:nvSpPr>
        <p:spPr bwMode="auto">
          <a:xfrm>
            <a:off x="6192837" y="1569599"/>
            <a:ext cx="2447925" cy="679450"/>
          </a:xfrm>
          <a:prstGeom prst="rect">
            <a:avLst/>
          </a:prstGeom>
          <a:solidFill>
            <a:srgbClr val="FFFF99"/>
          </a:solidFill>
          <a:ln w="38100" cmpd="dbl">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800">
                <a:cs typeface="Times New Roman" charset="0"/>
              </a:rPr>
              <a:t>Lana eta energia potentziala</a:t>
            </a:r>
          </a:p>
        </p:txBody>
      </p:sp>
      <p:pic>
        <p:nvPicPr>
          <p:cNvPr id="51"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Imagen 11" descr="blanco_pequ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Imagen 12" descr="logo_pa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7400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2040"/>
                                        </p:tgtEl>
                                        <p:attrNameLst>
                                          <p:attrName>style.visibility</p:attrName>
                                        </p:attrNameLst>
                                      </p:cBhvr>
                                      <p:to>
                                        <p:strVal val="visible"/>
                                      </p:to>
                                    </p:set>
                                    <p:animEffect transition="in" filter="checkerboard(across)">
                                      <p:cBhvr>
                                        <p:cTn id="7" dur="500"/>
                                        <p:tgtEl>
                                          <p:spTgt spid="38204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81991"/>
                                        </p:tgtEl>
                                        <p:attrNameLst>
                                          <p:attrName>style.visibility</p:attrName>
                                        </p:attrNameLst>
                                      </p:cBhvr>
                                      <p:to>
                                        <p:strVal val="visible"/>
                                      </p:to>
                                    </p:set>
                                    <p:animEffect transition="in" filter="fade">
                                      <p:cBhvr>
                                        <p:cTn id="15" dur="2000"/>
                                        <p:tgtEl>
                                          <p:spTgt spid="381991"/>
                                        </p:tgtEl>
                                      </p:cBhvr>
                                    </p:animEffect>
                                  </p:childTnLst>
                                </p:cTn>
                              </p:par>
                              <p:par>
                                <p:cTn id="16" presetID="0" presetClass="path" presetSubtype="0" accel="50000" decel="50000" fill="hold" nodeType="withEffect">
                                  <p:stCondLst>
                                    <p:cond delay="0"/>
                                  </p:stCondLst>
                                  <p:childTnLst>
                                    <p:animMotion origin="layout" path="M 0.00591 0.00046 L 0.17136 0.00046 " pathEditMode="relative" rAng="0" ptsTypes="AA">
                                      <p:cBhvr>
                                        <p:cTn id="17" dur="2000" fill="hold"/>
                                        <p:tgtEl>
                                          <p:spTgt spid="3"/>
                                        </p:tgtEl>
                                        <p:attrNameLst>
                                          <p:attrName>ppt_x</p:attrName>
                                          <p:attrName>ppt_y</p:attrName>
                                        </p:attrNameLst>
                                      </p:cBhvr>
                                      <p:rCtr x="8300" y="0"/>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1985">
                                            <p:bg/>
                                          </p:spTgt>
                                        </p:tgtEl>
                                        <p:attrNameLst>
                                          <p:attrName>style.visibility</p:attrName>
                                        </p:attrNameLst>
                                      </p:cBhvr>
                                      <p:to>
                                        <p:strVal val="visible"/>
                                      </p:to>
                                    </p:set>
                                    <p:animEffect transition="in" filter="fade">
                                      <p:cBhvr>
                                        <p:cTn id="22" dur="500"/>
                                        <p:tgtEl>
                                          <p:spTgt spid="381985">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1985">
                                            <p:txEl>
                                              <p:pRg st="0" end="0"/>
                                            </p:txEl>
                                          </p:spTgt>
                                        </p:tgtEl>
                                        <p:attrNameLst>
                                          <p:attrName>style.visibility</p:attrName>
                                        </p:attrNameLst>
                                      </p:cBhvr>
                                      <p:to>
                                        <p:strVal val="visible"/>
                                      </p:to>
                                    </p:set>
                                    <p:animEffect transition="in" filter="fade">
                                      <p:cBhvr>
                                        <p:cTn id="27" dur="500"/>
                                        <p:tgtEl>
                                          <p:spTgt spid="38198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1985">
                                            <p:txEl>
                                              <p:pRg st="1" end="1"/>
                                            </p:txEl>
                                          </p:spTgt>
                                        </p:tgtEl>
                                        <p:attrNameLst>
                                          <p:attrName>style.visibility</p:attrName>
                                        </p:attrNameLst>
                                      </p:cBhvr>
                                      <p:to>
                                        <p:strVal val="visible"/>
                                      </p:to>
                                    </p:set>
                                    <p:animEffect transition="in" filter="fade">
                                      <p:cBhvr>
                                        <p:cTn id="32" dur="500"/>
                                        <p:tgtEl>
                                          <p:spTgt spid="381985">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82041"/>
                                        </p:tgtEl>
                                        <p:attrNameLst>
                                          <p:attrName>style.visibility</p:attrName>
                                        </p:attrNameLst>
                                      </p:cBhvr>
                                      <p:to>
                                        <p:strVal val="visible"/>
                                      </p:to>
                                    </p:set>
                                    <p:animEffect transition="in" filter="checkerboard(across)">
                                      <p:cBhvr>
                                        <p:cTn id="37" dur="500"/>
                                        <p:tgtEl>
                                          <p:spTgt spid="3820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2000"/>
                                        <p:tgtEl>
                                          <p:spTgt spid="5"/>
                                        </p:tgtEl>
                                      </p:cBhvr>
                                    </p:animEffect>
                                  </p:childTnLst>
                                </p:cTn>
                              </p:par>
                              <p:par>
                                <p:cTn id="43" presetID="22" presetClass="entr" presetSubtype="4"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2000"/>
                                        <p:tgtEl>
                                          <p:spTgt spid="7"/>
                                        </p:tgtEl>
                                      </p:cBhvr>
                                    </p:animEffect>
                                  </p:childTnLst>
                                </p:cTn>
                              </p:par>
                            </p:childTnLst>
                          </p:cTn>
                        </p:par>
                        <p:par>
                          <p:cTn id="46" fill="hold" nodeType="afterGroup">
                            <p:stCondLst>
                              <p:cond delay="2000"/>
                            </p:stCondLst>
                            <p:childTnLst>
                              <p:par>
                                <p:cTn id="47" presetID="16" presetClass="entr" presetSubtype="42"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outHorizontal)">
                                      <p:cBhvr>
                                        <p:cTn id="49" dur="10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82039"/>
                                        </p:tgtEl>
                                        <p:attrNameLst>
                                          <p:attrName>style.visibility</p:attrName>
                                        </p:attrNameLst>
                                      </p:cBhvr>
                                      <p:to>
                                        <p:strVal val="visible"/>
                                      </p:to>
                                    </p:set>
                                    <p:animEffect transition="in" filter="fade">
                                      <p:cBhvr>
                                        <p:cTn id="52" dur="2000"/>
                                        <p:tgtEl>
                                          <p:spTgt spid="382039"/>
                                        </p:tgtEl>
                                      </p:cBhvr>
                                    </p:animEffect>
                                  </p:childTnLst>
                                </p:cTn>
                              </p:par>
                            </p:childTnLst>
                          </p:cTn>
                        </p:par>
                        <p:par>
                          <p:cTn id="53" fill="hold" nodeType="afterGroup">
                            <p:stCondLst>
                              <p:cond delay="4000"/>
                            </p:stCondLst>
                            <p:childTnLst>
                              <p:par>
                                <p:cTn id="54" presetID="16" presetClass="entr" presetSubtype="26"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Horizontal)">
                                      <p:cBhvr>
                                        <p:cTn id="56" dur="1000"/>
                                        <p:tgtEl>
                                          <p:spTgt spid="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81984">
                                            <p:bg/>
                                          </p:spTgt>
                                        </p:tgtEl>
                                        <p:attrNameLst>
                                          <p:attrName>style.visibility</p:attrName>
                                        </p:attrNameLst>
                                      </p:cBhvr>
                                      <p:to>
                                        <p:strVal val="visible"/>
                                      </p:to>
                                    </p:set>
                                    <p:animEffect transition="in" filter="fade">
                                      <p:cBhvr>
                                        <p:cTn id="61" dur="500"/>
                                        <p:tgtEl>
                                          <p:spTgt spid="381984">
                                            <p:bg/>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81984">
                                            <p:txEl>
                                              <p:pRg st="0" end="0"/>
                                            </p:txEl>
                                          </p:spTgt>
                                        </p:tgtEl>
                                        <p:attrNameLst>
                                          <p:attrName>style.visibility</p:attrName>
                                        </p:attrNameLst>
                                      </p:cBhvr>
                                      <p:to>
                                        <p:strVal val="visible"/>
                                      </p:to>
                                    </p:set>
                                    <p:animEffect transition="in" filter="fade">
                                      <p:cBhvr>
                                        <p:cTn id="66" dur="500"/>
                                        <p:tgtEl>
                                          <p:spTgt spid="381984">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81984">
                                            <p:txEl>
                                              <p:pRg st="1" end="1"/>
                                            </p:txEl>
                                          </p:spTgt>
                                        </p:tgtEl>
                                        <p:attrNameLst>
                                          <p:attrName>style.visibility</p:attrName>
                                        </p:attrNameLst>
                                      </p:cBhvr>
                                      <p:to>
                                        <p:strVal val="visible"/>
                                      </p:to>
                                    </p:set>
                                    <p:animEffect transition="in" filter="fade">
                                      <p:cBhvr>
                                        <p:cTn id="71" dur="500"/>
                                        <p:tgtEl>
                                          <p:spTgt spid="3819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84" grpId="0" build="p" bldLvl="5" animBg="1"/>
      <p:bldP spid="381985" grpId="0" build="p" bldLvl="5" animBg="1"/>
      <p:bldP spid="381991" grpId="0" animBg="1"/>
      <p:bldP spid="382039" grpId="0" animBg="1"/>
      <p:bldP spid="382040" grpId="0" animBg="1"/>
      <p:bldP spid="3820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4EB9D28-1177-3448-B802-B5F4BA784D7F}" type="slidenum">
              <a:rPr lang="eu-ES" sz="1400">
                <a:latin typeface="Times" charset="0"/>
              </a:rPr>
              <a:pPr/>
              <a:t>22</a:t>
            </a:fld>
            <a:endParaRPr lang="eu-ES" sz="1400">
              <a:latin typeface="Times" charset="0"/>
            </a:endParaRPr>
          </a:p>
        </p:txBody>
      </p:sp>
      <p:sp>
        <p:nvSpPr>
          <p:cNvPr id="617475" name="Text Box 2"/>
          <p:cNvSpPr txBox="1">
            <a:spLocks noChangeArrowheads="1"/>
          </p:cNvSpPr>
          <p:nvPr/>
        </p:nvSpPr>
        <p:spPr bwMode="auto">
          <a:xfrm>
            <a:off x="395288" y="900906"/>
            <a:ext cx="5184775" cy="376237"/>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800"/>
              <a:t>Lana eta energia mekanikoa</a:t>
            </a:r>
          </a:p>
        </p:txBody>
      </p:sp>
      <p:sp>
        <p:nvSpPr>
          <p:cNvPr id="381986" name="Rectangle 34"/>
          <p:cNvSpPr>
            <a:spLocks noChangeArrowheads="1"/>
          </p:cNvSpPr>
          <p:nvPr/>
        </p:nvSpPr>
        <p:spPr bwMode="auto">
          <a:xfrm>
            <a:off x="409575" y="4191107"/>
            <a:ext cx="8375650" cy="1320800"/>
          </a:xfrm>
          <a:prstGeom prst="rect">
            <a:avLst/>
          </a:prstGeom>
          <a:solidFill>
            <a:srgbClr val="FFFF99"/>
          </a:solidFill>
          <a:ln w="9525">
            <a:solidFill>
              <a:schemeClr val="tx1"/>
            </a:solidFill>
            <a:miter lim="800000"/>
            <a:headEnd/>
            <a:tailEnd/>
          </a:ln>
        </p:spPr>
        <p:txBody>
          <a:bodyPr>
            <a:spAutoFit/>
          </a:bodyPr>
          <a:lstStyle/>
          <a:p>
            <a:pPr algn="just" eaLnBrk="1" hangingPunct="1"/>
            <a:r>
              <a:rPr lang="eu-ES" sz="2000">
                <a:cs typeface="Times New Roman" charset="0"/>
              </a:rPr>
              <a:t>Pisua ezik, indarren lana indar ez kontserbakorren lana.</a:t>
            </a:r>
          </a:p>
          <a:p>
            <a:pPr algn="just" eaLnBrk="1" hangingPunct="1">
              <a:buFont typeface="Arial" charset="0"/>
              <a:buChar char="•"/>
            </a:pPr>
            <a:r>
              <a:rPr lang="eu-ES" sz="2000">
                <a:cs typeface="Times New Roman" charset="0"/>
              </a:rPr>
              <a:t>Matematikoki: </a:t>
            </a:r>
            <a:r>
              <a:rPr lang="eu-ES" sz="2000" i="1">
                <a:cs typeface="Times New Roman" charset="0"/>
              </a:rPr>
              <a:t>W</a:t>
            </a:r>
            <a:r>
              <a:rPr lang="eu-ES" sz="2000" baseline="-25000">
                <a:cs typeface="Times New Roman" charset="0"/>
              </a:rPr>
              <a:t>ezkonts</a:t>
            </a:r>
            <a:r>
              <a:rPr lang="eu-ES" sz="2000">
                <a:cs typeface="Times New Roman" charset="0"/>
              </a:rPr>
              <a:t>=∆</a:t>
            </a:r>
            <a:r>
              <a:rPr lang="eu-ES" sz="2000" i="1">
                <a:cs typeface="Times New Roman" charset="0"/>
              </a:rPr>
              <a:t>E</a:t>
            </a:r>
            <a:r>
              <a:rPr lang="eu-ES" sz="2000" baseline="-25000">
                <a:cs typeface="Times New Roman" charset="0"/>
              </a:rPr>
              <a:t>M</a:t>
            </a:r>
            <a:endParaRPr lang="eu-ES" sz="2000">
              <a:cs typeface="Times New Roman" charset="0"/>
            </a:endParaRPr>
          </a:p>
          <a:p>
            <a:pPr algn="just" eaLnBrk="1" hangingPunct="1">
              <a:buFont typeface="Arial" charset="0"/>
              <a:buChar char="•"/>
            </a:pPr>
            <a:r>
              <a:rPr lang="eu-ES" sz="2000">
                <a:cs typeface="Times New Roman" charset="0"/>
              </a:rPr>
              <a:t>Energia mekanikoaren kontserbazioa: soilik pisua edo grabitatorioa </a:t>
            </a:r>
            <a:r>
              <a:rPr lang="eu-ES" sz="2000">
                <a:cs typeface="Times New Roman" charset="0"/>
                <a:sym typeface="Symbol" charset="0"/>
              </a:rPr>
              <a:t> </a:t>
            </a:r>
            <a:r>
              <a:rPr lang="eu-ES" sz="2000" i="1">
                <a:cs typeface="Times New Roman" charset="0"/>
              </a:rPr>
              <a:t>W</a:t>
            </a:r>
            <a:r>
              <a:rPr lang="eu-ES" sz="2000" baseline="-25000">
                <a:cs typeface="Times New Roman" charset="0"/>
              </a:rPr>
              <a:t>NP</a:t>
            </a:r>
            <a:r>
              <a:rPr lang="eu-ES" sz="2000">
                <a:cs typeface="Times New Roman" charset="0"/>
              </a:rPr>
              <a:t>= 0  ∆</a:t>
            </a:r>
            <a:r>
              <a:rPr lang="eu-ES" sz="2000" i="1">
                <a:cs typeface="Times New Roman" charset="0"/>
              </a:rPr>
              <a:t>E</a:t>
            </a:r>
            <a:r>
              <a:rPr lang="eu-ES" sz="2000" baseline="-25000">
                <a:cs typeface="Times New Roman" charset="0"/>
              </a:rPr>
              <a:t>M</a:t>
            </a:r>
            <a:r>
              <a:rPr lang="eu-ES" sz="2000">
                <a:cs typeface="Times New Roman" charset="0"/>
              </a:rPr>
              <a:t> = 0 y E</a:t>
            </a:r>
            <a:r>
              <a:rPr lang="eu-ES" sz="2000" baseline="-25000">
                <a:cs typeface="Times New Roman" charset="0"/>
              </a:rPr>
              <a:t>M</a:t>
            </a:r>
            <a:r>
              <a:rPr lang="eu-ES" sz="2000">
                <a:cs typeface="Times New Roman" charset="0"/>
              </a:rPr>
              <a:t> = konstante.</a:t>
            </a:r>
          </a:p>
        </p:txBody>
      </p:sp>
      <p:sp>
        <p:nvSpPr>
          <p:cNvPr id="381991" name="Rectangle 39"/>
          <p:cNvSpPr>
            <a:spLocks noChangeArrowheads="1"/>
          </p:cNvSpPr>
          <p:nvPr/>
        </p:nvSpPr>
        <p:spPr bwMode="auto">
          <a:xfrm>
            <a:off x="409575" y="1698732"/>
            <a:ext cx="863600"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s-ES" sz="1800"/>
          </a:p>
        </p:txBody>
      </p:sp>
      <p:grpSp>
        <p:nvGrpSpPr>
          <p:cNvPr id="3" name="Group 46"/>
          <p:cNvGrpSpPr>
            <a:grpSpLocks/>
          </p:cNvGrpSpPr>
          <p:nvPr/>
        </p:nvGrpSpPr>
        <p:grpSpPr bwMode="auto">
          <a:xfrm>
            <a:off x="1187450" y="1584432"/>
            <a:ext cx="539750" cy="455612"/>
            <a:chOff x="748" y="1108"/>
            <a:chExt cx="340" cy="287"/>
          </a:xfrm>
        </p:grpSpPr>
        <p:sp>
          <p:nvSpPr>
            <p:cNvPr id="617513" name="Line 40"/>
            <p:cNvSpPr>
              <a:spLocks noChangeShapeType="1"/>
            </p:cNvSpPr>
            <p:nvPr/>
          </p:nvSpPr>
          <p:spPr bwMode="auto">
            <a:xfrm>
              <a:off x="748" y="1389"/>
              <a:ext cx="34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617514" name="Group 43"/>
            <p:cNvGrpSpPr>
              <a:grpSpLocks/>
            </p:cNvGrpSpPr>
            <p:nvPr/>
          </p:nvGrpSpPr>
          <p:grpSpPr bwMode="auto">
            <a:xfrm>
              <a:off x="771" y="1108"/>
              <a:ext cx="303" cy="287"/>
              <a:chOff x="1986" y="2972"/>
              <a:chExt cx="303" cy="287"/>
            </a:xfrm>
          </p:grpSpPr>
          <p:sp>
            <p:nvSpPr>
              <p:cNvPr id="617515" name="Text Box 44"/>
              <p:cNvSpPr txBox="1">
                <a:spLocks noChangeArrowheads="1"/>
              </p:cNvSpPr>
              <p:nvPr/>
            </p:nvSpPr>
            <p:spPr bwMode="auto">
              <a:xfrm>
                <a:off x="1995" y="3067"/>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b="1" i="1">
                    <a:solidFill>
                      <a:srgbClr val="FF9933"/>
                    </a:solidFill>
                    <a:cs typeface="Arial" charset="0"/>
                  </a:rPr>
                  <a:t>F</a:t>
                </a:r>
                <a:endParaRPr lang="eu-ES" sz="1400" b="1" i="1" baseline="-25000">
                  <a:solidFill>
                    <a:srgbClr val="FF9933"/>
                  </a:solidFill>
                  <a:cs typeface="Arial" charset="0"/>
                </a:endParaRPr>
              </a:p>
            </p:txBody>
          </p:sp>
          <p:sp>
            <p:nvSpPr>
              <p:cNvPr id="617516" name="Text Box 45"/>
              <p:cNvSpPr txBox="1">
                <a:spLocks noChangeArrowheads="1"/>
              </p:cNvSpPr>
              <p:nvPr/>
            </p:nvSpPr>
            <p:spPr bwMode="auto">
              <a:xfrm>
                <a:off x="1986" y="2972"/>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FF9933"/>
                    </a:solidFill>
                    <a:cs typeface="Arial" charset="0"/>
                  </a:rPr>
                  <a:t>→</a:t>
                </a:r>
                <a:endParaRPr lang="eu-ES" sz="1400" baseline="-25000">
                  <a:solidFill>
                    <a:srgbClr val="FF9933"/>
                  </a:solidFill>
                  <a:cs typeface="Arial" charset="0"/>
                </a:endParaRPr>
              </a:p>
            </p:txBody>
          </p:sp>
        </p:grpSp>
      </p:grpSp>
      <p:grpSp>
        <p:nvGrpSpPr>
          <p:cNvPr id="5" name="Group 59"/>
          <p:cNvGrpSpPr>
            <a:grpSpLocks/>
          </p:cNvGrpSpPr>
          <p:nvPr/>
        </p:nvGrpSpPr>
        <p:grpSpPr bwMode="auto">
          <a:xfrm>
            <a:off x="7394575" y="2319444"/>
            <a:ext cx="481013" cy="611188"/>
            <a:chOff x="4658" y="1480"/>
            <a:chExt cx="303" cy="385"/>
          </a:xfrm>
        </p:grpSpPr>
        <p:sp>
          <p:nvSpPr>
            <p:cNvPr id="617509" name="Line 50"/>
            <p:cNvSpPr>
              <a:spLocks noChangeShapeType="1"/>
            </p:cNvSpPr>
            <p:nvPr/>
          </p:nvSpPr>
          <p:spPr bwMode="auto">
            <a:xfrm>
              <a:off x="4921" y="1480"/>
              <a:ext cx="0" cy="38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617510" name="Group 56"/>
            <p:cNvGrpSpPr>
              <a:grpSpLocks/>
            </p:cNvGrpSpPr>
            <p:nvPr/>
          </p:nvGrpSpPr>
          <p:grpSpPr bwMode="auto">
            <a:xfrm>
              <a:off x="4658" y="1548"/>
              <a:ext cx="303" cy="287"/>
              <a:chOff x="1986" y="2972"/>
              <a:chExt cx="303" cy="287"/>
            </a:xfrm>
          </p:grpSpPr>
          <p:sp>
            <p:nvSpPr>
              <p:cNvPr id="617511" name="Text Box 57"/>
              <p:cNvSpPr txBox="1">
                <a:spLocks noChangeArrowheads="1"/>
              </p:cNvSpPr>
              <p:nvPr/>
            </p:nvSpPr>
            <p:spPr bwMode="auto">
              <a:xfrm>
                <a:off x="1995" y="3067"/>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b="1">
                    <a:solidFill>
                      <a:srgbClr val="FF0000"/>
                    </a:solidFill>
                    <a:cs typeface="Arial" charset="0"/>
                  </a:rPr>
                  <a:t>P</a:t>
                </a:r>
                <a:endParaRPr lang="eu-ES" sz="1400" b="1" baseline="-25000">
                  <a:solidFill>
                    <a:srgbClr val="FF0000"/>
                  </a:solidFill>
                  <a:cs typeface="Arial" charset="0"/>
                </a:endParaRPr>
              </a:p>
            </p:txBody>
          </p:sp>
          <p:sp>
            <p:nvSpPr>
              <p:cNvPr id="617512" name="Text Box 58"/>
              <p:cNvSpPr txBox="1">
                <a:spLocks noChangeArrowheads="1"/>
              </p:cNvSpPr>
              <p:nvPr/>
            </p:nvSpPr>
            <p:spPr bwMode="auto">
              <a:xfrm>
                <a:off x="1986" y="2972"/>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FF0000"/>
                    </a:solidFill>
                    <a:cs typeface="Arial" charset="0"/>
                  </a:rPr>
                  <a:t>→</a:t>
                </a:r>
                <a:endParaRPr lang="eu-ES" sz="1400" baseline="-25000">
                  <a:solidFill>
                    <a:srgbClr val="FF0000"/>
                  </a:solidFill>
                  <a:cs typeface="Arial" charset="0"/>
                </a:endParaRPr>
              </a:p>
            </p:txBody>
          </p:sp>
        </p:grpSp>
      </p:grpSp>
      <p:grpSp>
        <p:nvGrpSpPr>
          <p:cNvPr id="7" name="Group 77"/>
          <p:cNvGrpSpPr>
            <a:grpSpLocks/>
          </p:cNvGrpSpPr>
          <p:nvPr/>
        </p:nvGrpSpPr>
        <p:grpSpPr bwMode="auto">
          <a:xfrm>
            <a:off x="7700963" y="1673332"/>
            <a:ext cx="481012" cy="649287"/>
            <a:chOff x="4853" y="1071"/>
            <a:chExt cx="303" cy="409"/>
          </a:xfrm>
        </p:grpSpPr>
        <p:sp>
          <p:nvSpPr>
            <p:cNvPr id="617505" name="Line 78"/>
            <p:cNvSpPr>
              <a:spLocks noChangeShapeType="1"/>
            </p:cNvSpPr>
            <p:nvPr/>
          </p:nvSpPr>
          <p:spPr bwMode="auto">
            <a:xfrm flipV="1">
              <a:off x="4921" y="1094"/>
              <a:ext cx="0" cy="386"/>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nvGrpSpPr>
            <p:cNvPr id="617506" name="Group 79"/>
            <p:cNvGrpSpPr>
              <a:grpSpLocks/>
            </p:cNvGrpSpPr>
            <p:nvPr/>
          </p:nvGrpSpPr>
          <p:grpSpPr bwMode="auto">
            <a:xfrm>
              <a:off x="4853" y="1071"/>
              <a:ext cx="303" cy="287"/>
              <a:chOff x="1986" y="2972"/>
              <a:chExt cx="303" cy="287"/>
            </a:xfrm>
          </p:grpSpPr>
          <p:sp>
            <p:nvSpPr>
              <p:cNvPr id="617507" name="Text Box 80"/>
              <p:cNvSpPr txBox="1">
                <a:spLocks noChangeArrowheads="1"/>
              </p:cNvSpPr>
              <p:nvPr/>
            </p:nvSpPr>
            <p:spPr bwMode="auto">
              <a:xfrm>
                <a:off x="1995" y="3067"/>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b="1">
                    <a:solidFill>
                      <a:srgbClr val="FF9933"/>
                    </a:solidFill>
                    <a:cs typeface="Arial" charset="0"/>
                  </a:rPr>
                  <a:t>F</a:t>
                </a:r>
                <a:endParaRPr lang="eu-ES" sz="1400" b="1" baseline="-25000">
                  <a:solidFill>
                    <a:srgbClr val="FF9933"/>
                  </a:solidFill>
                  <a:cs typeface="Arial" charset="0"/>
                </a:endParaRPr>
              </a:p>
            </p:txBody>
          </p:sp>
          <p:sp>
            <p:nvSpPr>
              <p:cNvPr id="617508" name="Text Box 81"/>
              <p:cNvSpPr txBox="1">
                <a:spLocks noChangeArrowheads="1"/>
              </p:cNvSpPr>
              <p:nvPr/>
            </p:nvSpPr>
            <p:spPr bwMode="auto">
              <a:xfrm>
                <a:off x="1986" y="2972"/>
                <a:ext cx="2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FF9933"/>
                    </a:solidFill>
                    <a:cs typeface="Arial" charset="0"/>
                  </a:rPr>
                  <a:t>→</a:t>
                </a:r>
                <a:endParaRPr lang="eu-ES" sz="1400" baseline="-25000">
                  <a:solidFill>
                    <a:srgbClr val="FF9933"/>
                  </a:solidFill>
                  <a:cs typeface="Arial" charset="0"/>
                </a:endParaRPr>
              </a:p>
            </p:txBody>
          </p:sp>
        </p:grpSp>
      </p:grpSp>
      <p:grpSp>
        <p:nvGrpSpPr>
          <p:cNvPr id="9" name="Group 86"/>
          <p:cNvGrpSpPr>
            <a:grpSpLocks/>
          </p:cNvGrpSpPr>
          <p:nvPr/>
        </p:nvGrpSpPr>
        <p:grpSpPr bwMode="auto">
          <a:xfrm>
            <a:off x="7085013" y="3398944"/>
            <a:ext cx="503237" cy="792163"/>
            <a:chOff x="4463" y="2273"/>
            <a:chExt cx="317" cy="386"/>
          </a:xfrm>
        </p:grpSpPr>
        <p:sp>
          <p:nvSpPr>
            <p:cNvPr id="617503" name="Line 67"/>
            <p:cNvSpPr>
              <a:spLocks noChangeShapeType="1"/>
            </p:cNvSpPr>
            <p:nvPr/>
          </p:nvSpPr>
          <p:spPr bwMode="auto">
            <a:xfrm>
              <a:off x="4536" y="2273"/>
              <a:ext cx="0" cy="386"/>
            </a:xfrm>
            <a:prstGeom prst="line">
              <a:avLst/>
            </a:prstGeom>
            <a:noFill/>
            <a:ln w="381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7504" name="Text Box 83"/>
            <p:cNvSpPr txBox="1">
              <a:spLocks noChangeArrowheads="1"/>
            </p:cNvSpPr>
            <p:nvPr/>
          </p:nvSpPr>
          <p:spPr bwMode="auto">
            <a:xfrm>
              <a:off x="4463" y="2387"/>
              <a:ext cx="31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i="1">
                  <a:solidFill>
                    <a:srgbClr val="0066FF"/>
                  </a:solidFill>
                </a:rPr>
                <a:t>h</a:t>
              </a:r>
              <a:r>
                <a:rPr lang="eu-ES" sz="1400" baseline="-25000">
                  <a:solidFill>
                    <a:srgbClr val="0066FF"/>
                  </a:solidFill>
                </a:rPr>
                <a:t>2</a:t>
              </a:r>
            </a:p>
          </p:txBody>
        </p:sp>
      </p:grpSp>
      <p:grpSp>
        <p:nvGrpSpPr>
          <p:cNvPr id="10" name="Group 85"/>
          <p:cNvGrpSpPr>
            <a:grpSpLocks/>
          </p:cNvGrpSpPr>
          <p:nvPr/>
        </p:nvGrpSpPr>
        <p:grpSpPr bwMode="auto">
          <a:xfrm>
            <a:off x="8280400" y="2319444"/>
            <a:ext cx="503238" cy="1871663"/>
            <a:chOff x="5216" y="1480"/>
            <a:chExt cx="317" cy="1179"/>
          </a:xfrm>
        </p:grpSpPr>
        <p:sp>
          <p:nvSpPr>
            <p:cNvPr id="617501" name="Line 66"/>
            <p:cNvSpPr>
              <a:spLocks noChangeShapeType="1"/>
            </p:cNvSpPr>
            <p:nvPr/>
          </p:nvSpPr>
          <p:spPr bwMode="auto">
            <a:xfrm>
              <a:off x="5284" y="1480"/>
              <a:ext cx="0" cy="1179"/>
            </a:xfrm>
            <a:prstGeom prst="line">
              <a:avLst/>
            </a:prstGeom>
            <a:noFill/>
            <a:ln w="38100">
              <a:solidFill>
                <a:srgbClr val="3366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7502" name="Text Box 84"/>
            <p:cNvSpPr txBox="1">
              <a:spLocks noChangeArrowheads="1"/>
            </p:cNvSpPr>
            <p:nvPr/>
          </p:nvSpPr>
          <p:spPr bwMode="auto">
            <a:xfrm>
              <a:off x="5216" y="1979"/>
              <a:ext cx="3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i="1">
                  <a:solidFill>
                    <a:srgbClr val="0066FF"/>
                  </a:solidFill>
                </a:rPr>
                <a:t>h</a:t>
              </a:r>
              <a:r>
                <a:rPr lang="eu-ES" sz="1400" baseline="-25000">
                  <a:solidFill>
                    <a:srgbClr val="0066FF"/>
                  </a:solidFill>
                </a:rPr>
                <a:t>1</a:t>
              </a:r>
            </a:p>
          </p:txBody>
        </p:sp>
      </p:grpSp>
      <p:sp>
        <p:nvSpPr>
          <p:cNvPr id="382039" name="Rectangle 87"/>
          <p:cNvSpPr>
            <a:spLocks noChangeArrowheads="1"/>
          </p:cNvSpPr>
          <p:nvPr/>
        </p:nvSpPr>
        <p:spPr bwMode="auto">
          <a:xfrm>
            <a:off x="7416800" y="1598719"/>
            <a:ext cx="647700" cy="1331913"/>
          </a:xfrm>
          <a:prstGeom prst="rect">
            <a:avLst/>
          </a:prstGeom>
          <a:solidFill>
            <a:schemeClr val="bg1"/>
          </a:solidFill>
          <a:ln w="9525">
            <a:solidFill>
              <a:schemeClr val="bg1"/>
            </a:solidFill>
            <a:miter lim="800000"/>
            <a:headEnd/>
            <a:tailEnd/>
          </a:ln>
        </p:spPr>
        <p:txBody>
          <a:bodyPr wrap="none" anchor="ctr"/>
          <a:lstStyle/>
          <a:p>
            <a:pPr algn="ctr" eaLnBrk="1" hangingPunct="1"/>
            <a:endParaRPr lang="es-ES" sz="1800"/>
          </a:p>
        </p:txBody>
      </p:sp>
      <p:sp>
        <p:nvSpPr>
          <p:cNvPr id="382042" name="Text Box 90"/>
          <p:cNvSpPr txBox="1">
            <a:spLocks noChangeArrowheads="1"/>
          </p:cNvSpPr>
          <p:nvPr/>
        </p:nvSpPr>
        <p:spPr bwMode="auto">
          <a:xfrm>
            <a:off x="3455988" y="1995594"/>
            <a:ext cx="3105150" cy="404813"/>
          </a:xfrm>
          <a:prstGeom prst="rect">
            <a:avLst/>
          </a:prstGeom>
          <a:solidFill>
            <a:srgbClr val="FFFF99"/>
          </a:solidFill>
          <a:ln w="38100" cmpd="dbl">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800">
                <a:cs typeface="Times New Roman" charset="0"/>
              </a:rPr>
              <a:t>Lana eta energia mekanikoa</a:t>
            </a:r>
          </a:p>
        </p:txBody>
      </p:sp>
      <p:pic>
        <p:nvPicPr>
          <p:cNvPr id="49"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11" descr="blanco_pequ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Imagen 12" descr="logo_pa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2556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81991"/>
                                        </p:tgtEl>
                                        <p:attrNameLst>
                                          <p:attrName>style.visibility</p:attrName>
                                        </p:attrNameLst>
                                      </p:cBhvr>
                                      <p:to>
                                        <p:strVal val="visible"/>
                                      </p:to>
                                    </p:set>
                                    <p:animEffect transition="in" filter="fade">
                                      <p:cBhvr>
                                        <p:cTn id="11" dur="2000"/>
                                        <p:tgtEl>
                                          <p:spTgt spid="381991"/>
                                        </p:tgtEl>
                                      </p:cBhvr>
                                    </p:animEffect>
                                  </p:childTnLst>
                                </p:cTn>
                              </p:par>
                              <p:par>
                                <p:cTn id="12" presetID="0" presetClass="path" presetSubtype="0" accel="50000" decel="50000" fill="hold" nodeType="withEffect">
                                  <p:stCondLst>
                                    <p:cond delay="0"/>
                                  </p:stCondLst>
                                  <p:childTnLst>
                                    <p:animMotion origin="layout" path="M 0.00591 0.00046 L 0.17136 0.00046 " pathEditMode="relative" rAng="0" ptsTypes="AA">
                                      <p:cBhvr>
                                        <p:cTn id="13" dur="2000" fill="hold"/>
                                        <p:tgtEl>
                                          <p:spTgt spid="3"/>
                                        </p:tgtEl>
                                        <p:attrNameLst>
                                          <p:attrName>ppt_x</p:attrName>
                                          <p:attrName>ppt_y</p:attrName>
                                        </p:attrNameLst>
                                      </p:cBhvr>
                                      <p:rCtr x="8300" y="0"/>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20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2000"/>
                                        <p:tgtEl>
                                          <p:spTgt spid="7"/>
                                        </p:tgtEl>
                                      </p:cBhvr>
                                    </p:animEffect>
                                  </p:childTnLst>
                                </p:cTn>
                              </p:par>
                            </p:childTnLst>
                          </p:cTn>
                        </p:par>
                        <p:par>
                          <p:cTn id="22" fill="hold" nodeType="afterGroup">
                            <p:stCondLst>
                              <p:cond delay="2000"/>
                            </p:stCondLst>
                            <p:childTnLst>
                              <p:par>
                                <p:cTn id="23" presetID="16" presetClass="entr" presetSubtype="4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Horizontal)">
                                      <p:cBhvr>
                                        <p:cTn id="25" dur="1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2039"/>
                                        </p:tgtEl>
                                        <p:attrNameLst>
                                          <p:attrName>style.visibility</p:attrName>
                                        </p:attrNameLst>
                                      </p:cBhvr>
                                      <p:to>
                                        <p:strVal val="visible"/>
                                      </p:to>
                                    </p:set>
                                    <p:animEffect transition="in" filter="fade">
                                      <p:cBhvr>
                                        <p:cTn id="28" dur="2000"/>
                                        <p:tgtEl>
                                          <p:spTgt spid="382039"/>
                                        </p:tgtEl>
                                      </p:cBhvr>
                                    </p:animEffect>
                                  </p:childTnLst>
                                </p:cTn>
                              </p:par>
                            </p:childTnLst>
                          </p:cTn>
                        </p:par>
                        <p:par>
                          <p:cTn id="29" fill="hold" nodeType="afterGroup">
                            <p:stCondLst>
                              <p:cond delay="4000"/>
                            </p:stCondLst>
                            <p:childTnLst>
                              <p:par>
                                <p:cTn id="30" presetID="16" presetClass="entr" presetSubtype="2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Horizontal)">
                                      <p:cBhvr>
                                        <p:cTn id="32" dur="1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82042"/>
                                        </p:tgtEl>
                                        <p:attrNameLst>
                                          <p:attrName>style.visibility</p:attrName>
                                        </p:attrNameLst>
                                      </p:cBhvr>
                                      <p:to>
                                        <p:strVal val="visible"/>
                                      </p:to>
                                    </p:set>
                                    <p:animEffect transition="in" filter="checkerboard(across)">
                                      <p:cBhvr>
                                        <p:cTn id="37" dur="500"/>
                                        <p:tgtEl>
                                          <p:spTgt spid="3820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1986">
                                            <p:bg/>
                                          </p:spTgt>
                                        </p:tgtEl>
                                        <p:attrNameLst>
                                          <p:attrName>style.visibility</p:attrName>
                                        </p:attrNameLst>
                                      </p:cBhvr>
                                      <p:to>
                                        <p:strVal val="visible"/>
                                      </p:to>
                                    </p:set>
                                    <p:animEffect transition="in" filter="fade">
                                      <p:cBhvr>
                                        <p:cTn id="42" dur="500"/>
                                        <p:tgtEl>
                                          <p:spTgt spid="381986">
                                            <p:bg/>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1986">
                                            <p:txEl>
                                              <p:pRg st="0" end="0"/>
                                            </p:txEl>
                                          </p:spTgt>
                                        </p:tgtEl>
                                        <p:attrNameLst>
                                          <p:attrName>style.visibility</p:attrName>
                                        </p:attrNameLst>
                                      </p:cBhvr>
                                      <p:to>
                                        <p:strVal val="visible"/>
                                      </p:to>
                                    </p:set>
                                    <p:animEffect transition="in" filter="fade">
                                      <p:cBhvr>
                                        <p:cTn id="47" dur="500"/>
                                        <p:tgtEl>
                                          <p:spTgt spid="381986">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1986">
                                            <p:txEl>
                                              <p:pRg st="1" end="1"/>
                                            </p:txEl>
                                          </p:spTgt>
                                        </p:tgtEl>
                                        <p:attrNameLst>
                                          <p:attrName>style.visibility</p:attrName>
                                        </p:attrNameLst>
                                      </p:cBhvr>
                                      <p:to>
                                        <p:strVal val="visible"/>
                                      </p:to>
                                    </p:set>
                                    <p:animEffect transition="in" filter="fade">
                                      <p:cBhvr>
                                        <p:cTn id="52" dur="500"/>
                                        <p:tgtEl>
                                          <p:spTgt spid="381986">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81986">
                                            <p:txEl>
                                              <p:pRg st="2" end="2"/>
                                            </p:txEl>
                                          </p:spTgt>
                                        </p:tgtEl>
                                        <p:attrNameLst>
                                          <p:attrName>style.visibility</p:attrName>
                                        </p:attrNameLst>
                                      </p:cBhvr>
                                      <p:to>
                                        <p:strVal val="visible"/>
                                      </p:to>
                                    </p:set>
                                    <p:animEffect transition="in" filter="fade">
                                      <p:cBhvr>
                                        <p:cTn id="57" dur="500"/>
                                        <p:tgtEl>
                                          <p:spTgt spid="381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86" grpId="0" build="p" bldLvl="5" animBg="1"/>
      <p:bldP spid="381991" grpId="0" animBg="1"/>
      <p:bldP spid="382039" grpId="0" animBg="1"/>
      <p:bldP spid="3820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928688" y="1940453"/>
            <a:ext cx="4038600" cy="3352800"/>
            <a:chOff x="1488" y="1920"/>
            <a:chExt cx="2544" cy="2112"/>
          </a:xfrm>
        </p:grpSpPr>
        <p:sp>
          <p:nvSpPr>
            <p:cNvPr id="619524" name="Rectangle 20"/>
            <p:cNvSpPr>
              <a:spLocks noChangeArrowheads="1"/>
            </p:cNvSpPr>
            <p:nvPr/>
          </p:nvSpPr>
          <p:spPr bwMode="auto">
            <a:xfrm>
              <a:off x="1488" y="3316"/>
              <a:ext cx="2544" cy="48"/>
            </a:xfrm>
            <a:prstGeom prst="rect">
              <a:avLst/>
            </a:prstGeom>
            <a:solidFill>
              <a:srgbClr val="96969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69696"/>
              </a:extrusionClr>
            </a:sp3d>
          </p:spPr>
          <p:txBody>
            <a:bodyPr wrap="none" anchor="ctr">
              <a:flatTx/>
            </a:bodyPr>
            <a:lstStyle/>
            <a:p>
              <a:pPr algn="ctr" eaLnBrk="1" hangingPunct="1"/>
              <a:endParaRPr lang="es-ES_tradnl" sz="2400"/>
            </a:p>
          </p:txBody>
        </p:sp>
        <p:sp>
          <p:nvSpPr>
            <p:cNvPr id="619525" name="Rectangle 5"/>
            <p:cNvSpPr>
              <a:spLocks noChangeArrowheads="1"/>
            </p:cNvSpPr>
            <p:nvPr/>
          </p:nvSpPr>
          <p:spPr bwMode="auto">
            <a:xfrm>
              <a:off x="1584" y="2810"/>
              <a:ext cx="576" cy="48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s-ES_tradnl" sz="2400"/>
            </a:p>
          </p:txBody>
        </p:sp>
        <p:sp>
          <p:nvSpPr>
            <p:cNvPr id="619526" name="Line 6"/>
            <p:cNvSpPr>
              <a:spLocks noChangeShapeType="1"/>
            </p:cNvSpPr>
            <p:nvPr/>
          </p:nvSpPr>
          <p:spPr bwMode="auto">
            <a:xfrm>
              <a:off x="1920" y="3050"/>
              <a:ext cx="96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9527" name="Line 7"/>
            <p:cNvSpPr>
              <a:spLocks noChangeShapeType="1"/>
            </p:cNvSpPr>
            <p:nvPr/>
          </p:nvSpPr>
          <p:spPr bwMode="auto">
            <a:xfrm flipV="1">
              <a:off x="1920" y="2570"/>
              <a:ext cx="1008"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9528" name="Rectangle 9"/>
            <p:cNvSpPr>
              <a:spLocks noChangeArrowheads="1"/>
            </p:cNvSpPr>
            <p:nvPr/>
          </p:nvSpPr>
          <p:spPr bwMode="auto">
            <a:xfrm>
              <a:off x="3168" y="2819"/>
              <a:ext cx="576" cy="48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s-ES_tradnl" sz="2400"/>
            </a:p>
          </p:txBody>
        </p:sp>
        <p:sp>
          <p:nvSpPr>
            <p:cNvPr id="619529" name="Line 11"/>
            <p:cNvSpPr>
              <a:spLocks noChangeShapeType="1"/>
            </p:cNvSpPr>
            <p:nvPr/>
          </p:nvSpPr>
          <p:spPr bwMode="auto">
            <a:xfrm>
              <a:off x="1920" y="3050"/>
              <a:ext cx="0" cy="74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619530" name="Line 12"/>
            <p:cNvSpPr>
              <a:spLocks noChangeShapeType="1"/>
            </p:cNvSpPr>
            <p:nvPr/>
          </p:nvSpPr>
          <p:spPr bwMode="auto">
            <a:xfrm>
              <a:off x="3456" y="3050"/>
              <a:ext cx="0" cy="88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619531" name="Line 13"/>
            <p:cNvSpPr>
              <a:spLocks noChangeShapeType="1"/>
            </p:cNvSpPr>
            <p:nvPr/>
          </p:nvSpPr>
          <p:spPr bwMode="auto">
            <a:xfrm>
              <a:off x="1968" y="3530"/>
              <a:ext cx="144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9532" name="Text Box 15"/>
            <p:cNvSpPr txBox="1">
              <a:spLocks noChangeArrowheads="1"/>
            </p:cNvSpPr>
            <p:nvPr/>
          </p:nvSpPr>
          <p:spPr bwMode="auto">
            <a:xfrm>
              <a:off x="2390" y="350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cs typeface="Times New Roman" charset="0"/>
                </a:rPr>
                <a:t>s</a:t>
              </a:r>
            </a:p>
          </p:txBody>
        </p:sp>
        <p:sp>
          <p:nvSpPr>
            <p:cNvPr id="619533" name="Text Box 16"/>
            <p:cNvSpPr txBox="1">
              <a:spLocks noChangeArrowheads="1"/>
            </p:cNvSpPr>
            <p:nvPr/>
          </p:nvSpPr>
          <p:spPr bwMode="auto">
            <a:xfrm>
              <a:off x="2918" y="240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t>F</a:t>
              </a:r>
            </a:p>
          </p:txBody>
        </p:sp>
        <p:sp>
          <p:nvSpPr>
            <p:cNvPr id="619534" name="Text Box 17"/>
            <p:cNvSpPr txBox="1">
              <a:spLocks noChangeArrowheads="1"/>
            </p:cNvSpPr>
            <p:nvPr/>
          </p:nvSpPr>
          <p:spPr bwMode="auto">
            <a:xfrm>
              <a:off x="2246" y="3002"/>
              <a:ext cx="63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t>Fcosq</a:t>
              </a:r>
            </a:p>
          </p:txBody>
        </p:sp>
        <p:sp>
          <p:nvSpPr>
            <p:cNvPr id="619535" name="Arc 18"/>
            <p:cNvSpPr>
              <a:spLocks/>
            </p:cNvSpPr>
            <p:nvPr/>
          </p:nvSpPr>
          <p:spPr bwMode="auto">
            <a:xfrm rot="329669">
              <a:off x="2104" y="2773"/>
              <a:ext cx="480" cy="240"/>
            </a:xfrm>
            <a:custGeom>
              <a:avLst/>
              <a:gdLst>
                <a:gd name="T0" fmla="*/ 0 w 21600"/>
                <a:gd name="T1" fmla="*/ 0 h 13557"/>
                <a:gd name="T2" fmla="*/ 0 w 21600"/>
                <a:gd name="T3" fmla="*/ 0 h 13557"/>
                <a:gd name="T4" fmla="*/ 0 w 21600"/>
                <a:gd name="T5" fmla="*/ 0 h 13557"/>
                <a:gd name="T6" fmla="*/ 0 60000 65536"/>
                <a:gd name="T7" fmla="*/ 0 60000 65536"/>
                <a:gd name="T8" fmla="*/ 0 60000 65536"/>
                <a:gd name="T9" fmla="*/ 0 w 21600"/>
                <a:gd name="T10" fmla="*/ 0 h 13557"/>
                <a:gd name="T11" fmla="*/ 21600 w 21600"/>
                <a:gd name="T12" fmla="*/ 13557 h 13557"/>
              </a:gdLst>
              <a:ahLst/>
              <a:cxnLst>
                <a:cxn ang="T6">
                  <a:pos x="T0" y="T1"/>
                </a:cxn>
                <a:cxn ang="T7">
                  <a:pos x="T2" y="T3"/>
                </a:cxn>
                <a:cxn ang="T8">
                  <a:pos x="T4" y="T5"/>
                </a:cxn>
              </a:cxnLst>
              <a:rect l="T9" t="T10" r="T11" b="T12"/>
              <a:pathLst>
                <a:path w="21600" h="13557" fill="none" extrusionOk="0">
                  <a:moveTo>
                    <a:pt x="16815" y="0"/>
                  </a:moveTo>
                  <a:cubicBezTo>
                    <a:pt x="19911" y="3840"/>
                    <a:pt x="21600" y="8624"/>
                    <a:pt x="21600" y="13557"/>
                  </a:cubicBezTo>
                </a:path>
                <a:path w="21600" h="13557" stroke="0" extrusionOk="0">
                  <a:moveTo>
                    <a:pt x="16815" y="0"/>
                  </a:moveTo>
                  <a:cubicBezTo>
                    <a:pt x="19911" y="3840"/>
                    <a:pt x="21600" y="8624"/>
                    <a:pt x="21600" y="13557"/>
                  </a:cubicBezTo>
                  <a:lnTo>
                    <a:pt x="0" y="13557"/>
                  </a:lnTo>
                  <a:lnTo>
                    <a:pt x="16815"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619536" name="Text Box 19"/>
            <p:cNvSpPr txBox="1">
              <a:spLocks noChangeArrowheads="1"/>
            </p:cNvSpPr>
            <p:nvPr/>
          </p:nvSpPr>
          <p:spPr bwMode="auto">
            <a:xfrm>
              <a:off x="2328" y="276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t>q</a:t>
              </a:r>
            </a:p>
          </p:txBody>
        </p:sp>
        <p:sp>
          <p:nvSpPr>
            <p:cNvPr id="619537" name="Text Box 29"/>
            <p:cNvSpPr txBox="1">
              <a:spLocks noChangeArrowheads="1"/>
            </p:cNvSpPr>
            <p:nvPr/>
          </p:nvSpPr>
          <p:spPr bwMode="auto">
            <a:xfrm>
              <a:off x="1635" y="3456"/>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t>r</a:t>
              </a:r>
              <a:r>
                <a:rPr lang="es-ES" sz="2400" baseline="-25000"/>
                <a:t>a</a:t>
              </a:r>
              <a:endParaRPr lang="es-ES" sz="2400"/>
            </a:p>
          </p:txBody>
        </p:sp>
        <p:sp>
          <p:nvSpPr>
            <p:cNvPr id="619538" name="Text Box 30"/>
            <p:cNvSpPr txBox="1">
              <a:spLocks noChangeArrowheads="1"/>
            </p:cNvSpPr>
            <p:nvPr/>
          </p:nvSpPr>
          <p:spPr bwMode="auto">
            <a:xfrm>
              <a:off x="3072" y="3648"/>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t>r</a:t>
              </a:r>
              <a:r>
                <a:rPr lang="es-ES" sz="2400" baseline="-25000"/>
                <a:t>b</a:t>
              </a:r>
              <a:endParaRPr lang="es-ES" sz="2400"/>
            </a:p>
          </p:txBody>
        </p:sp>
        <p:sp>
          <p:nvSpPr>
            <p:cNvPr id="619539" name="Line 31"/>
            <p:cNvSpPr>
              <a:spLocks noChangeShapeType="1"/>
            </p:cNvSpPr>
            <p:nvPr/>
          </p:nvSpPr>
          <p:spPr bwMode="auto">
            <a:xfrm>
              <a:off x="1584" y="1920"/>
              <a:ext cx="0" cy="211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619540" name="Line 32"/>
            <p:cNvSpPr>
              <a:spLocks noChangeShapeType="1"/>
            </p:cNvSpPr>
            <p:nvPr/>
          </p:nvSpPr>
          <p:spPr bwMode="auto">
            <a:xfrm>
              <a:off x="1584" y="3744"/>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19541" name="Line 33"/>
            <p:cNvSpPr>
              <a:spLocks noChangeShapeType="1"/>
            </p:cNvSpPr>
            <p:nvPr/>
          </p:nvSpPr>
          <p:spPr bwMode="auto">
            <a:xfrm>
              <a:off x="1584" y="3936"/>
              <a:ext cx="18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graphicFrame>
        <p:nvGraphicFramePr>
          <p:cNvPr id="32770" name="Object 2"/>
          <p:cNvGraphicFramePr>
            <a:graphicFrameLocks noChangeAspect="1"/>
          </p:cNvGraphicFramePr>
          <p:nvPr>
            <p:extLst>
              <p:ext uri="{D42A27DB-BD31-4B8C-83A1-F6EECF244321}">
                <p14:modId xmlns:p14="http://schemas.microsoft.com/office/powerpoint/2010/main" val="2555681120"/>
              </p:ext>
            </p:extLst>
          </p:nvPr>
        </p:nvGraphicFramePr>
        <p:xfrm>
          <a:off x="5311775" y="3166003"/>
          <a:ext cx="3832225" cy="611187"/>
        </p:xfrm>
        <a:graphic>
          <a:graphicData uri="http://schemas.openxmlformats.org/presentationml/2006/ole">
            <mc:AlternateContent xmlns:mc="http://schemas.openxmlformats.org/markup-compatibility/2006">
              <mc:Choice xmlns:v="urn:schemas-microsoft-com:vml" Requires="v">
                <p:oleObj spid="_x0000_s29707" name="EcuaciÛn" r:id="rId3" imgW="1117600" imgH="177800" progId="Equation.3">
                  <p:embed/>
                </p:oleObj>
              </mc:Choice>
              <mc:Fallback>
                <p:oleObj name="EcuaciÛn" r:id="rId3" imgW="11176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775" y="3166003"/>
                        <a:ext cx="3832225" cy="6111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4" name="Imagen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11" descr="blanco_peque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12" descr="logo_pap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162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5"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080101A-2B50-F545-B648-5BE249B6C1B6}" type="slidenum">
              <a:rPr lang="eu-ES" sz="1400">
                <a:latin typeface="Times" charset="0"/>
              </a:rPr>
              <a:pPr/>
              <a:t>24</a:t>
            </a:fld>
            <a:endParaRPr lang="eu-ES" sz="1400">
              <a:latin typeface="Times" charset="0"/>
            </a:endParaRPr>
          </a:p>
        </p:txBody>
      </p:sp>
      <p:sp>
        <p:nvSpPr>
          <p:cNvPr id="620546" name="Text Box 3"/>
          <p:cNvSpPr txBox="1">
            <a:spLocks noChangeArrowheads="1"/>
          </p:cNvSpPr>
          <p:nvPr/>
        </p:nvSpPr>
        <p:spPr bwMode="auto">
          <a:xfrm>
            <a:off x="428625" y="1581150"/>
            <a:ext cx="37147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eu-ES" sz="2400"/>
              <a:t>Lana </a:t>
            </a:r>
            <a:r>
              <a:rPr lang="eu-ES" sz="2400" i="1"/>
              <a:t>W</a:t>
            </a:r>
            <a:r>
              <a:rPr lang="eu-ES" sz="2400" i="1" baseline="-25000"/>
              <a:t>totala</a:t>
            </a:r>
            <a:r>
              <a:rPr lang="eu-ES" sz="2400"/>
              <a:t>, kalkula ezazu indarra </a:t>
            </a:r>
            <a:r>
              <a:rPr lang="eu-ES" sz="2400" b="1"/>
              <a:t>F=80N</a:t>
            </a:r>
            <a:r>
              <a:rPr lang="eu-ES" sz="2400"/>
              <a:t> m=10kg masa duen blokearengan egiten bada eta 6m desplazatzen bada (μ =0,3 y θ =20º)</a:t>
            </a:r>
          </a:p>
          <a:p>
            <a:pPr algn="just" eaLnBrk="1" hangingPunct="1"/>
            <a:r>
              <a:rPr lang="eu-ES" sz="2400"/>
              <a:t>Energia zinetikoa kalkula ezazu.</a:t>
            </a:r>
          </a:p>
        </p:txBody>
      </p:sp>
      <p:grpSp>
        <p:nvGrpSpPr>
          <p:cNvPr id="620547" name="Group 5"/>
          <p:cNvGrpSpPr>
            <a:grpSpLocks/>
          </p:cNvGrpSpPr>
          <p:nvPr/>
        </p:nvGrpSpPr>
        <p:grpSpPr bwMode="auto">
          <a:xfrm>
            <a:off x="4648200" y="1371600"/>
            <a:ext cx="4038600" cy="3352800"/>
            <a:chOff x="1488" y="1920"/>
            <a:chExt cx="2544" cy="2112"/>
          </a:xfrm>
        </p:grpSpPr>
        <p:sp>
          <p:nvSpPr>
            <p:cNvPr id="620548" name="Rectangle 6"/>
            <p:cNvSpPr>
              <a:spLocks noChangeArrowheads="1"/>
            </p:cNvSpPr>
            <p:nvPr/>
          </p:nvSpPr>
          <p:spPr bwMode="auto">
            <a:xfrm>
              <a:off x="1488" y="3316"/>
              <a:ext cx="2544" cy="48"/>
            </a:xfrm>
            <a:prstGeom prst="rect">
              <a:avLst/>
            </a:prstGeom>
            <a:solidFill>
              <a:srgbClr val="96969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69696"/>
              </a:extrusionClr>
            </a:sp3d>
          </p:spPr>
          <p:txBody>
            <a:bodyPr wrap="none" anchor="ctr">
              <a:flatTx/>
            </a:bodyPr>
            <a:lstStyle/>
            <a:p>
              <a:pPr algn="ctr" eaLnBrk="1" hangingPunct="1"/>
              <a:endParaRPr lang="es-ES" sz="2400"/>
            </a:p>
          </p:txBody>
        </p:sp>
        <p:sp>
          <p:nvSpPr>
            <p:cNvPr id="620549" name="Rectangle 7"/>
            <p:cNvSpPr>
              <a:spLocks noChangeArrowheads="1"/>
            </p:cNvSpPr>
            <p:nvPr/>
          </p:nvSpPr>
          <p:spPr bwMode="auto">
            <a:xfrm>
              <a:off x="1584" y="2810"/>
              <a:ext cx="576" cy="48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s-ES" sz="2400"/>
            </a:p>
          </p:txBody>
        </p:sp>
        <p:sp>
          <p:nvSpPr>
            <p:cNvPr id="620550" name="Line 8"/>
            <p:cNvSpPr>
              <a:spLocks noChangeShapeType="1"/>
            </p:cNvSpPr>
            <p:nvPr/>
          </p:nvSpPr>
          <p:spPr bwMode="auto">
            <a:xfrm>
              <a:off x="1920" y="3050"/>
              <a:ext cx="96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0551" name="Line 9"/>
            <p:cNvSpPr>
              <a:spLocks noChangeShapeType="1"/>
            </p:cNvSpPr>
            <p:nvPr/>
          </p:nvSpPr>
          <p:spPr bwMode="auto">
            <a:xfrm flipV="1">
              <a:off x="1920" y="2570"/>
              <a:ext cx="1008"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0552" name="Rectangle 10"/>
            <p:cNvSpPr>
              <a:spLocks noChangeArrowheads="1"/>
            </p:cNvSpPr>
            <p:nvPr/>
          </p:nvSpPr>
          <p:spPr bwMode="auto">
            <a:xfrm>
              <a:off x="3168" y="2819"/>
              <a:ext cx="576" cy="48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s-ES" sz="2400"/>
            </a:p>
          </p:txBody>
        </p:sp>
        <p:sp>
          <p:nvSpPr>
            <p:cNvPr id="620553" name="Line 11"/>
            <p:cNvSpPr>
              <a:spLocks noChangeShapeType="1"/>
            </p:cNvSpPr>
            <p:nvPr/>
          </p:nvSpPr>
          <p:spPr bwMode="auto">
            <a:xfrm>
              <a:off x="1920" y="3050"/>
              <a:ext cx="0" cy="74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620554" name="Line 12"/>
            <p:cNvSpPr>
              <a:spLocks noChangeShapeType="1"/>
            </p:cNvSpPr>
            <p:nvPr/>
          </p:nvSpPr>
          <p:spPr bwMode="auto">
            <a:xfrm>
              <a:off x="3456" y="3050"/>
              <a:ext cx="0" cy="88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620555" name="Line 13"/>
            <p:cNvSpPr>
              <a:spLocks noChangeShapeType="1"/>
            </p:cNvSpPr>
            <p:nvPr/>
          </p:nvSpPr>
          <p:spPr bwMode="auto">
            <a:xfrm>
              <a:off x="1968" y="3530"/>
              <a:ext cx="144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0556" name="Text Box 14"/>
            <p:cNvSpPr txBox="1">
              <a:spLocks noChangeArrowheads="1"/>
            </p:cNvSpPr>
            <p:nvPr/>
          </p:nvSpPr>
          <p:spPr bwMode="auto">
            <a:xfrm>
              <a:off x="2390" y="3504"/>
              <a:ext cx="3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Dr</a:t>
              </a:r>
            </a:p>
          </p:txBody>
        </p:sp>
        <p:sp>
          <p:nvSpPr>
            <p:cNvPr id="620557" name="Text Box 15"/>
            <p:cNvSpPr txBox="1">
              <a:spLocks noChangeArrowheads="1"/>
            </p:cNvSpPr>
            <p:nvPr/>
          </p:nvSpPr>
          <p:spPr bwMode="auto">
            <a:xfrm>
              <a:off x="2918" y="2404"/>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F</a:t>
              </a:r>
            </a:p>
          </p:txBody>
        </p:sp>
        <p:sp>
          <p:nvSpPr>
            <p:cNvPr id="620558" name="Text Box 16"/>
            <p:cNvSpPr txBox="1">
              <a:spLocks noChangeArrowheads="1"/>
            </p:cNvSpPr>
            <p:nvPr/>
          </p:nvSpPr>
          <p:spPr bwMode="auto">
            <a:xfrm>
              <a:off x="2246" y="3002"/>
              <a:ext cx="63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Fcosq</a:t>
              </a:r>
            </a:p>
          </p:txBody>
        </p:sp>
        <p:sp>
          <p:nvSpPr>
            <p:cNvPr id="620559" name="Arc 17"/>
            <p:cNvSpPr>
              <a:spLocks/>
            </p:cNvSpPr>
            <p:nvPr/>
          </p:nvSpPr>
          <p:spPr bwMode="auto">
            <a:xfrm rot="329669">
              <a:off x="2104" y="2773"/>
              <a:ext cx="480" cy="240"/>
            </a:xfrm>
            <a:custGeom>
              <a:avLst/>
              <a:gdLst>
                <a:gd name="T0" fmla="*/ 0 w 21600"/>
                <a:gd name="T1" fmla="*/ 0 h 13557"/>
                <a:gd name="T2" fmla="*/ 0 w 21600"/>
                <a:gd name="T3" fmla="*/ 0 h 13557"/>
                <a:gd name="T4" fmla="*/ 0 w 21600"/>
                <a:gd name="T5" fmla="*/ 0 h 13557"/>
                <a:gd name="T6" fmla="*/ 0 60000 65536"/>
                <a:gd name="T7" fmla="*/ 0 60000 65536"/>
                <a:gd name="T8" fmla="*/ 0 60000 65536"/>
                <a:gd name="T9" fmla="*/ 0 w 21600"/>
                <a:gd name="T10" fmla="*/ 0 h 13557"/>
                <a:gd name="T11" fmla="*/ 21600 w 21600"/>
                <a:gd name="T12" fmla="*/ 13557 h 13557"/>
              </a:gdLst>
              <a:ahLst/>
              <a:cxnLst>
                <a:cxn ang="T6">
                  <a:pos x="T0" y="T1"/>
                </a:cxn>
                <a:cxn ang="T7">
                  <a:pos x="T2" y="T3"/>
                </a:cxn>
                <a:cxn ang="T8">
                  <a:pos x="T4" y="T5"/>
                </a:cxn>
              </a:cxnLst>
              <a:rect l="T9" t="T10" r="T11" b="T12"/>
              <a:pathLst>
                <a:path w="21600" h="13557" fill="none" extrusionOk="0">
                  <a:moveTo>
                    <a:pt x="16815" y="0"/>
                  </a:moveTo>
                  <a:cubicBezTo>
                    <a:pt x="19911" y="3840"/>
                    <a:pt x="21600" y="8624"/>
                    <a:pt x="21600" y="13557"/>
                  </a:cubicBezTo>
                </a:path>
                <a:path w="21600" h="13557" stroke="0" extrusionOk="0">
                  <a:moveTo>
                    <a:pt x="16815" y="0"/>
                  </a:moveTo>
                  <a:cubicBezTo>
                    <a:pt x="19911" y="3840"/>
                    <a:pt x="21600" y="8624"/>
                    <a:pt x="21600" y="13557"/>
                  </a:cubicBezTo>
                  <a:lnTo>
                    <a:pt x="0" y="13557"/>
                  </a:lnTo>
                  <a:lnTo>
                    <a:pt x="16815" y="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620560" name="Text Box 18"/>
            <p:cNvSpPr txBox="1">
              <a:spLocks noChangeArrowheads="1"/>
            </p:cNvSpPr>
            <p:nvPr/>
          </p:nvSpPr>
          <p:spPr bwMode="auto">
            <a:xfrm>
              <a:off x="2328" y="276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q</a:t>
              </a:r>
            </a:p>
          </p:txBody>
        </p:sp>
        <p:sp>
          <p:nvSpPr>
            <p:cNvPr id="620561" name="Text Box 19"/>
            <p:cNvSpPr txBox="1">
              <a:spLocks noChangeArrowheads="1"/>
            </p:cNvSpPr>
            <p:nvPr/>
          </p:nvSpPr>
          <p:spPr bwMode="auto">
            <a:xfrm>
              <a:off x="1635" y="3456"/>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r</a:t>
              </a:r>
              <a:r>
                <a:rPr lang="eu-ES" sz="2400" baseline="-25000"/>
                <a:t>a</a:t>
              </a:r>
              <a:endParaRPr lang="eu-ES" sz="2400"/>
            </a:p>
          </p:txBody>
        </p:sp>
        <p:sp>
          <p:nvSpPr>
            <p:cNvPr id="620562" name="Text Box 20"/>
            <p:cNvSpPr txBox="1">
              <a:spLocks noChangeArrowheads="1"/>
            </p:cNvSpPr>
            <p:nvPr/>
          </p:nvSpPr>
          <p:spPr bwMode="auto">
            <a:xfrm>
              <a:off x="3072" y="3648"/>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r</a:t>
              </a:r>
              <a:r>
                <a:rPr lang="eu-ES" sz="2400" baseline="-25000"/>
                <a:t>b</a:t>
              </a:r>
              <a:endParaRPr lang="eu-ES" sz="2400"/>
            </a:p>
          </p:txBody>
        </p:sp>
        <p:sp>
          <p:nvSpPr>
            <p:cNvPr id="620563" name="Line 21"/>
            <p:cNvSpPr>
              <a:spLocks noChangeShapeType="1"/>
            </p:cNvSpPr>
            <p:nvPr/>
          </p:nvSpPr>
          <p:spPr bwMode="auto">
            <a:xfrm>
              <a:off x="1584" y="1920"/>
              <a:ext cx="0" cy="211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620564" name="Line 22"/>
            <p:cNvSpPr>
              <a:spLocks noChangeShapeType="1"/>
            </p:cNvSpPr>
            <p:nvPr/>
          </p:nvSpPr>
          <p:spPr bwMode="auto">
            <a:xfrm>
              <a:off x="1584" y="3744"/>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0565" name="Line 23"/>
            <p:cNvSpPr>
              <a:spLocks noChangeShapeType="1"/>
            </p:cNvSpPr>
            <p:nvPr/>
          </p:nvSpPr>
          <p:spPr bwMode="auto">
            <a:xfrm>
              <a:off x="1584" y="3936"/>
              <a:ext cx="18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pic>
        <p:nvPicPr>
          <p:cNvPr id="24"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7662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D73BCC1-7A72-2C4B-AB22-43662335CACC}" type="slidenum">
              <a:rPr lang="eu-ES" sz="1400">
                <a:latin typeface="Times" charset="0"/>
              </a:rPr>
              <a:pPr/>
              <a:t>25</a:t>
            </a:fld>
            <a:endParaRPr lang="eu-ES" sz="1400">
              <a:latin typeface="Times" charset="0"/>
            </a:endParaRPr>
          </a:p>
        </p:txBody>
      </p:sp>
      <p:sp>
        <p:nvSpPr>
          <p:cNvPr id="621570" name="Text Box 3"/>
          <p:cNvSpPr txBox="1">
            <a:spLocks noChangeArrowheads="1"/>
          </p:cNvSpPr>
          <p:nvPr/>
        </p:nvSpPr>
        <p:spPr bwMode="auto">
          <a:xfrm>
            <a:off x="428625" y="1543050"/>
            <a:ext cx="37147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eu-ES" sz="2400"/>
              <a:t>Lana </a:t>
            </a:r>
            <a:r>
              <a:rPr lang="eu-ES" sz="2400" i="1"/>
              <a:t>W</a:t>
            </a:r>
            <a:r>
              <a:rPr lang="eu-ES" sz="2400" i="1" baseline="-25000"/>
              <a:t>totala</a:t>
            </a:r>
            <a:r>
              <a:rPr lang="eu-ES" sz="2400"/>
              <a:t>, kalkula ezazu </a:t>
            </a:r>
            <a:r>
              <a:rPr lang="eu-ES" sz="2400" b="1"/>
              <a:t>F=120N</a:t>
            </a:r>
            <a:r>
              <a:rPr lang="eu-ES" sz="2400"/>
              <a:t> indar konstantea m =10kg gorputzean eginez 4m desplazatzen bada maldan (μ =0,25 y θ =30º)</a:t>
            </a:r>
          </a:p>
          <a:p>
            <a:pPr algn="just" eaLnBrk="1" hangingPunct="1"/>
            <a:r>
              <a:rPr lang="eu-ES" sz="2400"/>
              <a:t>Energia zinetikoa kalkula ezazu.</a:t>
            </a:r>
          </a:p>
        </p:txBody>
      </p:sp>
      <p:grpSp>
        <p:nvGrpSpPr>
          <p:cNvPr id="621571" name="Group 5"/>
          <p:cNvGrpSpPr>
            <a:grpSpLocks/>
          </p:cNvGrpSpPr>
          <p:nvPr/>
        </p:nvGrpSpPr>
        <p:grpSpPr bwMode="auto">
          <a:xfrm rot="-1816088">
            <a:off x="4408488" y="2779713"/>
            <a:ext cx="4516437" cy="1787525"/>
            <a:chOff x="1187" y="2810"/>
            <a:chExt cx="2845" cy="1126"/>
          </a:xfrm>
        </p:grpSpPr>
        <p:sp>
          <p:nvSpPr>
            <p:cNvPr id="621574" name="Rectangle 6"/>
            <p:cNvSpPr>
              <a:spLocks noChangeArrowheads="1"/>
            </p:cNvSpPr>
            <p:nvPr/>
          </p:nvSpPr>
          <p:spPr bwMode="auto">
            <a:xfrm>
              <a:off x="1187" y="3282"/>
              <a:ext cx="2845" cy="82"/>
            </a:xfrm>
            <a:prstGeom prst="rect">
              <a:avLst/>
            </a:prstGeom>
            <a:solidFill>
              <a:srgbClr val="96969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69696"/>
              </a:extrusionClr>
            </a:sp3d>
          </p:spPr>
          <p:txBody>
            <a:bodyPr wrap="none" anchor="ctr">
              <a:flatTx/>
            </a:bodyPr>
            <a:lstStyle/>
            <a:p>
              <a:pPr algn="ctr" eaLnBrk="1" hangingPunct="1"/>
              <a:endParaRPr lang="es-ES" sz="2400"/>
            </a:p>
          </p:txBody>
        </p:sp>
        <p:sp>
          <p:nvSpPr>
            <p:cNvPr id="621575" name="Rectangle 7"/>
            <p:cNvSpPr>
              <a:spLocks noChangeArrowheads="1"/>
            </p:cNvSpPr>
            <p:nvPr/>
          </p:nvSpPr>
          <p:spPr bwMode="auto">
            <a:xfrm>
              <a:off x="1584" y="2810"/>
              <a:ext cx="576" cy="48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s-ES" sz="2400"/>
            </a:p>
          </p:txBody>
        </p:sp>
        <p:sp>
          <p:nvSpPr>
            <p:cNvPr id="621576" name="Line 8"/>
            <p:cNvSpPr>
              <a:spLocks noChangeShapeType="1"/>
            </p:cNvSpPr>
            <p:nvPr/>
          </p:nvSpPr>
          <p:spPr bwMode="auto">
            <a:xfrm flipV="1">
              <a:off x="1920" y="3021"/>
              <a:ext cx="654" cy="2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1577" name="Rectangle 10"/>
            <p:cNvSpPr>
              <a:spLocks noChangeArrowheads="1"/>
            </p:cNvSpPr>
            <p:nvPr/>
          </p:nvSpPr>
          <p:spPr bwMode="auto">
            <a:xfrm>
              <a:off x="3168" y="2819"/>
              <a:ext cx="576" cy="48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s-ES" sz="2400"/>
            </a:p>
          </p:txBody>
        </p:sp>
        <p:sp>
          <p:nvSpPr>
            <p:cNvPr id="621578" name="Line 11"/>
            <p:cNvSpPr>
              <a:spLocks noChangeShapeType="1"/>
            </p:cNvSpPr>
            <p:nvPr/>
          </p:nvSpPr>
          <p:spPr bwMode="auto">
            <a:xfrm>
              <a:off x="1920" y="3050"/>
              <a:ext cx="0" cy="74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621579" name="Line 12"/>
            <p:cNvSpPr>
              <a:spLocks noChangeShapeType="1"/>
            </p:cNvSpPr>
            <p:nvPr/>
          </p:nvSpPr>
          <p:spPr bwMode="auto">
            <a:xfrm>
              <a:off x="3456" y="3050"/>
              <a:ext cx="0" cy="88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621580" name="Line 13"/>
            <p:cNvSpPr>
              <a:spLocks noChangeShapeType="1"/>
            </p:cNvSpPr>
            <p:nvPr/>
          </p:nvSpPr>
          <p:spPr bwMode="auto">
            <a:xfrm>
              <a:off x="1968" y="3530"/>
              <a:ext cx="144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1581" name="Text Box 14"/>
            <p:cNvSpPr txBox="1">
              <a:spLocks noChangeArrowheads="1"/>
            </p:cNvSpPr>
            <p:nvPr/>
          </p:nvSpPr>
          <p:spPr bwMode="auto">
            <a:xfrm>
              <a:off x="2441" y="350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cs typeface="Times New Roman" charset="0"/>
                </a:rPr>
                <a:t>s</a:t>
              </a:r>
            </a:p>
          </p:txBody>
        </p:sp>
        <p:sp>
          <p:nvSpPr>
            <p:cNvPr id="621582" name="Text Box 16"/>
            <p:cNvSpPr txBox="1">
              <a:spLocks noChangeArrowheads="1"/>
            </p:cNvSpPr>
            <p:nvPr/>
          </p:nvSpPr>
          <p:spPr bwMode="auto">
            <a:xfrm>
              <a:off x="2594" y="3014"/>
              <a:ext cx="6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F</a:t>
              </a:r>
            </a:p>
          </p:txBody>
        </p:sp>
      </p:grpSp>
      <p:cxnSp>
        <p:nvCxnSpPr>
          <p:cNvPr id="621572" name="22 Conector recto"/>
          <p:cNvCxnSpPr>
            <a:cxnSpLocks noChangeShapeType="1"/>
          </p:cNvCxnSpPr>
          <p:nvPr/>
        </p:nvCxnSpPr>
        <p:spPr bwMode="auto">
          <a:xfrm rot="10800000" flipH="1" flipV="1">
            <a:off x="4714875" y="4781550"/>
            <a:ext cx="2967038" cy="15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21573" name="23 Rectángulo"/>
          <p:cNvSpPr>
            <a:spLocks noChangeArrowheads="1"/>
          </p:cNvSpPr>
          <p:nvPr/>
        </p:nvSpPr>
        <p:spPr bwMode="auto">
          <a:xfrm>
            <a:off x="5489575" y="312896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u-ES" sz="2400"/>
              <a:t>θ</a:t>
            </a:r>
          </a:p>
        </p:txBody>
      </p:sp>
      <p:pic>
        <p:nvPicPr>
          <p:cNvPr id="17"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805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3"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4BF419C-82AB-7E40-BCDF-EF768BC57420}" type="slidenum">
              <a:rPr lang="eu-ES" sz="1400">
                <a:latin typeface="Times" charset="0"/>
              </a:rPr>
              <a:pPr/>
              <a:t>26</a:t>
            </a:fld>
            <a:endParaRPr lang="eu-ES" sz="1400">
              <a:latin typeface="Times" charset="0"/>
            </a:endParaRPr>
          </a:p>
        </p:txBody>
      </p:sp>
      <p:sp>
        <p:nvSpPr>
          <p:cNvPr id="622594" name="Text Box 3"/>
          <p:cNvSpPr txBox="1">
            <a:spLocks noChangeArrowheads="1"/>
          </p:cNvSpPr>
          <p:nvPr/>
        </p:nvSpPr>
        <p:spPr bwMode="auto">
          <a:xfrm>
            <a:off x="428625" y="1274763"/>
            <a:ext cx="37147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eu-ES" sz="2400"/>
              <a:t>Lana </a:t>
            </a:r>
            <a:r>
              <a:rPr lang="eu-ES" sz="2400" i="1"/>
              <a:t>W</a:t>
            </a:r>
            <a:r>
              <a:rPr lang="eu-ES" sz="2400" i="1" baseline="-25000"/>
              <a:t>totala</a:t>
            </a:r>
            <a:r>
              <a:rPr lang="eu-ES" sz="2400"/>
              <a:t>, kalkula ezazu </a:t>
            </a:r>
            <a:r>
              <a:rPr lang="eu-ES" sz="2400" b="1"/>
              <a:t>F=40N</a:t>
            </a:r>
            <a:r>
              <a:rPr lang="eu-ES" sz="2400"/>
              <a:t> indarrak m =10kg duen gorputzari eragiten badio eta 2m beherantz plano okertuan desplazatzen bada (μ =0,25 y θ =50º)</a:t>
            </a:r>
          </a:p>
          <a:p>
            <a:pPr algn="just" eaLnBrk="1" hangingPunct="1"/>
            <a:r>
              <a:rPr lang="eu-ES" sz="2400"/>
              <a:t>Energia zinetikoa kalkula ezazu.</a:t>
            </a:r>
          </a:p>
        </p:txBody>
      </p:sp>
      <p:grpSp>
        <p:nvGrpSpPr>
          <p:cNvPr id="622595" name="Group 5"/>
          <p:cNvGrpSpPr>
            <a:grpSpLocks/>
          </p:cNvGrpSpPr>
          <p:nvPr/>
        </p:nvGrpSpPr>
        <p:grpSpPr bwMode="auto">
          <a:xfrm rot="-1816088">
            <a:off x="4389438" y="2444750"/>
            <a:ext cx="4516437" cy="1858963"/>
            <a:chOff x="1187" y="2765"/>
            <a:chExt cx="2845" cy="1171"/>
          </a:xfrm>
        </p:grpSpPr>
        <p:sp>
          <p:nvSpPr>
            <p:cNvPr id="622598" name="Rectangle 6"/>
            <p:cNvSpPr>
              <a:spLocks noChangeArrowheads="1"/>
            </p:cNvSpPr>
            <p:nvPr/>
          </p:nvSpPr>
          <p:spPr bwMode="auto">
            <a:xfrm>
              <a:off x="1187" y="3282"/>
              <a:ext cx="2845" cy="82"/>
            </a:xfrm>
            <a:prstGeom prst="rect">
              <a:avLst/>
            </a:prstGeom>
            <a:solidFill>
              <a:srgbClr val="969696"/>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69696"/>
              </a:extrusionClr>
            </a:sp3d>
          </p:spPr>
          <p:txBody>
            <a:bodyPr wrap="none" anchor="ctr">
              <a:flatTx/>
            </a:bodyPr>
            <a:lstStyle/>
            <a:p>
              <a:pPr algn="ctr" eaLnBrk="1" hangingPunct="1"/>
              <a:endParaRPr lang="es-ES" sz="2400"/>
            </a:p>
          </p:txBody>
        </p:sp>
        <p:sp>
          <p:nvSpPr>
            <p:cNvPr id="622599" name="Rectangle 7"/>
            <p:cNvSpPr>
              <a:spLocks noChangeArrowheads="1"/>
            </p:cNvSpPr>
            <p:nvPr/>
          </p:nvSpPr>
          <p:spPr bwMode="auto">
            <a:xfrm>
              <a:off x="1584" y="2810"/>
              <a:ext cx="576" cy="48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s-ES" sz="2400"/>
            </a:p>
          </p:txBody>
        </p:sp>
        <p:sp>
          <p:nvSpPr>
            <p:cNvPr id="622600" name="Line 8"/>
            <p:cNvSpPr>
              <a:spLocks noChangeShapeType="1"/>
            </p:cNvSpPr>
            <p:nvPr/>
          </p:nvSpPr>
          <p:spPr bwMode="auto">
            <a:xfrm flipH="1">
              <a:off x="2775" y="3041"/>
              <a:ext cx="500" cy="2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2601" name="Rectangle 10"/>
            <p:cNvSpPr>
              <a:spLocks noChangeArrowheads="1"/>
            </p:cNvSpPr>
            <p:nvPr/>
          </p:nvSpPr>
          <p:spPr bwMode="auto">
            <a:xfrm>
              <a:off x="3168" y="2819"/>
              <a:ext cx="576" cy="48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s-ES" sz="2400"/>
            </a:p>
          </p:txBody>
        </p:sp>
        <p:sp>
          <p:nvSpPr>
            <p:cNvPr id="622602" name="Line 11"/>
            <p:cNvSpPr>
              <a:spLocks noChangeShapeType="1"/>
            </p:cNvSpPr>
            <p:nvPr/>
          </p:nvSpPr>
          <p:spPr bwMode="auto">
            <a:xfrm>
              <a:off x="1920" y="3050"/>
              <a:ext cx="0" cy="74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622603" name="Line 12"/>
            <p:cNvSpPr>
              <a:spLocks noChangeShapeType="1"/>
            </p:cNvSpPr>
            <p:nvPr/>
          </p:nvSpPr>
          <p:spPr bwMode="auto">
            <a:xfrm>
              <a:off x="3456" y="3050"/>
              <a:ext cx="0" cy="88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s-ES"/>
            </a:p>
          </p:txBody>
        </p:sp>
        <p:sp>
          <p:nvSpPr>
            <p:cNvPr id="622604" name="Line 13"/>
            <p:cNvSpPr>
              <a:spLocks noChangeShapeType="1"/>
            </p:cNvSpPr>
            <p:nvPr/>
          </p:nvSpPr>
          <p:spPr bwMode="auto">
            <a:xfrm>
              <a:off x="1968" y="3530"/>
              <a:ext cx="144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2605" name="Text Box 14"/>
            <p:cNvSpPr txBox="1">
              <a:spLocks noChangeArrowheads="1"/>
            </p:cNvSpPr>
            <p:nvPr/>
          </p:nvSpPr>
          <p:spPr bwMode="auto">
            <a:xfrm>
              <a:off x="2441" y="350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cs typeface="Times New Roman" charset="0"/>
                </a:rPr>
                <a:t>s</a:t>
              </a:r>
            </a:p>
          </p:txBody>
        </p:sp>
        <p:sp>
          <p:nvSpPr>
            <p:cNvPr id="622606" name="Text Box 16"/>
            <p:cNvSpPr txBox="1">
              <a:spLocks noChangeArrowheads="1"/>
            </p:cNvSpPr>
            <p:nvPr/>
          </p:nvSpPr>
          <p:spPr bwMode="auto">
            <a:xfrm>
              <a:off x="2792" y="2765"/>
              <a:ext cx="6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F</a:t>
              </a:r>
            </a:p>
          </p:txBody>
        </p:sp>
      </p:grpSp>
      <p:cxnSp>
        <p:nvCxnSpPr>
          <p:cNvPr id="622596" name="12 Conector recto"/>
          <p:cNvCxnSpPr>
            <a:cxnSpLocks noChangeShapeType="1"/>
          </p:cNvCxnSpPr>
          <p:nvPr/>
        </p:nvCxnSpPr>
        <p:spPr bwMode="auto">
          <a:xfrm rot="10800000" flipH="1" flipV="1">
            <a:off x="4714875" y="4489450"/>
            <a:ext cx="2967038" cy="15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22597" name="13 Rectángulo"/>
          <p:cNvSpPr>
            <a:spLocks noChangeArrowheads="1"/>
          </p:cNvSpPr>
          <p:nvPr/>
        </p:nvSpPr>
        <p:spPr bwMode="auto">
          <a:xfrm>
            <a:off x="5489575" y="40608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u-ES" sz="2400"/>
              <a:t>θ</a:t>
            </a:r>
          </a:p>
        </p:txBody>
      </p:sp>
      <p:pic>
        <p:nvPicPr>
          <p:cNvPr id="17"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9628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2C0C67B-4483-9A42-A599-29C8A79F9D4E}" type="slidenum">
              <a:rPr lang="eu-ES" sz="1400">
                <a:latin typeface="Times" charset="0"/>
              </a:rPr>
              <a:pPr/>
              <a:t>27</a:t>
            </a:fld>
            <a:endParaRPr lang="eu-ES" sz="1400">
              <a:latin typeface="Times" charset="0"/>
            </a:endParaRPr>
          </a:p>
        </p:txBody>
      </p:sp>
      <p:sp>
        <p:nvSpPr>
          <p:cNvPr id="623618" name="Text Box 2"/>
          <p:cNvSpPr txBox="1">
            <a:spLocks noChangeArrowheads="1"/>
          </p:cNvSpPr>
          <p:nvPr/>
        </p:nvSpPr>
        <p:spPr bwMode="auto">
          <a:xfrm>
            <a:off x="755650" y="1276200"/>
            <a:ext cx="7940675" cy="119697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buClr>
                <a:srgbClr val="FF0000"/>
              </a:buClr>
              <a:buFont typeface="Wingdings" charset="0"/>
              <a:buNone/>
            </a:pPr>
            <a:r>
              <a:rPr lang="eu-ES" sz="2400"/>
              <a:t>Unitatea </a:t>
            </a:r>
          </a:p>
          <a:p>
            <a:pPr eaLnBrk="1" hangingPunct="1">
              <a:buClr>
                <a:srgbClr val="FF0000"/>
              </a:buClr>
              <a:buFont typeface="Wingdings" charset="0"/>
              <a:buNone/>
            </a:pPr>
            <a:endParaRPr lang="eu-ES" sz="2400"/>
          </a:p>
          <a:p>
            <a:pPr eaLnBrk="1" hangingPunct="1">
              <a:buClr>
                <a:srgbClr val="FF0000"/>
              </a:buClr>
              <a:buFont typeface="Wingdings" charset="0"/>
              <a:buNone/>
            </a:pPr>
            <a:r>
              <a:rPr lang="eu-ES" sz="2400"/>
              <a:t>N·m, da </a:t>
            </a:r>
            <a:r>
              <a:rPr lang="eu-ES" sz="2400" b="1"/>
              <a:t>Joule izenekoa</a:t>
            </a:r>
            <a:endParaRPr lang="eu-ES" sz="2400"/>
          </a:p>
        </p:txBody>
      </p:sp>
      <p:sp>
        <p:nvSpPr>
          <p:cNvPr id="7190" name="Text Box 22"/>
          <p:cNvSpPr txBox="1">
            <a:spLocks noChangeArrowheads="1"/>
          </p:cNvSpPr>
          <p:nvPr/>
        </p:nvSpPr>
        <p:spPr bwMode="auto">
          <a:xfrm>
            <a:off x="714375" y="2473175"/>
            <a:ext cx="80930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dirty="0"/>
              <a:t>Zein indarrek ez dute lanik egiten?</a:t>
            </a:r>
          </a:p>
          <a:p>
            <a:pPr eaLnBrk="1" hangingPunct="1"/>
            <a:endParaRPr lang="eu-ES" sz="2400" dirty="0"/>
          </a:p>
          <a:p>
            <a:pPr algn="just" eaLnBrk="1" hangingPunct="1"/>
            <a:r>
              <a:rPr lang="eu-ES" sz="2400" dirty="0"/>
              <a:t>Ibilbidearekiko perpendikularrak direnak. Pendulu baten sokaren tentsioak lana egiten badu? Kotxe baten masak lana egiten al du?</a:t>
            </a:r>
          </a:p>
        </p:txBody>
      </p:sp>
      <p:pic>
        <p:nvPicPr>
          <p:cNvPr id="6"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1" descr="blanco_pequ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2" descr="logo_pa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009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90"/>
                                        </p:tgtEl>
                                        <p:attrNameLst>
                                          <p:attrName>style.visibility</p:attrName>
                                        </p:attrNameLst>
                                      </p:cBhvr>
                                      <p:to>
                                        <p:strVal val="visible"/>
                                      </p:to>
                                    </p:set>
                                    <p:animEffect transition="in" filter="dissolve">
                                      <p:cBhvr>
                                        <p:cTn id="7" dur="500"/>
                                        <p:tgtEl>
                                          <p:spTgt spid="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278A22A-9795-4542-9EC9-9148C2F7D95D}" type="slidenum">
              <a:rPr lang="eu-ES" sz="1400">
                <a:latin typeface="Times" charset="0"/>
              </a:rPr>
              <a:pPr/>
              <a:t>28</a:t>
            </a:fld>
            <a:endParaRPr lang="eu-ES" sz="1400">
              <a:latin typeface="Times" charset="0"/>
            </a:endParaRPr>
          </a:p>
        </p:txBody>
      </p:sp>
      <p:graphicFrame>
        <p:nvGraphicFramePr>
          <p:cNvPr id="8195" name="Object 3"/>
          <p:cNvGraphicFramePr>
            <a:graphicFrameLocks noChangeAspect="1"/>
          </p:cNvGraphicFramePr>
          <p:nvPr>
            <p:extLst>
              <p:ext uri="{D42A27DB-BD31-4B8C-83A1-F6EECF244321}">
                <p14:modId xmlns:p14="http://schemas.microsoft.com/office/powerpoint/2010/main" val="2595613612"/>
              </p:ext>
            </p:extLst>
          </p:nvPr>
        </p:nvGraphicFramePr>
        <p:xfrm>
          <a:off x="657225" y="3117673"/>
          <a:ext cx="3175000" cy="1441450"/>
        </p:xfrm>
        <a:graphic>
          <a:graphicData uri="http://schemas.openxmlformats.org/presentationml/2006/ole">
            <mc:AlternateContent xmlns:mc="http://schemas.openxmlformats.org/markup-compatibility/2006">
              <mc:Choice xmlns:v="urn:schemas-microsoft-com:vml" Requires="v">
                <p:oleObj spid="_x0000_s35857" name="Ecuación" r:id="rId3" imgW="1397000" imgH="635000" progId="Equation.3">
                  <p:embed/>
                </p:oleObj>
              </mc:Choice>
              <mc:Fallback>
                <p:oleObj name="Ecuación" r:id="rId3" imgW="1397000" imgH="63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3117673"/>
                        <a:ext cx="3175000" cy="14414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194" name="Text Box 2"/>
          <p:cNvSpPr txBox="1">
            <a:spLocks noChangeArrowheads="1"/>
          </p:cNvSpPr>
          <p:nvPr/>
        </p:nvSpPr>
        <p:spPr bwMode="auto">
          <a:xfrm>
            <a:off x="684213" y="2614435"/>
            <a:ext cx="824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Egindako lana kendura honek emango digu.</a:t>
            </a:r>
          </a:p>
        </p:txBody>
      </p:sp>
      <p:grpSp>
        <p:nvGrpSpPr>
          <p:cNvPr id="2" name="Group 12"/>
          <p:cNvGrpSpPr>
            <a:grpSpLocks/>
          </p:cNvGrpSpPr>
          <p:nvPr/>
        </p:nvGrpSpPr>
        <p:grpSpPr bwMode="auto">
          <a:xfrm>
            <a:off x="3810000" y="3360560"/>
            <a:ext cx="4953000" cy="2057400"/>
            <a:chOff x="1152" y="2448"/>
            <a:chExt cx="3120" cy="1296"/>
          </a:xfrm>
        </p:grpSpPr>
        <p:sp>
          <p:nvSpPr>
            <p:cNvPr id="8205" name="Rectangle 13"/>
            <p:cNvSpPr>
              <a:spLocks noChangeArrowheads="1"/>
            </p:cNvSpPr>
            <p:nvPr/>
          </p:nvSpPr>
          <p:spPr bwMode="auto">
            <a:xfrm>
              <a:off x="1152" y="3456"/>
              <a:ext cx="2832" cy="48"/>
            </a:xfrm>
            <a:prstGeom prst="rect">
              <a:avLst/>
            </a:prstGeom>
            <a:gradFill rotWithShape="0">
              <a:gsLst>
                <a:gs pos="0">
                  <a:schemeClr val="bg2"/>
                </a:gs>
                <a:gs pos="100000">
                  <a:schemeClr val="bg2">
                    <a:gamma/>
                    <a:tint val="33725"/>
                    <a:invGamma/>
                  </a:schemeClr>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eaLnBrk="1" hangingPunct="1">
                <a:defRPr/>
              </a:pPr>
              <a:endParaRPr lang="es-ES" sz="2400">
                <a:ea typeface="ＭＳ Ｐゴシック" charset="-128"/>
                <a:cs typeface="+mn-cs"/>
              </a:endParaRPr>
            </a:p>
          </p:txBody>
        </p:sp>
        <p:sp>
          <p:nvSpPr>
            <p:cNvPr id="625673" name="Rectangle 14"/>
            <p:cNvSpPr>
              <a:spLocks noChangeArrowheads="1"/>
            </p:cNvSpPr>
            <p:nvPr/>
          </p:nvSpPr>
          <p:spPr bwMode="auto">
            <a:xfrm>
              <a:off x="1392" y="2832"/>
              <a:ext cx="576" cy="48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s-ES" sz="2400"/>
            </a:p>
          </p:txBody>
        </p:sp>
        <p:sp>
          <p:nvSpPr>
            <p:cNvPr id="625674" name="Rectangle 15"/>
            <p:cNvSpPr>
              <a:spLocks noChangeArrowheads="1"/>
            </p:cNvSpPr>
            <p:nvPr/>
          </p:nvSpPr>
          <p:spPr bwMode="auto">
            <a:xfrm>
              <a:off x="3216" y="2832"/>
              <a:ext cx="576" cy="480"/>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eaLnBrk="1" hangingPunct="1"/>
              <a:endParaRPr lang="es-ES" sz="2400"/>
            </a:p>
          </p:txBody>
        </p:sp>
        <p:sp>
          <p:nvSpPr>
            <p:cNvPr id="625675" name="Line 16"/>
            <p:cNvSpPr>
              <a:spLocks noChangeShapeType="1"/>
            </p:cNvSpPr>
            <p:nvPr/>
          </p:nvSpPr>
          <p:spPr bwMode="auto">
            <a:xfrm>
              <a:off x="2016" y="3072"/>
              <a:ext cx="24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5676" name="Line 17"/>
            <p:cNvSpPr>
              <a:spLocks noChangeShapeType="1"/>
            </p:cNvSpPr>
            <p:nvPr/>
          </p:nvSpPr>
          <p:spPr bwMode="auto">
            <a:xfrm>
              <a:off x="1296" y="3744"/>
              <a:ext cx="52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5677" name="Line 18"/>
            <p:cNvSpPr>
              <a:spLocks noChangeShapeType="1"/>
            </p:cNvSpPr>
            <p:nvPr/>
          </p:nvSpPr>
          <p:spPr bwMode="auto">
            <a:xfrm>
              <a:off x="3312" y="3744"/>
              <a:ext cx="96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5678" name="Line 19"/>
            <p:cNvSpPr>
              <a:spLocks noChangeShapeType="1"/>
            </p:cNvSpPr>
            <p:nvPr/>
          </p:nvSpPr>
          <p:spPr bwMode="auto">
            <a:xfrm>
              <a:off x="2064" y="2496"/>
              <a:ext cx="0" cy="2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625679" name="Line 20"/>
            <p:cNvSpPr>
              <a:spLocks noChangeShapeType="1"/>
            </p:cNvSpPr>
            <p:nvPr/>
          </p:nvSpPr>
          <p:spPr bwMode="auto">
            <a:xfrm>
              <a:off x="3888" y="2496"/>
              <a:ext cx="0" cy="2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625680" name="Line 21"/>
            <p:cNvSpPr>
              <a:spLocks noChangeShapeType="1"/>
            </p:cNvSpPr>
            <p:nvPr/>
          </p:nvSpPr>
          <p:spPr bwMode="auto">
            <a:xfrm>
              <a:off x="2064" y="2640"/>
              <a:ext cx="72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625681" name="Line 22"/>
            <p:cNvSpPr>
              <a:spLocks noChangeShapeType="1"/>
            </p:cNvSpPr>
            <p:nvPr/>
          </p:nvSpPr>
          <p:spPr bwMode="auto">
            <a:xfrm>
              <a:off x="3168" y="2640"/>
              <a:ext cx="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5682" name="Text Box 23"/>
            <p:cNvSpPr txBox="1">
              <a:spLocks noChangeArrowheads="1"/>
            </p:cNvSpPr>
            <p:nvPr/>
          </p:nvSpPr>
          <p:spPr bwMode="auto">
            <a:xfrm>
              <a:off x="1548" y="2928"/>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b="1"/>
                <a:t>m</a:t>
              </a:r>
            </a:p>
          </p:txBody>
        </p:sp>
        <p:sp>
          <p:nvSpPr>
            <p:cNvPr id="625683" name="Text Box 24"/>
            <p:cNvSpPr txBox="1">
              <a:spLocks noChangeArrowheads="1"/>
            </p:cNvSpPr>
            <p:nvPr/>
          </p:nvSpPr>
          <p:spPr bwMode="auto">
            <a:xfrm>
              <a:off x="2016" y="2736"/>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F</a:t>
              </a:r>
            </a:p>
          </p:txBody>
        </p:sp>
        <p:sp>
          <p:nvSpPr>
            <p:cNvPr id="625684" name="Text Box 25"/>
            <p:cNvSpPr txBox="1">
              <a:spLocks noChangeArrowheads="1"/>
            </p:cNvSpPr>
            <p:nvPr/>
          </p:nvSpPr>
          <p:spPr bwMode="auto">
            <a:xfrm>
              <a:off x="2832" y="2448"/>
              <a:ext cx="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cs typeface="Times New Roman" charset="0"/>
                </a:rPr>
                <a:t>s</a:t>
              </a:r>
            </a:p>
          </p:txBody>
        </p:sp>
        <p:sp>
          <p:nvSpPr>
            <p:cNvPr id="625685" name="Line 26"/>
            <p:cNvSpPr>
              <a:spLocks noChangeShapeType="1"/>
            </p:cNvSpPr>
            <p:nvPr/>
          </p:nvSpPr>
          <p:spPr bwMode="auto">
            <a:xfrm>
              <a:off x="3840" y="3072"/>
              <a:ext cx="240" cy="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5686" name="Text Box 27"/>
            <p:cNvSpPr txBox="1">
              <a:spLocks noChangeArrowheads="1"/>
            </p:cNvSpPr>
            <p:nvPr/>
          </p:nvSpPr>
          <p:spPr bwMode="auto">
            <a:xfrm>
              <a:off x="1382" y="3408"/>
              <a:ext cx="2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v</a:t>
              </a:r>
              <a:r>
                <a:rPr lang="eu-ES" sz="2400" baseline="-25000"/>
                <a:t>h</a:t>
              </a:r>
              <a:endParaRPr lang="eu-ES" sz="2400"/>
            </a:p>
          </p:txBody>
        </p:sp>
        <p:sp>
          <p:nvSpPr>
            <p:cNvPr id="625687" name="Text Box 28"/>
            <p:cNvSpPr txBox="1">
              <a:spLocks noChangeArrowheads="1"/>
            </p:cNvSpPr>
            <p:nvPr/>
          </p:nvSpPr>
          <p:spPr bwMode="auto">
            <a:xfrm>
              <a:off x="3504" y="3408"/>
              <a:ext cx="2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v</a:t>
              </a:r>
              <a:r>
                <a:rPr lang="eu-ES" sz="2400" baseline="-25000"/>
                <a:t>f</a:t>
              </a:r>
              <a:endParaRPr lang="eu-ES" sz="2400"/>
            </a:p>
          </p:txBody>
        </p:sp>
      </p:grpSp>
      <p:sp>
        <p:nvSpPr>
          <p:cNvPr id="625669" name="Text Box 32"/>
          <p:cNvSpPr txBox="1">
            <a:spLocks noChangeArrowheads="1"/>
          </p:cNvSpPr>
          <p:nvPr/>
        </p:nvSpPr>
        <p:spPr bwMode="auto">
          <a:xfrm>
            <a:off x="685800" y="1054100"/>
            <a:ext cx="2960687" cy="46672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b="1"/>
              <a:t>Energia zinetikoa</a:t>
            </a:r>
          </a:p>
        </p:txBody>
      </p:sp>
      <p:sp>
        <p:nvSpPr>
          <p:cNvPr id="3" name="Text Box 2"/>
          <p:cNvSpPr txBox="1">
            <a:spLocks noChangeArrowheads="1"/>
          </p:cNvSpPr>
          <p:nvPr/>
        </p:nvSpPr>
        <p:spPr bwMode="auto">
          <a:xfrm>
            <a:off x="539750" y="1750835"/>
            <a:ext cx="4752975" cy="46672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Abiadurari dagokion energia da.</a:t>
            </a:r>
          </a:p>
        </p:txBody>
      </p:sp>
      <p:graphicFrame>
        <p:nvGraphicFramePr>
          <p:cNvPr id="4" name="Object 1047"/>
          <p:cNvGraphicFramePr>
            <a:graphicFrameLocks noChangeAspect="1"/>
          </p:cNvGraphicFramePr>
          <p:nvPr>
            <p:extLst>
              <p:ext uri="{D42A27DB-BD31-4B8C-83A1-F6EECF244321}">
                <p14:modId xmlns:p14="http://schemas.microsoft.com/office/powerpoint/2010/main" val="350029861"/>
              </p:ext>
            </p:extLst>
          </p:nvPr>
        </p:nvGraphicFramePr>
        <p:xfrm>
          <a:off x="6487515" y="1054100"/>
          <a:ext cx="1644650" cy="1441450"/>
        </p:xfrm>
        <a:graphic>
          <a:graphicData uri="http://schemas.openxmlformats.org/presentationml/2006/ole">
            <mc:AlternateContent xmlns:mc="http://schemas.openxmlformats.org/markup-compatibility/2006">
              <mc:Choice xmlns:v="urn:schemas-microsoft-com:vml" Requires="v">
                <p:oleObj spid="_x0000_s35858" name="EcuaciÛn" r:id="rId5" imgW="723900" imgH="635000" progId="Equation.3">
                  <p:embed/>
                </p:oleObj>
              </mc:Choice>
              <mc:Fallback>
                <p:oleObj name="EcuaciÛn" r:id="rId5" imgW="723900" imgH="635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7515" y="1054100"/>
                        <a:ext cx="1644650" cy="14414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6" name="Imagen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n 11" descr="blanco_pequen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12" descr="logo_pape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666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4"/>
                                        </p:tgtEl>
                                        <p:attrNameLst>
                                          <p:attrName>style.visibility</p:attrName>
                                        </p:attrNameLst>
                                      </p:cBhvr>
                                      <p:to>
                                        <p:strVal val="visible"/>
                                      </p:to>
                                    </p:set>
                                  </p:childTnLst>
                                  <p:subTnLst>
                                    <p:set>
                                      <p:cBhvr override="childStyle">
                                        <p:cTn dur="1" fill="hold" display="0" masterRel="nextClick" afterEffect="1"/>
                                        <p:tgtEl>
                                          <p:spTgt spid="819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wipe(up)">
                                      <p:cBhvr>
                                        <p:cTn id="15" dur="500"/>
                                        <p:tgtEl>
                                          <p:spTgt spid="819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3"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AA51A30-7729-8846-8A04-9B5EFF44ED91}" type="slidenum">
              <a:rPr lang="eu-ES" sz="1400">
                <a:latin typeface="Times" charset="0"/>
              </a:rPr>
              <a:pPr/>
              <a:t>29</a:t>
            </a:fld>
            <a:endParaRPr lang="eu-ES" sz="1400">
              <a:latin typeface="Times" charset="0"/>
            </a:endParaRPr>
          </a:p>
        </p:txBody>
      </p:sp>
      <p:graphicFrame>
        <p:nvGraphicFramePr>
          <p:cNvPr id="2" name="Object 2"/>
          <p:cNvGraphicFramePr>
            <a:graphicFrameLocks noChangeAspect="1"/>
          </p:cNvGraphicFramePr>
          <p:nvPr/>
        </p:nvGraphicFramePr>
        <p:xfrm>
          <a:off x="714375" y="2000250"/>
          <a:ext cx="3059113" cy="1441450"/>
        </p:xfrm>
        <a:graphic>
          <a:graphicData uri="http://schemas.openxmlformats.org/presentationml/2006/ole">
            <mc:AlternateContent xmlns:mc="http://schemas.openxmlformats.org/markup-compatibility/2006">
              <mc:Choice xmlns:v="urn:schemas-microsoft-com:vml" Requires="v">
                <p:oleObj spid="_x0000_s36875" name="EcuaciÛn" r:id="rId3" imgW="1346200" imgH="635000" progId="Equation.3">
                  <p:embed/>
                </p:oleObj>
              </mc:Choice>
              <mc:Fallback>
                <p:oleObj name="EcuaciÛn" r:id="rId3" imgW="1346200" imgH="63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000250"/>
                        <a:ext cx="3059113" cy="14414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3" name="Group 12"/>
          <p:cNvGrpSpPr>
            <a:grpSpLocks/>
          </p:cNvGrpSpPr>
          <p:nvPr/>
        </p:nvGrpSpPr>
        <p:grpSpPr bwMode="auto">
          <a:xfrm>
            <a:off x="3851275" y="2636838"/>
            <a:ext cx="4953000" cy="2346325"/>
            <a:chOff x="1152" y="2448"/>
            <a:chExt cx="3120" cy="1478"/>
          </a:xfrm>
        </p:grpSpPr>
        <p:sp>
          <p:nvSpPr>
            <p:cNvPr id="5" name="Rectangle 13"/>
            <p:cNvSpPr>
              <a:spLocks noChangeArrowheads="1"/>
            </p:cNvSpPr>
            <p:nvPr/>
          </p:nvSpPr>
          <p:spPr bwMode="auto">
            <a:xfrm>
              <a:off x="1152" y="3456"/>
              <a:ext cx="2832" cy="48"/>
            </a:xfrm>
            <a:prstGeom prst="rect">
              <a:avLst/>
            </a:prstGeom>
            <a:gradFill rotWithShape="0">
              <a:gsLst>
                <a:gs pos="0">
                  <a:schemeClr val="bg2"/>
                </a:gs>
                <a:gs pos="100000">
                  <a:schemeClr val="bg2">
                    <a:gamma/>
                    <a:tint val="33725"/>
                    <a:invGamma/>
                  </a:schemeClr>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eaLnBrk="1" hangingPunct="1">
                <a:defRPr/>
              </a:pPr>
              <a:endParaRPr lang="es-ES" sz="2400">
                <a:ea typeface="ＭＳ Ｐゴシック" charset="-128"/>
                <a:cs typeface="+mn-cs"/>
              </a:endParaRPr>
            </a:p>
          </p:txBody>
        </p:sp>
        <p:sp>
          <p:nvSpPr>
            <p:cNvPr id="626694" name="Rectangle 14"/>
            <p:cNvSpPr>
              <a:spLocks noChangeArrowheads="1"/>
            </p:cNvSpPr>
            <p:nvPr/>
          </p:nvSpPr>
          <p:spPr bwMode="auto">
            <a:xfrm>
              <a:off x="1392" y="2832"/>
              <a:ext cx="576" cy="48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endParaRPr lang="es-ES" sz="2400"/>
            </a:p>
          </p:txBody>
        </p:sp>
        <p:sp>
          <p:nvSpPr>
            <p:cNvPr id="626695" name="Rectangle 15"/>
            <p:cNvSpPr>
              <a:spLocks noChangeArrowheads="1"/>
            </p:cNvSpPr>
            <p:nvPr/>
          </p:nvSpPr>
          <p:spPr bwMode="auto">
            <a:xfrm>
              <a:off x="3216" y="2832"/>
              <a:ext cx="576" cy="480"/>
            </a:xfrm>
            <a:prstGeom prst="rect">
              <a:avLst/>
            </a:prstGeom>
            <a:solidFill>
              <a:srgbClr val="00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CC"/>
              </a:extrusionClr>
            </a:sp3d>
          </p:spPr>
          <p:txBody>
            <a:bodyPr wrap="none" anchor="ctr">
              <a:flatTx/>
            </a:bodyPr>
            <a:lstStyle/>
            <a:p>
              <a:pPr algn="ctr" eaLnBrk="1" hangingPunct="1"/>
              <a:endParaRPr lang="es-ES" sz="2400"/>
            </a:p>
          </p:txBody>
        </p:sp>
        <p:sp>
          <p:nvSpPr>
            <p:cNvPr id="626696" name="Line 16"/>
            <p:cNvSpPr>
              <a:spLocks noChangeShapeType="1"/>
            </p:cNvSpPr>
            <p:nvPr/>
          </p:nvSpPr>
          <p:spPr bwMode="auto">
            <a:xfrm>
              <a:off x="2016" y="3072"/>
              <a:ext cx="24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6697" name="Line 17"/>
            <p:cNvSpPr>
              <a:spLocks noChangeShapeType="1"/>
            </p:cNvSpPr>
            <p:nvPr/>
          </p:nvSpPr>
          <p:spPr bwMode="auto">
            <a:xfrm>
              <a:off x="1296" y="3744"/>
              <a:ext cx="52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6698" name="Line 18"/>
            <p:cNvSpPr>
              <a:spLocks noChangeShapeType="1"/>
            </p:cNvSpPr>
            <p:nvPr/>
          </p:nvSpPr>
          <p:spPr bwMode="auto">
            <a:xfrm>
              <a:off x="3312" y="3744"/>
              <a:ext cx="96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6699" name="Line 19"/>
            <p:cNvSpPr>
              <a:spLocks noChangeShapeType="1"/>
            </p:cNvSpPr>
            <p:nvPr/>
          </p:nvSpPr>
          <p:spPr bwMode="auto">
            <a:xfrm>
              <a:off x="2064" y="2496"/>
              <a:ext cx="0" cy="2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626700" name="Line 20"/>
            <p:cNvSpPr>
              <a:spLocks noChangeShapeType="1"/>
            </p:cNvSpPr>
            <p:nvPr/>
          </p:nvSpPr>
          <p:spPr bwMode="auto">
            <a:xfrm>
              <a:off x="3888" y="2496"/>
              <a:ext cx="0" cy="2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s-ES"/>
            </a:p>
          </p:txBody>
        </p:sp>
        <p:sp>
          <p:nvSpPr>
            <p:cNvPr id="626701" name="Line 21"/>
            <p:cNvSpPr>
              <a:spLocks noChangeShapeType="1"/>
            </p:cNvSpPr>
            <p:nvPr/>
          </p:nvSpPr>
          <p:spPr bwMode="auto">
            <a:xfrm>
              <a:off x="2064" y="2640"/>
              <a:ext cx="72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ES"/>
            </a:p>
          </p:txBody>
        </p:sp>
        <p:sp>
          <p:nvSpPr>
            <p:cNvPr id="626702" name="Line 22"/>
            <p:cNvSpPr>
              <a:spLocks noChangeShapeType="1"/>
            </p:cNvSpPr>
            <p:nvPr/>
          </p:nvSpPr>
          <p:spPr bwMode="auto">
            <a:xfrm>
              <a:off x="3168" y="2640"/>
              <a:ext cx="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6703" name="Text Box 23"/>
            <p:cNvSpPr txBox="1">
              <a:spLocks noChangeArrowheads="1"/>
            </p:cNvSpPr>
            <p:nvPr/>
          </p:nvSpPr>
          <p:spPr bwMode="auto">
            <a:xfrm>
              <a:off x="1548" y="2928"/>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b="1">
                  <a:solidFill>
                    <a:schemeClr val="bg1"/>
                  </a:solidFill>
                </a:rPr>
                <a:t>m</a:t>
              </a:r>
            </a:p>
          </p:txBody>
        </p:sp>
        <p:sp>
          <p:nvSpPr>
            <p:cNvPr id="626704" name="Text Box 24"/>
            <p:cNvSpPr txBox="1">
              <a:spLocks noChangeArrowheads="1"/>
            </p:cNvSpPr>
            <p:nvPr/>
          </p:nvSpPr>
          <p:spPr bwMode="auto">
            <a:xfrm>
              <a:off x="2016" y="2736"/>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F</a:t>
              </a:r>
            </a:p>
          </p:txBody>
        </p:sp>
        <p:sp>
          <p:nvSpPr>
            <p:cNvPr id="626705" name="Text Box 25"/>
            <p:cNvSpPr txBox="1">
              <a:spLocks noChangeArrowheads="1"/>
            </p:cNvSpPr>
            <p:nvPr/>
          </p:nvSpPr>
          <p:spPr bwMode="auto">
            <a:xfrm>
              <a:off x="2832" y="2448"/>
              <a:ext cx="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cs typeface="Times New Roman" charset="0"/>
                </a:rPr>
                <a:t>s</a:t>
              </a:r>
            </a:p>
          </p:txBody>
        </p:sp>
        <p:sp>
          <p:nvSpPr>
            <p:cNvPr id="626706" name="Line 26"/>
            <p:cNvSpPr>
              <a:spLocks noChangeShapeType="1"/>
            </p:cNvSpPr>
            <p:nvPr/>
          </p:nvSpPr>
          <p:spPr bwMode="auto">
            <a:xfrm>
              <a:off x="3840" y="3072"/>
              <a:ext cx="240" cy="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6707" name="Text Box 27"/>
            <p:cNvSpPr txBox="1">
              <a:spLocks noChangeArrowheads="1"/>
            </p:cNvSpPr>
            <p:nvPr/>
          </p:nvSpPr>
          <p:spPr bwMode="auto">
            <a:xfrm>
              <a:off x="1182" y="3408"/>
              <a:ext cx="85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V</a:t>
              </a:r>
              <a:r>
                <a:rPr lang="eu-ES" sz="2400" baseline="-25000"/>
                <a:t>h</a:t>
              </a:r>
              <a:r>
                <a:rPr lang="eu-ES" sz="2400"/>
                <a:t>= 2m/s</a:t>
              </a:r>
            </a:p>
          </p:txBody>
        </p:sp>
        <p:sp>
          <p:nvSpPr>
            <p:cNvPr id="626708" name="Text Box 28"/>
            <p:cNvSpPr txBox="1">
              <a:spLocks noChangeArrowheads="1"/>
            </p:cNvSpPr>
            <p:nvPr/>
          </p:nvSpPr>
          <p:spPr bwMode="auto">
            <a:xfrm>
              <a:off x="3504" y="3408"/>
              <a:ext cx="2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v</a:t>
              </a:r>
              <a:r>
                <a:rPr lang="eu-ES" sz="2400" baseline="-25000"/>
                <a:t>f</a:t>
              </a:r>
              <a:endParaRPr lang="eu-ES" sz="2400"/>
            </a:p>
          </p:txBody>
        </p:sp>
      </p:grpSp>
      <p:sp>
        <p:nvSpPr>
          <p:cNvPr id="626692" name="Text Box 3"/>
          <p:cNvSpPr txBox="1">
            <a:spLocks noChangeArrowheads="1"/>
          </p:cNvSpPr>
          <p:nvPr/>
        </p:nvSpPr>
        <p:spPr bwMode="auto">
          <a:xfrm>
            <a:off x="500805" y="812800"/>
            <a:ext cx="800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eu-ES" sz="2400" i="1" dirty="0"/>
              <a:t>W</a:t>
            </a:r>
            <a:r>
              <a:rPr lang="eu-ES" sz="2400" i="1" baseline="-25000" dirty="0"/>
              <a:t>total</a:t>
            </a:r>
            <a:r>
              <a:rPr lang="eu-ES" sz="2400" dirty="0"/>
              <a:t>, aurki ezazu </a:t>
            </a:r>
            <a:r>
              <a:rPr lang="eu-ES" sz="2400" b="1" dirty="0"/>
              <a:t>indarra</a:t>
            </a:r>
            <a:r>
              <a:rPr lang="eu-ES" sz="2400" dirty="0"/>
              <a:t> </a:t>
            </a:r>
            <a:r>
              <a:rPr lang="eu-ES" sz="2400" b="1" dirty="0"/>
              <a:t>F=40N</a:t>
            </a:r>
            <a:r>
              <a:rPr lang="eu-ES" sz="2400" dirty="0"/>
              <a:t> m =6 kgko blokean egiten bada eta 10m (μ =0,4) desplazatzen bada.</a:t>
            </a:r>
          </a:p>
          <a:p>
            <a:pPr algn="just" eaLnBrk="1" hangingPunct="1"/>
            <a:r>
              <a:rPr lang="eu-ES" sz="2400" dirty="0"/>
              <a:t>Energia zinetikoaren aldaketa dela konproba ezazu.</a:t>
            </a:r>
          </a:p>
        </p:txBody>
      </p:sp>
      <p:pic>
        <p:nvPicPr>
          <p:cNvPr id="23" name="Imagen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11" descr="blanco_peque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12" descr="logo_pap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070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3"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2F679A3-D315-624A-9F2C-8ED688F78121}" type="slidenum">
              <a:rPr lang="eu-ES" sz="1400">
                <a:latin typeface="Times" charset="0"/>
              </a:rPr>
              <a:pPr/>
              <a:t>3</a:t>
            </a:fld>
            <a:endParaRPr lang="eu-ES" sz="1400">
              <a:latin typeface="Times" charset="0"/>
            </a:endParaRPr>
          </a:p>
        </p:txBody>
      </p:sp>
      <p:sp>
        <p:nvSpPr>
          <p:cNvPr id="591874" name="Text Box 2"/>
          <p:cNvSpPr txBox="1">
            <a:spLocks noChangeArrowheads="1"/>
          </p:cNvSpPr>
          <p:nvPr/>
        </p:nvSpPr>
        <p:spPr bwMode="auto">
          <a:xfrm>
            <a:off x="410273" y="709613"/>
            <a:ext cx="5184775" cy="528638"/>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2800"/>
              <a:t>Zer da energia?</a:t>
            </a:r>
          </a:p>
        </p:txBody>
      </p:sp>
      <p:sp>
        <p:nvSpPr>
          <p:cNvPr id="7" name="Rectangle 45"/>
          <p:cNvSpPr>
            <a:spLocks noChangeArrowheads="1"/>
          </p:cNvSpPr>
          <p:nvPr/>
        </p:nvSpPr>
        <p:spPr bwMode="auto">
          <a:xfrm>
            <a:off x="215900" y="1268413"/>
            <a:ext cx="8666163" cy="4524316"/>
          </a:xfrm>
          <a:prstGeom prst="rect">
            <a:avLst/>
          </a:prstGeom>
          <a:solidFill>
            <a:srgbClr val="FFFF99"/>
          </a:solidFill>
          <a:ln w="9525">
            <a:solidFill>
              <a:schemeClr val="tx1"/>
            </a:solidFill>
            <a:miter lim="800000"/>
            <a:headEnd/>
            <a:tailEnd/>
          </a:ln>
        </p:spPr>
        <p:txBody>
          <a:bodyPr>
            <a:spAutoFit/>
          </a:bodyPr>
          <a:lstStyle/>
          <a:p>
            <a:pPr algn="just"/>
            <a:r>
              <a:rPr lang="eu-ES" sz="3600" dirty="0">
                <a:cs typeface="Times New Roman" charset="0"/>
              </a:rPr>
              <a:t>Magnitudea da, </a:t>
            </a:r>
            <a:r>
              <a:rPr lang="eu-ES" sz="3600" dirty="0" smtClean="0">
                <a:cs typeface="Times New Roman" charset="0"/>
              </a:rPr>
              <a:t>eskalarra</a:t>
            </a:r>
            <a:r>
              <a:rPr lang="eu-ES" sz="3600" dirty="0">
                <a:cs typeface="Times New Roman" charset="0"/>
              </a:rPr>
              <a:t>, gorputzen gain edo sistema </a:t>
            </a:r>
            <a:r>
              <a:rPr lang="eu-ES" sz="3600" dirty="0" smtClean="0">
                <a:cs typeface="Times New Roman" charset="0"/>
              </a:rPr>
              <a:t>materialen aldaketak </a:t>
            </a:r>
            <a:r>
              <a:rPr lang="eu-ES" sz="3600" dirty="0">
                <a:cs typeface="Times New Roman" charset="0"/>
              </a:rPr>
              <a:t>sortzeko (beraien gorputzean edo beste gorputzetan</a:t>
            </a:r>
            <a:r>
              <a:rPr lang="eu-ES" sz="3600" dirty="0" smtClean="0">
                <a:cs typeface="Times New Roman" charset="0"/>
              </a:rPr>
              <a:t>) gaitasuna, aldaketa horren </a:t>
            </a:r>
            <a:r>
              <a:rPr lang="eu-ES" sz="3600" dirty="0">
                <a:cs typeface="Times New Roman" charset="0"/>
              </a:rPr>
              <a:t>propietatea </a:t>
            </a:r>
            <a:r>
              <a:rPr lang="eu-ES" sz="3600" dirty="0" smtClean="0">
                <a:cs typeface="Times New Roman" charset="0"/>
              </a:rPr>
              <a:t>edo ezaugarria neurtzen duen magnitudea </a:t>
            </a:r>
            <a:r>
              <a:rPr lang="eu-ES" sz="3600" dirty="0">
                <a:cs typeface="Times New Roman" charset="0"/>
              </a:rPr>
              <a:t>da.</a:t>
            </a:r>
          </a:p>
          <a:p>
            <a:pPr algn="just" eaLnBrk="1" hangingPunct="1"/>
            <a:r>
              <a:rPr lang="eu-ES" sz="3600" dirty="0">
                <a:cs typeface="Times New Roman" charset="0"/>
              </a:rPr>
              <a:t>Unitateak </a:t>
            </a:r>
            <a:r>
              <a:rPr lang="eu-ES" sz="3600" dirty="0">
                <a:cs typeface="Times New Roman" charset="0"/>
                <a:sym typeface="Symbol" charset="0"/>
              </a:rPr>
              <a:t> joule (J).</a:t>
            </a:r>
          </a:p>
          <a:p>
            <a:pPr lvl="1" algn="just" eaLnBrk="1" hangingPunct="1">
              <a:buFont typeface="Arial" charset="0"/>
              <a:buChar char="•"/>
            </a:pPr>
            <a:r>
              <a:rPr lang="eu-ES" sz="3600" dirty="0">
                <a:cs typeface="Times New Roman" charset="0"/>
                <a:sym typeface="Symbol" charset="0"/>
              </a:rPr>
              <a:t>Kaloria (cal)  1 cal = 4,18 J; kilowatt-orduko (kWh)  1kWh = 3,6 · 10</a:t>
            </a:r>
            <a:r>
              <a:rPr lang="eu-ES" sz="3600" baseline="30000" dirty="0">
                <a:cs typeface="Times New Roman" charset="0"/>
                <a:sym typeface="Symbol" charset="0"/>
              </a:rPr>
              <a:t>6</a:t>
            </a:r>
            <a:r>
              <a:rPr lang="eu-ES" sz="3600" dirty="0">
                <a:cs typeface="Times New Roman" charset="0"/>
                <a:sym typeface="Symbol" charset="0"/>
              </a:rPr>
              <a:t> J.</a:t>
            </a:r>
            <a:endParaRPr lang="eu-ES" sz="3600" dirty="0">
              <a:cs typeface="Times New Roman" charset="0"/>
            </a:endParaRPr>
          </a:p>
        </p:txBody>
      </p:sp>
      <p:pic>
        <p:nvPicPr>
          <p:cNvPr id="6"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2866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3"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6CCF482-6401-EE4F-9522-DF90E0A9DDAB}" type="slidenum">
              <a:rPr lang="eu-ES" sz="1400">
                <a:latin typeface="Times" charset="0"/>
              </a:rPr>
              <a:pPr/>
              <a:t>30</a:t>
            </a:fld>
            <a:endParaRPr lang="eu-ES" sz="1400">
              <a:latin typeface="Times" charset="0"/>
            </a:endParaRPr>
          </a:p>
        </p:txBody>
      </p:sp>
      <p:sp>
        <p:nvSpPr>
          <p:cNvPr id="627714" name="Text Box 2"/>
          <p:cNvSpPr txBox="1">
            <a:spLocks noChangeArrowheads="1"/>
          </p:cNvSpPr>
          <p:nvPr/>
        </p:nvSpPr>
        <p:spPr bwMode="auto">
          <a:xfrm>
            <a:off x="3910012" y="903288"/>
            <a:ext cx="4624388" cy="831850"/>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u-ES" sz="2400"/>
          </a:p>
          <a:p>
            <a:pPr eaLnBrk="1" hangingPunct="1"/>
            <a:r>
              <a:rPr lang="eu-ES" sz="2400"/>
              <a:t>                 da Energia Zinetikoa.</a:t>
            </a:r>
          </a:p>
        </p:txBody>
      </p:sp>
      <p:graphicFrame>
        <p:nvGraphicFramePr>
          <p:cNvPr id="627715" name="Object 3"/>
          <p:cNvGraphicFramePr>
            <a:graphicFrameLocks noChangeAspect="1"/>
          </p:cNvGraphicFramePr>
          <p:nvPr/>
        </p:nvGraphicFramePr>
        <p:xfrm>
          <a:off x="2684463" y="692150"/>
          <a:ext cx="1041400" cy="1009650"/>
        </p:xfrm>
        <a:graphic>
          <a:graphicData uri="http://schemas.openxmlformats.org/presentationml/2006/ole">
            <mc:AlternateContent xmlns:mc="http://schemas.openxmlformats.org/markup-compatibility/2006">
              <mc:Choice xmlns:v="urn:schemas-microsoft-com:vml" Requires="v">
                <p:oleObj spid="_x0000_s37911" name="Ecuación" r:id="rId4" imgW="406400" imgH="393700" progId="Equation.3">
                  <p:embed/>
                </p:oleObj>
              </mc:Choice>
              <mc:Fallback>
                <p:oleObj name="Ecuación" r:id="rId4" imgW="4064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463" y="692150"/>
                        <a:ext cx="1041400" cy="10096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221" name="Text Box 5"/>
          <p:cNvSpPr txBox="1">
            <a:spLocks noChangeArrowheads="1"/>
          </p:cNvSpPr>
          <p:nvPr/>
        </p:nvSpPr>
        <p:spPr bwMode="auto">
          <a:xfrm>
            <a:off x="746125" y="3165475"/>
            <a:ext cx="7788275" cy="119697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eu-ES" sz="2400"/>
              <a:t>Orduan:</a:t>
            </a:r>
          </a:p>
          <a:p>
            <a:pPr algn="just" eaLnBrk="1" hangingPunct="1"/>
            <a:r>
              <a:rPr lang="eu-ES" sz="2400" i="1"/>
              <a:t>Sisteman lana egiten bada eta soilik abiadura aldatzen bada, lana energia zinetikoaren aldaketa da.</a:t>
            </a:r>
          </a:p>
        </p:txBody>
      </p:sp>
      <p:graphicFrame>
        <p:nvGraphicFramePr>
          <p:cNvPr id="9222" name="Object 6"/>
          <p:cNvGraphicFramePr>
            <a:graphicFrameLocks noChangeAspect="1"/>
          </p:cNvGraphicFramePr>
          <p:nvPr/>
        </p:nvGraphicFramePr>
        <p:xfrm>
          <a:off x="2354263" y="5062538"/>
          <a:ext cx="4767262" cy="669925"/>
        </p:xfrm>
        <a:graphic>
          <a:graphicData uri="http://schemas.openxmlformats.org/presentationml/2006/ole">
            <mc:AlternateContent xmlns:mc="http://schemas.openxmlformats.org/markup-compatibility/2006">
              <mc:Choice xmlns:v="urn:schemas-microsoft-com:vml" Requires="v">
                <p:oleObj spid="_x0000_s37912" name="Ecuación" r:id="rId6" imgW="1714500" imgH="241300" progId="Equation.3">
                  <p:embed/>
                </p:oleObj>
              </mc:Choice>
              <mc:Fallback>
                <p:oleObj name="Ecuación" r:id="rId6" imgW="17145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4263" y="5062538"/>
                        <a:ext cx="4767262" cy="6699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27718" name="Object 7"/>
          <p:cNvGraphicFramePr>
            <a:graphicFrameLocks noChangeAspect="1"/>
          </p:cNvGraphicFramePr>
          <p:nvPr/>
        </p:nvGraphicFramePr>
        <p:xfrm>
          <a:off x="2473325" y="1735138"/>
          <a:ext cx="1822450" cy="1009650"/>
        </p:xfrm>
        <a:graphic>
          <a:graphicData uri="http://schemas.openxmlformats.org/presentationml/2006/ole">
            <mc:AlternateContent xmlns:mc="http://schemas.openxmlformats.org/markup-compatibility/2006">
              <mc:Choice xmlns:v="urn:schemas-microsoft-com:vml" Requires="v">
                <p:oleObj spid="_x0000_s37913" name="EcuaciÛn" r:id="rId8" imgW="711200" imgH="393700" progId="Equation.3">
                  <p:embed/>
                </p:oleObj>
              </mc:Choice>
              <mc:Fallback>
                <p:oleObj name="EcuaciÛn" r:id="rId8" imgW="7112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73325" y="1735138"/>
                        <a:ext cx="1822450" cy="10096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9" name="Imagen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11" descr="blanco_pequen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2" descr="logo_pape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567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dissolve">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5781FCD-85BC-4243-8C42-778910331C81}" type="slidenum">
              <a:rPr lang="eu-ES" sz="1400">
                <a:latin typeface="Times" charset="0"/>
              </a:rPr>
              <a:pPr/>
              <a:t>31</a:t>
            </a:fld>
            <a:endParaRPr lang="eu-ES" sz="1400">
              <a:latin typeface="Times" charset="0"/>
            </a:endParaRPr>
          </a:p>
        </p:txBody>
      </p:sp>
      <p:sp>
        <p:nvSpPr>
          <p:cNvPr id="629762" name="Rectangle 23"/>
          <p:cNvSpPr>
            <a:spLocks noGrp="1" noChangeArrowheads="1"/>
          </p:cNvSpPr>
          <p:nvPr>
            <p:ph type="title" sz="quarter" idx="4294967295"/>
          </p:nvPr>
        </p:nvSpPr>
        <p:spPr>
          <a:xfrm>
            <a:off x="1187450" y="1196975"/>
            <a:ext cx="6335713" cy="504825"/>
          </a:xfrm>
        </p:spPr>
        <p:txBody>
          <a:bodyPr>
            <a:normAutofit fontScale="90000"/>
          </a:bodyPr>
          <a:lstStyle/>
          <a:p>
            <a:pPr eaLnBrk="1" hangingPunct="1"/>
            <a:r>
              <a:rPr lang="eu-ES" sz="2800">
                <a:latin typeface="Arial" charset="0"/>
              </a:rPr>
              <a:t>Mugimenduaren ekuazioetatik</a:t>
            </a:r>
          </a:p>
        </p:txBody>
      </p:sp>
      <p:graphicFrame>
        <p:nvGraphicFramePr>
          <p:cNvPr id="629763" name="Object 3"/>
          <p:cNvGraphicFramePr>
            <a:graphicFrameLocks noGrp="1" noChangeAspect="1"/>
          </p:cNvGraphicFramePr>
          <p:nvPr>
            <p:ph sz="quarter" idx="4294967295"/>
          </p:nvPr>
        </p:nvGraphicFramePr>
        <p:xfrm>
          <a:off x="684213" y="1989138"/>
          <a:ext cx="4895850" cy="755650"/>
        </p:xfrm>
        <a:graphic>
          <a:graphicData uri="http://schemas.openxmlformats.org/presentationml/2006/ole">
            <mc:AlternateContent xmlns:mc="http://schemas.openxmlformats.org/markup-compatibility/2006">
              <mc:Choice xmlns:v="urn:schemas-microsoft-com:vml" Requires="v">
                <p:oleObj spid="_x0000_s39983" name="Ecuación" r:id="rId3" imgW="2552700" imgH="393700" progId="Equation.3">
                  <p:embed/>
                </p:oleObj>
              </mc:Choice>
              <mc:Fallback>
                <p:oleObj name="Ecuación" r:id="rId3" imgW="25527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89138"/>
                        <a:ext cx="489585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29764" name="Object 4"/>
          <p:cNvGraphicFramePr>
            <a:graphicFrameLocks noGrp="1" noChangeAspect="1"/>
          </p:cNvGraphicFramePr>
          <p:nvPr>
            <p:ph sz="quarter" idx="4294967295"/>
          </p:nvPr>
        </p:nvGraphicFramePr>
        <p:xfrm>
          <a:off x="5724525" y="1989138"/>
          <a:ext cx="2232025" cy="787400"/>
        </p:xfrm>
        <a:graphic>
          <a:graphicData uri="http://schemas.openxmlformats.org/presentationml/2006/ole">
            <mc:AlternateContent xmlns:mc="http://schemas.openxmlformats.org/markup-compatibility/2006">
              <mc:Choice xmlns:v="urn:schemas-microsoft-com:vml" Requires="v">
                <p:oleObj spid="_x0000_s39984" name="Ecuación" r:id="rId5" imgW="1117600" imgH="393700" progId="Equation.3">
                  <p:embed/>
                </p:oleObj>
              </mc:Choice>
              <mc:Fallback>
                <p:oleObj name="Ecuación" r:id="rId5" imgW="11176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1989138"/>
                        <a:ext cx="2232025" cy="787400"/>
                      </a:xfrm>
                      <a:prstGeom prst="rect">
                        <a:avLst/>
                      </a:prstGeom>
                      <a:noFill/>
                      <a:ln>
                        <a:noFill/>
                      </a:ln>
                      <a:effectLst/>
                      <a:extLst>
                        <a:ext uri="{909E8E84-426E-40dd-AFC4-6F175D3DCCD1}">
                          <a14:hiddenFill xmlns:a14="http://schemas.microsoft.com/office/drawing/2010/main">
                            <a:gradFill rotWithShape="0">
                              <a:gsLst>
                                <a:gs pos="0">
                                  <a:srgbClr val="CCFFCC"/>
                                </a:gs>
                                <a:gs pos="100000">
                                  <a:srgbClr val="F8FFF8"/>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629765" name="Object 5"/>
          <p:cNvGraphicFramePr>
            <a:graphicFrameLocks noGrp="1" noChangeAspect="1"/>
          </p:cNvGraphicFramePr>
          <p:nvPr>
            <p:ph sz="quarter" idx="4294967295"/>
          </p:nvPr>
        </p:nvGraphicFramePr>
        <p:xfrm>
          <a:off x="696913" y="2776538"/>
          <a:ext cx="3430587" cy="793750"/>
        </p:xfrm>
        <a:graphic>
          <a:graphicData uri="http://schemas.openxmlformats.org/presentationml/2006/ole">
            <mc:AlternateContent xmlns:mc="http://schemas.openxmlformats.org/markup-compatibility/2006">
              <mc:Choice xmlns:v="urn:schemas-microsoft-com:vml" Requires="v">
                <p:oleObj spid="_x0000_s39985" name="Ecuación" r:id="rId7" imgW="1536700" imgH="355600" progId="Equation.3">
                  <p:embed/>
                </p:oleObj>
              </mc:Choice>
              <mc:Fallback>
                <p:oleObj name="Ecuación" r:id="rId7" imgW="1536700" imgH="355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913" y="2776538"/>
                        <a:ext cx="3430587"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29766" name="Line 17"/>
          <p:cNvSpPr>
            <a:spLocks noChangeShapeType="1"/>
          </p:cNvSpPr>
          <p:nvPr/>
        </p:nvSpPr>
        <p:spPr bwMode="auto">
          <a:xfrm flipV="1">
            <a:off x="3419475" y="4292600"/>
            <a:ext cx="4968875" cy="1657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endParaRPr lang="es-ES"/>
          </a:p>
        </p:txBody>
      </p:sp>
      <p:sp>
        <p:nvSpPr>
          <p:cNvPr id="629767" name="AutoShape 21"/>
          <p:cNvSpPr>
            <a:spLocks/>
          </p:cNvSpPr>
          <p:nvPr/>
        </p:nvSpPr>
        <p:spPr bwMode="auto">
          <a:xfrm>
            <a:off x="8027988" y="1989138"/>
            <a:ext cx="358775" cy="1655762"/>
          </a:xfrm>
          <a:prstGeom prst="rightBrace">
            <a:avLst>
              <a:gd name="adj1" fmla="val 3845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s-ES" sz="2400"/>
          </a:p>
        </p:txBody>
      </p:sp>
      <p:graphicFrame>
        <p:nvGraphicFramePr>
          <p:cNvPr id="629768" name="Object 8"/>
          <p:cNvGraphicFramePr>
            <a:graphicFrameLocks noGrp="1" noChangeAspect="1"/>
          </p:cNvGraphicFramePr>
          <p:nvPr>
            <p:ph sz="quarter" idx="4294967295"/>
          </p:nvPr>
        </p:nvGraphicFramePr>
        <p:xfrm>
          <a:off x="684213" y="4187825"/>
          <a:ext cx="3816350" cy="833438"/>
        </p:xfrm>
        <a:graphic>
          <a:graphicData uri="http://schemas.openxmlformats.org/presentationml/2006/ole">
            <mc:AlternateContent xmlns:mc="http://schemas.openxmlformats.org/markup-compatibility/2006">
              <mc:Choice xmlns:v="urn:schemas-microsoft-com:vml" Requires="v">
                <p:oleObj spid="_x0000_s39986" name="Ecuación" r:id="rId9" imgW="1917700" imgH="419100" progId="Equation.3">
                  <p:embed/>
                </p:oleObj>
              </mc:Choice>
              <mc:Fallback>
                <p:oleObj name="Ecuación" r:id="rId9" imgW="1917700" imgH="419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4187825"/>
                        <a:ext cx="3816350"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29769" name="Object 9"/>
          <p:cNvGraphicFramePr>
            <a:graphicFrameLocks noChangeAspect="1"/>
          </p:cNvGraphicFramePr>
          <p:nvPr/>
        </p:nvGraphicFramePr>
        <p:xfrm>
          <a:off x="4572000" y="4221163"/>
          <a:ext cx="4176713" cy="815975"/>
        </p:xfrm>
        <a:graphic>
          <a:graphicData uri="http://schemas.openxmlformats.org/presentationml/2006/ole">
            <mc:AlternateContent xmlns:mc="http://schemas.openxmlformats.org/markup-compatibility/2006">
              <mc:Choice xmlns:v="urn:schemas-microsoft-com:vml" Requires="v">
                <p:oleObj spid="_x0000_s39987" name="Ecuación" r:id="rId11" imgW="2146300" imgH="419100" progId="Equation.3">
                  <p:embed/>
                </p:oleObj>
              </mc:Choice>
              <mc:Fallback>
                <p:oleObj name="Ecuación" r:id="rId11" imgW="2146300" imgH="419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4221163"/>
                        <a:ext cx="4176713"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29770" name="Object 10"/>
          <p:cNvGraphicFramePr>
            <a:graphicFrameLocks noChangeAspect="1"/>
          </p:cNvGraphicFramePr>
          <p:nvPr>
            <p:extLst>
              <p:ext uri="{D42A27DB-BD31-4B8C-83A1-F6EECF244321}">
                <p14:modId xmlns:p14="http://schemas.microsoft.com/office/powerpoint/2010/main" val="3041950588"/>
              </p:ext>
            </p:extLst>
          </p:nvPr>
        </p:nvGraphicFramePr>
        <p:xfrm>
          <a:off x="684213" y="5281684"/>
          <a:ext cx="5400675" cy="836612"/>
        </p:xfrm>
        <a:graphic>
          <a:graphicData uri="http://schemas.openxmlformats.org/presentationml/2006/ole">
            <mc:AlternateContent xmlns:mc="http://schemas.openxmlformats.org/markup-compatibility/2006">
              <mc:Choice xmlns:v="urn:schemas-microsoft-com:vml" Requires="v">
                <p:oleObj spid="_x0000_s39988" name="Ecuación" r:id="rId13" imgW="2705100" imgH="419100" progId="Equation.3">
                  <p:embed/>
                </p:oleObj>
              </mc:Choice>
              <mc:Fallback>
                <p:oleObj name="Ecuación" r:id="rId13" imgW="2705100" imgH="4191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4213" y="5281684"/>
                        <a:ext cx="5400675" cy="836612"/>
                      </a:xfrm>
                      <a:prstGeom prst="rect">
                        <a:avLst/>
                      </a:prstGeom>
                      <a:noFill/>
                      <a:ln>
                        <a:noFill/>
                      </a:ln>
                      <a:effectLst/>
                      <a:extLst>
                        <a:ext uri="{909E8E84-426E-40dd-AFC4-6F175D3DCCD1}">
                          <a14:hiddenFill xmlns:a14="http://schemas.microsoft.com/office/drawing/2010/main">
                            <a:gradFill rotWithShape="0">
                              <a:gsLst>
                                <a:gs pos="0">
                                  <a:srgbClr val="CCFFCC"/>
                                </a:gs>
                                <a:gs pos="100000">
                                  <a:srgbClr val="F8FFF8"/>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629771" name="Object 11"/>
          <p:cNvGraphicFramePr>
            <a:graphicFrameLocks noChangeAspect="1"/>
          </p:cNvGraphicFramePr>
          <p:nvPr>
            <p:extLst>
              <p:ext uri="{D42A27DB-BD31-4B8C-83A1-F6EECF244321}">
                <p14:modId xmlns:p14="http://schemas.microsoft.com/office/powerpoint/2010/main" val="127978636"/>
              </p:ext>
            </p:extLst>
          </p:nvPr>
        </p:nvGraphicFramePr>
        <p:xfrm>
          <a:off x="6659563" y="5311846"/>
          <a:ext cx="1944687" cy="846138"/>
        </p:xfrm>
        <a:graphic>
          <a:graphicData uri="http://schemas.openxmlformats.org/presentationml/2006/ole">
            <mc:AlternateContent xmlns:mc="http://schemas.openxmlformats.org/markup-compatibility/2006">
              <mc:Choice xmlns:v="urn:schemas-microsoft-com:vml" Requires="v">
                <p:oleObj spid="_x0000_s39989" name="EcuaciÛn" r:id="rId15" imgW="990600" imgH="431800" progId="Equation.3">
                  <p:embed/>
                </p:oleObj>
              </mc:Choice>
              <mc:Fallback>
                <p:oleObj name="EcuaciÛn" r:id="rId15" imgW="990600" imgH="431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59563" y="5311846"/>
                        <a:ext cx="1944687"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29772" name="Text Box 28"/>
          <p:cNvSpPr txBox="1">
            <a:spLocks noChangeArrowheads="1"/>
          </p:cNvSpPr>
          <p:nvPr/>
        </p:nvSpPr>
        <p:spPr bwMode="auto">
          <a:xfrm>
            <a:off x="1979613" y="697137"/>
            <a:ext cx="4967287" cy="65087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3600"/>
              <a:t>Dedukzioa</a:t>
            </a:r>
          </a:p>
        </p:txBody>
      </p:sp>
      <p:pic>
        <p:nvPicPr>
          <p:cNvPr id="15" name="Imagen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1" descr="blanco_pequen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12" descr="logo_papel"/>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5990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5"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9B07E3A-98E6-9040-8C4F-D29E09501CA8}" type="slidenum">
              <a:rPr lang="eu-ES" sz="1400">
                <a:latin typeface="Times" charset="0"/>
              </a:rPr>
              <a:pPr/>
              <a:t>32</a:t>
            </a:fld>
            <a:endParaRPr lang="eu-ES" sz="1400">
              <a:latin typeface="Times" charset="0"/>
            </a:endParaRPr>
          </a:p>
        </p:txBody>
      </p:sp>
      <p:graphicFrame>
        <p:nvGraphicFramePr>
          <p:cNvPr id="630786" name="Object 1026"/>
          <p:cNvGraphicFramePr>
            <a:graphicFrameLocks noGrp="1" noChangeAspect="1"/>
          </p:cNvGraphicFramePr>
          <p:nvPr>
            <p:ph sz="quarter" idx="4294967295"/>
          </p:nvPr>
        </p:nvGraphicFramePr>
        <p:xfrm>
          <a:off x="395288" y="1628775"/>
          <a:ext cx="3567112" cy="623888"/>
        </p:xfrm>
        <a:graphic>
          <a:graphicData uri="http://schemas.openxmlformats.org/presentationml/2006/ole">
            <mc:AlternateContent xmlns:mc="http://schemas.openxmlformats.org/markup-compatibility/2006">
              <mc:Choice xmlns:v="urn:schemas-microsoft-com:vml" Requires="v">
                <p:oleObj spid="_x0000_s40989" name="Ecuación" r:id="rId3" imgW="1016000" imgH="177800" progId="Equation.3">
                  <p:embed/>
                </p:oleObj>
              </mc:Choice>
              <mc:Fallback>
                <p:oleObj name="Ecuación" r:id="rId3" imgW="10160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628775"/>
                        <a:ext cx="3567112" cy="62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30787" name="Object 1027"/>
          <p:cNvGraphicFramePr>
            <a:graphicFrameLocks noGrp="1" noChangeAspect="1"/>
          </p:cNvGraphicFramePr>
          <p:nvPr>
            <p:ph sz="quarter" idx="4294967295"/>
          </p:nvPr>
        </p:nvGraphicFramePr>
        <p:xfrm>
          <a:off x="684213" y="4005263"/>
          <a:ext cx="2159000" cy="1111250"/>
        </p:xfrm>
        <a:graphic>
          <a:graphicData uri="http://schemas.openxmlformats.org/presentationml/2006/ole">
            <mc:AlternateContent xmlns:mc="http://schemas.openxmlformats.org/markup-compatibility/2006">
              <mc:Choice xmlns:v="urn:schemas-microsoft-com:vml" Requires="v">
                <p:oleObj spid="_x0000_s40990" name="Ecuación" r:id="rId5" imgW="838200" imgH="431800" progId="Equation.3">
                  <p:embed/>
                </p:oleObj>
              </mc:Choice>
              <mc:Fallback>
                <p:oleObj name="Ecuación" r:id="rId5" imgW="8382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005263"/>
                        <a:ext cx="2159000" cy="111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30788" name="Object 1028"/>
          <p:cNvGraphicFramePr>
            <a:graphicFrameLocks noGrp="1" noChangeAspect="1"/>
          </p:cNvGraphicFramePr>
          <p:nvPr>
            <p:ph sz="quarter" idx="4294967295"/>
          </p:nvPr>
        </p:nvGraphicFramePr>
        <p:xfrm>
          <a:off x="4356100" y="2339975"/>
          <a:ext cx="4392613" cy="949325"/>
        </p:xfrm>
        <a:graphic>
          <a:graphicData uri="http://schemas.openxmlformats.org/presentationml/2006/ole">
            <mc:AlternateContent xmlns:mc="http://schemas.openxmlformats.org/markup-compatibility/2006">
              <mc:Choice xmlns:v="urn:schemas-microsoft-com:vml" Requires="v">
                <p:oleObj spid="_x0000_s40991" name="Ecuación" r:id="rId7" imgW="2057400" imgH="444500" progId="Equation.3">
                  <p:embed/>
                </p:oleObj>
              </mc:Choice>
              <mc:Fallback>
                <p:oleObj name="Ecuación" r:id="rId7" imgW="20574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2339975"/>
                        <a:ext cx="439261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30789" name="Text Box 10"/>
          <p:cNvSpPr txBox="1">
            <a:spLocks noChangeArrowheads="1"/>
          </p:cNvSpPr>
          <p:nvPr/>
        </p:nvSpPr>
        <p:spPr bwMode="auto">
          <a:xfrm>
            <a:off x="755650" y="2636838"/>
            <a:ext cx="216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endParaRPr lang="es-ES" sz="2400" i="1"/>
          </a:p>
        </p:txBody>
      </p:sp>
      <p:sp>
        <p:nvSpPr>
          <p:cNvPr id="630790" name="AutoShape 11"/>
          <p:cNvSpPr>
            <a:spLocks/>
          </p:cNvSpPr>
          <p:nvPr/>
        </p:nvSpPr>
        <p:spPr bwMode="auto">
          <a:xfrm>
            <a:off x="3995738" y="1700213"/>
            <a:ext cx="360362" cy="3600450"/>
          </a:xfrm>
          <a:prstGeom prst="rightBrace">
            <a:avLst>
              <a:gd name="adj1" fmla="val 8326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s-ES" sz="2400"/>
          </a:p>
        </p:txBody>
      </p:sp>
      <p:graphicFrame>
        <p:nvGraphicFramePr>
          <p:cNvPr id="630791" name="Object 1031"/>
          <p:cNvGraphicFramePr>
            <a:graphicFrameLocks noGrp="1" noChangeAspect="1"/>
          </p:cNvGraphicFramePr>
          <p:nvPr>
            <p:ph sz="quarter" idx="4294967295"/>
          </p:nvPr>
        </p:nvGraphicFramePr>
        <p:xfrm>
          <a:off x="5003800" y="4221163"/>
          <a:ext cx="2971800" cy="533400"/>
        </p:xfrm>
        <a:graphic>
          <a:graphicData uri="http://schemas.openxmlformats.org/presentationml/2006/ole">
            <mc:AlternateContent xmlns:mc="http://schemas.openxmlformats.org/markup-compatibility/2006">
              <mc:Choice xmlns:v="urn:schemas-microsoft-com:vml" Requires="v">
                <p:oleObj spid="_x0000_s40992" name="EcuaciÛn" r:id="rId9" imgW="1346200" imgH="241300" progId="Equation.3">
                  <p:embed/>
                </p:oleObj>
              </mc:Choice>
              <mc:Fallback>
                <p:oleObj name="EcuaciÛn" r:id="rId9" imgW="13462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3800" y="4221163"/>
                        <a:ext cx="29718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10" name="Imagen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1" descr="blanco_pequen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2" descr="logo_pape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3359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02067C7-1B6D-0F46-B908-8BFEE2B062EA}" type="slidenum">
              <a:rPr lang="eu-ES" sz="1400">
                <a:latin typeface="Times" charset="0"/>
              </a:rPr>
              <a:pPr/>
              <a:t>33</a:t>
            </a:fld>
            <a:endParaRPr lang="eu-ES" sz="1400">
              <a:latin typeface="Times" charset="0"/>
            </a:endParaRPr>
          </a:p>
        </p:txBody>
      </p:sp>
      <p:sp>
        <p:nvSpPr>
          <p:cNvPr id="631810" name="Text Box 2"/>
          <p:cNvSpPr txBox="1">
            <a:spLocks noChangeArrowheads="1"/>
          </p:cNvSpPr>
          <p:nvPr/>
        </p:nvSpPr>
        <p:spPr bwMode="auto">
          <a:xfrm>
            <a:off x="855062" y="627856"/>
            <a:ext cx="5808662" cy="588963"/>
          </a:xfrm>
          <a:prstGeom prst="rect">
            <a:avLst/>
          </a:prstGeom>
          <a:solidFill>
            <a:srgbClr val="FFFF99"/>
          </a:solidFill>
          <a:ln w="9525">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3200"/>
              <a:t>Energia potentzial grabitatorioa</a:t>
            </a:r>
          </a:p>
        </p:txBody>
      </p:sp>
      <p:grpSp>
        <p:nvGrpSpPr>
          <p:cNvPr id="2" name="Group 21"/>
          <p:cNvGrpSpPr>
            <a:grpSpLocks/>
          </p:cNvGrpSpPr>
          <p:nvPr/>
        </p:nvGrpSpPr>
        <p:grpSpPr bwMode="auto">
          <a:xfrm>
            <a:off x="4572000" y="2743200"/>
            <a:ext cx="3352800" cy="3657600"/>
            <a:chOff x="2880" y="1728"/>
            <a:chExt cx="2112" cy="2304"/>
          </a:xfrm>
        </p:grpSpPr>
        <p:sp>
          <p:nvSpPr>
            <p:cNvPr id="10246" name="Oval 6"/>
            <p:cNvSpPr>
              <a:spLocks noChangeAspect="1" noChangeArrowheads="1"/>
            </p:cNvSpPr>
            <p:nvPr/>
          </p:nvSpPr>
          <p:spPr bwMode="auto">
            <a:xfrm>
              <a:off x="4080" y="1728"/>
              <a:ext cx="460" cy="46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rgbClr val="339966"/>
              </a:solidFill>
              <a:round/>
              <a:headEnd/>
              <a:tailEnd/>
            </a:ln>
            <a:effectLst/>
          </p:spPr>
          <p:txBody>
            <a:bodyPr wrap="none" anchor="ctr"/>
            <a:lstStyle/>
            <a:p>
              <a:pPr algn="ctr" eaLnBrk="1" hangingPunct="1">
                <a:defRPr/>
              </a:pPr>
              <a:endParaRPr lang="es-ES" sz="2400">
                <a:ea typeface="ＭＳ Ｐゴシック" charset="-128"/>
                <a:cs typeface="+mn-cs"/>
              </a:endParaRPr>
            </a:p>
          </p:txBody>
        </p:sp>
        <p:sp>
          <p:nvSpPr>
            <p:cNvPr id="631815" name="Rectangle 7"/>
            <p:cNvSpPr>
              <a:spLocks noChangeArrowheads="1"/>
            </p:cNvSpPr>
            <p:nvPr/>
          </p:nvSpPr>
          <p:spPr bwMode="auto">
            <a:xfrm>
              <a:off x="3120" y="3936"/>
              <a:ext cx="1872" cy="9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eaLnBrk="1" hangingPunct="1"/>
              <a:endParaRPr lang="es-ES" sz="2400"/>
            </a:p>
          </p:txBody>
        </p:sp>
        <p:sp>
          <p:nvSpPr>
            <p:cNvPr id="631816" name="Oval 8"/>
            <p:cNvSpPr>
              <a:spLocks noChangeAspect="1" noChangeArrowheads="1"/>
            </p:cNvSpPr>
            <p:nvPr/>
          </p:nvSpPr>
          <p:spPr bwMode="auto">
            <a:xfrm>
              <a:off x="4080" y="2688"/>
              <a:ext cx="460" cy="460"/>
            </a:xfrm>
            <a:prstGeom prst="ellipse">
              <a:avLst/>
            </a:prstGeom>
            <a:gradFill rotWithShape="0">
              <a:gsLst>
                <a:gs pos="0">
                  <a:srgbClr val="00FFCC"/>
                </a:gs>
                <a:gs pos="100000">
                  <a:srgbClr val="00765E"/>
                </a:gs>
              </a:gsLst>
              <a:path path="shape">
                <a:fillToRect l="50000" t="50000" r="50000" b="50000"/>
              </a:path>
            </a:gradFill>
            <a:ln w="9525">
              <a:solidFill>
                <a:srgbClr val="00CC99"/>
              </a:solidFill>
              <a:round/>
              <a:headEnd/>
              <a:tailEnd/>
            </a:ln>
          </p:spPr>
          <p:txBody>
            <a:bodyPr wrap="none" anchor="ctr"/>
            <a:lstStyle/>
            <a:p>
              <a:pPr algn="ctr" eaLnBrk="1" hangingPunct="1"/>
              <a:endParaRPr lang="es-ES" sz="2400"/>
            </a:p>
          </p:txBody>
        </p:sp>
        <p:sp>
          <p:nvSpPr>
            <p:cNvPr id="631817" name="Line 9"/>
            <p:cNvSpPr>
              <a:spLocks noChangeShapeType="1"/>
            </p:cNvSpPr>
            <p:nvPr/>
          </p:nvSpPr>
          <p:spPr bwMode="auto">
            <a:xfrm>
              <a:off x="4320" y="1968"/>
              <a:ext cx="0" cy="480"/>
            </a:xfrm>
            <a:prstGeom prst="line">
              <a:avLst/>
            </a:prstGeom>
            <a:noFill/>
            <a:ln w="38100">
              <a:solidFill>
                <a:srgbClr val="0066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31818" name="Line 10"/>
            <p:cNvSpPr>
              <a:spLocks noChangeShapeType="1"/>
            </p:cNvSpPr>
            <p:nvPr/>
          </p:nvSpPr>
          <p:spPr bwMode="auto">
            <a:xfrm>
              <a:off x="4320" y="2928"/>
              <a:ext cx="0" cy="48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31819" name="Line 11"/>
            <p:cNvSpPr>
              <a:spLocks noChangeShapeType="1"/>
            </p:cNvSpPr>
            <p:nvPr/>
          </p:nvSpPr>
          <p:spPr bwMode="auto">
            <a:xfrm>
              <a:off x="3264" y="1968"/>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1820" name="Line 12"/>
            <p:cNvSpPr>
              <a:spLocks noChangeShapeType="1"/>
            </p:cNvSpPr>
            <p:nvPr/>
          </p:nvSpPr>
          <p:spPr bwMode="auto">
            <a:xfrm>
              <a:off x="3696" y="2928"/>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1821" name="Line 13"/>
            <p:cNvSpPr>
              <a:spLocks noChangeShapeType="1"/>
            </p:cNvSpPr>
            <p:nvPr/>
          </p:nvSpPr>
          <p:spPr bwMode="auto">
            <a:xfrm>
              <a:off x="3360" y="1968"/>
              <a:ext cx="0" cy="1872"/>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ES"/>
            </a:p>
          </p:txBody>
        </p:sp>
        <p:sp>
          <p:nvSpPr>
            <p:cNvPr id="631822" name="Line 14"/>
            <p:cNvSpPr>
              <a:spLocks noChangeShapeType="1"/>
            </p:cNvSpPr>
            <p:nvPr/>
          </p:nvSpPr>
          <p:spPr bwMode="auto">
            <a:xfrm flipV="1">
              <a:off x="3840" y="1968"/>
              <a:ext cx="0" cy="96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31823" name="Line 15"/>
            <p:cNvSpPr>
              <a:spLocks noChangeShapeType="1"/>
            </p:cNvSpPr>
            <p:nvPr/>
          </p:nvSpPr>
          <p:spPr bwMode="auto">
            <a:xfrm>
              <a:off x="3840" y="2928"/>
              <a:ext cx="0" cy="912"/>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ES"/>
            </a:p>
          </p:txBody>
        </p:sp>
        <p:sp>
          <p:nvSpPr>
            <p:cNvPr id="631824" name="Text Box 16"/>
            <p:cNvSpPr txBox="1">
              <a:spLocks noChangeArrowheads="1"/>
            </p:cNvSpPr>
            <p:nvPr/>
          </p:nvSpPr>
          <p:spPr bwMode="auto">
            <a:xfrm>
              <a:off x="4416" y="2160"/>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mg</a:t>
              </a:r>
            </a:p>
          </p:txBody>
        </p:sp>
        <p:sp>
          <p:nvSpPr>
            <p:cNvPr id="631825" name="Text Box 17"/>
            <p:cNvSpPr txBox="1">
              <a:spLocks noChangeArrowheads="1"/>
            </p:cNvSpPr>
            <p:nvPr/>
          </p:nvSpPr>
          <p:spPr bwMode="auto">
            <a:xfrm>
              <a:off x="4464" y="3072"/>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mg</a:t>
              </a:r>
            </a:p>
          </p:txBody>
        </p:sp>
        <p:sp>
          <p:nvSpPr>
            <p:cNvPr id="631826" name="Text Box 18"/>
            <p:cNvSpPr txBox="1">
              <a:spLocks noChangeArrowheads="1"/>
            </p:cNvSpPr>
            <p:nvPr/>
          </p:nvSpPr>
          <p:spPr bwMode="auto">
            <a:xfrm>
              <a:off x="2880" y="235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y</a:t>
              </a:r>
              <a:r>
                <a:rPr lang="eu-ES" sz="2400" baseline="-25000"/>
                <a:t>b</a:t>
              </a:r>
              <a:endParaRPr lang="eu-ES" sz="2400"/>
            </a:p>
          </p:txBody>
        </p:sp>
        <p:sp>
          <p:nvSpPr>
            <p:cNvPr id="631827" name="Text Box 19"/>
            <p:cNvSpPr txBox="1">
              <a:spLocks noChangeArrowheads="1"/>
            </p:cNvSpPr>
            <p:nvPr/>
          </p:nvSpPr>
          <p:spPr bwMode="auto">
            <a:xfrm>
              <a:off x="3984" y="33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y</a:t>
              </a:r>
              <a:r>
                <a:rPr lang="eu-ES" sz="2400" baseline="-25000"/>
                <a:t>a</a:t>
              </a:r>
              <a:endParaRPr lang="eu-ES" sz="2400"/>
            </a:p>
          </p:txBody>
        </p:sp>
        <p:sp>
          <p:nvSpPr>
            <p:cNvPr id="631828" name="Text Box 20"/>
            <p:cNvSpPr txBox="1">
              <a:spLocks noChangeArrowheads="1"/>
            </p:cNvSpPr>
            <p:nvPr/>
          </p:nvSpPr>
          <p:spPr bwMode="auto">
            <a:xfrm>
              <a:off x="3888" y="230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cs typeface="Times New Roman" charset="0"/>
                </a:rPr>
                <a:t>h</a:t>
              </a:r>
            </a:p>
          </p:txBody>
        </p:sp>
      </p:grpSp>
      <p:sp>
        <p:nvSpPr>
          <p:cNvPr id="10262" name="Text Box 22"/>
          <p:cNvSpPr txBox="1">
            <a:spLocks noChangeArrowheads="1"/>
          </p:cNvSpPr>
          <p:nvPr/>
        </p:nvSpPr>
        <p:spPr bwMode="auto">
          <a:xfrm>
            <a:off x="857250" y="1214438"/>
            <a:ext cx="7786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eu-ES" sz="2400"/>
              <a:t>Grabitatearen indarrak egiten duen lana da:</a:t>
            </a:r>
          </a:p>
        </p:txBody>
      </p:sp>
      <p:graphicFrame>
        <p:nvGraphicFramePr>
          <p:cNvPr id="10263" name="Object 23"/>
          <p:cNvGraphicFramePr>
            <a:graphicFrameLocks noChangeAspect="1"/>
          </p:cNvGraphicFramePr>
          <p:nvPr/>
        </p:nvGraphicFramePr>
        <p:xfrm>
          <a:off x="1076325" y="2154238"/>
          <a:ext cx="3282950" cy="3043237"/>
        </p:xfrm>
        <a:graphic>
          <a:graphicData uri="http://schemas.openxmlformats.org/presentationml/2006/ole">
            <mc:AlternateContent xmlns:mc="http://schemas.openxmlformats.org/markup-compatibility/2006">
              <mc:Choice xmlns:v="urn:schemas-microsoft-com:vml" Requires="v">
                <p:oleObj spid="_x0000_s41995" name="EcuaciÛn" r:id="rId4" imgW="1244600" imgH="1155700" progId="Equation.3">
                  <p:embed/>
                </p:oleObj>
              </mc:Choice>
              <mc:Fallback>
                <p:oleObj name="EcuaciÛn" r:id="rId4" imgW="1244600" imgH="1155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325" y="2154238"/>
                        <a:ext cx="3282950" cy="304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3" name="Imagen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11" descr="blanco_pequen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12" descr="logo_pap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009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262"/>
                                        </p:tgtEl>
                                        <p:attrNameLst>
                                          <p:attrName>style.visibility</p:attrName>
                                        </p:attrNameLst>
                                      </p:cBhvr>
                                      <p:to>
                                        <p:strVal val="visible"/>
                                      </p:to>
                                    </p:set>
                                    <p:animEffect transition="in" filter="dissolve">
                                      <p:cBhvr>
                                        <p:cTn id="11" dur="500"/>
                                        <p:tgtEl>
                                          <p:spTgt spid="102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263"/>
                                        </p:tgtEl>
                                        <p:attrNameLst>
                                          <p:attrName>style.visibility</p:attrName>
                                        </p:attrNameLst>
                                      </p:cBhvr>
                                      <p:to>
                                        <p:strVal val="visible"/>
                                      </p:to>
                                    </p:set>
                                    <p:animEffect transition="in" filter="wipe(up)">
                                      <p:cBhvr>
                                        <p:cTn id="16" dur="500"/>
                                        <p:tgtEl>
                                          <p:spTgt spid="10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7"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51418CE-5CDC-9B4A-8A67-9643EB60CDAB}" type="slidenum">
              <a:rPr lang="eu-ES" sz="1400">
                <a:latin typeface="Times" charset="0"/>
              </a:rPr>
              <a:pPr/>
              <a:t>34</a:t>
            </a:fld>
            <a:endParaRPr lang="eu-ES" sz="1400">
              <a:latin typeface="Times" charset="0"/>
            </a:endParaRPr>
          </a:p>
        </p:txBody>
      </p:sp>
      <p:sp>
        <p:nvSpPr>
          <p:cNvPr id="633858" name="Text Box 2"/>
          <p:cNvSpPr txBox="1">
            <a:spLocks noChangeArrowheads="1"/>
          </p:cNvSpPr>
          <p:nvPr/>
        </p:nvSpPr>
        <p:spPr bwMode="auto">
          <a:xfrm>
            <a:off x="304800" y="1369223"/>
            <a:ext cx="8397875" cy="119697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eu-ES" sz="2400" i="1"/>
              <a:t>mgh </a:t>
            </a:r>
            <a:r>
              <a:rPr lang="eu-ES" sz="2400" b="1"/>
              <a:t>energia potentzial grabitatorioa da (Ep).</a:t>
            </a:r>
          </a:p>
          <a:p>
            <a:pPr algn="just" eaLnBrk="1" hangingPunct="1"/>
            <a:r>
              <a:rPr lang="eu-ES" sz="2400"/>
              <a:t>Lana: Energia aldaketa: Potentzial grabitatoriotik zinetikora</a:t>
            </a:r>
          </a:p>
          <a:p>
            <a:pPr algn="just" eaLnBrk="1" hangingPunct="1"/>
            <a:r>
              <a:rPr lang="eu-ES" sz="2400"/>
              <a:t>Zenbakia da eta jouletan neurtzen da.</a:t>
            </a:r>
            <a:endParaRPr lang="eu-ES" sz="2400" i="1"/>
          </a:p>
        </p:txBody>
      </p:sp>
      <p:grpSp>
        <p:nvGrpSpPr>
          <p:cNvPr id="2" name="Group 27"/>
          <p:cNvGrpSpPr>
            <a:grpSpLocks/>
          </p:cNvGrpSpPr>
          <p:nvPr/>
        </p:nvGrpSpPr>
        <p:grpSpPr bwMode="auto">
          <a:xfrm>
            <a:off x="4800600" y="2643188"/>
            <a:ext cx="4343400" cy="3881437"/>
            <a:chOff x="3024" y="1680"/>
            <a:chExt cx="2736" cy="2445"/>
          </a:xfrm>
        </p:grpSpPr>
        <p:sp>
          <p:nvSpPr>
            <p:cNvPr id="21511" name="Oval 7"/>
            <p:cNvSpPr>
              <a:spLocks noChangeAspect="1" noChangeArrowheads="1"/>
            </p:cNvSpPr>
            <p:nvPr/>
          </p:nvSpPr>
          <p:spPr bwMode="auto">
            <a:xfrm>
              <a:off x="4512" y="1680"/>
              <a:ext cx="460" cy="46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rgbClr val="339966"/>
              </a:solidFill>
              <a:round/>
              <a:headEnd/>
              <a:tailEnd/>
            </a:ln>
            <a:effectLst/>
          </p:spPr>
          <p:txBody>
            <a:bodyPr wrap="none" anchor="ctr"/>
            <a:lstStyle/>
            <a:p>
              <a:pPr algn="ctr" eaLnBrk="1" hangingPunct="1">
                <a:defRPr/>
              </a:pPr>
              <a:endParaRPr lang="es-ES" sz="2400">
                <a:ea typeface="ＭＳ Ｐゴシック" charset="-128"/>
                <a:cs typeface="+mn-cs"/>
              </a:endParaRPr>
            </a:p>
          </p:txBody>
        </p:sp>
        <p:sp>
          <p:nvSpPr>
            <p:cNvPr id="633861" name="Rectangle 8"/>
            <p:cNvSpPr>
              <a:spLocks noChangeArrowheads="1"/>
            </p:cNvSpPr>
            <p:nvPr/>
          </p:nvSpPr>
          <p:spPr bwMode="auto">
            <a:xfrm>
              <a:off x="3552" y="3888"/>
              <a:ext cx="1872" cy="9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eaLnBrk="1" hangingPunct="1"/>
              <a:endParaRPr lang="es-ES" sz="2400"/>
            </a:p>
          </p:txBody>
        </p:sp>
        <p:sp>
          <p:nvSpPr>
            <p:cNvPr id="633862" name="Oval 9"/>
            <p:cNvSpPr>
              <a:spLocks noChangeAspect="1" noChangeArrowheads="1"/>
            </p:cNvSpPr>
            <p:nvPr/>
          </p:nvSpPr>
          <p:spPr bwMode="auto">
            <a:xfrm>
              <a:off x="4500" y="3375"/>
              <a:ext cx="460" cy="460"/>
            </a:xfrm>
            <a:prstGeom prst="ellipse">
              <a:avLst/>
            </a:prstGeom>
            <a:gradFill rotWithShape="0">
              <a:gsLst>
                <a:gs pos="0">
                  <a:srgbClr val="00FFCC"/>
                </a:gs>
                <a:gs pos="100000">
                  <a:srgbClr val="00765E"/>
                </a:gs>
              </a:gsLst>
              <a:path path="shape">
                <a:fillToRect l="50000" t="50000" r="50000" b="50000"/>
              </a:path>
            </a:gradFill>
            <a:ln w="9525">
              <a:solidFill>
                <a:srgbClr val="00CC99"/>
              </a:solidFill>
              <a:round/>
              <a:headEnd/>
              <a:tailEnd/>
            </a:ln>
          </p:spPr>
          <p:txBody>
            <a:bodyPr wrap="none" anchor="ctr"/>
            <a:lstStyle/>
            <a:p>
              <a:pPr algn="ctr" eaLnBrk="1" hangingPunct="1"/>
              <a:endParaRPr lang="es-ES" sz="2400"/>
            </a:p>
          </p:txBody>
        </p:sp>
        <p:sp>
          <p:nvSpPr>
            <p:cNvPr id="633863" name="Line 11"/>
            <p:cNvSpPr>
              <a:spLocks noChangeShapeType="1"/>
            </p:cNvSpPr>
            <p:nvPr/>
          </p:nvSpPr>
          <p:spPr bwMode="auto">
            <a:xfrm>
              <a:off x="4725" y="3645"/>
              <a:ext cx="0" cy="48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33864" name="Line 12"/>
            <p:cNvSpPr>
              <a:spLocks noChangeShapeType="1"/>
            </p:cNvSpPr>
            <p:nvPr/>
          </p:nvSpPr>
          <p:spPr bwMode="auto">
            <a:xfrm>
              <a:off x="3696" y="1920"/>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3865" name="Line 14"/>
            <p:cNvSpPr>
              <a:spLocks noChangeShapeType="1"/>
            </p:cNvSpPr>
            <p:nvPr/>
          </p:nvSpPr>
          <p:spPr bwMode="auto">
            <a:xfrm>
              <a:off x="3792" y="1920"/>
              <a:ext cx="0" cy="1872"/>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ES"/>
            </a:p>
          </p:txBody>
        </p:sp>
        <p:sp>
          <p:nvSpPr>
            <p:cNvPr id="633866" name="Text Box 17"/>
            <p:cNvSpPr txBox="1">
              <a:spLocks noChangeArrowheads="1"/>
            </p:cNvSpPr>
            <p:nvPr/>
          </p:nvSpPr>
          <p:spPr bwMode="auto">
            <a:xfrm>
              <a:off x="4896" y="1920"/>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m =6Kg</a:t>
              </a:r>
            </a:p>
          </p:txBody>
        </p:sp>
        <p:sp>
          <p:nvSpPr>
            <p:cNvPr id="633867" name="Text Box 19"/>
            <p:cNvSpPr txBox="1">
              <a:spLocks noChangeArrowheads="1"/>
            </p:cNvSpPr>
            <p:nvPr/>
          </p:nvSpPr>
          <p:spPr bwMode="auto">
            <a:xfrm>
              <a:off x="3024" y="2367"/>
              <a:ext cx="7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y =10m</a:t>
              </a:r>
            </a:p>
          </p:txBody>
        </p:sp>
        <p:sp>
          <p:nvSpPr>
            <p:cNvPr id="633868" name="Line 22"/>
            <p:cNvSpPr>
              <a:spLocks noChangeShapeType="1"/>
            </p:cNvSpPr>
            <p:nvPr/>
          </p:nvSpPr>
          <p:spPr bwMode="auto">
            <a:xfrm>
              <a:off x="4545" y="3240"/>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3869" name="Line 23"/>
            <p:cNvSpPr>
              <a:spLocks noChangeShapeType="1"/>
            </p:cNvSpPr>
            <p:nvPr/>
          </p:nvSpPr>
          <p:spPr bwMode="auto">
            <a:xfrm>
              <a:off x="4860" y="3210"/>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3870" name="Line 24"/>
            <p:cNvSpPr>
              <a:spLocks noChangeShapeType="1"/>
            </p:cNvSpPr>
            <p:nvPr/>
          </p:nvSpPr>
          <p:spPr bwMode="auto">
            <a:xfrm>
              <a:off x="4815" y="3255"/>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3871" name="Line 25"/>
            <p:cNvSpPr>
              <a:spLocks noChangeShapeType="1"/>
            </p:cNvSpPr>
            <p:nvPr/>
          </p:nvSpPr>
          <p:spPr bwMode="auto">
            <a:xfrm>
              <a:off x="4635" y="324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3872" name="Line 26"/>
            <p:cNvSpPr>
              <a:spLocks noChangeShapeType="1"/>
            </p:cNvSpPr>
            <p:nvPr/>
          </p:nvSpPr>
          <p:spPr bwMode="auto">
            <a:xfrm>
              <a:off x="4770" y="3255"/>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pic>
        <p:nvPicPr>
          <p:cNvPr id="19"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11" descr="blanco_pequ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12" descr="logo_pa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230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46A81D3-31CF-9C4E-BFDB-4F9D27EAA92E}" type="slidenum">
              <a:rPr lang="eu-ES" sz="1400">
                <a:latin typeface="Times" charset="0"/>
              </a:rPr>
              <a:pPr/>
              <a:t>35</a:t>
            </a:fld>
            <a:endParaRPr lang="eu-ES" sz="1400">
              <a:latin typeface="Times" charset="0"/>
            </a:endParaRPr>
          </a:p>
        </p:txBody>
      </p:sp>
      <p:grpSp>
        <p:nvGrpSpPr>
          <p:cNvPr id="2" name="Group 27"/>
          <p:cNvGrpSpPr>
            <a:grpSpLocks/>
          </p:cNvGrpSpPr>
          <p:nvPr/>
        </p:nvGrpSpPr>
        <p:grpSpPr bwMode="auto">
          <a:xfrm>
            <a:off x="776288" y="908050"/>
            <a:ext cx="3505200" cy="3881438"/>
            <a:chOff x="3552" y="1680"/>
            <a:chExt cx="2208" cy="2445"/>
          </a:xfrm>
        </p:grpSpPr>
        <p:sp>
          <p:nvSpPr>
            <p:cNvPr id="4" name="Oval 7"/>
            <p:cNvSpPr>
              <a:spLocks noChangeAspect="1" noChangeArrowheads="1"/>
            </p:cNvSpPr>
            <p:nvPr/>
          </p:nvSpPr>
          <p:spPr bwMode="auto">
            <a:xfrm>
              <a:off x="4512" y="1680"/>
              <a:ext cx="460" cy="46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rgbClr val="339966"/>
              </a:solidFill>
              <a:round/>
              <a:headEnd/>
              <a:tailEnd/>
            </a:ln>
            <a:effectLst/>
          </p:spPr>
          <p:txBody>
            <a:bodyPr wrap="none" anchor="ctr"/>
            <a:lstStyle/>
            <a:p>
              <a:pPr algn="ctr" eaLnBrk="1" hangingPunct="1">
                <a:defRPr/>
              </a:pPr>
              <a:endParaRPr lang="es-ES" sz="2400">
                <a:ea typeface="ＭＳ Ｐゴシック" charset="-128"/>
                <a:cs typeface="+mn-cs"/>
              </a:endParaRPr>
            </a:p>
          </p:txBody>
        </p:sp>
        <p:sp>
          <p:nvSpPr>
            <p:cNvPr id="635911" name="Rectangle 8"/>
            <p:cNvSpPr>
              <a:spLocks noChangeArrowheads="1"/>
            </p:cNvSpPr>
            <p:nvPr/>
          </p:nvSpPr>
          <p:spPr bwMode="auto">
            <a:xfrm>
              <a:off x="3552" y="3888"/>
              <a:ext cx="1872" cy="9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eaLnBrk="1" hangingPunct="1"/>
              <a:endParaRPr lang="es-ES_tradnl" sz="2400"/>
            </a:p>
          </p:txBody>
        </p:sp>
        <p:sp>
          <p:nvSpPr>
            <p:cNvPr id="635912" name="Oval 9"/>
            <p:cNvSpPr>
              <a:spLocks noChangeAspect="1" noChangeArrowheads="1"/>
            </p:cNvSpPr>
            <p:nvPr/>
          </p:nvSpPr>
          <p:spPr bwMode="auto">
            <a:xfrm>
              <a:off x="4500" y="3375"/>
              <a:ext cx="460" cy="460"/>
            </a:xfrm>
            <a:prstGeom prst="ellipse">
              <a:avLst/>
            </a:prstGeom>
            <a:gradFill rotWithShape="0">
              <a:gsLst>
                <a:gs pos="0">
                  <a:srgbClr val="00FFCC"/>
                </a:gs>
                <a:gs pos="100000">
                  <a:srgbClr val="00765E"/>
                </a:gs>
              </a:gsLst>
              <a:path path="shape">
                <a:fillToRect l="50000" t="50000" r="50000" b="50000"/>
              </a:path>
            </a:gradFill>
            <a:ln w="9525">
              <a:solidFill>
                <a:srgbClr val="00CC99"/>
              </a:solidFill>
              <a:round/>
              <a:headEnd/>
              <a:tailEnd/>
            </a:ln>
          </p:spPr>
          <p:txBody>
            <a:bodyPr wrap="none" anchor="ctr"/>
            <a:lstStyle/>
            <a:p>
              <a:pPr algn="ctr" eaLnBrk="1" hangingPunct="1"/>
              <a:endParaRPr lang="es-ES_tradnl" sz="2400"/>
            </a:p>
          </p:txBody>
        </p:sp>
        <p:sp>
          <p:nvSpPr>
            <p:cNvPr id="635913" name="Line 11"/>
            <p:cNvSpPr>
              <a:spLocks noChangeShapeType="1"/>
            </p:cNvSpPr>
            <p:nvPr/>
          </p:nvSpPr>
          <p:spPr bwMode="auto">
            <a:xfrm>
              <a:off x="4725" y="3645"/>
              <a:ext cx="0" cy="48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35914" name="Line 12"/>
            <p:cNvSpPr>
              <a:spLocks noChangeShapeType="1"/>
            </p:cNvSpPr>
            <p:nvPr/>
          </p:nvSpPr>
          <p:spPr bwMode="auto">
            <a:xfrm>
              <a:off x="3696" y="1920"/>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5915" name="Line 14"/>
            <p:cNvSpPr>
              <a:spLocks noChangeShapeType="1"/>
            </p:cNvSpPr>
            <p:nvPr/>
          </p:nvSpPr>
          <p:spPr bwMode="auto">
            <a:xfrm>
              <a:off x="3792" y="1920"/>
              <a:ext cx="0" cy="1872"/>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ES"/>
            </a:p>
          </p:txBody>
        </p:sp>
        <p:sp>
          <p:nvSpPr>
            <p:cNvPr id="635916" name="Text Box 17"/>
            <p:cNvSpPr txBox="1">
              <a:spLocks noChangeArrowheads="1"/>
            </p:cNvSpPr>
            <p:nvPr/>
          </p:nvSpPr>
          <p:spPr bwMode="auto">
            <a:xfrm>
              <a:off x="4896" y="1920"/>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t>m =6Kg</a:t>
              </a:r>
            </a:p>
          </p:txBody>
        </p:sp>
        <p:sp>
          <p:nvSpPr>
            <p:cNvPr id="635917" name="Text Box 19"/>
            <p:cNvSpPr txBox="1">
              <a:spLocks noChangeArrowheads="1"/>
            </p:cNvSpPr>
            <p:nvPr/>
          </p:nvSpPr>
          <p:spPr bwMode="auto">
            <a:xfrm>
              <a:off x="3879" y="2500"/>
              <a:ext cx="7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t>y =10m</a:t>
              </a:r>
            </a:p>
          </p:txBody>
        </p:sp>
        <p:sp>
          <p:nvSpPr>
            <p:cNvPr id="635918" name="Line 22"/>
            <p:cNvSpPr>
              <a:spLocks noChangeShapeType="1"/>
            </p:cNvSpPr>
            <p:nvPr/>
          </p:nvSpPr>
          <p:spPr bwMode="auto">
            <a:xfrm>
              <a:off x="4545" y="3240"/>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5919" name="Line 23"/>
            <p:cNvSpPr>
              <a:spLocks noChangeShapeType="1"/>
            </p:cNvSpPr>
            <p:nvPr/>
          </p:nvSpPr>
          <p:spPr bwMode="auto">
            <a:xfrm>
              <a:off x="4860" y="3210"/>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5920" name="Line 24"/>
            <p:cNvSpPr>
              <a:spLocks noChangeShapeType="1"/>
            </p:cNvSpPr>
            <p:nvPr/>
          </p:nvSpPr>
          <p:spPr bwMode="auto">
            <a:xfrm>
              <a:off x="4815" y="3255"/>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5921" name="Line 25"/>
            <p:cNvSpPr>
              <a:spLocks noChangeShapeType="1"/>
            </p:cNvSpPr>
            <p:nvPr/>
          </p:nvSpPr>
          <p:spPr bwMode="auto">
            <a:xfrm>
              <a:off x="4635" y="324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5922" name="Line 26"/>
            <p:cNvSpPr>
              <a:spLocks noChangeShapeType="1"/>
            </p:cNvSpPr>
            <p:nvPr/>
          </p:nvSpPr>
          <p:spPr bwMode="auto">
            <a:xfrm>
              <a:off x="4770" y="3255"/>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sp>
        <p:nvSpPr>
          <p:cNvPr id="635907" name="17 Rectángulo"/>
          <p:cNvSpPr>
            <a:spLocks noChangeArrowheads="1"/>
          </p:cNvSpPr>
          <p:nvPr/>
        </p:nvSpPr>
        <p:spPr bwMode="auto">
          <a:xfrm>
            <a:off x="4283075" y="214313"/>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s-ES" sz="2400" b="1"/>
              <a:t>E</a:t>
            </a:r>
            <a:r>
              <a:rPr lang="es-ES" sz="2400" b="1" baseline="-25000"/>
              <a:t>p</a:t>
            </a:r>
            <a:endParaRPr lang="es-ES" sz="2400" baseline="-25000"/>
          </a:p>
        </p:txBody>
      </p:sp>
      <p:sp>
        <p:nvSpPr>
          <p:cNvPr id="635908" name="18 Rectángulo"/>
          <p:cNvSpPr>
            <a:spLocks noChangeArrowheads="1"/>
          </p:cNvSpPr>
          <p:nvPr/>
        </p:nvSpPr>
        <p:spPr bwMode="auto">
          <a:xfrm>
            <a:off x="5634038" y="214313"/>
            <a:ext cx="50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s-ES" sz="2400" b="1"/>
              <a:t>E</a:t>
            </a:r>
            <a:r>
              <a:rPr lang="es-ES" sz="2400" b="1" baseline="-25000"/>
              <a:t>c</a:t>
            </a:r>
            <a:endParaRPr lang="es-ES" sz="2400" baseline="-25000"/>
          </a:p>
        </p:txBody>
      </p:sp>
      <p:sp>
        <p:nvSpPr>
          <p:cNvPr id="635909" name="19 Rectángulo"/>
          <p:cNvSpPr>
            <a:spLocks noChangeArrowheads="1"/>
          </p:cNvSpPr>
          <p:nvPr/>
        </p:nvSpPr>
        <p:spPr bwMode="auto">
          <a:xfrm>
            <a:off x="7212013" y="214313"/>
            <a:ext cx="568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s-ES" sz="2400" b="1"/>
              <a:t>E</a:t>
            </a:r>
            <a:r>
              <a:rPr lang="es-ES" sz="2400" b="1" baseline="-25000"/>
              <a:t>m</a:t>
            </a:r>
            <a:endParaRPr lang="es-ES" sz="2400" baseline="-25000"/>
          </a:p>
        </p:txBody>
      </p:sp>
      <p:pic>
        <p:nvPicPr>
          <p:cNvPr id="21"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949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29"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E335718-C5B7-7841-BFC9-BECA29D247A2}" type="slidenum">
              <a:rPr lang="eu-ES" sz="1400">
                <a:latin typeface="Times" charset="0"/>
              </a:rPr>
              <a:pPr/>
              <a:t>36</a:t>
            </a:fld>
            <a:endParaRPr lang="eu-ES" sz="1400">
              <a:latin typeface="Times" charset="0"/>
            </a:endParaRPr>
          </a:p>
        </p:txBody>
      </p:sp>
      <p:graphicFrame>
        <p:nvGraphicFramePr>
          <p:cNvPr id="5" name="Object 5"/>
          <p:cNvGraphicFramePr>
            <a:graphicFrameLocks noChangeAspect="1"/>
          </p:cNvGraphicFramePr>
          <p:nvPr>
            <p:extLst>
              <p:ext uri="{D42A27DB-BD31-4B8C-83A1-F6EECF244321}">
                <p14:modId xmlns:p14="http://schemas.microsoft.com/office/powerpoint/2010/main" val="1562911187"/>
              </p:ext>
            </p:extLst>
          </p:nvPr>
        </p:nvGraphicFramePr>
        <p:xfrm>
          <a:off x="2857500" y="4073041"/>
          <a:ext cx="4168775" cy="1000125"/>
        </p:xfrm>
        <a:graphic>
          <a:graphicData uri="http://schemas.openxmlformats.org/presentationml/2006/ole">
            <mc:AlternateContent xmlns:mc="http://schemas.openxmlformats.org/markup-compatibility/2006">
              <mc:Choice xmlns:v="urn:schemas-microsoft-com:vml" Requires="v">
                <p:oleObj spid="_x0000_s47115" name="EcuaciÛn" r:id="rId3" imgW="952500" imgH="228600" progId="Equation.3">
                  <p:embed/>
                </p:oleObj>
              </mc:Choice>
              <mc:Fallback>
                <p:oleObj name="EcuaciÛn" r:id="rId3" imgW="9525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4073041"/>
                        <a:ext cx="4168775" cy="1000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 name="Text Box 7"/>
          <p:cNvSpPr txBox="1">
            <a:spLocks noChangeArrowheads="1"/>
          </p:cNvSpPr>
          <p:nvPr/>
        </p:nvSpPr>
        <p:spPr bwMode="auto">
          <a:xfrm>
            <a:off x="928688" y="2465559"/>
            <a:ext cx="7559675" cy="954088"/>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u-ES" sz="2400"/>
              <a:t>Energia zinetikoa eta potentzialaren baturari </a:t>
            </a:r>
            <a:r>
              <a:rPr lang="eu-ES" sz="3200" b="1"/>
              <a:t>Energia Mekanikoa </a:t>
            </a:r>
            <a:r>
              <a:rPr lang="eu-ES" sz="2000" b="1"/>
              <a:t>deitzen zaio</a:t>
            </a:r>
          </a:p>
        </p:txBody>
      </p:sp>
      <p:pic>
        <p:nvPicPr>
          <p:cNvPr id="8" name="Imagen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1" descr="blanco_peque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12" descr="logo_pap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628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3"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20CB0A7-644B-144C-95C1-3C0E4A9BAF76}" type="slidenum">
              <a:rPr lang="eu-ES" sz="1400">
                <a:latin typeface="Times" charset="0"/>
              </a:rPr>
              <a:pPr/>
              <a:t>37</a:t>
            </a:fld>
            <a:endParaRPr lang="eu-ES" sz="1400">
              <a:latin typeface="Times" charset="0"/>
            </a:endParaRPr>
          </a:p>
        </p:txBody>
      </p:sp>
      <p:sp>
        <p:nvSpPr>
          <p:cNvPr id="3" name="Oval 7"/>
          <p:cNvSpPr>
            <a:spLocks noChangeAspect="1" noChangeArrowheads="1"/>
          </p:cNvSpPr>
          <p:nvPr/>
        </p:nvSpPr>
        <p:spPr bwMode="auto">
          <a:xfrm>
            <a:off x="2366963" y="1571625"/>
            <a:ext cx="730250" cy="73025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rgbClr val="339966"/>
            </a:solidFill>
            <a:round/>
            <a:headEnd/>
            <a:tailEnd/>
          </a:ln>
          <a:effectLst/>
        </p:spPr>
        <p:txBody>
          <a:bodyPr wrap="none" anchor="ctr"/>
          <a:lstStyle/>
          <a:p>
            <a:pPr algn="ctr" eaLnBrk="1" hangingPunct="1">
              <a:defRPr/>
            </a:pPr>
            <a:endParaRPr lang="es-ES" sz="2400">
              <a:ea typeface="ＭＳ Ｐゴシック" charset="-128"/>
              <a:cs typeface="+mn-cs"/>
            </a:endParaRPr>
          </a:p>
        </p:txBody>
      </p:sp>
      <p:sp>
        <p:nvSpPr>
          <p:cNvPr id="637955" name="Rectangle 8"/>
          <p:cNvSpPr>
            <a:spLocks noChangeArrowheads="1"/>
          </p:cNvSpPr>
          <p:nvPr/>
        </p:nvSpPr>
        <p:spPr bwMode="auto">
          <a:xfrm>
            <a:off x="842963" y="5076825"/>
            <a:ext cx="2971800" cy="15240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eaLnBrk="1" hangingPunct="1"/>
            <a:endParaRPr lang="es-ES_tradnl" sz="2400"/>
          </a:p>
        </p:txBody>
      </p:sp>
      <p:sp>
        <p:nvSpPr>
          <p:cNvPr id="637956" name="Oval 9"/>
          <p:cNvSpPr>
            <a:spLocks noChangeAspect="1" noChangeArrowheads="1"/>
          </p:cNvSpPr>
          <p:nvPr/>
        </p:nvSpPr>
        <p:spPr bwMode="auto">
          <a:xfrm>
            <a:off x="2347913" y="4262438"/>
            <a:ext cx="730250" cy="730250"/>
          </a:xfrm>
          <a:prstGeom prst="ellipse">
            <a:avLst/>
          </a:prstGeom>
          <a:gradFill rotWithShape="0">
            <a:gsLst>
              <a:gs pos="0">
                <a:srgbClr val="00FFCC"/>
              </a:gs>
              <a:gs pos="100000">
                <a:srgbClr val="00765E"/>
              </a:gs>
            </a:gsLst>
            <a:path path="shape">
              <a:fillToRect l="50000" t="50000" r="50000" b="50000"/>
            </a:path>
          </a:gradFill>
          <a:ln w="9525">
            <a:solidFill>
              <a:srgbClr val="00CC99"/>
            </a:solidFill>
            <a:round/>
            <a:headEnd/>
            <a:tailEnd/>
          </a:ln>
        </p:spPr>
        <p:txBody>
          <a:bodyPr wrap="none" anchor="ctr"/>
          <a:lstStyle/>
          <a:p>
            <a:pPr algn="ctr" eaLnBrk="1" hangingPunct="1"/>
            <a:endParaRPr lang="es-ES_tradnl" sz="2400"/>
          </a:p>
        </p:txBody>
      </p:sp>
      <p:sp>
        <p:nvSpPr>
          <p:cNvPr id="637957" name="Line 11"/>
          <p:cNvSpPr>
            <a:spLocks noChangeShapeType="1"/>
          </p:cNvSpPr>
          <p:nvPr/>
        </p:nvSpPr>
        <p:spPr bwMode="auto">
          <a:xfrm flipH="1" flipV="1">
            <a:off x="2659063" y="3571875"/>
            <a:ext cx="46037" cy="1119188"/>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37958" name="Line 12"/>
          <p:cNvSpPr>
            <a:spLocks noChangeShapeType="1"/>
          </p:cNvSpPr>
          <p:nvPr/>
        </p:nvSpPr>
        <p:spPr bwMode="auto">
          <a:xfrm>
            <a:off x="1071563" y="1952625"/>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7959" name="Line 14"/>
          <p:cNvSpPr>
            <a:spLocks noChangeShapeType="1"/>
          </p:cNvSpPr>
          <p:nvPr/>
        </p:nvSpPr>
        <p:spPr bwMode="auto">
          <a:xfrm>
            <a:off x="1223963" y="1952625"/>
            <a:ext cx="0" cy="297180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ES"/>
          </a:p>
        </p:txBody>
      </p:sp>
      <p:sp>
        <p:nvSpPr>
          <p:cNvPr id="637960" name="Text Box 17"/>
          <p:cNvSpPr txBox="1">
            <a:spLocks noChangeArrowheads="1"/>
          </p:cNvSpPr>
          <p:nvPr/>
        </p:nvSpPr>
        <p:spPr bwMode="auto">
          <a:xfrm>
            <a:off x="3076575" y="3971925"/>
            <a:ext cx="1782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t>m =10Kg</a:t>
            </a:r>
          </a:p>
        </p:txBody>
      </p:sp>
      <p:sp>
        <p:nvSpPr>
          <p:cNvPr id="637961" name="Text Box 19"/>
          <p:cNvSpPr txBox="1">
            <a:spLocks noChangeArrowheads="1"/>
          </p:cNvSpPr>
          <p:nvPr/>
        </p:nvSpPr>
        <p:spPr bwMode="auto">
          <a:xfrm>
            <a:off x="714375" y="30575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t>y</a:t>
            </a:r>
          </a:p>
        </p:txBody>
      </p:sp>
      <p:sp>
        <p:nvSpPr>
          <p:cNvPr id="637962" name="Line 22"/>
          <p:cNvSpPr>
            <a:spLocks noChangeShapeType="1"/>
          </p:cNvSpPr>
          <p:nvPr/>
        </p:nvSpPr>
        <p:spPr bwMode="auto">
          <a:xfrm>
            <a:off x="2390775" y="4786313"/>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7963" name="Line 23"/>
          <p:cNvSpPr>
            <a:spLocks noChangeShapeType="1"/>
          </p:cNvSpPr>
          <p:nvPr/>
        </p:nvSpPr>
        <p:spPr bwMode="auto">
          <a:xfrm>
            <a:off x="2962275" y="4786313"/>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7964" name="Line 24"/>
          <p:cNvSpPr>
            <a:spLocks noChangeShapeType="1"/>
          </p:cNvSpPr>
          <p:nvPr/>
        </p:nvSpPr>
        <p:spPr bwMode="auto">
          <a:xfrm>
            <a:off x="2819400" y="485775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7965" name="Line 25"/>
          <p:cNvSpPr>
            <a:spLocks noChangeShapeType="1"/>
          </p:cNvSpPr>
          <p:nvPr/>
        </p:nvSpPr>
        <p:spPr bwMode="auto">
          <a:xfrm>
            <a:off x="2533650" y="485775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7966" name="Line 26"/>
          <p:cNvSpPr>
            <a:spLocks noChangeShapeType="1"/>
          </p:cNvSpPr>
          <p:nvPr/>
        </p:nvSpPr>
        <p:spPr bwMode="auto">
          <a:xfrm>
            <a:off x="2676525" y="485775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37967" name="15 Rectángulo"/>
          <p:cNvSpPr>
            <a:spLocks noChangeArrowheads="1"/>
          </p:cNvSpPr>
          <p:nvPr/>
        </p:nvSpPr>
        <p:spPr bwMode="auto">
          <a:xfrm>
            <a:off x="4387850" y="1214438"/>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s-ES" sz="2400" b="1"/>
              <a:t>E</a:t>
            </a:r>
            <a:r>
              <a:rPr lang="es-ES" sz="2400" b="1" baseline="-25000"/>
              <a:t>p</a:t>
            </a:r>
            <a:endParaRPr lang="es-ES" sz="2400" baseline="-25000"/>
          </a:p>
        </p:txBody>
      </p:sp>
      <p:sp>
        <p:nvSpPr>
          <p:cNvPr id="637968" name="16 Rectángulo"/>
          <p:cNvSpPr>
            <a:spLocks noChangeArrowheads="1"/>
          </p:cNvSpPr>
          <p:nvPr/>
        </p:nvSpPr>
        <p:spPr bwMode="auto">
          <a:xfrm>
            <a:off x="5738813" y="1214438"/>
            <a:ext cx="50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s-ES" sz="2400" b="1"/>
              <a:t>E</a:t>
            </a:r>
            <a:r>
              <a:rPr lang="es-ES" sz="2400" b="1" baseline="-25000"/>
              <a:t>c</a:t>
            </a:r>
            <a:endParaRPr lang="es-ES" sz="2400" baseline="-25000"/>
          </a:p>
        </p:txBody>
      </p:sp>
      <p:sp>
        <p:nvSpPr>
          <p:cNvPr id="637969" name="17 Rectángulo"/>
          <p:cNvSpPr>
            <a:spLocks noChangeArrowheads="1"/>
          </p:cNvSpPr>
          <p:nvPr/>
        </p:nvSpPr>
        <p:spPr bwMode="auto">
          <a:xfrm>
            <a:off x="7316788" y="1214438"/>
            <a:ext cx="568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s-ES" sz="2400" b="1"/>
              <a:t>E</a:t>
            </a:r>
            <a:r>
              <a:rPr lang="es-ES" sz="2400" b="1" baseline="-25000"/>
              <a:t>m</a:t>
            </a:r>
            <a:endParaRPr lang="es-ES" sz="2400" baseline="-25000"/>
          </a:p>
        </p:txBody>
      </p:sp>
      <p:sp>
        <p:nvSpPr>
          <p:cNvPr id="637970" name="18 CuadroTexto"/>
          <p:cNvSpPr txBox="1">
            <a:spLocks noChangeArrowheads="1"/>
          </p:cNvSpPr>
          <p:nvPr/>
        </p:nvSpPr>
        <p:spPr bwMode="auto">
          <a:xfrm>
            <a:off x="1323975" y="2981325"/>
            <a:ext cx="202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s-ES" sz="2400"/>
              <a:t>V</a:t>
            </a:r>
            <a:r>
              <a:rPr lang="es-ES" sz="2400" baseline="-25000"/>
              <a:t>o</a:t>
            </a:r>
            <a:r>
              <a:rPr lang="es-ES" sz="2400"/>
              <a:t>= 10m/s</a:t>
            </a:r>
          </a:p>
        </p:txBody>
      </p:sp>
      <p:pic>
        <p:nvPicPr>
          <p:cNvPr id="21"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8616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D991D65-DF21-B749-B6F2-B452A6E092CE}" type="slidenum">
              <a:rPr lang="eu-ES" sz="1400">
                <a:latin typeface="Times" charset="0"/>
              </a:rPr>
              <a:pPr/>
              <a:t>38</a:t>
            </a:fld>
            <a:endParaRPr lang="eu-ES" sz="1400">
              <a:latin typeface="Times" charset="0"/>
            </a:endParaRPr>
          </a:p>
        </p:txBody>
      </p:sp>
      <p:grpSp>
        <p:nvGrpSpPr>
          <p:cNvPr id="2" name="Group 27"/>
          <p:cNvGrpSpPr>
            <a:grpSpLocks/>
          </p:cNvGrpSpPr>
          <p:nvPr/>
        </p:nvGrpSpPr>
        <p:grpSpPr bwMode="auto">
          <a:xfrm>
            <a:off x="0" y="1336675"/>
            <a:ext cx="5868988" cy="3071813"/>
            <a:chOff x="3215" y="1365"/>
            <a:chExt cx="3697" cy="1935"/>
          </a:xfrm>
        </p:grpSpPr>
        <p:sp>
          <p:nvSpPr>
            <p:cNvPr id="3" name="Oval 7"/>
            <p:cNvSpPr>
              <a:spLocks noChangeAspect="1" noChangeArrowheads="1"/>
            </p:cNvSpPr>
            <p:nvPr/>
          </p:nvSpPr>
          <p:spPr bwMode="auto">
            <a:xfrm>
              <a:off x="3627" y="1410"/>
              <a:ext cx="460" cy="46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rgbClr val="339966"/>
              </a:solidFill>
              <a:round/>
              <a:headEnd/>
              <a:tailEnd/>
            </a:ln>
            <a:effectLst/>
          </p:spPr>
          <p:txBody>
            <a:bodyPr wrap="none" anchor="ctr"/>
            <a:lstStyle/>
            <a:p>
              <a:pPr algn="ctr" eaLnBrk="1" hangingPunct="1">
                <a:defRPr/>
              </a:pPr>
              <a:endParaRPr lang="es-ES" sz="2400">
                <a:ea typeface="ＭＳ Ｐゴシック" charset="-128"/>
                <a:cs typeface="+mn-cs"/>
              </a:endParaRPr>
            </a:p>
          </p:txBody>
        </p:sp>
        <p:sp>
          <p:nvSpPr>
            <p:cNvPr id="638986" name="Rectangle 8"/>
            <p:cNvSpPr>
              <a:spLocks noChangeArrowheads="1"/>
            </p:cNvSpPr>
            <p:nvPr/>
          </p:nvSpPr>
          <p:spPr bwMode="auto">
            <a:xfrm rot="1559365">
              <a:off x="3215" y="2527"/>
              <a:ext cx="3277" cy="108"/>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eaLnBrk="1" hangingPunct="1"/>
              <a:endParaRPr lang="es-ES_tradnl" sz="2400"/>
            </a:p>
          </p:txBody>
        </p:sp>
        <p:sp>
          <p:nvSpPr>
            <p:cNvPr id="638987" name="Oval 9"/>
            <p:cNvSpPr>
              <a:spLocks noChangeAspect="1" noChangeArrowheads="1"/>
            </p:cNvSpPr>
            <p:nvPr/>
          </p:nvSpPr>
          <p:spPr bwMode="auto">
            <a:xfrm>
              <a:off x="6237" y="2670"/>
              <a:ext cx="460" cy="460"/>
            </a:xfrm>
            <a:prstGeom prst="ellipse">
              <a:avLst/>
            </a:prstGeom>
            <a:gradFill rotWithShape="0">
              <a:gsLst>
                <a:gs pos="0">
                  <a:srgbClr val="00FFCC"/>
                </a:gs>
                <a:gs pos="100000">
                  <a:srgbClr val="00765E"/>
                </a:gs>
              </a:gsLst>
              <a:path path="shape">
                <a:fillToRect l="50000" t="50000" r="50000" b="50000"/>
              </a:path>
            </a:gradFill>
            <a:ln w="9525">
              <a:solidFill>
                <a:srgbClr val="00CC99"/>
              </a:solidFill>
              <a:round/>
              <a:headEnd/>
              <a:tailEnd/>
            </a:ln>
          </p:spPr>
          <p:txBody>
            <a:bodyPr wrap="none" anchor="ctr"/>
            <a:lstStyle/>
            <a:p>
              <a:pPr algn="ctr" eaLnBrk="1" hangingPunct="1"/>
              <a:endParaRPr lang="es-ES_tradnl" sz="2400"/>
            </a:p>
          </p:txBody>
        </p:sp>
        <p:sp>
          <p:nvSpPr>
            <p:cNvPr id="638988" name="Line 11"/>
            <p:cNvSpPr>
              <a:spLocks noChangeShapeType="1"/>
            </p:cNvSpPr>
            <p:nvPr/>
          </p:nvSpPr>
          <p:spPr bwMode="auto">
            <a:xfrm>
              <a:off x="6462" y="2985"/>
              <a:ext cx="450" cy="27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38989" name="Line 14"/>
            <p:cNvSpPr>
              <a:spLocks noChangeShapeType="1"/>
            </p:cNvSpPr>
            <p:nvPr/>
          </p:nvSpPr>
          <p:spPr bwMode="auto">
            <a:xfrm>
              <a:off x="3792" y="1920"/>
              <a:ext cx="29" cy="138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ES"/>
            </a:p>
          </p:txBody>
        </p:sp>
        <p:sp>
          <p:nvSpPr>
            <p:cNvPr id="638990" name="Text Box 17"/>
            <p:cNvSpPr txBox="1">
              <a:spLocks noChangeArrowheads="1"/>
            </p:cNvSpPr>
            <p:nvPr/>
          </p:nvSpPr>
          <p:spPr bwMode="auto">
            <a:xfrm>
              <a:off x="4115" y="1365"/>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t>m =6Kg</a:t>
              </a:r>
            </a:p>
          </p:txBody>
        </p:sp>
        <p:sp>
          <p:nvSpPr>
            <p:cNvPr id="638991" name="Text Box 19"/>
            <p:cNvSpPr txBox="1">
              <a:spLocks noChangeArrowheads="1"/>
            </p:cNvSpPr>
            <p:nvPr/>
          </p:nvSpPr>
          <p:spPr bwMode="auto">
            <a:xfrm>
              <a:off x="3312" y="230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t>y</a:t>
              </a:r>
            </a:p>
          </p:txBody>
        </p:sp>
      </p:grpSp>
      <p:sp>
        <p:nvSpPr>
          <p:cNvPr id="638979" name="15 Rectángulo"/>
          <p:cNvSpPr>
            <a:spLocks noChangeArrowheads="1"/>
          </p:cNvSpPr>
          <p:nvPr/>
        </p:nvSpPr>
        <p:spPr bwMode="auto">
          <a:xfrm>
            <a:off x="5283200" y="1408113"/>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s-ES" sz="2400" b="1"/>
              <a:t>E</a:t>
            </a:r>
            <a:r>
              <a:rPr lang="es-ES" sz="2400" b="1" baseline="-25000"/>
              <a:t>p</a:t>
            </a:r>
            <a:endParaRPr lang="es-ES" sz="2400" baseline="-25000"/>
          </a:p>
        </p:txBody>
      </p:sp>
      <p:sp>
        <p:nvSpPr>
          <p:cNvPr id="638980" name="16 Rectángulo"/>
          <p:cNvSpPr>
            <a:spLocks noChangeArrowheads="1"/>
          </p:cNvSpPr>
          <p:nvPr/>
        </p:nvSpPr>
        <p:spPr bwMode="auto">
          <a:xfrm>
            <a:off x="6634163" y="1408113"/>
            <a:ext cx="50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s-ES" sz="2400" b="1"/>
              <a:t>E</a:t>
            </a:r>
            <a:r>
              <a:rPr lang="es-ES" sz="2400" b="1" baseline="-25000"/>
              <a:t>c</a:t>
            </a:r>
            <a:endParaRPr lang="es-ES" sz="2400" baseline="-25000"/>
          </a:p>
        </p:txBody>
      </p:sp>
      <p:sp>
        <p:nvSpPr>
          <p:cNvPr id="638981" name="17 Rectángulo"/>
          <p:cNvSpPr>
            <a:spLocks noChangeArrowheads="1"/>
          </p:cNvSpPr>
          <p:nvPr/>
        </p:nvSpPr>
        <p:spPr bwMode="auto">
          <a:xfrm>
            <a:off x="8212138" y="1479550"/>
            <a:ext cx="568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s-ES" sz="2400" b="1"/>
              <a:t>E</a:t>
            </a:r>
            <a:r>
              <a:rPr lang="es-ES" sz="2400" b="1" baseline="-25000"/>
              <a:t>m</a:t>
            </a:r>
            <a:endParaRPr lang="es-ES" sz="2400" baseline="-25000"/>
          </a:p>
        </p:txBody>
      </p:sp>
      <p:cxnSp>
        <p:nvCxnSpPr>
          <p:cNvPr id="638982" name="19 Conector recto"/>
          <p:cNvCxnSpPr>
            <a:cxnSpLocks noChangeShapeType="1"/>
          </p:cNvCxnSpPr>
          <p:nvPr/>
        </p:nvCxnSpPr>
        <p:spPr bwMode="auto">
          <a:xfrm rot="10800000">
            <a:off x="857250" y="4408488"/>
            <a:ext cx="4000500" cy="714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38983" name="22 CuadroTexto"/>
          <p:cNvSpPr txBox="1">
            <a:spLocks noChangeArrowheads="1"/>
          </p:cNvSpPr>
          <p:nvPr/>
        </p:nvSpPr>
        <p:spPr bwMode="auto">
          <a:xfrm>
            <a:off x="3857625" y="4051300"/>
            <a:ext cx="64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s-ES" sz="2400"/>
              <a:t>35º</a:t>
            </a:r>
          </a:p>
        </p:txBody>
      </p:sp>
      <p:sp>
        <p:nvSpPr>
          <p:cNvPr id="638984" name="23 CuadroTexto"/>
          <p:cNvSpPr txBox="1">
            <a:spLocks noChangeArrowheads="1"/>
          </p:cNvSpPr>
          <p:nvPr/>
        </p:nvSpPr>
        <p:spPr bwMode="auto">
          <a:xfrm rot="1753410">
            <a:off x="2608263" y="2506663"/>
            <a:ext cx="1357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s-ES" sz="2400"/>
              <a:t>s = 12m</a:t>
            </a:r>
          </a:p>
        </p:txBody>
      </p:sp>
      <p:pic>
        <p:nvPicPr>
          <p:cNvPr id="18"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246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1"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56B0758-D465-A145-981E-26ACC815665E}" type="slidenum">
              <a:rPr lang="eu-ES" sz="1400">
                <a:latin typeface="Times" charset="0"/>
              </a:rPr>
              <a:pPr/>
              <a:t>39</a:t>
            </a:fld>
            <a:endParaRPr lang="eu-ES" sz="1400">
              <a:latin typeface="Times" charset="0"/>
            </a:endParaRPr>
          </a:p>
        </p:txBody>
      </p:sp>
      <p:sp>
        <p:nvSpPr>
          <p:cNvPr id="640002" name="Text Box 2"/>
          <p:cNvSpPr txBox="1">
            <a:spLocks noChangeArrowheads="1"/>
          </p:cNvSpPr>
          <p:nvPr/>
        </p:nvSpPr>
        <p:spPr bwMode="auto">
          <a:xfrm>
            <a:off x="250825" y="1236802"/>
            <a:ext cx="3671888" cy="107632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3200"/>
              <a:t>Energia Potentzial elastikoa</a:t>
            </a:r>
          </a:p>
        </p:txBody>
      </p:sp>
      <p:sp>
        <p:nvSpPr>
          <p:cNvPr id="19" name="Text Box 22"/>
          <p:cNvSpPr txBox="1">
            <a:spLocks noChangeArrowheads="1"/>
          </p:cNvSpPr>
          <p:nvPr/>
        </p:nvSpPr>
        <p:spPr bwMode="auto">
          <a:xfrm>
            <a:off x="34925" y="2278202"/>
            <a:ext cx="4324350" cy="119697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eu-ES" sz="2400"/>
              <a:t>Indar elastikoaren lana energia potentzial elastikoa da:</a:t>
            </a:r>
          </a:p>
        </p:txBody>
      </p:sp>
      <p:graphicFrame>
        <p:nvGraphicFramePr>
          <p:cNvPr id="20" name="Object 23"/>
          <p:cNvGraphicFramePr>
            <a:graphicFrameLocks noChangeAspect="1"/>
          </p:cNvGraphicFramePr>
          <p:nvPr>
            <p:extLst>
              <p:ext uri="{D42A27DB-BD31-4B8C-83A1-F6EECF244321}">
                <p14:modId xmlns:p14="http://schemas.microsoft.com/office/powerpoint/2010/main" val="2592696621"/>
              </p:ext>
            </p:extLst>
          </p:nvPr>
        </p:nvGraphicFramePr>
        <p:xfrm>
          <a:off x="609600" y="3249752"/>
          <a:ext cx="3783013" cy="1035050"/>
        </p:xfrm>
        <a:graphic>
          <a:graphicData uri="http://schemas.openxmlformats.org/presentationml/2006/ole">
            <mc:AlternateContent xmlns:mc="http://schemas.openxmlformats.org/markup-compatibility/2006">
              <mc:Choice xmlns:v="urn:schemas-microsoft-com:vml" Requires="v">
                <p:oleObj spid="_x0000_s50187" name="EcuaciÛn" r:id="rId3" imgW="1435100" imgH="393700" progId="Equation.3">
                  <p:embed/>
                </p:oleObj>
              </mc:Choice>
              <mc:Fallback>
                <p:oleObj name="EcuaciÛn" r:id="rId3" imgW="14351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249752"/>
                        <a:ext cx="3783013" cy="10350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40968" name="8 Conector recto de flecha"/>
          <p:cNvCxnSpPr>
            <a:cxnSpLocks noChangeShapeType="1"/>
          </p:cNvCxnSpPr>
          <p:nvPr/>
        </p:nvCxnSpPr>
        <p:spPr bwMode="auto">
          <a:xfrm>
            <a:off x="4357688" y="5857875"/>
            <a:ext cx="714375" cy="1588"/>
          </a:xfrm>
          <a:prstGeom prst="straightConnector1">
            <a:avLst/>
          </a:prstGeom>
          <a:noFill/>
          <a:ln w="34925">
            <a:solidFill>
              <a:srgbClr val="FFFF00"/>
            </a:solidFill>
            <a:round/>
            <a:headEnd/>
            <a:tailEnd type="arrow" w="med" len="med"/>
          </a:ln>
          <a:extLst>
            <a:ext uri="{909E8E84-426E-40dd-AFC4-6F175D3DCCD1}">
              <a14:hiddenFill xmlns:a14="http://schemas.microsoft.com/office/drawing/2010/main">
                <a:noFill/>
              </a14:hiddenFill>
            </a:ext>
          </a:extLst>
        </p:spPr>
      </p:cxnSp>
      <p:sp>
        <p:nvSpPr>
          <p:cNvPr id="640008" name="CuadroTexto 8"/>
          <p:cNvSpPr txBox="1">
            <a:spLocks noChangeArrowheads="1"/>
          </p:cNvSpPr>
          <p:nvPr/>
        </p:nvSpPr>
        <p:spPr bwMode="auto">
          <a:xfrm>
            <a:off x="5076825" y="1555889"/>
            <a:ext cx="40671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1800" dirty="0"/>
              <a:t>Malgukiek elastikotasuna dute. Posizio normala dute. Honetatik kanpo  energia potentziala gordetzen dute eta indarrak eragiten dituzte.</a:t>
            </a:r>
          </a:p>
          <a:p>
            <a:pPr eaLnBrk="1" hangingPunct="1"/>
            <a:endParaRPr lang="eu-ES" sz="1800" dirty="0"/>
          </a:p>
          <a:p>
            <a:pPr eaLnBrk="1" hangingPunct="1"/>
            <a:r>
              <a:rPr lang="eu-ES" sz="1800" dirty="0"/>
              <a:t>Indar elastikoa horrela kalkulatzen da: F = - k  ΔX</a:t>
            </a:r>
          </a:p>
          <a:p>
            <a:pPr eaLnBrk="1" hangingPunct="1"/>
            <a:r>
              <a:rPr lang="eu-ES" sz="1800" dirty="0"/>
              <a:t>ΔX =  Posizio normaletik egindako desplazamendua </a:t>
            </a:r>
          </a:p>
          <a:p>
            <a:pPr eaLnBrk="1" hangingPunct="1"/>
            <a:r>
              <a:rPr lang="eu-ES" sz="1800" dirty="0"/>
              <a:t> k =  Malgukiaren elastikotasun konstantea </a:t>
            </a:r>
          </a:p>
          <a:p>
            <a:pPr eaLnBrk="1" hangingPunct="1"/>
            <a:r>
              <a:rPr lang="eu-ES" sz="1800" dirty="0"/>
              <a:t>F =  Indar elastikoa	</a:t>
            </a:r>
          </a:p>
        </p:txBody>
      </p:sp>
      <p:pic>
        <p:nvPicPr>
          <p:cNvPr id="12" name="Imagen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descr="blanco_peque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4463"/>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2" descr="logo_pap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9038" y="144463"/>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084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7"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F2FBC668-DA12-3C4E-AD4D-613B68727ADD}" type="slidenum">
              <a:rPr lang="eu-ES" sz="1400">
                <a:latin typeface="Times" charset="0"/>
              </a:rPr>
              <a:pPr/>
              <a:t>4</a:t>
            </a:fld>
            <a:endParaRPr lang="eu-ES" sz="1400">
              <a:latin typeface="Times" charset="0"/>
            </a:endParaRPr>
          </a:p>
        </p:txBody>
      </p:sp>
      <p:sp>
        <p:nvSpPr>
          <p:cNvPr id="592898" name="Text Box 2"/>
          <p:cNvSpPr txBox="1">
            <a:spLocks noChangeArrowheads="1"/>
          </p:cNvSpPr>
          <p:nvPr/>
        </p:nvSpPr>
        <p:spPr bwMode="auto">
          <a:xfrm>
            <a:off x="179388" y="788988"/>
            <a:ext cx="5184775" cy="528638"/>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2800" dirty="0"/>
              <a:t>Bi energia </a:t>
            </a:r>
            <a:r>
              <a:rPr lang="eu-ES" sz="2800" dirty="0" smtClean="0"/>
              <a:t>mota al ditugu?</a:t>
            </a:r>
            <a:endParaRPr lang="eu-ES" sz="2800" dirty="0"/>
          </a:p>
        </p:txBody>
      </p:sp>
      <p:grpSp>
        <p:nvGrpSpPr>
          <p:cNvPr id="6" name="Group 82"/>
          <p:cNvGrpSpPr>
            <a:grpSpLocks/>
          </p:cNvGrpSpPr>
          <p:nvPr/>
        </p:nvGrpSpPr>
        <p:grpSpPr bwMode="auto">
          <a:xfrm>
            <a:off x="2051050" y="1273686"/>
            <a:ext cx="6938963" cy="633413"/>
            <a:chOff x="1292" y="1103"/>
            <a:chExt cx="4222" cy="399"/>
          </a:xfrm>
        </p:grpSpPr>
        <p:sp>
          <p:nvSpPr>
            <p:cNvPr id="592937" name="Rectangle 60"/>
            <p:cNvSpPr>
              <a:spLocks noChangeArrowheads="1"/>
            </p:cNvSpPr>
            <p:nvPr/>
          </p:nvSpPr>
          <p:spPr bwMode="auto">
            <a:xfrm>
              <a:off x="1292" y="1103"/>
              <a:ext cx="4222" cy="399"/>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s-ES"/>
            </a:p>
          </p:txBody>
        </p:sp>
        <p:sp>
          <p:nvSpPr>
            <p:cNvPr id="592938" name="Text Box 63"/>
            <p:cNvSpPr txBox="1">
              <a:spLocks noChangeArrowheads="1"/>
            </p:cNvSpPr>
            <p:nvPr/>
          </p:nvSpPr>
          <p:spPr bwMode="auto">
            <a:xfrm>
              <a:off x="1360" y="1148"/>
              <a:ext cx="4083" cy="218"/>
            </a:xfrm>
            <a:prstGeom prst="rect">
              <a:avLst/>
            </a:prstGeom>
            <a:solidFill>
              <a:srgbClr val="FFFF99"/>
            </a:solidFill>
            <a:ln w="9525">
              <a:solidFill>
                <a:schemeClr val="bg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b="1"/>
                <a:t>Energia zinetikoa (</a:t>
              </a:r>
              <a:r>
                <a:rPr lang="eu-ES" b="1" i="1"/>
                <a:t>E</a:t>
              </a:r>
              <a:r>
                <a:rPr lang="eu-ES" b="1" baseline="-25000"/>
                <a:t>C</a:t>
              </a:r>
              <a:r>
                <a:rPr lang="eu-ES" b="1"/>
                <a:t>). </a:t>
              </a:r>
              <a:r>
                <a:rPr lang="eu-ES"/>
                <a:t>Mugimendua dutelako </a:t>
              </a:r>
              <a:r>
                <a:rPr lang="eu-ES" i="1"/>
                <a:t>E</a:t>
              </a:r>
              <a:r>
                <a:rPr lang="eu-ES" baseline="-25000"/>
                <a:t>C</a:t>
              </a:r>
              <a:r>
                <a:rPr lang="eu-ES"/>
                <a:t> =1/2 m·v</a:t>
              </a:r>
              <a:r>
                <a:rPr lang="eu-ES" baseline="30000"/>
                <a:t>2</a:t>
              </a:r>
            </a:p>
          </p:txBody>
        </p:sp>
      </p:grpSp>
      <p:sp>
        <p:nvSpPr>
          <p:cNvPr id="592902" name="Rectangle 59"/>
          <p:cNvSpPr>
            <a:spLocks noChangeArrowheads="1"/>
          </p:cNvSpPr>
          <p:nvPr/>
        </p:nvSpPr>
        <p:spPr bwMode="auto">
          <a:xfrm>
            <a:off x="2051050" y="1736725"/>
            <a:ext cx="1512888" cy="1692275"/>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s-ES"/>
          </a:p>
        </p:txBody>
      </p:sp>
      <p:sp>
        <p:nvSpPr>
          <p:cNvPr id="592903" name="Text Box 69"/>
          <p:cNvSpPr txBox="1">
            <a:spLocks noChangeArrowheads="1"/>
          </p:cNvSpPr>
          <p:nvPr/>
        </p:nvSpPr>
        <p:spPr bwMode="auto">
          <a:xfrm>
            <a:off x="2122488" y="1773238"/>
            <a:ext cx="1370012" cy="1568450"/>
          </a:xfrm>
          <a:prstGeom prst="rect">
            <a:avLst/>
          </a:prstGeom>
          <a:solidFill>
            <a:srgbClr val="FFFF99"/>
          </a:solidFill>
          <a:ln w="9525">
            <a:solidFill>
              <a:schemeClr val="bg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b="1"/>
              <a:t>Energia potentziala</a:t>
            </a:r>
          </a:p>
          <a:p>
            <a:pPr eaLnBrk="1" hangingPunct="1"/>
            <a:r>
              <a:rPr lang="eu-ES" b="1"/>
              <a:t>(</a:t>
            </a:r>
            <a:r>
              <a:rPr lang="eu-ES" b="1" i="1"/>
              <a:t>E</a:t>
            </a:r>
            <a:r>
              <a:rPr lang="eu-ES" b="1" baseline="-25000"/>
              <a:t>P</a:t>
            </a:r>
            <a:r>
              <a:rPr lang="eu-ES" b="1"/>
              <a:t>).</a:t>
            </a:r>
            <a:r>
              <a:rPr lang="eu-ES"/>
              <a:t> Posizioa edukitzeagatik</a:t>
            </a:r>
          </a:p>
        </p:txBody>
      </p:sp>
      <p:sp>
        <p:nvSpPr>
          <p:cNvPr id="592904" name="Rectangle 62"/>
          <p:cNvSpPr>
            <a:spLocks noChangeArrowheads="1"/>
          </p:cNvSpPr>
          <p:nvPr/>
        </p:nvSpPr>
        <p:spPr bwMode="auto">
          <a:xfrm>
            <a:off x="3635375" y="1765300"/>
            <a:ext cx="5354638" cy="1008063"/>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s-ES"/>
          </a:p>
        </p:txBody>
      </p:sp>
      <p:sp>
        <p:nvSpPr>
          <p:cNvPr id="592905" name="Text Box 70"/>
          <p:cNvSpPr txBox="1">
            <a:spLocks noChangeArrowheads="1"/>
          </p:cNvSpPr>
          <p:nvPr/>
        </p:nvSpPr>
        <p:spPr bwMode="auto">
          <a:xfrm>
            <a:off x="3708400" y="1916113"/>
            <a:ext cx="4892675" cy="1079500"/>
          </a:xfrm>
          <a:prstGeom prst="rect">
            <a:avLst/>
          </a:prstGeom>
          <a:solidFill>
            <a:srgbClr val="FFFF99"/>
          </a:solidFill>
          <a:ln w="9525">
            <a:solidFill>
              <a:schemeClr val="bg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b="1"/>
              <a:t>Energia potentzial grabitatorioa</a:t>
            </a:r>
            <a:r>
              <a:rPr lang="eu-ES"/>
              <a:t>. Eremu grabitatorioan egoteagatik. </a:t>
            </a:r>
          </a:p>
          <a:p>
            <a:pPr eaLnBrk="1" hangingPunct="1"/>
            <a:r>
              <a:rPr lang="eu-ES" i="1"/>
              <a:t>E</a:t>
            </a:r>
            <a:r>
              <a:rPr lang="eu-ES" baseline="-25000"/>
              <a:t>P</a:t>
            </a:r>
            <a:r>
              <a:rPr lang="eu-ES"/>
              <a:t> = m⋅ g ⋅ h</a:t>
            </a:r>
          </a:p>
          <a:p>
            <a:pPr eaLnBrk="1" hangingPunct="1"/>
            <a:endParaRPr lang="eu-ES"/>
          </a:p>
        </p:txBody>
      </p:sp>
      <p:grpSp>
        <p:nvGrpSpPr>
          <p:cNvPr id="7" name="Group 85"/>
          <p:cNvGrpSpPr>
            <a:grpSpLocks/>
          </p:cNvGrpSpPr>
          <p:nvPr/>
        </p:nvGrpSpPr>
        <p:grpSpPr bwMode="auto">
          <a:xfrm>
            <a:off x="3635375" y="2852738"/>
            <a:ext cx="5354638" cy="647700"/>
            <a:chOff x="2290" y="2183"/>
            <a:chExt cx="3221" cy="408"/>
          </a:xfrm>
        </p:grpSpPr>
        <p:sp>
          <p:nvSpPr>
            <p:cNvPr id="592935" name="Rectangle 61"/>
            <p:cNvSpPr>
              <a:spLocks noChangeArrowheads="1"/>
            </p:cNvSpPr>
            <p:nvPr/>
          </p:nvSpPr>
          <p:spPr bwMode="auto">
            <a:xfrm>
              <a:off x="2290" y="2183"/>
              <a:ext cx="3221" cy="408"/>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s-ES"/>
            </a:p>
          </p:txBody>
        </p:sp>
        <p:sp>
          <p:nvSpPr>
            <p:cNvPr id="592936" name="Text Box 71"/>
            <p:cNvSpPr txBox="1">
              <a:spLocks noChangeArrowheads="1"/>
            </p:cNvSpPr>
            <p:nvPr/>
          </p:nvSpPr>
          <p:spPr bwMode="auto">
            <a:xfrm>
              <a:off x="2322" y="2200"/>
              <a:ext cx="3176" cy="372"/>
            </a:xfrm>
            <a:prstGeom prst="rect">
              <a:avLst/>
            </a:prstGeom>
            <a:solidFill>
              <a:srgbClr val="FFFF99"/>
            </a:solidFill>
            <a:ln w="9525">
              <a:solidFill>
                <a:schemeClr val="bg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b="1"/>
                <a:t>Energia potentzial elastikoa</a:t>
              </a:r>
              <a:r>
                <a:rPr lang="eu-ES"/>
                <a:t>. Deformatzerakoan (malgukia) duten energia da: </a:t>
              </a:r>
              <a:r>
                <a:rPr lang="eu-ES" i="1"/>
                <a:t>E</a:t>
              </a:r>
              <a:r>
                <a:rPr lang="eu-ES" baseline="-25000"/>
                <a:t>E </a:t>
              </a:r>
              <a:r>
                <a:rPr lang="eu-ES"/>
                <a:t>= 1/2 k·x</a:t>
              </a:r>
              <a:r>
                <a:rPr lang="eu-ES" baseline="30000"/>
                <a:t>2</a:t>
              </a:r>
              <a:r>
                <a:rPr lang="eu-ES"/>
                <a:t> </a:t>
              </a:r>
            </a:p>
          </p:txBody>
        </p:sp>
      </p:grpSp>
      <p:grpSp>
        <p:nvGrpSpPr>
          <p:cNvPr id="8" name="Group 88"/>
          <p:cNvGrpSpPr>
            <a:grpSpLocks/>
          </p:cNvGrpSpPr>
          <p:nvPr/>
        </p:nvGrpSpPr>
        <p:grpSpPr bwMode="auto">
          <a:xfrm>
            <a:off x="5256173" y="3583770"/>
            <a:ext cx="2403784" cy="504825"/>
            <a:chOff x="1292" y="2613"/>
            <a:chExt cx="4222" cy="318"/>
          </a:xfrm>
        </p:grpSpPr>
        <p:sp>
          <p:nvSpPr>
            <p:cNvPr id="592933" name="Rectangle 55"/>
            <p:cNvSpPr>
              <a:spLocks noChangeArrowheads="1"/>
            </p:cNvSpPr>
            <p:nvPr/>
          </p:nvSpPr>
          <p:spPr bwMode="auto">
            <a:xfrm>
              <a:off x="1292" y="2613"/>
              <a:ext cx="4222" cy="318"/>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s-ES"/>
            </a:p>
          </p:txBody>
        </p:sp>
        <p:sp>
          <p:nvSpPr>
            <p:cNvPr id="592934" name="Text Box 72"/>
            <p:cNvSpPr txBox="1">
              <a:spLocks noChangeArrowheads="1"/>
            </p:cNvSpPr>
            <p:nvPr/>
          </p:nvSpPr>
          <p:spPr bwMode="auto">
            <a:xfrm>
              <a:off x="1338" y="2628"/>
              <a:ext cx="4082" cy="218"/>
            </a:xfrm>
            <a:prstGeom prst="rect">
              <a:avLst/>
            </a:prstGeom>
            <a:solidFill>
              <a:srgbClr val="FFFF99"/>
            </a:solidFill>
            <a:ln w="9525">
              <a:solidFill>
                <a:schemeClr val="bg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a:t>Partikulen agitazioa</a:t>
              </a:r>
            </a:p>
          </p:txBody>
        </p:sp>
      </p:grpSp>
      <p:grpSp>
        <p:nvGrpSpPr>
          <p:cNvPr id="9" name="Group 87"/>
          <p:cNvGrpSpPr>
            <a:grpSpLocks/>
          </p:cNvGrpSpPr>
          <p:nvPr/>
        </p:nvGrpSpPr>
        <p:grpSpPr bwMode="auto">
          <a:xfrm>
            <a:off x="5256172" y="4123520"/>
            <a:ext cx="3508375" cy="504825"/>
            <a:chOff x="1292" y="2953"/>
            <a:chExt cx="4222" cy="318"/>
          </a:xfrm>
        </p:grpSpPr>
        <p:sp>
          <p:nvSpPr>
            <p:cNvPr id="592931" name="Rectangle 56"/>
            <p:cNvSpPr>
              <a:spLocks noChangeArrowheads="1"/>
            </p:cNvSpPr>
            <p:nvPr/>
          </p:nvSpPr>
          <p:spPr bwMode="auto">
            <a:xfrm>
              <a:off x="1292" y="2953"/>
              <a:ext cx="4222" cy="318"/>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s-ES"/>
            </a:p>
          </p:txBody>
        </p:sp>
        <p:sp>
          <p:nvSpPr>
            <p:cNvPr id="592932" name="Text Box 73"/>
            <p:cNvSpPr txBox="1">
              <a:spLocks noChangeArrowheads="1"/>
            </p:cNvSpPr>
            <p:nvPr/>
          </p:nvSpPr>
          <p:spPr bwMode="auto">
            <a:xfrm>
              <a:off x="1338" y="2968"/>
              <a:ext cx="4082" cy="218"/>
            </a:xfrm>
            <a:prstGeom prst="rect">
              <a:avLst/>
            </a:prstGeom>
            <a:solidFill>
              <a:srgbClr val="FFFF99"/>
            </a:solidFill>
            <a:ln w="9525">
              <a:solidFill>
                <a:schemeClr val="bg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a:t>Atomoen loturekin erlazionatutakoa</a:t>
              </a:r>
            </a:p>
          </p:txBody>
        </p:sp>
      </p:grpSp>
      <p:grpSp>
        <p:nvGrpSpPr>
          <p:cNvPr id="10" name="Group 89"/>
          <p:cNvGrpSpPr>
            <a:grpSpLocks/>
          </p:cNvGrpSpPr>
          <p:nvPr/>
        </p:nvGrpSpPr>
        <p:grpSpPr bwMode="auto">
          <a:xfrm>
            <a:off x="5256172" y="4663270"/>
            <a:ext cx="3648075" cy="504825"/>
            <a:chOff x="1292" y="3293"/>
            <a:chExt cx="4222" cy="318"/>
          </a:xfrm>
        </p:grpSpPr>
        <p:sp>
          <p:nvSpPr>
            <p:cNvPr id="592929" name="Rectangle 57"/>
            <p:cNvSpPr>
              <a:spLocks noChangeArrowheads="1"/>
            </p:cNvSpPr>
            <p:nvPr/>
          </p:nvSpPr>
          <p:spPr bwMode="auto">
            <a:xfrm>
              <a:off x="1292" y="3293"/>
              <a:ext cx="4222" cy="318"/>
            </a:xfrm>
            <a:prstGeom prst="rect">
              <a:avLst/>
            </a:prstGeom>
            <a:solidFill>
              <a:srgbClr val="FFFF99"/>
            </a:solidFill>
            <a:ln w="9525">
              <a:solidFill>
                <a:schemeClr val="tx1"/>
              </a:solidFill>
              <a:miter lim="800000"/>
              <a:headEnd/>
              <a:tailEnd/>
            </a:ln>
          </p:spPr>
          <p:txBody>
            <a:bodyPr wrap="none" anchor="ctr"/>
            <a:lstStyle/>
            <a:p>
              <a:pPr algn="just" eaLnBrk="1" hangingPunct="1"/>
              <a:endParaRPr lang="es-ES"/>
            </a:p>
          </p:txBody>
        </p:sp>
        <p:sp>
          <p:nvSpPr>
            <p:cNvPr id="592930" name="Text Box 74"/>
            <p:cNvSpPr txBox="1">
              <a:spLocks noChangeArrowheads="1"/>
            </p:cNvSpPr>
            <p:nvPr/>
          </p:nvSpPr>
          <p:spPr bwMode="auto">
            <a:xfrm>
              <a:off x="1338" y="3308"/>
              <a:ext cx="4082" cy="218"/>
            </a:xfrm>
            <a:prstGeom prst="rect">
              <a:avLst/>
            </a:prstGeom>
            <a:solidFill>
              <a:srgbClr val="FFFF99"/>
            </a:solidFill>
            <a:ln w="9525">
              <a:solidFill>
                <a:schemeClr val="bg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eu-ES"/>
                <a:t>Atomoen nukleoak apurtzerakoan</a:t>
              </a:r>
            </a:p>
          </p:txBody>
        </p:sp>
      </p:grpSp>
      <p:grpSp>
        <p:nvGrpSpPr>
          <p:cNvPr id="11" name="Group 90"/>
          <p:cNvGrpSpPr>
            <a:grpSpLocks/>
          </p:cNvGrpSpPr>
          <p:nvPr/>
        </p:nvGrpSpPr>
        <p:grpSpPr bwMode="auto">
          <a:xfrm>
            <a:off x="5256172" y="5199845"/>
            <a:ext cx="4137339" cy="612775"/>
            <a:chOff x="1292" y="3631"/>
            <a:chExt cx="4222" cy="386"/>
          </a:xfrm>
        </p:grpSpPr>
        <p:sp>
          <p:nvSpPr>
            <p:cNvPr id="592927" name="Rectangle 58"/>
            <p:cNvSpPr>
              <a:spLocks noChangeArrowheads="1"/>
            </p:cNvSpPr>
            <p:nvPr/>
          </p:nvSpPr>
          <p:spPr bwMode="auto">
            <a:xfrm>
              <a:off x="1292" y="3631"/>
              <a:ext cx="4222" cy="318"/>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s-ES"/>
            </a:p>
          </p:txBody>
        </p:sp>
        <p:sp>
          <p:nvSpPr>
            <p:cNvPr id="592928" name="Text Box 75"/>
            <p:cNvSpPr txBox="1">
              <a:spLocks noChangeArrowheads="1"/>
            </p:cNvSpPr>
            <p:nvPr/>
          </p:nvSpPr>
          <p:spPr bwMode="auto">
            <a:xfrm>
              <a:off x="1338" y="3645"/>
              <a:ext cx="4095" cy="372"/>
            </a:xfrm>
            <a:prstGeom prst="rect">
              <a:avLst/>
            </a:prstGeom>
            <a:solidFill>
              <a:srgbClr val="FFFF99"/>
            </a:solidFill>
            <a:ln w="9525">
              <a:solidFill>
                <a:schemeClr val="bg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a:t>Uhin elektromagnetikoekin hedatzen dena</a:t>
              </a:r>
            </a:p>
            <a:p>
              <a:pPr algn="just" eaLnBrk="1" hangingPunct="1"/>
              <a:r>
                <a:rPr lang="eu-ES"/>
                <a:t>Eguzki energia, X izpiak, mikrouhinak</a:t>
              </a:r>
            </a:p>
          </p:txBody>
        </p:sp>
      </p:grpSp>
      <p:sp>
        <p:nvSpPr>
          <p:cNvPr id="592911" name="Rectangle 51"/>
          <p:cNvSpPr>
            <a:spLocks noChangeArrowheads="1"/>
          </p:cNvSpPr>
          <p:nvPr/>
        </p:nvSpPr>
        <p:spPr bwMode="auto">
          <a:xfrm>
            <a:off x="3347997" y="3583770"/>
            <a:ext cx="1800225" cy="504825"/>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s-ES"/>
          </a:p>
        </p:txBody>
      </p:sp>
      <p:sp>
        <p:nvSpPr>
          <p:cNvPr id="592912" name="Text Box 76"/>
          <p:cNvSpPr txBox="1">
            <a:spLocks noChangeArrowheads="1"/>
          </p:cNvSpPr>
          <p:nvPr/>
        </p:nvSpPr>
        <p:spPr bwMode="auto">
          <a:xfrm>
            <a:off x="3384510" y="3585357"/>
            <a:ext cx="1763712" cy="590550"/>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u-ES" b="1"/>
              <a:t>Energia termikoa</a:t>
            </a:r>
            <a:endParaRPr lang="eu-ES"/>
          </a:p>
        </p:txBody>
      </p:sp>
      <p:sp>
        <p:nvSpPr>
          <p:cNvPr id="592913" name="Rectangle 52"/>
          <p:cNvSpPr>
            <a:spLocks noChangeArrowheads="1"/>
          </p:cNvSpPr>
          <p:nvPr/>
        </p:nvSpPr>
        <p:spPr bwMode="auto">
          <a:xfrm>
            <a:off x="3347997" y="4123520"/>
            <a:ext cx="1800225" cy="504825"/>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s-ES"/>
          </a:p>
        </p:txBody>
      </p:sp>
      <p:sp>
        <p:nvSpPr>
          <p:cNvPr id="592914" name="Text Box 77"/>
          <p:cNvSpPr txBox="1">
            <a:spLocks noChangeArrowheads="1"/>
          </p:cNvSpPr>
          <p:nvPr/>
        </p:nvSpPr>
        <p:spPr bwMode="auto">
          <a:xfrm>
            <a:off x="3384510" y="4223532"/>
            <a:ext cx="1763712" cy="34607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u-ES" b="1"/>
              <a:t>Energia kimikoa</a:t>
            </a:r>
            <a:endParaRPr lang="eu-ES"/>
          </a:p>
        </p:txBody>
      </p:sp>
      <p:sp>
        <p:nvSpPr>
          <p:cNvPr id="592915" name="Rectangle 53"/>
          <p:cNvSpPr>
            <a:spLocks noChangeArrowheads="1"/>
          </p:cNvSpPr>
          <p:nvPr/>
        </p:nvSpPr>
        <p:spPr bwMode="auto">
          <a:xfrm>
            <a:off x="3347997" y="4663270"/>
            <a:ext cx="1800225" cy="504825"/>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s-ES"/>
          </a:p>
        </p:txBody>
      </p:sp>
      <p:sp>
        <p:nvSpPr>
          <p:cNvPr id="592916" name="Text Box 78"/>
          <p:cNvSpPr txBox="1">
            <a:spLocks noChangeArrowheads="1"/>
          </p:cNvSpPr>
          <p:nvPr/>
        </p:nvSpPr>
        <p:spPr bwMode="auto">
          <a:xfrm>
            <a:off x="3384510" y="4593420"/>
            <a:ext cx="1763712" cy="590550"/>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u-ES" b="1"/>
              <a:t>Energia nuklearra</a:t>
            </a:r>
            <a:endParaRPr lang="eu-ES"/>
          </a:p>
        </p:txBody>
      </p:sp>
      <p:sp>
        <p:nvSpPr>
          <p:cNvPr id="592917" name="Rectangle 54"/>
          <p:cNvSpPr>
            <a:spLocks noChangeArrowheads="1"/>
          </p:cNvSpPr>
          <p:nvPr/>
        </p:nvSpPr>
        <p:spPr bwMode="auto">
          <a:xfrm>
            <a:off x="3347997" y="5196670"/>
            <a:ext cx="1800225" cy="504825"/>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s-ES"/>
          </a:p>
        </p:txBody>
      </p:sp>
      <p:sp>
        <p:nvSpPr>
          <p:cNvPr id="592918" name="Text Box 79"/>
          <p:cNvSpPr txBox="1">
            <a:spLocks noChangeArrowheads="1"/>
          </p:cNvSpPr>
          <p:nvPr/>
        </p:nvSpPr>
        <p:spPr bwMode="auto">
          <a:xfrm>
            <a:off x="3384510" y="5169682"/>
            <a:ext cx="1763712" cy="590550"/>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u-ES" b="1"/>
              <a:t>Erradiazio energia</a:t>
            </a:r>
            <a:endParaRPr lang="eu-ES"/>
          </a:p>
        </p:txBody>
      </p:sp>
      <p:sp>
        <p:nvSpPr>
          <p:cNvPr id="592919" name="Rectangle 50"/>
          <p:cNvSpPr>
            <a:spLocks noChangeArrowheads="1"/>
          </p:cNvSpPr>
          <p:nvPr/>
        </p:nvSpPr>
        <p:spPr bwMode="auto">
          <a:xfrm>
            <a:off x="142875" y="1273686"/>
            <a:ext cx="1792288" cy="2363788"/>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s-ES"/>
          </a:p>
        </p:txBody>
      </p:sp>
      <p:sp>
        <p:nvSpPr>
          <p:cNvPr id="592920" name="Text Box 80"/>
          <p:cNvSpPr txBox="1">
            <a:spLocks noChangeArrowheads="1"/>
          </p:cNvSpPr>
          <p:nvPr/>
        </p:nvSpPr>
        <p:spPr bwMode="auto">
          <a:xfrm>
            <a:off x="179388" y="1202249"/>
            <a:ext cx="1871662" cy="590550"/>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u-ES" b="1"/>
              <a:t>Energia mekanikoa  </a:t>
            </a:r>
            <a:endParaRPr lang="eu-ES"/>
          </a:p>
        </p:txBody>
      </p:sp>
      <p:sp>
        <p:nvSpPr>
          <p:cNvPr id="592921" name="Text Box 81"/>
          <p:cNvSpPr txBox="1">
            <a:spLocks noChangeArrowheads="1"/>
          </p:cNvSpPr>
          <p:nvPr/>
        </p:nvSpPr>
        <p:spPr bwMode="auto">
          <a:xfrm>
            <a:off x="179388" y="1989578"/>
            <a:ext cx="1655762" cy="581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eu-ES" dirty="0"/>
              <a:t>Bi mota</a:t>
            </a:r>
          </a:p>
          <a:p>
            <a:pPr algn="just" eaLnBrk="1" hangingPunct="1"/>
            <a:r>
              <a:rPr lang="eu-ES" dirty="0"/>
              <a:t>E</a:t>
            </a:r>
            <a:r>
              <a:rPr lang="eu-ES" baseline="-25000" dirty="0"/>
              <a:t>M</a:t>
            </a:r>
            <a:r>
              <a:rPr lang="eu-ES" dirty="0"/>
              <a:t> = E</a:t>
            </a:r>
            <a:r>
              <a:rPr lang="eu-ES" baseline="-25000" dirty="0"/>
              <a:t>C</a:t>
            </a:r>
            <a:r>
              <a:rPr lang="eu-ES" dirty="0"/>
              <a:t> + E</a:t>
            </a:r>
            <a:r>
              <a:rPr lang="eu-ES" baseline="-25000" dirty="0"/>
              <a:t>P    </a:t>
            </a:r>
          </a:p>
        </p:txBody>
      </p:sp>
      <p:sp>
        <p:nvSpPr>
          <p:cNvPr id="592922" name="Rectangle 54"/>
          <p:cNvSpPr>
            <a:spLocks noChangeArrowheads="1"/>
          </p:cNvSpPr>
          <p:nvPr/>
        </p:nvSpPr>
        <p:spPr bwMode="auto">
          <a:xfrm>
            <a:off x="3359110" y="5788807"/>
            <a:ext cx="1800225" cy="504825"/>
          </a:xfrm>
          <a:prstGeom prst="rect">
            <a:avLst/>
          </a:prstGeom>
          <a:solidFill>
            <a:srgbClr val="FFFF99"/>
          </a:solidFill>
          <a:ln w="9525">
            <a:solidFill>
              <a:schemeClr val="tx1"/>
            </a:solidFill>
            <a:miter lim="800000"/>
            <a:headEnd/>
            <a:tailEnd/>
          </a:ln>
        </p:spPr>
        <p:txBody>
          <a:bodyPr wrap="none" anchor="ctr"/>
          <a:lstStyle/>
          <a:p>
            <a:pPr algn="ctr" eaLnBrk="1" hangingPunct="1"/>
            <a:endParaRPr lang="es-ES"/>
          </a:p>
        </p:txBody>
      </p:sp>
      <p:sp>
        <p:nvSpPr>
          <p:cNvPr id="592923" name="Text Box 79"/>
          <p:cNvSpPr txBox="1">
            <a:spLocks noChangeArrowheads="1"/>
          </p:cNvSpPr>
          <p:nvPr/>
        </p:nvSpPr>
        <p:spPr bwMode="auto">
          <a:xfrm>
            <a:off x="3395622" y="5744357"/>
            <a:ext cx="1763713" cy="590550"/>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u-ES" b="1"/>
              <a:t>Energia elektrikoa</a:t>
            </a:r>
            <a:endParaRPr lang="eu-ES"/>
          </a:p>
        </p:txBody>
      </p:sp>
      <p:grpSp>
        <p:nvGrpSpPr>
          <p:cNvPr id="12" name="Group 90"/>
          <p:cNvGrpSpPr>
            <a:grpSpLocks/>
          </p:cNvGrpSpPr>
          <p:nvPr/>
        </p:nvGrpSpPr>
        <p:grpSpPr bwMode="auto">
          <a:xfrm>
            <a:off x="5257760" y="5788807"/>
            <a:ext cx="3722687" cy="504825"/>
            <a:chOff x="1292" y="3631"/>
            <a:chExt cx="4222" cy="318"/>
          </a:xfrm>
        </p:grpSpPr>
        <p:sp>
          <p:nvSpPr>
            <p:cNvPr id="592925" name="Rectangle 58"/>
            <p:cNvSpPr>
              <a:spLocks noChangeArrowheads="1"/>
            </p:cNvSpPr>
            <p:nvPr/>
          </p:nvSpPr>
          <p:spPr bwMode="auto">
            <a:xfrm>
              <a:off x="1292" y="3631"/>
              <a:ext cx="4222" cy="318"/>
            </a:xfrm>
            <a:prstGeom prst="rect">
              <a:avLst/>
            </a:prstGeom>
            <a:solidFill>
              <a:srgbClr val="FFFF99"/>
            </a:solidFill>
            <a:ln w="9525">
              <a:solidFill>
                <a:schemeClr val="tx1"/>
              </a:solidFill>
              <a:miter lim="800000"/>
              <a:headEnd/>
              <a:tailEnd/>
            </a:ln>
          </p:spPr>
          <p:txBody>
            <a:bodyPr wrap="none" anchor="ctr"/>
            <a:lstStyle/>
            <a:p>
              <a:pPr algn="just" eaLnBrk="1" hangingPunct="1"/>
              <a:endParaRPr lang="es-ES"/>
            </a:p>
          </p:txBody>
        </p:sp>
        <p:sp>
          <p:nvSpPr>
            <p:cNvPr id="592926" name="Text Box 75"/>
            <p:cNvSpPr txBox="1">
              <a:spLocks noChangeArrowheads="1"/>
            </p:cNvSpPr>
            <p:nvPr/>
          </p:nvSpPr>
          <p:spPr bwMode="auto">
            <a:xfrm>
              <a:off x="1338" y="3645"/>
              <a:ext cx="4163" cy="218"/>
            </a:xfrm>
            <a:prstGeom prst="rect">
              <a:avLst/>
            </a:prstGeom>
            <a:solidFill>
              <a:srgbClr val="FFFF99"/>
            </a:solidFill>
            <a:ln w="9525">
              <a:solidFill>
                <a:schemeClr val="bg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a:t>Kargatutako gorputzak mugitzerakoan</a:t>
              </a:r>
            </a:p>
          </p:txBody>
        </p:sp>
      </p:grpSp>
      <p:pic>
        <p:nvPicPr>
          <p:cNvPr id="48"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agen 11" descr="blanco_pequ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12" descr="logo_pa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190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9"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18C45B5-FBEF-BF49-A15D-639CE51EF424}" type="slidenum">
              <a:rPr lang="eu-ES" sz="1400">
                <a:latin typeface="Times" charset="0"/>
              </a:rPr>
              <a:pPr/>
              <a:t>40</a:t>
            </a:fld>
            <a:endParaRPr lang="eu-ES" sz="1400">
              <a:latin typeface="Times" charset="0"/>
            </a:endParaRPr>
          </a:p>
        </p:txBody>
      </p:sp>
      <p:graphicFrame>
        <p:nvGraphicFramePr>
          <p:cNvPr id="23556" name="Object 4"/>
          <p:cNvGraphicFramePr>
            <a:graphicFrameLocks noChangeAspect="1"/>
          </p:cNvGraphicFramePr>
          <p:nvPr/>
        </p:nvGraphicFramePr>
        <p:xfrm>
          <a:off x="1841500" y="2071688"/>
          <a:ext cx="3965575" cy="857250"/>
        </p:xfrm>
        <a:graphic>
          <a:graphicData uri="http://schemas.openxmlformats.org/presentationml/2006/ole">
            <mc:AlternateContent xmlns:mc="http://schemas.openxmlformats.org/markup-compatibility/2006">
              <mc:Choice xmlns:v="urn:schemas-microsoft-com:vml" Requires="v">
                <p:oleObj spid="_x0000_s52235" name="EcuaciÛn" r:id="rId3" imgW="1117600" imgH="241300" progId="Equation.3">
                  <p:embed/>
                </p:oleObj>
              </mc:Choice>
              <mc:Fallback>
                <p:oleObj name="EcuaciÛn" r:id="rId3" imgW="11176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2071688"/>
                        <a:ext cx="3965575" cy="8572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563" name="Text Box 11"/>
          <p:cNvSpPr txBox="1">
            <a:spLocks noChangeArrowheads="1"/>
          </p:cNvSpPr>
          <p:nvPr/>
        </p:nvSpPr>
        <p:spPr bwMode="auto">
          <a:xfrm>
            <a:off x="809625" y="1265805"/>
            <a:ext cx="6937375" cy="831850"/>
          </a:xfrm>
          <a:prstGeom prst="rect">
            <a:avLst/>
          </a:prstGeom>
          <a:solidFill>
            <a:srgbClr val="FFFF99"/>
          </a:solidFill>
          <a:ln w="9525">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u-ES" sz="2400"/>
              <a:t>Transformatzen den energia:</a:t>
            </a:r>
          </a:p>
          <a:p>
            <a:pPr algn="ctr" eaLnBrk="1" hangingPunct="1"/>
            <a:r>
              <a:rPr lang="eu-ES" sz="2400"/>
              <a:t>HANDITUTAKO MOTAK = GALDUTAKO MOTAK</a:t>
            </a:r>
          </a:p>
        </p:txBody>
      </p:sp>
      <p:grpSp>
        <p:nvGrpSpPr>
          <p:cNvPr id="642052" name="Group 12"/>
          <p:cNvGrpSpPr>
            <a:grpSpLocks/>
          </p:cNvGrpSpPr>
          <p:nvPr/>
        </p:nvGrpSpPr>
        <p:grpSpPr bwMode="auto">
          <a:xfrm>
            <a:off x="5638800" y="2667000"/>
            <a:ext cx="3352800" cy="3657600"/>
            <a:chOff x="3312" y="1680"/>
            <a:chExt cx="2112" cy="2304"/>
          </a:xfrm>
        </p:grpSpPr>
        <p:sp>
          <p:nvSpPr>
            <p:cNvPr id="23565" name="Oval 13"/>
            <p:cNvSpPr>
              <a:spLocks noChangeAspect="1" noChangeArrowheads="1"/>
            </p:cNvSpPr>
            <p:nvPr/>
          </p:nvSpPr>
          <p:spPr bwMode="auto">
            <a:xfrm>
              <a:off x="4512" y="1680"/>
              <a:ext cx="460" cy="46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rgbClr val="339966"/>
              </a:solidFill>
              <a:round/>
              <a:headEnd/>
              <a:tailEnd/>
            </a:ln>
            <a:effectLst/>
          </p:spPr>
          <p:txBody>
            <a:bodyPr wrap="none" anchor="ctr"/>
            <a:lstStyle/>
            <a:p>
              <a:pPr algn="ctr" eaLnBrk="1" hangingPunct="1">
                <a:defRPr/>
              </a:pPr>
              <a:endParaRPr lang="es-ES" sz="2400">
                <a:ea typeface="ＭＳ Ｐゴシック" charset="-128"/>
                <a:cs typeface="+mn-cs"/>
              </a:endParaRPr>
            </a:p>
          </p:txBody>
        </p:sp>
        <p:sp>
          <p:nvSpPr>
            <p:cNvPr id="642054" name="Rectangle 14"/>
            <p:cNvSpPr>
              <a:spLocks noChangeArrowheads="1"/>
            </p:cNvSpPr>
            <p:nvPr/>
          </p:nvSpPr>
          <p:spPr bwMode="auto">
            <a:xfrm>
              <a:off x="3552" y="3888"/>
              <a:ext cx="1872" cy="96"/>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eaLnBrk="1" hangingPunct="1"/>
              <a:endParaRPr lang="es-ES" sz="2400"/>
            </a:p>
          </p:txBody>
        </p:sp>
        <p:sp>
          <p:nvSpPr>
            <p:cNvPr id="642055" name="Oval 15"/>
            <p:cNvSpPr>
              <a:spLocks noChangeAspect="1" noChangeArrowheads="1"/>
            </p:cNvSpPr>
            <p:nvPr/>
          </p:nvSpPr>
          <p:spPr bwMode="auto">
            <a:xfrm>
              <a:off x="4512" y="2640"/>
              <a:ext cx="460" cy="460"/>
            </a:xfrm>
            <a:prstGeom prst="ellipse">
              <a:avLst/>
            </a:prstGeom>
            <a:gradFill rotWithShape="0">
              <a:gsLst>
                <a:gs pos="0">
                  <a:srgbClr val="00FFCC"/>
                </a:gs>
                <a:gs pos="100000">
                  <a:srgbClr val="00765E"/>
                </a:gs>
              </a:gsLst>
              <a:path path="shape">
                <a:fillToRect l="50000" t="50000" r="50000" b="50000"/>
              </a:path>
            </a:gradFill>
            <a:ln w="9525">
              <a:solidFill>
                <a:srgbClr val="00CC99"/>
              </a:solidFill>
              <a:round/>
              <a:headEnd/>
              <a:tailEnd/>
            </a:ln>
          </p:spPr>
          <p:txBody>
            <a:bodyPr wrap="none" anchor="ctr"/>
            <a:lstStyle/>
            <a:p>
              <a:pPr algn="ctr" eaLnBrk="1" hangingPunct="1"/>
              <a:endParaRPr lang="es-ES" sz="2400"/>
            </a:p>
          </p:txBody>
        </p:sp>
        <p:sp>
          <p:nvSpPr>
            <p:cNvPr id="642056" name="Line 16"/>
            <p:cNvSpPr>
              <a:spLocks noChangeShapeType="1"/>
            </p:cNvSpPr>
            <p:nvPr/>
          </p:nvSpPr>
          <p:spPr bwMode="auto">
            <a:xfrm>
              <a:off x="4752" y="1920"/>
              <a:ext cx="0" cy="480"/>
            </a:xfrm>
            <a:prstGeom prst="line">
              <a:avLst/>
            </a:prstGeom>
            <a:noFill/>
            <a:ln w="38100">
              <a:solidFill>
                <a:srgbClr val="0066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42057" name="Line 17"/>
            <p:cNvSpPr>
              <a:spLocks noChangeShapeType="1"/>
            </p:cNvSpPr>
            <p:nvPr/>
          </p:nvSpPr>
          <p:spPr bwMode="auto">
            <a:xfrm>
              <a:off x="4752" y="2880"/>
              <a:ext cx="0" cy="48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42058" name="Line 18"/>
            <p:cNvSpPr>
              <a:spLocks noChangeShapeType="1"/>
            </p:cNvSpPr>
            <p:nvPr/>
          </p:nvSpPr>
          <p:spPr bwMode="auto">
            <a:xfrm>
              <a:off x="3696" y="1920"/>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42059" name="Line 20"/>
            <p:cNvSpPr>
              <a:spLocks noChangeShapeType="1"/>
            </p:cNvSpPr>
            <p:nvPr/>
          </p:nvSpPr>
          <p:spPr bwMode="auto">
            <a:xfrm>
              <a:off x="3792" y="1920"/>
              <a:ext cx="0" cy="1872"/>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ES"/>
            </a:p>
          </p:txBody>
        </p:sp>
        <p:sp>
          <p:nvSpPr>
            <p:cNvPr id="642060" name="Text Box 23"/>
            <p:cNvSpPr txBox="1">
              <a:spLocks noChangeArrowheads="1"/>
            </p:cNvSpPr>
            <p:nvPr/>
          </p:nvSpPr>
          <p:spPr bwMode="auto">
            <a:xfrm>
              <a:off x="4896" y="1920"/>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mg</a:t>
              </a:r>
            </a:p>
          </p:txBody>
        </p:sp>
        <p:sp>
          <p:nvSpPr>
            <p:cNvPr id="642061" name="Text Box 24"/>
            <p:cNvSpPr txBox="1">
              <a:spLocks noChangeArrowheads="1"/>
            </p:cNvSpPr>
            <p:nvPr/>
          </p:nvSpPr>
          <p:spPr bwMode="auto">
            <a:xfrm>
              <a:off x="4896" y="3024"/>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mg</a:t>
              </a:r>
            </a:p>
          </p:txBody>
        </p:sp>
        <p:sp>
          <p:nvSpPr>
            <p:cNvPr id="642062" name="Text Box 25"/>
            <p:cNvSpPr txBox="1">
              <a:spLocks noChangeArrowheads="1"/>
            </p:cNvSpPr>
            <p:nvPr/>
          </p:nvSpPr>
          <p:spPr bwMode="auto">
            <a:xfrm>
              <a:off x="3312" y="230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y</a:t>
              </a:r>
            </a:p>
          </p:txBody>
        </p:sp>
        <p:sp>
          <p:nvSpPr>
            <p:cNvPr id="642063" name="Line 28"/>
            <p:cNvSpPr>
              <a:spLocks noChangeShapeType="1"/>
            </p:cNvSpPr>
            <p:nvPr/>
          </p:nvSpPr>
          <p:spPr bwMode="auto">
            <a:xfrm>
              <a:off x="4560" y="220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42064" name="Line 29"/>
            <p:cNvSpPr>
              <a:spLocks noChangeShapeType="1"/>
            </p:cNvSpPr>
            <p:nvPr/>
          </p:nvSpPr>
          <p:spPr bwMode="auto">
            <a:xfrm>
              <a:off x="4944" y="220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42065" name="Line 30"/>
            <p:cNvSpPr>
              <a:spLocks noChangeShapeType="1"/>
            </p:cNvSpPr>
            <p:nvPr/>
          </p:nvSpPr>
          <p:spPr bwMode="auto">
            <a:xfrm>
              <a:off x="4896" y="23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42066" name="Line 31"/>
            <p:cNvSpPr>
              <a:spLocks noChangeShapeType="1"/>
            </p:cNvSpPr>
            <p:nvPr/>
          </p:nvSpPr>
          <p:spPr bwMode="auto">
            <a:xfrm>
              <a:off x="4656" y="2352"/>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42067" name="Line 32"/>
            <p:cNvSpPr>
              <a:spLocks noChangeShapeType="1"/>
            </p:cNvSpPr>
            <p:nvPr/>
          </p:nvSpPr>
          <p:spPr bwMode="auto">
            <a:xfrm>
              <a:off x="4848" y="244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grpSp>
      <p:pic>
        <p:nvPicPr>
          <p:cNvPr id="22" name="Imagen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11" descr="blanco_peque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12" descr="logo_pap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167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animEffect transition="in" filter="dissolve">
                                      <p:cBhvr>
                                        <p:cTn id="11"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3"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D66C7EB-F8BF-B14B-913C-960300D11BC7}" type="slidenum">
              <a:rPr lang="eu-ES" sz="1400">
                <a:latin typeface="Times" charset="0"/>
              </a:rPr>
              <a:pPr/>
              <a:t>41</a:t>
            </a:fld>
            <a:endParaRPr lang="eu-ES" sz="1400">
              <a:latin typeface="Times" charset="0"/>
            </a:endParaRPr>
          </a:p>
        </p:txBody>
      </p:sp>
      <p:sp>
        <p:nvSpPr>
          <p:cNvPr id="25602" name="Text Box 2"/>
          <p:cNvSpPr txBox="1">
            <a:spLocks noChangeArrowheads="1"/>
          </p:cNvSpPr>
          <p:nvPr/>
        </p:nvSpPr>
        <p:spPr bwMode="auto">
          <a:xfrm>
            <a:off x="611188" y="1628775"/>
            <a:ext cx="8016875" cy="831850"/>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Energia mekanikoa kontserbatzen bada, indarrak kontserbakorrak dira. Adibidez indar grabitatorioak.</a:t>
            </a:r>
          </a:p>
        </p:txBody>
      </p:sp>
      <p:graphicFrame>
        <p:nvGraphicFramePr>
          <p:cNvPr id="25603" name="Object 3"/>
          <p:cNvGraphicFramePr>
            <a:graphicFrameLocks noChangeAspect="1"/>
          </p:cNvGraphicFramePr>
          <p:nvPr/>
        </p:nvGraphicFramePr>
        <p:xfrm>
          <a:off x="3276600" y="2451100"/>
          <a:ext cx="2268538" cy="803275"/>
        </p:xfrm>
        <a:graphic>
          <a:graphicData uri="http://schemas.openxmlformats.org/presentationml/2006/ole">
            <mc:AlternateContent xmlns:mc="http://schemas.openxmlformats.org/markup-compatibility/2006">
              <mc:Choice xmlns:v="urn:schemas-microsoft-com:vml" Requires="v">
                <p:oleObj spid="_x0000_s53265" name="Ecuación" r:id="rId4" imgW="609600" imgH="215900" progId="Equation.3">
                  <p:embed/>
                </p:oleObj>
              </mc:Choice>
              <mc:Fallback>
                <p:oleObj name="Ecuación" r:id="rId4" imgW="6096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451100"/>
                        <a:ext cx="2268538" cy="8032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5604" name="Text Box 4"/>
          <p:cNvSpPr txBox="1">
            <a:spLocks noChangeArrowheads="1"/>
          </p:cNvSpPr>
          <p:nvPr/>
        </p:nvSpPr>
        <p:spPr bwMode="auto">
          <a:xfrm>
            <a:off x="603250" y="3243794"/>
            <a:ext cx="7854950" cy="192722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buClr>
                <a:srgbClr val="FF0000"/>
              </a:buClr>
              <a:buFont typeface="Wingdings" charset="0"/>
              <a:buChar char="Ø"/>
            </a:pPr>
            <a:r>
              <a:rPr lang="eu-ES" sz="2400"/>
              <a:t>Energia mekanikoa kontserbatzen ez bada, orduan gutxienez kontserbakorrak ez den indar bat dago. </a:t>
            </a:r>
          </a:p>
          <a:p>
            <a:pPr eaLnBrk="1" hangingPunct="1">
              <a:buClr>
                <a:srgbClr val="FF0000"/>
              </a:buClr>
              <a:buFont typeface="Wingdings" charset="0"/>
              <a:buNone/>
            </a:pPr>
            <a:r>
              <a:rPr lang="eu-ES" sz="2400"/>
              <a:t>Kasu honetan, energia mekanikoaren aldaketa indar ez kontserbakorrak egiten duten lanaren berdina da Adibidez marruskadura.</a:t>
            </a:r>
          </a:p>
        </p:txBody>
      </p:sp>
      <p:graphicFrame>
        <p:nvGraphicFramePr>
          <p:cNvPr id="25605" name="Object 5"/>
          <p:cNvGraphicFramePr>
            <a:graphicFrameLocks noChangeAspect="1"/>
          </p:cNvGraphicFramePr>
          <p:nvPr>
            <p:extLst>
              <p:ext uri="{D42A27DB-BD31-4B8C-83A1-F6EECF244321}">
                <p14:modId xmlns:p14="http://schemas.microsoft.com/office/powerpoint/2010/main" val="3528187012"/>
              </p:ext>
            </p:extLst>
          </p:nvPr>
        </p:nvGraphicFramePr>
        <p:xfrm>
          <a:off x="1778000" y="5171019"/>
          <a:ext cx="5461000" cy="890587"/>
        </p:xfrm>
        <a:graphic>
          <a:graphicData uri="http://schemas.openxmlformats.org/presentationml/2006/ole">
            <mc:AlternateContent xmlns:mc="http://schemas.openxmlformats.org/markup-compatibility/2006">
              <mc:Choice xmlns:v="urn:schemas-microsoft-com:vml" Requires="v">
                <p:oleObj spid="_x0000_s53266" name="EcuaciÛn" r:id="rId6" imgW="1473200" imgH="228600" progId="Equation.3">
                  <p:embed/>
                </p:oleObj>
              </mc:Choice>
              <mc:Fallback>
                <p:oleObj name="EcuaciÛn" r:id="rId6" imgW="14732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000" y="5171019"/>
                        <a:ext cx="5461000" cy="8905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43078" name="Text Box 6"/>
          <p:cNvSpPr txBox="1">
            <a:spLocks noChangeArrowheads="1"/>
          </p:cNvSpPr>
          <p:nvPr/>
        </p:nvSpPr>
        <p:spPr bwMode="auto">
          <a:xfrm>
            <a:off x="684213" y="763074"/>
            <a:ext cx="8266112" cy="831850"/>
          </a:xfrm>
          <a:prstGeom prst="rect">
            <a:avLst/>
          </a:prstGeom>
          <a:solidFill>
            <a:srgbClr val="FFFF99"/>
          </a:solidFill>
          <a:ln w="9525">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Indar mekanikoaren kontserbazioa eragiten duten indarrak. </a:t>
            </a:r>
          </a:p>
          <a:p>
            <a:pPr eaLnBrk="1" hangingPunct="1"/>
            <a:r>
              <a:rPr lang="eu-ES" sz="2400"/>
              <a:t>Eragiten ez dutenak.</a:t>
            </a:r>
          </a:p>
        </p:txBody>
      </p:sp>
      <p:pic>
        <p:nvPicPr>
          <p:cNvPr id="9" name="Imagen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11" descr="blanco_pequen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2" descr="logo_pape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777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5603"/>
                                        </p:tgtEl>
                                        <p:attrNameLst>
                                          <p:attrName>style.visibility</p:attrName>
                                        </p:attrNameLst>
                                      </p:cBhvr>
                                      <p:to>
                                        <p:strVal val="visible"/>
                                      </p:to>
                                    </p:set>
                                    <p:animEffect transition="in" filter="dissolve">
                                      <p:cBhvr>
                                        <p:cTn id="11" dur="500"/>
                                        <p:tgtEl>
                                          <p:spTgt spid="256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560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5605"/>
                                        </p:tgtEl>
                                        <p:attrNameLst>
                                          <p:attrName>style.visibility</p:attrName>
                                        </p:attrNameLst>
                                      </p:cBhvr>
                                      <p:to>
                                        <p:strVal val="visible"/>
                                      </p:to>
                                    </p:set>
                                    <p:animEffect transition="in" filter="dissolve">
                                      <p:cBhvr>
                                        <p:cTn id="20"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4"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1"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FCA268E-8A0B-A440-BD9D-EB5349CE0507}" type="slidenum">
              <a:rPr lang="eu-ES" sz="1400">
                <a:latin typeface="Times" charset="0"/>
              </a:rPr>
              <a:pPr/>
              <a:t>42</a:t>
            </a:fld>
            <a:endParaRPr lang="eu-ES" sz="1400">
              <a:latin typeface="Times" charset="0"/>
            </a:endParaRPr>
          </a:p>
        </p:txBody>
      </p:sp>
      <p:grpSp>
        <p:nvGrpSpPr>
          <p:cNvPr id="2" name="Group 27"/>
          <p:cNvGrpSpPr>
            <a:grpSpLocks/>
          </p:cNvGrpSpPr>
          <p:nvPr/>
        </p:nvGrpSpPr>
        <p:grpSpPr bwMode="auto">
          <a:xfrm>
            <a:off x="0" y="1625600"/>
            <a:ext cx="5868988" cy="3071813"/>
            <a:chOff x="3215" y="1365"/>
            <a:chExt cx="3697" cy="1935"/>
          </a:xfrm>
        </p:grpSpPr>
        <p:sp>
          <p:nvSpPr>
            <p:cNvPr id="3" name="Oval 7"/>
            <p:cNvSpPr>
              <a:spLocks noChangeAspect="1" noChangeArrowheads="1"/>
            </p:cNvSpPr>
            <p:nvPr/>
          </p:nvSpPr>
          <p:spPr bwMode="auto">
            <a:xfrm>
              <a:off x="3627" y="1410"/>
              <a:ext cx="460" cy="46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rgbClr val="339966"/>
              </a:solidFill>
              <a:round/>
              <a:headEnd/>
              <a:tailEnd/>
            </a:ln>
            <a:effectLst/>
          </p:spPr>
          <p:txBody>
            <a:bodyPr wrap="none" anchor="ctr"/>
            <a:lstStyle/>
            <a:p>
              <a:pPr algn="ctr" eaLnBrk="1" hangingPunct="1">
                <a:defRPr/>
              </a:pPr>
              <a:endParaRPr lang="es-ES" sz="2400">
                <a:ea typeface="ＭＳ Ｐゴシック" charset="-128"/>
                <a:cs typeface="+mn-cs"/>
              </a:endParaRPr>
            </a:p>
          </p:txBody>
        </p:sp>
        <p:sp>
          <p:nvSpPr>
            <p:cNvPr id="645132" name="Rectangle 8"/>
            <p:cNvSpPr>
              <a:spLocks noChangeArrowheads="1"/>
            </p:cNvSpPr>
            <p:nvPr/>
          </p:nvSpPr>
          <p:spPr bwMode="auto">
            <a:xfrm rot="1559365">
              <a:off x="3215" y="2527"/>
              <a:ext cx="3277" cy="108"/>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nchor="ctr">
              <a:flatTx/>
            </a:bodyPr>
            <a:lstStyle/>
            <a:p>
              <a:pPr algn="ctr" eaLnBrk="1" hangingPunct="1"/>
              <a:endParaRPr lang="es-ES_tradnl" sz="2400"/>
            </a:p>
          </p:txBody>
        </p:sp>
        <p:sp>
          <p:nvSpPr>
            <p:cNvPr id="645133" name="Oval 9"/>
            <p:cNvSpPr>
              <a:spLocks noChangeAspect="1" noChangeArrowheads="1"/>
            </p:cNvSpPr>
            <p:nvPr/>
          </p:nvSpPr>
          <p:spPr bwMode="auto">
            <a:xfrm>
              <a:off x="6237" y="2670"/>
              <a:ext cx="460" cy="460"/>
            </a:xfrm>
            <a:prstGeom prst="ellipse">
              <a:avLst/>
            </a:prstGeom>
            <a:gradFill rotWithShape="0">
              <a:gsLst>
                <a:gs pos="0">
                  <a:srgbClr val="00FFCC"/>
                </a:gs>
                <a:gs pos="100000">
                  <a:srgbClr val="00765E"/>
                </a:gs>
              </a:gsLst>
              <a:path path="shape">
                <a:fillToRect l="50000" t="50000" r="50000" b="50000"/>
              </a:path>
            </a:gradFill>
            <a:ln w="9525">
              <a:solidFill>
                <a:srgbClr val="00CC99"/>
              </a:solidFill>
              <a:round/>
              <a:headEnd/>
              <a:tailEnd/>
            </a:ln>
          </p:spPr>
          <p:txBody>
            <a:bodyPr wrap="none" anchor="ctr"/>
            <a:lstStyle/>
            <a:p>
              <a:pPr algn="ctr" eaLnBrk="1" hangingPunct="1"/>
              <a:endParaRPr lang="es-ES_tradnl" sz="2400"/>
            </a:p>
          </p:txBody>
        </p:sp>
        <p:sp>
          <p:nvSpPr>
            <p:cNvPr id="645134" name="Line 11"/>
            <p:cNvSpPr>
              <a:spLocks noChangeShapeType="1"/>
            </p:cNvSpPr>
            <p:nvPr/>
          </p:nvSpPr>
          <p:spPr bwMode="auto">
            <a:xfrm>
              <a:off x="6462" y="2985"/>
              <a:ext cx="450" cy="27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45135" name="Line 14"/>
            <p:cNvSpPr>
              <a:spLocks noChangeShapeType="1"/>
            </p:cNvSpPr>
            <p:nvPr/>
          </p:nvSpPr>
          <p:spPr bwMode="auto">
            <a:xfrm>
              <a:off x="3792" y="1920"/>
              <a:ext cx="29" cy="138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ES"/>
            </a:p>
          </p:txBody>
        </p:sp>
        <p:sp>
          <p:nvSpPr>
            <p:cNvPr id="645136" name="Text Box 17"/>
            <p:cNvSpPr txBox="1">
              <a:spLocks noChangeArrowheads="1"/>
            </p:cNvSpPr>
            <p:nvPr/>
          </p:nvSpPr>
          <p:spPr bwMode="auto">
            <a:xfrm>
              <a:off x="4115" y="1365"/>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t>m =6Kg</a:t>
              </a:r>
            </a:p>
          </p:txBody>
        </p:sp>
        <p:sp>
          <p:nvSpPr>
            <p:cNvPr id="645137" name="Text Box 19"/>
            <p:cNvSpPr txBox="1">
              <a:spLocks noChangeArrowheads="1"/>
            </p:cNvSpPr>
            <p:nvPr/>
          </p:nvSpPr>
          <p:spPr bwMode="auto">
            <a:xfrm>
              <a:off x="3312" y="230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s-ES" sz="2400"/>
                <a:t>y</a:t>
              </a:r>
            </a:p>
          </p:txBody>
        </p:sp>
      </p:grpSp>
      <p:sp>
        <p:nvSpPr>
          <p:cNvPr id="645123" name="15 Rectángulo"/>
          <p:cNvSpPr>
            <a:spLocks noChangeArrowheads="1"/>
          </p:cNvSpPr>
          <p:nvPr/>
        </p:nvSpPr>
        <p:spPr bwMode="auto">
          <a:xfrm>
            <a:off x="4568825" y="1697038"/>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s-ES" sz="2400" b="1"/>
              <a:t>E</a:t>
            </a:r>
            <a:r>
              <a:rPr lang="es-ES" sz="2400" b="1" baseline="-25000"/>
              <a:t>p</a:t>
            </a:r>
            <a:endParaRPr lang="es-ES" sz="2400" baseline="-25000"/>
          </a:p>
        </p:txBody>
      </p:sp>
      <p:sp>
        <p:nvSpPr>
          <p:cNvPr id="645124" name="16 Rectángulo"/>
          <p:cNvSpPr>
            <a:spLocks noChangeArrowheads="1"/>
          </p:cNvSpPr>
          <p:nvPr/>
        </p:nvSpPr>
        <p:spPr bwMode="auto">
          <a:xfrm>
            <a:off x="5919788" y="1697038"/>
            <a:ext cx="50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s-ES" sz="2400" b="1"/>
              <a:t>E</a:t>
            </a:r>
            <a:r>
              <a:rPr lang="es-ES" sz="2400" b="1" baseline="-25000"/>
              <a:t>c</a:t>
            </a:r>
            <a:endParaRPr lang="es-ES" sz="2400" baseline="-25000"/>
          </a:p>
        </p:txBody>
      </p:sp>
      <p:sp>
        <p:nvSpPr>
          <p:cNvPr id="645125" name="17 Rectángulo"/>
          <p:cNvSpPr>
            <a:spLocks noChangeArrowheads="1"/>
          </p:cNvSpPr>
          <p:nvPr/>
        </p:nvSpPr>
        <p:spPr bwMode="auto">
          <a:xfrm>
            <a:off x="7069138" y="1768475"/>
            <a:ext cx="568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s-ES" sz="2400" b="1"/>
              <a:t>E</a:t>
            </a:r>
            <a:r>
              <a:rPr lang="es-ES" sz="2400" b="1" baseline="-25000"/>
              <a:t>m</a:t>
            </a:r>
            <a:endParaRPr lang="es-ES" sz="2400" baseline="-25000"/>
          </a:p>
        </p:txBody>
      </p:sp>
      <p:cxnSp>
        <p:nvCxnSpPr>
          <p:cNvPr id="645126" name="19 Conector recto"/>
          <p:cNvCxnSpPr>
            <a:cxnSpLocks noChangeShapeType="1"/>
          </p:cNvCxnSpPr>
          <p:nvPr/>
        </p:nvCxnSpPr>
        <p:spPr bwMode="auto">
          <a:xfrm rot="10800000">
            <a:off x="857250" y="4697413"/>
            <a:ext cx="4000500" cy="714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645127" name="22 CuadroTexto"/>
          <p:cNvSpPr txBox="1">
            <a:spLocks noChangeArrowheads="1"/>
          </p:cNvSpPr>
          <p:nvPr/>
        </p:nvSpPr>
        <p:spPr bwMode="auto">
          <a:xfrm>
            <a:off x="3857625" y="4340225"/>
            <a:ext cx="64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s-ES" sz="2400"/>
              <a:t>55º</a:t>
            </a:r>
          </a:p>
        </p:txBody>
      </p:sp>
      <p:sp>
        <p:nvSpPr>
          <p:cNvPr id="645128" name="23 CuadroTexto"/>
          <p:cNvSpPr txBox="1">
            <a:spLocks noChangeArrowheads="1"/>
          </p:cNvSpPr>
          <p:nvPr/>
        </p:nvSpPr>
        <p:spPr bwMode="auto">
          <a:xfrm rot="1753410">
            <a:off x="2608263" y="2795588"/>
            <a:ext cx="1357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s-ES" sz="2400"/>
              <a:t>s = 10m</a:t>
            </a:r>
          </a:p>
        </p:txBody>
      </p:sp>
      <p:sp>
        <p:nvSpPr>
          <p:cNvPr id="645129" name="15 CuadroTexto"/>
          <p:cNvSpPr txBox="1">
            <a:spLocks noChangeArrowheads="1"/>
          </p:cNvSpPr>
          <p:nvPr/>
        </p:nvSpPr>
        <p:spPr bwMode="auto">
          <a:xfrm>
            <a:off x="1428750" y="398303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el-GR" sz="2400"/>
              <a:t>μ</a:t>
            </a:r>
            <a:r>
              <a:rPr lang="es-ES" sz="2400"/>
              <a:t> = 0,3</a:t>
            </a:r>
          </a:p>
        </p:txBody>
      </p:sp>
      <p:sp>
        <p:nvSpPr>
          <p:cNvPr id="645130" name="17 Rectángulo"/>
          <p:cNvSpPr>
            <a:spLocks noChangeArrowheads="1"/>
          </p:cNvSpPr>
          <p:nvPr/>
        </p:nvSpPr>
        <p:spPr bwMode="auto">
          <a:xfrm>
            <a:off x="7945438" y="1768475"/>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s-ES" sz="2400" b="1"/>
              <a:t>T</a:t>
            </a:r>
            <a:r>
              <a:rPr lang="es-ES" sz="2400" b="1" baseline="-25000"/>
              <a:t>Fr</a:t>
            </a:r>
            <a:endParaRPr lang="es-ES" sz="2400"/>
          </a:p>
        </p:txBody>
      </p:sp>
      <p:pic>
        <p:nvPicPr>
          <p:cNvPr id="20"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688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0D13D35-2B67-D645-9C05-118F23D959A8}" type="slidenum">
              <a:rPr lang="eu-ES" sz="1400">
                <a:latin typeface="Times" charset="0"/>
              </a:rPr>
              <a:pPr/>
              <a:t>43</a:t>
            </a:fld>
            <a:endParaRPr lang="eu-ES" sz="1400">
              <a:latin typeface="Times" charset="0"/>
            </a:endParaRPr>
          </a:p>
        </p:txBody>
      </p:sp>
      <p:sp>
        <p:nvSpPr>
          <p:cNvPr id="652290" name="Text Box 2"/>
          <p:cNvSpPr txBox="1">
            <a:spLocks noChangeArrowheads="1"/>
          </p:cNvSpPr>
          <p:nvPr/>
        </p:nvSpPr>
        <p:spPr bwMode="auto">
          <a:xfrm>
            <a:off x="684213" y="627856"/>
            <a:ext cx="1997075" cy="588963"/>
          </a:xfrm>
          <a:prstGeom prst="rect">
            <a:avLst/>
          </a:prstGeom>
          <a:solidFill>
            <a:srgbClr val="FFFF99"/>
          </a:solidFill>
          <a:ln w="9525">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3200" b="1"/>
              <a:t>Potentzia</a:t>
            </a:r>
          </a:p>
        </p:txBody>
      </p:sp>
      <p:sp>
        <p:nvSpPr>
          <p:cNvPr id="29699" name="Text Box 3"/>
          <p:cNvSpPr txBox="1">
            <a:spLocks noChangeArrowheads="1"/>
          </p:cNvSpPr>
          <p:nvPr/>
        </p:nvSpPr>
        <p:spPr bwMode="auto">
          <a:xfrm>
            <a:off x="611188" y="1423682"/>
            <a:ext cx="8016875" cy="119697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Energia transformazioaz gain, energia transformazio honen aldaketa ezagutzea funtsezkoa da. </a:t>
            </a:r>
          </a:p>
          <a:p>
            <a:pPr eaLnBrk="1" hangingPunct="1"/>
            <a:r>
              <a:rPr lang="eu-ES" sz="2400"/>
              <a:t>Hau da </a:t>
            </a:r>
            <a:r>
              <a:rPr lang="eu-ES" sz="2400" b="1" i="1"/>
              <a:t>Potentzia</a:t>
            </a:r>
          </a:p>
        </p:txBody>
      </p:sp>
      <p:graphicFrame>
        <p:nvGraphicFramePr>
          <p:cNvPr id="29700" name="Object 4"/>
          <p:cNvGraphicFramePr>
            <a:graphicFrameLocks noChangeAspect="1"/>
          </p:cNvGraphicFramePr>
          <p:nvPr/>
        </p:nvGraphicFramePr>
        <p:xfrm>
          <a:off x="3908425" y="3255963"/>
          <a:ext cx="900113" cy="1154112"/>
        </p:xfrm>
        <a:graphic>
          <a:graphicData uri="http://schemas.openxmlformats.org/presentationml/2006/ole">
            <mc:AlternateContent xmlns:mc="http://schemas.openxmlformats.org/markup-compatibility/2006">
              <mc:Choice xmlns:v="urn:schemas-microsoft-com:vml" Requires="v">
                <p:oleObj spid="_x0000_s62481" name="Ecuación" r:id="rId4" imgW="495300" imgH="635000" progId="Equation.3">
                  <p:embed/>
                </p:oleObj>
              </mc:Choice>
              <mc:Fallback>
                <p:oleObj name="Ecuación" r:id="rId4" imgW="495300" imgH="635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425" y="3255963"/>
                        <a:ext cx="900113" cy="11541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52293" name="Text Box 6"/>
          <p:cNvSpPr txBox="1">
            <a:spLocks noChangeArrowheads="1"/>
          </p:cNvSpPr>
          <p:nvPr/>
        </p:nvSpPr>
        <p:spPr bwMode="auto">
          <a:xfrm>
            <a:off x="746125" y="3394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endParaRPr lang="es-ES" sz="2400"/>
          </a:p>
        </p:txBody>
      </p:sp>
      <p:sp>
        <p:nvSpPr>
          <p:cNvPr id="29703" name="Text Box 7"/>
          <p:cNvSpPr txBox="1">
            <a:spLocks noChangeArrowheads="1"/>
          </p:cNvSpPr>
          <p:nvPr/>
        </p:nvSpPr>
        <p:spPr bwMode="auto">
          <a:xfrm>
            <a:off x="5546725" y="3089275"/>
            <a:ext cx="1465263" cy="466725"/>
          </a:xfrm>
          <a:prstGeom prst="rect">
            <a:avLst/>
          </a:prstGeom>
          <a:solidFill>
            <a:srgbClr val="FFFF99"/>
          </a:solidFill>
          <a:ln w="9525">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Potentzia</a:t>
            </a:r>
          </a:p>
        </p:txBody>
      </p:sp>
      <p:sp>
        <p:nvSpPr>
          <p:cNvPr id="29704" name="Freeform 8"/>
          <p:cNvSpPr>
            <a:spLocks/>
          </p:cNvSpPr>
          <p:nvPr/>
        </p:nvSpPr>
        <p:spPr bwMode="auto">
          <a:xfrm>
            <a:off x="4114800" y="2806700"/>
            <a:ext cx="2057400" cy="393700"/>
          </a:xfrm>
          <a:custGeom>
            <a:avLst/>
            <a:gdLst>
              <a:gd name="T0" fmla="*/ 2147483647 w 1296"/>
              <a:gd name="T1" fmla="*/ 2147483647 h 248"/>
              <a:gd name="T2" fmla="*/ 2147483647 w 1296"/>
              <a:gd name="T3" fmla="*/ 2147483647 h 248"/>
              <a:gd name="T4" fmla="*/ 2147483647 w 1296"/>
              <a:gd name="T5" fmla="*/ 2147483647 h 248"/>
              <a:gd name="T6" fmla="*/ 0 w 1296"/>
              <a:gd name="T7" fmla="*/ 2147483647 h 248"/>
              <a:gd name="T8" fmla="*/ 0 60000 65536"/>
              <a:gd name="T9" fmla="*/ 0 60000 65536"/>
              <a:gd name="T10" fmla="*/ 0 60000 65536"/>
              <a:gd name="T11" fmla="*/ 0 60000 65536"/>
              <a:gd name="T12" fmla="*/ 0 w 1296"/>
              <a:gd name="T13" fmla="*/ 0 h 248"/>
              <a:gd name="T14" fmla="*/ 1296 w 1296"/>
              <a:gd name="T15" fmla="*/ 248 h 248"/>
            </a:gdLst>
            <a:ahLst/>
            <a:cxnLst>
              <a:cxn ang="T8">
                <a:pos x="T0" y="T1"/>
              </a:cxn>
              <a:cxn ang="T9">
                <a:pos x="T2" y="T3"/>
              </a:cxn>
              <a:cxn ang="T10">
                <a:pos x="T4" y="T5"/>
              </a:cxn>
              <a:cxn ang="T11">
                <a:pos x="T6" y="T7"/>
              </a:cxn>
            </a:cxnLst>
            <a:rect l="T12" t="T13" r="T14" b="T15"/>
            <a:pathLst>
              <a:path w="1296" h="248">
                <a:moveTo>
                  <a:pt x="1296" y="152"/>
                </a:moveTo>
                <a:cubicBezTo>
                  <a:pt x="1216" y="84"/>
                  <a:pt x="1136" y="16"/>
                  <a:pt x="960" y="8"/>
                </a:cubicBezTo>
                <a:cubicBezTo>
                  <a:pt x="784" y="0"/>
                  <a:pt x="400" y="64"/>
                  <a:pt x="240" y="104"/>
                </a:cubicBezTo>
                <a:cubicBezTo>
                  <a:pt x="80" y="144"/>
                  <a:pt x="40" y="196"/>
                  <a:pt x="0" y="248"/>
                </a:cubicBezTo>
              </a:path>
            </a:pathLst>
          </a:custGeom>
          <a:noFill/>
          <a:ln w="9525">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9706" name="Text Box 10"/>
          <p:cNvSpPr txBox="1">
            <a:spLocks noChangeArrowheads="1"/>
          </p:cNvSpPr>
          <p:nvPr/>
        </p:nvSpPr>
        <p:spPr bwMode="auto">
          <a:xfrm>
            <a:off x="669925" y="4461025"/>
            <a:ext cx="3584575" cy="466725"/>
          </a:xfrm>
          <a:prstGeom prst="rect">
            <a:avLst/>
          </a:prstGeom>
          <a:solidFill>
            <a:srgbClr val="FFFF99"/>
          </a:solidFill>
          <a:ln w="9525">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dirty="0"/>
              <a:t>Indarra konstantea bada:</a:t>
            </a:r>
          </a:p>
        </p:txBody>
      </p:sp>
      <p:graphicFrame>
        <p:nvGraphicFramePr>
          <p:cNvPr id="29707" name="Object 11"/>
          <p:cNvGraphicFramePr>
            <a:graphicFrameLocks noChangeAspect="1"/>
          </p:cNvGraphicFramePr>
          <p:nvPr>
            <p:extLst>
              <p:ext uri="{D42A27DB-BD31-4B8C-83A1-F6EECF244321}">
                <p14:modId xmlns:p14="http://schemas.microsoft.com/office/powerpoint/2010/main" val="1058862536"/>
              </p:ext>
            </p:extLst>
          </p:nvPr>
        </p:nvGraphicFramePr>
        <p:xfrm>
          <a:off x="4840288" y="4722812"/>
          <a:ext cx="3324225" cy="1074738"/>
        </p:xfrm>
        <a:graphic>
          <a:graphicData uri="http://schemas.openxmlformats.org/presentationml/2006/ole">
            <mc:AlternateContent xmlns:mc="http://schemas.openxmlformats.org/markup-compatibility/2006">
              <mc:Choice xmlns:v="urn:schemas-microsoft-com:vml" Requires="v">
                <p:oleObj spid="_x0000_s62482" name="EcuaciÛn" r:id="rId6" imgW="1219200" imgH="393700" progId="Equation.3">
                  <p:embed/>
                </p:oleObj>
              </mc:Choice>
              <mc:Fallback>
                <p:oleObj name="EcuaciÛn" r:id="rId6" imgW="12192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0288" y="4722812"/>
                        <a:ext cx="3324225" cy="10747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12" name="Imagen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descr="blanco_pequen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2" descr="logo_pape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674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wipe(up)">
                                      <p:cBhvr>
                                        <p:cTn id="12" dur="500"/>
                                        <p:tgtEl>
                                          <p:spTgt spid="297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3"/>
                                        </p:tgtEl>
                                        <p:attrNameLst>
                                          <p:attrName>style.visibility</p:attrName>
                                        </p:attrNameLst>
                                      </p:cBhvr>
                                      <p:to>
                                        <p:strVal val="visible"/>
                                      </p:to>
                                    </p:set>
                                    <p:animEffect transition="in" filter="dissolve">
                                      <p:cBhvr>
                                        <p:cTn id="17" dur="500"/>
                                        <p:tgtEl>
                                          <p:spTgt spid="297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970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970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29707"/>
                                        </p:tgtEl>
                                        <p:attrNameLst>
                                          <p:attrName>style.visibility</p:attrName>
                                        </p:attrNameLst>
                                      </p:cBhvr>
                                      <p:to>
                                        <p:strVal val="visible"/>
                                      </p:to>
                                    </p:set>
                                    <p:animEffect transition="in" filter="dissolve">
                                      <p:cBhvr>
                                        <p:cTn id="30"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autoUpdateAnimBg="0"/>
      <p:bldP spid="29703" grpId="0" animBg="1" autoUpdateAnimBg="0"/>
      <p:bldP spid="29704" grpId="0" animBg="1"/>
      <p:bldP spid="29706"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025CB9C-9134-DF41-BE4A-F87F31FA5BF3}" type="slidenum">
              <a:rPr lang="eu-ES" sz="1400">
                <a:latin typeface="Times" charset="0"/>
              </a:rPr>
              <a:pPr/>
              <a:t>44</a:t>
            </a:fld>
            <a:endParaRPr lang="eu-ES" sz="1400">
              <a:latin typeface="Times" charset="0"/>
            </a:endParaRPr>
          </a:p>
        </p:txBody>
      </p:sp>
      <p:sp>
        <p:nvSpPr>
          <p:cNvPr id="654338" name="Text Box 2"/>
          <p:cNvSpPr txBox="1">
            <a:spLocks noChangeArrowheads="1"/>
          </p:cNvSpPr>
          <p:nvPr/>
        </p:nvSpPr>
        <p:spPr bwMode="auto">
          <a:xfrm>
            <a:off x="450675" y="796060"/>
            <a:ext cx="1368425" cy="376238"/>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800"/>
              <a:t>Potentzia</a:t>
            </a:r>
          </a:p>
        </p:txBody>
      </p:sp>
      <p:sp>
        <p:nvSpPr>
          <p:cNvPr id="383009" name="Rectangle 33"/>
          <p:cNvSpPr>
            <a:spLocks noChangeArrowheads="1"/>
          </p:cNvSpPr>
          <p:nvPr/>
        </p:nvSpPr>
        <p:spPr bwMode="auto">
          <a:xfrm>
            <a:off x="4714875" y="1463675"/>
            <a:ext cx="4179888" cy="2431435"/>
          </a:xfrm>
          <a:prstGeom prst="rect">
            <a:avLst/>
          </a:prstGeom>
          <a:solidFill>
            <a:srgbClr val="FFFF99"/>
          </a:solidFill>
          <a:ln w="9525">
            <a:solidFill>
              <a:schemeClr val="tx1"/>
            </a:solidFill>
            <a:miter lim="800000"/>
            <a:headEnd/>
            <a:tailEnd/>
          </a:ln>
        </p:spPr>
        <p:txBody>
          <a:bodyPr wrap="square">
            <a:spAutoFit/>
          </a:bodyPr>
          <a:lstStyle/>
          <a:p>
            <a:pPr algn="just" eaLnBrk="1" hangingPunct="1"/>
            <a:r>
              <a:rPr lang="eu-ES" sz="2000">
                <a:cs typeface="Times New Roman" charset="0"/>
              </a:rPr>
              <a:t>Egindako lana eta denboraren arteko erlazioa</a:t>
            </a:r>
          </a:p>
          <a:p>
            <a:pPr algn="just" eaLnBrk="1" hangingPunct="1"/>
            <a:r>
              <a:rPr lang="eu-ES" sz="2000">
                <a:cs typeface="Times New Roman" charset="0"/>
              </a:rPr>
              <a:t>Unitatea</a:t>
            </a:r>
            <a:r>
              <a:rPr lang="eu-ES">
                <a:cs typeface="Times New Roman" charset="0"/>
              </a:rPr>
              <a:t> (W). 1J/1s</a:t>
            </a:r>
          </a:p>
          <a:p>
            <a:pPr lvl="2" algn="just" eaLnBrk="1" hangingPunct="1">
              <a:buFont typeface="Arial" charset="0"/>
              <a:buChar char="•"/>
            </a:pPr>
            <a:r>
              <a:rPr lang="eu-ES">
                <a:cs typeface="Times New Roman" charset="0"/>
              </a:rPr>
              <a:t>Besteak kilowatt (kW) </a:t>
            </a:r>
            <a:r>
              <a:rPr lang="eu-ES">
                <a:cs typeface="Times New Roman" charset="0"/>
                <a:sym typeface="Symbol" charset="0"/>
              </a:rPr>
              <a:t> 1 kW = 1000 W; megawatt (MW)  1 MW = 10</a:t>
            </a:r>
            <a:r>
              <a:rPr lang="eu-ES" baseline="30000">
                <a:cs typeface="Times New Roman" charset="0"/>
                <a:sym typeface="Symbol" charset="0"/>
              </a:rPr>
              <a:t>6</a:t>
            </a:r>
            <a:r>
              <a:rPr lang="eu-ES">
                <a:cs typeface="Times New Roman" charset="0"/>
                <a:sym typeface="Symbol" charset="0"/>
              </a:rPr>
              <a:t> W; zaldi-potentzia (ZP)  1 CV = 735 W.</a:t>
            </a:r>
          </a:p>
          <a:p>
            <a:pPr algn="just" eaLnBrk="1" hangingPunct="1">
              <a:buFont typeface="Arial" charset="0"/>
              <a:buChar char="•"/>
            </a:pPr>
            <a:r>
              <a:rPr lang="eu-ES" sz="2000">
                <a:cs typeface="Times New Roman" charset="0"/>
              </a:rPr>
              <a:t>Potentzia eta abiadura</a:t>
            </a:r>
          </a:p>
        </p:txBody>
      </p:sp>
      <p:grpSp>
        <p:nvGrpSpPr>
          <p:cNvPr id="2" name="Group 44"/>
          <p:cNvGrpSpPr>
            <a:grpSpLocks/>
          </p:cNvGrpSpPr>
          <p:nvPr/>
        </p:nvGrpSpPr>
        <p:grpSpPr bwMode="auto">
          <a:xfrm>
            <a:off x="3659188" y="5254625"/>
            <a:ext cx="4024312" cy="857250"/>
            <a:chOff x="2681" y="2115"/>
            <a:chExt cx="2144" cy="436"/>
          </a:xfrm>
        </p:grpSpPr>
        <p:sp>
          <p:nvSpPr>
            <p:cNvPr id="654361" name="Text Box 35"/>
            <p:cNvSpPr txBox="1">
              <a:spLocks noChangeArrowheads="1"/>
            </p:cNvSpPr>
            <p:nvPr/>
          </p:nvSpPr>
          <p:spPr bwMode="auto">
            <a:xfrm>
              <a:off x="2681" y="2228"/>
              <a:ext cx="63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800" b="1" i="1">
                  <a:solidFill>
                    <a:srgbClr val="006600"/>
                  </a:solidFill>
                </a:rPr>
                <a:t>P = </a:t>
              </a:r>
            </a:p>
          </p:txBody>
        </p:sp>
        <p:sp>
          <p:nvSpPr>
            <p:cNvPr id="654362" name="Text Box 36"/>
            <p:cNvSpPr txBox="1">
              <a:spLocks noChangeArrowheads="1"/>
            </p:cNvSpPr>
            <p:nvPr/>
          </p:nvSpPr>
          <p:spPr bwMode="auto">
            <a:xfrm>
              <a:off x="3061" y="2115"/>
              <a:ext cx="63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800" b="1" i="1">
                  <a:solidFill>
                    <a:srgbClr val="006600"/>
                  </a:solidFill>
                </a:rPr>
                <a:t>W</a:t>
              </a:r>
            </a:p>
          </p:txBody>
        </p:sp>
        <p:sp>
          <p:nvSpPr>
            <p:cNvPr id="654363" name="Text Box 37"/>
            <p:cNvSpPr txBox="1">
              <a:spLocks noChangeArrowheads="1"/>
            </p:cNvSpPr>
            <p:nvPr/>
          </p:nvSpPr>
          <p:spPr bwMode="auto">
            <a:xfrm>
              <a:off x="3787" y="2115"/>
              <a:ext cx="63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800" b="1" i="1">
                  <a:solidFill>
                    <a:srgbClr val="006600"/>
                  </a:solidFill>
                </a:rPr>
                <a:t>F · </a:t>
              </a:r>
              <a:r>
                <a:rPr lang="eu-ES" sz="1800" b="1" i="1">
                  <a:solidFill>
                    <a:srgbClr val="006600"/>
                  </a:solidFill>
                  <a:sym typeface="Symbol" charset="0"/>
                </a:rPr>
                <a:t>x</a:t>
              </a:r>
            </a:p>
          </p:txBody>
        </p:sp>
        <p:sp>
          <p:nvSpPr>
            <p:cNvPr id="654364" name="Text Box 38"/>
            <p:cNvSpPr txBox="1">
              <a:spLocks noChangeArrowheads="1"/>
            </p:cNvSpPr>
            <p:nvPr/>
          </p:nvSpPr>
          <p:spPr bwMode="auto">
            <a:xfrm>
              <a:off x="3356" y="2251"/>
              <a:ext cx="63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800" b="1" i="1">
                  <a:solidFill>
                    <a:srgbClr val="006600"/>
                  </a:solidFill>
                </a:rPr>
                <a:t>= </a:t>
              </a:r>
              <a:endParaRPr lang="eu-ES" sz="1800" b="1" i="1">
                <a:solidFill>
                  <a:srgbClr val="006600"/>
                </a:solidFill>
                <a:sym typeface="Symbol" charset="0"/>
              </a:endParaRPr>
            </a:p>
          </p:txBody>
        </p:sp>
        <p:sp>
          <p:nvSpPr>
            <p:cNvPr id="654365" name="Text Box 39"/>
            <p:cNvSpPr txBox="1">
              <a:spLocks noChangeArrowheads="1"/>
            </p:cNvSpPr>
            <p:nvPr/>
          </p:nvSpPr>
          <p:spPr bwMode="auto">
            <a:xfrm>
              <a:off x="3733" y="2364"/>
              <a:ext cx="63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800" b="1" i="1">
                  <a:solidFill>
                    <a:srgbClr val="006600"/>
                  </a:solidFill>
                  <a:sym typeface="Symbol" charset="0"/>
                </a:rPr>
                <a:t></a:t>
              </a:r>
              <a:r>
                <a:rPr lang="eu-ES" sz="1800" b="1" i="1">
                  <a:solidFill>
                    <a:srgbClr val="006600"/>
                  </a:solidFill>
                </a:rPr>
                <a:t>t</a:t>
              </a:r>
              <a:endParaRPr lang="eu-ES" sz="1800" b="1" i="1">
                <a:solidFill>
                  <a:srgbClr val="006600"/>
                </a:solidFill>
                <a:sym typeface="Symbol" charset="0"/>
              </a:endParaRPr>
            </a:p>
          </p:txBody>
        </p:sp>
        <p:sp>
          <p:nvSpPr>
            <p:cNvPr id="654366" name="Text Box 40"/>
            <p:cNvSpPr txBox="1">
              <a:spLocks noChangeArrowheads="1"/>
            </p:cNvSpPr>
            <p:nvPr/>
          </p:nvSpPr>
          <p:spPr bwMode="auto">
            <a:xfrm>
              <a:off x="3062" y="2364"/>
              <a:ext cx="635"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800" b="1" i="1">
                  <a:solidFill>
                    <a:srgbClr val="006600"/>
                  </a:solidFill>
                  <a:sym typeface="Symbol" charset="0"/>
                </a:rPr>
                <a:t></a:t>
              </a:r>
              <a:r>
                <a:rPr lang="eu-ES" sz="1800" b="1" i="1">
                  <a:solidFill>
                    <a:srgbClr val="006600"/>
                  </a:solidFill>
                </a:rPr>
                <a:t>t</a:t>
              </a:r>
              <a:endParaRPr lang="eu-ES" sz="1800" b="1" i="1">
                <a:solidFill>
                  <a:srgbClr val="006600"/>
                </a:solidFill>
                <a:sym typeface="Symbol" charset="0"/>
              </a:endParaRPr>
            </a:p>
          </p:txBody>
        </p:sp>
        <p:sp>
          <p:nvSpPr>
            <p:cNvPr id="654367" name="Line 41"/>
            <p:cNvSpPr>
              <a:spLocks noChangeShapeType="1"/>
            </p:cNvSpPr>
            <p:nvPr/>
          </p:nvSpPr>
          <p:spPr bwMode="auto">
            <a:xfrm>
              <a:off x="3175" y="2364"/>
              <a:ext cx="4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s-ES"/>
            </a:p>
          </p:txBody>
        </p:sp>
        <p:sp>
          <p:nvSpPr>
            <p:cNvPr id="654368" name="Line 42"/>
            <p:cNvSpPr>
              <a:spLocks noChangeShapeType="1"/>
            </p:cNvSpPr>
            <p:nvPr/>
          </p:nvSpPr>
          <p:spPr bwMode="auto">
            <a:xfrm>
              <a:off x="3850" y="2364"/>
              <a:ext cx="40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s-ES"/>
            </a:p>
          </p:txBody>
        </p:sp>
        <p:sp>
          <p:nvSpPr>
            <p:cNvPr id="654369" name="Text Box 43"/>
            <p:cNvSpPr txBox="1">
              <a:spLocks noChangeArrowheads="1"/>
            </p:cNvSpPr>
            <p:nvPr/>
          </p:nvSpPr>
          <p:spPr bwMode="auto">
            <a:xfrm>
              <a:off x="4190" y="2251"/>
              <a:ext cx="63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800" b="1" i="1">
                  <a:solidFill>
                    <a:srgbClr val="006600"/>
                  </a:solidFill>
                </a:rPr>
                <a:t>= F · </a:t>
              </a:r>
              <a:r>
                <a:rPr lang="eu-ES" sz="1800" b="1" i="1">
                  <a:solidFill>
                    <a:srgbClr val="006600"/>
                  </a:solidFill>
                  <a:sym typeface="Symbol" charset="0"/>
                </a:rPr>
                <a:t>v</a:t>
              </a:r>
              <a:r>
                <a:rPr lang="eu-ES" sz="1800" b="1" i="1" baseline="-25000">
                  <a:solidFill>
                    <a:srgbClr val="006600"/>
                  </a:solidFill>
                  <a:sym typeface="Symbol" charset="0"/>
                </a:rPr>
                <a:t>m</a:t>
              </a:r>
              <a:endParaRPr lang="eu-ES" sz="1800" b="1" i="1">
                <a:solidFill>
                  <a:srgbClr val="006600"/>
                </a:solidFill>
                <a:sym typeface="Symbol" charset="0"/>
              </a:endParaRPr>
            </a:p>
          </p:txBody>
        </p:sp>
      </p:grpSp>
      <p:graphicFrame>
        <p:nvGraphicFramePr>
          <p:cNvPr id="45" name="Object 45"/>
          <p:cNvGraphicFramePr>
            <a:graphicFrameLocks noChangeAspect="1"/>
          </p:cNvGraphicFramePr>
          <p:nvPr>
            <p:extLst>
              <p:ext uri="{D42A27DB-BD31-4B8C-83A1-F6EECF244321}">
                <p14:modId xmlns:p14="http://schemas.microsoft.com/office/powerpoint/2010/main" val="2300483366"/>
              </p:ext>
            </p:extLst>
          </p:nvPr>
        </p:nvGraphicFramePr>
        <p:xfrm>
          <a:off x="5942013" y="4065462"/>
          <a:ext cx="2952750" cy="839788"/>
        </p:xfrm>
        <a:graphic>
          <a:graphicData uri="http://schemas.openxmlformats.org/presentationml/2006/ole">
            <mc:AlternateContent xmlns:mc="http://schemas.openxmlformats.org/markup-compatibility/2006">
              <mc:Choice xmlns:v="urn:schemas-microsoft-com:vml" Requires="v">
                <p:oleObj spid="_x0000_s64523" name="EcuaciÛn" r:id="rId4" imgW="1117600" imgH="317500" progId="Equation.3">
                  <p:embed/>
                </p:oleObj>
              </mc:Choice>
              <mc:Fallback>
                <p:oleObj name="EcuaciÛn" r:id="rId4" imgW="1117600" imgH="317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2013" y="4065462"/>
                        <a:ext cx="29527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4343" name="Line 46"/>
          <p:cNvSpPr>
            <a:spLocks noChangeShapeType="1"/>
          </p:cNvSpPr>
          <p:nvPr/>
        </p:nvSpPr>
        <p:spPr bwMode="auto">
          <a:xfrm>
            <a:off x="5867400" y="5661025"/>
            <a:ext cx="649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54346" name="Text Box 45"/>
          <p:cNvSpPr txBox="1">
            <a:spLocks noChangeArrowheads="1"/>
          </p:cNvSpPr>
          <p:nvPr/>
        </p:nvSpPr>
        <p:spPr bwMode="auto">
          <a:xfrm>
            <a:off x="398152" y="5319902"/>
            <a:ext cx="2872714" cy="292388"/>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300"/>
              <a:t>Hainbat makinen potentziak.</a:t>
            </a:r>
          </a:p>
        </p:txBody>
      </p:sp>
      <p:sp>
        <p:nvSpPr>
          <p:cNvPr id="654347" name="Line 45"/>
          <p:cNvSpPr>
            <a:spLocks noChangeShapeType="1"/>
          </p:cNvSpPr>
          <p:nvPr/>
        </p:nvSpPr>
        <p:spPr bwMode="auto">
          <a:xfrm>
            <a:off x="4862202" y="5069077"/>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54348" name="Text Box 47"/>
          <p:cNvSpPr txBox="1">
            <a:spLocks noChangeArrowheads="1"/>
          </p:cNvSpPr>
          <p:nvPr/>
        </p:nvSpPr>
        <p:spPr bwMode="auto">
          <a:xfrm>
            <a:off x="450675" y="1172298"/>
            <a:ext cx="4107173" cy="400110"/>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u-ES" sz="2000"/>
              <a:t>Makina   Potentzia (ZP edo CV)</a:t>
            </a:r>
          </a:p>
        </p:txBody>
      </p:sp>
      <p:sp>
        <p:nvSpPr>
          <p:cNvPr id="654349" name="Text Box 49"/>
          <p:cNvSpPr txBox="1">
            <a:spLocks noChangeArrowheads="1"/>
          </p:cNvSpPr>
          <p:nvPr/>
        </p:nvSpPr>
        <p:spPr bwMode="auto">
          <a:xfrm>
            <a:off x="398152" y="1613090"/>
            <a:ext cx="2872716" cy="314325"/>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s-ES" sz="1400" dirty="0" smtClean="0"/>
              <a:t>I</a:t>
            </a:r>
            <a:r>
              <a:rPr lang="eu-ES" sz="1400" dirty="0" smtClean="0"/>
              <a:t>gogailua  8</a:t>
            </a:r>
            <a:endParaRPr lang="eu-ES" sz="1400" dirty="0"/>
          </a:p>
        </p:txBody>
      </p:sp>
      <p:sp>
        <p:nvSpPr>
          <p:cNvPr id="654350" name="Text Box 50"/>
          <p:cNvSpPr txBox="1">
            <a:spLocks noChangeArrowheads="1"/>
          </p:cNvSpPr>
          <p:nvPr/>
        </p:nvSpPr>
        <p:spPr bwMode="auto">
          <a:xfrm>
            <a:off x="398152" y="1900427"/>
            <a:ext cx="2872716" cy="307777"/>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u-ES" sz="1400" dirty="0" smtClean="0"/>
              <a:t>Motoa  10</a:t>
            </a:r>
            <a:endParaRPr lang="eu-ES" sz="1400" dirty="0"/>
          </a:p>
        </p:txBody>
      </p:sp>
      <p:sp>
        <p:nvSpPr>
          <p:cNvPr id="654351" name="Text Box 51"/>
          <p:cNvSpPr txBox="1">
            <a:spLocks noChangeArrowheads="1"/>
          </p:cNvSpPr>
          <p:nvPr/>
        </p:nvSpPr>
        <p:spPr bwMode="auto">
          <a:xfrm>
            <a:off x="398152" y="2235390"/>
            <a:ext cx="2872716" cy="307777"/>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u-ES" sz="1400" dirty="0" smtClean="0"/>
              <a:t>Garabia 5-20</a:t>
            </a:r>
            <a:endParaRPr lang="eu-ES" sz="1400" dirty="0"/>
          </a:p>
        </p:txBody>
      </p:sp>
      <p:sp>
        <p:nvSpPr>
          <p:cNvPr id="654352" name="Text Box 52"/>
          <p:cNvSpPr txBox="1">
            <a:spLocks noChangeArrowheads="1"/>
          </p:cNvSpPr>
          <p:nvPr/>
        </p:nvSpPr>
        <p:spPr bwMode="auto">
          <a:xfrm>
            <a:off x="398152" y="2522727"/>
            <a:ext cx="2872716" cy="314325"/>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u-ES" sz="1400" dirty="0" smtClean="0"/>
              <a:t>Kotxea80-150</a:t>
            </a:r>
            <a:endParaRPr lang="eu-ES" sz="1400" dirty="0"/>
          </a:p>
        </p:txBody>
      </p:sp>
      <p:sp>
        <p:nvSpPr>
          <p:cNvPr id="654353" name="Text Box 53"/>
          <p:cNvSpPr txBox="1">
            <a:spLocks noChangeArrowheads="1"/>
          </p:cNvSpPr>
          <p:nvPr/>
        </p:nvSpPr>
        <p:spPr bwMode="auto">
          <a:xfrm>
            <a:off x="398152" y="2837052"/>
            <a:ext cx="2872716" cy="314325"/>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u-ES" sz="1400" dirty="0" smtClean="0"/>
              <a:t>Txalupa3-200</a:t>
            </a:r>
            <a:endParaRPr lang="eu-ES" sz="1400" dirty="0"/>
          </a:p>
        </p:txBody>
      </p:sp>
      <p:sp>
        <p:nvSpPr>
          <p:cNvPr id="654354" name="Text Box 54"/>
          <p:cNvSpPr txBox="1">
            <a:spLocks noChangeArrowheads="1"/>
          </p:cNvSpPr>
          <p:nvPr/>
        </p:nvSpPr>
        <p:spPr bwMode="auto">
          <a:xfrm>
            <a:off x="398150" y="3170427"/>
            <a:ext cx="2872717" cy="307777"/>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u-ES" sz="1400" dirty="0" smtClean="0"/>
              <a:t>Hondeamakin 150-300a</a:t>
            </a:r>
            <a:endParaRPr lang="eu-ES" sz="1400" dirty="0"/>
          </a:p>
        </p:txBody>
      </p:sp>
      <p:sp>
        <p:nvSpPr>
          <p:cNvPr id="654355" name="Text Box 55"/>
          <p:cNvSpPr txBox="1">
            <a:spLocks noChangeArrowheads="1"/>
          </p:cNvSpPr>
          <p:nvPr/>
        </p:nvSpPr>
        <p:spPr bwMode="auto">
          <a:xfrm>
            <a:off x="398151" y="3459353"/>
            <a:ext cx="2872715" cy="307777"/>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u-ES" sz="1400" dirty="0" smtClean="0"/>
              <a:t>Kamioia400</a:t>
            </a:r>
            <a:endParaRPr lang="eu-ES" sz="1400" dirty="0"/>
          </a:p>
        </p:txBody>
      </p:sp>
      <p:sp>
        <p:nvSpPr>
          <p:cNvPr id="654356" name="Text Box 56"/>
          <p:cNvSpPr txBox="1">
            <a:spLocks noChangeArrowheads="1"/>
          </p:cNvSpPr>
          <p:nvPr/>
        </p:nvSpPr>
        <p:spPr bwMode="auto">
          <a:xfrm>
            <a:off x="398152" y="3746690"/>
            <a:ext cx="2872716" cy="307777"/>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u-ES" sz="1400" dirty="0"/>
              <a:t>Hegazkin </a:t>
            </a:r>
            <a:r>
              <a:rPr lang="eu-ES" sz="1400" dirty="0" smtClean="0"/>
              <a:t>txikia 10001000</a:t>
            </a:r>
            <a:endParaRPr lang="eu-ES" sz="1400" dirty="0"/>
          </a:p>
        </p:txBody>
      </p:sp>
      <p:sp>
        <p:nvSpPr>
          <p:cNvPr id="654357" name="Text Box 57"/>
          <p:cNvSpPr txBox="1">
            <a:spLocks noChangeArrowheads="1"/>
          </p:cNvSpPr>
          <p:nvPr/>
        </p:nvSpPr>
        <p:spPr bwMode="auto">
          <a:xfrm>
            <a:off x="398152" y="4035615"/>
            <a:ext cx="2872716" cy="307777"/>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u-ES" sz="1400"/>
              <a:t>Atoiontzia</a:t>
            </a:r>
          </a:p>
        </p:txBody>
      </p:sp>
      <p:sp>
        <p:nvSpPr>
          <p:cNvPr id="654358" name="Text Box 58"/>
          <p:cNvSpPr txBox="1">
            <a:spLocks noChangeArrowheads="1"/>
          </p:cNvSpPr>
          <p:nvPr/>
        </p:nvSpPr>
        <p:spPr bwMode="auto">
          <a:xfrm>
            <a:off x="398152" y="4322952"/>
            <a:ext cx="2872714" cy="307777"/>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u-ES" sz="1400" dirty="0" smtClean="0"/>
              <a:t>Petrolio-ontzia 30000-50000 </a:t>
            </a:r>
            <a:endParaRPr lang="eu-ES" sz="1400" dirty="0"/>
          </a:p>
        </p:txBody>
      </p:sp>
      <p:sp>
        <p:nvSpPr>
          <p:cNvPr id="654359" name="Text Box 59"/>
          <p:cNvSpPr txBox="1">
            <a:spLocks noChangeArrowheads="1"/>
          </p:cNvSpPr>
          <p:nvPr/>
        </p:nvSpPr>
        <p:spPr bwMode="auto">
          <a:xfrm>
            <a:off x="398152" y="4637278"/>
            <a:ext cx="2872714" cy="307777"/>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u-ES" sz="1400" dirty="0"/>
              <a:t>Airbus </a:t>
            </a:r>
            <a:r>
              <a:rPr lang="eu-ES" sz="1400" dirty="0" smtClean="0"/>
              <a:t>380 100000</a:t>
            </a:r>
            <a:endParaRPr lang="eu-ES" sz="1400" dirty="0"/>
          </a:p>
        </p:txBody>
      </p:sp>
      <p:sp>
        <p:nvSpPr>
          <p:cNvPr id="654360" name="Text Box 60"/>
          <p:cNvSpPr txBox="1">
            <a:spLocks noChangeArrowheads="1"/>
          </p:cNvSpPr>
          <p:nvPr/>
        </p:nvSpPr>
        <p:spPr bwMode="auto">
          <a:xfrm>
            <a:off x="398152" y="4899215"/>
            <a:ext cx="2872716" cy="314325"/>
          </a:xfrm>
          <a:prstGeom prst="rect">
            <a:avLst/>
          </a:prstGeom>
          <a:solidFill>
            <a:srgbClr val="FFFF99"/>
          </a:solidFill>
          <a:ln w="9525">
            <a:solidFill>
              <a:schemeClr val="tx1"/>
            </a:solidFill>
            <a:miter lim="800000"/>
            <a:headEnd/>
            <a:tailEnd/>
          </a:ln>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u-ES" sz="1400" dirty="0" smtClean="0"/>
              <a:t>Espazio-ontzia 12000000</a:t>
            </a:r>
            <a:endParaRPr lang="eu-ES" sz="1400" dirty="0"/>
          </a:p>
        </p:txBody>
      </p:sp>
      <p:pic>
        <p:nvPicPr>
          <p:cNvPr id="36" name="Imagen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11" descr="blanco_pequen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n 12" descr="logo_pap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7454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3009">
                                            <p:bg/>
                                          </p:spTgt>
                                        </p:tgtEl>
                                        <p:attrNameLst>
                                          <p:attrName>style.visibility</p:attrName>
                                        </p:attrNameLst>
                                      </p:cBhvr>
                                      <p:to>
                                        <p:strVal val="visible"/>
                                      </p:to>
                                    </p:set>
                                    <p:animEffect transition="in" filter="fade">
                                      <p:cBhvr>
                                        <p:cTn id="7" dur="500"/>
                                        <p:tgtEl>
                                          <p:spTgt spid="38300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3009">
                                            <p:txEl>
                                              <p:pRg st="0" end="0"/>
                                            </p:txEl>
                                          </p:spTgt>
                                        </p:tgtEl>
                                        <p:attrNameLst>
                                          <p:attrName>style.visibility</p:attrName>
                                        </p:attrNameLst>
                                      </p:cBhvr>
                                      <p:to>
                                        <p:strVal val="visible"/>
                                      </p:to>
                                    </p:set>
                                    <p:animEffect transition="in" filter="fade">
                                      <p:cBhvr>
                                        <p:cTn id="12" dur="500"/>
                                        <p:tgtEl>
                                          <p:spTgt spid="38300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3009">
                                            <p:txEl>
                                              <p:pRg st="1" end="1"/>
                                            </p:txEl>
                                          </p:spTgt>
                                        </p:tgtEl>
                                        <p:attrNameLst>
                                          <p:attrName>style.visibility</p:attrName>
                                        </p:attrNameLst>
                                      </p:cBhvr>
                                      <p:to>
                                        <p:strVal val="visible"/>
                                      </p:to>
                                    </p:set>
                                    <p:animEffect transition="in" filter="fade">
                                      <p:cBhvr>
                                        <p:cTn id="17" dur="500"/>
                                        <p:tgtEl>
                                          <p:spTgt spid="38300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83009">
                                            <p:txEl>
                                              <p:pRg st="2" end="2"/>
                                            </p:txEl>
                                          </p:spTgt>
                                        </p:tgtEl>
                                        <p:attrNameLst>
                                          <p:attrName>style.visibility</p:attrName>
                                        </p:attrNameLst>
                                      </p:cBhvr>
                                      <p:to>
                                        <p:strVal val="visible"/>
                                      </p:to>
                                    </p:set>
                                    <p:animEffect transition="in" filter="fade">
                                      <p:cBhvr>
                                        <p:cTn id="28" dur="500"/>
                                        <p:tgtEl>
                                          <p:spTgt spid="383009">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3009">
                                            <p:txEl>
                                              <p:pRg st="3" end="3"/>
                                            </p:txEl>
                                          </p:spTgt>
                                        </p:tgtEl>
                                        <p:attrNameLst>
                                          <p:attrName>style.visibility</p:attrName>
                                        </p:attrNameLst>
                                      </p:cBhvr>
                                      <p:to>
                                        <p:strVal val="visible"/>
                                      </p:to>
                                    </p:set>
                                    <p:animEffect transition="in" filter="fade">
                                      <p:cBhvr>
                                        <p:cTn id="33" dur="500"/>
                                        <p:tgtEl>
                                          <p:spTgt spid="383009">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009" grpId="0" build="p" bldLvl="4"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5"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0A184A3-8366-C64D-9817-114862DA1895}" type="slidenum">
              <a:rPr lang="eu-ES" sz="1400">
                <a:latin typeface="Times" charset="0"/>
              </a:rPr>
              <a:pPr/>
              <a:t>45</a:t>
            </a:fld>
            <a:endParaRPr lang="eu-ES" sz="1400">
              <a:latin typeface="Times" charset="0"/>
            </a:endParaRPr>
          </a:p>
        </p:txBody>
      </p:sp>
      <p:sp>
        <p:nvSpPr>
          <p:cNvPr id="656386" name="Text Box 2"/>
          <p:cNvSpPr txBox="1">
            <a:spLocks noChangeArrowheads="1"/>
          </p:cNvSpPr>
          <p:nvPr/>
        </p:nvSpPr>
        <p:spPr bwMode="auto">
          <a:xfrm>
            <a:off x="566709" y="1206500"/>
            <a:ext cx="6118225" cy="1196975"/>
          </a:xfrm>
          <a:prstGeom prst="rect">
            <a:avLst/>
          </a:prstGeom>
          <a:solidFill>
            <a:srgbClr val="FFFF99"/>
          </a:solidFill>
          <a:ln w="9525">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buClr>
                <a:srgbClr val="FF0000"/>
              </a:buClr>
              <a:buFont typeface="Wingdings" charset="0"/>
              <a:buChar char="Ø"/>
            </a:pPr>
            <a:r>
              <a:rPr lang="eu-ES" sz="2400"/>
              <a:t> Unitatea </a:t>
            </a:r>
            <a:r>
              <a:rPr lang="eu-ES" sz="2400" i="1"/>
              <a:t>watt</a:t>
            </a:r>
            <a:r>
              <a:rPr lang="eu-ES" sz="2400"/>
              <a:t>, 1 W = 1 J</a:t>
            </a:r>
            <a:r>
              <a:rPr lang="eu-ES" sz="2400">
                <a:cs typeface="Times New Roman" charset="0"/>
              </a:rPr>
              <a:t>/s da.</a:t>
            </a:r>
          </a:p>
          <a:p>
            <a:pPr eaLnBrk="1" hangingPunct="1">
              <a:buClr>
                <a:srgbClr val="FF0000"/>
              </a:buClr>
              <a:buFont typeface="Wingdings" charset="0"/>
              <a:buChar char="Ø"/>
            </a:pPr>
            <a:r>
              <a:rPr lang="eu-ES" sz="2400">
                <a:cs typeface="Times New Roman" charset="0"/>
              </a:rPr>
              <a:t> Ingalaterran zaldi-potentzia erabiltzen da.</a:t>
            </a:r>
          </a:p>
          <a:p>
            <a:pPr eaLnBrk="1" hangingPunct="1">
              <a:buClr>
                <a:srgbClr val="FF0000"/>
              </a:buClr>
              <a:buFont typeface="Wingdings" charset="0"/>
              <a:buNone/>
            </a:pPr>
            <a:r>
              <a:rPr lang="eu-ES" sz="2400"/>
              <a:t>	1 hp = 746 W</a:t>
            </a:r>
          </a:p>
        </p:txBody>
      </p:sp>
      <p:sp>
        <p:nvSpPr>
          <p:cNvPr id="31747" name="Text Box 3"/>
          <p:cNvSpPr txBox="1">
            <a:spLocks noChangeArrowheads="1"/>
          </p:cNvSpPr>
          <p:nvPr/>
        </p:nvSpPr>
        <p:spPr bwMode="auto">
          <a:xfrm>
            <a:off x="620713" y="2403475"/>
            <a:ext cx="7331075" cy="1196975"/>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eu-ES" sz="2400"/>
              <a:t>Beste unitatea, elektrizitatean erabiltzen dena kilowatt  ordukoa da.</a:t>
            </a:r>
          </a:p>
          <a:p>
            <a:pPr eaLnBrk="1" hangingPunct="1"/>
            <a:r>
              <a:rPr lang="eu-ES" sz="2400"/>
              <a:t>1 kWh = 3.6 10</a:t>
            </a:r>
            <a:r>
              <a:rPr lang="eu-ES" sz="2400" baseline="30000"/>
              <a:t>6</a:t>
            </a:r>
            <a:r>
              <a:rPr lang="eu-ES" sz="2400"/>
              <a:t> J</a:t>
            </a:r>
          </a:p>
        </p:txBody>
      </p:sp>
      <p:pic>
        <p:nvPicPr>
          <p:cNvPr id="6"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717550" y="4118168"/>
            <a:ext cx="7234238" cy="923330"/>
          </a:xfrm>
          <a:prstGeom prst="rect">
            <a:avLst/>
          </a:prstGeom>
          <a:noFill/>
        </p:spPr>
        <p:txBody>
          <a:bodyPr wrap="square" rtlCol="0">
            <a:spAutoFit/>
          </a:bodyPr>
          <a:lstStyle/>
          <a:p>
            <a:r>
              <a:rPr lang="es-ES" dirty="0" err="1" smtClean="0"/>
              <a:t>Problemak</a:t>
            </a:r>
            <a:r>
              <a:rPr lang="es-ES" dirty="0" smtClean="0"/>
              <a:t> </a:t>
            </a:r>
            <a:r>
              <a:rPr lang="es-ES" dirty="0" err="1" smtClean="0"/>
              <a:t>ebatzita</a:t>
            </a:r>
            <a:endParaRPr lang="es-ES" dirty="0" smtClean="0"/>
          </a:p>
          <a:p>
            <a:r>
              <a:rPr lang="es-ES" dirty="0">
                <a:hlinkClick r:id="rId5"/>
              </a:rPr>
              <a:t>https://rafamunoa.wordpress.com/2015/05/page/2</a:t>
            </a:r>
            <a:r>
              <a:rPr lang="es-ES" dirty="0" smtClean="0">
                <a:hlinkClick r:id="rId5"/>
              </a:rPr>
              <a:t>/</a:t>
            </a:r>
            <a:endParaRPr lang="es-ES" dirty="0" smtClean="0"/>
          </a:p>
          <a:p>
            <a:endParaRPr lang="es-ES" dirty="0"/>
          </a:p>
        </p:txBody>
      </p:sp>
    </p:spTree>
    <p:extLst>
      <p:ext uri="{BB962C8B-B14F-4D97-AF65-F5344CB8AC3E}">
        <p14:creationId xmlns:p14="http://schemas.microsoft.com/office/powerpoint/2010/main" val="3481557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dissolv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09"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1D6562D-B950-BD45-B8A2-BF649CDD2BE3}" type="slidenum">
              <a:rPr lang="eu-ES" sz="1400">
                <a:latin typeface="Times" charset="0"/>
              </a:rPr>
              <a:pPr/>
              <a:t>46</a:t>
            </a:fld>
            <a:endParaRPr lang="eu-ES" sz="1400">
              <a:latin typeface="Times" charset="0"/>
            </a:endParaRPr>
          </a:p>
        </p:txBody>
      </p:sp>
      <p:sp>
        <p:nvSpPr>
          <p:cNvPr id="657410" name="Text Box 31"/>
          <p:cNvSpPr txBox="1">
            <a:spLocks noChangeArrowheads="1"/>
          </p:cNvSpPr>
          <p:nvPr/>
        </p:nvSpPr>
        <p:spPr bwMode="auto">
          <a:xfrm>
            <a:off x="792163" y="620713"/>
            <a:ext cx="1763712" cy="376237"/>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800"/>
              <a:t>ERREPASOA</a:t>
            </a:r>
          </a:p>
        </p:txBody>
      </p:sp>
      <p:sp>
        <p:nvSpPr>
          <p:cNvPr id="657411" name="Line 32"/>
          <p:cNvSpPr>
            <a:spLocks noChangeShapeType="1"/>
          </p:cNvSpPr>
          <p:nvPr/>
        </p:nvSpPr>
        <p:spPr bwMode="auto">
          <a:xfrm>
            <a:off x="684213" y="1044575"/>
            <a:ext cx="8351837" cy="0"/>
          </a:xfrm>
          <a:prstGeom prst="line">
            <a:avLst/>
          </a:prstGeom>
          <a:noFill/>
          <a:ln w="9525">
            <a:solidFill>
              <a:srgbClr val="339933"/>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376" name="Rectangle 304"/>
          <p:cNvSpPr>
            <a:spLocks noChangeArrowheads="1"/>
          </p:cNvSpPr>
          <p:nvPr/>
        </p:nvSpPr>
        <p:spPr bwMode="auto">
          <a:xfrm>
            <a:off x="1077913" y="1268413"/>
            <a:ext cx="1711325" cy="314325"/>
          </a:xfrm>
          <a:prstGeom prst="rect">
            <a:avLst/>
          </a:prstGeom>
          <a:solidFill>
            <a:srgbClr val="FFFF99"/>
          </a:solidFill>
          <a:ln w="9525">
            <a:solidFill>
              <a:schemeClr val="tx1"/>
            </a:solidFill>
            <a:miter lim="800000"/>
            <a:headEnd/>
            <a:tailEnd/>
          </a:ln>
        </p:spPr>
        <p:txBody>
          <a:bodyPr wrap="none">
            <a:spAutoFit/>
          </a:bodyPr>
          <a:lstStyle/>
          <a:p>
            <a:pPr algn="ctr" eaLnBrk="1" hangingPunct="1"/>
            <a:r>
              <a:rPr lang="eu-ES" sz="1400"/>
              <a:t>Energia potentziala</a:t>
            </a:r>
          </a:p>
        </p:txBody>
      </p:sp>
      <p:sp>
        <p:nvSpPr>
          <p:cNvPr id="3406" name="Rectangle 334"/>
          <p:cNvSpPr>
            <a:spLocks noChangeArrowheads="1"/>
          </p:cNvSpPr>
          <p:nvPr/>
        </p:nvSpPr>
        <p:spPr bwMode="auto">
          <a:xfrm>
            <a:off x="6456363" y="1268413"/>
            <a:ext cx="1554162" cy="314325"/>
          </a:xfrm>
          <a:prstGeom prst="rect">
            <a:avLst/>
          </a:prstGeom>
          <a:solidFill>
            <a:srgbClr val="FFFF99"/>
          </a:solidFill>
          <a:ln w="9525">
            <a:solidFill>
              <a:schemeClr val="tx1"/>
            </a:solidFill>
            <a:miter lim="800000"/>
            <a:headEnd/>
            <a:tailEnd/>
          </a:ln>
        </p:spPr>
        <p:txBody>
          <a:bodyPr wrap="none">
            <a:spAutoFit/>
          </a:bodyPr>
          <a:lstStyle/>
          <a:p>
            <a:pPr algn="ctr" eaLnBrk="1" hangingPunct="1"/>
            <a:r>
              <a:rPr lang="eu-ES" sz="1400"/>
              <a:t>Energia zinetikoa</a:t>
            </a:r>
          </a:p>
        </p:txBody>
      </p:sp>
      <p:sp>
        <p:nvSpPr>
          <p:cNvPr id="3381" name="Text Box 309"/>
          <p:cNvSpPr txBox="1">
            <a:spLocks noChangeArrowheads="1"/>
          </p:cNvSpPr>
          <p:nvPr/>
        </p:nvSpPr>
        <p:spPr bwMode="auto">
          <a:xfrm>
            <a:off x="2771775" y="1592263"/>
            <a:ext cx="2592388" cy="739775"/>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006600"/>
                </a:solidFill>
              </a:rPr>
              <a:t>Altura berdinetik egurrezko eta altzairuzko bi bola erortzen uzten ditugu.</a:t>
            </a:r>
          </a:p>
        </p:txBody>
      </p:sp>
      <p:sp>
        <p:nvSpPr>
          <p:cNvPr id="3407" name="Text Box 335"/>
          <p:cNvSpPr txBox="1">
            <a:spLocks noChangeArrowheads="1"/>
          </p:cNvSpPr>
          <p:nvPr/>
        </p:nvSpPr>
        <p:spPr bwMode="auto">
          <a:xfrm>
            <a:off x="3074988" y="2787650"/>
            <a:ext cx="1268412" cy="314325"/>
          </a:xfrm>
          <a:prstGeom prst="rect">
            <a:avLst/>
          </a:prstGeom>
          <a:solidFill>
            <a:srgbClr val="FFFF99"/>
          </a:solidFill>
          <a:ln w="9525">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t>Buztin biguna</a:t>
            </a:r>
          </a:p>
        </p:txBody>
      </p:sp>
      <p:sp>
        <p:nvSpPr>
          <p:cNvPr id="3408" name="Line 336"/>
          <p:cNvSpPr>
            <a:spLocks noChangeShapeType="1"/>
          </p:cNvSpPr>
          <p:nvPr/>
        </p:nvSpPr>
        <p:spPr bwMode="auto">
          <a:xfrm flipH="1">
            <a:off x="2735263" y="2960688"/>
            <a:ext cx="360362" cy="360362"/>
          </a:xfrm>
          <a:prstGeom prst="line">
            <a:avLst/>
          </a:prstGeom>
          <a:noFill/>
          <a:ln w="190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409" name="Text Box 337"/>
          <p:cNvSpPr txBox="1">
            <a:spLocks noChangeArrowheads="1"/>
          </p:cNvSpPr>
          <p:nvPr/>
        </p:nvSpPr>
        <p:spPr bwMode="auto">
          <a:xfrm>
            <a:off x="215900" y="2708275"/>
            <a:ext cx="1331913" cy="527050"/>
          </a:xfrm>
          <a:prstGeom prst="rect">
            <a:avLst/>
          </a:prstGeom>
          <a:solidFill>
            <a:srgbClr val="FFFF99">
              <a:alpha val="58823"/>
            </a:srgbClr>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t>Batera erortzen dira.</a:t>
            </a:r>
          </a:p>
        </p:txBody>
      </p:sp>
      <p:sp>
        <p:nvSpPr>
          <p:cNvPr id="3410" name="Text Box 338"/>
          <p:cNvSpPr txBox="1">
            <a:spLocks noChangeArrowheads="1"/>
          </p:cNvSpPr>
          <p:nvPr/>
        </p:nvSpPr>
        <p:spPr bwMode="auto">
          <a:xfrm>
            <a:off x="215900" y="4005263"/>
            <a:ext cx="2087563" cy="527050"/>
          </a:xfrm>
          <a:prstGeom prst="rect">
            <a:avLst/>
          </a:prstGeom>
          <a:solidFill>
            <a:srgbClr val="FFFF99">
              <a:alpha val="52940"/>
            </a:srgbClr>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t>Ur tantekin betetzen badugu</a:t>
            </a:r>
          </a:p>
        </p:txBody>
      </p:sp>
      <p:sp>
        <p:nvSpPr>
          <p:cNvPr id="3411" name="Text Box 339"/>
          <p:cNvSpPr txBox="1">
            <a:spLocks noChangeArrowheads="1"/>
          </p:cNvSpPr>
          <p:nvPr/>
        </p:nvSpPr>
        <p:spPr bwMode="auto">
          <a:xfrm>
            <a:off x="7594600" y="3284538"/>
            <a:ext cx="1333500" cy="527050"/>
          </a:xfrm>
          <a:prstGeom prst="rect">
            <a:avLst/>
          </a:prstGeom>
          <a:solidFill>
            <a:srgbClr val="FFFF99">
              <a:alpha val="61960"/>
            </a:srgbClr>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t>A-tik erortzen uzten dugu.</a:t>
            </a:r>
          </a:p>
        </p:txBody>
      </p:sp>
      <p:sp>
        <p:nvSpPr>
          <p:cNvPr id="3414" name="Text Box 342"/>
          <p:cNvSpPr txBox="1">
            <a:spLocks noChangeArrowheads="1"/>
          </p:cNvSpPr>
          <p:nvPr/>
        </p:nvSpPr>
        <p:spPr bwMode="auto">
          <a:xfrm>
            <a:off x="6011863" y="5622925"/>
            <a:ext cx="2376487" cy="527050"/>
          </a:xfrm>
          <a:prstGeom prst="rect">
            <a:avLst/>
          </a:prstGeom>
          <a:solidFill>
            <a:srgbClr val="FFFF99">
              <a:alpha val="52940"/>
            </a:srgbClr>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t>Apurtuko al dugu eraikuntza?</a:t>
            </a:r>
          </a:p>
        </p:txBody>
      </p:sp>
      <p:sp>
        <p:nvSpPr>
          <p:cNvPr id="3416" name="Text Box 344"/>
          <p:cNvSpPr txBox="1">
            <a:spLocks noChangeArrowheads="1"/>
          </p:cNvSpPr>
          <p:nvPr/>
        </p:nvSpPr>
        <p:spPr bwMode="auto">
          <a:xfrm>
            <a:off x="2555875" y="5229225"/>
            <a:ext cx="2016125" cy="527050"/>
          </a:xfrm>
          <a:prstGeom prst="rect">
            <a:avLst/>
          </a:prstGeom>
          <a:solidFill>
            <a:srgbClr val="FFFF99">
              <a:alpha val="52940"/>
            </a:srgbClr>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t>Zeinek izango ditu tanta gehiago?</a:t>
            </a:r>
          </a:p>
        </p:txBody>
      </p:sp>
      <p:pic>
        <p:nvPicPr>
          <p:cNvPr id="22"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n 11" descr="blanco_pequ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12" descr="logo_pa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443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6"/>
                                        </p:tgtEl>
                                        <p:attrNameLst>
                                          <p:attrName>style.visibility</p:attrName>
                                        </p:attrNameLst>
                                      </p:cBhvr>
                                      <p:to>
                                        <p:strVal val="visible"/>
                                      </p:to>
                                    </p:set>
                                    <p:animEffect transition="in" filter="fade">
                                      <p:cBhvr>
                                        <p:cTn id="7" dur="500"/>
                                        <p:tgtEl>
                                          <p:spTgt spid="3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07"/>
                                        </p:tgtEl>
                                        <p:attrNameLst>
                                          <p:attrName>style.visibility</p:attrName>
                                        </p:attrNameLst>
                                      </p:cBhvr>
                                      <p:to>
                                        <p:strVal val="visible"/>
                                      </p:to>
                                    </p:set>
                                  </p:childTnLst>
                                </p:cTn>
                              </p:par>
                            </p:childTnLst>
                          </p:cTn>
                        </p:par>
                        <p:par>
                          <p:cTn id="12" fill="hold" nodeType="afterGroup">
                            <p:stCondLst>
                              <p:cond delay="0"/>
                            </p:stCondLst>
                            <p:childTnLst>
                              <p:par>
                                <p:cTn id="13" presetID="22" presetClass="entr" presetSubtype="2" fill="hold" grpId="0" nodeType="afterEffect">
                                  <p:stCondLst>
                                    <p:cond delay="0"/>
                                  </p:stCondLst>
                                  <p:childTnLst>
                                    <p:set>
                                      <p:cBhvr>
                                        <p:cTn id="14" dur="1" fill="hold">
                                          <p:stCondLst>
                                            <p:cond delay="0"/>
                                          </p:stCondLst>
                                        </p:cTn>
                                        <p:tgtEl>
                                          <p:spTgt spid="3408"/>
                                        </p:tgtEl>
                                        <p:attrNameLst>
                                          <p:attrName>style.visibility</p:attrName>
                                        </p:attrNameLst>
                                      </p:cBhvr>
                                      <p:to>
                                        <p:strVal val="visible"/>
                                      </p:to>
                                    </p:set>
                                    <p:animEffect transition="in" filter="wipe(right)">
                                      <p:cBhvr>
                                        <p:cTn id="15" dur="1000"/>
                                        <p:tgtEl>
                                          <p:spTgt spid="340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81"/>
                                        </p:tgtEl>
                                        <p:attrNameLst>
                                          <p:attrName>style.visibility</p:attrName>
                                        </p:attrNameLst>
                                      </p:cBhvr>
                                      <p:to>
                                        <p:strVal val="visible"/>
                                      </p:to>
                                    </p:set>
                                  </p:childTnLst>
                                </p:cTn>
                              </p:par>
                            </p:childTnLst>
                          </p:cTn>
                        </p:par>
                        <p:par>
                          <p:cTn id="20" fill="hold" nodeType="afterGroup">
                            <p:stCondLst>
                              <p:cond delay="0"/>
                            </p:stCondLst>
                            <p:childTnLst>
                              <p:par>
                                <p:cTn id="21" presetID="53" presetClass="entr" presetSubtype="0" fill="hold" grpId="0" nodeType="afterEffect">
                                  <p:stCondLst>
                                    <p:cond delay="500"/>
                                  </p:stCondLst>
                                  <p:childTnLst>
                                    <p:set>
                                      <p:cBhvr>
                                        <p:cTn id="22" dur="1" fill="hold">
                                          <p:stCondLst>
                                            <p:cond delay="0"/>
                                          </p:stCondLst>
                                        </p:cTn>
                                        <p:tgtEl>
                                          <p:spTgt spid="3409"/>
                                        </p:tgtEl>
                                        <p:attrNameLst>
                                          <p:attrName>style.visibility</p:attrName>
                                        </p:attrNameLst>
                                      </p:cBhvr>
                                      <p:to>
                                        <p:strVal val="visible"/>
                                      </p:to>
                                    </p:set>
                                    <p:anim calcmode="lin" valueType="num">
                                      <p:cBhvr>
                                        <p:cTn id="23" dur="500" fill="hold"/>
                                        <p:tgtEl>
                                          <p:spTgt spid="3409"/>
                                        </p:tgtEl>
                                        <p:attrNameLst>
                                          <p:attrName>ppt_w</p:attrName>
                                        </p:attrNameLst>
                                      </p:cBhvr>
                                      <p:tavLst>
                                        <p:tav tm="0">
                                          <p:val>
                                            <p:fltVal val="0"/>
                                          </p:val>
                                        </p:tav>
                                        <p:tav tm="100000">
                                          <p:val>
                                            <p:strVal val="#ppt_w"/>
                                          </p:val>
                                        </p:tav>
                                      </p:tavLst>
                                    </p:anim>
                                    <p:anim calcmode="lin" valueType="num">
                                      <p:cBhvr>
                                        <p:cTn id="24" dur="500" fill="hold"/>
                                        <p:tgtEl>
                                          <p:spTgt spid="3409"/>
                                        </p:tgtEl>
                                        <p:attrNameLst>
                                          <p:attrName>ppt_h</p:attrName>
                                        </p:attrNameLst>
                                      </p:cBhvr>
                                      <p:tavLst>
                                        <p:tav tm="0">
                                          <p:val>
                                            <p:fltVal val="0"/>
                                          </p:val>
                                        </p:tav>
                                        <p:tav tm="100000">
                                          <p:val>
                                            <p:strVal val="#ppt_h"/>
                                          </p:val>
                                        </p:tav>
                                      </p:tavLst>
                                    </p:anim>
                                    <p:animEffect transition="in" filter="fade">
                                      <p:cBhvr>
                                        <p:cTn id="25" dur="500"/>
                                        <p:tgtEl>
                                          <p:spTgt spid="3409"/>
                                        </p:tgtEl>
                                      </p:cBhvr>
                                    </p:animEffect>
                                  </p:childTnLst>
                                </p:cTn>
                              </p:par>
                            </p:childTnLst>
                          </p:cTn>
                        </p:par>
                        <p:par>
                          <p:cTn id="26" fill="hold" nodeType="afterGroup">
                            <p:stCondLst>
                              <p:cond delay="1000"/>
                            </p:stCondLst>
                            <p:childTnLst>
                              <p:par>
                                <p:cTn id="27" presetID="1" presetClass="entr" presetSubtype="0" fill="hold" grpId="0" nodeType="afterEffect">
                                  <p:stCondLst>
                                    <p:cond delay="500"/>
                                  </p:stCondLst>
                                  <p:childTnLst>
                                    <p:set>
                                      <p:cBhvr>
                                        <p:cTn id="28" dur="1" fill="hold">
                                          <p:stCondLst>
                                            <p:cond delay="0"/>
                                          </p:stCondLst>
                                        </p:cTn>
                                        <p:tgtEl>
                                          <p:spTgt spid="341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416"/>
                                        </p:tgtEl>
                                        <p:attrNameLst>
                                          <p:attrName>style.visibility</p:attrName>
                                        </p:attrNameLst>
                                      </p:cBhvr>
                                      <p:to>
                                        <p:strVal val="visible"/>
                                      </p:to>
                                    </p:set>
                                    <p:anim calcmode="lin" valueType="num">
                                      <p:cBhvr>
                                        <p:cTn id="33" dur="500" fill="hold"/>
                                        <p:tgtEl>
                                          <p:spTgt spid="3416"/>
                                        </p:tgtEl>
                                        <p:attrNameLst>
                                          <p:attrName>ppt_w</p:attrName>
                                        </p:attrNameLst>
                                      </p:cBhvr>
                                      <p:tavLst>
                                        <p:tav tm="0">
                                          <p:val>
                                            <p:fltVal val="0"/>
                                          </p:val>
                                        </p:tav>
                                        <p:tav tm="100000">
                                          <p:val>
                                            <p:strVal val="#ppt_w"/>
                                          </p:val>
                                        </p:tav>
                                      </p:tavLst>
                                    </p:anim>
                                    <p:anim calcmode="lin" valueType="num">
                                      <p:cBhvr>
                                        <p:cTn id="34" dur="500" fill="hold"/>
                                        <p:tgtEl>
                                          <p:spTgt spid="3416"/>
                                        </p:tgtEl>
                                        <p:attrNameLst>
                                          <p:attrName>ppt_h</p:attrName>
                                        </p:attrNameLst>
                                      </p:cBhvr>
                                      <p:tavLst>
                                        <p:tav tm="0">
                                          <p:val>
                                            <p:fltVal val="0"/>
                                          </p:val>
                                        </p:tav>
                                        <p:tav tm="100000">
                                          <p:val>
                                            <p:strVal val="#ppt_h"/>
                                          </p:val>
                                        </p:tav>
                                      </p:tavLst>
                                    </p:anim>
                                    <p:animEffect transition="in" filter="fade">
                                      <p:cBhvr>
                                        <p:cTn id="35" dur="500"/>
                                        <p:tgtEl>
                                          <p:spTgt spid="341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406"/>
                                        </p:tgtEl>
                                        <p:attrNameLst>
                                          <p:attrName>style.visibility</p:attrName>
                                        </p:attrNameLst>
                                      </p:cBhvr>
                                      <p:to>
                                        <p:strVal val="visible"/>
                                      </p:to>
                                    </p:set>
                                    <p:animEffect transition="in" filter="fade">
                                      <p:cBhvr>
                                        <p:cTn id="40" dur="500"/>
                                        <p:tgtEl>
                                          <p:spTgt spid="340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1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414"/>
                                        </p:tgtEl>
                                        <p:attrNameLst>
                                          <p:attrName>style.visibility</p:attrName>
                                        </p:attrNameLst>
                                      </p:cBhvr>
                                      <p:to>
                                        <p:strVal val="visible"/>
                                      </p:to>
                                    </p:set>
                                    <p:anim calcmode="lin" valueType="num">
                                      <p:cBhvr>
                                        <p:cTn id="49" dur="500" fill="hold"/>
                                        <p:tgtEl>
                                          <p:spTgt spid="3414"/>
                                        </p:tgtEl>
                                        <p:attrNameLst>
                                          <p:attrName>ppt_w</p:attrName>
                                        </p:attrNameLst>
                                      </p:cBhvr>
                                      <p:tavLst>
                                        <p:tav tm="0">
                                          <p:val>
                                            <p:fltVal val="0"/>
                                          </p:val>
                                        </p:tav>
                                        <p:tav tm="100000">
                                          <p:val>
                                            <p:strVal val="#ppt_w"/>
                                          </p:val>
                                        </p:tav>
                                      </p:tavLst>
                                    </p:anim>
                                    <p:anim calcmode="lin" valueType="num">
                                      <p:cBhvr>
                                        <p:cTn id="50" dur="500" fill="hold"/>
                                        <p:tgtEl>
                                          <p:spTgt spid="3414"/>
                                        </p:tgtEl>
                                        <p:attrNameLst>
                                          <p:attrName>ppt_h</p:attrName>
                                        </p:attrNameLst>
                                      </p:cBhvr>
                                      <p:tavLst>
                                        <p:tav tm="0">
                                          <p:val>
                                            <p:fltVal val="0"/>
                                          </p:val>
                                        </p:tav>
                                        <p:tav tm="100000">
                                          <p:val>
                                            <p:strVal val="#ppt_h"/>
                                          </p:val>
                                        </p:tav>
                                      </p:tavLst>
                                    </p:anim>
                                    <p:animEffect transition="in" filter="fade">
                                      <p:cBhvr>
                                        <p:cTn id="51" dur="500"/>
                                        <p:tgtEl>
                                          <p:spTgt spid="3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6" grpId="0" animBg="1"/>
      <p:bldP spid="3406" grpId="0" animBg="1"/>
      <p:bldP spid="3381" grpId="0" animBg="1"/>
      <p:bldP spid="3407" grpId="0" animBg="1"/>
      <p:bldP spid="3408" grpId="0" animBg="1"/>
      <p:bldP spid="3409" grpId="0" animBg="1"/>
      <p:bldP spid="3410" grpId="0" animBg="1"/>
      <p:bldP spid="3411" grpId="0" animBg="1"/>
      <p:bldP spid="3414" grpId="0" animBg="1"/>
      <p:bldP spid="34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7"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5EDC3D4-3482-3041-9D7E-7784F44F44B8}" type="slidenum">
              <a:rPr lang="eu-ES" sz="1400">
                <a:latin typeface="Times" charset="0"/>
              </a:rPr>
              <a:pPr/>
              <a:t>47</a:t>
            </a:fld>
            <a:endParaRPr lang="eu-ES" sz="1400">
              <a:latin typeface="Times" charset="0"/>
            </a:endParaRPr>
          </a:p>
        </p:txBody>
      </p:sp>
      <p:sp>
        <p:nvSpPr>
          <p:cNvPr id="659458" name="Text Box 2"/>
          <p:cNvSpPr txBox="1">
            <a:spLocks noChangeArrowheads="1"/>
          </p:cNvSpPr>
          <p:nvPr/>
        </p:nvSpPr>
        <p:spPr bwMode="auto">
          <a:xfrm>
            <a:off x="605043" y="820737"/>
            <a:ext cx="2592388" cy="376238"/>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800"/>
              <a:t>Energiaren ezaugarriak</a:t>
            </a:r>
          </a:p>
        </p:txBody>
      </p:sp>
      <p:sp>
        <p:nvSpPr>
          <p:cNvPr id="365600" name="Text Box 32"/>
          <p:cNvSpPr txBox="1">
            <a:spLocks noChangeArrowheads="1"/>
          </p:cNvSpPr>
          <p:nvPr/>
        </p:nvSpPr>
        <p:spPr bwMode="auto">
          <a:xfrm>
            <a:off x="628650" y="1361281"/>
            <a:ext cx="3286125" cy="328613"/>
          </a:xfrm>
          <a:prstGeom prst="rect">
            <a:avLst/>
          </a:prstGeom>
          <a:solidFill>
            <a:srgbClr val="FFFF99"/>
          </a:solidFill>
          <a:ln w="38100" cmpd="dbl">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300"/>
              <a:t>TRANSFERITZEN DA: Lana (eta beroa</a:t>
            </a:r>
            <a:endParaRPr lang="eu-ES" sz="1300">
              <a:cs typeface="Times New Roman" charset="0"/>
            </a:endParaRPr>
          </a:p>
        </p:txBody>
      </p:sp>
      <p:sp>
        <p:nvSpPr>
          <p:cNvPr id="365602" name="Text Box 34"/>
          <p:cNvSpPr txBox="1">
            <a:spLocks noChangeArrowheads="1"/>
          </p:cNvSpPr>
          <p:nvPr/>
        </p:nvSpPr>
        <p:spPr bwMode="auto">
          <a:xfrm>
            <a:off x="2498725" y="2997200"/>
            <a:ext cx="1612900" cy="328613"/>
          </a:xfrm>
          <a:prstGeom prst="rect">
            <a:avLst/>
          </a:prstGeom>
          <a:solidFill>
            <a:srgbClr val="FFFF99"/>
          </a:solidFill>
          <a:ln w="38100" cmpd="dbl">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300"/>
              <a:t>Transformatzen da</a:t>
            </a:r>
            <a:endParaRPr lang="eu-ES" sz="1300">
              <a:cs typeface="Times New Roman" charset="0"/>
            </a:endParaRPr>
          </a:p>
        </p:txBody>
      </p:sp>
      <p:sp>
        <p:nvSpPr>
          <p:cNvPr id="365604" name="Text Box 36"/>
          <p:cNvSpPr txBox="1">
            <a:spLocks noChangeArrowheads="1"/>
          </p:cNvSpPr>
          <p:nvPr/>
        </p:nvSpPr>
        <p:spPr bwMode="auto">
          <a:xfrm>
            <a:off x="215900" y="4941888"/>
            <a:ext cx="1519238" cy="328612"/>
          </a:xfrm>
          <a:prstGeom prst="rect">
            <a:avLst/>
          </a:prstGeom>
          <a:solidFill>
            <a:srgbClr val="FFFF99"/>
          </a:solidFill>
          <a:ln w="38100" cmpd="dbl">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300"/>
              <a:t>Kontserbatzen da</a:t>
            </a:r>
            <a:endParaRPr lang="eu-ES" sz="1300">
              <a:cs typeface="Times New Roman" charset="0"/>
            </a:endParaRPr>
          </a:p>
        </p:txBody>
      </p:sp>
      <p:grpSp>
        <p:nvGrpSpPr>
          <p:cNvPr id="2" name="Group 43"/>
          <p:cNvGrpSpPr>
            <a:grpSpLocks/>
          </p:cNvGrpSpPr>
          <p:nvPr/>
        </p:nvGrpSpPr>
        <p:grpSpPr bwMode="auto">
          <a:xfrm>
            <a:off x="6624638" y="4595496"/>
            <a:ext cx="1403350" cy="250825"/>
            <a:chOff x="4173" y="3113"/>
            <a:chExt cx="884" cy="158"/>
          </a:xfrm>
        </p:grpSpPr>
        <p:sp>
          <p:nvSpPr>
            <p:cNvPr id="659477" name="Line 38"/>
            <p:cNvSpPr>
              <a:spLocks noChangeShapeType="1"/>
            </p:cNvSpPr>
            <p:nvPr/>
          </p:nvSpPr>
          <p:spPr bwMode="auto">
            <a:xfrm>
              <a:off x="4173" y="3113"/>
              <a:ext cx="181" cy="15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59478" name="Line 39"/>
            <p:cNvSpPr>
              <a:spLocks noChangeShapeType="1"/>
            </p:cNvSpPr>
            <p:nvPr/>
          </p:nvSpPr>
          <p:spPr bwMode="auto">
            <a:xfrm>
              <a:off x="4536" y="3113"/>
              <a:ext cx="181" cy="15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59479" name="Line 40"/>
            <p:cNvSpPr>
              <a:spLocks noChangeShapeType="1"/>
            </p:cNvSpPr>
            <p:nvPr/>
          </p:nvSpPr>
          <p:spPr bwMode="auto">
            <a:xfrm>
              <a:off x="4876" y="3113"/>
              <a:ext cx="181" cy="15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grpSp>
      <p:sp>
        <p:nvSpPr>
          <p:cNvPr id="365609" name="Text Box 41"/>
          <p:cNvSpPr txBox="1">
            <a:spLocks noChangeArrowheads="1"/>
          </p:cNvSpPr>
          <p:nvPr/>
        </p:nvSpPr>
        <p:spPr bwMode="auto">
          <a:xfrm>
            <a:off x="7140575" y="4882833"/>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400">
                <a:solidFill>
                  <a:srgbClr val="FF0000"/>
                </a:solidFill>
              </a:rPr>
              <a:t>Beroa</a:t>
            </a:r>
          </a:p>
        </p:txBody>
      </p:sp>
      <p:sp>
        <p:nvSpPr>
          <p:cNvPr id="365610" name="Text Box 42"/>
          <p:cNvSpPr txBox="1">
            <a:spLocks noChangeArrowheads="1"/>
          </p:cNvSpPr>
          <p:nvPr/>
        </p:nvSpPr>
        <p:spPr bwMode="auto">
          <a:xfrm>
            <a:off x="5600700" y="5187633"/>
            <a:ext cx="3457575" cy="696913"/>
          </a:xfrm>
          <a:prstGeom prst="rect">
            <a:avLst/>
          </a:prstGeom>
          <a:solidFill>
            <a:schemeClr val="bg1"/>
          </a:solidFill>
          <a:ln w="9525">
            <a:solidFill>
              <a:srgbClr val="008000"/>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300">
                <a:solidFill>
                  <a:srgbClr val="006600"/>
                </a:solidFill>
              </a:rPr>
              <a:t>Baloiak boteak ematerakoan, zati bat beroan garraiatzen da. Zati bat ez da erabiltzen, hau da, degradatzen da.</a:t>
            </a:r>
          </a:p>
        </p:txBody>
      </p:sp>
      <p:sp>
        <p:nvSpPr>
          <p:cNvPr id="365601" name="Text Box 33"/>
          <p:cNvSpPr txBox="1">
            <a:spLocks noChangeArrowheads="1"/>
          </p:cNvSpPr>
          <p:nvPr/>
        </p:nvSpPr>
        <p:spPr bwMode="auto">
          <a:xfrm>
            <a:off x="5292725" y="1196975"/>
            <a:ext cx="2679700" cy="328613"/>
          </a:xfrm>
          <a:prstGeom prst="rect">
            <a:avLst/>
          </a:prstGeom>
          <a:solidFill>
            <a:srgbClr val="FFFF99"/>
          </a:solidFill>
          <a:ln w="38100" cmpd="dbl">
            <a:solidFill>
              <a:schemeClr val="tx1"/>
            </a:solidFill>
            <a:miter lim="800000"/>
            <a:headEnd/>
            <a:tailEnd/>
          </a:ln>
        </p:spPr>
        <p:txBody>
          <a:bodyPr wrap="non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300"/>
              <a:t>Energia gorde eta garraia daiteke</a:t>
            </a:r>
            <a:endParaRPr lang="eu-ES" sz="1300">
              <a:cs typeface="Times New Roman" charset="0"/>
            </a:endParaRPr>
          </a:p>
        </p:txBody>
      </p:sp>
      <p:sp>
        <p:nvSpPr>
          <p:cNvPr id="365615" name="Text Box 47"/>
          <p:cNvSpPr txBox="1">
            <a:spLocks noChangeArrowheads="1"/>
          </p:cNvSpPr>
          <p:nvPr/>
        </p:nvSpPr>
        <p:spPr bwMode="auto">
          <a:xfrm>
            <a:off x="2232025" y="1808163"/>
            <a:ext cx="1763713" cy="300037"/>
          </a:xfrm>
          <a:prstGeom prst="rect">
            <a:avLst/>
          </a:prstGeom>
          <a:solidFill>
            <a:schemeClr val="bg1"/>
          </a:solidFill>
          <a:ln w="9525">
            <a:solidFill>
              <a:srgbClr val="008000"/>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300">
                <a:solidFill>
                  <a:srgbClr val="006600"/>
                </a:solidFill>
              </a:rPr>
              <a:t>Sukaldean</a:t>
            </a:r>
          </a:p>
        </p:txBody>
      </p:sp>
      <p:sp>
        <p:nvSpPr>
          <p:cNvPr id="365616" name="Text Box 48"/>
          <p:cNvSpPr txBox="1">
            <a:spLocks noChangeArrowheads="1"/>
          </p:cNvSpPr>
          <p:nvPr/>
        </p:nvSpPr>
        <p:spPr bwMode="auto">
          <a:xfrm>
            <a:off x="4824413" y="2816225"/>
            <a:ext cx="1692275" cy="300038"/>
          </a:xfrm>
          <a:prstGeom prst="rect">
            <a:avLst/>
          </a:prstGeom>
          <a:solidFill>
            <a:schemeClr val="bg1"/>
          </a:solidFill>
          <a:ln w="9525">
            <a:solidFill>
              <a:srgbClr val="008000"/>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300">
                <a:solidFill>
                  <a:srgbClr val="006600"/>
                </a:solidFill>
              </a:rPr>
              <a:t>Gorde.</a:t>
            </a:r>
          </a:p>
        </p:txBody>
      </p:sp>
      <p:sp>
        <p:nvSpPr>
          <p:cNvPr id="365603" name="Text Box 35"/>
          <p:cNvSpPr txBox="1">
            <a:spLocks noChangeArrowheads="1"/>
          </p:cNvSpPr>
          <p:nvPr/>
        </p:nvSpPr>
        <p:spPr bwMode="auto">
          <a:xfrm>
            <a:off x="5302250" y="3575050"/>
            <a:ext cx="3286125" cy="527050"/>
          </a:xfrm>
          <a:prstGeom prst="rect">
            <a:avLst/>
          </a:prstGeom>
          <a:solidFill>
            <a:srgbClr val="FFFF99"/>
          </a:solidFill>
          <a:ln w="38100" cmpd="dbl">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pPr>
            <a:r>
              <a:rPr lang="eu-ES" sz="1300"/>
              <a:t>Degradatzen da: balio ez duenean bihurtzen da</a:t>
            </a:r>
            <a:endParaRPr lang="eu-ES" sz="1300">
              <a:cs typeface="Times New Roman" charset="0"/>
            </a:endParaRPr>
          </a:p>
        </p:txBody>
      </p:sp>
      <p:sp>
        <p:nvSpPr>
          <p:cNvPr id="365617" name="Text Box 49"/>
          <p:cNvSpPr txBox="1">
            <a:spLocks noChangeArrowheads="1"/>
          </p:cNvSpPr>
          <p:nvPr/>
        </p:nvSpPr>
        <p:spPr bwMode="auto">
          <a:xfrm>
            <a:off x="7416800" y="1700213"/>
            <a:ext cx="1655763" cy="300037"/>
          </a:xfrm>
          <a:prstGeom prst="rect">
            <a:avLst/>
          </a:prstGeom>
          <a:solidFill>
            <a:schemeClr val="bg1"/>
          </a:solidFill>
          <a:ln w="9525">
            <a:solidFill>
              <a:srgbClr val="008000"/>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300">
                <a:solidFill>
                  <a:srgbClr val="006600"/>
                </a:solidFill>
              </a:rPr>
              <a:t>Garraioa</a:t>
            </a:r>
          </a:p>
        </p:txBody>
      </p:sp>
      <p:sp>
        <p:nvSpPr>
          <p:cNvPr id="365619" name="Text Box 51"/>
          <p:cNvSpPr txBox="1">
            <a:spLocks noChangeArrowheads="1"/>
          </p:cNvSpPr>
          <p:nvPr/>
        </p:nvSpPr>
        <p:spPr bwMode="auto">
          <a:xfrm>
            <a:off x="215900" y="3681413"/>
            <a:ext cx="1727200" cy="498475"/>
          </a:xfrm>
          <a:prstGeom prst="rect">
            <a:avLst/>
          </a:prstGeom>
          <a:solidFill>
            <a:schemeClr val="bg1"/>
          </a:solidFill>
          <a:ln w="9525">
            <a:solidFill>
              <a:srgbClr val="008000"/>
            </a:solidFill>
            <a:miter lim="800000"/>
            <a:headEnd/>
            <a:tailEnd/>
          </a:ln>
        </p:spPr>
        <p:txBody>
          <a:bodyPr lIns="54000" rIns="54000">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300">
                <a:solidFill>
                  <a:srgbClr val="006600"/>
                </a:solidFill>
              </a:rPr>
              <a:t>Zinetikoa potentzialean.</a:t>
            </a:r>
          </a:p>
        </p:txBody>
      </p:sp>
      <p:sp>
        <p:nvSpPr>
          <p:cNvPr id="365620" name="Text Box 52"/>
          <p:cNvSpPr txBox="1">
            <a:spLocks noChangeArrowheads="1"/>
          </p:cNvSpPr>
          <p:nvPr/>
        </p:nvSpPr>
        <p:spPr bwMode="auto">
          <a:xfrm>
            <a:off x="2383365" y="4941888"/>
            <a:ext cx="2700337" cy="498475"/>
          </a:xfrm>
          <a:prstGeom prst="rect">
            <a:avLst/>
          </a:prstGeom>
          <a:solidFill>
            <a:schemeClr val="bg1"/>
          </a:solidFill>
          <a:ln w="9525">
            <a:solidFill>
              <a:srgbClr val="008000"/>
            </a:solidFill>
            <a:miter lim="800000"/>
            <a:headEnd/>
            <a:tailEnd/>
          </a:ln>
        </p:spPr>
        <p:txBody>
          <a:bodyPr lIns="18000" rIns="18000">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pPr>
            <a:r>
              <a:rPr lang="eu-ES" sz="1300">
                <a:solidFill>
                  <a:srgbClr val="006600"/>
                </a:solidFill>
              </a:rPr>
              <a:t>Transformazioetan kontserba daiteke mekanikoa</a:t>
            </a:r>
          </a:p>
        </p:txBody>
      </p:sp>
      <p:pic>
        <p:nvPicPr>
          <p:cNvPr id="26" name="Image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n 11" descr="blanco_peque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12" descr="logo_pap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8705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5600"/>
                                        </p:tgtEl>
                                        <p:attrNameLst>
                                          <p:attrName>style.visibility</p:attrName>
                                        </p:attrNameLst>
                                      </p:cBhvr>
                                      <p:to>
                                        <p:strVal val="visible"/>
                                      </p:to>
                                    </p:set>
                                    <p:animEffect transition="in" filter="checkerboard(across)">
                                      <p:cBhvr>
                                        <p:cTn id="7" dur="500"/>
                                        <p:tgtEl>
                                          <p:spTgt spid="365600"/>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65615"/>
                                        </p:tgtEl>
                                        <p:attrNameLst>
                                          <p:attrName>style.visibility</p:attrName>
                                        </p:attrNameLst>
                                      </p:cBhvr>
                                      <p:to>
                                        <p:strVal val="visible"/>
                                      </p:to>
                                    </p:set>
                                    <p:anim calcmode="lin" valueType="num">
                                      <p:cBhvr>
                                        <p:cTn id="11" dur="1000" fill="hold"/>
                                        <p:tgtEl>
                                          <p:spTgt spid="365615"/>
                                        </p:tgtEl>
                                        <p:attrNameLst>
                                          <p:attrName>ppt_w</p:attrName>
                                        </p:attrNameLst>
                                      </p:cBhvr>
                                      <p:tavLst>
                                        <p:tav tm="0">
                                          <p:val>
                                            <p:strVal val="#ppt_w*0.70"/>
                                          </p:val>
                                        </p:tav>
                                        <p:tav tm="100000">
                                          <p:val>
                                            <p:strVal val="#ppt_w"/>
                                          </p:val>
                                        </p:tav>
                                      </p:tavLst>
                                    </p:anim>
                                    <p:anim calcmode="lin" valueType="num">
                                      <p:cBhvr>
                                        <p:cTn id="12" dur="1000" fill="hold"/>
                                        <p:tgtEl>
                                          <p:spTgt spid="365615"/>
                                        </p:tgtEl>
                                        <p:attrNameLst>
                                          <p:attrName>ppt_h</p:attrName>
                                        </p:attrNameLst>
                                      </p:cBhvr>
                                      <p:tavLst>
                                        <p:tav tm="0">
                                          <p:val>
                                            <p:strVal val="#ppt_h"/>
                                          </p:val>
                                        </p:tav>
                                        <p:tav tm="100000">
                                          <p:val>
                                            <p:strVal val="#ppt_h"/>
                                          </p:val>
                                        </p:tav>
                                      </p:tavLst>
                                    </p:anim>
                                    <p:animEffect transition="in" filter="fade">
                                      <p:cBhvr>
                                        <p:cTn id="13" dur="1000"/>
                                        <p:tgtEl>
                                          <p:spTgt spid="3656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65601"/>
                                        </p:tgtEl>
                                        <p:attrNameLst>
                                          <p:attrName>style.visibility</p:attrName>
                                        </p:attrNameLst>
                                      </p:cBhvr>
                                      <p:to>
                                        <p:strVal val="visible"/>
                                      </p:to>
                                    </p:set>
                                    <p:animEffect transition="in" filter="checkerboard(across)">
                                      <p:cBhvr>
                                        <p:cTn id="18" dur="500"/>
                                        <p:tgtEl>
                                          <p:spTgt spid="365601"/>
                                        </p:tgtEl>
                                      </p:cBhvr>
                                    </p:animEffect>
                                  </p:childTnLst>
                                </p:cTn>
                              </p:par>
                            </p:childTnLst>
                          </p:cTn>
                        </p:par>
                        <p:par>
                          <p:cTn id="19" fill="hold" nodeType="afterGroup">
                            <p:stCondLst>
                              <p:cond delay="500"/>
                            </p:stCondLst>
                            <p:childTnLst>
                              <p:par>
                                <p:cTn id="20" presetID="55" presetClass="entr" presetSubtype="0" fill="hold" grpId="0" nodeType="afterEffect">
                                  <p:stCondLst>
                                    <p:cond delay="0"/>
                                  </p:stCondLst>
                                  <p:childTnLst>
                                    <p:set>
                                      <p:cBhvr>
                                        <p:cTn id="21" dur="1" fill="hold">
                                          <p:stCondLst>
                                            <p:cond delay="0"/>
                                          </p:stCondLst>
                                        </p:cTn>
                                        <p:tgtEl>
                                          <p:spTgt spid="365616"/>
                                        </p:tgtEl>
                                        <p:attrNameLst>
                                          <p:attrName>style.visibility</p:attrName>
                                        </p:attrNameLst>
                                      </p:cBhvr>
                                      <p:to>
                                        <p:strVal val="visible"/>
                                      </p:to>
                                    </p:set>
                                    <p:anim calcmode="lin" valueType="num">
                                      <p:cBhvr>
                                        <p:cTn id="22" dur="1000" fill="hold"/>
                                        <p:tgtEl>
                                          <p:spTgt spid="365616"/>
                                        </p:tgtEl>
                                        <p:attrNameLst>
                                          <p:attrName>ppt_w</p:attrName>
                                        </p:attrNameLst>
                                      </p:cBhvr>
                                      <p:tavLst>
                                        <p:tav tm="0">
                                          <p:val>
                                            <p:strVal val="#ppt_w*0.70"/>
                                          </p:val>
                                        </p:tav>
                                        <p:tav tm="100000">
                                          <p:val>
                                            <p:strVal val="#ppt_w"/>
                                          </p:val>
                                        </p:tav>
                                      </p:tavLst>
                                    </p:anim>
                                    <p:anim calcmode="lin" valueType="num">
                                      <p:cBhvr>
                                        <p:cTn id="23" dur="1000" fill="hold"/>
                                        <p:tgtEl>
                                          <p:spTgt spid="365616"/>
                                        </p:tgtEl>
                                        <p:attrNameLst>
                                          <p:attrName>ppt_h</p:attrName>
                                        </p:attrNameLst>
                                      </p:cBhvr>
                                      <p:tavLst>
                                        <p:tav tm="0">
                                          <p:val>
                                            <p:strVal val="#ppt_h"/>
                                          </p:val>
                                        </p:tav>
                                        <p:tav tm="100000">
                                          <p:val>
                                            <p:strVal val="#ppt_h"/>
                                          </p:val>
                                        </p:tav>
                                      </p:tavLst>
                                    </p:anim>
                                    <p:animEffect transition="in" filter="fade">
                                      <p:cBhvr>
                                        <p:cTn id="24" dur="1000"/>
                                        <p:tgtEl>
                                          <p:spTgt spid="365616"/>
                                        </p:tgtEl>
                                      </p:cBhvr>
                                    </p:animEffect>
                                  </p:childTnLst>
                                </p:cTn>
                              </p:par>
                            </p:childTnLst>
                          </p:cTn>
                        </p:par>
                        <p:par>
                          <p:cTn id="25" fill="hold" nodeType="afterGroup">
                            <p:stCondLst>
                              <p:cond delay="1500"/>
                            </p:stCondLst>
                            <p:childTnLst>
                              <p:par>
                                <p:cTn id="26" presetID="55" presetClass="entr" presetSubtype="0" fill="hold" grpId="0" nodeType="afterEffect">
                                  <p:stCondLst>
                                    <p:cond delay="0"/>
                                  </p:stCondLst>
                                  <p:childTnLst>
                                    <p:set>
                                      <p:cBhvr>
                                        <p:cTn id="27" dur="1" fill="hold">
                                          <p:stCondLst>
                                            <p:cond delay="0"/>
                                          </p:stCondLst>
                                        </p:cTn>
                                        <p:tgtEl>
                                          <p:spTgt spid="365617"/>
                                        </p:tgtEl>
                                        <p:attrNameLst>
                                          <p:attrName>style.visibility</p:attrName>
                                        </p:attrNameLst>
                                      </p:cBhvr>
                                      <p:to>
                                        <p:strVal val="visible"/>
                                      </p:to>
                                    </p:set>
                                    <p:anim calcmode="lin" valueType="num">
                                      <p:cBhvr>
                                        <p:cTn id="28" dur="1000" fill="hold"/>
                                        <p:tgtEl>
                                          <p:spTgt spid="365617"/>
                                        </p:tgtEl>
                                        <p:attrNameLst>
                                          <p:attrName>ppt_w</p:attrName>
                                        </p:attrNameLst>
                                      </p:cBhvr>
                                      <p:tavLst>
                                        <p:tav tm="0">
                                          <p:val>
                                            <p:strVal val="#ppt_w*0.70"/>
                                          </p:val>
                                        </p:tav>
                                        <p:tav tm="100000">
                                          <p:val>
                                            <p:strVal val="#ppt_w"/>
                                          </p:val>
                                        </p:tav>
                                      </p:tavLst>
                                    </p:anim>
                                    <p:anim calcmode="lin" valueType="num">
                                      <p:cBhvr>
                                        <p:cTn id="29" dur="1000" fill="hold"/>
                                        <p:tgtEl>
                                          <p:spTgt spid="365617"/>
                                        </p:tgtEl>
                                        <p:attrNameLst>
                                          <p:attrName>ppt_h</p:attrName>
                                        </p:attrNameLst>
                                      </p:cBhvr>
                                      <p:tavLst>
                                        <p:tav tm="0">
                                          <p:val>
                                            <p:strVal val="#ppt_h"/>
                                          </p:val>
                                        </p:tav>
                                        <p:tav tm="100000">
                                          <p:val>
                                            <p:strVal val="#ppt_h"/>
                                          </p:val>
                                        </p:tav>
                                      </p:tavLst>
                                    </p:anim>
                                    <p:animEffect transition="in" filter="fade">
                                      <p:cBhvr>
                                        <p:cTn id="30" dur="1000"/>
                                        <p:tgtEl>
                                          <p:spTgt spid="3656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65602"/>
                                        </p:tgtEl>
                                        <p:attrNameLst>
                                          <p:attrName>style.visibility</p:attrName>
                                        </p:attrNameLst>
                                      </p:cBhvr>
                                      <p:to>
                                        <p:strVal val="visible"/>
                                      </p:to>
                                    </p:set>
                                    <p:animEffect transition="in" filter="checkerboard(across)">
                                      <p:cBhvr>
                                        <p:cTn id="35" dur="500"/>
                                        <p:tgtEl>
                                          <p:spTgt spid="365602"/>
                                        </p:tgtEl>
                                      </p:cBhvr>
                                    </p:animEffect>
                                  </p:childTnLst>
                                </p:cTn>
                              </p:par>
                            </p:childTnLst>
                          </p:cTn>
                        </p:par>
                        <p:par>
                          <p:cTn id="36" fill="hold" nodeType="afterGroup">
                            <p:stCondLst>
                              <p:cond delay="500"/>
                            </p:stCondLst>
                            <p:childTnLst>
                              <p:par>
                                <p:cTn id="37" presetID="55" presetClass="entr" presetSubtype="0" fill="hold" grpId="0" nodeType="afterEffect">
                                  <p:stCondLst>
                                    <p:cond delay="0"/>
                                  </p:stCondLst>
                                  <p:childTnLst>
                                    <p:set>
                                      <p:cBhvr>
                                        <p:cTn id="38" dur="1" fill="hold">
                                          <p:stCondLst>
                                            <p:cond delay="0"/>
                                          </p:stCondLst>
                                        </p:cTn>
                                        <p:tgtEl>
                                          <p:spTgt spid="365619"/>
                                        </p:tgtEl>
                                        <p:attrNameLst>
                                          <p:attrName>style.visibility</p:attrName>
                                        </p:attrNameLst>
                                      </p:cBhvr>
                                      <p:to>
                                        <p:strVal val="visible"/>
                                      </p:to>
                                    </p:set>
                                    <p:anim calcmode="lin" valueType="num">
                                      <p:cBhvr>
                                        <p:cTn id="39" dur="1000" fill="hold"/>
                                        <p:tgtEl>
                                          <p:spTgt spid="365619"/>
                                        </p:tgtEl>
                                        <p:attrNameLst>
                                          <p:attrName>ppt_w</p:attrName>
                                        </p:attrNameLst>
                                      </p:cBhvr>
                                      <p:tavLst>
                                        <p:tav tm="0">
                                          <p:val>
                                            <p:strVal val="#ppt_w*0.70"/>
                                          </p:val>
                                        </p:tav>
                                        <p:tav tm="100000">
                                          <p:val>
                                            <p:strVal val="#ppt_w"/>
                                          </p:val>
                                        </p:tav>
                                      </p:tavLst>
                                    </p:anim>
                                    <p:anim calcmode="lin" valueType="num">
                                      <p:cBhvr>
                                        <p:cTn id="40" dur="1000" fill="hold"/>
                                        <p:tgtEl>
                                          <p:spTgt spid="365619"/>
                                        </p:tgtEl>
                                        <p:attrNameLst>
                                          <p:attrName>ppt_h</p:attrName>
                                        </p:attrNameLst>
                                      </p:cBhvr>
                                      <p:tavLst>
                                        <p:tav tm="0">
                                          <p:val>
                                            <p:strVal val="#ppt_h"/>
                                          </p:val>
                                        </p:tav>
                                        <p:tav tm="100000">
                                          <p:val>
                                            <p:strVal val="#ppt_h"/>
                                          </p:val>
                                        </p:tav>
                                      </p:tavLst>
                                    </p:anim>
                                    <p:animEffect transition="in" filter="fade">
                                      <p:cBhvr>
                                        <p:cTn id="41" dur="1000"/>
                                        <p:tgtEl>
                                          <p:spTgt spid="3656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65603"/>
                                        </p:tgtEl>
                                        <p:attrNameLst>
                                          <p:attrName>style.visibility</p:attrName>
                                        </p:attrNameLst>
                                      </p:cBhvr>
                                      <p:to>
                                        <p:strVal val="visible"/>
                                      </p:to>
                                    </p:set>
                                    <p:animEffect transition="in" filter="checkerboard(across)">
                                      <p:cBhvr>
                                        <p:cTn id="46" dur="500"/>
                                        <p:tgtEl>
                                          <p:spTgt spid="365603"/>
                                        </p:tgtEl>
                                      </p:cBhvr>
                                    </p:animEffect>
                                  </p:childTnLst>
                                </p:cTn>
                              </p:par>
                            </p:childTnLst>
                          </p:cTn>
                        </p:par>
                        <p:par>
                          <p:cTn id="47" fill="hold" nodeType="afterGroup">
                            <p:stCondLst>
                              <p:cond delay="500"/>
                            </p:stCondLst>
                            <p:childTnLst>
                              <p:par>
                                <p:cTn id="48" presetID="22" presetClass="entr" presetSubtype="1"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up)">
                                      <p:cBhvr>
                                        <p:cTn id="50" dur="1000"/>
                                        <p:tgtEl>
                                          <p:spTgt spid="2"/>
                                        </p:tgtEl>
                                      </p:cBhvr>
                                    </p:animEffect>
                                  </p:childTnLst>
                                </p:cTn>
                              </p:par>
                            </p:childTnLst>
                          </p:cTn>
                        </p:par>
                        <p:par>
                          <p:cTn id="51" fill="hold" nodeType="afterGroup">
                            <p:stCondLst>
                              <p:cond delay="1500"/>
                            </p:stCondLst>
                            <p:childTnLst>
                              <p:par>
                                <p:cTn id="52" presetID="1" presetClass="entr" presetSubtype="0" fill="hold" grpId="0" nodeType="afterEffect">
                                  <p:stCondLst>
                                    <p:cond delay="0"/>
                                  </p:stCondLst>
                                  <p:childTnLst>
                                    <p:set>
                                      <p:cBhvr>
                                        <p:cTn id="53" dur="1" fill="hold">
                                          <p:stCondLst>
                                            <p:cond delay="0"/>
                                          </p:stCondLst>
                                        </p:cTn>
                                        <p:tgtEl>
                                          <p:spTgt spid="365609"/>
                                        </p:tgtEl>
                                        <p:attrNameLst>
                                          <p:attrName>style.visibility</p:attrName>
                                        </p:attrNameLst>
                                      </p:cBhvr>
                                      <p:to>
                                        <p:strVal val="visible"/>
                                      </p:to>
                                    </p:set>
                                  </p:childTnLst>
                                </p:cTn>
                              </p:par>
                            </p:childTnLst>
                          </p:cTn>
                        </p:par>
                        <p:par>
                          <p:cTn id="54" fill="hold" nodeType="afterGroup">
                            <p:stCondLst>
                              <p:cond delay="1500"/>
                            </p:stCondLst>
                            <p:childTnLst>
                              <p:par>
                                <p:cTn id="55" presetID="55" presetClass="entr" presetSubtype="0" fill="hold" grpId="0" nodeType="afterEffect">
                                  <p:stCondLst>
                                    <p:cond delay="0"/>
                                  </p:stCondLst>
                                  <p:childTnLst>
                                    <p:set>
                                      <p:cBhvr>
                                        <p:cTn id="56" dur="1" fill="hold">
                                          <p:stCondLst>
                                            <p:cond delay="0"/>
                                          </p:stCondLst>
                                        </p:cTn>
                                        <p:tgtEl>
                                          <p:spTgt spid="365610"/>
                                        </p:tgtEl>
                                        <p:attrNameLst>
                                          <p:attrName>style.visibility</p:attrName>
                                        </p:attrNameLst>
                                      </p:cBhvr>
                                      <p:to>
                                        <p:strVal val="visible"/>
                                      </p:to>
                                    </p:set>
                                    <p:anim calcmode="lin" valueType="num">
                                      <p:cBhvr>
                                        <p:cTn id="57" dur="1000" fill="hold"/>
                                        <p:tgtEl>
                                          <p:spTgt spid="365610"/>
                                        </p:tgtEl>
                                        <p:attrNameLst>
                                          <p:attrName>ppt_w</p:attrName>
                                        </p:attrNameLst>
                                      </p:cBhvr>
                                      <p:tavLst>
                                        <p:tav tm="0">
                                          <p:val>
                                            <p:strVal val="#ppt_w*0.70"/>
                                          </p:val>
                                        </p:tav>
                                        <p:tav tm="100000">
                                          <p:val>
                                            <p:strVal val="#ppt_w"/>
                                          </p:val>
                                        </p:tav>
                                      </p:tavLst>
                                    </p:anim>
                                    <p:anim calcmode="lin" valueType="num">
                                      <p:cBhvr>
                                        <p:cTn id="58" dur="1000" fill="hold"/>
                                        <p:tgtEl>
                                          <p:spTgt spid="365610"/>
                                        </p:tgtEl>
                                        <p:attrNameLst>
                                          <p:attrName>ppt_h</p:attrName>
                                        </p:attrNameLst>
                                      </p:cBhvr>
                                      <p:tavLst>
                                        <p:tav tm="0">
                                          <p:val>
                                            <p:strVal val="#ppt_h"/>
                                          </p:val>
                                        </p:tav>
                                        <p:tav tm="100000">
                                          <p:val>
                                            <p:strVal val="#ppt_h"/>
                                          </p:val>
                                        </p:tav>
                                      </p:tavLst>
                                    </p:anim>
                                    <p:animEffect transition="in" filter="fade">
                                      <p:cBhvr>
                                        <p:cTn id="59" dur="1000"/>
                                        <p:tgtEl>
                                          <p:spTgt spid="36561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365604"/>
                                        </p:tgtEl>
                                        <p:attrNameLst>
                                          <p:attrName>style.visibility</p:attrName>
                                        </p:attrNameLst>
                                      </p:cBhvr>
                                      <p:to>
                                        <p:strVal val="visible"/>
                                      </p:to>
                                    </p:set>
                                    <p:animEffect transition="in" filter="checkerboard(across)">
                                      <p:cBhvr>
                                        <p:cTn id="64" dur="500"/>
                                        <p:tgtEl>
                                          <p:spTgt spid="365604"/>
                                        </p:tgtEl>
                                      </p:cBhvr>
                                    </p:animEffect>
                                  </p:childTnLst>
                                </p:cTn>
                              </p:par>
                            </p:childTnLst>
                          </p:cTn>
                        </p:par>
                        <p:par>
                          <p:cTn id="65" fill="hold" nodeType="afterGroup">
                            <p:stCondLst>
                              <p:cond delay="500"/>
                            </p:stCondLst>
                            <p:childTnLst>
                              <p:par>
                                <p:cTn id="66" presetID="55" presetClass="entr" presetSubtype="0" fill="hold" grpId="0" nodeType="afterEffect">
                                  <p:stCondLst>
                                    <p:cond delay="500"/>
                                  </p:stCondLst>
                                  <p:childTnLst>
                                    <p:set>
                                      <p:cBhvr>
                                        <p:cTn id="67" dur="1" fill="hold">
                                          <p:stCondLst>
                                            <p:cond delay="0"/>
                                          </p:stCondLst>
                                        </p:cTn>
                                        <p:tgtEl>
                                          <p:spTgt spid="365620"/>
                                        </p:tgtEl>
                                        <p:attrNameLst>
                                          <p:attrName>style.visibility</p:attrName>
                                        </p:attrNameLst>
                                      </p:cBhvr>
                                      <p:to>
                                        <p:strVal val="visible"/>
                                      </p:to>
                                    </p:set>
                                    <p:anim calcmode="lin" valueType="num">
                                      <p:cBhvr>
                                        <p:cTn id="68" dur="1000" fill="hold"/>
                                        <p:tgtEl>
                                          <p:spTgt spid="365620"/>
                                        </p:tgtEl>
                                        <p:attrNameLst>
                                          <p:attrName>ppt_w</p:attrName>
                                        </p:attrNameLst>
                                      </p:cBhvr>
                                      <p:tavLst>
                                        <p:tav tm="0">
                                          <p:val>
                                            <p:strVal val="#ppt_w*0.70"/>
                                          </p:val>
                                        </p:tav>
                                        <p:tav tm="100000">
                                          <p:val>
                                            <p:strVal val="#ppt_w"/>
                                          </p:val>
                                        </p:tav>
                                      </p:tavLst>
                                    </p:anim>
                                    <p:anim calcmode="lin" valueType="num">
                                      <p:cBhvr>
                                        <p:cTn id="69" dur="1000" fill="hold"/>
                                        <p:tgtEl>
                                          <p:spTgt spid="365620"/>
                                        </p:tgtEl>
                                        <p:attrNameLst>
                                          <p:attrName>ppt_h</p:attrName>
                                        </p:attrNameLst>
                                      </p:cBhvr>
                                      <p:tavLst>
                                        <p:tav tm="0">
                                          <p:val>
                                            <p:strVal val="#ppt_h"/>
                                          </p:val>
                                        </p:tav>
                                        <p:tav tm="100000">
                                          <p:val>
                                            <p:strVal val="#ppt_h"/>
                                          </p:val>
                                        </p:tav>
                                      </p:tavLst>
                                    </p:anim>
                                    <p:animEffect transition="in" filter="fade">
                                      <p:cBhvr>
                                        <p:cTn id="70" dur="1000"/>
                                        <p:tgtEl>
                                          <p:spTgt spid="365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600" grpId="0" animBg="1"/>
      <p:bldP spid="365602" grpId="0" animBg="1"/>
      <p:bldP spid="365604" grpId="0" animBg="1"/>
      <p:bldP spid="365609" grpId="0"/>
      <p:bldP spid="365610" grpId="0" animBg="1"/>
      <p:bldP spid="365601" grpId="0" animBg="1"/>
      <p:bldP spid="365615" grpId="0" animBg="1"/>
      <p:bldP spid="365616" grpId="0" animBg="1"/>
      <p:bldP spid="365603" grpId="0" animBg="1"/>
      <p:bldP spid="365617" grpId="0" animBg="1"/>
      <p:bldP spid="365619" grpId="0" animBg="1"/>
      <p:bldP spid="3656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5"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C3115D4-B6D4-8343-9F5D-FA48CEB4B3EC}" type="slidenum">
              <a:rPr lang="eu-ES" sz="1400">
                <a:latin typeface="Times" charset="0"/>
              </a:rPr>
              <a:pPr/>
              <a:t>5</a:t>
            </a:fld>
            <a:endParaRPr lang="eu-ES" sz="1400">
              <a:latin typeface="Times" charset="0"/>
            </a:endParaRPr>
          </a:p>
        </p:txBody>
      </p:sp>
      <p:sp>
        <p:nvSpPr>
          <p:cNvPr id="594946" name="Text Box 2"/>
          <p:cNvSpPr txBox="1">
            <a:spLocks noChangeArrowheads="1"/>
          </p:cNvSpPr>
          <p:nvPr/>
        </p:nvSpPr>
        <p:spPr bwMode="auto">
          <a:xfrm>
            <a:off x="179388" y="1577639"/>
            <a:ext cx="8839200" cy="34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nSpc>
                <a:spcPct val="90000"/>
              </a:lnSpc>
            </a:pPr>
            <a:r>
              <a:rPr lang="eu-ES" sz="2400" dirty="0"/>
              <a:t>1.- Ondorengo sistema materialek, ba al dute energiarik? Zergatik diozu energia dutela? Zer motakoa da duten energia? </a:t>
            </a:r>
          </a:p>
          <a:p>
            <a:pPr>
              <a:lnSpc>
                <a:spcPct val="90000"/>
              </a:lnSpc>
            </a:pPr>
            <a:r>
              <a:rPr lang="eu-ES" sz="2400" dirty="0"/>
              <a:t>-Sagarra, neska, gasolina, eguzkia, kamioia, pila, urtegia. </a:t>
            </a:r>
          </a:p>
          <a:p>
            <a:pPr>
              <a:lnSpc>
                <a:spcPct val="90000"/>
              </a:lnSpc>
            </a:pPr>
            <a:r>
              <a:rPr lang="eu-ES" sz="2400" dirty="0"/>
              <a:t>2.- Zer da energia? Saia zaitez energiaren definizio bat ematen. </a:t>
            </a:r>
            <a:endParaRPr lang="eu-ES" sz="2400" dirty="0" smtClean="0"/>
          </a:p>
          <a:p>
            <a:pPr>
              <a:lnSpc>
                <a:spcPct val="90000"/>
              </a:lnSpc>
            </a:pPr>
            <a:endParaRPr lang="eu-ES" sz="2400" dirty="0" smtClean="0"/>
          </a:p>
          <a:p>
            <a:pPr>
              <a:lnSpc>
                <a:spcPct val="90000"/>
              </a:lnSpc>
            </a:pPr>
            <a:endParaRPr lang="eu-ES" sz="2400" b="1" dirty="0"/>
          </a:p>
          <a:p>
            <a:pPr>
              <a:lnSpc>
                <a:spcPct val="90000"/>
              </a:lnSpc>
            </a:pPr>
            <a:endParaRPr lang="eu-ES" sz="2400" b="1" dirty="0"/>
          </a:p>
          <a:p>
            <a:pPr>
              <a:lnSpc>
                <a:spcPct val="90000"/>
              </a:lnSpc>
            </a:pPr>
            <a:endParaRPr lang="eu-ES" sz="2400" b="1" dirty="0"/>
          </a:p>
          <a:p>
            <a:pPr>
              <a:lnSpc>
                <a:spcPct val="90000"/>
              </a:lnSpc>
            </a:pPr>
            <a:endParaRPr lang="eu-ES" sz="2400" dirty="0"/>
          </a:p>
          <a:p>
            <a:pPr>
              <a:lnSpc>
                <a:spcPct val="90000"/>
              </a:lnSpc>
            </a:pPr>
            <a:r>
              <a:rPr lang="eu-ES" sz="2400" dirty="0"/>
              <a:t>3.- Aipatu ezagutzen dituzun energia motak?</a:t>
            </a:r>
          </a:p>
        </p:txBody>
      </p:sp>
      <p:sp>
        <p:nvSpPr>
          <p:cNvPr id="594947" name="Rectangle 3"/>
          <p:cNvSpPr>
            <a:spLocks noChangeArrowheads="1"/>
          </p:cNvSpPr>
          <p:nvPr/>
        </p:nvSpPr>
        <p:spPr bwMode="auto">
          <a:xfrm>
            <a:off x="2058100" y="1072814"/>
            <a:ext cx="1582738" cy="466725"/>
          </a:xfrm>
          <a:prstGeom prst="rect">
            <a:avLst/>
          </a:prstGeom>
          <a:solidFill>
            <a:srgbClr val="FFFF99"/>
          </a:solidFill>
          <a:ln w="9525">
            <a:solidFill>
              <a:schemeClr val="tx1"/>
            </a:solidFill>
            <a:miter lim="800000"/>
            <a:headEnd/>
            <a:tailEnd/>
          </a:ln>
        </p:spPr>
        <p:txBody>
          <a:bodyPr wrap="none">
            <a:spAutoFit/>
          </a:bodyPr>
          <a:lstStyle/>
          <a:p>
            <a:r>
              <a:rPr lang="eu-ES" sz="2400" b="1"/>
              <a:t>ENERGIA</a:t>
            </a:r>
            <a:endParaRPr lang="es-ES" sz="2400" b="1"/>
          </a:p>
        </p:txBody>
      </p:sp>
      <p:sp>
        <p:nvSpPr>
          <p:cNvPr id="594948" name="Text Box 4"/>
          <p:cNvSpPr txBox="1">
            <a:spLocks noChangeArrowheads="1"/>
          </p:cNvSpPr>
          <p:nvPr/>
        </p:nvSpPr>
        <p:spPr bwMode="auto">
          <a:xfrm>
            <a:off x="304800" y="3116615"/>
            <a:ext cx="8839200" cy="1416050"/>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nSpc>
                <a:spcPct val="90000"/>
              </a:lnSpc>
            </a:pPr>
            <a:r>
              <a:rPr lang="eu-ES" sz="2400" b="1" dirty="0"/>
              <a:t>Energia, gorputzek eta sistema materialek duten propietatea da. Propietate honek gorputzek eta sistemek berengan edo heste sistema edo gorputzengan aldaketak sortzeko duten ahalmena adierazten digu.</a:t>
            </a:r>
            <a:endParaRPr lang="eu-ES" sz="2400" dirty="0"/>
          </a:p>
        </p:txBody>
      </p:sp>
      <p:sp>
        <p:nvSpPr>
          <p:cNvPr id="594949" name="Text Box 5"/>
          <p:cNvSpPr txBox="1">
            <a:spLocks noChangeArrowheads="1"/>
          </p:cNvSpPr>
          <p:nvPr/>
        </p:nvSpPr>
        <p:spPr bwMode="auto">
          <a:xfrm>
            <a:off x="230255" y="5178561"/>
            <a:ext cx="8839200" cy="1205458"/>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nSpc>
                <a:spcPct val="90000"/>
              </a:lnSpc>
            </a:pPr>
            <a:r>
              <a:rPr lang="eu-ES" sz="2000" b="1" dirty="0"/>
              <a:t>Sistema Internazionalean energiaren unitatea JOULE da (J). Beste unitate bat KALORIA da (cal). 1 cal= 4,18 J </a:t>
            </a:r>
          </a:p>
          <a:p>
            <a:pPr>
              <a:lnSpc>
                <a:spcPct val="90000"/>
              </a:lnSpc>
            </a:pPr>
            <a:r>
              <a:rPr lang="eu-ES" sz="2000" b="1" dirty="0"/>
              <a:t>Askotan erabiltzen den heste bat KILOWATT ORDU da (kwh). 1 kwh=3600000 J </a:t>
            </a:r>
            <a:endParaRPr lang="eu-ES" sz="2000" dirty="0"/>
          </a:p>
        </p:txBody>
      </p:sp>
      <p:pic>
        <p:nvPicPr>
          <p:cNvPr id="8"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67487"/>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5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96062"/>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1608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69"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A512D4B-2C03-9F4B-B0D4-3ED515C24382}" type="slidenum">
              <a:rPr lang="eu-ES" sz="1400">
                <a:latin typeface="Times" charset="0"/>
              </a:rPr>
              <a:pPr/>
              <a:t>6</a:t>
            </a:fld>
            <a:endParaRPr lang="eu-ES" sz="1400">
              <a:latin typeface="Times" charset="0"/>
            </a:endParaRPr>
          </a:p>
        </p:txBody>
      </p:sp>
      <p:sp>
        <p:nvSpPr>
          <p:cNvPr id="595970" name="Text Box 2"/>
          <p:cNvSpPr txBox="1">
            <a:spLocks noChangeArrowheads="1"/>
          </p:cNvSpPr>
          <p:nvPr/>
        </p:nvSpPr>
        <p:spPr bwMode="auto">
          <a:xfrm>
            <a:off x="609600" y="898877"/>
            <a:ext cx="80772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u-ES" sz="2400" dirty="0"/>
              <a:t>.- Mugitzen ari den kotxe batek, ba al du energiarik? Noiz du energia gehiago, abiadura 20 Km/h ala 60 Km/h denean? </a:t>
            </a:r>
          </a:p>
          <a:p>
            <a:r>
              <a:rPr lang="eu-ES" sz="2400" dirty="0"/>
              <a:t>Kotxe bat eta kamioi bat ditugu abiadura berdinez higitzen, zeinek du energia gehiago? Zergatik? </a:t>
            </a:r>
          </a:p>
          <a:p>
            <a:r>
              <a:rPr lang="eu-ES" sz="2400" dirty="0"/>
              <a:t>Ezagutzen al duzu espresiorik mugitzen ari den gorputz baten energia adierazteko? Nola esaten zaio energia mota honi? </a:t>
            </a:r>
          </a:p>
          <a:p>
            <a:endParaRPr lang="eu-ES" sz="2400" dirty="0"/>
          </a:p>
          <a:p>
            <a:r>
              <a:rPr lang="eu-ES" sz="2400" dirty="0"/>
              <a:t>5.- Lurretik 5 m-ra dagoen gorputz batek, ba al du energiarik? Zeren araberakoa da duen energia? Altuera al da bakarrik kontuan hartu beharrekoa? Emaiozu izen bat energia mota honi. </a:t>
            </a:r>
          </a:p>
          <a:p>
            <a:pPr>
              <a:spcBef>
                <a:spcPct val="50000"/>
              </a:spcBef>
            </a:pPr>
            <a:endParaRPr lang="eu-ES" sz="2400" dirty="0"/>
          </a:p>
        </p:txBody>
      </p:sp>
      <p:pic>
        <p:nvPicPr>
          <p:cNvPr id="5"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1646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3"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38A3726-2C65-9F4A-9638-81EC7D70AADB}" type="slidenum">
              <a:rPr lang="eu-ES" sz="1400">
                <a:latin typeface="Times" charset="0"/>
              </a:rPr>
              <a:pPr/>
              <a:t>7</a:t>
            </a:fld>
            <a:endParaRPr lang="eu-ES" sz="1400">
              <a:latin typeface="Times" charset="0"/>
            </a:endParaRPr>
          </a:p>
        </p:txBody>
      </p:sp>
      <p:sp>
        <p:nvSpPr>
          <p:cNvPr id="596994" name="Text Box 2"/>
          <p:cNvSpPr txBox="1">
            <a:spLocks noChangeArrowheads="1"/>
          </p:cNvSpPr>
          <p:nvPr/>
        </p:nvSpPr>
        <p:spPr bwMode="auto">
          <a:xfrm>
            <a:off x="286685" y="1268413"/>
            <a:ext cx="8610600" cy="5213350"/>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u-ES" sz="2400" b="1"/>
              <a:t>Gorputzek BARNE ENERGIA dute. Barne energiak gorputzen egiturarekin, tenperaturarekin eta masarekin zerikusia du. Azken finean. energia guztiak bi motakoak direla kontsidera daiteke:</a:t>
            </a:r>
          </a:p>
          <a:p>
            <a:r>
              <a:rPr lang="eu-ES" sz="2400" b="1"/>
              <a:t>ZINETIKOA: mugitzen diren gorputzek dutena.</a:t>
            </a:r>
          </a:p>
          <a:p>
            <a:r>
              <a:rPr lang="eu-ES" sz="2400" b="1"/>
              <a:t>POTENTZIALA: gorputzek duten posizioaren araberakoa. </a:t>
            </a:r>
          </a:p>
          <a:p>
            <a:endParaRPr lang="eu-ES" sz="2400" b="1"/>
          </a:p>
          <a:p>
            <a:r>
              <a:rPr lang="eu-ES" sz="2400" b="1"/>
              <a:t>Energia potentzialak izen desberdinak hartzen ditu elkarturik dauden indarren arabera: grabitatorioa, elektrikoa, nuklearra. Dena den, interesgarria izaten da barne energia ere kontsideratzea, nahiz eta jakin barne energia esaten dugunean potentzialak (egitura, konposizioa) eta zinetikoa (tenperaturak partikulen mugimenduarekin zerikusia du) kontsideratzen ari garela.</a:t>
            </a:r>
          </a:p>
        </p:txBody>
      </p:sp>
      <p:sp>
        <p:nvSpPr>
          <p:cNvPr id="596995" name="Text Box 3"/>
          <p:cNvSpPr txBox="1">
            <a:spLocks noChangeArrowheads="1"/>
          </p:cNvSpPr>
          <p:nvPr/>
        </p:nvSpPr>
        <p:spPr bwMode="auto">
          <a:xfrm>
            <a:off x="286685" y="753169"/>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eu-ES" sz="2400" dirty="0"/>
              <a:t>6.- Gasolinak, ba al du energiarik? Zergatik?</a:t>
            </a:r>
          </a:p>
        </p:txBody>
      </p:sp>
      <p:pic>
        <p:nvPicPr>
          <p:cNvPr id="6"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7921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7"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0A02694-200A-9045-994C-7E0B56B60005}" type="slidenum">
              <a:rPr lang="eu-ES" sz="1400">
                <a:latin typeface="Times" charset="0"/>
              </a:rPr>
              <a:pPr/>
              <a:t>8</a:t>
            </a:fld>
            <a:endParaRPr lang="eu-ES" sz="1400">
              <a:latin typeface="Times" charset="0"/>
            </a:endParaRPr>
          </a:p>
        </p:txBody>
      </p:sp>
      <p:sp>
        <p:nvSpPr>
          <p:cNvPr id="598018" name="Text Box 2"/>
          <p:cNvSpPr txBox="1">
            <a:spLocks noChangeArrowheads="1"/>
          </p:cNvSpPr>
          <p:nvPr/>
        </p:nvSpPr>
        <p:spPr bwMode="auto">
          <a:xfrm>
            <a:off x="0" y="689257"/>
            <a:ext cx="9144000" cy="541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nSpc>
                <a:spcPct val="90000"/>
              </a:lnSpc>
            </a:pPr>
            <a:r>
              <a:rPr lang="eu-ES" sz="2400" dirty="0"/>
              <a:t>7.- a) Zuzena al da esatea "petrolioa gastatu egiten dela"? Eta energia gastatzen dela? </a:t>
            </a:r>
          </a:p>
          <a:p>
            <a:pPr>
              <a:lnSpc>
                <a:spcPct val="90000"/>
              </a:lnSpc>
            </a:pPr>
            <a:r>
              <a:rPr lang="eu-ES" sz="2400" dirty="0"/>
              <a:t>b) Zuzena al da esatea pastel bat jaten dugunean energia jaten ari garela? </a:t>
            </a:r>
          </a:p>
          <a:p>
            <a:pPr>
              <a:lnSpc>
                <a:spcPct val="90000"/>
              </a:lnSpc>
            </a:pPr>
            <a:r>
              <a:rPr lang="eu-ES" sz="2400" dirty="0"/>
              <a:t>8.- a) Burdin zati batek 8000</a:t>
            </a:r>
            <a:r>
              <a:rPr lang="eu-ES" sz="2400" dirty="0">
                <a:sym typeface="Symbol" charset="0"/>
              </a:rPr>
              <a:t></a:t>
            </a:r>
            <a:r>
              <a:rPr lang="eu-ES" sz="2400" dirty="0"/>
              <a:t>C-tan, 200</a:t>
            </a:r>
            <a:r>
              <a:rPr lang="eu-ES" sz="2400" dirty="0">
                <a:sym typeface="Symbol" charset="0"/>
              </a:rPr>
              <a:t></a:t>
            </a:r>
            <a:r>
              <a:rPr lang="eu-ES" sz="2400" dirty="0"/>
              <a:t>C-tan baino energia gehiago al du? </a:t>
            </a:r>
          </a:p>
          <a:p>
            <a:pPr>
              <a:lnSpc>
                <a:spcPct val="90000"/>
              </a:lnSpc>
            </a:pPr>
            <a:r>
              <a:rPr lang="eu-ES" sz="2400" dirty="0"/>
              <a:t>b) Zeinek du energia gehiago, 1 kg ur likidoak ala 1 kg izotzak, biek 0 </a:t>
            </a:r>
            <a:r>
              <a:rPr lang="eu-ES" sz="2400" dirty="0">
                <a:sym typeface="Symbol" charset="0"/>
              </a:rPr>
              <a:t></a:t>
            </a:r>
            <a:r>
              <a:rPr lang="eu-ES" sz="2400" dirty="0"/>
              <a:t>C-tan daudela? </a:t>
            </a:r>
          </a:p>
          <a:p>
            <a:pPr>
              <a:lnSpc>
                <a:spcPct val="90000"/>
              </a:lnSpc>
            </a:pPr>
            <a:r>
              <a:rPr lang="eu-ES" sz="2400" dirty="0"/>
              <a:t>c) Zeinek du energia gehiago, 1 kg gasolinak ala l kg urak?</a:t>
            </a:r>
          </a:p>
          <a:p>
            <a:pPr>
              <a:lnSpc>
                <a:spcPct val="90000"/>
              </a:lnSpc>
            </a:pPr>
            <a:endParaRPr lang="eu-ES" sz="2400" dirty="0"/>
          </a:p>
          <a:p>
            <a:pPr>
              <a:lnSpc>
                <a:spcPct val="90000"/>
              </a:lnSpc>
            </a:pPr>
            <a:endParaRPr lang="eu-ES" sz="2400" dirty="0"/>
          </a:p>
          <a:p>
            <a:pPr>
              <a:lnSpc>
                <a:spcPct val="90000"/>
              </a:lnSpc>
            </a:pPr>
            <a:r>
              <a:rPr lang="eu-ES" sz="2400" dirty="0"/>
              <a:t>9.- Aztertu ondorengo prozesuak. Seinalatu aldatzen diren sistemak, gertatzen diren transformazioak eta hasiera eta azken egoerekin elkarturik dauden energia motak. Hemen duzu adibide bat: </a:t>
            </a:r>
          </a:p>
          <a:p>
            <a:pPr>
              <a:lnSpc>
                <a:spcPct val="90000"/>
              </a:lnSpc>
            </a:pPr>
            <a:r>
              <a:rPr lang="eu-ES" sz="2400" dirty="0"/>
              <a:t>"Futbolari batek ostikada bat ematen dio baloiari".</a:t>
            </a:r>
          </a:p>
        </p:txBody>
      </p:sp>
      <p:sp>
        <p:nvSpPr>
          <p:cNvPr id="598019" name="Text Box 3"/>
          <p:cNvSpPr txBox="1">
            <a:spLocks noChangeArrowheads="1"/>
          </p:cNvSpPr>
          <p:nvPr/>
        </p:nvSpPr>
        <p:spPr bwMode="auto">
          <a:xfrm>
            <a:off x="0" y="3840251"/>
            <a:ext cx="9144000" cy="430212"/>
          </a:xfrm>
          <a:prstGeom prst="rect">
            <a:avLst/>
          </a:prstGeom>
          <a:solidFill>
            <a:srgbClr val="FFFF99"/>
          </a:solidFill>
          <a:ln w="9525">
            <a:solidFill>
              <a:schemeClr val="tx1"/>
            </a:solidFill>
            <a:miter lim="800000"/>
            <a:headEnd/>
            <a:tailEnd/>
          </a:ln>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nSpc>
                <a:spcPct val="90000"/>
              </a:lnSpc>
            </a:pPr>
            <a:r>
              <a:rPr lang="eu-ES" sz="2400" b="1"/>
              <a:t>ENERGIA ERALDATZEN DA</a:t>
            </a:r>
            <a:endParaRPr lang="eu-ES" sz="2400"/>
          </a:p>
        </p:txBody>
      </p:sp>
      <p:pic>
        <p:nvPicPr>
          <p:cNvPr id="6"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14446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1438"/>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17303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2052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1" name="3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7DC55A3-E315-874A-B47A-2B471E1960A1}" type="slidenum">
              <a:rPr lang="eu-ES" sz="1400">
                <a:latin typeface="Times" charset="0"/>
              </a:rPr>
              <a:pPr/>
              <a:t>9</a:t>
            </a:fld>
            <a:endParaRPr lang="eu-ES" sz="1400">
              <a:latin typeface="Times" charset="0"/>
            </a:endParaRPr>
          </a:p>
        </p:txBody>
      </p:sp>
      <p:sp>
        <p:nvSpPr>
          <p:cNvPr id="599042" name="Text Box 2"/>
          <p:cNvSpPr txBox="1">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endParaRPr lang="es-ES" sz="2400">
              <a:latin typeface="Times" charset="0"/>
            </a:endParaRPr>
          </a:p>
        </p:txBody>
      </p:sp>
      <p:sp>
        <p:nvSpPr>
          <p:cNvPr id="599043" name="Text Box 26"/>
          <p:cNvSpPr txBox="1">
            <a:spLocks noChangeArrowheads="1"/>
          </p:cNvSpPr>
          <p:nvPr/>
        </p:nvSpPr>
        <p:spPr bwMode="auto">
          <a:xfrm>
            <a:off x="0" y="5334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endParaRPr lang="es-ES" sz="2400">
              <a:latin typeface="Times" charset="0"/>
            </a:endParaRPr>
          </a:p>
        </p:txBody>
      </p:sp>
      <p:sp>
        <p:nvSpPr>
          <p:cNvPr id="599044" name="Text Box 50"/>
          <p:cNvSpPr txBox="1">
            <a:spLocks noChangeArrowheads="1"/>
          </p:cNvSpPr>
          <p:nvPr/>
        </p:nvSpPr>
        <p:spPr bwMode="auto">
          <a:xfrm>
            <a:off x="457200" y="533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endParaRPr lang="es-ES" sz="2400">
              <a:latin typeface="Times" charset="0"/>
            </a:endParaRPr>
          </a:p>
        </p:txBody>
      </p:sp>
      <p:graphicFrame>
        <p:nvGraphicFramePr>
          <p:cNvPr id="32845" name="Group 77"/>
          <p:cNvGraphicFramePr>
            <a:graphicFrameLocks noGrp="1"/>
          </p:cNvGraphicFramePr>
          <p:nvPr>
            <p:extLst>
              <p:ext uri="{D42A27DB-BD31-4B8C-83A1-F6EECF244321}">
                <p14:modId xmlns:p14="http://schemas.microsoft.com/office/powerpoint/2010/main" val="1684708403"/>
              </p:ext>
            </p:extLst>
          </p:nvPr>
        </p:nvGraphicFramePr>
        <p:xfrm>
          <a:off x="76200" y="999935"/>
          <a:ext cx="8915400" cy="2590800"/>
        </p:xfrm>
        <a:graphic>
          <a:graphicData uri="http://schemas.openxmlformats.org/drawingml/2006/table">
            <a:tbl>
              <a:tblPr/>
              <a:tblGrid>
                <a:gridCol w="4459288"/>
                <a:gridCol w="4456112"/>
              </a:tblGrid>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u-ES" sz="2000" b="0" i="0" u="none" strike="noStrike" cap="none" normalizeH="0" baseline="0" smtClean="0">
                          <a:ln>
                            <a:noFill/>
                          </a:ln>
                          <a:solidFill>
                            <a:schemeClr val="tx1"/>
                          </a:solidFill>
                          <a:effectLst/>
                          <a:latin typeface="Arial" charset="0"/>
                        </a:rPr>
                        <a:t>HASIERAKO EGOERA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u-ES" sz="2000" b="0" i="0" u="none" strike="noStrike" cap="none" normalizeH="0" baseline="0" smtClean="0">
                          <a:ln>
                            <a:noFill/>
                          </a:ln>
                          <a:solidFill>
                            <a:schemeClr val="tx1"/>
                          </a:solidFill>
                          <a:effectLst/>
                          <a:latin typeface="Arial" charset="0"/>
                        </a:rPr>
                        <a:t>BUKAERA EGOERAK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u-ES" sz="2000" b="0" i="0" u="none" strike="noStrike" cap="none" normalizeH="0" baseline="0" smtClean="0">
                          <a:ln>
                            <a:noFill/>
                          </a:ln>
                          <a:solidFill>
                            <a:schemeClr val="tx1"/>
                          </a:solidFill>
                          <a:effectLst/>
                          <a:latin typeface="Arial" charset="0"/>
                        </a:rPr>
                        <a:t>Sistemen deskripzioa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u-ES" sz="2000" b="0" i="0" u="none" strike="noStrike" cap="none" normalizeH="0" baseline="0" smtClean="0">
                          <a:ln>
                            <a:noFill/>
                          </a:ln>
                          <a:solidFill>
                            <a:schemeClr val="tx1"/>
                          </a:solidFill>
                          <a:effectLst/>
                          <a:latin typeface="Arial" charset="0"/>
                        </a:rPr>
                        <a:t>Sistemen deskripzioa.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u-ES" sz="2000" b="0" i="0" u="none" strike="noStrike" cap="none" normalizeH="0" baseline="0" smtClean="0">
                          <a:ln>
                            <a:noFill/>
                          </a:ln>
                          <a:solidFill>
                            <a:schemeClr val="tx1"/>
                          </a:solidFill>
                          <a:effectLst/>
                          <a:latin typeface="Arial" charset="0"/>
                        </a:rPr>
                        <a:t>Futbolaria ez dago nekatuta eta pilota geldirik dago.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u-ES" sz="2000" b="0" i="0" u="none" strike="noStrike" cap="none" normalizeH="0" baseline="0" smtClean="0">
                          <a:ln>
                            <a:noFill/>
                          </a:ln>
                          <a:solidFill>
                            <a:schemeClr val="tx1"/>
                          </a:solidFill>
                          <a:effectLst/>
                          <a:latin typeface="Arial" charset="0"/>
                        </a:rPr>
                        <a:t>Futbolaria zertxobait nekatuago dago eta pilota mugitzen ari da.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u-ES" sz="2000" b="0" i="0" u="none" strike="noStrike" cap="none" normalizeH="0" baseline="0" smtClean="0">
                          <a:ln>
                            <a:noFill/>
                          </a:ln>
                          <a:solidFill>
                            <a:schemeClr val="tx1"/>
                          </a:solidFill>
                          <a:effectLst/>
                          <a:latin typeface="Arial" charset="0"/>
                        </a:rPr>
                        <a:t>Deskripzio energetikoa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u-ES" sz="2000" b="0" i="0" u="none" strike="noStrike" cap="none" normalizeH="0" baseline="0" smtClean="0">
                          <a:ln>
                            <a:noFill/>
                          </a:ln>
                          <a:solidFill>
                            <a:schemeClr val="tx1"/>
                          </a:solidFill>
                          <a:effectLst/>
                          <a:latin typeface="Arial" charset="0"/>
                        </a:rPr>
                        <a:t>Deskripzio energetikoa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u-ES" sz="2000" b="0" i="0" u="none" strike="noStrike" cap="none" normalizeH="0" baseline="0" smtClean="0">
                          <a:ln>
                            <a:noFill/>
                          </a:ln>
                          <a:solidFill>
                            <a:schemeClr val="tx1"/>
                          </a:solidFill>
                          <a:effectLst/>
                          <a:latin typeface="Arial" charset="0"/>
                        </a:rPr>
                        <a:t>Futbolariak barne energia du eta pilotak ez du energia zinetikorik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u-ES" sz="2000" b="0" i="0" u="none" strike="noStrike" cap="none" normalizeH="0" baseline="0" dirty="0" smtClean="0">
                          <a:ln>
                            <a:noFill/>
                          </a:ln>
                          <a:solidFill>
                            <a:schemeClr val="tx1"/>
                          </a:solidFill>
                          <a:effectLst/>
                          <a:latin typeface="Arial" charset="0"/>
                        </a:rPr>
                        <a:t>Futbolariak barne energia gutxiago du eta pilotak energia zinetikoa du.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9065" name="Text Box 78"/>
          <p:cNvSpPr txBox="1">
            <a:spLocks noChangeArrowheads="1"/>
          </p:cNvSpPr>
          <p:nvPr/>
        </p:nvSpPr>
        <p:spPr bwMode="auto">
          <a:xfrm>
            <a:off x="0" y="3509080"/>
            <a:ext cx="9144000" cy="259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nSpc>
                <a:spcPct val="90000"/>
              </a:lnSpc>
            </a:pPr>
            <a:r>
              <a:rPr lang="eu-ES" sz="2000" dirty="0"/>
              <a:t>a) Txirrindulari batek aldapa bat igotzen du.</a:t>
            </a:r>
          </a:p>
          <a:p>
            <a:pPr>
              <a:lnSpc>
                <a:spcPct val="90000"/>
              </a:lnSpc>
            </a:pPr>
            <a:r>
              <a:rPr lang="eu-ES" sz="2000" dirty="0"/>
              <a:t>b) Izotz puska bat urtu egiten da ontzi batean.</a:t>
            </a:r>
          </a:p>
          <a:p>
            <a:pPr>
              <a:lnSpc>
                <a:spcPct val="90000"/>
              </a:lnSpc>
            </a:pPr>
            <a:r>
              <a:rPr lang="eu-ES" sz="2000" dirty="0"/>
              <a:t>c) Pertsona batek ura ateratzen du putzu batetik. </a:t>
            </a:r>
          </a:p>
          <a:p>
            <a:pPr>
              <a:lnSpc>
                <a:spcPct val="90000"/>
              </a:lnSpc>
            </a:pPr>
            <a:r>
              <a:rPr lang="eu-ES" sz="2000" dirty="0"/>
              <a:t>d} Portzelanazko plater bat apal batetik erortzen da lurrera (justu lurra ukitu baino lehen)</a:t>
            </a:r>
          </a:p>
          <a:p>
            <a:pPr>
              <a:lnSpc>
                <a:spcPct val="90000"/>
              </a:lnSpc>
            </a:pPr>
            <a:r>
              <a:rPr lang="eu-ES" sz="2000" dirty="0"/>
              <a:t>e) Aztertu platerari gertatzen zaiona lurraren kontra jotzen duenean.</a:t>
            </a:r>
          </a:p>
          <a:p>
            <a:pPr>
              <a:lnSpc>
                <a:spcPct val="90000"/>
              </a:lnSpc>
            </a:pPr>
            <a:r>
              <a:rPr lang="eu-ES" sz="2000" dirty="0"/>
              <a:t>10.- Har ezazu ondorengo sistema: urtegia, turbina, dinamo eta etxean dugun lanpara bat. Egin ezazu, lehen egin duzunaren antzera,etxean argia agertu arte gertatutako prozesu guztiaren deskripzioa. </a:t>
            </a:r>
          </a:p>
        </p:txBody>
      </p:sp>
      <p:pic>
        <p:nvPicPr>
          <p:cNvPr id="9"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613" y="48243"/>
            <a:ext cx="14859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11" descr="blanco_pequ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782"/>
            <a:ext cx="1371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2" descr="logo_pap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76818"/>
            <a:ext cx="1136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5722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477</TotalTime>
  <Words>2991</Words>
  <Application>Microsoft Macintosh PowerPoint</Application>
  <PresentationFormat>Presentación en pantalla (4:3)</PresentationFormat>
  <Paragraphs>451</Paragraphs>
  <Slides>47</Slides>
  <Notes>16</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47</vt:i4>
      </vt:variant>
    </vt:vector>
  </HeadingPairs>
  <TitlesOfParts>
    <vt:vector size="50" baseType="lpstr">
      <vt:lpstr>Tema de Office</vt:lpstr>
      <vt:lpstr>EcuaciÛn</vt:lpstr>
      <vt:lpstr>Ecuación</vt:lpstr>
      <vt:lpstr>14.- ENERGIA: BARNE ENERGIA, ENERGIA ZINETIKOA, ENERGIA POTENTZIALA, ENERGIAREN TRANSFERENTZIA ETA KONTSERBAZIOA</vt:lpstr>
      <vt:lpstr>ENERGIA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Mugimenduaren ekuazioetatik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ENERGIA: BARNE ENERGIA, ENERGIA ZINETIKOA, ENERGIA POTENTZIALA, ENERGIAREN TRANSFERENTZIA ETA KONTSERBAZIOA</dc:title>
  <dc:creator>Jme</dc:creator>
  <cp:lastModifiedBy>Jme</cp:lastModifiedBy>
  <cp:revision>9</cp:revision>
  <dcterms:created xsi:type="dcterms:W3CDTF">2015-04-14T08:51:54Z</dcterms:created>
  <dcterms:modified xsi:type="dcterms:W3CDTF">2015-06-10T17:05:15Z</dcterms:modified>
</cp:coreProperties>
</file>