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88"/>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3FE65-00F1-AD4F-B011-3F084E0EC133}" type="datetimeFigureOut">
              <a:rPr lang="es-ES" smtClean="0"/>
              <a:t>10/6/15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3BE77-3445-F04D-9585-F8E0F169F63A}" type="slidenum">
              <a:rPr lang="es-ES" smtClean="0"/>
              <a:t>‹Nr.›</a:t>
            </a:fld>
            <a:endParaRPr lang="es-ES"/>
          </a:p>
        </p:txBody>
      </p:sp>
    </p:spTree>
    <p:extLst>
      <p:ext uri="{BB962C8B-B14F-4D97-AF65-F5344CB8AC3E}">
        <p14:creationId xmlns:p14="http://schemas.microsoft.com/office/powerpoint/2010/main" val="19848109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785650C-4469-DC40-BF3D-A6A312D1DB64}" type="slidenum">
              <a:rPr lang="eu-ES" sz="1200">
                <a:latin typeface="Times" charset="0"/>
              </a:rPr>
              <a:pPr/>
              <a:t>6</a:t>
            </a:fld>
            <a:endParaRPr lang="eu-ES" sz="1200">
              <a:latin typeface="Times" charset="0"/>
            </a:endParaRPr>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217641C-BD2C-274A-8843-2372E5E6BE68}" type="slidenum">
              <a:rPr lang="eu-ES" sz="1200">
                <a:latin typeface="Times" charset="0"/>
              </a:rPr>
              <a:pPr/>
              <a:t>18</a:t>
            </a:fld>
            <a:endParaRPr lang="eu-ES" sz="1200">
              <a:latin typeface="Times" charset="0"/>
            </a:endParaRPr>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ECAE940-284B-BF4D-9107-6EF19FD2041E}" type="slidenum">
              <a:rPr lang="eu-ES" sz="1200">
                <a:latin typeface="Times" charset="0"/>
              </a:rPr>
              <a:pPr/>
              <a:t>19</a:t>
            </a:fld>
            <a:endParaRPr lang="eu-ES" sz="1200">
              <a:latin typeface="Times" charset="0"/>
            </a:endParaRPr>
          </a:p>
        </p:txBody>
      </p:sp>
      <p:sp>
        <p:nvSpPr>
          <p:cNvPr id="534530" name="Rectangle 2"/>
          <p:cNvSpPr>
            <a:spLocks noGrp="1" noRot="1" noChangeAspect="1" noChangeArrowheads="1" noTextEdit="1"/>
          </p:cNvSpPr>
          <p:nvPr>
            <p:ph type="sldImg"/>
          </p:nvPr>
        </p:nvSpPr>
        <p:spPr>
          <a:ln/>
        </p:spPr>
      </p:sp>
      <p:sp>
        <p:nvSpPr>
          <p:cNvPr id="53453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2FC217B-9EC2-514F-AD90-111E992C29D6}" type="slidenum">
              <a:rPr lang="eu-ES" sz="1200">
                <a:latin typeface="Times" charset="0"/>
              </a:rPr>
              <a:pPr/>
              <a:t>20</a:t>
            </a:fld>
            <a:endParaRPr lang="eu-ES" sz="1200">
              <a:latin typeface="Times" charset="0"/>
            </a:endParaRPr>
          </a:p>
        </p:txBody>
      </p:sp>
      <p:sp>
        <p:nvSpPr>
          <p:cNvPr id="536578" name="Rectangle 2"/>
          <p:cNvSpPr>
            <a:spLocks noGrp="1" noRot="1" noChangeAspect="1" noChangeArrowheads="1" noTextEdit="1"/>
          </p:cNvSpPr>
          <p:nvPr>
            <p:ph type="sldImg"/>
          </p:nvPr>
        </p:nvSpPr>
        <p:spPr>
          <a:ln/>
        </p:spPr>
      </p:sp>
      <p:sp>
        <p:nvSpPr>
          <p:cNvPr id="53657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9AEF460-60F6-234B-80E0-2FB7E7391AD9}" type="slidenum">
              <a:rPr lang="eu-ES" sz="1200">
                <a:latin typeface="Times" charset="0"/>
              </a:rPr>
              <a:pPr/>
              <a:t>21</a:t>
            </a:fld>
            <a:endParaRPr lang="eu-ES" sz="1200">
              <a:latin typeface="Times" charset="0"/>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8E0A623-DC8E-6443-88CE-D00212193B9A}" type="slidenum">
              <a:rPr lang="eu-ES" sz="1200">
                <a:latin typeface="Times" charset="0"/>
              </a:rPr>
              <a:pPr/>
              <a:t>22</a:t>
            </a:fld>
            <a:endParaRPr lang="eu-ES" sz="1200">
              <a:latin typeface="Times" charset="0"/>
            </a:endParaRPr>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612CEE4-9F76-8649-8A79-A5D1A25CFFB5}" type="slidenum">
              <a:rPr lang="eu-ES" sz="1200">
                <a:latin typeface="Times" charset="0"/>
              </a:rPr>
              <a:pPr/>
              <a:t>28</a:t>
            </a:fld>
            <a:endParaRPr lang="eu-ES" sz="1200">
              <a:latin typeface="Times" charset="0"/>
            </a:endParaRPr>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D47F467-0671-E04D-817F-63B67C331FBA}" type="slidenum">
              <a:rPr lang="eu-ES" sz="1200">
                <a:latin typeface="Times" charset="0"/>
              </a:rPr>
              <a:pPr/>
              <a:t>29</a:t>
            </a:fld>
            <a:endParaRPr lang="eu-ES" sz="1200">
              <a:latin typeface="Times" charset="0"/>
            </a:endParaRPr>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23877C0-C5AB-284C-8E62-D15BA4CDFA71}" type="slidenum">
              <a:rPr lang="eu-ES" sz="1200">
                <a:latin typeface="Times" charset="0"/>
              </a:rPr>
              <a:pPr/>
              <a:t>30</a:t>
            </a:fld>
            <a:endParaRPr lang="eu-ES" sz="1200">
              <a:latin typeface="Times" charset="0"/>
            </a:endParaRPr>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5B15E08-D62A-1441-8A68-95592C0FD841}" type="slidenum">
              <a:rPr lang="eu-ES" sz="1200">
                <a:latin typeface="Times" charset="0"/>
              </a:rPr>
              <a:pPr/>
              <a:t>7</a:t>
            </a:fld>
            <a:endParaRPr lang="eu-ES" sz="1200">
              <a:latin typeface="Times" charset="0"/>
            </a:endParaRPr>
          </a:p>
        </p:txBody>
      </p:sp>
      <p:sp>
        <p:nvSpPr>
          <p:cNvPr id="513026" name="Rectangle 2"/>
          <p:cNvSpPr>
            <a:spLocks noGrp="1" noRot="1" noChangeAspect="1" noChangeArrowheads="1" noTextEdit="1"/>
          </p:cNvSpPr>
          <p:nvPr>
            <p:ph type="sldImg"/>
          </p:nvPr>
        </p:nvSpPr>
        <p:spPr>
          <a:ln/>
        </p:spPr>
      </p:sp>
      <p:sp>
        <p:nvSpPr>
          <p:cNvPr id="51302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16CC173-8E5B-7046-82A3-4E5242886D0D}" type="slidenum">
              <a:rPr lang="eu-ES" sz="1200">
                <a:latin typeface="Times" charset="0"/>
              </a:rPr>
              <a:pPr/>
              <a:t>8</a:t>
            </a:fld>
            <a:endParaRPr lang="eu-ES" sz="1200">
              <a:latin typeface="Times" charset="0"/>
            </a:endParaRPr>
          </a:p>
        </p:txBody>
      </p:sp>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75B014A-1ADA-F743-9D3E-360DAD1A1FCC}" type="slidenum">
              <a:rPr lang="eu-ES" sz="1200">
                <a:latin typeface="Times" charset="0"/>
              </a:rPr>
              <a:pPr/>
              <a:t>9</a:t>
            </a:fld>
            <a:endParaRPr lang="eu-ES" sz="1200">
              <a:latin typeface="Times" charset="0"/>
            </a:endParaRPr>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FC70BF1-99E4-B84C-8893-7B9C4F5676C5}" type="slidenum">
              <a:rPr lang="eu-ES" sz="1200">
                <a:latin typeface="Times" charset="0"/>
              </a:rPr>
              <a:pPr/>
              <a:t>10</a:t>
            </a:fld>
            <a:endParaRPr lang="eu-ES" sz="1200">
              <a:latin typeface="Times" charset="0"/>
            </a:endParaRPr>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F759A24-E9F9-014E-8BA2-5CAAF38B654D}" type="slidenum">
              <a:rPr lang="eu-ES" sz="1200">
                <a:latin typeface="Times" charset="0"/>
              </a:rPr>
              <a:pPr/>
              <a:t>11</a:t>
            </a:fld>
            <a:endParaRPr lang="eu-ES" sz="1200">
              <a:latin typeface="Times" charset="0"/>
            </a:endParaRPr>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940F9D0-9135-134A-B356-7A88D727CC75}" type="slidenum">
              <a:rPr lang="eu-ES" sz="1200">
                <a:latin typeface="Times" charset="0"/>
              </a:rPr>
              <a:pPr/>
              <a:t>14</a:t>
            </a:fld>
            <a:endParaRPr lang="eu-ES" sz="1200">
              <a:latin typeface="Times" charset="0"/>
            </a:endParaRPr>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5BDD066-86A5-8446-BFFB-4F1CC8A6689C}" type="slidenum">
              <a:rPr lang="eu-ES" sz="1200">
                <a:latin typeface="Times" charset="0"/>
              </a:rPr>
              <a:pPr/>
              <a:t>15</a:t>
            </a:fld>
            <a:endParaRPr lang="eu-ES" sz="1200">
              <a:latin typeface="Times" charset="0"/>
            </a:endParaRPr>
          </a:p>
        </p:txBody>
      </p:sp>
      <p:sp>
        <p:nvSpPr>
          <p:cNvPr id="527362" name="Rectangle 2"/>
          <p:cNvSpPr>
            <a:spLocks noGrp="1" noRot="1" noChangeAspect="1" noChangeArrowheads="1" noTextEdit="1"/>
          </p:cNvSpPr>
          <p:nvPr>
            <p:ph type="sldImg"/>
          </p:nvPr>
        </p:nvSpPr>
        <p:spPr>
          <a:ln/>
        </p:spPr>
      </p:sp>
      <p:sp>
        <p:nvSpPr>
          <p:cNvPr id="52736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A229267-4A23-9A4F-A718-136273746BCB}" type="slidenum">
              <a:rPr lang="eu-ES" sz="1200">
                <a:latin typeface="Times" charset="0"/>
              </a:rPr>
              <a:pPr/>
              <a:t>16</a:t>
            </a:fld>
            <a:endParaRPr lang="eu-ES" sz="1200">
              <a:latin typeface="Times" charset="0"/>
            </a:endParaRPr>
          </a:p>
        </p:txBody>
      </p:sp>
      <p:sp>
        <p:nvSpPr>
          <p:cNvPr id="529410" name="Rectangle 2"/>
          <p:cNvSpPr>
            <a:spLocks noGrp="1" noRot="1" noChangeAspect="1" noChangeArrowheads="1" noTextEdit="1"/>
          </p:cNvSpPr>
          <p:nvPr>
            <p:ph type="sldImg"/>
          </p:nvPr>
        </p:nvSpPr>
        <p:spPr>
          <a:ln/>
        </p:spPr>
      </p:sp>
      <p:sp>
        <p:nvSpPr>
          <p:cNvPr id="52941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24F196E-A20C-3C48-B1F8-229E8EA7738E}"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118406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24F196E-A20C-3C48-B1F8-229E8EA7738E}"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333994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24F196E-A20C-3C48-B1F8-229E8EA7738E}"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202906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24F196E-A20C-3C48-B1F8-229E8EA7738E}"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303190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924F196E-A20C-3C48-B1F8-229E8EA7738E}"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113755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924F196E-A20C-3C48-B1F8-229E8EA7738E}"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182765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924F196E-A20C-3C48-B1F8-229E8EA7738E}" type="datetimeFigureOut">
              <a:rPr lang="es-ES" smtClean="0"/>
              <a:t>10/6/15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75936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924F196E-A20C-3C48-B1F8-229E8EA7738E}" type="datetimeFigureOut">
              <a:rPr lang="es-ES" smtClean="0"/>
              <a:t>10/6/15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253375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24F196E-A20C-3C48-B1F8-229E8EA7738E}" type="datetimeFigureOut">
              <a:rPr lang="es-ES" smtClean="0"/>
              <a:t>10/6/15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85663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24F196E-A20C-3C48-B1F8-229E8EA7738E}"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2086761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24F196E-A20C-3C48-B1F8-229E8EA7738E}"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9D63D87-1146-3D43-8836-6262CA5390BB}" type="slidenum">
              <a:rPr lang="es-ES" smtClean="0"/>
              <a:t>‹Nr.›</a:t>
            </a:fld>
            <a:endParaRPr lang="es-ES"/>
          </a:p>
        </p:txBody>
      </p:sp>
    </p:spTree>
    <p:extLst>
      <p:ext uri="{BB962C8B-B14F-4D97-AF65-F5344CB8AC3E}">
        <p14:creationId xmlns:p14="http://schemas.microsoft.com/office/powerpoint/2010/main" val="5943525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F196E-A20C-3C48-B1F8-229E8EA7738E}" type="datetimeFigureOut">
              <a:rPr lang="es-ES" smtClean="0"/>
              <a:t>10/6/15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63D87-1146-3D43-8836-6262CA5390BB}" type="slidenum">
              <a:rPr lang="es-ES" smtClean="0"/>
              <a:t>‹Nr.›</a:t>
            </a:fld>
            <a:endParaRPr lang="es-ES"/>
          </a:p>
        </p:txBody>
      </p:sp>
    </p:spTree>
    <p:extLst>
      <p:ext uri="{BB962C8B-B14F-4D97-AF65-F5344CB8AC3E}">
        <p14:creationId xmlns:p14="http://schemas.microsoft.com/office/powerpoint/2010/main" val="1083080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2.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s://sites.google.com/site/mikellizeaga/formakuntza-eta-baliabideak/bideoak-1/bideoak-4-dbh"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walter-fendt.de/ph14s/hydrostpr_s.htm"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4.ujaen.es/~jamaroto/F2.HTML"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sc.ehu.es/sbweb/fisica/fluidos/estatica/densidad/densidad.htm"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8728C39-3DF3-9A4D-BEB7-D3B819019A8A}" type="slidenum">
              <a:rPr lang="eu-ES" sz="1400">
                <a:latin typeface="Times" charset="0"/>
              </a:rPr>
              <a:pPr/>
              <a:t>1</a:t>
            </a:fld>
            <a:endParaRPr lang="eu-ES" sz="1400">
              <a:latin typeface="Times" charset="0"/>
            </a:endParaRPr>
          </a:p>
        </p:txBody>
      </p:sp>
      <p:sp>
        <p:nvSpPr>
          <p:cNvPr id="504834" name="Rectangle 1027"/>
          <p:cNvSpPr>
            <a:spLocks noGrp="1" noChangeArrowheads="1"/>
          </p:cNvSpPr>
          <p:nvPr>
            <p:ph type="body" idx="1"/>
          </p:nvPr>
        </p:nvSpPr>
        <p:spPr>
          <a:xfrm>
            <a:off x="2195512" y="2349500"/>
            <a:ext cx="5738999" cy="1408488"/>
          </a:xfrm>
          <a:solidFill>
            <a:srgbClr val="FFFF99"/>
          </a:solidFill>
          <a:ln>
            <a:solidFill>
              <a:schemeClr val="tx1"/>
            </a:solidFill>
            <a:miter lim="800000"/>
            <a:headEnd/>
            <a:tailEnd/>
          </a:ln>
        </p:spPr>
        <p:txBody>
          <a:bodyPr>
            <a:normAutofit/>
          </a:bodyPr>
          <a:lstStyle/>
          <a:p>
            <a:pPr eaLnBrk="1" hangingPunct="1">
              <a:buFontTx/>
              <a:buNone/>
            </a:pPr>
            <a:r>
              <a:rPr lang="es-ES" sz="6600" dirty="0" smtClean="0">
                <a:solidFill>
                  <a:srgbClr val="0000FF"/>
                </a:solidFill>
                <a:latin typeface="Arial" charset="0"/>
              </a:rPr>
              <a:t>12.- PRESIOA</a:t>
            </a:r>
            <a:endParaRPr lang="es-ES" sz="6600" dirty="0">
              <a:solidFill>
                <a:srgbClr val="0000FF"/>
              </a:solidFill>
              <a:latin typeface="Arial" charset="0"/>
            </a:endParaRPr>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83483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Text Box 2"/>
          <p:cNvSpPr txBox="1">
            <a:spLocks noChangeArrowheads="1"/>
          </p:cNvSpPr>
          <p:nvPr/>
        </p:nvSpPr>
        <p:spPr bwMode="auto">
          <a:xfrm>
            <a:off x="2386013" y="4214812"/>
            <a:ext cx="4959350" cy="1582738"/>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008000"/>
                </a:solidFill>
              </a:rPr>
              <a:t>Bai, arrazoizkoa da!</a:t>
            </a:r>
          </a:p>
          <a:p>
            <a:pPr algn="ctr" eaLnBrk="1" hangingPunct="1"/>
            <a:r>
              <a:rPr lang="eu-ES"/>
              <a:t>Indar bat egiterakoan, presioa handiagoa da azalera txikiagoa denean eta alderantziz. Azalera handiak presio txikiagoa dakartza. Azalera berdinarentzat presioa handiagoa izan dadin indarrak handiagoa izan behar du eta alderantziz.</a:t>
            </a:r>
          </a:p>
        </p:txBody>
      </p:sp>
      <p:sp>
        <p:nvSpPr>
          <p:cNvPr id="379907" name="Text Box 3"/>
          <p:cNvSpPr txBox="1">
            <a:spLocks noChangeArrowheads="1"/>
          </p:cNvSpPr>
          <p:nvPr/>
        </p:nvSpPr>
        <p:spPr bwMode="auto">
          <a:xfrm>
            <a:off x="1947068" y="4391025"/>
            <a:ext cx="4959350" cy="1093788"/>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CC3300"/>
                </a:solidFill>
              </a:rPr>
              <a:t>Ez da arrazoizkoa!</a:t>
            </a:r>
          </a:p>
          <a:p>
            <a:pPr algn="ctr" eaLnBrk="1" hangingPunct="1"/>
            <a:r>
              <a:rPr lang="eu-ES"/>
              <a:t>Honen arabera presioa handiagoa litzateke indarra txikiagoa denean eta alderantziz. Presioa handia izan dadin, egindako indarrak handia izan behar du.</a:t>
            </a:r>
          </a:p>
        </p:txBody>
      </p:sp>
      <p:grpSp>
        <p:nvGrpSpPr>
          <p:cNvPr id="2" name="Group 4"/>
          <p:cNvGrpSpPr>
            <a:grpSpLocks/>
          </p:cNvGrpSpPr>
          <p:nvPr/>
        </p:nvGrpSpPr>
        <p:grpSpPr bwMode="auto">
          <a:xfrm>
            <a:off x="3959225" y="2060575"/>
            <a:ext cx="1225550" cy="719138"/>
            <a:chOff x="2494" y="1298"/>
            <a:chExt cx="772" cy="453"/>
          </a:xfrm>
        </p:grpSpPr>
        <p:sp>
          <p:nvSpPr>
            <p:cNvPr id="518166" name="Rectangle 5"/>
            <p:cNvSpPr>
              <a:spLocks noChangeArrowheads="1"/>
            </p:cNvSpPr>
            <p:nvPr/>
          </p:nvSpPr>
          <p:spPr bwMode="auto">
            <a:xfrm>
              <a:off x="2494" y="1298"/>
              <a:ext cx="772" cy="453"/>
            </a:xfrm>
            <a:prstGeom prst="rect">
              <a:avLst/>
            </a:prstGeom>
            <a:solidFill>
              <a:srgbClr val="FFEEA5"/>
            </a:solidFill>
            <a:ln w="9525">
              <a:solidFill>
                <a:schemeClr val="tx1"/>
              </a:solidFill>
              <a:miter lim="800000"/>
              <a:headEnd/>
              <a:tailEnd/>
            </a:ln>
          </p:spPr>
          <p:txBody>
            <a:bodyPr wrap="none" anchor="ctr"/>
            <a:lstStyle/>
            <a:p>
              <a:endParaRPr lang="es-ES"/>
            </a:p>
          </p:txBody>
        </p:sp>
        <p:sp>
          <p:nvSpPr>
            <p:cNvPr id="518167" name="Text Box 6"/>
            <p:cNvSpPr txBox="1">
              <a:spLocks noChangeArrowheads="1"/>
            </p:cNvSpPr>
            <p:nvPr/>
          </p:nvSpPr>
          <p:spPr bwMode="auto">
            <a:xfrm>
              <a:off x="2619" y="1400"/>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a:t>
              </a:r>
            </a:p>
          </p:txBody>
        </p:sp>
        <p:sp>
          <p:nvSpPr>
            <p:cNvPr id="518168" name="Text Box 7"/>
            <p:cNvSpPr txBox="1">
              <a:spLocks noChangeArrowheads="1"/>
            </p:cNvSpPr>
            <p:nvPr/>
          </p:nvSpPr>
          <p:spPr bwMode="auto">
            <a:xfrm>
              <a:off x="2943" y="1328"/>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a:t>
              </a:r>
            </a:p>
          </p:txBody>
        </p:sp>
        <p:sp>
          <p:nvSpPr>
            <p:cNvPr id="518169" name="Text Box 8"/>
            <p:cNvSpPr txBox="1">
              <a:spLocks noChangeArrowheads="1"/>
            </p:cNvSpPr>
            <p:nvPr/>
          </p:nvSpPr>
          <p:spPr bwMode="auto">
            <a:xfrm>
              <a:off x="2935" y="1483"/>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p>
          </p:txBody>
        </p:sp>
        <p:sp>
          <p:nvSpPr>
            <p:cNvPr id="518170" name="Line 9"/>
            <p:cNvSpPr>
              <a:spLocks noChangeShapeType="1"/>
            </p:cNvSpPr>
            <p:nvPr/>
          </p:nvSpPr>
          <p:spPr bwMode="auto">
            <a:xfrm>
              <a:off x="2949" y="1509"/>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518149" name="Text Box 10"/>
          <p:cNvSpPr txBox="1">
            <a:spLocks noChangeArrowheads="1"/>
          </p:cNvSpPr>
          <p:nvPr/>
        </p:nvSpPr>
        <p:spPr bwMode="auto">
          <a:xfrm>
            <a:off x="268288" y="956680"/>
            <a:ext cx="8607425" cy="1093788"/>
          </a:xfrm>
          <a:prstGeom prst="rect">
            <a:avLst/>
          </a:prstGeom>
          <a:solidFill>
            <a:srgbClr val="FFFF99"/>
          </a:solidFill>
          <a:ln w="9525">
            <a:solidFill>
              <a:srgbClr val="000000"/>
            </a:solidFill>
            <a:miter lim="800000"/>
            <a:headEnd/>
            <a:tailEnd/>
          </a:ln>
        </p:spPr>
        <p:txBody>
          <a:bodyPr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solidFill>
                  <a:srgbClr val="000000"/>
                </a:solidFill>
              </a:rPr>
              <a:t>Beste sustantzien eraginari buruzko (adibidez deformazioa) informazioa ematen digun magnitudea definitzera goaz, </a:t>
            </a:r>
            <a:r>
              <a:rPr lang="eu-ES" sz="1700" b="1" dirty="0" smtClean="0">
                <a:solidFill>
                  <a:srgbClr val="000000"/>
                </a:solidFill>
              </a:rPr>
              <a:t>presioa</a:t>
            </a:r>
            <a:r>
              <a:rPr lang="eu-ES" dirty="0">
                <a:solidFill>
                  <a:srgbClr val="000000"/>
                </a:solidFill>
              </a:rPr>
              <a:t>, indarra eta indar hori eragiten duen azalera kontutan izango duena.</a:t>
            </a:r>
          </a:p>
          <a:p>
            <a:pPr algn="ctr" eaLnBrk="1" hangingPunct="1"/>
            <a:r>
              <a:rPr lang="eu-ES" dirty="0">
                <a:solidFill>
                  <a:srgbClr val="000000"/>
                </a:solidFill>
              </a:rPr>
              <a:t>Zein da zure ustez adierazpen egokia A azalera bada, F indarra eta P presioa.</a:t>
            </a:r>
          </a:p>
        </p:txBody>
      </p:sp>
      <p:grpSp>
        <p:nvGrpSpPr>
          <p:cNvPr id="3" name="Group 11"/>
          <p:cNvGrpSpPr>
            <a:grpSpLocks/>
          </p:cNvGrpSpPr>
          <p:nvPr/>
        </p:nvGrpSpPr>
        <p:grpSpPr bwMode="auto">
          <a:xfrm>
            <a:off x="2195513" y="2060575"/>
            <a:ext cx="1225550" cy="719138"/>
            <a:chOff x="1383" y="1298"/>
            <a:chExt cx="772" cy="453"/>
          </a:xfrm>
        </p:grpSpPr>
        <p:sp>
          <p:nvSpPr>
            <p:cNvPr id="518164" name="Rectangle 12"/>
            <p:cNvSpPr>
              <a:spLocks noChangeArrowheads="1"/>
            </p:cNvSpPr>
            <p:nvPr/>
          </p:nvSpPr>
          <p:spPr bwMode="auto">
            <a:xfrm>
              <a:off x="1383" y="1298"/>
              <a:ext cx="772" cy="453"/>
            </a:xfrm>
            <a:prstGeom prst="rect">
              <a:avLst/>
            </a:prstGeom>
            <a:solidFill>
              <a:srgbClr val="FFEEA5"/>
            </a:solidFill>
            <a:ln w="9525">
              <a:solidFill>
                <a:schemeClr val="tx1"/>
              </a:solidFill>
              <a:miter lim="800000"/>
              <a:headEnd/>
              <a:tailEnd/>
            </a:ln>
          </p:spPr>
          <p:txBody>
            <a:bodyPr wrap="none" anchor="ctr"/>
            <a:lstStyle/>
            <a:p>
              <a:endParaRPr lang="es-ES"/>
            </a:p>
          </p:txBody>
        </p:sp>
        <p:sp>
          <p:nvSpPr>
            <p:cNvPr id="518165" name="Text Box 13"/>
            <p:cNvSpPr txBox="1">
              <a:spLocks noChangeArrowheads="1"/>
            </p:cNvSpPr>
            <p:nvPr/>
          </p:nvSpPr>
          <p:spPr bwMode="auto">
            <a:xfrm>
              <a:off x="1474" y="1400"/>
              <a:ext cx="54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 F A</a:t>
              </a:r>
            </a:p>
          </p:txBody>
        </p:sp>
      </p:grpSp>
      <p:grpSp>
        <p:nvGrpSpPr>
          <p:cNvPr id="4" name="Group 14"/>
          <p:cNvGrpSpPr>
            <a:grpSpLocks/>
          </p:cNvGrpSpPr>
          <p:nvPr/>
        </p:nvGrpSpPr>
        <p:grpSpPr bwMode="auto">
          <a:xfrm>
            <a:off x="5688013" y="2062163"/>
            <a:ext cx="1225550" cy="719137"/>
            <a:chOff x="3583" y="1299"/>
            <a:chExt cx="772" cy="453"/>
          </a:xfrm>
        </p:grpSpPr>
        <p:sp>
          <p:nvSpPr>
            <p:cNvPr id="518159" name="Rectangle 15"/>
            <p:cNvSpPr>
              <a:spLocks noChangeArrowheads="1"/>
            </p:cNvSpPr>
            <p:nvPr/>
          </p:nvSpPr>
          <p:spPr bwMode="auto">
            <a:xfrm>
              <a:off x="3583" y="1299"/>
              <a:ext cx="772" cy="453"/>
            </a:xfrm>
            <a:prstGeom prst="rect">
              <a:avLst/>
            </a:prstGeom>
            <a:solidFill>
              <a:srgbClr val="FFEEA5"/>
            </a:solidFill>
            <a:ln w="9525">
              <a:solidFill>
                <a:schemeClr val="tx1"/>
              </a:solidFill>
              <a:miter lim="800000"/>
              <a:headEnd/>
              <a:tailEnd/>
            </a:ln>
          </p:spPr>
          <p:txBody>
            <a:bodyPr wrap="none" anchor="ctr"/>
            <a:lstStyle/>
            <a:p>
              <a:endParaRPr lang="es-ES"/>
            </a:p>
          </p:txBody>
        </p:sp>
        <p:sp>
          <p:nvSpPr>
            <p:cNvPr id="518160" name="Text Box 16"/>
            <p:cNvSpPr txBox="1">
              <a:spLocks noChangeArrowheads="1"/>
            </p:cNvSpPr>
            <p:nvPr/>
          </p:nvSpPr>
          <p:spPr bwMode="auto">
            <a:xfrm>
              <a:off x="3674" y="1401"/>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a:t>
              </a:r>
            </a:p>
          </p:txBody>
        </p:sp>
        <p:sp>
          <p:nvSpPr>
            <p:cNvPr id="518161" name="Text Box 17"/>
            <p:cNvSpPr txBox="1">
              <a:spLocks noChangeArrowheads="1"/>
            </p:cNvSpPr>
            <p:nvPr/>
          </p:nvSpPr>
          <p:spPr bwMode="auto">
            <a:xfrm>
              <a:off x="3998" y="1329"/>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S</a:t>
              </a:r>
            </a:p>
          </p:txBody>
        </p:sp>
        <p:sp>
          <p:nvSpPr>
            <p:cNvPr id="518162" name="Text Box 18"/>
            <p:cNvSpPr txBox="1">
              <a:spLocks noChangeArrowheads="1"/>
            </p:cNvSpPr>
            <p:nvPr/>
          </p:nvSpPr>
          <p:spPr bwMode="auto">
            <a:xfrm>
              <a:off x="3994" y="1481"/>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p>
          </p:txBody>
        </p:sp>
        <p:sp>
          <p:nvSpPr>
            <p:cNvPr id="518163" name="Line 19"/>
            <p:cNvSpPr>
              <a:spLocks noChangeShapeType="1"/>
            </p:cNvSpPr>
            <p:nvPr/>
          </p:nvSpPr>
          <p:spPr bwMode="auto">
            <a:xfrm>
              <a:off x="4004" y="1510"/>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79924" name="Text Box 20"/>
          <p:cNvSpPr txBox="1">
            <a:spLocks noChangeArrowheads="1"/>
          </p:cNvSpPr>
          <p:nvPr/>
        </p:nvSpPr>
        <p:spPr bwMode="auto">
          <a:xfrm>
            <a:off x="2511425" y="4434493"/>
            <a:ext cx="4959350" cy="1093787"/>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CC3300"/>
                </a:solidFill>
              </a:rPr>
              <a:t>Ez da arrazoizkoa!</a:t>
            </a:r>
          </a:p>
          <a:p>
            <a:pPr algn="ctr" eaLnBrk="1" hangingPunct="1"/>
            <a:r>
              <a:rPr lang="eu-ES"/>
              <a:t>Honen arabera indarra egiterakoan azalera handitzeak presioa handituko luke. Ez da logikoa azalera zabalerak ez baitu presio handirik egiten.</a:t>
            </a:r>
          </a:p>
        </p:txBody>
      </p:sp>
      <p:sp>
        <p:nvSpPr>
          <p:cNvPr id="379925" name="Text Box 21"/>
          <p:cNvSpPr txBox="1">
            <a:spLocks noChangeArrowheads="1"/>
          </p:cNvSpPr>
          <p:nvPr/>
        </p:nvSpPr>
        <p:spPr bwMode="auto">
          <a:xfrm>
            <a:off x="277813" y="2224088"/>
            <a:ext cx="135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b="1">
                <a:solidFill>
                  <a:srgbClr val="CC3300"/>
                </a:solidFill>
              </a:rPr>
              <a:t>Sakatu</a:t>
            </a:r>
          </a:p>
          <a:p>
            <a:pPr algn="ctr" eaLnBrk="1" hangingPunct="1"/>
            <a:r>
              <a:rPr lang="eu-ES" sz="1200" b="1">
                <a:solidFill>
                  <a:srgbClr val="CC3300"/>
                </a:solidFill>
              </a:rPr>
              <a:t>adierazpenak</a:t>
            </a:r>
          </a:p>
        </p:txBody>
      </p:sp>
      <p:sp>
        <p:nvSpPr>
          <p:cNvPr id="379926" name="Freeform 22"/>
          <p:cNvSpPr>
            <a:spLocks/>
          </p:cNvSpPr>
          <p:nvPr/>
        </p:nvSpPr>
        <p:spPr bwMode="auto">
          <a:xfrm>
            <a:off x="4570413" y="2894013"/>
            <a:ext cx="588962" cy="1516062"/>
          </a:xfrm>
          <a:custGeom>
            <a:avLst/>
            <a:gdLst>
              <a:gd name="T0" fmla="*/ 0 w 708"/>
              <a:gd name="T1" fmla="*/ 0 h 918"/>
              <a:gd name="T2" fmla="*/ 80963974 w 708"/>
              <a:gd name="T3" fmla="*/ 1808265610 h 918"/>
              <a:gd name="T4" fmla="*/ 333545485 w 708"/>
              <a:gd name="T5" fmla="*/ 853675025 h 918"/>
              <a:gd name="T6" fmla="*/ 489938188 w 708"/>
              <a:gd name="T7" fmla="*/ 2147483647 h 918"/>
              <a:gd name="T8" fmla="*/ 0 60000 65536"/>
              <a:gd name="T9" fmla="*/ 0 60000 65536"/>
              <a:gd name="T10" fmla="*/ 0 60000 65536"/>
              <a:gd name="T11" fmla="*/ 0 60000 65536"/>
              <a:gd name="T12" fmla="*/ 0 w 708"/>
              <a:gd name="T13" fmla="*/ 0 h 918"/>
              <a:gd name="T14" fmla="*/ 708 w 708"/>
              <a:gd name="T15" fmla="*/ 918 h 918"/>
            </a:gdLst>
            <a:ahLst/>
            <a:cxnLst>
              <a:cxn ang="T8">
                <a:pos x="T0" y="T1"/>
              </a:cxn>
              <a:cxn ang="T9">
                <a:pos x="T2" y="T3"/>
              </a:cxn>
              <a:cxn ang="T10">
                <a:pos x="T4" y="T5"/>
              </a:cxn>
              <a:cxn ang="T11">
                <a:pos x="T6" y="T7"/>
              </a:cxn>
            </a:cxnLst>
            <a:rect l="T12" t="T13" r="T14" b="T15"/>
            <a:pathLst>
              <a:path w="708" h="918">
                <a:moveTo>
                  <a:pt x="0" y="0"/>
                </a:moveTo>
                <a:cubicBezTo>
                  <a:pt x="18" y="305"/>
                  <a:pt x="37" y="611"/>
                  <a:pt x="117" y="663"/>
                </a:cubicBezTo>
                <a:cubicBezTo>
                  <a:pt x="197" y="715"/>
                  <a:pt x="383" y="271"/>
                  <a:pt x="482" y="313"/>
                </a:cubicBezTo>
                <a:cubicBezTo>
                  <a:pt x="581" y="355"/>
                  <a:pt x="672" y="817"/>
                  <a:pt x="708" y="918"/>
                </a:cubicBezTo>
              </a:path>
            </a:pathLst>
          </a:custGeom>
          <a:noFill/>
          <a:ln w="38100" cmpd="sng">
            <a:solidFill>
              <a:schemeClr val="accent2"/>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379927" name="Freeform 23"/>
          <p:cNvSpPr>
            <a:spLocks/>
          </p:cNvSpPr>
          <p:nvPr/>
        </p:nvSpPr>
        <p:spPr bwMode="auto">
          <a:xfrm>
            <a:off x="4891088" y="2824163"/>
            <a:ext cx="1311275" cy="1504950"/>
          </a:xfrm>
          <a:custGeom>
            <a:avLst/>
            <a:gdLst>
              <a:gd name="T0" fmla="*/ 2147483647 w 648"/>
              <a:gd name="T1" fmla="*/ 0 h 926"/>
              <a:gd name="T2" fmla="*/ 2147483647 w 648"/>
              <a:gd name="T3" fmla="*/ 1714220936 h 926"/>
              <a:gd name="T4" fmla="*/ 925434355 w 648"/>
              <a:gd name="T5" fmla="*/ 808245912 h 926"/>
              <a:gd name="T6" fmla="*/ 0 w 648"/>
              <a:gd name="T7" fmla="*/ 2147483647 h 926"/>
              <a:gd name="T8" fmla="*/ 0 60000 65536"/>
              <a:gd name="T9" fmla="*/ 0 60000 65536"/>
              <a:gd name="T10" fmla="*/ 0 60000 65536"/>
              <a:gd name="T11" fmla="*/ 0 60000 65536"/>
              <a:gd name="T12" fmla="*/ 0 w 648"/>
              <a:gd name="T13" fmla="*/ 0 h 926"/>
              <a:gd name="T14" fmla="*/ 648 w 648"/>
              <a:gd name="T15" fmla="*/ 926 h 926"/>
            </a:gdLst>
            <a:ahLst/>
            <a:cxnLst>
              <a:cxn ang="T8">
                <a:pos x="T0" y="T1"/>
              </a:cxn>
              <a:cxn ang="T9">
                <a:pos x="T2" y="T3"/>
              </a:cxn>
              <a:cxn ang="T10">
                <a:pos x="T4" y="T5"/>
              </a:cxn>
              <a:cxn ang="T11">
                <a:pos x="T6" y="T7"/>
              </a:cxn>
            </a:cxnLst>
            <a:rect l="T12" t="T13" r="T14" b="T15"/>
            <a:pathLst>
              <a:path w="648" h="926">
                <a:moveTo>
                  <a:pt x="648" y="0"/>
                </a:moveTo>
                <a:cubicBezTo>
                  <a:pt x="621" y="299"/>
                  <a:pt x="595" y="598"/>
                  <a:pt x="525" y="649"/>
                </a:cubicBezTo>
                <a:cubicBezTo>
                  <a:pt x="455" y="700"/>
                  <a:pt x="313" y="260"/>
                  <a:pt x="226" y="306"/>
                </a:cubicBezTo>
                <a:cubicBezTo>
                  <a:pt x="139" y="352"/>
                  <a:pt x="69" y="639"/>
                  <a:pt x="0" y="926"/>
                </a:cubicBezTo>
              </a:path>
            </a:pathLst>
          </a:custGeom>
          <a:noFill/>
          <a:ln w="38100" cmpd="sng">
            <a:solidFill>
              <a:srgbClr val="FF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379928" name="Freeform 24"/>
          <p:cNvSpPr>
            <a:spLocks/>
          </p:cNvSpPr>
          <p:nvPr/>
        </p:nvSpPr>
        <p:spPr bwMode="auto">
          <a:xfrm flipH="1">
            <a:off x="2830513" y="2886075"/>
            <a:ext cx="1417637" cy="1504950"/>
          </a:xfrm>
          <a:custGeom>
            <a:avLst/>
            <a:gdLst>
              <a:gd name="T0" fmla="*/ 2147483647 w 648"/>
              <a:gd name="T1" fmla="*/ 0 h 926"/>
              <a:gd name="T2" fmla="*/ 2147483647 w 648"/>
              <a:gd name="T3" fmla="*/ 1714220936 h 926"/>
              <a:gd name="T4" fmla="*/ 1081654843 w 648"/>
              <a:gd name="T5" fmla="*/ 808245912 h 926"/>
              <a:gd name="T6" fmla="*/ 0 w 648"/>
              <a:gd name="T7" fmla="*/ 2147483647 h 926"/>
              <a:gd name="T8" fmla="*/ 0 60000 65536"/>
              <a:gd name="T9" fmla="*/ 0 60000 65536"/>
              <a:gd name="T10" fmla="*/ 0 60000 65536"/>
              <a:gd name="T11" fmla="*/ 0 60000 65536"/>
              <a:gd name="T12" fmla="*/ 0 w 648"/>
              <a:gd name="T13" fmla="*/ 0 h 926"/>
              <a:gd name="T14" fmla="*/ 648 w 648"/>
              <a:gd name="T15" fmla="*/ 926 h 926"/>
            </a:gdLst>
            <a:ahLst/>
            <a:cxnLst>
              <a:cxn ang="T8">
                <a:pos x="T0" y="T1"/>
              </a:cxn>
              <a:cxn ang="T9">
                <a:pos x="T2" y="T3"/>
              </a:cxn>
              <a:cxn ang="T10">
                <a:pos x="T4" y="T5"/>
              </a:cxn>
              <a:cxn ang="T11">
                <a:pos x="T6" y="T7"/>
              </a:cxn>
            </a:cxnLst>
            <a:rect l="T12" t="T13" r="T14" b="T15"/>
            <a:pathLst>
              <a:path w="648" h="926">
                <a:moveTo>
                  <a:pt x="648" y="0"/>
                </a:moveTo>
                <a:cubicBezTo>
                  <a:pt x="621" y="299"/>
                  <a:pt x="595" y="598"/>
                  <a:pt x="525" y="649"/>
                </a:cubicBezTo>
                <a:cubicBezTo>
                  <a:pt x="455" y="700"/>
                  <a:pt x="313" y="260"/>
                  <a:pt x="226" y="306"/>
                </a:cubicBezTo>
                <a:cubicBezTo>
                  <a:pt x="139" y="352"/>
                  <a:pt x="69" y="639"/>
                  <a:pt x="0" y="926"/>
                </a:cubicBezTo>
              </a:path>
            </a:pathLst>
          </a:custGeom>
          <a:noFill/>
          <a:ln w="38100" cmpd="sng">
            <a:solidFill>
              <a:srgbClr val="FF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379929" name="Rectangle 25"/>
          <p:cNvSpPr>
            <a:spLocks noChangeArrowheads="1"/>
          </p:cNvSpPr>
          <p:nvPr/>
        </p:nvSpPr>
        <p:spPr bwMode="auto">
          <a:xfrm>
            <a:off x="2124075" y="1479550"/>
            <a:ext cx="13065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pic>
        <p:nvPicPr>
          <p:cNvPr id="2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79598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xit" presetSubtype="0" fill="hold" grpId="1" nodeType="withEffect">
                                  <p:stCondLst>
                                    <p:cond delay="0"/>
                                  </p:stCondLst>
                                  <p:childTnLst>
                                    <p:set>
                                      <p:cBhvr>
                                        <p:cTn id="6" dur="1" fill="hold">
                                          <p:stCondLst>
                                            <p:cond delay="0"/>
                                          </p:stCondLst>
                                        </p:cTn>
                                        <p:tgtEl>
                                          <p:spTgt spid="37990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37990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379924"/>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7992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79926"/>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379928"/>
                                        </p:tgtEl>
                                        <p:attrNameLst>
                                          <p:attrName>style.visibility</p:attrName>
                                        </p:attrNameLst>
                                      </p:cBhvr>
                                      <p:to>
                                        <p:strVal val="hidden"/>
                                      </p:to>
                                    </p:set>
                                  </p:childTnLst>
                                </p:cTn>
                              </p:par>
                              <p:par>
                                <p:cTn id="17" presetID="23" presetClass="entr" presetSubtype="16"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379925"/>
                                        </p:tgtEl>
                                        <p:attrNameLst>
                                          <p:attrName>style.visibility</p:attrName>
                                        </p:attrNameLst>
                                      </p:cBhvr>
                                      <p:to>
                                        <p:strVal val="visible"/>
                                      </p:to>
                                    </p:set>
                                    <p:anim calcmode="lin" valueType="num">
                                      <p:cBhvr>
                                        <p:cTn id="31" dur="500" fill="hold"/>
                                        <p:tgtEl>
                                          <p:spTgt spid="379925"/>
                                        </p:tgtEl>
                                        <p:attrNameLst>
                                          <p:attrName>ppt_w</p:attrName>
                                        </p:attrNameLst>
                                      </p:cBhvr>
                                      <p:tavLst>
                                        <p:tav tm="0">
                                          <p:val>
                                            <p:fltVal val="0"/>
                                          </p:val>
                                        </p:tav>
                                        <p:tav tm="100000">
                                          <p:val>
                                            <p:strVal val="#ppt_w"/>
                                          </p:val>
                                        </p:tav>
                                      </p:tavLst>
                                    </p:anim>
                                    <p:anim calcmode="lin" valueType="num">
                                      <p:cBhvr>
                                        <p:cTn id="32" dur="500" fill="hold"/>
                                        <p:tgtEl>
                                          <p:spTgt spid="379925"/>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nodePh="1">
                                  <p:stCondLst>
                                    <p:cond delay="0"/>
                                  </p:stCondLst>
                                  <p:endCondLst>
                                    <p:cond evt="begin" delay="0">
                                      <p:tn val="33"/>
                                    </p:cond>
                                  </p:endCondLst>
                                  <p:childTnLst>
                                    <p:set>
                                      <p:cBhvr>
                                        <p:cTn id="34" dur="1" fill="hold">
                                          <p:stCondLst>
                                            <p:cond delay="0"/>
                                          </p:stCondLst>
                                        </p:cTn>
                                        <p:tgtEl>
                                          <p:spTgt spid="379929"/>
                                        </p:tgtEl>
                                        <p:attrNameLst>
                                          <p:attrName>style.visibility</p:attrName>
                                        </p:attrNameLst>
                                      </p:cBhvr>
                                      <p:to>
                                        <p:strVal val="visible"/>
                                      </p:to>
                                    </p:set>
                                    <p:anim calcmode="lin" valueType="num">
                                      <p:cBhvr>
                                        <p:cTn id="35" dur="500" fill="hold"/>
                                        <p:tgtEl>
                                          <p:spTgt spid="379929"/>
                                        </p:tgtEl>
                                        <p:attrNameLst>
                                          <p:attrName>ppt_w</p:attrName>
                                        </p:attrNameLst>
                                      </p:cBhvr>
                                      <p:tavLst>
                                        <p:tav tm="0">
                                          <p:val>
                                            <p:fltVal val="0"/>
                                          </p:val>
                                        </p:tav>
                                        <p:tav tm="100000">
                                          <p:val>
                                            <p:strVal val="#ppt_w"/>
                                          </p:val>
                                        </p:tav>
                                      </p:tavLst>
                                    </p:anim>
                                    <p:anim calcmode="lin" valueType="num">
                                      <p:cBhvr>
                                        <p:cTn id="36" dur="500" fill="hold"/>
                                        <p:tgtEl>
                                          <p:spTgt spid="3799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7" restart="whenNotActive" fill="hold" evtFilter="cancelBubble" nodeType="interactiveSeq">
                <p:stCondLst>
                  <p:cond evt="onClick" delay="0">
                    <p:tgtEl>
                      <p:spTgt spid="3"/>
                    </p:tgtEl>
                  </p:cond>
                </p:stCondLst>
                <p:endSync evt="end" delay="0">
                  <p:rtn val="all"/>
                </p:endSync>
                <p:childTnLst>
                  <p:par>
                    <p:cTn id="38" fill="hold" nodeType="clickPar">
                      <p:stCondLst>
                        <p:cond delay="0"/>
                      </p:stCondLst>
                      <p:childTnLst>
                        <p:par>
                          <p:cTn id="39" fill="hold" nodeType="withGroup">
                            <p:stCondLst>
                              <p:cond delay="0"/>
                            </p:stCondLst>
                            <p:childTnLst>
                              <p:par>
                                <p:cTn id="40" presetID="53" presetClass="exit" presetSubtype="0" fill="hold" grpId="0" nodeType="withEffect">
                                  <p:stCondLst>
                                    <p:cond delay="0"/>
                                  </p:stCondLst>
                                  <p:childTnLst>
                                    <p:anim calcmode="lin" valueType="num">
                                      <p:cBhvr>
                                        <p:cTn id="41" dur="500"/>
                                        <p:tgtEl>
                                          <p:spTgt spid="379907"/>
                                        </p:tgtEl>
                                        <p:attrNameLst>
                                          <p:attrName>ppt_w</p:attrName>
                                        </p:attrNameLst>
                                      </p:cBhvr>
                                      <p:tavLst>
                                        <p:tav tm="0">
                                          <p:val>
                                            <p:strVal val="ppt_w"/>
                                          </p:val>
                                        </p:tav>
                                        <p:tav tm="100000">
                                          <p:val>
                                            <p:fltVal val="0"/>
                                          </p:val>
                                        </p:tav>
                                      </p:tavLst>
                                    </p:anim>
                                    <p:anim calcmode="lin" valueType="num">
                                      <p:cBhvr>
                                        <p:cTn id="42" dur="500"/>
                                        <p:tgtEl>
                                          <p:spTgt spid="379907"/>
                                        </p:tgtEl>
                                        <p:attrNameLst>
                                          <p:attrName>ppt_h</p:attrName>
                                        </p:attrNameLst>
                                      </p:cBhvr>
                                      <p:tavLst>
                                        <p:tav tm="0">
                                          <p:val>
                                            <p:strVal val="ppt_h"/>
                                          </p:val>
                                        </p:tav>
                                        <p:tav tm="100000">
                                          <p:val>
                                            <p:fltVal val="0"/>
                                          </p:val>
                                        </p:tav>
                                      </p:tavLst>
                                    </p:anim>
                                    <p:animEffect transition="out" filter="fade">
                                      <p:cBhvr>
                                        <p:cTn id="43" dur="500"/>
                                        <p:tgtEl>
                                          <p:spTgt spid="379907"/>
                                        </p:tgtEl>
                                      </p:cBhvr>
                                    </p:animEffect>
                                    <p:set>
                                      <p:cBhvr>
                                        <p:cTn id="44" dur="1" fill="hold">
                                          <p:stCondLst>
                                            <p:cond delay="499"/>
                                          </p:stCondLst>
                                        </p:cTn>
                                        <p:tgtEl>
                                          <p:spTgt spid="379907"/>
                                        </p:tgtEl>
                                        <p:attrNameLst>
                                          <p:attrName>style.visibility</p:attrName>
                                        </p:attrNameLst>
                                      </p:cBhvr>
                                      <p:to>
                                        <p:strVal val="hidden"/>
                                      </p:to>
                                    </p:set>
                                  </p:childTnLst>
                                </p:cTn>
                              </p:par>
                              <p:par>
                                <p:cTn id="45" presetID="53" presetClass="exit" presetSubtype="0" fill="hold" grpId="1" nodeType="withEffect">
                                  <p:stCondLst>
                                    <p:cond delay="0"/>
                                  </p:stCondLst>
                                  <p:childTnLst>
                                    <p:anim calcmode="lin" valueType="num">
                                      <p:cBhvr>
                                        <p:cTn id="46" dur="500"/>
                                        <p:tgtEl>
                                          <p:spTgt spid="379926"/>
                                        </p:tgtEl>
                                        <p:attrNameLst>
                                          <p:attrName>ppt_w</p:attrName>
                                        </p:attrNameLst>
                                      </p:cBhvr>
                                      <p:tavLst>
                                        <p:tav tm="0">
                                          <p:val>
                                            <p:strVal val="ppt_w"/>
                                          </p:val>
                                        </p:tav>
                                        <p:tav tm="100000">
                                          <p:val>
                                            <p:fltVal val="0"/>
                                          </p:val>
                                        </p:tav>
                                      </p:tavLst>
                                    </p:anim>
                                    <p:anim calcmode="lin" valueType="num">
                                      <p:cBhvr>
                                        <p:cTn id="47" dur="500"/>
                                        <p:tgtEl>
                                          <p:spTgt spid="379926"/>
                                        </p:tgtEl>
                                        <p:attrNameLst>
                                          <p:attrName>ppt_h</p:attrName>
                                        </p:attrNameLst>
                                      </p:cBhvr>
                                      <p:tavLst>
                                        <p:tav tm="0">
                                          <p:val>
                                            <p:strVal val="ppt_h"/>
                                          </p:val>
                                        </p:tav>
                                        <p:tav tm="100000">
                                          <p:val>
                                            <p:fltVal val="0"/>
                                          </p:val>
                                        </p:tav>
                                      </p:tavLst>
                                    </p:anim>
                                    <p:animEffect transition="out" filter="fade">
                                      <p:cBhvr>
                                        <p:cTn id="48" dur="500"/>
                                        <p:tgtEl>
                                          <p:spTgt spid="379926"/>
                                        </p:tgtEl>
                                      </p:cBhvr>
                                    </p:animEffect>
                                    <p:set>
                                      <p:cBhvr>
                                        <p:cTn id="49" dur="1" fill="hold">
                                          <p:stCondLst>
                                            <p:cond delay="499"/>
                                          </p:stCondLst>
                                        </p:cTn>
                                        <p:tgtEl>
                                          <p:spTgt spid="379926"/>
                                        </p:tgtEl>
                                        <p:attrNameLst>
                                          <p:attrName>style.visibility</p:attrName>
                                        </p:attrNameLst>
                                      </p:cBhvr>
                                      <p:to>
                                        <p:strVal val="hidden"/>
                                      </p:to>
                                    </p:set>
                                  </p:childTnLst>
                                </p:cTn>
                              </p:par>
                              <p:par>
                                <p:cTn id="50" presetID="53" presetClass="exit" presetSubtype="0" fill="hold" grpId="1" nodeType="withEffect">
                                  <p:stCondLst>
                                    <p:cond delay="0"/>
                                  </p:stCondLst>
                                  <p:childTnLst>
                                    <p:anim calcmode="lin" valueType="num">
                                      <p:cBhvr>
                                        <p:cTn id="51" dur="500"/>
                                        <p:tgtEl>
                                          <p:spTgt spid="379927"/>
                                        </p:tgtEl>
                                        <p:attrNameLst>
                                          <p:attrName>ppt_w</p:attrName>
                                        </p:attrNameLst>
                                      </p:cBhvr>
                                      <p:tavLst>
                                        <p:tav tm="0">
                                          <p:val>
                                            <p:strVal val="ppt_w"/>
                                          </p:val>
                                        </p:tav>
                                        <p:tav tm="100000">
                                          <p:val>
                                            <p:fltVal val="0"/>
                                          </p:val>
                                        </p:tav>
                                      </p:tavLst>
                                    </p:anim>
                                    <p:anim calcmode="lin" valueType="num">
                                      <p:cBhvr>
                                        <p:cTn id="52" dur="500"/>
                                        <p:tgtEl>
                                          <p:spTgt spid="379927"/>
                                        </p:tgtEl>
                                        <p:attrNameLst>
                                          <p:attrName>ppt_h</p:attrName>
                                        </p:attrNameLst>
                                      </p:cBhvr>
                                      <p:tavLst>
                                        <p:tav tm="0">
                                          <p:val>
                                            <p:strVal val="ppt_h"/>
                                          </p:val>
                                        </p:tav>
                                        <p:tav tm="100000">
                                          <p:val>
                                            <p:fltVal val="0"/>
                                          </p:val>
                                        </p:tav>
                                      </p:tavLst>
                                    </p:anim>
                                    <p:animEffect transition="out" filter="fade">
                                      <p:cBhvr>
                                        <p:cTn id="53" dur="500"/>
                                        <p:tgtEl>
                                          <p:spTgt spid="379927"/>
                                        </p:tgtEl>
                                      </p:cBhvr>
                                    </p:animEffect>
                                    <p:set>
                                      <p:cBhvr>
                                        <p:cTn id="54" dur="1" fill="hold">
                                          <p:stCondLst>
                                            <p:cond delay="499"/>
                                          </p:stCondLst>
                                        </p:cTn>
                                        <p:tgtEl>
                                          <p:spTgt spid="379927"/>
                                        </p:tgtEl>
                                        <p:attrNameLst>
                                          <p:attrName>style.visibility</p:attrName>
                                        </p:attrNameLst>
                                      </p:cBhvr>
                                      <p:to>
                                        <p:strVal val="hidden"/>
                                      </p:to>
                                    </p:set>
                                  </p:childTnLst>
                                </p:cTn>
                              </p:par>
                              <p:par>
                                <p:cTn id="55" presetID="53" presetClass="exit" presetSubtype="0" fill="hold" grpId="0" nodeType="withEffect">
                                  <p:stCondLst>
                                    <p:cond delay="0"/>
                                  </p:stCondLst>
                                  <p:childTnLst>
                                    <p:anim calcmode="lin" valueType="num">
                                      <p:cBhvr>
                                        <p:cTn id="56" dur="500"/>
                                        <p:tgtEl>
                                          <p:spTgt spid="379906"/>
                                        </p:tgtEl>
                                        <p:attrNameLst>
                                          <p:attrName>ppt_w</p:attrName>
                                        </p:attrNameLst>
                                      </p:cBhvr>
                                      <p:tavLst>
                                        <p:tav tm="0">
                                          <p:val>
                                            <p:strVal val="ppt_w"/>
                                          </p:val>
                                        </p:tav>
                                        <p:tav tm="100000">
                                          <p:val>
                                            <p:fltVal val="0"/>
                                          </p:val>
                                        </p:tav>
                                      </p:tavLst>
                                    </p:anim>
                                    <p:anim calcmode="lin" valueType="num">
                                      <p:cBhvr>
                                        <p:cTn id="57" dur="500"/>
                                        <p:tgtEl>
                                          <p:spTgt spid="379906"/>
                                        </p:tgtEl>
                                        <p:attrNameLst>
                                          <p:attrName>ppt_h</p:attrName>
                                        </p:attrNameLst>
                                      </p:cBhvr>
                                      <p:tavLst>
                                        <p:tav tm="0">
                                          <p:val>
                                            <p:strVal val="ppt_h"/>
                                          </p:val>
                                        </p:tav>
                                        <p:tav tm="100000">
                                          <p:val>
                                            <p:fltVal val="0"/>
                                          </p:val>
                                        </p:tav>
                                      </p:tavLst>
                                    </p:anim>
                                    <p:animEffect transition="out" filter="fade">
                                      <p:cBhvr>
                                        <p:cTn id="58" dur="500"/>
                                        <p:tgtEl>
                                          <p:spTgt spid="379906"/>
                                        </p:tgtEl>
                                      </p:cBhvr>
                                    </p:animEffect>
                                    <p:set>
                                      <p:cBhvr>
                                        <p:cTn id="59" dur="1" fill="hold">
                                          <p:stCondLst>
                                            <p:cond delay="499"/>
                                          </p:stCondLst>
                                        </p:cTn>
                                        <p:tgtEl>
                                          <p:spTgt spid="379906"/>
                                        </p:tgtEl>
                                        <p:attrNameLst>
                                          <p:attrName>style.visibility</p:attrName>
                                        </p:attrNameLst>
                                      </p:cBhvr>
                                      <p:to>
                                        <p:strVal val="hidden"/>
                                      </p:to>
                                    </p:set>
                                  </p:childTnLst>
                                </p:cTn>
                              </p:par>
                            </p:childTnLst>
                          </p:cTn>
                        </p:par>
                        <p:par>
                          <p:cTn id="60" fill="hold" nodeType="afterGroup">
                            <p:stCondLst>
                              <p:cond delay="500"/>
                            </p:stCondLst>
                            <p:childTnLst>
                              <p:par>
                                <p:cTn id="61" presetID="22" presetClass="entr" presetSubtype="8" fill="hold" grpId="1" nodeType="afterEffect">
                                  <p:stCondLst>
                                    <p:cond delay="0"/>
                                  </p:stCondLst>
                                  <p:childTnLst>
                                    <p:set>
                                      <p:cBhvr>
                                        <p:cTn id="62" dur="1" fill="hold">
                                          <p:stCondLst>
                                            <p:cond delay="0"/>
                                          </p:stCondLst>
                                        </p:cTn>
                                        <p:tgtEl>
                                          <p:spTgt spid="379928"/>
                                        </p:tgtEl>
                                        <p:attrNameLst>
                                          <p:attrName>style.visibility</p:attrName>
                                        </p:attrNameLst>
                                      </p:cBhvr>
                                      <p:to>
                                        <p:strVal val="visible"/>
                                      </p:to>
                                    </p:set>
                                    <p:animEffect transition="in" filter="wipe(left)">
                                      <p:cBhvr>
                                        <p:cTn id="63" dur="500"/>
                                        <p:tgtEl>
                                          <p:spTgt spid="37992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79924"/>
                                        </p:tgtEl>
                                        <p:attrNameLst>
                                          <p:attrName>style.visibility</p:attrName>
                                        </p:attrNameLst>
                                      </p:cBhvr>
                                      <p:to>
                                        <p:strVal val="visible"/>
                                      </p:to>
                                    </p:set>
                                    <p:animEffect transition="in" filter="fade">
                                      <p:cBhvr>
                                        <p:cTn id="66" dur="2000"/>
                                        <p:tgtEl>
                                          <p:spTgt spid="379924"/>
                                        </p:tgtEl>
                                      </p:cBhvr>
                                    </p:animEffect>
                                  </p:childTnLst>
                                </p:cTn>
                              </p:par>
                            </p:childTnLst>
                          </p:cTn>
                        </p:par>
                      </p:childTnLst>
                    </p:cTn>
                  </p:par>
                </p:childTnLst>
              </p:cTn>
              <p:nextCondLst>
                <p:cond evt="onClick" delay="0">
                  <p:tgtEl>
                    <p:spTgt spid="3"/>
                  </p:tgtEl>
                </p:cond>
              </p:nextCondLst>
            </p:seq>
            <p:seq concurrent="1" nextAc="seek">
              <p:cTn id="67" restart="whenNotActive" fill="hold" evtFilter="cancelBubble" nodeType="interactiveSeq">
                <p:stCondLst>
                  <p:cond evt="onClick" delay="0">
                    <p:tgtEl>
                      <p:spTgt spid="2"/>
                    </p:tgtEl>
                  </p:cond>
                </p:stCondLst>
                <p:endSync evt="end" delay="0">
                  <p:rtn val="all"/>
                </p:endSync>
                <p:childTnLst>
                  <p:par>
                    <p:cTn id="68" fill="hold" nodeType="clickPar">
                      <p:stCondLst>
                        <p:cond delay="0"/>
                      </p:stCondLst>
                      <p:childTnLst>
                        <p:par>
                          <p:cTn id="69" fill="hold" nodeType="withGroup">
                            <p:stCondLst>
                              <p:cond delay="0"/>
                            </p:stCondLst>
                            <p:childTnLst>
                              <p:par>
                                <p:cTn id="70" presetID="53" presetClass="exit" presetSubtype="0" fill="hold" grpId="2" nodeType="withEffect">
                                  <p:stCondLst>
                                    <p:cond delay="0"/>
                                  </p:stCondLst>
                                  <p:childTnLst>
                                    <p:anim calcmode="lin" valueType="num">
                                      <p:cBhvr>
                                        <p:cTn id="71" dur="500"/>
                                        <p:tgtEl>
                                          <p:spTgt spid="379928"/>
                                        </p:tgtEl>
                                        <p:attrNameLst>
                                          <p:attrName>ppt_w</p:attrName>
                                        </p:attrNameLst>
                                      </p:cBhvr>
                                      <p:tavLst>
                                        <p:tav tm="0">
                                          <p:val>
                                            <p:strVal val="ppt_w"/>
                                          </p:val>
                                        </p:tav>
                                        <p:tav tm="100000">
                                          <p:val>
                                            <p:fltVal val="0"/>
                                          </p:val>
                                        </p:tav>
                                      </p:tavLst>
                                    </p:anim>
                                    <p:anim calcmode="lin" valueType="num">
                                      <p:cBhvr>
                                        <p:cTn id="72" dur="500"/>
                                        <p:tgtEl>
                                          <p:spTgt spid="379928"/>
                                        </p:tgtEl>
                                        <p:attrNameLst>
                                          <p:attrName>ppt_h</p:attrName>
                                        </p:attrNameLst>
                                      </p:cBhvr>
                                      <p:tavLst>
                                        <p:tav tm="0">
                                          <p:val>
                                            <p:strVal val="ppt_h"/>
                                          </p:val>
                                        </p:tav>
                                        <p:tav tm="100000">
                                          <p:val>
                                            <p:fltVal val="0"/>
                                          </p:val>
                                        </p:tav>
                                      </p:tavLst>
                                    </p:anim>
                                    <p:animEffect transition="out" filter="fade">
                                      <p:cBhvr>
                                        <p:cTn id="73" dur="500"/>
                                        <p:tgtEl>
                                          <p:spTgt spid="379928"/>
                                        </p:tgtEl>
                                      </p:cBhvr>
                                    </p:animEffect>
                                    <p:set>
                                      <p:cBhvr>
                                        <p:cTn id="74" dur="1" fill="hold">
                                          <p:stCondLst>
                                            <p:cond delay="499"/>
                                          </p:stCondLst>
                                        </p:cTn>
                                        <p:tgtEl>
                                          <p:spTgt spid="379928"/>
                                        </p:tgtEl>
                                        <p:attrNameLst>
                                          <p:attrName>style.visibility</p:attrName>
                                        </p:attrNameLst>
                                      </p:cBhvr>
                                      <p:to>
                                        <p:strVal val="hidden"/>
                                      </p:to>
                                    </p:set>
                                  </p:childTnLst>
                                </p:cTn>
                              </p:par>
                              <p:par>
                                <p:cTn id="75" presetID="53" presetClass="exit" presetSubtype="0" fill="hold" grpId="2" nodeType="withEffect">
                                  <p:stCondLst>
                                    <p:cond delay="0"/>
                                  </p:stCondLst>
                                  <p:childTnLst>
                                    <p:anim calcmode="lin" valueType="num">
                                      <p:cBhvr>
                                        <p:cTn id="76" dur="500"/>
                                        <p:tgtEl>
                                          <p:spTgt spid="379927"/>
                                        </p:tgtEl>
                                        <p:attrNameLst>
                                          <p:attrName>ppt_w</p:attrName>
                                        </p:attrNameLst>
                                      </p:cBhvr>
                                      <p:tavLst>
                                        <p:tav tm="0">
                                          <p:val>
                                            <p:strVal val="ppt_w"/>
                                          </p:val>
                                        </p:tav>
                                        <p:tav tm="100000">
                                          <p:val>
                                            <p:fltVal val="0"/>
                                          </p:val>
                                        </p:tav>
                                      </p:tavLst>
                                    </p:anim>
                                    <p:anim calcmode="lin" valueType="num">
                                      <p:cBhvr>
                                        <p:cTn id="77" dur="500"/>
                                        <p:tgtEl>
                                          <p:spTgt spid="379927"/>
                                        </p:tgtEl>
                                        <p:attrNameLst>
                                          <p:attrName>ppt_h</p:attrName>
                                        </p:attrNameLst>
                                      </p:cBhvr>
                                      <p:tavLst>
                                        <p:tav tm="0">
                                          <p:val>
                                            <p:strVal val="ppt_h"/>
                                          </p:val>
                                        </p:tav>
                                        <p:tav tm="100000">
                                          <p:val>
                                            <p:fltVal val="0"/>
                                          </p:val>
                                        </p:tav>
                                      </p:tavLst>
                                    </p:anim>
                                    <p:animEffect transition="out" filter="fade">
                                      <p:cBhvr>
                                        <p:cTn id="78" dur="500"/>
                                        <p:tgtEl>
                                          <p:spTgt spid="379927"/>
                                        </p:tgtEl>
                                      </p:cBhvr>
                                    </p:animEffect>
                                    <p:set>
                                      <p:cBhvr>
                                        <p:cTn id="79" dur="1" fill="hold">
                                          <p:stCondLst>
                                            <p:cond delay="499"/>
                                          </p:stCondLst>
                                        </p:cTn>
                                        <p:tgtEl>
                                          <p:spTgt spid="379927"/>
                                        </p:tgtEl>
                                        <p:attrNameLst>
                                          <p:attrName>style.visibility</p:attrName>
                                        </p:attrNameLst>
                                      </p:cBhvr>
                                      <p:to>
                                        <p:strVal val="hidden"/>
                                      </p:to>
                                    </p:set>
                                  </p:childTnLst>
                                </p:cTn>
                              </p:par>
                              <p:par>
                                <p:cTn id="80" presetID="53" presetClass="exit" presetSubtype="0" fill="hold" grpId="2" nodeType="withEffect">
                                  <p:stCondLst>
                                    <p:cond delay="0"/>
                                  </p:stCondLst>
                                  <p:childTnLst>
                                    <p:anim calcmode="lin" valueType="num">
                                      <p:cBhvr>
                                        <p:cTn id="81" dur="500"/>
                                        <p:tgtEl>
                                          <p:spTgt spid="379907"/>
                                        </p:tgtEl>
                                        <p:attrNameLst>
                                          <p:attrName>ppt_w</p:attrName>
                                        </p:attrNameLst>
                                      </p:cBhvr>
                                      <p:tavLst>
                                        <p:tav tm="0">
                                          <p:val>
                                            <p:strVal val="ppt_w"/>
                                          </p:val>
                                        </p:tav>
                                        <p:tav tm="100000">
                                          <p:val>
                                            <p:fltVal val="0"/>
                                          </p:val>
                                        </p:tav>
                                      </p:tavLst>
                                    </p:anim>
                                    <p:anim calcmode="lin" valueType="num">
                                      <p:cBhvr>
                                        <p:cTn id="82" dur="500"/>
                                        <p:tgtEl>
                                          <p:spTgt spid="379907"/>
                                        </p:tgtEl>
                                        <p:attrNameLst>
                                          <p:attrName>ppt_h</p:attrName>
                                        </p:attrNameLst>
                                      </p:cBhvr>
                                      <p:tavLst>
                                        <p:tav tm="0">
                                          <p:val>
                                            <p:strVal val="ppt_h"/>
                                          </p:val>
                                        </p:tav>
                                        <p:tav tm="100000">
                                          <p:val>
                                            <p:fltVal val="0"/>
                                          </p:val>
                                        </p:tav>
                                      </p:tavLst>
                                    </p:anim>
                                    <p:animEffect transition="out" filter="fade">
                                      <p:cBhvr>
                                        <p:cTn id="83" dur="500"/>
                                        <p:tgtEl>
                                          <p:spTgt spid="379907"/>
                                        </p:tgtEl>
                                      </p:cBhvr>
                                    </p:animEffect>
                                    <p:set>
                                      <p:cBhvr>
                                        <p:cTn id="84" dur="1" fill="hold">
                                          <p:stCondLst>
                                            <p:cond delay="499"/>
                                          </p:stCondLst>
                                        </p:cTn>
                                        <p:tgtEl>
                                          <p:spTgt spid="379907"/>
                                        </p:tgtEl>
                                        <p:attrNameLst>
                                          <p:attrName>style.visibility</p:attrName>
                                        </p:attrNameLst>
                                      </p:cBhvr>
                                      <p:to>
                                        <p:strVal val="hidden"/>
                                      </p:to>
                                    </p:set>
                                  </p:childTnLst>
                                </p:cTn>
                              </p:par>
                              <p:par>
                                <p:cTn id="85" presetID="53" presetClass="exit" presetSubtype="0" fill="hold" grpId="2" nodeType="withEffect">
                                  <p:stCondLst>
                                    <p:cond delay="0"/>
                                  </p:stCondLst>
                                  <p:childTnLst>
                                    <p:anim calcmode="lin" valueType="num">
                                      <p:cBhvr>
                                        <p:cTn id="86" dur="500"/>
                                        <p:tgtEl>
                                          <p:spTgt spid="379924"/>
                                        </p:tgtEl>
                                        <p:attrNameLst>
                                          <p:attrName>ppt_w</p:attrName>
                                        </p:attrNameLst>
                                      </p:cBhvr>
                                      <p:tavLst>
                                        <p:tav tm="0">
                                          <p:val>
                                            <p:strVal val="ppt_w"/>
                                          </p:val>
                                        </p:tav>
                                        <p:tav tm="100000">
                                          <p:val>
                                            <p:fltVal val="0"/>
                                          </p:val>
                                        </p:tav>
                                      </p:tavLst>
                                    </p:anim>
                                    <p:anim calcmode="lin" valueType="num">
                                      <p:cBhvr>
                                        <p:cTn id="87" dur="500"/>
                                        <p:tgtEl>
                                          <p:spTgt spid="379924"/>
                                        </p:tgtEl>
                                        <p:attrNameLst>
                                          <p:attrName>ppt_h</p:attrName>
                                        </p:attrNameLst>
                                      </p:cBhvr>
                                      <p:tavLst>
                                        <p:tav tm="0">
                                          <p:val>
                                            <p:strVal val="ppt_h"/>
                                          </p:val>
                                        </p:tav>
                                        <p:tav tm="100000">
                                          <p:val>
                                            <p:fltVal val="0"/>
                                          </p:val>
                                        </p:tav>
                                      </p:tavLst>
                                    </p:anim>
                                    <p:animEffect transition="out" filter="fade">
                                      <p:cBhvr>
                                        <p:cTn id="88" dur="500"/>
                                        <p:tgtEl>
                                          <p:spTgt spid="379924"/>
                                        </p:tgtEl>
                                      </p:cBhvr>
                                    </p:animEffect>
                                    <p:set>
                                      <p:cBhvr>
                                        <p:cTn id="89" dur="1" fill="hold">
                                          <p:stCondLst>
                                            <p:cond delay="499"/>
                                          </p:stCondLst>
                                        </p:cTn>
                                        <p:tgtEl>
                                          <p:spTgt spid="379924"/>
                                        </p:tgtEl>
                                        <p:attrNameLst>
                                          <p:attrName>style.visibility</p:attrName>
                                        </p:attrNameLst>
                                      </p:cBhvr>
                                      <p:to>
                                        <p:strVal val="hidden"/>
                                      </p:to>
                                    </p:set>
                                  </p:childTnLst>
                                </p:cTn>
                              </p:par>
                            </p:childTnLst>
                          </p:cTn>
                        </p:par>
                        <p:par>
                          <p:cTn id="90" fill="hold" nodeType="afterGroup">
                            <p:stCondLst>
                              <p:cond delay="500"/>
                            </p:stCondLst>
                            <p:childTnLst>
                              <p:par>
                                <p:cTn id="91" presetID="22" presetClass="entr" presetSubtype="8" fill="hold" grpId="2" nodeType="afterEffect">
                                  <p:stCondLst>
                                    <p:cond delay="0"/>
                                  </p:stCondLst>
                                  <p:childTnLst>
                                    <p:set>
                                      <p:cBhvr>
                                        <p:cTn id="92" dur="1" fill="hold">
                                          <p:stCondLst>
                                            <p:cond delay="0"/>
                                          </p:stCondLst>
                                        </p:cTn>
                                        <p:tgtEl>
                                          <p:spTgt spid="379926"/>
                                        </p:tgtEl>
                                        <p:attrNameLst>
                                          <p:attrName>style.visibility</p:attrName>
                                        </p:attrNameLst>
                                      </p:cBhvr>
                                      <p:to>
                                        <p:strVal val="visible"/>
                                      </p:to>
                                    </p:set>
                                    <p:animEffect transition="in" filter="wipe(left)">
                                      <p:cBhvr>
                                        <p:cTn id="93" dur="500"/>
                                        <p:tgtEl>
                                          <p:spTgt spid="379926"/>
                                        </p:tgtEl>
                                      </p:cBhvr>
                                    </p:animEffect>
                                  </p:childTnLst>
                                </p:cTn>
                              </p:par>
                              <p:par>
                                <p:cTn id="94" presetID="10" presetClass="entr" presetSubtype="0" fill="hold" grpId="2" nodeType="withEffect">
                                  <p:stCondLst>
                                    <p:cond delay="0"/>
                                  </p:stCondLst>
                                  <p:childTnLst>
                                    <p:set>
                                      <p:cBhvr>
                                        <p:cTn id="95" dur="1" fill="hold">
                                          <p:stCondLst>
                                            <p:cond delay="0"/>
                                          </p:stCondLst>
                                        </p:cTn>
                                        <p:tgtEl>
                                          <p:spTgt spid="379906"/>
                                        </p:tgtEl>
                                        <p:attrNameLst>
                                          <p:attrName>style.visibility</p:attrName>
                                        </p:attrNameLst>
                                      </p:cBhvr>
                                      <p:to>
                                        <p:strVal val="visible"/>
                                      </p:to>
                                    </p:set>
                                    <p:animEffect transition="in" filter="fade">
                                      <p:cBhvr>
                                        <p:cTn id="96" dur="2000"/>
                                        <p:tgtEl>
                                          <p:spTgt spid="379906"/>
                                        </p:tgtEl>
                                      </p:cBhvr>
                                    </p:animEffect>
                                  </p:childTnLst>
                                </p:cTn>
                              </p:par>
                            </p:childTnLst>
                          </p:cTn>
                        </p:par>
                      </p:childTnLst>
                    </p:cTn>
                  </p:par>
                </p:childTnLst>
              </p:cTn>
              <p:nextCondLst>
                <p:cond evt="onClick" delay="0">
                  <p:tgtEl>
                    <p:spTgt spid="2"/>
                  </p:tgtEl>
                </p:cond>
              </p:nextCondLst>
            </p:seq>
            <p:seq concurrent="1" nextAc="seek">
              <p:cTn id="97" restart="whenNotActive" fill="hold" evtFilter="cancelBubble" nodeType="interactiveSeq">
                <p:stCondLst>
                  <p:cond evt="onClick" delay="0">
                    <p:tgtEl>
                      <p:spTgt spid="4"/>
                    </p:tgtEl>
                  </p:cond>
                </p:stCondLst>
                <p:endSync evt="end" delay="0">
                  <p:rtn val="all"/>
                </p:endSync>
                <p:childTnLst>
                  <p:par>
                    <p:cTn id="98" fill="hold" nodeType="clickPar">
                      <p:stCondLst>
                        <p:cond delay="0"/>
                      </p:stCondLst>
                      <p:childTnLst>
                        <p:par>
                          <p:cTn id="99" fill="hold" nodeType="withGroup">
                            <p:stCondLst>
                              <p:cond delay="0"/>
                            </p:stCondLst>
                            <p:childTnLst>
                              <p:par>
                                <p:cTn id="100" presetID="53" presetClass="exit" presetSubtype="0" fill="hold" grpId="3" nodeType="withEffect">
                                  <p:stCondLst>
                                    <p:cond delay="0"/>
                                  </p:stCondLst>
                                  <p:childTnLst>
                                    <p:anim calcmode="lin" valueType="num">
                                      <p:cBhvr>
                                        <p:cTn id="101" dur="500"/>
                                        <p:tgtEl>
                                          <p:spTgt spid="379928"/>
                                        </p:tgtEl>
                                        <p:attrNameLst>
                                          <p:attrName>ppt_w</p:attrName>
                                        </p:attrNameLst>
                                      </p:cBhvr>
                                      <p:tavLst>
                                        <p:tav tm="0">
                                          <p:val>
                                            <p:strVal val="ppt_w"/>
                                          </p:val>
                                        </p:tav>
                                        <p:tav tm="100000">
                                          <p:val>
                                            <p:fltVal val="0"/>
                                          </p:val>
                                        </p:tav>
                                      </p:tavLst>
                                    </p:anim>
                                    <p:anim calcmode="lin" valueType="num">
                                      <p:cBhvr>
                                        <p:cTn id="102" dur="500"/>
                                        <p:tgtEl>
                                          <p:spTgt spid="379928"/>
                                        </p:tgtEl>
                                        <p:attrNameLst>
                                          <p:attrName>ppt_h</p:attrName>
                                        </p:attrNameLst>
                                      </p:cBhvr>
                                      <p:tavLst>
                                        <p:tav tm="0">
                                          <p:val>
                                            <p:strVal val="ppt_h"/>
                                          </p:val>
                                        </p:tav>
                                        <p:tav tm="100000">
                                          <p:val>
                                            <p:fltVal val="0"/>
                                          </p:val>
                                        </p:tav>
                                      </p:tavLst>
                                    </p:anim>
                                    <p:animEffect transition="out" filter="fade">
                                      <p:cBhvr>
                                        <p:cTn id="103" dur="500"/>
                                        <p:tgtEl>
                                          <p:spTgt spid="379928"/>
                                        </p:tgtEl>
                                      </p:cBhvr>
                                    </p:animEffect>
                                    <p:set>
                                      <p:cBhvr>
                                        <p:cTn id="104" dur="1" fill="hold">
                                          <p:stCondLst>
                                            <p:cond delay="499"/>
                                          </p:stCondLst>
                                        </p:cTn>
                                        <p:tgtEl>
                                          <p:spTgt spid="379928"/>
                                        </p:tgtEl>
                                        <p:attrNameLst>
                                          <p:attrName>style.visibility</p:attrName>
                                        </p:attrNameLst>
                                      </p:cBhvr>
                                      <p:to>
                                        <p:strVal val="hidden"/>
                                      </p:to>
                                    </p:set>
                                  </p:childTnLst>
                                </p:cTn>
                              </p:par>
                              <p:par>
                                <p:cTn id="105" presetID="53" presetClass="exit" presetSubtype="0" fill="hold" grpId="3" nodeType="withEffect">
                                  <p:stCondLst>
                                    <p:cond delay="0"/>
                                  </p:stCondLst>
                                  <p:childTnLst>
                                    <p:anim calcmode="lin" valueType="num">
                                      <p:cBhvr>
                                        <p:cTn id="106" dur="500"/>
                                        <p:tgtEl>
                                          <p:spTgt spid="379926"/>
                                        </p:tgtEl>
                                        <p:attrNameLst>
                                          <p:attrName>ppt_w</p:attrName>
                                        </p:attrNameLst>
                                      </p:cBhvr>
                                      <p:tavLst>
                                        <p:tav tm="0">
                                          <p:val>
                                            <p:strVal val="ppt_w"/>
                                          </p:val>
                                        </p:tav>
                                        <p:tav tm="100000">
                                          <p:val>
                                            <p:fltVal val="0"/>
                                          </p:val>
                                        </p:tav>
                                      </p:tavLst>
                                    </p:anim>
                                    <p:anim calcmode="lin" valueType="num">
                                      <p:cBhvr>
                                        <p:cTn id="107" dur="500"/>
                                        <p:tgtEl>
                                          <p:spTgt spid="379926"/>
                                        </p:tgtEl>
                                        <p:attrNameLst>
                                          <p:attrName>ppt_h</p:attrName>
                                        </p:attrNameLst>
                                      </p:cBhvr>
                                      <p:tavLst>
                                        <p:tav tm="0">
                                          <p:val>
                                            <p:strVal val="ppt_h"/>
                                          </p:val>
                                        </p:tav>
                                        <p:tav tm="100000">
                                          <p:val>
                                            <p:fltVal val="0"/>
                                          </p:val>
                                        </p:tav>
                                      </p:tavLst>
                                    </p:anim>
                                    <p:animEffect transition="out" filter="fade">
                                      <p:cBhvr>
                                        <p:cTn id="108" dur="500"/>
                                        <p:tgtEl>
                                          <p:spTgt spid="379926"/>
                                        </p:tgtEl>
                                      </p:cBhvr>
                                    </p:animEffect>
                                    <p:set>
                                      <p:cBhvr>
                                        <p:cTn id="109" dur="1" fill="hold">
                                          <p:stCondLst>
                                            <p:cond delay="499"/>
                                          </p:stCondLst>
                                        </p:cTn>
                                        <p:tgtEl>
                                          <p:spTgt spid="379926"/>
                                        </p:tgtEl>
                                        <p:attrNameLst>
                                          <p:attrName>style.visibility</p:attrName>
                                        </p:attrNameLst>
                                      </p:cBhvr>
                                      <p:to>
                                        <p:strVal val="hidden"/>
                                      </p:to>
                                    </p:set>
                                  </p:childTnLst>
                                </p:cTn>
                              </p:par>
                              <p:par>
                                <p:cTn id="110" presetID="53" presetClass="exit" presetSubtype="0" fill="hold" grpId="3" nodeType="withEffect">
                                  <p:stCondLst>
                                    <p:cond delay="0"/>
                                  </p:stCondLst>
                                  <p:childTnLst>
                                    <p:anim calcmode="lin" valueType="num">
                                      <p:cBhvr>
                                        <p:cTn id="111" dur="500"/>
                                        <p:tgtEl>
                                          <p:spTgt spid="379906"/>
                                        </p:tgtEl>
                                        <p:attrNameLst>
                                          <p:attrName>ppt_w</p:attrName>
                                        </p:attrNameLst>
                                      </p:cBhvr>
                                      <p:tavLst>
                                        <p:tav tm="0">
                                          <p:val>
                                            <p:strVal val="ppt_w"/>
                                          </p:val>
                                        </p:tav>
                                        <p:tav tm="100000">
                                          <p:val>
                                            <p:fltVal val="0"/>
                                          </p:val>
                                        </p:tav>
                                      </p:tavLst>
                                    </p:anim>
                                    <p:anim calcmode="lin" valueType="num">
                                      <p:cBhvr>
                                        <p:cTn id="112" dur="500"/>
                                        <p:tgtEl>
                                          <p:spTgt spid="379906"/>
                                        </p:tgtEl>
                                        <p:attrNameLst>
                                          <p:attrName>ppt_h</p:attrName>
                                        </p:attrNameLst>
                                      </p:cBhvr>
                                      <p:tavLst>
                                        <p:tav tm="0">
                                          <p:val>
                                            <p:strVal val="ppt_h"/>
                                          </p:val>
                                        </p:tav>
                                        <p:tav tm="100000">
                                          <p:val>
                                            <p:fltVal val="0"/>
                                          </p:val>
                                        </p:tav>
                                      </p:tavLst>
                                    </p:anim>
                                    <p:animEffect transition="out" filter="fade">
                                      <p:cBhvr>
                                        <p:cTn id="113" dur="500"/>
                                        <p:tgtEl>
                                          <p:spTgt spid="379906"/>
                                        </p:tgtEl>
                                      </p:cBhvr>
                                    </p:animEffect>
                                    <p:set>
                                      <p:cBhvr>
                                        <p:cTn id="114" dur="1" fill="hold">
                                          <p:stCondLst>
                                            <p:cond delay="499"/>
                                          </p:stCondLst>
                                        </p:cTn>
                                        <p:tgtEl>
                                          <p:spTgt spid="379906"/>
                                        </p:tgtEl>
                                        <p:attrNameLst>
                                          <p:attrName>style.visibility</p:attrName>
                                        </p:attrNameLst>
                                      </p:cBhvr>
                                      <p:to>
                                        <p:strVal val="hidden"/>
                                      </p:to>
                                    </p:set>
                                  </p:childTnLst>
                                </p:cTn>
                              </p:par>
                              <p:par>
                                <p:cTn id="115" presetID="53" presetClass="exit" presetSubtype="0" fill="hold" grpId="3" nodeType="withEffect">
                                  <p:stCondLst>
                                    <p:cond delay="0"/>
                                  </p:stCondLst>
                                  <p:childTnLst>
                                    <p:anim calcmode="lin" valueType="num">
                                      <p:cBhvr>
                                        <p:cTn id="116" dur="500"/>
                                        <p:tgtEl>
                                          <p:spTgt spid="379924"/>
                                        </p:tgtEl>
                                        <p:attrNameLst>
                                          <p:attrName>ppt_w</p:attrName>
                                        </p:attrNameLst>
                                      </p:cBhvr>
                                      <p:tavLst>
                                        <p:tav tm="0">
                                          <p:val>
                                            <p:strVal val="ppt_w"/>
                                          </p:val>
                                        </p:tav>
                                        <p:tav tm="100000">
                                          <p:val>
                                            <p:fltVal val="0"/>
                                          </p:val>
                                        </p:tav>
                                      </p:tavLst>
                                    </p:anim>
                                    <p:anim calcmode="lin" valueType="num">
                                      <p:cBhvr>
                                        <p:cTn id="117" dur="500"/>
                                        <p:tgtEl>
                                          <p:spTgt spid="379924"/>
                                        </p:tgtEl>
                                        <p:attrNameLst>
                                          <p:attrName>ppt_h</p:attrName>
                                        </p:attrNameLst>
                                      </p:cBhvr>
                                      <p:tavLst>
                                        <p:tav tm="0">
                                          <p:val>
                                            <p:strVal val="ppt_h"/>
                                          </p:val>
                                        </p:tav>
                                        <p:tav tm="100000">
                                          <p:val>
                                            <p:fltVal val="0"/>
                                          </p:val>
                                        </p:tav>
                                      </p:tavLst>
                                    </p:anim>
                                    <p:animEffect transition="out" filter="fade">
                                      <p:cBhvr>
                                        <p:cTn id="118" dur="500"/>
                                        <p:tgtEl>
                                          <p:spTgt spid="379924"/>
                                        </p:tgtEl>
                                      </p:cBhvr>
                                    </p:animEffect>
                                    <p:set>
                                      <p:cBhvr>
                                        <p:cTn id="119" dur="1" fill="hold">
                                          <p:stCondLst>
                                            <p:cond delay="499"/>
                                          </p:stCondLst>
                                        </p:cTn>
                                        <p:tgtEl>
                                          <p:spTgt spid="379924"/>
                                        </p:tgtEl>
                                        <p:attrNameLst>
                                          <p:attrName>style.visibility</p:attrName>
                                        </p:attrNameLst>
                                      </p:cBhvr>
                                      <p:to>
                                        <p:strVal val="hidden"/>
                                      </p:to>
                                    </p:set>
                                  </p:childTnLst>
                                </p:cTn>
                              </p:par>
                            </p:childTnLst>
                          </p:cTn>
                        </p:par>
                        <p:par>
                          <p:cTn id="120" fill="hold" nodeType="afterGroup">
                            <p:stCondLst>
                              <p:cond delay="500"/>
                            </p:stCondLst>
                            <p:childTnLst>
                              <p:par>
                                <p:cTn id="121" presetID="22" presetClass="entr" presetSubtype="2" fill="hold" grpId="3" nodeType="afterEffect">
                                  <p:stCondLst>
                                    <p:cond delay="0"/>
                                  </p:stCondLst>
                                  <p:childTnLst>
                                    <p:set>
                                      <p:cBhvr>
                                        <p:cTn id="122" dur="1" fill="hold">
                                          <p:stCondLst>
                                            <p:cond delay="0"/>
                                          </p:stCondLst>
                                        </p:cTn>
                                        <p:tgtEl>
                                          <p:spTgt spid="379927"/>
                                        </p:tgtEl>
                                        <p:attrNameLst>
                                          <p:attrName>style.visibility</p:attrName>
                                        </p:attrNameLst>
                                      </p:cBhvr>
                                      <p:to>
                                        <p:strVal val="visible"/>
                                      </p:to>
                                    </p:set>
                                    <p:animEffect transition="in" filter="wipe(right)">
                                      <p:cBhvr>
                                        <p:cTn id="123" dur="500"/>
                                        <p:tgtEl>
                                          <p:spTgt spid="379927"/>
                                        </p:tgtEl>
                                      </p:cBhvr>
                                    </p:animEffect>
                                  </p:childTnLst>
                                </p:cTn>
                              </p:par>
                              <p:par>
                                <p:cTn id="124" presetID="10" presetClass="entr" presetSubtype="0" fill="hold" grpId="3" nodeType="withEffect">
                                  <p:stCondLst>
                                    <p:cond delay="0"/>
                                  </p:stCondLst>
                                  <p:childTnLst>
                                    <p:set>
                                      <p:cBhvr>
                                        <p:cTn id="125" dur="1" fill="hold">
                                          <p:stCondLst>
                                            <p:cond delay="0"/>
                                          </p:stCondLst>
                                        </p:cTn>
                                        <p:tgtEl>
                                          <p:spTgt spid="379907"/>
                                        </p:tgtEl>
                                        <p:attrNameLst>
                                          <p:attrName>style.visibility</p:attrName>
                                        </p:attrNameLst>
                                      </p:cBhvr>
                                      <p:to>
                                        <p:strVal val="visible"/>
                                      </p:to>
                                    </p:set>
                                    <p:animEffect transition="in" filter="fade">
                                      <p:cBhvr>
                                        <p:cTn id="126" dur="2000"/>
                                        <p:tgtEl>
                                          <p:spTgt spid="379907"/>
                                        </p:tgtEl>
                                      </p:cBhvr>
                                    </p:animEffect>
                                  </p:childTnLst>
                                </p:cTn>
                              </p:par>
                            </p:childTnLst>
                          </p:cTn>
                        </p:par>
                      </p:childTnLst>
                    </p:cTn>
                  </p:par>
                </p:childTnLst>
              </p:cTn>
              <p:nextCondLst>
                <p:cond evt="onClick" delay="0">
                  <p:tgtEl>
                    <p:spTgt spid="4"/>
                  </p:tgtEl>
                </p:cond>
              </p:nextCondLst>
            </p:seq>
          </p:childTnLst>
        </p:cTn>
      </p:par>
    </p:tnLst>
    <p:bldLst>
      <p:bldP spid="379906" grpId="0" animBg="1"/>
      <p:bldP spid="379906" grpId="1" animBg="1"/>
      <p:bldP spid="379906" grpId="2" animBg="1"/>
      <p:bldP spid="379906" grpId="3" animBg="1"/>
      <p:bldP spid="379907" grpId="0" animBg="1"/>
      <p:bldP spid="379907" grpId="1" animBg="1"/>
      <p:bldP spid="379907" grpId="2" animBg="1"/>
      <p:bldP spid="379907" grpId="3" animBg="1"/>
      <p:bldP spid="379924" grpId="0" animBg="1"/>
      <p:bldP spid="379924" grpId="1" animBg="1"/>
      <p:bldP spid="379924" grpId="2" animBg="1"/>
      <p:bldP spid="379924" grpId="3" animBg="1"/>
      <p:bldP spid="379925" grpId="0"/>
      <p:bldP spid="379926" grpId="0" animBg="1"/>
      <p:bldP spid="379926" grpId="1" animBg="1"/>
      <p:bldP spid="379926" grpId="2" animBg="1"/>
      <p:bldP spid="379926" grpId="3" animBg="1"/>
      <p:bldP spid="379927" grpId="0" animBg="1"/>
      <p:bldP spid="379927" grpId="1" animBg="1"/>
      <p:bldP spid="379927" grpId="2" animBg="1"/>
      <p:bldP spid="379927" grpId="3" animBg="1"/>
      <p:bldP spid="379928" grpId="0" animBg="1"/>
      <p:bldP spid="379928" grpId="1" animBg="1"/>
      <p:bldP spid="379928" grpId="2" animBg="1"/>
      <p:bldP spid="379928" grpId="3" animBg="1"/>
      <p:bldP spid="3799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39B25FA-4D5B-AF4B-A8E4-B59B99173586}" type="slidenum">
              <a:rPr lang="eu-ES" sz="1400">
                <a:latin typeface="Times" charset="0"/>
              </a:rPr>
              <a:pPr/>
              <a:t>11</a:t>
            </a:fld>
            <a:endParaRPr lang="eu-ES" sz="1400">
              <a:latin typeface="Times" charset="0"/>
            </a:endParaRPr>
          </a:p>
        </p:txBody>
      </p:sp>
      <p:sp>
        <p:nvSpPr>
          <p:cNvPr id="381955" name="Text Box 3"/>
          <p:cNvSpPr txBox="1">
            <a:spLocks noChangeArrowheads="1"/>
          </p:cNvSpPr>
          <p:nvPr/>
        </p:nvSpPr>
        <p:spPr bwMode="auto">
          <a:xfrm>
            <a:off x="321719" y="1125538"/>
            <a:ext cx="3180034" cy="586957"/>
          </a:xfrm>
          <a:prstGeom prst="rect">
            <a:avLst/>
          </a:prstGeom>
          <a:solidFill>
            <a:srgbClr val="FFFF99"/>
          </a:solidFill>
          <a:ln w="9525">
            <a:solidFill>
              <a:srgbClr val="000000"/>
            </a:solidFill>
            <a:miter lim="800000"/>
            <a:headEnd/>
            <a:tailEnd/>
          </a:ln>
        </p:spPr>
        <p:txBody>
          <a:bodyPr wrap="square"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solidFill>
                  <a:srgbClr val="000000"/>
                </a:solidFill>
              </a:rPr>
              <a:t>70 kg pertsonak egiten duen presioa kalkula ezazu…</a:t>
            </a:r>
          </a:p>
        </p:txBody>
      </p:sp>
      <p:sp>
        <p:nvSpPr>
          <p:cNvPr id="381956" name="Text Box 4"/>
          <p:cNvSpPr txBox="1">
            <a:spLocks noChangeArrowheads="1"/>
          </p:cNvSpPr>
          <p:nvPr/>
        </p:nvSpPr>
        <p:spPr bwMode="auto">
          <a:xfrm>
            <a:off x="1541084" y="1963232"/>
            <a:ext cx="3535741" cy="340735"/>
          </a:xfrm>
          <a:prstGeom prst="rect">
            <a:avLst/>
          </a:prstGeom>
          <a:solidFill>
            <a:srgbClr val="FFFF99"/>
          </a:solidFill>
          <a:ln w="9525">
            <a:solidFill>
              <a:srgbClr val="000000"/>
            </a:solidFill>
            <a:miter lim="800000"/>
            <a:headEnd/>
            <a:tailEnd/>
          </a:ln>
        </p:spPr>
        <p:txBody>
          <a:bodyPr wrap="none"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smtClean="0">
                <a:solidFill>
                  <a:srgbClr val="000000"/>
                </a:solidFill>
              </a:rPr>
              <a:t>oinetakoak </a:t>
            </a:r>
            <a:r>
              <a:rPr lang="eu-ES" dirty="0">
                <a:solidFill>
                  <a:srgbClr val="000000"/>
                </a:solidFill>
              </a:rPr>
              <a:t>jantzita tente dagoenean.</a:t>
            </a:r>
          </a:p>
        </p:txBody>
      </p:sp>
      <p:sp>
        <p:nvSpPr>
          <p:cNvPr id="381957" name="Text Box 5"/>
          <p:cNvSpPr txBox="1">
            <a:spLocks noChangeArrowheads="1"/>
          </p:cNvSpPr>
          <p:nvPr/>
        </p:nvSpPr>
        <p:spPr bwMode="auto">
          <a:xfrm>
            <a:off x="3097704" y="2828834"/>
            <a:ext cx="5651009" cy="2113053"/>
          </a:xfrm>
          <a:prstGeom prst="rect">
            <a:avLst/>
          </a:prstGeom>
          <a:solidFill>
            <a:srgbClr val="FFFFCC"/>
          </a:solidFill>
          <a:ln w="9525">
            <a:solidFill>
              <a:schemeClr val="tx1"/>
            </a:solidFill>
            <a:miter lim="800000"/>
            <a:headEnd/>
            <a:tailEnd/>
          </a:ln>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dirty="0" smtClean="0">
                <a:solidFill>
                  <a:srgbClr val="CC3300"/>
                </a:solidFill>
              </a:rPr>
              <a:t>Oinetakoen </a:t>
            </a:r>
            <a:r>
              <a:rPr lang="eu-ES" sz="1700" b="1" dirty="0">
                <a:solidFill>
                  <a:srgbClr val="CC3300"/>
                </a:solidFill>
              </a:rPr>
              <a:t>azalera kalkulatu behar dugu!</a:t>
            </a:r>
          </a:p>
          <a:p>
            <a:pPr algn="ctr" eaLnBrk="1" hangingPunct="1"/>
            <a:endParaRPr lang="eu-ES" sz="1700" b="1" dirty="0">
              <a:solidFill>
                <a:srgbClr val="CC3300"/>
              </a:solidFill>
            </a:endParaRPr>
          </a:p>
          <a:p>
            <a:pPr algn="ctr" eaLnBrk="1" hangingPunct="1"/>
            <a:r>
              <a:rPr lang="eu-ES" dirty="0"/>
              <a:t>200 y 300 cm</a:t>
            </a:r>
            <a:r>
              <a:rPr lang="eu-ES" baseline="30000" dirty="0"/>
              <a:t>2</a:t>
            </a:r>
            <a:r>
              <a:rPr lang="eu-ES" dirty="0"/>
              <a:t> izan dezake bakoitzak.</a:t>
            </a:r>
          </a:p>
          <a:p>
            <a:pPr algn="ctr" eaLnBrk="1" hangingPunct="1"/>
            <a:r>
              <a:rPr lang="eu-ES" dirty="0"/>
              <a:t>250 cm</a:t>
            </a:r>
            <a:r>
              <a:rPr lang="eu-ES" baseline="30000" dirty="0"/>
              <a:t>2</a:t>
            </a:r>
            <a:r>
              <a:rPr lang="eu-ES" dirty="0"/>
              <a:t>-ko azalera suposatuz:</a:t>
            </a:r>
          </a:p>
          <a:p>
            <a:pPr algn="ctr" eaLnBrk="1" hangingPunct="1"/>
            <a:endParaRPr lang="eu-ES" dirty="0"/>
          </a:p>
          <a:p>
            <a:pPr algn="ctr" eaLnBrk="1" hangingPunct="1"/>
            <a:endParaRPr lang="eu-ES" dirty="0"/>
          </a:p>
        </p:txBody>
      </p:sp>
      <p:grpSp>
        <p:nvGrpSpPr>
          <p:cNvPr id="2" name="Group 6"/>
          <p:cNvGrpSpPr>
            <a:grpSpLocks/>
          </p:cNvGrpSpPr>
          <p:nvPr/>
        </p:nvGrpSpPr>
        <p:grpSpPr bwMode="auto">
          <a:xfrm>
            <a:off x="5076825" y="4005263"/>
            <a:ext cx="3381375" cy="623887"/>
            <a:chOff x="3548" y="3113"/>
            <a:chExt cx="2130" cy="393"/>
          </a:xfrm>
        </p:grpSpPr>
        <p:sp>
          <p:nvSpPr>
            <p:cNvPr id="520200" name="Text Box 7"/>
            <p:cNvSpPr txBox="1">
              <a:spLocks noChangeArrowheads="1"/>
            </p:cNvSpPr>
            <p:nvPr/>
          </p:nvSpPr>
          <p:spPr bwMode="auto">
            <a:xfrm>
              <a:off x="3548" y="3185"/>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a:t>
              </a:r>
            </a:p>
          </p:txBody>
        </p:sp>
        <p:sp>
          <p:nvSpPr>
            <p:cNvPr id="520201" name="Text Box 8"/>
            <p:cNvSpPr txBox="1">
              <a:spLocks noChangeArrowheads="1"/>
            </p:cNvSpPr>
            <p:nvPr/>
          </p:nvSpPr>
          <p:spPr bwMode="auto">
            <a:xfrm>
              <a:off x="3872" y="3113"/>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a:t>
              </a:r>
            </a:p>
          </p:txBody>
        </p:sp>
        <p:sp>
          <p:nvSpPr>
            <p:cNvPr id="520202" name="Text Box 9"/>
            <p:cNvSpPr txBox="1">
              <a:spLocks noChangeArrowheads="1"/>
            </p:cNvSpPr>
            <p:nvPr/>
          </p:nvSpPr>
          <p:spPr bwMode="auto">
            <a:xfrm>
              <a:off x="3868" y="3294"/>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p>
          </p:txBody>
        </p:sp>
        <p:sp>
          <p:nvSpPr>
            <p:cNvPr id="520203" name="Line 10"/>
            <p:cNvSpPr>
              <a:spLocks noChangeShapeType="1"/>
            </p:cNvSpPr>
            <p:nvPr/>
          </p:nvSpPr>
          <p:spPr bwMode="auto">
            <a:xfrm>
              <a:off x="3878" y="3294"/>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20204" name="Text Box 11"/>
            <p:cNvSpPr txBox="1">
              <a:spLocks noChangeArrowheads="1"/>
            </p:cNvSpPr>
            <p:nvPr/>
          </p:nvSpPr>
          <p:spPr bwMode="auto">
            <a:xfrm>
              <a:off x="4059" y="3188"/>
              <a:ext cx="1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t>
              </a:r>
            </a:p>
          </p:txBody>
        </p:sp>
        <p:sp>
          <p:nvSpPr>
            <p:cNvPr id="520205" name="Text Box 12"/>
            <p:cNvSpPr txBox="1">
              <a:spLocks noChangeArrowheads="1"/>
            </p:cNvSpPr>
            <p:nvPr/>
          </p:nvSpPr>
          <p:spPr bwMode="auto">
            <a:xfrm>
              <a:off x="4286" y="3113"/>
              <a:ext cx="4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70·9,8</a:t>
              </a:r>
            </a:p>
          </p:txBody>
        </p:sp>
        <p:sp>
          <p:nvSpPr>
            <p:cNvPr id="520206" name="Text Box 13"/>
            <p:cNvSpPr txBox="1">
              <a:spLocks noChangeArrowheads="1"/>
            </p:cNvSpPr>
            <p:nvPr/>
          </p:nvSpPr>
          <p:spPr bwMode="auto">
            <a:xfrm>
              <a:off x="4332" y="3294"/>
              <a:ext cx="36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0,05</a:t>
              </a:r>
            </a:p>
          </p:txBody>
        </p:sp>
        <p:sp>
          <p:nvSpPr>
            <p:cNvPr id="520207" name="Line 14"/>
            <p:cNvSpPr>
              <a:spLocks noChangeShapeType="1"/>
            </p:cNvSpPr>
            <p:nvPr/>
          </p:nvSpPr>
          <p:spPr bwMode="auto">
            <a:xfrm>
              <a:off x="4286" y="3294"/>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20208" name="Text Box 15"/>
            <p:cNvSpPr txBox="1">
              <a:spLocks noChangeArrowheads="1"/>
            </p:cNvSpPr>
            <p:nvPr/>
          </p:nvSpPr>
          <p:spPr bwMode="auto">
            <a:xfrm>
              <a:off x="4740" y="3188"/>
              <a:ext cx="93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 13 720 N/m</a:t>
              </a:r>
              <a:r>
                <a:rPr lang="eu-ES" baseline="30000"/>
                <a:t>2</a:t>
              </a:r>
              <a:endParaRPr lang="eu-ES"/>
            </a:p>
          </p:txBody>
        </p:sp>
      </p:grpSp>
      <p:sp>
        <p:nvSpPr>
          <p:cNvPr id="381968" name="Text Box 16"/>
          <p:cNvSpPr txBox="1">
            <a:spLocks noChangeArrowheads="1"/>
          </p:cNvSpPr>
          <p:nvPr/>
        </p:nvSpPr>
        <p:spPr bwMode="auto">
          <a:xfrm>
            <a:off x="5287419" y="5373688"/>
            <a:ext cx="3147514" cy="586957"/>
          </a:xfrm>
          <a:prstGeom prst="rect">
            <a:avLst/>
          </a:prstGeom>
          <a:solidFill>
            <a:srgbClr val="FFFF99"/>
          </a:solidFill>
          <a:ln w="9525">
            <a:solidFill>
              <a:srgbClr val="000000"/>
            </a:solidFill>
            <a:miter lim="800000"/>
            <a:headEnd/>
            <a:tailEnd/>
          </a:ln>
        </p:spPr>
        <p:txBody>
          <a:bodyPr wrap="none"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solidFill>
                  <a:srgbClr val="000000"/>
                </a:solidFill>
              </a:rPr>
              <a:t>Eta </a:t>
            </a:r>
            <a:r>
              <a:rPr lang="eu-ES" dirty="0" smtClean="0">
                <a:solidFill>
                  <a:srgbClr val="000000"/>
                </a:solidFill>
              </a:rPr>
              <a:t>oinetakoak </a:t>
            </a:r>
            <a:r>
              <a:rPr lang="eu-ES" dirty="0">
                <a:solidFill>
                  <a:srgbClr val="000000"/>
                </a:solidFill>
              </a:rPr>
              <a:t>takoidunak balira </a:t>
            </a:r>
          </a:p>
          <a:p>
            <a:pPr algn="ctr" eaLnBrk="1" hangingPunct="1"/>
            <a:r>
              <a:rPr lang="eu-ES" dirty="0">
                <a:solidFill>
                  <a:srgbClr val="000000"/>
                </a:solidFill>
              </a:rPr>
              <a:t>(16 </a:t>
            </a:r>
            <a:r>
              <a:rPr lang="eu-ES" dirty="0"/>
              <a:t>cm</a:t>
            </a:r>
            <a:r>
              <a:rPr lang="eu-ES" baseline="30000" dirty="0"/>
              <a:t>2</a:t>
            </a:r>
            <a:r>
              <a:rPr lang="eu-ES" dirty="0"/>
              <a:t> du takoi bakoitzak)</a:t>
            </a:r>
            <a:r>
              <a:rPr lang="eu-ES" dirty="0">
                <a:solidFill>
                  <a:srgbClr val="000000"/>
                </a:solidFill>
              </a:rPr>
              <a:t>:</a:t>
            </a:r>
          </a:p>
        </p:txBody>
      </p:sp>
      <p:pic>
        <p:nvPicPr>
          <p:cNvPr id="1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57800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81955"/>
                                        </p:tgtEl>
                                        <p:attrNameLst>
                                          <p:attrName>style.visibility</p:attrName>
                                        </p:attrNameLst>
                                      </p:cBhvr>
                                      <p:to>
                                        <p:strVal val="visible"/>
                                      </p:to>
                                    </p:set>
                                    <p:anim calcmode="lin" valueType="num">
                                      <p:cBhvr>
                                        <p:cTn id="7" dur="500" fill="hold"/>
                                        <p:tgtEl>
                                          <p:spTgt spid="381955"/>
                                        </p:tgtEl>
                                        <p:attrNameLst>
                                          <p:attrName>ppt_w</p:attrName>
                                        </p:attrNameLst>
                                      </p:cBhvr>
                                      <p:tavLst>
                                        <p:tav tm="0">
                                          <p:val>
                                            <p:fltVal val="0"/>
                                          </p:val>
                                        </p:tav>
                                        <p:tav tm="100000">
                                          <p:val>
                                            <p:strVal val="#ppt_w"/>
                                          </p:val>
                                        </p:tav>
                                      </p:tavLst>
                                    </p:anim>
                                    <p:anim calcmode="lin" valueType="num">
                                      <p:cBhvr>
                                        <p:cTn id="8" dur="500" fill="hold"/>
                                        <p:tgtEl>
                                          <p:spTgt spid="381955"/>
                                        </p:tgtEl>
                                        <p:attrNameLst>
                                          <p:attrName>ppt_h</p:attrName>
                                        </p:attrNameLst>
                                      </p:cBhvr>
                                      <p:tavLst>
                                        <p:tav tm="0">
                                          <p:val>
                                            <p:fltVal val="0"/>
                                          </p:val>
                                        </p:tav>
                                        <p:tav tm="100000">
                                          <p:val>
                                            <p:strVal val="#ppt_h"/>
                                          </p:val>
                                        </p:tav>
                                      </p:tavLst>
                                    </p:anim>
                                  </p:childTnLst>
                                </p:cTn>
                              </p:par>
                              <p:par>
                                <p:cTn id="9" presetID="9" presetClass="entr" presetSubtype="0" fill="hold" grpId="0" nodeType="withEffect">
                                  <p:stCondLst>
                                    <p:cond delay="0"/>
                                  </p:stCondLst>
                                  <p:childTnLst>
                                    <p:set>
                                      <p:cBhvr>
                                        <p:cTn id="10" dur="1" fill="hold">
                                          <p:stCondLst>
                                            <p:cond delay="0"/>
                                          </p:stCondLst>
                                        </p:cTn>
                                        <p:tgtEl>
                                          <p:spTgt spid="381956"/>
                                        </p:tgtEl>
                                        <p:attrNameLst>
                                          <p:attrName>style.visibility</p:attrName>
                                        </p:attrNameLst>
                                      </p:cBhvr>
                                      <p:to>
                                        <p:strVal val="visible"/>
                                      </p:to>
                                    </p:set>
                                    <p:animEffect transition="in" filter="dissolve">
                                      <p:cBhvr>
                                        <p:cTn id="11" dur="500"/>
                                        <p:tgtEl>
                                          <p:spTgt spid="3819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81957">
                                            <p:bg/>
                                          </p:spTgt>
                                        </p:tgtEl>
                                        <p:attrNameLst>
                                          <p:attrName>style.visibility</p:attrName>
                                        </p:attrNameLst>
                                      </p:cBhvr>
                                      <p:to>
                                        <p:strVal val="visible"/>
                                      </p:to>
                                    </p:set>
                                    <p:animEffect transition="in" filter="fade">
                                      <p:cBhvr>
                                        <p:cTn id="16" dur="1000"/>
                                        <p:tgtEl>
                                          <p:spTgt spid="381957">
                                            <p:bg/>
                                          </p:spTgt>
                                        </p:tgtEl>
                                      </p:cBhvr>
                                    </p:animEffect>
                                    <p:anim calcmode="lin" valueType="num">
                                      <p:cBhvr>
                                        <p:cTn id="17" dur="1000" fill="hold"/>
                                        <p:tgtEl>
                                          <p:spTgt spid="381957">
                                            <p:bg/>
                                          </p:spTgt>
                                        </p:tgtEl>
                                        <p:attrNameLst>
                                          <p:attrName>ppt_x</p:attrName>
                                        </p:attrNameLst>
                                      </p:cBhvr>
                                      <p:tavLst>
                                        <p:tav tm="0">
                                          <p:val>
                                            <p:strVal val="#ppt_x"/>
                                          </p:val>
                                        </p:tav>
                                        <p:tav tm="100000">
                                          <p:val>
                                            <p:strVal val="#ppt_x"/>
                                          </p:val>
                                        </p:tav>
                                      </p:tavLst>
                                    </p:anim>
                                    <p:anim calcmode="lin" valueType="num">
                                      <p:cBhvr>
                                        <p:cTn id="18" dur="900" decel="100000" fill="hold"/>
                                        <p:tgtEl>
                                          <p:spTgt spid="381957">
                                            <p:bg/>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81957">
                                            <p:bg/>
                                          </p:spTgt>
                                        </p:tgtEl>
                                        <p:attrNameLst>
                                          <p:attrName>ppt_y</p:attrName>
                                        </p:attrNameLst>
                                      </p:cBhvr>
                                      <p:tavLst>
                                        <p:tav tm="0">
                                          <p:val>
                                            <p:strVal val="#ppt_y-.03"/>
                                          </p:val>
                                        </p:tav>
                                        <p:tav tm="100000">
                                          <p:val>
                                            <p:strVal val="#ppt_y"/>
                                          </p:val>
                                        </p:tav>
                                      </p:tavLst>
                                    </p:anim>
                                  </p:childTnLst>
                                </p:cTn>
                              </p:par>
                              <p:par>
                                <p:cTn id="20" presetID="37" presetClass="entr" presetSubtype="0" fill="hold" grpId="0" nodeType="withEffect">
                                  <p:stCondLst>
                                    <p:cond delay="0"/>
                                  </p:stCondLst>
                                  <p:childTnLst>
                                    <p:set>
                                      <p:cBhvr>
                                        <p:cTn id="21" dur="1" fill="hold">
                                          <p:stCondLst>
                                            <p:cond delay="0"/>
                                          </p:stCondLst>
                                        </p:cTn>
                                        <p:tgtEl>
                                          <p:spTgt spid="381957">
                                            <p:txEl>
                                              <p:pRg st="0" end="0"/>
                                            </p:txEl>
                                          </p:spTgt>
                                        </p:tgtEl>
                                        <p:attrNameLst>
                                          <p:attrName>style.visibility</p:attrName>
                                        </p:attrNameLst>
                                      </p:cBhvr>
                                      <p:to>
                                        <p:strVal val="visible"/>
                                      </p:to>
                                    </p:set>
                                    <p:animEffect transition="in" filter="fade">
                                      <p:cBhvr>
                                        <p:cTn id="22" dur="1000"/>
                                        <p:tgtEl>
                                          <p:spTgt spid="381957">
                                            <p:txEl>
                                              <p:pRg st="0" end="0"/>
                                            </p:txEl>
                                          </p:spTgt>
                                        </p:tgtEl>
                                      </p:cBhvr>
                                    </p:animEffect>
                                    <p:anim calcmode="lin" valueType="num">
                                      <p:cBhvr>
                                        <p:cTn id="23" dur="1000" fill="hold"/>
                                        <p:tgtEl>
                                          <p:spTgt spid="381957">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81957">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8195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381957">
                                            <p:txEl>
                                              <p:pRg st="2" end="2"/>
                                            </p:txEl>
                                          </p:spTgt>
                                        </p:tgtEl>
                                        <p:attrNameLst>
                                          <p:attrName>style.visibility</p:attrName>
                                        </p:attrNameLst>
                                      </p:cBhvr>
                                      <p:to>
                                        <p:strVal val="visible"/>
                                      </p:to>
                                    </p:set>
                                    <p:animEffect transition="in" filter="fade">
                                      <p:cBhvr>
                                        <p:cTn id="30" dur="1000"/>
                                        <p:tgtEl>
                                          <p:spTgt spid="381957">
                                            <p:txEl>
                                              <p:pRg st="2" end="2"/>
                                            </p:txEl>
                                          </p:spTgt>
                                        </p:tgtEl>
                                      </p:cBhvr>
                                    </p:animEffect>
                                    <p:anim calcmode="lin" valueType="num">
                                      <p:cBhvr>
                                        <p:cTn id="31" dur="1000" fill="hold"/>
                                        <p:tgtEl>
                                          <p:spTgt spid="381957">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81957">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81957">
                                            <p:txEl>
                                              <p:pRg st="2" end="2"/>
                                            </p:txEl>
                                          </p:spTgt>
                                        </p:tgtEl>
                                        <p:attrNameLst>
                                          <p:attrName>ppt_y</p:attrName>
                                        </p:attrNameLst>
                                      </p:cBhvr>
                                      <p:tavLst>
                                        <p:tav tm="0">
                                          <p:val>
                                            <p:strVal val="#ppt_y-.03"/>
                                          </p:val>
                                        </p:tav>
                                        <p:tav tm="100000">
                                          <p:val>
                                            <p:strVal val="#ppt_y"/>
                                          </p:val>
                                        </p:tav>
                                      </p:tavLst>
                                    </p:anim>
                                  </p:childTnLst>
                                </p:cTn>
                              </p:par>
                            </p:childTnLst>
                          </p:cTn>
                        </p:par>
                        <p:par>
                          <p:cTn id="34" fill="hold" nodeType="afterGroup">
                            <p:stCondLst>
                              <p:cond delay="1000"/>
                            </p:stCondLst>
                            <p:childTnLst>
                              <p:par>
                                <p:cTn id="35" presetID="37" presetClass="entr" presetSubtype="0" fill="hold" grpId="0" nodeType="afterEffect">
                                  <p:stCondLst>
                                    <p:cond delay="0"/>
                                  </p:stCondLst>
                                  <p:childTnLst>
                                    <p:set>
                                      <p:cBhvr>
                                        <p:cTn id="36" dur="1" fill="hold">
                                          <p:stCondLst>
                                            <p:cond delay="0"/>
                                          </p:stCondLst>
                                        </p:cTn>
                                        <p:tgtEl>
                                          <p:spTgt spid="381957">
                                            <p:txEl>
                                              <p:pRg st="3" end="3"/>
                                            </p:txEl>
                                          </p:spTgt>
                                        </p:tgtEl>
                                        <p:attrNameLst>
                                          <p:attrName>style.visibility</p:attrName>
                                        </p:attrNameLst>
                                      </p:cBhvr>
                                      <p:to>
                                        <p:strVal val="visible"/>
                                      </p:to>
                                    </p:set>
                                    <p:animEffect transition="in" filter="fade">
                                      <p:cBhvr>
                                        <p:cTn id="37" dur="1000"/>
                                        <p:tgtEl>
                                          <p:spTgt spid="381957">
                                            <p:txEl>
                                              <p:pRg st="3" end="3"/>
                                            </p:txEl>
                                          </p:spTgt>
                                        </p:tgtEl>
                                      </p:cBhvr>
                                    </p:animEffect>
                                    <p:anim calcmode="lin" valueType="num">
                                      <p:cBhvr>
                                        <p:cTn id="38" dur="1000" fill="hold"/>
                                        <p:tgtEl>
                                          <p:spTgt spid="381957">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81957">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8195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wipe(left)">
                                      <p:cBhvr>
                                        <p:cTn id="45" dur="500"/>
                                        <p:tgtEl>
                                          <p:spTgt spid="2"/>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81968"/>
                                        </p:tgtEl>
                                        <p:attrNameLst>
                                          <p:attrName>style.visibility</p:attrName>
                                        </p:attrNameLst>
                                      </p:cBhvr>
                                      <p:to>
                                        <p:strVal val="visible"/>
                                      </p:to>
                                    </p:set>
                                    <p:animEffect transition="in" filter="dissolve">
                                      <p:cBhvr>
                                        <p:cTn id="48" dur="500"/>
                                        <p:tgtEl>
                                          <p:spTgt spid="381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5" grpId="0" animBg="1"/>
      <p:bldP spid="381956" grpId="0" animBg="1"/>
      <p:bldP spid="381957" grpId="0" build="p" animBg="1"/>
      <p:bldP spid="3819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E2B7EF4-82FC-8F4E-A167-F87ED3197080}" type="slidenum">
              <a:rPr lang="eu-ES" sz="1400">
                <a:latin typeface="Times" charset="0"/>
              </a:rPr>
              <a:pPr/>
              <a:t>12</a:t>
            </a:fld>
            <a:endParaRPr lang="eu-ES" sz="1400">
              <a:latin typeface="Times" charset="0"/>
            </a:endParaRPr>
          </a:p>
        </p:txBody>
      </p:sp>
      <p:sp>
        <p:nvSpPr>
          <p:cNvPr id="384002" name="Text Box 2"/>
          <p:cNvSpPr txBox="1">
            <a:spLocks noChangeArrowheads="1"/>
          </p:cNvSpPr>
          <p:nvPr/>
        </p:nvSpPr>
        <p:spPr bwMode="auto">
          <a:xfrm>
            <a:off x="649288" y="1310232"/>
            <a:ext cx="2352214" cy="1325620"/>
          </a:xfrm>
          <a:prstGeom prst="rect">
            <a:avLst/>
          </a:prstGeom>
          <a:solidFill>
            <a:srgbClr val="FFFF99"/>
          </a:solidFill>
          <a:ln w="9525">
            <a:solidFill>
              <a:srgbClr val="000000"/>
            </a:solidFill>
            <a:miter lim="800000"/>
            <a:headEnd/>
            <a:tailEnd/>
          </a:ln>
        </p:spPr>
        <p:txBody>
          <a:bodyPr wrap="square"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000">
                <a:solidFill>
                  <a:srgbClr val="000000"/>
                </a:solidFill>
              </a:rPr>
              <a:t>70 kg pertsonak egiten duen presioa kalkula ezazu…</a:t>
            </a:r>
          </a:p>
        </p:txBody>
      </p:sp>
      <p:sp>
        <p:nvSpPr>
          <p:cNvPr id="384003" name="Text Box 3"/>
          <p:cNvSpPr txBox="1">
            <a:spLocks noChangeArrowheads="1"/>
          </p:cNvSpPr>
          <p:nvPr/>
        </p:nvSpPr>
        <p:spPr bwMode="auto">
          <a:xfrm>
            <a:off x="3995738" y="1419016"/>
            <a:ext cx="3168650" cy="586957"/>
          </a:xfrm>
          <a:prstGeom prst="rect">
            <a:avLst/>
          </a:prstGeom>
          <a:solidFill>
            <a:srgbClr val="FFFF99"/>
          </a:solidFill>
          <a:ln w="9525">
            <a:solidFill>
              <a:srgbClr val="000000"/>
            </a:solidFill>
            <a:miter lim="800000"/>
            <a:headEnd/>
            <a:tailEnd/>
          </a:ln>
        </p:spPr>
        <p:txBody>
          <a:bodyPr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s-ES" dirty="0" smtClean="0">
                <a:solidFill>
                  <a:srgbClr val="000000"/>
                </a:solidFill>
              </a:rPr>
              <a:t>E</a:t>
            </a:r>
            <a:r>
              <a:rPr lang="eu-ES" dirty="0" smtClean="0">
                <a:solidFill>
                  <a:srgbClr val="000000"/>
                </a:solidFill>
              </a:rPr>
              <a:t>lur gainean 3000 </a:t>
            </a:r>
            <a:r>
              <a:rPr lang="eu-ES" dirty="0">
                <a:solidFill>
                  <a:srgbClr val="000000"/>
                </a:solidFill>
              </a:rPr>
              <a:t>cm</a:t>
            </a:r>
            <a:r>
              <a:rPr lang="eu-ES" baseline="30000" dirty="0">
                <a:solidFill>
                  <a:srgbClr val="000000"/>
                </a:solidFill>
              </a:rPr>
              <a:t>2</a:t>
            </a:r>
            <a:r>
              <a:rPr lang="eu-ES" dirty="0">
                <a:solidFill>
                  <a:srgbClr val="000000"/>
                </a:solidFill>
              </a:rPr>
              <a:t>-ko eskien gainean </a:t>
            </a:r>
            <a:r>
              <a:rPr lang="eu-ES" dirty="0" smtClean="0">
                <a:solidFill>
                  <a:srgbClr val="000000"/>
                </a:solidFill>
              </a:rPr>
              <a:t>dagoenean.</a:t>
            </a:r>
            <a:endParaRPr lang="eu-ES" dirty="0">
              <a:solidFill>
                <a:srgbClr val="000000"/>
              </a:solidFill>
            </a:endParaRPr>
          </a:p>
        </p:txBody>
      </p:sp>
      <p:sp>
        <p:nvSpPr>
          <p:cNvPr id="384005" name="Text Box 5"/>
          <p:cNvSpPr txBox="1">
            <a:spLocks noChangeArrowheads="1"/>
          </p:cNvSpPr>
          <p:nvPr/>
        </p:nvSpPr>
        <p:spPr bwMode="auto">
          <a:xfrm>
            <a:off x="1770062" y="2837035"/>
            <a:ext cx="6719888" cy="2795519"/>
          </a:xfrm>
          <a:prstGeom prst="rect">
            <a:avLst/>
          </a:prstGeom>
          <a:solidFill>
            <a:srgbClr val="FFFFCC"/>
          </a:solidFill>
          <a:ln w="9525">
            <a:solidFill>
              <a:schemeClr val="tx1"/>
            </a:solidFill>
            <a:miter lim="800000"/>
            <a:headEnd/>
            <a:tailEnd/>
          </a:ln>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baseline="30000"/>
              <a:t> </a:t>
            </a:r>
            <a:endParaRPr lang="eu-ES"/>
          </a:p>
          <a:p>
            <a:pPr algn="ctr" eaLnBrk="1" hangingPunct="1"/>
            <a:endParaRPr lang="eu-ES"/>
          </a:p>
          <a:p>
            <a:pPr algn="ctr" eaLnBrk="1" hangingPunct="1"/>
            <a:endParaRPr lang="eu-ES"/>
          </a:p>
          <a:p>
            <a:pPr algn="ctr" eaLnBrk="1" hangingPunct="1"/>
            <a:endParaRPr lang="eu-ES"/>
          </a:p>
          <a:p>
            <a:pPr algn="ctr" eaLnBrk="1" hangingPunct="1"/>
            <a:endParaRPr lang="eu-ES"/>
          </a:p>
          <a:p>
            <a:pPr algn="ctr" eaLnBrk="1" hangingPunct="1"/>
            <a:endParaRPr lang="eu-ES"/>
          </a:p>
          <a:p>
            <a:pPr algn="ctr" eaLnBrk="1" hangingPunct="1"/>
            <a:r>
              <a:rPr lang="eu-ES"/>
              <a:t>Eskiekin egiten den presioa sei aldiz txikiagoa da, horretxegatik gutxiago hondoratzen gara.</a:t>
            </a:r>
          </a:p>
          <a:p>
            <a:pPr algn="ctr" eaLnBrk="1" hangingPunct="1"/>
            <a:endParaRPr lang="eu-ES"/>
          </a:p>
          <a:p>
            <a:pPr algn="ctr" eaLnBrk="1" hangingPunct="1"/>
            <a:endParaRPr lang="eu-ES"/>
          </a:p>
        </p:txBody>
      </p:sp>
      <p:grpSp>
        <p:nvGrpSpPr>
          <p:cNvPr id="2" name="Group 6"/>
          <p:cNvGrpSpPr>
            <a:grpSpLocks/>
          </p:cNvGrpSpPr>
          <p:nvPr/>
        </p:nvGrpSpPr>
        <p:grpSpPr bwMode="auto">
          <a:xfrm>
            <a:off x="5084763" y="2784475"/>
            <a:ext cx="3211512" cy="623888"/>
            <a:chOff x="3185" y="1586"/>
            <a:chExt cx="2023" cy="393"/>
          </a:xfrm>
        </p:grpSpPr>
        <p:sp>
          <p:nvSpPr>
            <p:cNvPr id="522247" name="Text Box 7"/>
            <p:cNvSpPr txBox="1">
              <a:spLocks noChangeArrowheads="1"/>
            </p:cNvSpPr>
            <p:nvPr/>
          </p:nvSpPr>
          <p:spPr bwMode="auto">
            <a:xfrm>
              <a:off x="3185" y="1658"/>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a:t>
              </a:r>
            </a:p>
          </p:txBody>
        </p:sp>
        <p:sp>
          <p:nvSpPr>
            <p:cNvPr id="522248" name="Text Box 8"/>
            <p:cNvSpPr txBox="1">
              <a:spLocks noChangeArrowheads="1"/>
            </p:cNvSpPr>
            <p:nvPr/>
          </p:nvSpPr>
          <p:spPr bwMode="auto">
            <a:xfrm>
              <a:off x="3509" y="1586"/>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a:t>
              </a:r>
            </a:p>
          </p:txBody>
        </p:sp>
        <p:sp>
          <p:nvSpPr>
            <p:cNvPr id="522249" name="Text Box 9"/>
            <p:cNvSpPr txBox="1">
              <a:spLocks noChangeArrowheads="1"/>
            </p:cNvSpPr>
            <p:nvPr/>
          </p:nvSpPr>
          <p:spPr bwMode="auto">
            <a:xfrm>
              <a:off x="3505" y="1767"/>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p>
          </p:txBody>
        </p:sp>
        <p:sp>
          <p:nvSpPr>
            <p:cNvPr id="522250" name="Line 10"/>
            <p:cNvSpPr>
              <a:spLocks noChangeShapeType="1"/>
            </p:cNvSpPr>
            <p:nvPr/>
          </p:nvSpPr>
          <p:spPr bwMode="auto">
            <a:xfrm>
              <a:off x="3515" y="1767"/>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22251" name="Text Box 11"/>
            <p:cNvSpPr txBox="1">
              <a:spLocks noChangeArrowheads="1"/>
            </p:cNvSpPr>
            <p:nvPr/>
          </p:nvSpPr>
          <p:spPr bwMode="auto">
            <a:xfrm>
              <a:off x="3696" y="1661"/>
              <a:ext cx="1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t>
              </a:r>
            </a:p>
          </p:txBody>
        </p:sp>
        <p:sp>
          <p:nvSpPr>
            <p:cNvPr id="522252" name="Text Box 12"/>
            <p:cNvSpPr txBox="1">
              <a:spLocks noChangeArrowheads="1"/>
            </p:cNvSpPr>
            <p:nvPr/>
          </p:nvSpPr>
          <p:spPr bwMode="auto">
            <a:xfrm>
              <a:off x="3923" y="1586"/>
              <a:ext cx="4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70·9,8</a:t>
              </a:r>
            </a:p>
          </p:txBody>
        </p:sp>
        <p:sp>
          <p:nvSpPr>
            <p:cNvPr id="522253" name="Text Box 13"/>
            <p:cNvSpPr txBox="1">
              <a:spLocks noChangeArrowheads="1"/>
            </p:cNvSpPr>
            <p:nvPr/>
          </p:nvSpPr>
          <p:spPr bwMode="auto">
            <a:xfrm>
              <a:off x="4014" y="1752"/>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0,3</a:t>
              </a:r>
            </a:p>
          </p:txBody>
        </p:sp>
        <p:sp>
          <p:nvSpPr>
            <p:cNvPr id="522254" name="Line 14"/>
            <p:cNvSpPr>
              <a:spLocks noChangeShapeType="1"/>
            </p:cNvSpPr>
            <p:nvPr/>
          </p:nvSpPr>
          <p:spPr bwMode="auto">
            <a:xfrm>
              <a:off x="3923" y="1767"/>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22255" name="Text Box 15"/>
            <p:cNvSpPr txBox="1">
              <a:spLocks noChangeArrowheads="1"/>
            </p:cNvSpPr>
            <p:nvPr/>
          </p:nvSpPr>
          <p:spPr bwMode="auto">
            <a:xfrm>
              <a:off x="4377" y="1661"/>
              <a:ext cx="83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 2287 N/m</a:t>
              </a:r>
              <a:r>
                <a:rPr lang="eu-ES" baseline="30000"/>
                <a:t>2</a:t>
              </a:r>
              <a:endParaRPr lang="eu-ES"/>
            </a:p>
          </p:txBody>
        </p:sp>
      </p:grpSp>
      <p:pic>
        <p:nvPicPr>
          <p:cNvPr id="1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2946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84002"/>
                                        </p:tgtEl>
                                        <p:attrNameLst>
                                          <p:attrName>style.visibility</p:attrName>
                                        </p:attrNameLst>
                                      </p:cBhvr>
                                      <p:to>
                                        <p:strVal val="visible"/>
                                      </p:to>
                                    </p:set>
                                    <p:anim calcmode="lin" valueType="num">
                                      <p:cBhvr>
                                        <p:cTn id="7" dur="500" fill="hold"/>
                                        <p:tgtEl>
                                          <p:spTgt spid="384002"/>
                                        </p:tgtEl>
                                        <p:attrNameLst>
                                          <p:attrName>ppt_w</p:attrName>
                                        </p:attrNameLst>
                                      </p:cBhvr>
                                      <p:tavLst>
                                        <p:tav tm="0">
                                          <p:val>
                                            <p:fltVal val="0"/>
                                          </p:val>
                                        </p:tav>
                                        <p:tav tm="100000">
                                          <p:val>
                                            <p:strVal val="#ppt_w"/>
                                          </p:val>
                                        </p:tav>
                                      </p:tavLst>
                                    </p:anim>
                                    <p:anim calcmode="lin" valueType="num">
                                      <p:cBhvr>
                                        <p:cTn id="8" dur="500" fill="hold"/>
                                        <p:tgtEl>
                                          <p:spTgt spid="3840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84003"/>
                                        </p:tgtEl>
                                        <p:attrNameLst>
                                          <p:attrName>style.visibility</p:attrName>
                                        </p:attrNameLst>
                                      </p:cBhvr>
                                      <p:to>
                                        <p:strVal val="visible"/>
                                      </p:to>
                                    </p:set>
                                    <p:animEffect transition="in" filter="dissolve">
                                      <p:cBhvr>
                                        <p:cTn id="13" dur="500"/>
                                        <p:tgtEl>
                                          <p:spTgt spid="38400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384005"/>
                                        </p:tgtEl>
                                        <p:attrNameLst>
                                          <p:attrName>style.visibility</p:attrName>
                                        </p:attrNameLst>
                                      </p:cBhvr>
                                      <p:to>
                                        <p:strVal val="visible"/>
                                      </p:to>
                                    </p:set>
                                    <p:animEffect transition="in" filter="fade">
                                      <p:cBhvr>
                                        <p:cTn id="18" dur="1000"/>
                                        <p:tgtEl>
                                          <p:spTgt spid="384005"/>
                                        </p:tgtEl>
                                      </p:cBhvr>
                                    </p:animEffect>
                                    <p:anim calcmode="lin" valueType="num">
                                      <p:cBhvr>
                                        <p:cTn id="19" dur="1000" fill="hold"/>
                                        <p:tgtEl>
                                          <p:spTgt spid="384005"/>
                                        </p:tgtEl>
                                        <p:attrNameLst>
                                          <p:attrName>ppt_x</p:attrName>
                                        </p:attrNameLst>
                                      </p:cBhvr>
                                      <p:tavLst>
                                        <p:tav tm="0">
                                          <p:val>
                                            <p:strVal val="#ppt_x"/>
                                          </p:val>
                                        </p:tav>
                                        <p:tav tm="100000">
                                          <p:val>
                                            <p:strVal val="#ppt_x"/>
                                          </p:val>
                                        </p:tav>
                                      </p:tavLst>
                                    </p:anim>
                                    <p:anim calcmode="lin" valueType="num">
                                      <p:cBhvr>
                                        <p:cTn id="20" dur="900" decel="100000" fill="hold"/>
                                        <p:tgtEl>
                                          <p:spTgt spid="38400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84005"/>
                                        </p:tgtEl>
                                        <p:attrNameLst>
                                          <p:attrName>ppt_y</p:attrName>
                                        </p:attrNameLst>
                                      </p:cBhvr>
                                      <p:tavLst>
                                        <p:tav tm="0">
                                          <p:val>
                                            <p:strVal val="#ppt_y-.03"/>
                                          </p:val>
                                        </p:tav>
                                        <p:tav tm="100000">
                                          <p:val>
                                            <p:strVal val="#ppt_y"/>
                                          </p:val>
                                        </p:tav>
                                      </p:tavLst>
                                    </p:anim>
                                  </p:childTnLst>
                                </p:cTn>
                              </p:par>
                              <p:par>
                                <p:cTn id="22" presetID="9"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2" grpId="0" animBg="1"/>
      <p:bldP spid="384003" grpId="0" animBg="1"/>
      <p:bldP spid="3840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F5AE593-5C9F-3449-9E70-CDC6E4195A29}" type="slidenum">
              <a:rPr lang="eu-ES" sz="1400">
                <a:latin typeface="Times" charset="0"/>
              </a:rPr>
              <a:pPr/>
              <a:t>13</a:t>
            </a:fld>
            <a:endParaRPr lang="eu-ES" sz="1400">
              <a:latin typeface="Times" charset="0"/>
            </a:endParaRPr>
          </a:p>
        </p:txBody>
      </p:sp>
      <p:sp>
        <p:nvSpPr>
          <p:cNvPr id="385026" name="Text Box 2"/>
          <p:cNvSpPr txBox="1">
            <a:spLocks noChangeArrowheads="1"/>
          </p:cNvSpPr>
          <p:nvPr/>
        </p:nvSpPr>
        <p:spPr bwMode="auto">
          <a:xfrm>
            <a:off x="643720" y="923925"/>
            <a:ext cx="4347380" cy="833178"/>
          </a:xfrm>
          <a:prstGeom prst="rect">
            <a:avLst/>
          </a:prstGeom>
          <a:solidFill>
            <a:srgbClr val="FFFF99"/>
          </a:solidFill>
          <a:ln w="9525">
            <a:solidFill>
              <a:srgbClr val="000000"/>
            </a:solidFill>
            <a:miter lim="800000"/>
            <a:headEnd/>
            <a:tailEnd/>
          </a:ln>
        </p:spPr>
        <p:txBody>
          <a:bodyPr wrap="square"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solidFill>
                  <a:srgbClr val="000000"/>
                </a:solidFill>
              </a:rPr>
              <a:t>Zein presio egin dezakegu 10 N-eko indarrarekin 10</a:t>
            </a:r>
            <a:r>
              <a:rPr lang="eu-ES" baseline="30000" dirty="0">
                <a:solidFill>
                  <a:srgbClr val="000000"/>
                </a:solidFill>
                <a:cs typeface="Arial" charset="0"/>
              </a:rPr>
              <a:t>−1</a:t>
            </a:r>
            <a:r>
              <a:rPr lang="eu-ES" dirty="0">
                <a:solidFill>
                  <a:srgbClr val="000000"/>
                </a:solidFill>
                <a:cs typeface="Arial" charset="0"/>
              </a:rPr>
              <a:t> mm</a:t>
            </a:r>
            <a:r>
              <a:rPr lang="eu-ES" baseline="30000" dirty="0">
                <a:solidFill>
                  <a:srgbClr val="000000"/>
                </a:solidFill>
                <a:cs typeface="Arial" charset="0"/>
              </a:rPr>
              <a:t>2 </a:t>
            </a:r>
            <a:r>
              <a:rPr lang="eu-ES" dirty="0">
                <a:solidFill>
                  <a:srgbClr val="000000"/>
                </a:solidFill>
                <a:cs typeface="Arial" charset="0"/>
              </a:rPr>
              <a:t>azalera duen jostorratza ehunean sartu nahi </a:t>
            </a:r>
            <a:r>
              <a:rPr lang="eu-ES" dirty="0" smtClean="0">
                <a:solidFill>
                  <a:srgbClr val="000000"/>
                </a:solidFill>
                <a:cs typeface="Arial" charset="0"/>
              </a:rPr>
              <a:t>dugunean?</a:t>
            </a:r>
            <a:endParaRPr lang="eu-ES" dirty="0">
              <a:solidFill>
                <a:srgbClr val="000000"/>
              </a:solidFill>
              <a:cs typeface="Arial" charset="0"/>
            </a:endParaRPr>
          </a:p>
        </p:txBody>
      </p:sp>
      <p:grpSp>
        <p:nvGrpSpPr>
          <p:cNvPr id="523268" name="Group 15"/>
          <p:cNvGrpSpPr>
            <a:grpSpLocks/>
          </p:cNvGrpSpPr>
          <p:nvPr/>
        </p:nvGrpSpPr>
        <p:grpSpPr bwMode="auto">
          <a:xfrm>
            <a:off x="4129087" y="1882100"/>
            <a:ext cx="3044825" cy="3616325"/>
            <a:chOff x="2938" y="2236"/>
            <a:chExt cx="2540" cy="1884"/>
          </a:xfrm>
        </p:grpSpPr>
        <p:sp>
          <p:nvSpPr>
            <p:cNvPr id="523269" name="Text Box 4"/>
            <p:cNvSpPr txBox="1">
              <a:spLocks noChangeArrowheads="1"/>
            </p:cNvSpPr>
            <p:nvPr/>
          </p:nvSpPr>
          <p:spPr bwMode="auto">
            <a:xfrm>
              <a:off x="2938" y="2236"/>
              <a:ext cx="2540" cy="1884"/>
            </a:xfrm>
            <a:prstGeom prst="rect">
              <a:avLst/>
            </a:prstGeom>
            <a:solidFill>
              <a:srgbClr val="FFFFCC"/>
            </a:solidFill>
            <a:ln w="9525">
              <a:solidFill>
                <a:schemeClr val="tx1"/>
              </a:solidFill>
              <a:miter lim="800000"/>
              <a:headEnd/>
              <a:tailEnd/>
            </a:ln>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baseline="30000"/>
                <a:t> </a:t>
              </a:r>
              <a:endParaRPr lang="eu-ES"/>
            </a:p>
            <a:p>
              <a:pPr algn="ctr" eaLnBrk="1" hangingPunct="1"/>
              <a:endParaRPr lang="eu-ES"/>
            </a:p>
            <a:p>
              <a:pPr algn="ctr" eaLnBrk="1" hangingPunct="1"/>
              <a:endParaRPr lang="eu-ES"/>
            </a:p>
            <a:p>
              <a:pPr algn="ctr" eaLnBrk="1" hangingPunct="1"/>
              <a:endParaRPr lang="eu-ES"/>
            </a:p>
            <a:p>
              <a:pPr algn="ctr" eaLnBrk="1" hangingPunct="1"/>
              <a:endParaRPr lang="eu-ES"/>
            </a:p>
            <a:p>
              <a:pPr algn="ctr" eaLnBrk="1" hangingPunct="1"/>
              <a:endParaRPr lang="eu-ES"/>
            </a:p>
            <a:p>
              <a:pPr algn="ctr" eaLnBrk="1" hangingPunct="1"/>
              <a:r>
                <a:rPr lang="eu-ES"/>
                <a:t>Presioa da 100 000 000 N/m</a:t>
              </a:r>
              <a:r>
                <a:rPr lang="eu-ES" baseline="30000"/>
                <a:t>2</a:t>
              </a:r>
              <a:r>
                <a:rPr lang="eu-ES"/>
                <a:t>.</a:t>
              </a:r>
            </a:p>
            <a:p>
              <a:pPr algn="ctr" eaLnBrk="1" hangingPunct="1"/>
              <a:endParaRPr lang="eu-ES" sz="1700" b="1">
                <a:solidFill>
                  <a:srgbClr val="3333CC"/>
                </a:solidFill>
              </a:endParaRPr>
            </a:p>
            <a:p>
              <a:pPr algn="ctr" eaLnBrk="1" hangingPunct="1"/>
              <a:r>
                <a:rPr lang="eu-ES" sz="1700" b="1">
                  <a:solidFill>
                    <a:srgbClr val="3333CC"/>
                  </a:solidFill>
                </a:rPr>
                <a:t>Ondorioz jostorratzekin deformazio handiak sor daitezke</a:t>
              </a:r>
              <a:r>
                <a:rPr lang="eu-ES"/>
                <a:t>.</a:t>
              </a:r>
            </a:p>
            <a:p>
              <a:pPr algn="ctr" eaLnBrk="1" hangingPunct="1"/>
              <a:endParaRPr lang="eu-ES"/>
            </a:p>
            <a:p>
              <a:pPr algn="ctr" eaLnBrk="1" hangingPunct="1"/>
              <a:endParaRPr lang="eu-ES"/>
            </a:p>
          </p:txBody>
        </p:sp>
        <p:grpSp>
          <p:nvGrpSpPr>
            <p:cNvPr id="523270" name="Group 5"/>
            <p:cNvGrpSpPr>
              <a:grpSpLocks/>
            </p:cNvGrpSpPr>
            <p:nvPr/>
          </p:nvGrpSpPr>
          <p:grpSpPr bwMode="auto">
            <a:xfrm>
              <a:off x="3215" y="2480"/>
              <a:ext cx="2168" cy="363"/>
              <a:chOff x="3384" y="1700"/>
              <a:chExt cx="2168" cy="363"/>
            </a:xfrm>
          </p:grpSpPr>
          <p:sp>
            <p:nvSpPr>
              <p:cNvPr id="523271" name="Text Box 6"/>
              <p:cNvSpPr txBox="1">
                <a:spLocks noChangeArrowheads="1"/>
              </p:cNvSpPr>
              <p:nvPr/>
            </p:nvSpPr>
            <p:spPr bwMode="auto">
              <a:xfrm>
                <a:off x="3384" y="1778"/>
                <a:ext cx="413"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a:t>
                </a:r>
              </a:p>
            </p:txBody>
          </p:sp>
          <p:sp>
            <p:nvSpPr>
              <p:cNvPr id="523272" name="Text Box 7"/>
              <p:cNvSpPr txBox="1">
                <a:spLocks noChangeArrowheads="1"/>
              </p:cNvSpPr>
              <p:nvPr/>
            </p:nvSpPr>
            <p:spPr bwMode="auto">
              <a:xfrm>
                <a:off x="3708" y="1706"/>
                <a:ext cx="257"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a:t>
                </a:r>
              </a:p>
            </p:txBody>
          </p:sp>
          <p:sp>
            <p:nvSpPr>
              <p:cNvPr id="523273" name="Text Box 8"/>
              <p:cNvSpPr txBox="1">
                <a:spLocks noChangeArrowheads="1"/>
              </p:cNvSpPr>
              <p:nvPr/>
            </p:nvSpPr>
            <p:spPr bwMode="auto">
              <a:xfrm>
                <a:off x="3704" y="1887"/>
                <a:ext cx="267"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p>
            </p:txBody>
          </p:sp>
          <p:sp>
            <p:nvSpPr>
              <p:cNvPr id="523274" name="Line 9"/>
              <p:cNvSpPr>
                <a:spLocks noChangeShapeType="1"/>
              </p:cNvSpPr>
              <p:nvPr/>
            </p:nvSpPr>
            <p:spPr bwMode="auto">
              <a:xfrm>
                <a:off x="3714" y="1887"/>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23275" name="Text Box 10"/>
              <p:cNvSpPr txBox="1">
                <a:spLocks noChangeArrowheads="1"/>
              </p:cNvSpPr>
              <p:nvPr/>
            </p:nvSpPr>
            <p:spPr bwMode="auto">
              <a:xfrm>
                <a:off x="3895" y="1781"/>
                <a:ext cx="253"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t>
                </a:r>
              </a:p>
            </p:txBody>
          </p:sp>
          <p:sp>
            <p:nvSpPr>
              <p:cNvPr id="523276" name="Text Box 11"/>
              <p:cNvSpPr txBox="1">
                <a:spLocks noChangeArrowheads="1"/>
              </p:cNvSpPr>
              <p:nvPr/>
            </p:nvSpPr>
            <p:spPr bwMode="auto">
              <a:xfrm>
                <a:off x="4213" y="1872"/>
                <a:ext cx="47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10</a:t>
                </a:r>
                <a:r>
                  <a:rPr lang="eu-ES" baseline="30000">
                    <a:cs typeface="Arial" charset="0"/>
                  </a:rPr>
                  <a:t>−7</a:t>
                </a:r>
                <a:endParaRPr lang="eu-ES">
                  <a:cs typeface="Arial" charset="0"/>
                </a:endParaRPr>
              </a:p>
            </p:txBody>
          </p:sp>
          <p:sp>
            <p:nvSpPr>
              <p:cNvPr id="523277" name="Line 12"/>
              <p:cNvSpPr>
                <a:spLocks noChangeShapeType="1"/>
              </p:cNvSpPr>
              <p:nvPr/>
            </p:nvSpPr>
            <p:spPr bwMode="auto">
              <a:xfrm>
                <a:off x="4122" y="1887"/>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23278" name="Text Box 13"/>
              <p:cNvSpPr txBox="1">
                <a:spLocks noChangeArrowheads="1"/>
              </p:cNvSpPr>
              <p:nvPr/>
            </p:nvSpPr>
            <p:spPr bwMode="auto">
              <a:xfrm>
                <a:off x="4575" y="1781"/>
                <a:ext cx="977"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 10</a:t>
                </a:r>
                <a:r>
                  <a:rPr lang="eu-ES" baseline="30000"/>
                  <a:t>8</a:t>
                </a:r>
                <a:r>
                  <a:rPr lang="eu-ES"/>
                  <a:t> N/m</a:t>
                </a:r>
                <a:r>
                  <a:rPr lang="eu-ES" baseline="30000"/>
                  <a:t>2</a:t>
                </a:r>
                <a:endParaRPr lang="eu-ES"/>
              </a:p>
            </p:txBody>
          </p:sp>
          <p:sp>
            <p:nvSpPr>
              <p:cNvPr id="523279" name="Text Box 14"/>
              <p:cNvSpPr txBox="1">
                <a:spLocks noChangeArrowheads="1"/>
              </p:cNvSpPr>
              <p:nvPr/>
            </p:nvSpPr>
            <p:spPr bwMode="auto">
              <a:xfrm>
                <a:off x="4246" y="1700"/>
                <a:ext cx="341"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10</a:t>
                </a:r>
              </a:p>
            </p:txBody>
          </p:sp>
        </p:grpSp>
      </p:grpSp>
      <p:pic>
        <p:nvPicPr>
          <p:cNvPr id="1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5152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85026"/>
                                        </p:tgtEl>
                                        <p:attrNameLst>
                                          <p:attrName>style.visibility</p:attrName>
                                        </p:attrNameLst>
                                      </p:cBhvr>
                                      <p:to>
                                        <p:strVal val="visible"/>
                                      </p:to>
                                    </p:set>
                                    <p:anim calcmode="lin" valueType="num">
                                      <p:cBhvr>
                                        <p:cTn id="7" dur="500" fill="hold"/>
                                        <p:tgtEl>
                                          <p:spTgt spid="385026"/>
                                        </p:tgtEl>
                                        <p:attrNameLst>
                                          <p:attrName>ppt_w</p:attrName>
                                        </p:attrNameLst>
                                      </p:cBhvr>
                                      <p:tavLst>
                                        <p:tav tm="0">
                                          <p:val>
                                            <p:fltVal val="0"/>
                                          </p:val>
                                        </p:tav>
                                        <p:tav tm="100000">
                                          <p:val>
                                            <p:strVal val="#ppt_w"/>
                                          </p:val>
                                        </p:tav>
                                      </p:tavLst>
                                    </p:anim>
                                    <p:anim calcmode="lin" valueType="num">
                                      <p:cBhvr>
                                        <p:cTn id="8" dur="500" fill="hold"/>
                                        <p:tgtEl>
                                          <p:spTgt spid="3850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7520C63-3FCC-F446-A603-5F09D33AB5CD}" type="slidenum">
              <a:rPr lang="eu-ES" sz="1400">
                <a:latin typeface="Times" charset="0"/>
              </a:rPr>
              <a:pPr/>
              <a:t>14</a:t>
            </a:fld>
            <a:endParaRPr lang="eu-ES" sz="1400">
              <a:latin typeface="Times" charset="0"/>
            </a:endParaRPr>
          </a:p>
        </p:txBody>
      </p:sp>
      <p:sp>
        <p:nvSpPr>
          <p:cNvPr id="386051" name="Text Box 3"/>
          <p:cNvSpPr txBox="1">
            <a:spLocks noChangeArrowheads="1"/>
          </p:cNvSpPr>
          <p:nvPr/>
        </p:nvSpPr>
        <p:spPr bwMode="auto">
          <a:xfrm>
            <a:off x="1457325" y="1317171"/>
            <a:ext cx="6227763" cy="83502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Baloia </a:t>
            </a:r>
            <a:r>
              <a:rPr lang="eu-ES" dirty="0" smtClean="0"/>
              <a:t>puztu ondoren gogorragoa </a:t>
            </a:r>
            <a:r>
              <a:rPr lang="eu-ES" dirty="0"/>
              <a:t>jartzen da.  Zergatik? Barnean dagoen aireak baloiaren hormei presioa egiten al die? Barnean dagoen aireak behera egiten al du indarra? Eta gora? </a:t>
            </a:r>
          </a:p>
        </p:txBody>
      </p:sp>
      <p:sp>
        <p:nvSpPr>
          <p:cNvPr id="386106" name="Text Box 58"/>
          <p:cNvSpPr txBox="1">
            <a:spLocks noChangeArrowheads="1"/>
          </p:cNvSpPr>
          <p:nvPr/>
        </p:nvSpPr>
        <p:spPr bwMode="auto">
          <a:xfrm>
            <a:off x="2170709" y="3425766"/>
            <a:ext cx="4664075" cy="10795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Baloia gogorrago jartzen da barnean dagoen aireak kanpoaldera indarra egiten baitu norabide guztietan. Alde guztietatik da gogorra, bizikleten gurpilean gertatzen den bezala.</a:t>
            </a:r>
          </a:p>
        </p:txBody>
      </p:sp>
      <p:pic>
        <p:nvPicPr>
          <p:cNvPr id="8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643631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86051"/>
                                        </p:tgtEl>
                                        <p:attrNameLst>
                                          <p:attrName>style.visibility</p:attrName>
                                        </p:attrNameLst>
                                      </p:cBhvr>
                                      <p:to>
                                        <p:strVal val="visible"/>
                                      </p:to>
                                    </p:set>
                                    <p:anim calcmode="lin" valueType="num">
                                      <p:cBhvr>
                                        <p:cTn id="7" dur="500" fill="hold"/>
                                        <p:tgtEl>
                                          <p:spTgt spid="386051"/>
                                        </p:tgtEl>
                                        <p:attrNameLst>
                                          <p:attrName>ppt_w</p:attrName>
                                        </p:attrNameLst>
                                      </p:cBhvr>
                                      <p:tavLst>
                                        <p:tav tm="0">
                                          <p:val>
                                            <p:fltVal val="0"/>
                                          </p:val>
                                        </p:tav>
                                        <p:tav tm="100000">
                                          <p:val>
                                            <p:strVal val="#ppt_w"/>
                                          </p:val>
                                        </p:tav>
                                      </p:tavLst>
                                    </p:anim>
                                    <p:anim calcmode="lin" valueType="num">
                                      <p:cBhvr>
                                        <p:cTn id="8" dur="500" fill="hold"/>
                                        <p:tgtEl>
                                          <p:spTgt spid="38605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37" presetClass="entr" presetSubtype="0" fill="hold" grpId="0" nodeType="afterEffect">
                                  <p:stCondLst>
                                    <p:cond delay="0"/>
                                  </p:stCondLst>
                                  <p:childTnLst>
                                    <p:set>
                                      <p:cBhvr>
                                        <p:cTn id="11" dur="1" fill="hold">
                                          <p:stCondLst>
                                            <p:cond delay="0"/>
                                          </p:stCondLst>
                                        </p:cTn>
                                        <p:tgtEl>
                                          <p:spTgt spid="386106"/>
                                        </p:tgtEl>
                                        <p:attrNameLst>
                                          <p:attrName>style.visibility</p:attrName>
                                        </p:attrNameLst>
                                      </p:cBhvr>
                                      <p:to>
                                        <p:strVal val="visible"/>
                                      </p:to>
                                    </p:set>
                                    <p:animEffect transition="in" filter="fade">
                                      <p:cBhvr>
                                        <p:cTn id="12" dur="1000"/>
                                        <p:tgtEl>
                                          <p:spTgt spid="386106"/>
                                        </p:tgtEl>
                                      </p:cBhvr>
                                    </p:animEffect>
                                    <p:anim calcmode="lin" valueType="num">
                                      <p:cBhvr>
                                        <p:cTn id="13" dur="1000" fill="hold"/>
                                        <p:tgtEl>
                                          <p:spTgt spid="386106"/>
                                        </p:tgtEl>
                                        <p:attrNameLst>
                                          <p:attrName>ppt_x</p:attrName>
                                        </p:attrNameLst>
                                      </p:cBhvr>
                                      <p:tavLst>
                                        <p:tav tm="0">
                                          <p:val>
                                            <p:strVal val="#ppt_x"/>
                                          </p:val>
                                        </p:tav>
                                        <p:tav tm="100000">
                                          <p:val>
                                            <p:strVal val="#ppt_x"/>
                                          </p:val>
                                        </p:tav>
                                      </p:tavLst>
                                    </p:anim>
                                    <p:anim calcmode="lin" valueType="num">
                                      <p:cBhvr>
                                        <p:cTn id="14" dur="900" decel="100000" fill="hold"/>
                                        <p:tgtEl>
                                          <p:spTgt spid="386106"/>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8610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1" grpId="0" animBg="1"/>
      <p:bldP spid="38610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A6372F9-EA7D-7E42-B262-099A8AA4C3E5}" type="slidenum">
              <a:rPr lang="eu-ES" sz="1400">
                <a:latin typeface="Times" charset="0"/>
              </a:rPr>
              <a:pPr/>
              <a:t>15</a:t>
            </a:fld>
            <a:endParaRPr lang="eu-ES" sz="1400">
              <a:latin typeface="Times" charset="0"/>
            </a:endParaRPr>
          </a:p>
        </p:txBody>
      </p:sp>
      <p:sp>
        <p:nvSpPr>
          <p:cNvPr id="388099" name="Text Box 3"/>
          <p:cNvSpPr txBox="1">
            <a:spLocks noChangeArrowheads="1"/>
          </p:cNvSpPr>
          <p:nvPr/>
        </p:nvSpPr>
        <p:spPr bwMode="auto">
          <a:xfrm>
            <a:off x="1065213" y="1285263"/>
            <a:ext cx="5327650"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Baloiaren kasuan, airearen presioa nola kalkula dezakegu?</a:t>
            </a:r>
          </a:p>
        </p:txBody>
      </p:sp>
      <p:sp>
        <p:nvSpPr>
          <p:cNvPr id="388173" name="Text Box 77"/>
          <p:cNvSpPr txBox="1">
            <a:spLocks noChangeArrowheads="1"/>
          </p:cNvSpPr>
          <p:nvPr/>
        </p:nvSpPr>
        <p:spPr bwMode="auto">
          <a:xfrm>
            <a:off x="5154612" y="2640013"/>
            <a:ext cx="2797175" cy="1812925"/>
          </a:xfrm>
          <a:prstGeom prst="rect">
            <a:avLst/>
          </a:prstGeom>
          <a:solidFill>
            <a:srgbClr val="FFFFCC"/>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Presioa solidoen kasuan bezala kalkulatzen da, egindako indarra eragindako azaleraren zatiketa bezala.:</a:t>
            </a:r>
          </a:p>
          <a:p>
            <a:pPr algn="ctr" eaLnBrk="1" hangingPunct="1"/>
            <a:endParaRPr lang="eu-ES" dirty="0"/>
          </a:p>
          <a:p>
            <a:pPr algn="ctr" eaLnBrk="1" hangingPunct="1"/>
            <a:endParaRPr lang="eu-ES" dirty="0"/>
          </a:p>
          <a:p>
            <a:pPr algn="ctr" eaLnBrk="1" hangingPunct="1"/>
            <a:endParaRPr lang="eu-ES" dirty="0"/>
          </a:p>
        </p:txBody>
      </p:sp>
      <p:grpSp>
        <p:nvGrpSpPr>
          <p:cNvPr id="3" name="Group 78"/>
          <p:cNvGrpSpPr>
            <a:grpSpLocks/>
          </p:cNvGrpSpPr>
          <p:nvPr/>
        </p:nvGrpSpPr>
        <p:grpSpPr bwMode="auto">
          <a:xfrm>
            <a:off x="6843713" y="3716338"/>
            <a:ext cx="838200" cy="623887"/>
            <a:chOff x="0" y="3018"/>
            <a:chExt cx="528" cy="393"/>
          </a:xfrm>
        </p:grpSpPr>
        <p:sp>
          <p:nvSpPr>
            <p:cNvPr id="526362" name="Text Box 79"/>
            <p:cNvSpPr txBox="1">
              <a:spLocks noChangeArrowheads="1"/>
            </p:cNvSpPr>
            <p:nvPr/>
          </p:nvSpPr>
          <p:spPr bwMode="auto">
            <a:xfrm>
              <a:off x="0" y="3090"/>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i="1">
                  <a:solidFill>
                    <a:srgbClr val="3333CC"/>
                  </a:solidFill>
                </a:rPr>
                <a:t>P =</a:t>
              </a:r>
            </a:p>
          </p:txBody>
        </p:sp>
        <p:sp>
          <p:nvSpPr>
            <p:cNvPr id="526363" name="Text Box 80"/>
            <p:cNvSpPr txBox="1">
              <a:spLocks noChangeArrowheads="1"/>
            </p:cNvSpPr>
            <p:nvPr/>
          </p:nvSpPr>
          <p:spPr bwMode="auto">
            <a:xfrm>
              <a:off x="324" y="3018"/>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i="1">
                  <a:solidFill>
                    <a:srgbClr val="3333CC"/>
                  </a:solidFill>
                </a:rPr>
                <a:t>F</a:t>
              </a:r>
            </a:p>
          </p:txBody>
        </p:sp>
        <p:sp>
          <p:nvSpPr>
            <p:cNvPr id="526364" name="Text Box 81"/>
            <p:cNvSpPr txBox="1">
              <a:spLocks noChangeArrowheads="1"/>
            </p:cNvSpPr>
            <p:nvPr/>
          </p:nvSpPr>
          <p:spPr bwMode="auto">
            <a:xfrm>
              <a:off x="320" y="3199"/>
              <a:ext cx="2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i="1">
                  <a:solidFill>
                    <a:srgbClr val="3333CC"/>
                  </a:solidFill>
                </a:rPr>
                <a:t>A</a:t>
              </a:r>
            </a:p>
          </p:txBody>
        </p:sp>
        <p:sp>
          <p:nvSpPr>
            <p:cNvPr id="526365" name="Line 82"/>
            <p:cNvSpPr>
              <a:spLocks noChangeShapeType="1"/>
            </p:cNvSpPr>
            <p:nvPr/>
          </p:nvSpPr>
          <p:spPr bwMode="auto">
            <a:xfrm>
              <a:off x="330" y="3199"/>
              <a:ext cx="182" cy="0"/>
            </a:xfrm>
            <a:prstGeom prst="line">
              <a:avLst/>
            </a:prstGeom>
            <a:noFill/>
            <a:ln w="19050">
              <a:solidFill>
                <a:srgbClr val="3333CC"/>
              </a:solidFill>
              <a:round/>
              <a:headEnd/>
              <a:tailEnd/>
            </a:ln>
            <a:extLst>
              <a:ext uri="{909E8E84-426E-40dd-AFC4-6F175D3DCCD1}">
                <a14:hiddenFill xmlns:a14="http://schemas.microsoft.com/office/drawing/2010/main">
                  <a:noFill/>
                </a14:hiddenFill>
              </a:ext>
            </a:extLst>
          </p:spPr>
          <p:txBody>
            <a:bodyPr/>
            <a:lstStyle/>
            <a:p>
              <a:endParaRPr lang="es-ES"/>
            </a:p>
          </p:txBody>
        </p:sp>
      </p:grpSp>
      <p:pic>
        <p:nvPicPr>
          <p:cNvPr id="8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9868818"/>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88099"/>
                                        </p:tgtEl>
                                        <p:attrNameLst>
                                          <p:attrName>style.visibility</p:attrName>
                                        </p:attrNameLst>
                                      </p:cBhvr>
                                      <p:to>
                                        <p:strVal val="visible"/>
                                      </p:to>
                                    </p:set>
                                    <p:anim calcmode="lin" valueType="num">
                                      <p:cBhvr>
                                        <p:cTn id="7" dur="500" fill="hold"/>
                                        <p:tgtEl>
                                          <p:spTgt spid="388099"/>
                                        </p:tgtEl>
                                        <p:attrNameLst>
                                          <p:attrName>ppt_w</p:attrName>
                                        </p:attrNameLst>
                                      </p:cBhvr>
                                      <p:tavLst>
                                        <p:tav tm="0">
                                          <p:val>
                                            <p:fltVal val="0"/>
                                          </p:val>
                                        </p:tav>
                                        <p:tav tm="100000">
                                          <p:val>
                                            <p:strVal val="#ppt_w"/>
                                          </p:val>
                                        </p:tav>
                                      </p:tavLst>
                                    </p:anim>
                                    <p:anim calcmode="lin" valueType="num">
                                      <p:cBhvr>
                                        <p:cTn id="8" dur="500" fill="hold"/>
                                        <p:tgtEl>
                                          <p:spTgt spid="38809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88173"/>
                                        </p:tgtEl>
                                        <p:attrNameLst>
                                          <p:attrName>style.visibility</p:attrName>
                                        </p:attrNameLst>
                                      </p:cBhvr>
                                      <p:to>
                                        <p:strVal val="visible"/>
                                      </p:to>
                                    </p:set>
                                    <p:animEffect transition="in" filter="fade">
                                      <p:cBhvr>
                                        <p:cTn id="13" dur="1000"/>
                                        <p:tgtEl>
                                          <p:spTgt spid="388173"/>
                                        </p:tgtEl>
                                      </p:cBhvr>
                                    </p:animEffect>
                                    <p:anim calcmode="lin" valueType="num">
                                      <p:cBhvr>
                                        <p:cTn id="14" dur="1000" fill="hold"/>
                                        <p:tgtEl>
                                          <p:spTgt spid="388173"/>
                                        </p:tgtEl>
                                        <p:attrNameLst>
                                          <p:attrName>ppt_x</p:attrName>
                                        </p:attrNameLst>
                                      </p:cBhvr>
                                      <p:tavLst>
                                        <p:tav tm="0">
                                          <p:val>
                                            <p:strVal val="#ppt_x"/>
                                          </p:val>
                                        </p:tav>
                                        <p:tav tm="100000">
                                          <p:val>
                                            <p:strVal val="#ppt_x"/>
                                          </p:val>
                                        </p:tav>
                                      </p:tavLst>
                                    </p:anim>
                                    <p:anim calcmode="lin" valueType="num">
                                      <p:cBhvr>
                                        <p:cTn id="15" dur="900" decel="100000" fill="hold"/>
                                        <p:tgtEl>
                                          <p:spTgt spid="38817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88173"/>
                                        </p:tgtEl>
                                        <p:attrNameLst>
                                          <p:attrName>ppt_y</p:attrName>
                                        </p:attrNameLst>
                                      </p:cBhvr>
                                      <p:tavLst>
                                        <p:tav tm="0">
                                          <p:val>
                                            <p:strVal val="#ppt_y-.03"/>
                                          </p:val>
                                        </p:tav>
                                        <p:tav tm="100000">
                                          <p:val>
                                            <p:strVal val="#ppt_y"/>
                                          </p:val>
                                        </p:tav>
                                      </p:tavLst>
                                    </p:anim>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9" grpId="0" animBg="1"/>
      <p:bldP spid="38817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FD9B38D-1BF6-F742-9DF4-B8AD46B85289}" type="slidenum">
              <a:rPr lang="eu-ES" sz="1400">
                <a:latin typeface="Times" charset="0"/>
              </a:rPr>
              <a:pPr/>
              <a:t>16</a:t>
            </a:fld>
            <a:endParaRPr lang="eu-ES" sz="1400">
              <a:latin typeface="Times" charset="0"/>
            </a:endParaRPr>
          </a:p>
        </p:txBody>
      </p:sp>
      <p:sp>
        <p:nvSpPr>
          <p:cNvPr id="390220" name="Text Box 76"/>
          <p:cNvSpPr txBox="1">
            <a:spLocks noChangeArrowheads="1"/>
          </p:cNvSpPr>
          <p:nvPr/>
        </p:nvSpPr>
        <p:spPr bwMode="auto">
          <a:xfrm>
            <a:off x="882781" y="1366419"/>
            <a:ext cx="3982907" cy="584776"/>
          </a:xfrm>
          <a:prstGeom prst="rect">
            <a:avLst/>
          </a:prstGeom>
          <a:solidFill>
            <a:srgbClr val="FFFF99"/>
          </a:solidFill>
          <a:ln w="9525">
            <a:solidFill>
              <a:srgbClr val="0000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Gasen kasuan, </a:t>
            </a:r>
            <a:r>
              <a:rPr lang="eu-ES" dirty="0" smtClean="0"/>
              <a:t>presioa </a:t>
            </a:r>
            <a:r>
              <a:rPr lang="eu-ES" dirty="0"/>
              <a:t>norabide bakar batean egiten al dute?</a:t>
            </a:r>
          </a:p>
        </p:txBody>
      </p:sp>
      <p:sp>
        <p:nvSpPr>
          <p:cNvPr id="390221" name="Text Box 77"/>
          <p:cNvSpPr txBox="1">
            <a:spLocks noChangeArrowheads="1"/>
          </p:cNvSpPr>
          <p:nvPr/>
        </p:nvSpPr>
        <p:spPr bwMode="auto">
          <a:xfrm>
            <a:off x="5910263" y="2640013"/>
            <a:ext cx="2797175" cy="1338262"/>
          </a:xfrm>
          <a:prstGeom prst="rect">
            <a:avLst/>
          </a:prstGeom>
          <a:solidFill>
            <a:srgbClr val="FFFFCC"/>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CC3300"/>
                </a:solidFill>
              </a:rPr>
              <a:t>EZ</a:t>
            </a:r>
          </a:p>
          <a:p>
            <a:pPr algn="ctr" eaLnBrk="1" hangingPunct="1"/>
            <a:r>
              <a:rPr lang="eu-ES"/>
              <a:t>Norabide guztietan egiten dute presioa. Edozein norabide baliagarria da presioa egiterakoan.</a:t>
            </a:r>
          </a:p>
        </p:txBody>
      </p:sp>
      <p:pic>
        <p:nvPicPr>
          <p:cNvPr id="8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313297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90220"/>
                                        </p:tgtEl>
                                        <p:attrNameLst>
                                          <p:attrName>style.visibility</p:attrName>
                                        </p:attrNameLst>
                                      </p:cBhvr>
                                      <p:to>
                                        <p:strVal val="visible"/>
                                      </p:to>
                                    </p:set>
                                    <p:anim calcmode="lin" valueType="num">
                                      <p:cBhvr>
                                        <p:cTn id="7" dur="500" fill="hold"/>
                                        <p:tgtEl>
                                          <p:spTgt spid="390220"/>
                                        </p:tgtEl>
                                        <p:attrNameLst>
                                          <p:attrName>ppt_w</p:attrName>
                                        </p:attrNameLst>
                                      </p:cBhvr>
                                      <p:tavLst>
                                        <p:tav tm="0">
                                          <p:val>
                                            <p:fltVal val="0"/>
                                          </p:val>
                                        </p:tav>
                                        <p:tav tm="100000">
                                          <p:val>
                                            <p:strVal val="#ppt_w"/>
                                          </p:val>
                                        </p:tav>
                                      </p:tavLst>
                                    </p:anim>
                                    <p:anim calcmode="lin" valueType="num">
                                      <p:cBhvr>
                                        <p:cTn id="8" dur="500" fill="hold"/>
                                        <p:tgtEl>
                                          <p:spTgt spid="39022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90221"/>
                                        </p:tgtEl>
                                        <p:attrNameLst>
                                          <p:attrName>style.visibility</p:attrName>
                                        </p:attrNameLst>
                                      </p:cBhvr>
                                      <p:to>
                                        <p:strVal val="visible"/>
                                      </p:to>
                                    </p:set>
                                    <p:animEffect transition="in" filter="fade">
                                      <p:cBhvr>
                                        <p:cTn id="13" dur="1000"/>
                                        <p:tgtEl>
                                          <p:spTgt spid="390221"/>
                                        </p:tgtEl>
                                      </p:cBhvr>
                                    </p:animEffect>
                                    <p:anim calcmode="lin" valueType="num">
                                      <p:cBhvr>
                                        <p:cTn id="14" dur="1000" fill="hold"/>
                                        <p:tgtEl>
                                          <p:spTgt spid="390221"/>
                                        </p:tgtEl>
                                        <p:attrNameLst>
                                          <p:attrName>ppt_x</p:attrName>
                                        </p:attrNameLst>
                                      </p:cBhvr>
                                      <p:tavLst>
                                        <p:tav tm="0">
                                          <p:val>
                                            <p:strVal val="#ppt_x"/>
                                          </p:val>
                                        </p:tav>
                                        <p:tav tm="100000">
                                          <p:val>
                                            <p:strVal val="#ppt_x"/>
                                          </p:val>
                                        </p:tav>
                                      </p:tavLst>
                                    </p:anim>
                                    <p:anim calcmode="lin" valueType="num">
                                      <p:cBhvr>
                                        <p:cTn id="15" dur="900" decel="100000" fill="hold"/>
                                        <p:tgtEl>
                                          <p:spTgt spid="39022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902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220" grpId="0" animBg="1"/>
      <p:bldP spid="3902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08910CD-71BF-ED4A-B46E-2BD7C3DB45ED}" type="slidenum">
              <a:rPr lang="eu-ES" sz="1400">
                <a:latin typeface="Times" charset="0"/>
              </a:rPr>
              <a:pPr/>
              <a:t>17</a:t>
            </a:fld>
            <a:endParaRPr lang="eu-ES" sz="1400">
              <a:latin typeface="Times" charset="0"/>
            </a:endParaRPr>
          </a:p>
        </p:txBody>
      </p:sp>
      <p:sp>
        <p:nvSpPr>
          <p:cNvPr id="530434" name="Text Box 2"/>
          <p:cNvSpPr txBox="1">
            <a:spLocks noChangeArrowheads="1"/>
          </p:cNvSpPr>
          <p:nvPr/>
        </p:nvSpPr>
        <p:spPr bwMode="auto">
          <a:xfrm>
            <a:off x="142537" y="1414478"/>
            <a:ext cx="88392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dirty="0"/>
              <a:t>25.- Kalkulatu 60 kg-ko emakume batek egiten duen presioa zutik dagoenean:</a:t>
            </a:r>
          </a:p>
          <a:p>
            <a:endParaRPr lang="eu-ES" dirty="0"/>
          </a:p>
          <a:p>
            <a:r>
              <a:rPr lang="eu-ES" dirty="0"/>
              <a:t>a) Bere zapaten gainean.</a:t>
            </a:r>
          </a:p>
          <a:p>
            <a:r>
              <a:rPr lang="eu-ES" dirty="0"/>
              <a:t>b) 3000 cm</a:t>
            </a:r>
            <a:r>
              <a:rPr lang="eu-ES" baseline="30000" dirty="0"/>
              <a:t>2</a:t>
            </a:r>
            <a:r>
              <a:rPr lang="eu-ES" dirty="0"/>
              <a:t> azalera duten eskien gainean. </a:t>
            </a:r>
          </a:p>
          <a:p>
            <a:r>
              <a:rPr lang="eu-ES" b="1" dirty="0"/>
              <a:t>Sistema Internazionalean Presio unitateari Pascal esaten zaio 1 Pa = 1 N/ m</a:t>
            </a:r>
            <a:r>
              <a:rPr lang="eu-ES" b="1" baseline="30000" dirty="0"/>
              <a:t>2</a:t>
            </a:r>
            <a:r>
              <a:rPr lang="eu-ES" b="1" dirty="0"/>
              <a:t> </a:t>
            </a:r>
            <a:endParaRPr lang="eu-ES" b="1" dirty="0" smtClean="0"/>
          </a:p>
          <a:p>
            <a:r>
              <a:rPr lang="eu-ES" dirty="0"/>
              <a:t>Hizkuntza teknikoan erabiltzen den unitate bat kilopondio.cm</a:t>
            </a:r>
            <a:r>
              <a:rPr lang="eu-ES" baseline="30000" dirty="0"/>
              <a:t>2</a:t>
            </a:r>
            <a:r>
              <a:rPr lang="eu-ES" dirty="0"/>
              <a:t> da. Arruntago esanda presio-kiloak. Hau da: 9,8 N . cm</a:t>
            </a:r>
            <a:r>
              <a:rPr lang="eu-ES" baseline="30000" dirty="0"/>
              <a:t>2</a:t>
            </a:r>
            <a:r>
              <a:rPr lang="eu-ES" dirty="0"/>
              <a:t>. Zenbat pascal dira? </a:t>
            </a:r>
            <a:endParaRPr lang="eu-ES" b="1" dirty="0"/>
          </a:p>
          <a:p>
            <a:endParaRPr lang="eu-ES" dirty="0"/>
          </a:p>
          <a:p>
            <a:endParaRPr lang="eu-ES" b="1" dirty="0"/>
          </a:p>
          <a:p>
            <a:endParaRPr lang="eu-ES" dirty="0"/>
          </a:p>
          <a:p>
            <a:r>
              <a:rPr lang="eu-ES" dirty="0"/>
              <a:t>26.- Hartu xiringa bat eta kokatu enboloa barnean 10 cm</a:t>
            </a:r>
            <a:r>
              <a:rPr lang="eu-ES" baseline="30000" dirty="0"/>
              <a:t>3</a:t>
            </a:r>
            <a:r>
              <a:rPr lang="eu-ES" dirty="0"/>
              <a:t> aire egon dadin. Ondoren, eta irteera zuloa estaliz, bultzatu enboloa bolumena 5 cm</a:t>
            </a:r>
            <a:r>
              <a:rPr lang="eu-ES" baseline="30000" dirty="0"/>
              <a:t>3</a:t>
            </a:r>
            <a:r>
              <a:rPr lang="eu-ES" dirty="0"/>
              <a:t> egin arte. </a:t>
            </a:r>
          </a:p>
          <a:p>
            <a:endParaRPr lang="eu-ES" dirty="0"/>
          </a:p>
          <a:p>
            <a:r>
              <a:rPr lang="eu-ES" dirty="0"/>
              <a:t>a) Esplikatu zergatik bultzatu behar den enboloa sartu nahi dugunean.</a:t>
            </a:r>
          </a:p>
          <a:p>
            <a:r>
              <a:rPr lang="eu-ES" dirty="0"/>
              <a:t>b) Zergatik egin behar da gero eta indar gehiago sartzen an garenean? </a:t>
            </a:r>
          </a:p>
          <a:p>
            <a:r>
              <a:rPr lang="eu-ES" dirty="0"/>
              <a:t>c) Barruko aireak enboloa bultzatzen badu kanporantz, zergatik ez da guztiz kanporatzen?</a:t>
            </a:r>
          </a:p>
        </p:txBody>
      </p:sp>
      <p:sp>
        <p:nvSpPr>
          <p:cNvPr id="530435" name="Text Box 3"/>
          <p:cNvSpPr txBox="1">
            <a:spLocks noChangeArrowheads="1"/>
          </p:cNvSpPr>
          <p:nvPr/>
        </p:nvSpPr>
        <p:spPr bwMode="auto">
          <a:xfrm>
            <a:off x="699491" y="3430415"/>
            <a:ext cx="6011863"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b="1"/>
              <a:t>PRESIOA GASETAN. PRESIO ATMOSFERIKOA</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43302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4B93FB4-D0A0-464D-95CF-813A470B7051}" type="slidenum">
              <a:rPr lang="eu-ES" sz="1400">
                <a:latin typeface="Times" charset="0"/>
              </a:rPr>
              <a:pPr/>
              <a:t>18</a:t>
            </a:fld>
            <a:endParaRPr lang="eu-ES" sz="1400">
              <a:latin typeface="Times" charset="0"/>
            </a:endParaRPr>
          </a:p>
        </p:txBody>
      </p:sp>
      <p:sp>
        <p:nvSpPr>
          <p:cNvPr id="392194" name="Text Box 2"/>
          <p:cNvSpPr txBox="1">
            <a:spLocks noChangeArrowheads="1"/>
          </p:cNvSpPr>
          <p:nvPr/>
        </p:nvSpPr>
        <p:spPr bwMode="auto">
          <a:xfrm>
            <a:off x="1316038" y="1647557"/>
            <a:ext cx="6511925" cy="3460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Kotxe baten pneumatikoaren airearen presioa 2,8 kilokoa da (kp/cm</a:t>
            </a:r>
            <a:r>
              <a:rPr lang="eu-ES" baseline="30000" dirty="0"/>
              <a:t>2</a:t>
            </a:r>
            <a:r>
              <a:rPr lang="eu-ES" dirty="0"/>
              <a:t>). </a:t>
            </a:r>
          </a:p>
        </p:txBody>
      </p:sp>
      <p:sp>
        <p:nvSpPr>
          <p:cNvPr id="392196" name="Text Box 4"/>
          <p:cNvSpPr txBox="1">
            <a:spLocks noChangeArrowheads="1"/>
          </p:cNvSpPr>
          <p:nvPr/>
        </p:nvSpPr>
        <p:spPr bwMode="auto">
          <a:xfrm>
            <a:off x="1085154" y="2278102"/>
            <a:ext cx="6511925" cy="584776"/>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smtClean="0"/>
              <a:t>Irteera balbularekiko zenbateko indarra egiten du, azalera </a:t>
            </a:r>
            <a:r>
              <a:rPr lang="eu-ES" dirty="0"/>
              <a:t>0,2 </a:t>
            </a:r>
            <a:r>
              <a:rPr lang="eu-ES" dirty="0" smtClean="0"/>
              <a:t>cm</a:t>
            </a:r>
            <a:r>
              <a:rPr lang="eu-ES" baseline="30000" dirty="0" smtClean="0"/>
              <a:t>2 </a:t>
            </a:r>
            <a:r>
              <a:rPr lang="eu-ES" dirty="0" smtClean="0"/>
              <a:t>bada?.</a:t>
            </a:r>
            <a:endParaRPr lang="eu-ES" dirty="0"/>
          </a:p>
        </p:txBody>
      </p:sp>
      <p:sp>
        <p:nvSpPr>
          <p:cNvPr id="392197" name="Text Box 5"/>
          <p:cNvSpPr txBox="1">
            <a:spLocks noChangeArrowheads="1"/>
          </p:cNvSpPr>
          <p:nvPr/>
        </p:nvSpPr>
        <p:spPr bwMode="auto">
          <a:xfrm>
            <a:off x="827088" y="3432421"/>
            <a:ext cx="7489825" cy="369332"/>
          </a:xfrm>
          <a:prstGeom prst="rect">
            <a:avLst/>
          </a:prstGeom>
          <a:solidFill>
            <a:srgbClr val="CCFFFF"/>
          </a:solidFill>
          <a:ln w="9525">
            <a:solidFill>
              <a:srgbClr val="000000"/>
            </a:solidFill>
            <a:miter lim="800000"/>
            <a:headEnd/>
            <a:tailEnd/>
          </a:ln>
          <a:effectLst>
            <a:outerShdw dist="107763" dir="2700000" algn="ctr" rotWithShape="0">
              <a:schemeClr val="bg2">
                <a:alpha val="50000"/>
              </a:schemeClr>
            </a:outerShdw>
          </a:effectLst>
        </p:spPr>
        <p:txBody>
          <a:bodyPr>
            <a:spAutoFit/>
          </a:bodyPr>
          <a:lstStyle/>
          <a:p>
            <a:pPr algn="ctr" eaLnBrk="1" hangingPunct="1">
              <a:defRPr/>
            </a:pPr>
            <a:r>
              <a:rPr lang="eu-ES" dirty="0">
                <a:ea typeface="+mn-ea"/>
                <a:cs typeface="+mn-cs"/>
              </a:rPr>
              <a:t>kilopondio/cm</a:t>
            </a:r>
            <a:r>
              <a:rPr lang="eu-ES" baseline="30000" dirty="0">
                <a:ea typeface="+mn-ea"/>
                <a:cs typeface="+mn-cs"/>
              </a:rPr>
              <a:t>2 </a:t>
            </a:r>
            <a:r>
              <a:rPr lang="eu-ES" dirty="0" smtClean="0">
                <a:ea typeface="+mn-ea"/>
                <a:cs typeface="+mn-cs"/>
              </a:rPr>
              <a:t> </a:t>
            </a:r>
            <a:r>
              <a:rPr lang="eu-ES" dirty="0">
                <a:ea typeface="+mn-ea"/>
                <a:cs typeface="+mn-cs"/>
              </a:rPr>
              <a:t>9,8 N/cm</a:t>
            </a:r>
            <a:r>
              <a:rPr lang="eu-ES" baseline="30000" dirty="0">
                <a:ea typeface="+mn-ea"/>
                <a:cs typeface="+mn-cs"/>
              </a:rPr>
              <a:t>2</a:t>
            </a:r>
            <a:r>
              <a:rPr lang="eu-ES" dirty="0">
                <a:ea typeface="+mn-ea"/>
                <a:cs typeface="+mn-cs"/>
              </a:rPr>
              <a:t>-en </a:t>
            </a:r>
            <a:r>
              <a:rPr lang="eu-ES" dirty="0" smtClean="0">
                <a:ea typeface="+mn-ea"/>
                <a:cs typeface="+mn-cs"/>
              </a:rPr>
              <a:t>baliokidea da, </a:t>
            </a:r>
            <a:r>
              <a:rPr lang="eu-ES" dirty="0">
                <a:ea typeface="+mn-ea"/>
                <a:cs typeface="+mn-cs"/>
              </a:rPr>
              <a:t>hau da 98 000 N/m</a:t>
            </a:r>
            <a:r>
              <a:rPr lang="eu-ES" baseline="30000" dirty="0">
                <a:ea typeface="+mn-ea"/>
                <a:cs typeface="+mn-cs"/>
              </a:rPr>
              <a:t>2</a:t>
            </a:r>
            <a:r>
              <a:rPr lang="eu-ES" dirty="0">
                <a:ea typeface="+mn-ea"/>
                <a:cs typeface="+mn-cs"/>
              </a:rPr>
              <a:t>.</a:t>
            </a:r>
          </a:p>
        </p:txBody>
      </p:sp>
      <p:sp>
        <p:nvSpPr>
          <p:cNvPr id="392198" name="Text Box 6"/>
          <p:cNvSpPr txBox="1">
            <a:spLocks noChangeArrowheads="1"/>
          </p:cNvSpPr>
          <p:nvPr/>
        </p:nvSpPr>
        <p:spPr bwMode="auto">
          <a:xfrm>
            <a:off x="5219700" y="4184777"/>
            <a:ext cx="3270250" cy="346075"/>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i="1"/>
              <a:t>F = P S</a:t>
            </a:r>
            <a:r>
              <a:rPr lang="eu-ES"/>
              <a:t> = 274 400 · 2·10</a:t>
            </a:r>
            <a:r>
              <a:rPr lang="eu-ES" baseline="30000">
                <a:cs typeface="Arial" charset="0"/>
              </a:rPr>
              <a:t>−5 </a:t>
            </a:r>
            <a:r>
              <a:rPr lang="eu-ES">
                <a:cs typeface="Arial" charset="0"/>
              </a:rPr>
              <a:t>= 5,5 N</a:t>
            </a:r>
          </a:p>
        </p:txBody>
      </p:sp>
      <p:sp>
        <p:nvSpPr>
          <p:cNvPr id="392199" name="Text Box 7"/>
          <p:cNvSpPr txBox="1">
            <a:spLocks noChangeArrowheads="1"/>
          </p:cNvSpPr>
          <p:nvPr/>
        </p:nvSpPr>
        <p:spPr bwMode="auto">
          <a:xfrm>
            <a:off x="5287963" y="4742847"/>
            <a:ext cx="3608387" cy="346075"/>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i="1"/>
              <a:t>F = P A</a:t>
            </a:r>
            <a:r>
              <a:rPr lang="eu-ES"/>
              <a:t> = 274 400 · 2·10</a:t>
            </a:r>
            <a:r>
              <a:rPr lang="eu-ES" baseline="30000">
                <a:cs typeface="Arial" charset="0"/>
              </a:rPr>
              <a:t>−1 </a:t>
            </a:r>
            <a:r>
              <a:rPr lang="eu-ES">
                <a:cs typeface="Arial" charset="0"/>
              </a:rPr>
              <a:t>= 54 880 N</a:t>
            </a:r>
          </a:p>
        </p:txBody>
      </p:sp>
      <p:sp>
        <p:nvSpPr>
          <p:cNvPr id="392200" name="Text Box 8"/>
          <p:cNvSpPr txBox="1">
            <a:spLocks noChangeArrowheads="1"/>
          </p:cNvSpPr>
          <p:nvPr/>
        </p:nvSpPr>
        <p:spPr bwMode="auto">
          <a:xfrm>
            <a:off x="1085154" y="2304688"/>
            <a:ext cx="6511925"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Zein indar egiten du pneumatikoaren orman, bere azalera osoa 2000 cm</a:t>
            </a:r>
            <a:r>
              <a:rPr lang="eu-ES" baseline="30000" dirty="0"/>
              <a:t>2</a:t>
            </a:r>
            <a:r>
              <a:rPr lang="eu-ES" dirty="0"/>
              <a:t> </a:t>
            </a:r>
            <a:r>
              <a:rPr lang="eu-ES" dirty="0" smtClean="0"/>
              <a:t>bada?</a:t>
            </a:r>
            <a:endParaRPr lang="eu-ES" dirty="0"/>
          </a:p>
        </p:txBody>
      </p:sp>
      <p:pic>
        <p:nvPicPr>
          <p:cNvPr id="1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576336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92194"/>
                                        </p:tgtEl>
                                        <p:attrNameLst>
                                          <p:attrName>style.visibility</p:attrName>
                                        </p:attrNameLst>
                                      </p:cBhvr>
                                      <p:to>
                                        <p:strVal val="visible"/>
                                      </p:to>
                                    </p:set>
                                    <p:anim calcmode="lin" valueType="num">
                                      <p:cBhvr>
                                        <p:cTn id="7" dur="500" fill="hold"/>
                                        <p:tgtEl>
                                          <p:spTgt spid="392194"/>
                                        </p:tgtEl>
                                        <p:attrNameLst>
                                          <p:attrName>ppt_w</p:attrName>
                                        </p:attrNameLst>
                                      </p:cBhvr>
                                      <p:tavLst>
                                        <p:tav tm="0">
                                          <p:val>
                                            <p:fltVal val="0"/>
                                          </p:val>
                                        </p:tav>
                                        <p:tav tm="100000">
                                          <p:val>
                                            <p:strVal val="#ppt_w"/>
                                          </p:val>
                                        </p:tav>
                                      </p:tavLst>
                                    </p:anim>
                                    <p:anim calcmode="lin" valueType="num">
                                      <p:cBhvr>
                                        <p:cTn id="8" dur="500" fill="hold"/>
                                        <p:tgtEl>
                                          <p:spTgt spid="3921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92196"/>
                                        </p:tgtEl>
                                        <p:attrNameLst>
                                          <p:attrName>style.visibility</p:attrName>
                                        </p:attrNameLst>
                                      </p:cBhvr>
                                      <p:to>
                                        <p:strVal val="visible"/>
                                      </p:to>
                                    </p:set>
                                    <p:animEffect transition="in" filter="dissolve">
                                      <p:cBhvr>
                                        <p:cTn id="13" dur="500"/>
                                        <p:tgtEl>
                                          <p:spTgt spid="39219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92197"/>
                                        </p:tgtEl>
                                        <p:attrNameLst>
                                          <p:attrName>style.visibility</p:attrName>
                                        </p:attrNameLst>
                                      </p:cBhvr>
                                      <p:to>
                                        <p:strVal val="visible"/>
                                      </p:to>
                                    </p:set>
                                    <p:anim calcmode="lin" valueType="num">
                                      <p:cBhvr>
                                        <p:cTn id="18" dur="500" fill="hold"/>
                                        <p:tgtEl>
                                          <p:spTgt spid="392197"/>
                                        </p:tgtEl>
                                        <p:attrNameLst>
                                          <p:attrName>ppt_w</p:attrName>
                                        </p:attrNameLst>
                                      </p:cBhvr>
                                      <p:tavLst>
                                        <p:tav tm="0">
                                          <p:val>
                                            <p:fltVal val="0"/>
                                          </p:val>
                                        </p:tav>
                                        <p:tav tm="100000">
                                          <p:val>
                                            <p:strVal val="#ppt_w"/>
                                          </p:val>
                                        </p:tav>
                                      </p:tavLst>
                                    </p:anim>
                                    <p:anim calcmode="lin" valueType="num">
                                      <p:cBhvr>
                                        <p:cTn id="19" dur="500" fill="hold"/>
                                        <p:tgtEl>
                                          <p:spTgt spid="392197"/>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92198"/>
                                        </p:tgtEl>
                                        <p:attrNameLst>
                                          <p:attrName>style.visibility</p:attrName>
                                        </p:attrNameLst>
                                      </p:cBhvr>
                                      <p:to>
                                        <p:strVal val="visible"/>
                                      </p:to>
                                    </p:set>
                                    <p:animEffect transition="in" filter="wipe(up)">
                                      <p:cBhvr>
                                        <p:cTn id="24" dur="500"/>
                                        <p:tgtEl>
                                          <p:spTgt spid="39219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xit" presetSubtype="0" fill="hold" grpId="1" nodeType="clickEffect">
                                  <p:stCondLst>
                                    <p:cond delay="0"/>
                                  </p:stCondLst>
                                  <p:childTnLst>
                                    <p:anim calcmode="lin" valueType="num">
                                      <p:cBhvr>
                                        <p:cTn id="28" dur="500"/>
                                        <p:tgtEl>
                                          <p:spTgt spid="392196"/>
                                        </p:tgtEl>
                                        <p:attrNameLst>
                                          <p:attrName>ppt_w</p:attrName>
                                        </p:attrNameLst>
                                      </p:cBhvr>
                                      <p:tavLst>
                                        <p:tav tm="0">
                                          <p:val>
                                            <p:strVal val="ppt_w"/>
                                          </p:val>
                                        </p:tav>
                                        <p:tav tm="100000">
                                          <p:val>
                                            <p:fltVal val="0"/>
                                          </p:val>
                                        </p:tav>
                                      </p:tavLst>
                                    </p:anim>
                                    <p:anim calcmode="lin" valueType="num">
                                      <p:cBhvr>
                                        <p:cTn id="29" dur="500"/>
                                        <p:tgtEl>
                                          <p:spTgt spid="392196"/>
                                        </p:tgtEl>
                                        <p:attrNameLst>
                                          <p:attrName>ppt_h</p:attrName>
                                        </p:attrNameLst>
                                      </p:cBhvr>
                                      <p:tavLst>
                                        <p:tav tm="0">
                                          <p:val>
                                            <p:strVal val="ppt_h"/>
                                          </p:val>
                                        </p:tav>
                                        <p:tav tm="100000">
                                          <p:val>
                                            <p:fltVal val="0"/>
                                          </p:val>
                                        </p:tav>
                                      </p:tavLst>
                                    </p:anim>
                                    <p:animEffect transition="out" filter="fade">
                                      <p:cBhvr>
                                        <p:cTn id="30" dur="500"/>
                                        <p:tgtEl>
                                          <p:spTgt spid="392196"/>
                                        </p:tgtEl>
                                      </p:cBhvr>
                                    </p:animEffect>
                                    <p:set>
                                      <p:cBhvr>
                                        <p:cTn id="31" dur="1" fill="hold">
                                          <p:stCondLst>
                                            <p:cond delay="499"/>
                                          </p:stCondLst>
                                        </p:cTn>
                                        <p:tgtEl>
                                          <p:spTgt spid="392196"/>
                                        </p:tgtEl>
                                        <p:attrNameLst>
                                          <p:attrName>style.visibility</p:attrName>
                                        </p:attrNameLst>
                                      </p:cBhvr>
                                      <p:to>
                                        <p:strVal val="hidden"/>
                                      </p:to>
                                    </p:set>
                                  </p:childTnLst>
                                </p:cTn>
                              </p:par>
                              <p:par>
                                <p:cTn id="32" presetID="53" presetClass="exit" presetSubtype="0" fill="hold" grpId="1" nodeType="withEffect">
                                  <p:stCondLst>
                                    <p:cond delay="0"/>
                                  </p:stCondLst>
                                  <p:childTnLst>
                                    <p:anim calcmode="lin" valueType="num">
                                      <p:cBhvr>
                                        <p:cTn id="33" dur="500"/>
                                        <p:tgtEl>
                                          <p:spTgt spid="392198"/>
                                        </p:tgtEl>
                                        <p:attrNameLst>
                                          <p:attrName>ppt_w</p:attrName>
                                        </p:attrNameLst>
                                      </p:cBhvr>
                                      <p:tavLst>
                                        <p:tav tm="0">
                                          <p:val>
                                            <p:strVal val="ppt_w"/>
                                          </p:val>
                                        </p:tav>
                                        <p:tav tm="100000">
                                          <p:val>
                                            <p:fltVal val="0"/>
                                          </p:val>
                                        </p:tav>
                                      </p:tavLst>
                                    </p:anim>
                                    <p:anim calcmode="lin" valueType="num">
                                      <p:cBhvr>
                                        <p:cTn id="34" dur="500"/>
                                        <p:tgtEl>
                                          <p:spTgt spid="392198"/>
                                        </p:tgtEl>
                                        <p:attrNameLst>
                                          <p:attrName>ppt_h</p:attrName>
                                        </p:attrNameLst>
                                      </p:cBhvr>
                                      <p:tavLst>
                                        <p:tav tm="0">
                                          <p:val>
                                            <p:strVal val="ppt_h"/>
                                          </p:val>
                                        </p:tav>
                                        <p:tav tm="100000">
                                          <p:val>
                                            <p:fltVal val="0"/>
                                          </p:val>
                                        </p:tav>
                                      </p:tavLst>
                                    </p:anim>
                                    <p:animEffect transition="out" filter="fade">
                                      <p:cBhvr>
                                        <p:cTn id="35" dur="500"/>
                                        <p:tgtEl>
                                          <p:spTgt spid="392198"/>
                                        </p:tgtEl>
                                      </p:cBhvr>
                                    </p:animEffect>
                                    <p:set>
                                      <p:cBhvr>
                                        <p:cTn id="36" dur="1" fill="hold">
                                          <p:stCondLst>
                                            <p:cond delay="499"/>
                                          </p:stCondLst>
                                        </p:cTn>
                                        <p:tgtEl>
                                          <p:spTgt spid="392198"/>
                                        </p:tgtEl>
                                        <p:attrNameLst>
                                          <p:attrName>style.visibility</p:attrName>
                                        </p:attrNameLst>
                                      </p:cBhvr>
                                      <p:to>
                                        <p:strVal val="hidden"/>
                                      </p:to>
                                    </p:set>
                                  </p:childTnLst>
                                </p:cTn>
                              </p:par>
                            </p:childTnLst>
                          </p:cTn>
                        </p:par>
                        <p:par>
                          <p:cTn id="37" fill="hold" nodeType="afterGroup">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392200"/>
                                        </p:tgtEl>
                                        <p:attrNameLst>
                                          <p:attrName>style.visibility</p:attrName>
                                        </p:attrNameLst>
                                      </p:cBhvr>
                                      <p:to>
                                        <p:strVal val="visible"/>
                                      </p:to>
                                    </p:set>
                                    <p:animEffect transition="in" filter="dissolve">
                                      <p:cBhvr>
                                        <p:cTn id="40" dur="500"/>
                                        <p:tgtEl>
                                          <p:spTgt spid="39220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392199"/>
                                        </p:tgtEl>
                                        <p:attrNameLst>
                                          <p:attrName>style.visibility</p:attrName>
                                        </p:attrNameLst>
                                      </p:cBhvr>
                                      <p:to>
                                        <p:strVal val="visible"/>
                                      </p:to>
                                    </p:set>
                                    <p:animEffect transition="in" filter="wipe(up)">
                                      <p:cBhvr>
                                        <p:cTn id="45" dur="500"/>
                                        <p:tgtEl>
                                          <p:spTgt spid="392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4" grpId="0" animBg="1"/>
      <p:bldP spid="392196" grpId="0" animBg="1"/>
      <p:bldP spid="392196" grpId="1" animBg="1"/>
      <p:bldP spid="392197" grpId="0" animBg="1"/>
      <p:bldP spid="392198" grpId="0" animBg="1"/>
      <p:bldP spid="392198" grpId="1" animBg="1"/>
      <p:bldP spid="392199" grpId="0" animBg="1"/>
      <p:bldP spid="39220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43420F7-723D-B842-A785-B5C5D4EB8D88}" type="slidenum">
              <a:rPr lang="eu-ES" sz="1400">
                <a:latin typeface="Times" charset="0"/>
              </a:rPr>
              <a:pPr/>
              <a:t>19</a:t>
            </a:fld>
            <a:endParaRPr lang="eu-ES" sz="1400">
              <a:latin typeface="Times" charset="0"/>
            </a:endParaRPr>
          </a:p>
        </p:txBody>
      </p:sp>
      <p:sp>
        <p:nvSpPr>
          <p:cNvPr id="394242" name="Text Box 2"/>
          <p:cNvSpPr txBox="1">
            <a:spLocks noChangeArrowheads="1"/>
          </p:cNvSpPr>
          <p:nvPr/>
        </p:nvSpPr>
        <p:spPr bwMode="auto">
          <a:xfrm>
            <a:off x="1154113" y="1208639"/>
            <a:ext cx="6888162" cy="346075"/>
          </a:xfrm>
          <a:prstGeom prst="rect">
            <a:avLst/>
          </a:prstGeom>
          <a:solidFill>
            <a:srgbClr val="FFFF99"/>
          </a:solidFill>
          <a:ln w="9525">
            <a:solidFill>
              <a:srgbClr val="0000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Konpresore industrialak 8 kiloko (kp/cm</a:t>
            </a:r>
            <a:r>
              <a:rPr lang="eu-ES" baseline="30000" dirty="0"/>
              <a:t>2</a:t>
            </a:r>
            <a:r>
              <a:rPr lang="eu-ES" dirty="0"/>
              <a:t>) presioarekin eman dezake airea.</a:t>
            </a:r>
          </a:p>
        </p:txBody>
      </p:sp>
      <p:sp>
        <p:nvSpPr>
          <p:cNvPr id="394244" name="Text Box 4"/>
          <p:cNvSpPr txBox="1">
            <a:spLocks noChangeArrowheads="1"/>
          </p:cNvSpPr>
          <p:nvPr/>
        </p:nvSpPr>
        <p:spPr bwMode="auto">
          <a:xfrm>
            <a:off x="611188" y="1852786"/>
            <a:ext cx="7920037"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Une batean konpresorearen galdaratxoa apurtuko balitz (airea presiopean duen ontzia), pertsona bati zein indar egingo lioke, </a:t>
            </a:r>
            <a:r>
              <a:rPr lang="eu-ES" dirty="0" smtClean="0"/>
              <a:t>bere azalera </a:t>
            </a:r>
            <a:r>
              <a:rPr lang="eu-ES" dirty="0"/>
              <a:t>1 m</a:t>
            </a:r>
            <a:r>
              <a:rPr lang="eu-ES" baseline="30000" dirty="0"/>
              <a:t>2</a:t>
            </a:r>
            <a:r>
              <a:rPr lang="eu-ES" dirty="0"/>
              <a:t> bada?</a:t>
            </a:r>
          </a:p>
        </p:txBody>
      </p:sp>
      <p:sp>
        <p:nvSpPr>
          <p:cNvPr id="394245" name="Text Box 5"/>
          <p:cNvSpPr txBox="1">
            <a:spLocks noChangeArrowheads="1"/>
          </p:cNvSpPr>
          <p:nvPr/>
        </p:nvSpPr>
        <p:spPr bwMode="auto">
          <a:xfrm>
            <a:off x="827088" y="2443336"/>
            <a:ext cx="7489825" cy="406400"/>
          </a:xfrm>
          <a:prstGeom prst="rect">
            <a:avLst/>
          </a:prstGeom>
          <a:solidFill>
            <a:srgbClr val="CCFFFF"/>
          </a:solidFill>
          <a:ln w="9525">
            <a:solidFill>
              <a:srgbClr val="000000"/>
            </a:solidFill>
            <a:miter lim="800000"/>
            <a:headEnd/>
            <a:tailEnd/>
          </a:ln>
          <a:effectLst>
            <a:outerShdw dist="107763" dir="2700000" algn="ctr" rotWithShape="0">
              <a:schemeClr val="bg2">
                <a:alpha val="50000"/>
              </a:schemeClr>
            </a:outerShdw>
          </a:effectLst>
        </p:spPr>
        <p:txBody>
          <a:bodyPr>
            <a:spAutoFit/>
          </a:bodyPr>
          <a:lstStyle/>
          <a:p>
            <a:pPr algn="ctr" eaLnBrk="1" hangingPunct="1">
              <a:defRPr/>
            </a:pPr>
            <a:r>
              <a:rPr lang="eu-ES" sz="2000">
                <a:ea typeface="+mn-ea"/>
                <a:cs typeface="+mn-cs"/>
              </a:rPr>
              <a:t>kilopondio/cm2 da 9,8 N/cm</a:t>
            </a:r>
            <a:r>
              <a:rPr lang="eu-ES" sz="1800" baseline="30000">
                <a:ea typeface="+mn-ea"/>
                <a:cs typeface="+mn-cs"/>
              </a:rPr>
              <a:t>2</a:t>
            </a:r>
            <a:r>
              <a:rPr lang="eu-ES" sz="2000">
                <a:ea typeface="+mn-ea"/>
                <a:cs typeface="+mn-cs"/>
              </a:rPr>
              <a:t>-en baliokidea, hau da 98 000 N/m</a:t>
            </a:r>
            <a:r>
              <a:rPr lang="eu-ES" sz="1800" baseline="30000">
                <a:ea typeface="+mn-ea"/>
                <a:cs typeface="+mn-cs"/>
              </a:rPr>
              <a:t>2</a:t>
            </a:r>
            <a:r>
              <a:rPr lang="eu-ES" sz="2000">
                <a:ea typeface="+mn-ea"/>
                <a:cs typeface="+mn-cs"/>
              </a:rPr>
              <a:t>.</a:t>
            </a:r>
          </a:p>
        </p:txBody>
      </p:sp>
      <p:sp>
        <p:nvSpPr>
          <p:cNvPr id="394246" name="Text Box 6"/>
          <p:cNvSpPr txBox="1">
            <a:spLocks noChangeArrowheads="1"/>
          </p:cNvSpPr>
          <p:nvPr/>
        </p:nvSpPr>
        <p:spPr bwMode="auto">
          <a:xfrm>
            <a:off x="5308600" y="3068638"/>
            <a:ext cx="3279775" cy="346075"/>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i="1"/>
              <a:t>F = P A</a:t>
            </a:r>
            <a:r>
              <a:rPr lang="eu-ES"/>
              <a:t> = 784 000 · 1</a:t>
            </a:r>
            <a:r>
              <a:rPr lang="eu-ES" baseline="30000">
                <a:cs typeface="Arial" charset="0"/>
              </a:rPr>
              <a:t> </a:t>
            </a:r>
            <a:r>
              <a:rPr lang="eu-ES">
                <a:cs typeface="Arial" charset="0"/>
              </a:rPr>
              <a:t>= 784 000 N</a:t>
            </a:r>
          </a:p>
        </p:txBody>
      </p:sp>
      <p:sp>
        <p:nvSpPr>
          <p:cNvPr id="394247" name="Text Box 7"/>
          <p:cNvSpPr txBox="1">
            <a:spLocks noChangeArrowheads="1"/>
          </p:cNvSpPr>
          <p:nvPr/>
        </p:nvSpPr>
        <p:spPr bwMode="auto">
          <a:xfrm>
            <a:off x="5218113" y="4148138"/>
            <a:ext cx="3490912" cy="346075"/>
          </a:xfrm>
          <a:prstGeom prst="rect">
            <a:avLst/>
          </a:prstGeom>
          <a:solidFill>
            <a:srgbClr val="FFFF99"/>
          </a:solidFill>
          <a:ln w="9525">
            <a:solidFill>
              <a:srgbClr val="0000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Apurketa hauek arriskutsuak al dira?</a:t>
            </a:r>
          </a:p>
        </p:txBody>
      </p:sp>
      <p:sp>
        <p:nvSpPr>
          <p:cNvPr id="394248" name="Text Box 8"/>
          <p:cNvSpPr txBox="1">
            <a:spLocks noChangeArrowheads="1"/>
          </p:cNvSpPr>
          <p:nvPr/>
        </p:nvSpPr>
        <p:spPr bwMode="auto">
          <a:xfrm>
            <a:off x="5148263" y="4868863"/>
            <a:ext cx="3600450" cy="849312"/>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CC3300"/>
                </a:solidFill>
                <a:cs typeface="Arial" charset="0"/>
              </a:rPr>
              <a:t>Oso arriskutsuak dira!</a:t>
            </a:r>
          </a:p>
          <a:p>
            <a:pPr algn="ctr" eaLnBrk="1" hangingPunct="1"/>
            <a:r>
              <a:rPr lang="eu-ES">
                <a:cs typeface="Arial" charset="0"/>
              </a:rPr>
              <a:t>Pertsona batek 80 000 kg eutsiko balitu bezala.</a:t>
            </a:r>
          </a:p>
        </p:txBody>
      </p:sp>
      <p:pic>
        <p:nvPicPr>
          <p:cNvPr id="1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913758"/>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94242"/>
                                        </p:tgtEl>
                                        <p:attrNameLst>
                                          <p:attrName>style.visibility</p:attrName>
                                        </p:attrNameLst>
                                      </p:cBhvr>
                                      <p:to>
                                        <p:strVal val="visible"/>
                                      </p:to>
                                    </p:set>
                                    <p:anim calcmode="lin" valueType="num">
                                      <p:cBhvr>
                                        <p:cTn id="7" dur="500" fill="hold"/>
                                        <p:tgtEl>
                                          <p:spTgt spid="394242"/>
                                        </p:tgtEl>
                                        <p:attrNameLst>
                                          <p:attrName>ppt_w</p:attrName>
                                        </p:attrNameLst>
                                      </p:cBhvr>
                                      <p:tavLst>
                                        <p:tav tm="0">
                                          <p:val>
                                            <p:fltVal val="0"/>
                                          </p:val>
                                        </p:tav>
                                        <p:tav tm="100000">
                                          <p:val>
                                            <p:strVal val="#ppt_w"/>
                                          </p:val>
                                        </p:tav>
                                      </p:tavLst>
                                    </p:anim>
                                    <p:anim calcmode="lin" valueType="num">
                                      <p:cBhvr>
                                        <p:cTn id="8" dur="500" fill="hold"/>
                                        <p:tgtEl>
                                          <p:spTgt spid="3942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94244"/>
                                        </p:tgtEl>
                                        <p:attrNameLst>
                                          <p:attrName>style.visibility</p:attrName>
                                        </p:attrNameLst>
                                      </p:cBhvr>
                                      <p:to>
                                        <p:strVal val="visible"/>
                                      </p:to>
                                    </p:set>
                                    <p:animEffect transition="in" filter="dissolve">
                                      <p:cBhvr>
                                        <p:cTn id="13" dur="500"/>
                                        <p:tgtEl>
                                          <p:spTgt spid="39424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94245"/>
                                        </p:tgtEl>
                                        <p:attrNameLst>
                                          <p:attrName>style.visibility</p:attrName>
                                        </p:attrNameLst>
                                      </p:cBhvr>
                                      <p:to>
                                        <p:strVal val="visible"/>
                                      </p:to>
                                    </p:set>
                                    <p:anim calcmode="lin" valueType="num">
                                      <p:cBhvr>
                                        <p:cTn id="18" dur="500" fill="hold"/>
                                        <p:tgtEl>
                                          <p:spTgt spid="394245"/>
                                        </p:tgtEl>
                                        <p:attrNameLst>
                                          <p:attrName>ppt_w</p:attrName>
                                        </p:attrNameLst>
                                      </p:cBhvr>
                                      <p:tavLst>
                                        <p:tav tm="0">
                                          <p:val>
                                            <p:fltVal val="0"/>
                                          </p:val>
                                        </p:tav>
                                        <p:tav tm="100000">
                                          <p:val>
                                            <p:strVal val="#ppt_w"/>
                                          </p:val>
                                        </p:tav>
                                      </p:tavLst>
                                    </p:anim>
                                    <p:anim calcmode="lin" valueType="num">
                                      <p:cBhvr>
                                        <p:cTn id="19" dur="500" fill="hold"/>
                                        <p:tgtEl>
                                          <p:spTgt spid="394245"/>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94246"/>
                                        </p:tgtEl>
                                        <p:attrNameLst>
                                          <p:attrName>style.visibility</p:attrName>
                                        </p:attrNameLst>
                                      </p:cBhvr>
                                      <p:to>
                                        <p:strVal val="visible"/>
                                      </p:to>
                                    </p:set>
                                    <p:animEffect transition="in" filter="wipe(up)">
                                      <p:cBhvr>
                                        <p:cTn id="24" dur="500"/>
                                        <p:tgtEl>
                                          <p:spTgt spid="39424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94247"/>
                                        </p:tgtEl>
                                        <p:attrNameLst>
                                          <p:attrName>style.visibility</p:attrName>
                                        </p:attrNameLst>
                                      </p:cBhvr>
                                      <p:to>
                                        <p:strVal val="visible"/>
                                      </p:to>
                                    </p:set>
                                    <p:animEffect transition="in" filter="dissolve">
                                      <p:cBhvr>
                                        <p:cTn id="29" dur="500"/>
                                        <p:tgtEl>
                                          <p:spTgt spid="39424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94248"/>
                                        </p:tgtEl>
                                        <p:attrNameLst>
                                          <p:attrName>style.visibility</p:attrName>
                                        </p:attrNameLst>
                                      </p:cBhvr>
                                      <p:to>
                                        <p:strVal val="visible"/>
                                      </p:to>
                                    </p:set>
                                    <p:animEffect transition="in" filter="wipe(up)">
                                      <p:cBhvr>
                                        <p:cTn id="34" dur="500"/>
                                        <p:tgtEl>
                                          <p:spTgt spid="394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animBg="1"/>
      <p:bldP spid="394244" grpId="0" animBg="1"/>
      <p:bldP spid="394245" grpId="0" animBg="1"/>
      <p:bldP spid="394246" grpId="0" animBg="1"/>
      <p:bldP spid="394247" grpId="0" animBg="1"/>
      <p:bldP spid="3942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B3F98F6-FB2E-3C4D-8318-B4669EEBA28A}" type="slidenum">
              <a:rPr lang="eu-ES" sz="1400">
                <a:latin typeface="Times" charset="0"/>
              </a:rPr>
              <a:pPr/>
              <a:t>2</a:t>
            </a:fld>
            <a:endParaRPr lang="eu-ES" sz="1400">
              <a:latin typeface="Times" charset="0"/>
            </a:endParaRPr>
          </a:p>
        </p:txBody>
      </p:sp>
      <p:sp>
        <p:nvSpPr>
          <p:cNvPr id="505858" name="Text Box 2"/>
          <p:cNvSpPr txBox="1">
            <a:spLocks noChangeArrowheads="1"/>
          </p:cNvSpPr>
          <p:nvPr/>
        </p:nvSpPr>
        <p:spPr bwMode="auto">
          <a:xfrm>
            <a:off x="293688" y="570151"/>
            <a:ext cx="84582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endParaRPr lang="eu-ES" sz="2000" dirty="0"/>
          </a:p>
          <a:p>
            <a:endParaRPr lang="eu-ES" sz="2000" dirty="0"/>
          </a:p>
          <a:p>
            <a:endParaRPr lang="eu-ES" sz="2000" dirty="0"/>
          </a:p>
          <a:p>
            <a:endParaRPr lang="eu-ES" sz="2000" dirty="0"/>
          </a:p>
          <a:p>
            <a:endParaRPr lang="eu-ES" sz="2000" dirty="0"/>
          </a:p>
          <a:p>
            <a:endParaRPr lang="eu-ES" sz="2000" dirty="0"/>
          </a:p>
          <a:p>
            <a:endParaRPr lang="eu-ES" sz="2000" dirty="0"/>
          </a:p>
          <a:p>
            <a:endParaRPr lang="eu-ES" sz="2000" dirty="0"/>
          </a:p>
          <a:p>
            <a:r>
              <a:rPr lang="eu-ES" sz="2000" dirty="0"/>
              <a:t>Nahikoa al da indarraren balorea ezagutzea egingo duen deformazioa jakiteko, ala zerbait gehiago jakin behar dugu? </a:t>
            </a:r>
          </a:p>
          <a:p>
            <a:endParaRPr lang="eu-ES" sz="2000" dirty="0"/>
          </a:p>
          <a:p>
            <a:r>
              <a:rPr lang="eu-ES" sz="2000" dirty="0"/>
              <a:t>24.- Magnitude berri bat definituko dugu aurreko bi faktoreak kontuan harturik : Presioa. Arrazonatu zein adierazpen erabiliko zenuke presioa definitzeko:</a:t>
            </a:r>
          </a:p>
          <a:p>
            <a:endParaRPr lang="eu-ES" sz="2000" dirty="0"/>
          </a:p>
          <a:p>
            <a:r>
              <a:rPr lang="eu-ES" sz="2000" dirty="0"/>
              <a:t>(1) : P = F . S ; (2): P = F / S ; (3): P = S / F </a:t>
            </a:r>
          </a:p>
          <a:p>
            <a:r>
              <a:rPr lang="eu-ES" sz="2000" dirty="0"/>
              <a:t>P : Presioa ; F: Indarra ; S: Azalera </a:t>
            </a:r>
          </a:p>
          <a:p>
            <a:pPr>
              <a:spcBef>
                <a:spcPct val="50000"/>
              </a:spcBef>
            </a:pPr>
            <a:endParaRPr lang="eu-ES" sz="2000" dirty="0"/>
          </a:p>
        </p:txBody>
      </p:sp>
      <p:sp>
        <p:nvSpPr>
          <p:cNvPr id="505859" name="Text Box 3"/>
          <p:cNvSpPr txBox="1">
            <a:spLocks noChangeArrowheads="1"/>
          </p:cNvSpPr>
          <p:nvPr/>
        </p:nvSpPr>
        <p:spPr bwMode="auto">
          <a:xfrm>
            <a:off x="293688" y="1009233"/>
            <a:ext cx="8908242" cy="1938992"/>
          </a:xfrm>
          <a:prstGeom prst="rect">
            <a:avLst/>
          </a:prstGeom>
          <a:solidFill>
            <a:srgbClr val="FFFF99"/>
          </a:solidFill>
          <a:ln w="9525">
            <a:solidFill>
              <a:schemeClr val="tx1"/>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400" b="1" dirty="0" smtClean="0"/>
              <a:t>PRESIOA</a:t>
            </a:r>
            <a:endParaRPr lang="eu-ES" sz="2400" dirty="0"/>
          </a:p>
          <a:p>
            <a:r>
              <a:rPr lang="eu-ES" sz="2400" dirty="0"/>
              <a:t>23.- </a:t>
            </a:r>
            <a:r>
              <a:rPr lang="eu-ES" sz="2400" b="1" dirty="0"/>
              <a:t>Indarren efektu bat deformazioak direla esan dugu. Beraz. lortutako deformazioa indarraren araberakoa izango da. Pentsa orain eskiekin gutxiago sartzen garela elurretan eskirik gabe baino. Pentsa iltzeek mutur fina dutela.</a:t>
            </a:r>
            <a:r>
              <a:rPr lang="eu-ES" sz="2400" dirty="0"/>
              <a:t> </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44106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EFFD423-B77C-C949-9E5B-6938C056FEAA}" type="slidenum">
              <a:rPr lang="eu-ES" sz="1400">
                <a:latin typeface="Times" charset="0"/>
              </a:rPr>
              <a:pPr/>
              <a:t>20</a:t>
            </a:fld>
            <a:endParaRPr lang="eu-ES" sz="1400">
              <a:latin typeface="Times" charset="0"/>
            </a:endParaRPr>
          </a:p>
        </p:txBody>
      </p:sp>
      <p:sp>
        <p:nvSpPr>
          <p:cNvPr id="396290" name="Text Box 2"/>
          <p:cNvSpPr txBox="1">
            <a:spLocks noChangeArrowheads="1"/>
          </p:cNvSpPr>
          <p:nvPr/>
        </p:nvSpPr>
        <p:spPr bwMode="auto">
          <a:xfrm>
            <a:off x="487363" y="2469434"/>
            <a:ext cx="8167687" cy="10795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Irudian mahai gainean dauden lau xiringa irudikatzen dira. Xiringa eta hauek konektatzeko ditugun hodien barnean gas bat dugu (adibidez airea) edo likido bat (adibidez ura)</a:t>
            </a:r>
          </a:p>
          <a:p>
            <a:pPr algn="ctr" eaLnBrk="1" hangingPunct="1"/>
            <a:r>
              <a:rPr lang="eu-ES" dirty="0"/>
              <a:t>D xiringaren enboloan indarra egiten badugu, beste xiringen enboloak mugituko al dira?</a:t>
            </a:r>
          </a:p>
        </p:txBody>
      </p:sp>
      <p:pic>
        <p:nvPicPr>
          <p:cNvPr id="65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6825445"/>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96290"/>
                                        </p:tgtEl>
                                        <p:attrNameLst>
                                          <p:attrName>style.visibility</p:attrName>
                                        </p:attrNameLst>
                                      </p:cBhvr>
                                      <p:to>
                                        <p:strVal val="visible"/>
                                      </p:to>
                                    </p:set>
                                    <p:animEffect transition="in" filter="dissolve">
                                      <p:cBhvr>
                                        <p:cTn id="7" dur="500"/>
                                        <p:tgtEl>
                                          <p:spTgt spid="396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BDF6648-77C3-9D49-A3BE-CF6AF5B25BB8}" type="slidenum">
              <a:rPr lang="eu-ES" sz="1400">
                <a:latin typeface="Times" charset="0"/>
              </a:rPr>
              <a:pPr/>
              <a:t>21</a:t>
            </a:fld>
            <a:endParaRPr lang="eu-ES" sz="1400">
              <a:latin typeface="Times" charset="0"/>
            </a:endParaRPr>
          </a:p>
        </p:txBody>
      </p:sp>
      <p:sp>
        <p:nvSpPr>
          <p:cNvPr id="537602" name="Text Box 2"/>
          <p:cNvSpPr txBox="1">
            <a:spLocks noChangeArrowheads="1"/>
          </p:cNvSpPr>
          <p:nvPr/>
        </p:nvSpPr>
        <p:spPr bwMode="auto">
          <a:xfrm>
            <a:off x="508001" y="1392435"/>
            <a:ext cx="8167687" cy="10795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a:r>
              <a:rPr lang="eu-ES"/>
              <a:t>Irudian mahai gainean dauden lau xiringa irudikatzen dira. Xiringa eta hauek konektatzeko ditugun hodien barnean gas bat dugu (adibidez airea) edo likido bat (adibidez ura)</a:t>
            </a:r>
          </a:p>
          <a:p>
            <a:pPr algn="ctr"/>
            <a:r>
              <a:rPr lang="eu-ES"/>
              <a:t>D xiringaren enboloan indarra egiten badugu, beste xiringen enboloak mugituko al dira?</a:t>
            </a:r>
          </a:p>
        </p:txBody>
      </p:sp>
      <p:sp>
        <p:nvSpPr>
          <p:cNvPr id="537607" name="Freeform 14"/>
          <p:cNvSpPr>
            <a:spLocks/>
          </p:cNvSpPr>
          <p:nvPr/>
        </p:nvSpPr>
        <p:spPr bwMode="auto">
          <a:xfrm>
            <a:off x="4646613" y="3709988"/>
            <a:ext cx="363537" cy="368300"/>
          </a:xfrm>
          <a:custGeom>
            <a:avLst/>
            <a:gdLst>
              <a:gd name="T0" fmla="*/ 62173377 w 1148"/>
              <a:gd name="T1" fmla="*/ 0 h 1160"/>
              <a:gd name="T2" fmla="*/ 62173377 w 1148"/>
              <a:gd name="T3" fmla="*/ 52016025 h 1160"/>
              <a:gd name="T4" fmla="*/ 62674982 w 1148"/>
              <a:gd name="T5" fmla="*/ 53024088 h 1160"/>
              <a:gd name="T6" fmla="*/ 63276655 w 1148"/>
              <a:gd name="T7" fmla="*/ 53729890 h 1160"/>
              <a:gd name="T8" fmla="*/ 63577491 w 1148"/>
              <a:gd name="T9" fmla="*/ 53931503 h 1160"/>
              <a:gd name="T10" fmla="*/ 63978395 w 1148"/>
              <a:gd name="T11" fmla="*/ 54133115 h 1160"/>
              <a:gd name="T12" fmla="*/ 64379616 w 1148"/>
              <a:gd name="T13" fmla="*/ 54435375 h 1160"/>
              <a:gd name="T14" fmla="*/ 64880904 w 1148"/>
              <a:gd name="T15" fmla="*/ 54435375 h 1160"/>
              <a:gd name="T16" fmla="*/ 115121211 w 1148"/>
              <a:gd name="T17" fmla="*/ 54435375 h 1160"/>
              <a:gd name="T18" fmla="*/ 115020827 w 1148"/>
              <a:gd name="T19" fmla="*/ 62096650 h 1160"/>
              <a:gd name="T20" fmla="*/ 64780837 w 1148"/>
              <a:gd name="T21" fmla="*/ 62096650 h 1160"/>
              <a:gd name="T22" fmla="*/ 64179164 w 1148"/>
              <a:gd name="T23" fmla="*/ 62298263 h 1160"/>
              <a:gd name="T24" fmla="*/ 63777943 w 1148"/>
              <a:gd name="T25" fmla="*/ 62398910 h 1160"/>
              <a:gd name="T26" fmla="*/ 63376723 w 1148"/>
              <a:gd name="T27" fmla="*/ 62701488 h 1160"/>
              <a:gd name="T28" fmla="*/ 62875434 w 1148"/>
              <a:gd name="T29" fmla="*/ 63003748 h 1160"/>
              <a:gd name="T30" fmla="*/ 62674982 w 1148"/>
              <a:gd name="T31" fmla="*/ 63306325 h 1160"/>
              <a:gd name="T32" fmla="*/ 62474213 w 1148"/>
              <a:gd name="T33" fmla="*/ 63810198 h 1160"/>
              <a:gd name="T34" fmla="*/ 62374146 w 1148"/>
              <a:gd name="T35" fmla="*/ 64213423 h 1160"/>
              <a:gd name="T36" fmla="*/ 62173377 w 1148"/>
              <a:gd name="T37" fmla="*/ 64717613 h 1160"/>
              <a:gd name="T38" fmla="*/ 62173377 w 1148"/>
              <a:gd name="T39" fmla="*/ 116935250 h 1160"/>
              <a:gd name="T40" fmla="*/ 54652468 w 1148"/>
              <a:gd name="T41" fmla="*/ 116935250 h 1160"/>
              <a:gd name="T42" fmla="*/ 54652468 w 1148"/>
              <a:gd name="T43" fmla="*/ 65120838 h 1160"/>
              <a:gd name="T44" fmla="*/ 54552084 w 1148"/>
              <a:gd name="T45" fmla="*/ 64616648 h 1160"/>
              <a:gd name="T46" fmla="*/ 54251247 w 1148"/>
              <a:gd name="T47" fmla="*/ 64011810 h 1160"/>
              <a:gd name="T48" fmla="*/ 54050795 w 1148"/>
              <a:gd name="T49" fmla="*/ 63709550 h 1160"/>
              <a:gd name="T50" fmla="*/ 53749959 w 1148"/>
              <a:gd name="T51" fmla="*/ 63205360 h 1160"/>
              <a:gd name="T52" fmla="*/ 53348738 w 1148"/>
              <a:gd name="T53" fmla="*/ 62802135 h 1160"/>
              <a:gd name="T54" fmla="*/ 53047902 w 1148"/>
              <a:gd name="T55" fmla="*/ 62600523 h 1160"/>
              <a:gd name="T56" fmla="*/ 52546613 w 1148"/>
              <a:gd name="T57" fmla="*/ 62298263 h 1160"/>
              <a:gd name="T58" fmla="*/ 52045325 w 1148"/>
              <a:gd name="T59" fmla="*/ 62096650 h 1160"/>
              <a:gd name="T60" fmla="*/ 100384 w 1148"/>
              <a:gd name="T61" fmla="*/ 62096650 h 1160"/>
              <a:gd name="T62" fmla="*/ 0 w 1148"/>
              <a:gd name="T63" fmla="*/ 54435375 h 1160"/>
              <a:gd name="T64" fmla="*/ 52045325 w 1148"/>
              <a:gd name="T65" fmla="*/ 54435375 h 1160"/>
              <a:gd name="T66" fmla="*/ 52546613 w 1148"/>
              <a:gd name="T67" fmla="*/ 54435375 h 1160"/>
              <a:gd name="T68" fmla="*/ 53047902 w 1148"/>
              <a:gd name="T69" fmla="*/ 54435375 h 1160"/>
              <a:gd name="T70" fmla="*/ 53348738 w 1148"/>
              <a:gd name="T71" fmla="*/ 54334728 h 1160"/>
              <a:gd name="T72" fmla="*/ 53749959 w 1148"/>
              <a:gd name="T73" fmla="*/ 54032150 h 1160"/>
              <a:gd name="T74" fmla="*/ 54050795 w 1148"/>
              <a:gd name="T75" fmla="*/ 53729890 h 1160"/>
              <a:gd name="T76" fmla="*/ 54251247 w 1148"/>
              <a:gd name="T77" fmla="*/ 53326665 h 1160"/>
              <a:gd name="T78" fmla="*/ 54552084 w 1148"/>
              <a:gd name="T79" fmla="*/ 52923440 h 1160"/>
              <a:gd name="T80" fmla="*/ 54652468 w 1148"/>
              <a:gd name="T81" fmla="*/ 52318603 h 1160"/>
              <a:gd name="T82" fmla="*/ 54652468 w 1148"/>
              <a:gd name="T83" fmla="*/ 0 h 1160"/>
              <a:gd name="T84" fmla="*/ 62173377 w 1148"/>
              <a:gd name="T85" fmla="*/ 0 h 11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48"/>
              <a:gd name="T130" fmla="*/ 0 h 1160"/>
              <a:gd name="T131" fmla="*/ 1148 w 1148"/>
              <a:gd name="T132" fmla="*/ 1160 h 11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48" h="1160">
                <a:moveTo>
                  <a:pt x="620" y="0"/>
                </a:moveTo>
                <a:lnTo>
                  <a:pt x="620" y="516"/>
                </a:lnTo>
                <a:lnTo>
                  <a:pt x="625" y="526"/>
                </a:lnTo>
                <a:lnTo>
                  <a:pt x="631" y="533"/>
                </a:lnTo>
                <a:lnTo>
                  <a:pt x="634" y="535"/>
                </a:lnTo>
                <a:lnTo>
                  <a:pt x="638" y="537"/>
                </a:lnTo>
                <a:lnTo>
                  <a:pt x="642" y="540"/>
                </a:lnTo>
                <a:lnTo>
                  <a:pt x="647" y="540"/>
                </a:lnTo>
                <a:lnTo>
                  <a:pt x="1148" y="540"/>
                </a:lnTo>
                <a:lnTo>
                  <a:pt x="1147" y="616"/>
                </a:lnTo>
                <a:lnTo>
                  <a:pt x="646" y="616"/>
                </a:lnTo>
                <a:lnTo>
                  <a:pt x="640" y="618"/>
                </a:lnTo>
                <a:lnTo>
                  <a:pt x="636" y="619"/>
                </a:lnTo>
                <a:lnTo>
                  <a:pt x="632" y="622"/>
                </a:lnTo>
                <a:lnTo>
                  <a:pt x="627" y="625"/>
                </a:lnTo>
                <a:lnTo>
                  <a:pt x="625" y="628"/>
                </a:lnTo>
                <a:lnTo>
                  <a:pt x="623" y="633"/>
                </a:lnTo>
                <a:lnTo>
                  <a:pt x="622" y="637"/>
                </a:lnTo>
                <a:lnTo>
                  <a:pt x="620" y="642"/>
                </a:lnTo>
                <a:lnTo>
                  <a:pt x="620" y="1160"/>
                </a:lnTo>
                <a:lnTo>
                  <a:pt x="545" y="1160"/>
                </a:lnTo>
                <a:lnTo>
                  <a:pt x="545" y="646"/>
                </a:lnTo>
                <a:lnTo>
                  <a:pt x="544" y="641"/>
                </a:lnTo>
                <a:lnTo>
                  <a:pt x="541" y="635"/>
                </a:lnTo>
                <a:lnTo>
                  <a:pt x="539" y="632"/>
                </a:lnTo>
                <a:lnTo>
                  <a:pt x="536" y="627"/>
                </a:lnTo>
                <a:lnTo>
                  <a:pt x="532" y="623"/>
                </a:lnTo>
                <a:lnTo>
                  <a:pt x="529" y="621"/>
                </a:lnTo>
                <a:lnTo>
                  <a:pt x="524" y="618"/>
                </a:lnTo>
                <a:lnTo>
                  <a:pt x="519" y="616"/>
                </a:lnTo>
                <a:lnTo>
                  <a:pt x="1" y="616"/>
                </a:lnTo>
                <a:lnTo>
                  <a:pt x="0" y="540"/>
                </a:lnTo>
                <a:lnTo>
                  <a:pt x="519" y="540"/>
                </a:lnTo>
                <a:lnTo>
                  <a:pt x="524" y="540"/>
                </a:lnTo>
                <a:lnTo>
                  <a:pt x="529" y="540"/>
                </a:lnTo>
                <a:lnTo>
                  <a:pt x="532" y="539"/>
                </a:lnTo>
                <a:lnTo>
                  <a:pt x="536" y="536"/>
                </a:lnTo>
                <a:lnTo>
                  <a:pt x="539" y="533"/>
                </a:lnTo>
                <a:lnTo>
                  <a:pt x="541" y="529"/>
                </a:lnTo>
                <a:lnTo>
                  <a:pt x="544" y="525"/>
                </a:lnTo>
                <a:lnTo>
                  <a:pt x="545" y="519"/>
                </a:lnTo>
                <a:lnTo>
                  <a:pt x="545" y="0"/>
                </a:lnTo>
                <a:lnTo>
                  <a:pt x="620" y="0"/>
                </a:lnTo>
                <a:close/>
              </a:path>
            </a:pathLst>
          </a:custGeom>
          <a:solidFill>
            <a:srgbClr val="E1E8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37608" name="Freeform 15"/>
          <p:cNvSpPr>
            <a:spLocks/>
          </p:cNvSpPr>
          <p:nvPr/>
        </p:nvSpPr>
        <p:spPr bwMode="auto">
          <a:xfrm>
            <a:off x="4646613" y="3709988"/>
            <a:ext cx="363537" cy="368300"/>
          </a:xfrm>
          <a:custGeom>
            <a:avLst/>
            <a:gdLst>
              <a:gd name="T0" fmla="*/ 62173377 w 1148"/>
              <a:gd name="T1" fmla="*/ 0 h 1160"/>
              <a:gd name="T2" fmla="*/ 62173377 w 1148"/>
              <a:gd name="T3" fmla="*/ 52016025 h 1160"/>
              <a:gd name="T4" fmla="*/ 62674982 w 1148"/>
              <a:gd name="T5" fmla="*/ 53024088 h 1160"/>
              <a:gd name="T6" fmla="*/ 63276655 w 1148"/>
              <a:gd name="T7" fmla="*/ 53729890 h 1160"/>
              <a:gd name="T8" fmla="*/ 63577491 w 1148"/>
              <a:gd name="T9" fmla="*/ 53931503 h 1160"/>
              <a:gd name="T10" fmla="*/ 63978395 w 1148"/>
              <a:gd name="T11" fmla="*/ 54133115 h 1160"/>
              <a:gd name="T12" fmla="*/ 64379616 w 1148"/>
              <a:gd name="T13" fmla="*/ 54435375 h 1160"/>
              <a:gd name="T14" fmla="*/ 64880904 w 1148"/>
              <a:gd name="T15" fmla="*/ 54435375 h 1160"/>
              <a:gd name="T16" fmla="*/ 115121211 w 1148"/>
              <a:gd name="T17" fmla="*/ 54435375 h 1160"/>
              <a:gd name="T18" fmla="*/ 115020827 w 1148"/>
              <a:gd name="T19" fmla="*/ 62096650 h 1160"/>
              <a:gd name="T20" fmla="*/ 64780837 w 1148"/>
              <a:gd name="T21" fmla="*/ 62096650 h 1160"/>
              <a:gd name="T22" fmla="*/ 64179164 w 1148"/>
              <a:gd name="T23" fmla="*/ 62298263 h 1160"/>
              <a:gd name="T24" fmla="*/ 63777943 w 1148"/>
              <a:gd name="T25" fmla="*/ 62398910 h 1160"/>
              <a:gd name="T26" fmla="*/ 63376723 w 1148"/>
              <a:gd name="T27" fmla="*/ 62701488 h 1160"/>
              <a:gd name="T28" fmla="*/ 62875434 w 1148"/>
              <a:gd name="T29" fmla="*/ 63003748 h 1160"/>
              <a:gd name="T30" fmla="*/ 62674982 w 1148"/>
              <a:gd name="T31" fmla="*/ 63306325 h 1160"/>
              <a:gd name="T32" fmla="*/ 62474213 w 1148"/>
              <a:gd name="T33" fmla="*/ 63810198 h 1160"/>
              <a:gd name="T34" fmla="*/ 62374146 w 1148"/>
              <a:gd name="T35" fmla="*/ 64213423 h 1160"/>
              <a:gd name="T36" fmla="*/ 62173377 w 1148"/>
              <a:gd name="T37" fmla="*/ 64717613 h 1160"/>
              <a:gd name="T38" fmla="*/ 62173377 w 1148"/>
              <a:gd name="T39" fmla="*/ 116935250 h 1160"/>
              <a:gd name="T40" fmla="*/ 54652468 w 1148"/>
              <a:gd name="T41" fmla="*/ 116935250 h 1160"/>
              <a:gd name="T42" fmla="*/ 54652468 w 1148"/>
              <a:gd name="T43" fmla="*/ 65120838 h 1160"/>
              <a:gd name="T44" fmla="*/ 54552084 w 1148"/>
              <a:gd name="T45" fmla="*/ 64616648 h 1160"/>
              <a:gd name="T46" fmla="*/ 54251247 w 1148"/>
              <a:gd name="T47" fmla="*/ 64011810 h 1160"/>
              <a:gd name="T48" fmla="*/ 54050795 w 1148"/>
              <a:gd name="T49" fmla="*/ 63709550 h 1160"/>
              <a:gd name="T50" fmla="*/ 53749959 w 1148"/>
              <a:gd name="T51" fmla="*/ 63205360 h 1160"/>
              <a:gd name="T52" fmla="*/ 53348738 w 1148"/>
              <a:gd name="T53" fmla="*/ 62802135 h 1160"/>
              <a:gd name="T54" fmla="*/ 53047902 w 1148"/>
              <a:gd name="T55" fmla="*/ 62600523 h 1160"/>
              <a:gd name="T56" fmla="*/ 52546613 w 1148"/>
              <a:gd name="T57" fmla="*/ 62298263 h 1160"/>
              <a:gd name="T58" fmla="*/ 52045325 w 1148"/>
              <a:gd name="T59" fmla="*/ 62096650 h 1160"/>
              <a:gd name="T60" fmla="*/ 100384 w 1148"/>
              <a:gd name="T61" fmla="*/ 62096650 h 1160"/>
              <a:gd name="T62" fmla="*/ 0 w 1148"/>
              <a:gd name="T63" fmla="*/ 54435375 h 1160"/>
              <a:gd name="T64" fmla="*/ 52045325 w 1148"/>
              <a:gd name="T65" fmla="*/ 54435375 h 1160"/>
              <a:gd name="T66" fmla="*/ 52546613 w 1148"/>
              <a:gd name="T67" fmla="*/ 54435375 h 1160"/>
              <a:gd name="T68" fmla="*/ 53047902 w 1148"/>
              <a:gd name="T69" fmla="*/ 54435375 h 1160"/>
              <a:gd name="T70" fmla="*/ 53348738 w 1148"/>
              <a:gd name="T71" fmla="*/ 54334728 h 1160"/>
              <a:gd name="T72" fmla="*/ 53749959 w 1148"/>
              <a:gd name="T73" fmla="*/ 54032150 h 1160"/>
              <a:gd name="T74" fmla="*/ 54050795 w 1148"/>
              <a:gd name="T75" fmla="*/ 53729890 h 1160"/>
              <a:gd name="T76" fmla="*/ 54251247 w 1148"/>
              <a:gd name="T77" fmla="*/ 53326665 h 1160"/>
              <a:gd name="T78" fmla="*/ 54552084 w 1148"/>
              <a:gd name="T79" fmla="*/ 52923440 h 1160"/>
              <a:gd name="T80" fmla="*/ 54652468 w 1148"/>
              <a:gd name="T81" fmla="*/ 52318603 h 1160"/>
              <a:gd name="T82" fmla="*/ 54652468 w 1148"/>
              <a:gd name="T83" fmla="*/ 0 h 1160"/>
              <a:gd name="T84" fmla="*/ 62173377 w 1148"/>
              <a:gd name="T85" fmla="*/ 0 h 11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48"/>
              <a:gd name="T130" fmla="*/ 0 h 1160"/>
              <a:gd name="T131" fmla="*/ 1148 w 1148"/>
              <a:gd name="T132" fmla="*/ 1160 h 11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48" h="1160">
                <a:moveTo>
                  <a:pt x="620" y="0"/>
                </a:moveTo>
                <a:lnTo>
                  <a:pt x="620" y="516"/>
                </a:lnTo>
                <a:lnTo>
                  <a:pt x="625" y="526"/>
                </a:lnTo>
                <a:lnTo>
                  <a:pt x="631" y="533"/>
                </a:lnTo>
                <a:lnTo>
                  <a:pt x="634" y="535"/>
                </a:lnTo>
                <a:lnTo>
                  <a:pt x="638" y="537"/>
                </a:lnTo>
                <a:lnTo>
                  <a:pt x="642" y="540"/>
                </a:lnTo>
                <a:lnTo>
                  <a:pt x="647" y="540"/>
                </a:lnTo>
                <a:lnTo>
                  <a:pt x="1148" y="540"/>
                </a:lnTo>
                <a:lnTo>
                  <a:pt x="1147" y="616"/>
                </a:lnTo>
                <a:lnTo>
                  <a:pt x="646" y="616"/>
                </a:lnTo>
                <a:lnTo>
                  <a:pt x="640" y="618"/>
                </a:lnTo>
                <a:lnTo>
                  <a:pt x="636" y="619"/>
                </a:lnTo>
                <a:lnTo>
                  <a:pt x="632" y="622"/>
                </a:lnTo>
                <a:lnTo>
                  <a:pt x="627" y="625"/>
                </a:lnTo>
                <a:lnTo>
                  <a:pt x="625" y="628"/>
                </a:lnTo>
                <a:lnTo>
                  <a:pt x="623" y="633"/>
                </a:lnTo>
                <a:lnTo>
                  <a:pt x="622" y="637"/>
                </a:lnTo>
                <a:lnTo>
                  <a:pt x="620" y="642"/>
                </a:lnTo>
                <a:lnTo>
                  <a:pt x="620" y="1160"/>
                </a:lnTo>
                <a:lnTo>
                  <a:pt x="545" y="1160"/>
                </a:lnTo>
                <a:lnTo>
                  <a:pt x="545" y="646"/>
                </a:lnTo>
                <a:lnTo>
                  <a:pt x="544" y="641"/>
                </a:lnTo>
                <a:lnTo>
                  <a:pt x="541" y="635"/>
                </a:lnTo>
                <a:lnTo>
                  <a:pt x="539" y="632"/>
                </a:lnTo>
                <a:lnTo>
                  <a:pt x="536" y="627"/>
                </a:lnTo>
                <a:lnTo>
                  <a:pt x="532" y="623"/>
                </a:lnTo>
                <a:lnTo>
                  <a:pt x="529" y="621"/>
                </a:lnTo>
                <a:lnTo>
                  <a:pt x="524" y="618"/>
                </a:lnTo>
                <a:lnTo>
                  <a:pt x="519" y="616"/>
                </a:lnTo>
                <a:lnTo>
                  <a:pt x="1" y="616"/>
                </a:lnTo>
                <a:lnTo>
                  <a:pt x="0" y="540"/>
                </a:lnTo>
                <a:lnTo>
                  <a:pt x="519" y="540"/>
                </a:lnTo>
                <a:lnTo>
                  <a:pt x="524" y="540"/>
                </a:lnTo>
                <a:lnTo>
                  <a:pt x="529" y="540"/>
                </a:lnTo>
                <a:lnTo>
                  <a:pt x="532" y="539"/>
                </a:lnTo>
                <a:lnTo>
                  <a:pt x="536" y="536"/>
                </a:lnTo>
                <a:lnTo>
                  <a:pt x="539" y="533"/>
                </a:lnTo>
                <a:lnTo>
                  <a:pt x="541" y="529"/>
                </a:lnTo>
                <a:lnTo>
                  <a:pt x="544" y="525"/>
                </a:lnTo>
                <a:lnTo>
                  <a:pt x="545" y="519"/>
                </a:lnTo>
                <a:lnTo>
                  <a:pt x="545" y="0"/>
                </a:lnTo>
                <a:lnTo>
                  <a:pt x="620"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37723" name="Freeform 172"/>
          <p:cNvSpPr>
            <a:spLocks/>
          </p:cNvSpPr>
          <p:nvPr/>
        </p:nvSpPr>
        <p:spPr bwMode="auto">
          <a:xfrm>
            <a:off x="4932363" y="3860800"/>
            <a:ext cx="625475" cy="77788"/>
          </a:xfrm>
          <a:custGeom>
            <a:avLst/>
            <a:gdLst>
              <a:gd name="T0" fmla="*/ 2414359 w 1972"/>
              <a:gd name="T1" fmla="*/ 3999442 h 246"/>
              <a:gd name="T2" fmla="*/ 7645893 w 1972"/>
              <a:gd name="T3" fmla="*/ 3999442 h 246"/>
              <a:gd name="T4" fmla="*/ 15593422 w 1972"/>
              <a:gd name="T5" fmla="*/ 3099820 h 246"/>
              <a:gd name="T6" fmla="*/ 23440088 w 1972"/>
              <a:gd name="T7" fmla="*/ 1899798 h 246"/>
              <a:gd name="T8" fmla="*/ 28571076 w 1972"/>
              <a:gd name="T9" fmla="*/ 1499791 h 246"/>
              <a:gd name="T10" fmla="*/ 33399794 w 1972"/>
              <a:gd name="T11" fmla="*/ 1699952 h 246"/>
              <a:gd name="T12" fmla="*/ 36920787 w 1972"/>
              <a:gd name="T13" fmla="*/ 2399728 h 246"/>
              <a:gd name="T14" fmla="*/ 39134055 w 1972"/>
              <a:gd name="T15" fmla="*/ 3199743 h 246"/>
              <a:gd name="T16" fmla="*/ 42453957 w 1972"/>
              <a:gd name="T17" fmla="*/ 4899379 h 246"/>
              <a:gd name="T18" fmla="*/ 46779948 w 1972"/>
              <a:gd name="T19" fmla="*/ 6799177 h 246"/>
              <a:gd name="T20" fmla="*/ 51307029 w 1972"/>
              <a:gd name="T21" fmla="*/ 8499130 h 246"/>
              <a:gd name="T22" fmla="*/ 55934656 w 1972"/>
              <a:gd name="T23" fmla="*/ 9699152 h 246"/>
              <a:gd name="T24" fmla="*/ 60662828 w 1972"/>
              <a:gd name="T25" fmla="*/ 10699012 h 246"/>
              <a:gd name="T26" fmla="*/ 65592409 w 1972"/>
              <a:gd name="T27" fmla="*/ 11398788 h 246"/>
              <a:gd name="T28" fmla="*/ 70622534 w 1972"/>
              <a:gd name="T29" fmla="*/ 11798795 h 246"/>
              <a:gd name="T30" fmla="*/ 75753206 w 1972"/>
              <a:gd name="T31" fmla="*/ 11998641 h 246"/>
              <a:gd name="T32" fmla="*/ 80984422 w 1972"/>
              <a:gd name="T33" fmla="*/ 11798795 h 246"/>
              <a:gd name="T34" fmla="*/ 86417047 w 1972"/>
              <a:gd name="T35" fmla="*/ 11398788 h 246"/>
              <a:gd name="T36" fmla="*/ 94666212 w 1972"/>
              <a:gd name="T37" fmla="*/ 10299005 h 246"/>
              <a:gd name="T38" fmla="*/ 106135051 w 1972"/>
              <a:gd name="T39" fmla="*/ 8099122 h 246"/>
              <a:gd name="T40" fmla="*/ 118106617 w 1972"/>
              <a:gd name="T41" fmla="*/ 4899379 h 246"/>
              <a:gd name="T42" fmla="*/ 126456645 w 1972"/>
              <a:gd name="T43" fmla="*/ 2299805 h 246"/>
              <a:gd name="T44" fmla="*/ 130983727 w 1972"/>
              <a:gd name="T45" fmla="*/ 1200022 h 246"/>
              <a:gd name="T46" fmla="*/ 135510808 w 1972"/>
              <a:gd name="T47" fmla="*/ 599853 h 246"/>
              <a:gd name="T48" fmla="*/ 139937344 w 1972"/>
              <a:gd name="T49" fmla="*/ 199846 h 246"/>
              <a:gd name="T50" fmla="*/ 146878784 w 1972"/>
              <a:gd name="T51" fmla="*/ 0 h 246"/>
              <a:gd name="T52" fmla="*/ 156234584 w 1972"/>
              <a:gd name="T53" fmla="*/ 400007 h 246"/>
              <a:gd name="T54" fmla="*/ 170218327 w 1972"/>
              <a:gd name="T55" fmla="*/ 1799875 h 246"/>
              <a:gd name="T56" fmla="*/ 184403161 w 1972"/>
              <a:gd name="T57" fmla="*/ 3299666 h 246"/>
              <a:gd name="T58" fmla="*/ 193759278 w 1972"/>
              <a:gd name="T59" fmla="*/ 3799596 h 246"/>
              <a:gd name="T60" fmla="*/ 198386904 w 1972"/>
              <a:gd name="T61" fmla="*/ 15998399 h 246"/>
              <a:gd name="T62" fmla="*/ 188930243 w 1972"/>
              <a:gd name="T63" fmla="*/ 15898476 h 246"/>
              <a:gd name="T64" fmla="*/ 179473898 w 1972"/>
              <a:gd name="T65" fmla="*/ 15098461 h 246"/>
              <a:gd name="T66" fmla="*/ 160560574 w 1972"/>
              <a:gd name="T67" fmla="*/ 12898578 h 246"/>
              <a:gd name="T68" fmla="*/ 151204775 w 1972"/>
              <a:gd name="T69" fmla="*/ 12198803 h 246"/>
              <a:gd name="T70" fmla="*/ 141949204 w 1972"/>
              <a:gd name="T71" fmla="*/ 12298725 h 246"/>
              <a:gd name="T72" fmla="*/ 137321577 w 1972"/>
              <a:gd name="T73" fmla="*/ 12798656 h 246"/>
              <a:gd name="T74" fmla="*/ 132794496 w 1972"/>
              <a:gd name="T75" fmla="*/ 13498748 h 246"/>
              <a:gd name="T76" fmla="*/ 128367960 w 1972"/>
              <a:gd name="T77" fmla="*/ 14498608 h 246"/>
              <a:gd name="T78" fmla="*/ 123941424 w 1972"/>
              <a:gd name="T79" fmla="*/ 15998399 h 246"/>
              <a:gd name="T80" fmla="*/ 118106617 w 1972"/>
              <a:gd name="T81" fmla="*/ 18098042 h 246"/>
              <a:gd name="T82" fmla="*/ 112271811 w 1972"/>
              <a:gd name="T83" fmla="*/ 19997840 h 246"/>
              <a:gd name="T84" fmla="*/ 106336142 w 1972"/>
              <a:gd name="T85" fmla="*/ 21497631 h 246"/>
              <a:gd name="T86" fmla="*/ 100802972 w 1972"/>
              <a:gd name="T87" fmla="*/ 22797576 h 246"/>
              <a:gd name="T88" fmla="*/ 95068711 w 1972"/>
              <a:gd name="T89" fmla="*/ 23597591 h 246"/>
              <a:gd name="T90" fmla="*/ 89535541 w 1972"/>
              <a:gd name="T91" fmla="*/ 24297366 h 246"/>
              <a:gd name="T92" fmla="*/ 84002688 w 1972"/>
              <a:gd name="T93" fmla="*/ 24597451 h 246"/>
              <a:gd name="T94" fmla="*/ 78570063 w 1972"/>
              <a:gd name="T95" fmla="*/ 24597451 h 246"/>
              <a:gd name="T96" fmla="*/ 73137439 w 1972"/>
              <a:gd name="T97" fmla="*/ 24397605 h 246"/>
              <a:gd name="T98" fmla="*/ 67906222 w 1972"/>
              <a:gd name="T99" fmla="*/ 23897675 h 246"/>
              <a:gd name="T100" fmla="*/ 62675006 w 1972"/>
              <a:gd name="T101" fmla="*/ 23197583 h 246"/>
              <a:gd name="T102" fmla="*/ 57342926 w 1972"/>
              <a:gd name="T103" fmla="*/ 22297646 h 246"/>
              <a:gd name="T104" fmla="*/ 52212255 w 1972"/>
              <a:gd name="T105" fmla="*/ 20997701 h 246"/>
              <a:gd name="T106" fmla="*/ 47182129 w 1972"/>
              <a:gd name="T107" fmla="*/ 19597833 h 246"/>
              <a:gd name="T108" fmla="*/ 37122195 w 1972"/>
              <a:gd name="T109" fmla="*/ 15998399 h 246"/>
              <a:gd name="T110" fmla="*/ 32896750 w 1972"/>
              <a:gd name="T111" fmla="*/ 14898615 h 246"/>
              <a:gd name="T112" fmla="*/ 28369668 w 1972"/>
              <a:gd name="T113" fmla="*/ 14398369 h 246"/>
              <a:gd name="T114" fmla="*/ 23842587 w 1972"/>
              <a:gd name="T115" fmla="*/ 14598531 h 246"/>
              <a:gd name="T116" fmla="*/ 19013869 w 1972"/>
              <a:gd name="T117" fmla="*/ 15098461 h 246"/>
              <a:gd name="T118" fmla="*/ 9456662 w 1972"/>
              <a:gd name="T119" fmla="*/ 16298167 h 246"/>
              <a:gd name="T120" fmla="*/ 4627627 w 1972"/>
              <a:gd name="T121" fmla="*/ 16398406 h 246"/>
              <a:gd name="T122" fmla="*/ 0 w 1972"/>
              <a:gd name="T123" fmla="*/ 15998399 h 24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72"/>
              <a:gd name="T187" fmla="*/ 0 h 246"/>
              <a:gd name="T188" fmla="*/ 1972 w 1972"/>
              <a:gd name="T189" fmla="*/ 246 h 24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72" h="246">
                <a:moveTo>
                  <a:pt x="0" y="38"/>
                </a:moveTo>
                <a:lnTo>
                  <a:pt x="24" y="40"/>
                </a:lnTo>
                <a:lnTo>
                  <a:pt x="51" y="42"/>
                </a:lnTo>
                <a:lnTo>
                  <a:pt x="76" y="40"/>
                </a:lnTo>
                <a:lnTo>
                  <a:pt x="102" y="38"/>
                </a:lnTo>
                <a:lnTo>
                  <a:pt x="155" y="31"/>
                </a:lnTo>
                <a:lnTo>
                  <a:pt x="208" y="23"/>
                </a:lnTo>
                <a:lnTo>
                  <a:pt x="233" y="19"/>
                </a:lnTo>
                <a:lnTo>
                  <a:pt x="259" y="16"/>
                </a:lnTo>
                <a:lnTo>
                  <a:pt x="284" y="15"/>
                </a:lnTo>
                <a:lnTo>
                  <a:pt x="309" y="15"/>
                </a:lnTo>
                <a:lnTo>
                  <a:pt x="332" y="17"/>
                </a:lnTo>
                <a:lnTo>
                  <a:pt x="355" y="21"/>
                </a:lnTo>
                <a:lnTo>
                  <a:pt x="367" y="24"/>
                </a:lnTo>
                <a:lnTo>
                  <a:pt x="379" y="28"/>
                </a:lnTo>
                <a:lnTo>
                  <a:pt x="389" y="32"/>
                </a:lnTo>
                <a:lnTo>
                  <a:pt x="401" y="38"/>
                </a:lnTo>
                <a:lnTo>
                  <a:pt x="422" y="49"/>
                </a:lnTo>
                <a:lnTo>
                  <a:pt x="444" y="59"/>
                </a:lnTo>
                <a:lnTo>
                  <a:pt x="465" y="68"/>
                </a:lnTo>
                <a:lnTo>
                  <a:pt x="488" y="76"/>
                </a:lnTo>
                <a:lnTo>
                  <a:pt x="510" y="85"/>
                </a:lnTo>
                <a:lnTo>
                  <a:pt x="533" y="92"/>
                </a:lnTo>
                <a:lnTo>
                  <a:pt x="556" y="97"/>
                </a:lnTo>
                <a:lnTo>
                  <a:pt x="580" y="102"/>
                </a:lnTo>
                <a:lnTo>
                  <a:pt x="603" y="107"/>
                </a:lnTo>
                <a:lnTo>
                  <a:pt x="627" y="111"/>
                </a:lnTo>
                <a:lnTo>
                  <a:pt x="652" y="114"/>
                </a:lnTo>
                <a:lnTo>
                  <a:pt x="676" y="116"/>
                </a:lnTo>
                <a:lnTo>
                  <a:pt x="702" y="118"/>
                </a:lnTo>
                <a:lnTo>
                  <a:pt x="727" y="120"/>
                </a:lnTo>
                <a:lnTo>
                  <a:pt x="753" y="120"/>
                </a:lnTo>
                <a:lnTo>
                  <a:pt x="778" y="120"/>
                </a:lnTo>
                <a:lnTo>
                  <a:pt x="805" y="118"/>
                </a:lnTo>
                <a:lnTo>
                  <a:pt x="832" y="116"/>
                </a:lnTo>
                <a:lnTo>
                  <a:pt x="859" y="114"/>
                </a:lnTo>
                <a:lnTo>
                  <a:pt x="885" y="111"/>
                </a:lnTo>
                <a:lnTo>
                  <a:pt x="941" y="103"/>
                </a:lnTo>
                <a:lnTo>
                  <a:pt x="997" y="93"/>
                </a:lnTo>
                <a:lnTo>
                  <a:pt x="1055" y="81"/>
                </a:lnTo>
                <a:lnTo>
                  <a:pt x="1114" y="66"/>
                </a:lnTo>
                <a:lnTo>
                  <a:pt x="1174" y="49"/>
                </a:lnTo>
                <a:lnTo>
                  <a:pt x="1235" y="30"/>
                </a:lnTo>
                <a:lnTo>
                  <a:pt x="1257" y="23"/>
                </a:lnTo>
                <a:lnTo>
                  <a:pt x="1279" y="18"/>
                </a:lnTo>
                <a:lnTo>
                  <a:pt x="1302" y="12"/>
                </a:lnTo>
                <a:lnTo>
                  <a:pt x="1324" y="9"/>
                </a:lnTo>
                <a:lnTo>
                  <a:pt x="1347" y="6"/>
                </a:lnTo>
                <a:lnTo>
                  <a:pt x="1369" y="3"/>
                </a:lnTo>
                <a:lnTo>
                  <a:pt x="1391" y="2"/>
                </a:lnTo>
                <a:lnTo>
                  <a:pt x="1414" y="1"/>
                </a:lnTo>
                <a:lnTo>
                  <a:pt x="1460" y="0"/>
                </a:lnTo>
                <a:lnTo>
                  <a:pt x="1506" y="1"/>
                </a:lnTo>
                <a:lnTo>
                  <a:pt x="1553" y="4"/>
                </a:lnTo>
                <a:lnTo>
                  <a:pt x="1599" y="8"/>
                </a:lnTo>
                <a:lnTo>
                  <a:pt x="1692" y="18"/>
                </a:lnTo>
                <a:lnTo>
                  <a:pt x="1786" y="29"/>
                </a:lnTo>
                <a:lnTo>
                  <a:pt x="1833" y="33"/>
                </a:lnTo>
                <a:lnTo>
                  <a:pt x="1879" y="36"/>
                </a:lnTo>
                <a:lnTo>
                  <a:pt x="1926" y="38"/>
                </a:lnTo>
                <a:lnTo>
                  <a:pt x="1972" y="38"/>
                </a:lnTo>
                <a:lnTo>
                  <a:pt x="1972" y="160"/>
                </a:lnTo>
                <a:lnTo>
                  <a:pt x="1926" y="160"/>
                </a:lnTo>
                <a:lnTo>
                  <a:pt x="1878" y="159"/>
                </a:lnTo>
                <a:lnTo>
                  <a:pt x="1832" y="156"/>
                </a:lnTo>
                <a:lnTo>
                  <a:pt x="1784" y="151"/>
                </a:lnTo>
                <a:lnTo>
                  <a:pt x="1690" y="139"/>
                </a:lnTo>
                <a:lnTo>
                  <a:pt x="1596" y="129"/>
                </a:lnTo>
                <a:lnTo>
                  <a:pt x="1549" y="125"/>
                </a:lnTo>
                <a:lnTo>
                  <a:pt x="1503" y="122"/>
                </a:lnTo>
                <a:lnTo>
                  <a:pt x="1456" y="122"/>
                </a:lnTo>
                <a:lnTo>
                  <a:pt x="1411" y="123"/>
                </a:lnTo>
                <a:lnTo>
                  <a:pt x="1388" y="124"/>
                </a:lnTo>
                <a:lnTo>
                  <a:pt x="1365" y="128"/>
                </a:lnTo>
                <a:lnTo>
                  <a:pt x="1343" y="130"/>
                </a:lnTo>
                <a:lnTo>
                  <a:pt x="1320" y="135"/>
                </a:lnTo>
                <a:lnTo>
                  <a:pt x="1298" y="139"/>
                </a:lnTo>
                <a:lnTo>
                  <a:pt x="1276" y="145"/>
                </a:lnTo>
                <a:lnTo>
                  <a:pt x="1254" y="152"/>
                </a:lnTo>
                <a:lnTo>
                  <a:pt x="1232" y="160"/>
                </a:lnTo>
                <a:lnTo>
                  <a:pt x="1203" y="172"/>
                </a:lnTo>
                <a:lnTo>
                  <a:pt x="1174" y="181"/>
                </a:lnTo>
                <a:lnTo>
                  <a:pt x="1145" y="192"/>
                </a:lnTo>
                <a:lnTo>
                  <a:pt x="1116" y="200"/>
                </a:lnTo>
                <a:lnTo>
                  <a:pt x="1086" y="208"/>
                </a:lnTo>
                <a:lnTo>
                  <a:pt x="1057" y="215"/>
                </a:lnTo>
                <a:lnTo>
                  <a:pt x="1030" y="222"/>
                </a:lnTo>
                <a:lnTo>
                  <a:pt x="1002" y="228"/>
                </a:lnTo>
                <a:lnTo>
                  <a:pt x="973" y="232"/>
                </a:lnTo>
                <a:lnTo>
                  <a:pt x="945" y="236"/>
                </a:lnTo>
                <a:lnTo>
                  <a:pt x="918" y="239"/>
                </a:lnTo>
                <a:lnTo>
                  <a:pt x="890" y="243"/>
                </a:lnTo>
                <a:lnTo>
                  <a:pt x="862" y="245"/>
                </a:lnTo>
                <a:lnTo>
                  <a:pt x="835" y="246"/>
                </a:lnTo>
                <a:lnTo>
                  <a:pt x="809" y="246"/>
                </a:lnTo>
                <a:lnTo>
                  <a:pt x="781" y="246"/>
                </a:lnTo>
                <a:lnTo>
                  <a:pt x="754" y="246"/>
                </a:lnTo>
                <a:lnTo>
                  <a:pt x="727" y="244"/>
                </a:lnTo>
                <a:lnTo>
                  <a:pt x="702" y="243"/>
                </a:lnTo>
                <a:lnTo>
                  <a:pt x="675" y="239"/>
                </a:lnTo>
                <a:lnTo>
                  <a:pt x="648" y="236"/>
                </a:lnTo>
                <a:lnTo>
                  <a:pt x="623" y="232"/>
                </a:lnTo>
                <a:lnTo>
                  <a:pt x="597" y="228"/>
                </a:lnTo>
                <a:lnTo>
                  <a:pt x="570" y="223"/>
                </a:lnTo>
                <a:lnTo>
                  <a:pt x="545" y="217"/>
                </a:lnTo>
                <a:lnTo>
                  <a:pt x="519" y="210"/>
                </a:lnTo>
                <a:lnTo>
                  <a:pt x="495" y="203"/>
                </a:lnTo>
                <a:lnTo>
                  <a:pt x="469" y="196"/>
                </a:lnTo>
                <a:lnTo>
                  <a:pt x="419" y="179"/>
                </a:lnTo>
                <a:lnTo>
                  <a:pt x="369" y="160"/>
                </a:lnTo>
                <a:lnTo>
                  <a:pt x="348" y="153"/>
                </a:lnTo>
                <a:lnTo>
                  <a:pt x="327" y="149"/>
                </a:lnTo>
                <a:lnTo>
                  <a:pt x="305" y="145"/>
                </a:lnTo>
                <a:lnTo>
                  <a:pt x="282" y="144"/>
                </a:lnTo>
                <a:lnTo>
                  <a:pt x="260" y="144"/>
                </a:lnTo>
                <a:lnTo>
                  <a:pt x="237" y="146"/>
                </a:lnTo>
                <a:lnTo>
                  <a:pt x="213" y="147"/>
                </a:lnTo>
                <a:lnTo>
                  <a:pt x="189" y="151"/>
                </a:lnTo>
                <a:lnTo>
                  <a:pt x="141" y="157"/>
                </a:lnTo>
                <a:lnTo>
                  <a:pt x="94" y="163"/>
                </a:lnTo>
                <a:lnTo>
                  <a:pt x="69" y="164"/>
                </a:lnTo>
                <a:lnTo>
                  <a:pt x="46" y="164"/>
                </a:lnTo>
                <a:lnTo>
                  <a:pt x="23" y="163"/>
                </a:lnTo>
                <a:lnTo>
                  <a:pt x="0" y="160"/>
                </a:lnTo>
                <a:lnTo>
                  <a:pt x="0" y="38"/>
                </a:lnTo>
                <a:close/>
              </a:path>
            </a:pathLst>
          </a:custGeom>
          <a:solidFill>
            <a:srgbClr val="F4C5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37724" name="Freeform 173"/>
          <p:cNvSpPr>
            <a:spLocks/>
          </p:cNvSpPr>
          <p:nvPr/>
        </p:nvSpPr>
        <p:spPr bwMode="auto">
          <a:xfrm>
            <a:off x="4932363" y="3860800"/>
            <a:ext cx="625475" cy="77788"/>
          </a:xfrm>
          <a:custGeom>
            <a:avLst/>
            <a:gdLst>
              <a:gd name="T0" fmla="*/ 2414359 w 1972"/>
              <a:gd name="T1" fmla="*/ 3999442 h 246"/>
              <a:gd name="T2" fmla="*/ 7645893 w 1972"/>
              <a:gd name="T3" fmla="*/ 3999442 h 246"/>
              <a:gd name="T4" fmla="*/ 15593422 w 1972"/>
              <a:gd name="T5" fmla="*/ 3099820 h 246"/>
              <a:gd name="T6" fmla="*/ 23440088 w 1972"/>
              <a:gd name="T7" fmla="*/ 1899798 h 246"/>
              <a:gd name="T8" fmla="*/ 28571076 w 1972"/>
              <a:gd name="T9" fmla="*/ 1499791 h 246"/>
              <a:gd name="T10" fmla="*/ 33399794 w 1972"/>
              <a:gd name="T11" fmla="*/ 1699952 h 246"/>
              <a:gd name="T12" fmla="*/ 36920787 w 1972"/>
              <a:gd name="T13" fmla="*/ 2399728 h 246"/>
              <a:gd name="T14" fmla="*/ 39134055 w 1972"/>
              <a:gd name="T15" fmla="*/ 3199743 h 246"/>
              <a:gd name="T16" fmla="*/ 42453957 w 1972"/>
              <a:gd name="T17" fmla="*/ 4899379 h 246"/>
              <a:gd name="T18" fmla="*/ 46779948 w 1972"/>
              <a:gd name="T19" fmla="*/ 6799177 h 246"/>
              <a:gd name="T20" fmla="*/ 51307029 w 1972"/>
              <a:gd name="T21" fmla="*/ 8499130 h 246"/>
              <a:gd name="T22" fmla="*/ 55934656 w 1972"/>
              <a:gd name="T23" fmla="*/ 9699152 h 246"/>
              <a:gd name="T24" fmla="*/ 60662828 w 1972"/>
              <a:gd name="T25" fmla="*/ 10699012 h 246"/>
              <a:gd name="T26" fmla="*/ 65592409 w 1972"/>
              <a:gd name="T27" fmla="*/ 11398788 h 246"/>
              <a:gd name="T28" fmla="*/ 70622534 w 1972"/>
              <a:gd name="T29" fmla="*/ 11798795 h 246"/>
              <a:gd name="T30" fmla="*/ 75753206 w 1972"/>
              <a:gd name="T31" fmla="*/ 11998641 h 246"/>
              <a:gd name="T32" fmla="*/ 80984422 w 1972"/>
              <a:gd name="T33" fmla="*/ 11798795 h 246"/>
              <a:gd name="T34" fmla="*/ 86417047 w 1972"/>
              <a:gd name="T35" fmla="*/ 11398788 h 246"/>
              <a:gd name="T36" fmla="*/ 94666212 w 1972"/>
              <a:gd name="T37" fmla="*/ 10299005 h 246"/>
              <a:gd name="T38" fmla="*/ 106135051 w 1972"/>
              <a:gd name="T39" fmla="*/ 8099122 h 246"/>
              <a:gd name="T40" fmla="*/ 118106617 w 1972"/>
              <a:gd name="T41" fmla="*/ 4899379 h 246"/>
              <a:gd name="T42" fmla="*/ 126456645 w 1972"/>
              <a:gd name="T43" fmla="*/ 2299805 h 246"/>
              <a:gd name="T44" fmla="*/ 130983727 w 1972"/>
              <a:gd name="T45" fmla="*/ 1200022 h 246"/>
              <a:gd name="T46" fmla="*/ 135510808 w 1972"/>
              <a:gd name="T47" fmla="*/ 599853 h 246"/>
              <a:gd name="T48" fmla="*/ 139937344 w 1972"/>
              <a:gd name="T49" fmla="*/ 199846 h 246"/>
              <a:gd name="T50" fmla="*/ 146878784 w 1972"/>
              <a:gd name="T51" fmla="*/ 0 h 246"/>
              <a:gd name="T52" fmla="*/ 156234584 w 1972"/>
              <a:gd name="T53" fmla="*/ 400007 h 246"/>
              <a:gd name="T54" fmla="*/ 170218327 w 1972"/>
              <a:gd name="T55" fmla="*/ 1799875 h 246"/>
              <a:gd name="T56" fmla="*/ 184403161 w 1972"/>
              <a:gd name="T57" fmla="*/ 3299666 h 246"/>
              <a:gd name="T58" fmla="*/ 193759278 w 1972"/>
              <a:gd name="T59" fmla="*/ 3799596 h 246"/>
              <a:gd name="T60" fmla="*/ 198386904 w 1972"/>
              <a:gd name="T61" fmla="*/ 15998399 h 246"/>
              <a:gd name="T62" fmla="*/ 188930243 w 1972"/>
              <a:gd name="T63" fmla="*/ 15898476 h 246"/>
              <a:gd name="T64" fmla="*/ 179473898 w 1972"/>
              <a:gd name="T65" fmla="*/ 15098461 h 246"/>
              <a:gd name="T66" fmla="*/ 160560574 w 1972"/>
              <a:gd name="T67" fmla="*/ 12898578 h 246"/>
              <a:gd name="T68" fmla="*/ 151204775 w 1972"/>
              <a:gd name="T69" fmla="*/ 12198803 h 246"/>
              <a:gd name="T70" fmla="*/ 141949204 w 1972"/>
              <a:gd name="T71" fmla="*/ 12298725 h 246"/>
              <a:gd name="T72" fmla="*/ 137321577 w 1972"/>
              <a:gd name="T73" fmla="*/ 12798656 h 246"/>
              <a:gd name="T74" fmla="*/ 132794496 w 1972"/>
              <a:gd name="T75" fmla="*/ 13498748 h 246"/>
              <a:gd name="T76" fmla="*/ 128367960 w 1972"/>
              <a:gd name="T77" fmla="*/ 14498608 h 246"/>
              <a:gd name="T78" fmla="*/ 123941424 w 1972"/>
              <a:gd name="T79" fmla="*/ 15998399 h 246"/>
              <a:gd name="T80" fmla="*/ 118106617 w 1972"/>
              <a:gd name="T81" fmla="*/ 18098042 h 246"/>
              <a:gd name="T82" fmla="*/ 112271811 w 1972"/>
              <a:gd name="T83" fmla="*/ 19997840 h 246"/>
              <a:gd name="T84" fmla="*/ 106336142 w 1972"/>
              <a:gd name="T85" fmla="*/ 21497631 h 246"/>
              <a:gd name="T86" fmla="*/ 100802972 w 1972"/>
              <a:gd name="T87" fmla="*/ 22797576 h 246"/>
              <a:gd name="T88" fmla="*/ 95068711 w 1972"/>
              <a:gd name="T89" fmla="*/ 23597591 h 246"/>
              <a:gd name="T90" fmla="*/ 89535541 w 1972"/>
              <a:gd name="T91" fmla="*/ 24297366 h 246"/>
              <a:gd name="T92" fmla="*/ 84002688 w 1972"/>
              <a:gd name="T93" fmla="*/ 24597451 h 246"/>
              <a:gd name="T94" fmla="*/ 78570063 w 1972"/>
              <a:gd name="T95" fmla="*/ 24597451 h 246"/>
              <a:gd name="T96" fmla="*/ 73137439 w 1972"/>
              <a:gd name="T97" fmla="*/ 24397605 h 246"/>
              <a:gd name="T98" fmla="*/ 67906222 w 1972"/>
              <a:gd name="T99" fmla="*/ 23897675 h 246"/>
              <a:gd name="T100" fmla="*/ 62675006 w 1972"/>
              <a:gd name="T101" fmla="*/ 23197583 h 246"/>
              <a:gd name="T102" fmla="*/ 57342926 w 1972"/>
              <a:gd name="T103" fmla="*/ 22297646 h 246"/>
              <a:gd name="T104" fmla="*/ 52212255 w 1972"/>
              <a:gd name="T105" fmla="*/ 20997701 h 246"/>
              <a:gd name="T106" fmla="*/ 47182129 w 1972"/>
              <a:gd name="T107" fmla="*/ 19597833 h 246"/>
              <a:gd name="T108" fmla="*/ 37122195 w 1972"/>
              <a:gd name="T109" fmla="*/ 15998399 h 246"/>
              <a:gd name="T110" fmla="*/ 32896750 w 1972"/>
              <a:gd name="T111" fmla="*/ 14898615 h 246"/>
              <a:gd name="T112" fmla="*/ 28369668 w 1972"/>
              <a:gd name="T113" fmla="*/ 14398369 h 246"/>
              <a:gd name="T114" fmla="*/ 23842587 w 1972"/>
              <a:gd name="T115" fmla="*/ 14598531 h 246"/>
              <a:gd name="T116" fmla="*/ 19013869 w 1972"/>
              <a:gd name="T117" fmla="*/ 15098461 h 246"/>
              <a:gd name="T118" fmla="*/ 9456662 w 1972"/>
              <a:gd name="T119" fmla="*/ 16298167 h 246"/>
              <a:gd name="T120" fmla="*/ 4627627 w 1972"/>
              <a:gd name="T121" fmla="*/ 16398406 h 246"/>
              <a:gd name="T122" fmla="*/ 0 w 1972"/>
              <a:gd name="T123" fmla="*/ 15998399 h 24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72"/>
              <a:gd name="T187" fmla="*/ 0 h 246"/>
              <a:gd name="T188" fmla="*/ 1972 w 1972"/>
              <a:gd name="T189" fmla="*/ 246 h 24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72" h="246">
                <a:moveTo>
                  <a:pt x="0" y="38"/>
                </a:moveTo>
                <a:lnTo>
                  <a:pt x="24" y="40"/>
                </a:lnTo>
                <a:lnTo>
                  <a:pt x="51" y="42"/>
                </a:lnTo>
                <a:lnTo>
                  <a:pt x="76" y="40"/>
                </a:lnTo>
                <a:lnTo>
                  <a:pt x="102" y="38"/>
                </a:lnTo>
                <a:lnTo>
                  <a:pt x="155" y="31"/>
                </a:lnTo>
                <a:lnTo>
                  <a:pt x="208" y="23"/>
                </a:lnTo>
                <a:lnTo>
                  <a:pt x="233" y="19"/>
                </a:lnTo>
                <a:lnTo>
                  <a:pt x="259" y="16"/>
                </a:lnTo>
                <a:lnTo>
                  <a:pt x="284" y="15"/>
                </a:lnTo>
                <a:lnTo>
                  <a:pt x="309" y="15"/>
                </a:lnTo>
                <a:lnTo>
                  <a:pt x="332" y="17"/>
                </a:lnTo>
                <a:lnTo>
                  <a:pt x="355" y="21"/>
                </a:lnTo>
                <a:lnTo>
                  <a:pt x="367" y="24"/>
                </a:lnTo>
                <a:lnTo>
                  <a:pt x="379" y="28"/>
                </a:lnTo>
                <a:lnTo>
                  <a:pt x="389" y="32"/>
                </a:lnTo>
                <a:lnTo>
                  <a:pt x="401" y="38"/>
                </a:lnTo>
                <a:lnTo>
                  <a:pt x="422" y="49"/>
                </a:lnTo>
                <a:lnTo>
                  <a:pt x="444" y="59"/>
                </a:lnTo>
                <a:lnTo>
                  <a:pt x="465" y="68"/>
                </a:lnTo>
                <a:lnTo>
                  <a:pt x="488" y="76"/>
                </a:lnTo>
                <a:lnTo>
                  <a:pt x="510" y="85"/>
                </a:lnTo>
                <a:lnTo>
                  <a:pt x="533" y="92"/>
                </a:lnTo>
                <a:lnTo>
                  <a:pt x="556" y="97"/>
                </a:lnTo>
                <a:lnTo>
                  <a:pt x="580" y="102"/>
                </a:lnTo>
                <a:lnTo>
                  <a:pt x="603" y="107"/>
                </a:lnTo>
                <a:lnTo>
                  <a:pt x="627" y="111"/>
                </a:lnTo>
                <a:lnTo>
                  <a:pt x="652" y="114"/>
                </a:lnTo>
                <a:lnTo>
                  <a:pt x="676" y="116"/>
                </a:lnTo>
                <a:lnTo>
                  <a:pt x="702" y="118"/>
                </a:lnTo>
                <a:lnTo>
                  <a:pt x="727" y="120"/>
                </a:lnTo>
                <a:lnTo>
                  <a:pt x="753" y="120"/>
                </a:lnTo>
                <a:lnTo>
                  <a:pt x="778" y="120"/>
                </a:lnTo>
                <a:lnTo>
                  <a:pt x="805" y="118"/>
                </a:lnTo>
                <a:lnTo>
                  <a:pt x="832" y="116"/>
                </a:lnTo>
                <a:lnTo>
                  <a:pt x="859" y="114"/>
                </a:lnTo>
                <a:lnTo>
                  <a:pt x="885" y="111"/>
                </a:lnTo>
                <a:lnTo>
                  <a:pt x="941" y="103"/>
                </a:lnTo>
                <a:lnTo>
                  <a:pt x="997" y="93"/>
                </a:lnTo>
                <a:lnTo>
                  <a:pt x="1055" y="81"/>
                </a:lnTo>
                <a:lnTo>
                  <a:pt x="1114" y="66"/>
                </a:lnTo>
                <a:lnTo>
                  <a:pt x="1174" y="49"/>
                </a:lnTo>
                <a:lnTo>
                  <a:pt x="1235" y="30"/>
                </a:lnTo>
                <a:lnTo>
                  <a:pt x="1257" y="23"/>
                </a:lnTo>
                <a:lnTo>
                  <a:pt x="1279" y="18"/>
                </a:lnTo>
                <a:lnTo>
                  <a:pt x="1302" y="12"/>
                </a:lnTo>
                <a:lnTo>
                  <a:pt x="1324" y="9"/>
                </a:lnTo>
                <a:lnTo>
                  <a:pt x="1347" y="6"/>
                </a:lnTo>
                <a:lnTo>
                  <a:pt x="1369" y="3"/>
                </a:lnTo>
                <a:lnTo>
                  <a:pt x="1391" y="2"/>
                </a:lnTo>
                <a:lnTo>
                  <a:pt x="1414" y="1"/>
                </a:lnTo>
                <a:lnTo>
                  <a:pt x="1460" y="0"/>
                </a:lnTo>
                <a:lnTo>
                  <a:pt x="1506" y="1"/>
                </a:lnTo>
                <a:lnTo>
                  <a:pt x="1553" y="4"/>
                </a:lnTo>
                <a:lnTo>
                  <a:pt x="1599" y="8"/>
                </a:lnTo>
                <a:lnTo>
                  <a:pt x="1692" y="18"/>
                </a:lnTo>
                <a:lnTo>
                  <a:pt x="1786" y="29"/>
                </a:lnTo>
                <a:lnTo>
                  <a:pt x="1833" y="33"/>
                </a:lnTo>
                <a:lnTo>
                  <a:pt x="1879" y="36"/>
                </a:lnTo>
                <a:lnTo>
                  <a:pt x="1926" y="38"/>
                </a:lnTo>
                <a:lnTo>
                  <a:pt x="1972" y="38"/>
                </a:lnTo>
                <a:lnTo>
                  <a:pt x="1972" y="160"/>
                </a:lnTo>
                <a:lnTo>
                  <a:pt x="1926" y="160"/>
                </a:lnTo>
                <a:lnTo>
                  <a:pt x="1878" y="159"/>
                </a:lnTo>
                <a:lnTo>
                  <a:pt x="1832" y="156"/>
                </a:lnTo>
                <a:lnTo>
                  <a:pt x="1784" y="151"/>
                </a:lnTo>
                <a:lnTo>
                  <a:pt x="1690" y="139"/>
                </a:lnTo>
                <a:lnTo>
                  <a:pt x="1596" y="129"/>
                </a:lnTo>
                <a:lnTo>
                  <a:pt x="1549" y="125"/>
                </a:lnTo>
                <a:lnTo>
                  <a:pt x="1503" y="122"/>
                </a:lnTo>
                <a:lnTo>
                  <a:pt x="1456" y="122"/>
                </a:lnTo>
                <a:lnTo>
                  <a:pt x="1411" y="123"/>
                </a:lnTo>
                <a:lnTo>
                  <a:pt x="1388" y="124"/>
                </a:lnTo>
                <a:lnTo>
                  <a:pt x="1365" y="128"/>
                </a:lnTo>
                <a:lnTo>
                  <a:pt x="1343" y="130"/>
                </a:lnTo>
                <a:lnTo>
                  <a:pt x="1320" y="135"/>
                </a:lnTo>
                <a:lnTo>
                  <a:pt x="1298" y="139"/>
                </a:lnTo>
                <a:lnTo>
                  <a:pt x="1276" y="145"/>
                </a:lnTo>
                <a:lnTo>
                  <a:pt x="1254" y="152"/>
                </a:lnTo>
                <a:lnTo>
                  <a:pt x="1232" y="160"/>
                </a:lnTo>
                <a:lnTo>
                  <a:pt x="1203" y="172"/>
                </a:lnTo>
                <a:lnTo>
                  <a:pt x="1174" y="181"/>
                </a:lnTo>
                <a:lnTo>
                  <a:pt x="1145" y="192"/>
                </a:lnTo>
                <a:lnTo>
                  <a:pt x="1116" y="200"/>
                </a:lnTo>
                <a:lnTo>
                  <a:pt x="1086" y="208"/>
                </a:lnTo>
                <a:lnTo>
                  <a:pt x="1057" y="215"/>
                </a:lnTo>
                <a:lnTo>
                  <a:pt x="1030" y="222"/>
                </a:lnTo>
                <a:lnTo>
                  <a:pt x="1002" y="228"/>
                </a:lnTo>
                <a:lnTo>
                  <a:pt x="973" y="232"/>
                </a:lnTo>
                <a:lnTo>
                  <a:pt x="945" y="236"/>
                </a:lnTo>
                <a:lnTo>
                  <a:pt x="918" y="239"/>
                </a:lnTo>
                <a:lnTo>
                  <a:pt x="890" y="243"/>
                </a:lnTo>
                <a:lnTo>
                  <a:pt x="862" y="245"/>
                </a:lnTo>
                <a:lnTo>
                  <a:pt x="835" y="246"/>
                </a:lnTo>
                <a:lnTo>
                  <a:pt x="809" y="246"/>
                </a:lnTo>
                <a:lnTo>
                  <a:pt x="781" y="246"/>
                </a:lnTo>
                <a:lnTo>
                  <a:pt x="754" y="246"/>
                </a:lnTo>
                <a:lnTo>
                  <a:pt x="727" y="244"/>
                </a:lnTo>
                <a:lnTo>
                  <a:pt x="702" y="243"/>
                </a:lnTo>
                <a:lnTo>
                  <a:pt x="675" y="239"/>
                </a:lnTo>
                <a:lnTo>
                  <a:pt x="648" y="236"/>
                </a:lnTo>
                <a:lnTo>
                  <a:pt x="623" y="232"/>
                </a:lnTo>
                <a:lnTo>
                  <a:pt x="597" y="228"/>
                </a:lnTo>
                <a:lnTo>
                  <a:pt x="570" y="223"/>
                </a:lnTo>
                <a:lnTo>
                  <a:pt x="545" y="217"/>
                </a:lnTo>
                <a:lnTo>
                  <a:pt x="519" y="210"/>
                </a:lnTo>
                <a:lnTo>
                  <a:pt x="495" y="203"/>
                </a:lnTo>
                <a:lnTo>
                  <a:pt x="469" y="196"/>
                </a:lnTo>
                <a:lnTo>
                  <a:pt x="419" y="179"/>
                </a:lnTo>
                <a:lnTo>
                  <a:pt x="369" y="160"/>
                </a:lnTo>
                <a:lnTo>
                  <a:pt x="348" y="153"/>
                </a:lnTo>
                <a:lnTo>
                  <a:pt x="327" y="149"/>
                </a:lnTo>
                <a:lnTo>
                  <a:pt x="305" y="145"/>
                </a:lnTo>
                <a:lnTo>
                  <a:pt x="282" y="144"/>
                </a:lnTo>
                <a:lnTo>
                  <a:pt x="260" y="144"/>
                </a:lnTo>
                <a:lnTo>
                  <a:pt x="237" y="146"/>
                </a:lnTo>
                <a:lnTo>
                  <a:pt x="213" y="147"/>
                </a:lnTo>
                <a:lnTo>
                  <a:pt x="189" y="151"/>
                </a:lnTo>
                <a:lnTo>
                  <a:pt x="141" y="157"/>
                </a:lnTo>
                <a:lnTo>
                  <a:pt x="94" y="163"/>
                </a:lnTo>
                <a:lnTo>
                  <a:pt x="69" y="164"/>
                </a:lnTo>
                <a:lnTo>
                  <a:pt x="46" y="164"/>
                </a:lnTo>
                <a:lnTo>
                  <a:pt x="23" y="163"/>
                </a:lnTo>
                <a:lnTo>
                  <a:pt x="0" y="160"/>
                </a:lnTo>
                <a:lnTo>
                  <a:pt x="0" y="38"/>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37869" name="Freeform 330"/>
          <p:cNvSpPr>
            <a:spLocks/>
          </p:cNvSpPr>
          <p:nvPr/>
        </p:nvSpPr>
        <p:spPr bwMode="auto">
          <a:xfrm>
            <a:off x="4102100" y="3860800"/>
            <a:ext cx="625475" cy="79375"/>
          </a:xfrm>
          <a:custGeom>
            <a:avLst/>
            <a:gdLst>
              <a:gd name="T0" fmla="*/ 195673498 w 1973"/>
              <a:gd name="T1" fmla="*/ 4234190 h 247"/>
              <a:gd name="T2" fmla="*/ 190547963 w 1973"/>
              <a:gd name="T3" fmla="*/ 4130714 h 247"/>
              <a:gd name="T4" fmla="*/ 182608266 w 1973"/>
              <a:gd name="T5" fmla="*/ 3098196 h 247"/>
              <a:gd name="T6" fmla="*/ 174769381 w 1973"/>
              <a:gd name="T7" fmla="*/ 1962201 h 247"/>
              <a:gd name="T8" fmla="*/ 169643847 w 1973"/>
              <a:gd name="T9" fmla="*/ 1548937 h 247"/>
              <a:gd name="T10" fmla="*/ 164719301 w 1973"/>
              <a:gd name="T11" fmla="*/ 1652414 h 247"/>
              <a:gd name="T12" fmla="*/ 161201995 w 1973"/>
              <a:gd name="T13" fmla="*/ 2581776 h 247"/>
              <a:gd name="T14" fmla="*/ 158990800 w 1973"/>
              <a:gd name="T15" fmla="*/ 3407983 h 247"/>
              <a:gd name="T16" fmla="*/ 155875471 w 1973"/>
              <a:gd name="T17" fmla="*/ 5060076 h 247"/>
              <a:gd name="T18" fmla="*/ 151453398 w 1973"/>
              <a:gd name="T19" fmla="*/ 7022277 h 247"/>
              <a:gd name="T20" fmla="*/ 146930830 w 1973"/>
              <a:gd name="T21" fmla="*/ 8674691 h 247"/>
              <a:gd name="T22" fmla="*/ 142307768 w 1973"/>
              <a:gd name="T23" fmla="*/ 10017318 h 247"/>
              <a:gd name="T24" fmla="*/ 137484033 w 1973"/>
              <a:gd name="T25" fmla="*/ 11049836 h 247"/>
              <a:gd name="T26" fmla="*/ 132760477 w 1973"/>
              <a:gd name="T27" fmla="*/ 11772887 h 247"/>
              <a:gd name="T28" fmla="*/ 127735437 w 1973"/>
              <a:gd name="T29" fmla="*/ 12288985 h 247"/>
              <a:gd name="T30" fmla="*/ 122509407 w 1973"/>
              <a:gd name="T31" fmla="*/ 12392462 h 247"/>
              <a:gd name="T32" fmla="*/ 117283378 w 1973"/>
              <a:gd name="T33" fmla="*/ 12185830 h 247"/>
              <a:gd name="T34" fmla="*/ 111956855 w 1973"/>
              <a:gd name="T35" fmla="*/ 11772887 h 247"/>
              <a:gd name="T36" fmla="*/ 103615497 w 1973"/>
              <a:gd name="T37" fmla="*/ 10740048 h 247"/>
              <a:gd name="T38" fmla="*/ 92158495 w 1973"/>
              <a:gd name="T39" fmla="*/ 8261748 h 247"/>
              <a:gd name="T40" fmla="*/ 80098525 w 1973"/>
              <a:gd name="T41" fmla="*/ 5060076 h 247"/>
              <a:gd name="T42" fmla="*/ 71857345 w 1973"/>
              <a:gd name="T43" fmla="*/ 2375144 h 247"/>
              <a:gd name="T44" fmla="*/ 67435589 w 1973"/>
              <a:gd name="T45" fmla="*/ 1342627 h 247"/>
              <a:gd name="T46" fmla="*/ 62812526 w 1973"/>
              <a:gd name="T47" fmla="*/ 619575 h 247"/>
              <a:gd name="T48" fmla="*/ 58289959 w 1973"/>
              <a:gd name="T49" fmla="*/ 103155 h 247"/>
              <a:gd name="T50" fmla="*/ 51355524 w 1973"/>
              <a:gd name="T51" fmla="*/ 0 h 247"/>
              <a:gd name="T52" fmla="*/ 42209893 w 1973"/>
              <a:gd name="T53" fmla="*/ 516420 h 247"/>
              <a:gd name="T54" fmla="*/ 28039540 w 1973"/>
              <a:gd name="T55" fmla="*/ 1962201 h 247"/>
              <a:gd name="T56" fmla="*/ 13868870 w 1973"/>
              <a:gd name="T57" fmla="*/ 3407983 h 247"/>
              <a:gd name="T58" fmla="*/ 4522568 w 1973"/>
              <a:gd name="T59" fmla="*/ 3820926 h 247"/>
              <a:gd name="T60" fmla="*/ 0 w 1973"/>
              <a:gd name="T61" fmla="*/ 16626331 h 247"/>
              <a:gd name="T62" fmla="*/ 9447114 w 1973"/>
              <a:gd name="T63" fmla="*/ 16316544 h 247"/>
              <a:gd name="T64" fmla="*/ 18893910 w 1973"/>
              <a:gd name="T65" fmla="*/ 15490337 h 247"/>
              <a:gd name="T66" fmla="*/ 37888632 w 1973"/>
              <a:gd name="T67" fmla="*/ 13321824 h 247"/>
              <a:gd name="T68" fmla="*/ 47234934 w 1973"/>
              <a:gd name="T69" fmla="*/ 12598773 h 247"/>
              <a:gd name="T70" fmla="*/ 56380564 w 1973"/>
              <a:gd name="T71" fmla="*/ 12702249 h 247"/>
              <a:gd name="T72" fmla="*/ 61003309 w 1973"/>
              <a:gd name="T73" fmla="*/ 13115192 h 247"/>
              <a:gd name="T74" fmla="*/ 65425382 w 1973"/>
              <a:gd name="T75" fmla="*/ 13838244 h 247"/>
              <a:gd name="T76" fmla="*/ 69947950 w 1973"/>
              <a:gd name="T77" fmla="*/ 15077394 h 247"/>
              <a:gd name="T78" fmla="*/ 74269529 w 1973"/>
              <a:gd name="T79" fmla="*/ 16626331 h 247"/>
              <a:gd name="T80" fmla="*/ 80299514 w 1973"/>
              <a:gd name="T81" fmla="*/ 18795164 h 247"/>
              <a:gd name="T82" fmla="*/ 86128510 w 1973"/>
              <a:gd name="T83" fmla="*/ 20653889 h 247"/>
              <a:gd name="T84" fmla="*/ 91857011 w 1973"/>
              <a:gd name="T85" fmla="*/ 22203148 h 247"/>
              <a:gd name="T86" fmla="*/ 97585513 w 1973"/>
              <a:gd name="T87" fmla="*/ 23442298 h 247"/>
              <a:gd name="T88" fmla="*/ 103113025 w 1973"/>
              <a:gd name="T89" fmla="*/ 24371660 h 247"/>
              <a:gd name="T90" fmla="*/ 108741032 w 1973"/>
              <a:gd name="T91" fmla="*/ 24991235 h 247"/>
              <a:gd name="T92" fmla="*/ 114268544 w 1973"/>
              <a:gd name="T93" fmla="*/ 25404499 h 247"/>
              <a:gd name="T94" fmla="*/ 119595068 w 1973"/>
              <a:gd name="T95" fmla="*/ 25507654 h 247"/>
              <a:gd name="T96" fmla="*/ 125021769 w 1973"/>
              <a:gd name="T97" fmla="*/ 25197867 h 247"/>
              <a:gd name="T98" fmla="*/ 130348293 w 1973"/>
              <a:gd name="T99" fmla="*/ 24784924 h 247"/>
              <a:gd name="T100" fmla="*/ 135674816 w 1973"/>
              <a:gd name="T101" fmla="*/ 24061872 h 247"/>
              <a:gd name="T102" fmla="*/ 140800351 w 1973"/>
              <a:gd name="T103" fmla="*/ 22925878 h 247"/>
              <a:gd name="T104" fmla="*/ 145925885 w 1973"/>
              <a:gd name="T105" fmla="*/ 21789884 h 247"/>
              <a:gd name="T106" fmla="*/ 151051420 w 1973"/>
              <a:gd name="T107" fmla="*/ 20240946 h 247"/>
              <a:gd name="T108" fmla="*/ 161101500 w 1973"/>
              <a:gd name="T109" fmla="*/ 16626331 h 247"/>
              <a:gd name="T110" fmla="*/ 165322268 w 1973"/>
              <a:gd name="T111" fmla="*/ 15284026 h 247"/>
              <a:gd name="T112" fmla="*/ 169744341 w 1973"/>
              <a:gd name="T113" fmla="*/ 14870762 h 247"/>
              <a:gd name="T114" fmla="*/ 174467898 w 1973"/>
              <a:gd name="T115" fmla="*/ 15077394 h 247"/>
              <a:gd name="T116" fmla="*/ 179191455 w 1973"/>
              <a:gd name="T117" fmla="*/ 15490337 h 247"/>
              <a:gd name="T118" fmla="*/ 188839240 w 1973"/>
              <a:gd name="T119" fmla="*/ 16729808 h 247"/>
              <a:gd name="T120" fmla="*/ 193562797 w 1973"/>
              <a:gd name="T121" fmla="*/ 16936118 h 247"/>
              <a:gd name="T122" fmla="*/ 198286354 w 1973"/>
              <a:gd name="T123" fmla="*/ 16626331 h 2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73"/>
              <a:gd name="T187" fmla="*/ 0 h 247"/>
              <a:gd name="T188" fmla="*/ 1973 w 1973"/>
              <a:gd name="T189" fmla="*/ 247 h 2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73" h="247">
                <a:moveTo>
                  <a:pt x="1973" y="37"/>
                </a:moveTo>
                <a:lnTo>
                  <a:pt x="1947" y="41"/>
                </a:lnTo>
                <a:lnTo>
                  <a:pt x="1922" y="41"/>
                </a:lnTo>
                <a:lnTo>
                  <a:pt x="1896" y="40"/>
                </a:lnTo>
                <a:lnTo>
                  <a:pt x="1869" y="39"/>
                </a:lnTo>
                <a:lnTo>
                  <a:pt x="1817" y="30"/>
                </a:lnTo>
                <a:lnTo>
                  <a:pt x="1765" y="22"/>
                </a:lnTo>
                <a:lnTo>
                  <a:pt x="1739" y="19"/>
                </a:lnTo>
                <a:lnTo>
                  <a:pt x="1713" y="16"/>
                </a:lnTo>
                <a:lnTo>
                  <a:pt x="1688" y="15"/>
                </a:lnTo>
                <a:lnTo>
                  <a:pt x="1663" y="15"/>
                </a:lnTo>
                <a:lnTo>
                  <a:pt x="1639" y="16"/>
                </a:lnTo>
                <a:lnTo>
                  <a:pt x="1616" y="21"/>
                </a:lnTo>
                <a:lnTo>
                  <a:pt x="1604" y="25"/>
                </a:lnTo>
                <a:lnTo>
                  <a:pt x="1594" y="28"/>
                </a:lnTo>
                <a:lnTo>
                  <a:pt x="1582" y="33"/>
                </a:lnTo>
                <a:lnTo>
                  <a:pt x="1572" y="37"/>
                </a:lnTo>
                <a:lnTo>
                  <a:pt x="1551" y="49"/>
                </a:lnTo>
                <a:lnTo>
                  <a:pt x="1529" y="58"/>
                </a:lnTo>
                <a:lnTo>
                  <a:pt x="1507" y="68"/>
                </a:lnTo>
                <a:lnTo>
                  <a:pt x="1484" y="77"/>
                </a:lnTo>
                <a:lnTo>
                  <a:pt x="1462" y="84"/>
                </a:lnTo>
                <a:lnTo>
                  <a:pt x="1439" y="91"/>
                </a:lnTo>
                <a:lnTo>
                  <a:pt x="1416" y="97"/>
                </a:lnTo>
                <a:lnTo>
                  <a:pt x="1393" y="103"/>
                </a:lnTo>
                <a:lnTo>
                  <a:pt x="1368" y="107"/>
                </a:lnTo>
                <a:lnTo>
                  <a:pt x="1345" y="111"/>
                </a:lnTo>
                <a:lnTo>
                  <a:pt x="1321" y="114"/>
                </a:lnTo>
                <a:lnTo>
                  <a:pt x="1295" y="117"/>
                </a:lnTo>
                <a:lnTo>
                  <a:pt x="1271" y="119"/>
                </a:lnTo>
                <a:lnTo>
                  <a:pt x="1245" y="119"/>
                </a:lnTo>
                <a:lnTo>
                  <a:pt x="1219" y="120"/>
                </a:lnTo>
                <a:lnTo>
                  <a:pt x="1194" y="119"/>
                </a:lnTo>
                <a:lnTo>
                  <a:pt x="1167" y="118"/>
                </a:lnTo>
                <a:lnTo>
                  <a:pt x="1140" y="117"/>
                </a:lnTo>
                <a:lnTo>
                  <a:pt x="1114" y="114"/>
                </a:lnTo>
                <a:lnTo>
                  <a:pt x="1087" y="111"/>
                </a:lnTo>
                <a:lnTo>
                  <a:pt x="1031" y="104"/>
                </a:lnTo>
                <a:lnTo>
                  <a:pt x="974" y="93"/>
                </a:lnTo>
                <a:lnTo>
                  <a:pt x="917" y="80"/>
                </a:lnTo>
                <a:lnTo>
                  <a:pt x="858" y="65"/>
                </a:lnTo>
                <a:lnTo>
                  <a:pt x="797" y="49"/>
                </a:lnTo>
                <a:lnTo>
                  <a:pt x="737" y="30"/>
                </a:lnTo>
                <a:lnTo>
                  <a:pt x="715" y="23"/>
                </a:lnTo>
                <a:lnTo>
                  <a:pt x="693" y="18"/>
                </a:lnTo>
                <a:lnTo>
                  <a:pt x="671" y="13"/>
                </a:lnTo>
                <a:lnTo>
                  <a:pt x="647" y="9"/>
                </a:lnTo>
                <a:lnTo>
                  <a:pt x="625" y="6"/>
                </a:lnTo>
                <a:lnTo>
                  <a:pt x="603" y="4"/>
                </a:lnTo>
                <a:lnTo>
                  <a:pt x="580" y="1"/>
                </a:lnTo>
                <a:lnTo>
                  <a:pt x="558" y="0"/>
                </a:lnTo>
                <a:lnTo>
                  <a:pt x="511" y="0"/>
                </a:lnTo>
                <a:lnTo>
                  <a:pt x="466" y="1"/>
                </a:lnTo>
                <a:lnTo>
                  <a:pt x="420" y="5"/>
                </a:lnTo>
                <a:lnTo>
                  <a:pt x="373" y="8"/>
                </a:lnTo>
                <a:lnTo>
                  <a:pt x="279" y="19"/>
                </a:lnTo>
                <a:lnTo>
                  <a:pt x="186" y="29"/>
                </a:lnTo>
                <a:lnTo>
                  <a:pt x="138" y="33"/>
                </a:lnTo>
                <a:lnTo>
                  <a:pt x="92" y="36"/>
                </a:lnTo>
                <a:lnTo>
                  <a:pt x="45" y="37"/>
                </a:lnTo>
                <a:lnTo>
                  <a:pt x="0" y="37"/>
                </a:lnTo>
                <a:lnTo>
                  <a:pt x="0" y="161"/>
                </a:lnTo>
                <a:lnTo>
                  <a:pt x="46" y="161"/>
                </a:lnTo>
                <a:lnTo>
                  <a:pt x="94" y="158"/>
                </a:lnTo>
                <a:lnTo>
                  <a:pt x="141" y="155"/>
                </a:lnTo>
                <a:lnTo>
                  <a:pt x="188" y="150"/>
                </a:lnTo>
                <a:lnTo>
                  <a:pt x="282" y="140"/>
                </a:lnTo>
                <a:lnTo>
                  <a:pt x="377" y="129"/>
                </a:lnTo>
                <a:lnTo>
                  <a:pt x="423" y="125"/>
                </a:lnTo>
                <a:lnTo>
                  <a:pt x="470" y="122"/>
                </a:lnTo>
                <a:lnTo>
                  <a:pt x="515" y="121"/>
                </a:lnTo>
                <a:lnTo>
                  <a:pt x="561" y="123"/>
                </a:lnTo>
                <a:lnTo>
                  <a:pt x="584" y="125"/>
                </a:lnTo>
                <a:lnTo>
                  <a:pt x="607" y="127"/>
                </a:lnTo>
                <a:lnTo>
                  <a:pt x="629" y="130"/>
                </a:lnTo>
                <a:lnTo>
                  <a:pt x="651" y="134"/>
                </a:lnTo>
                <a:lnTo>
                  <a:pt x="673" y="140"/>
                </a:lnTo>
                <a:lnTo>
                  <a:pt x="696" y="146"/>
                </a:lnTo>
                <a:lnTo>
                  <a:pt x="717" y="153"/>
                </a:lnTo>
                <a:lnTo>
                  <a:pt x="739" y="161"/>
                </a:lnTo>
                <a:lnTo>
                  <a:pt x="770" y="171"/>
                </a:lnTo>
                <a:lnTo>
                  <a:pt x="799" y="182"/>
                </a:lnTo>
                <a:lnTo>
                  <a:pt x="828" y="191"/>
                </a:lnTo>
                <a:lnTo>
                  <a:pt x="857" y="200"/>
                </a:lnTo>
                <a:lnTo>
                  <a:pt x="886" y="208"/>
                </a:lnTo>
                <a:lnTo>
                  <a:pt x="914" y="215"/>
                </a:lnTo>
                <a:lnTo>
                  <a:pt x="943" y="221"/>
                </a:lnTo>
                <a:lnTo>
                  <a:pt x="971" y="227"/>
                </a:lnTo>
                <a:lnTo>
                  <a:pt x="999" y="232"/>
                </a:lnTo>
                <a:lnTo>
                  <a:pt x="1026" y="236"/>
                </a:lnTo>
                <a:lnTo>
                  <a:pt x="1054" y="240"/>
                </a:lnTo>
                <a:lnTo>
                  <a:pt x="1082" y="242"/>
                </a:lnTo>
                <a:lnTo>
                  <a:pt x="1109" y="244"/>
                </a:lnTo>
                <a:lnTo>
                  <a:pt x="1137" y="246"/>
                </a:lnTo>
                <a:lnTo>
                  <a:pt x="1164" y="247"/>
                </a:lnTo>
                <a:lnTo>
                  <a:pt x="1190" y="247"/>
                </a:lnTo>
                <a:lnTo>
                  <a:pt x="1217" y="246"/>
                </a:lnTo>
                <a:lnTo>
                  <a:pt x="1244" y="244"/>
                </a:lnTo>
                <a:lnTo>
                  <a:pt x="1271" y="242"/>
                </a:lnTo>
                <a:lnTo>
                  <a:pt x="1297" y="240"/>
                </a:lnTo>
                <a:lnTo>
                  <a:pt x="1323" y="236"/>
                </a:lnTo>
                <a:lnTo>
                  <a:pt x="1350" y="233"/>
                </a:lnTo>
                <a:lnTo>
                  <a:pt x="1375" y="228"/>
                </a:lnTo>
                <a:lnTo>
                  <a:pt x="1401" y="222"/>
                </a:lnTo>
                <a:lnTo>
                  <a:pt x="1426" y="217"/>
                </a:lnTo>
                <a:lnTo>
                  <a:pt x="1452" y="211"/>
                </a:lnTo>
                <a:lnTo>
                  <a:pt x="1477" y="204"/>
                </a:lnTo>
                <a:lnTo>
                  <a:pt x="1503" y="196"/>
                </a:lnTo>
                <a:lnTo>
                  <a:pt x="1553" y="179"/>
                </a:lnTo>
                <a:lnTo>
                  <a:pt x="1603" y="161"/>
                </a:lnTo>
                <a:lnTo>
                  <a:pt x="1624" y="153"/>
                </a:lnTo>
                <a:lnTo>
                  <a:pt x="1645" y="148"/>
                </a:lnTo>
                <a:lnTo>
                  <a:pt x="1667" y="146"/>
                </a:lnTo>
                <a:lnTo>
                  <a:pt x="1689" y="144"/>
                </a:lnTo>
                <a:lnTo>
                  <a:pt x="1712" y="144"/>
                </a:lnTo>
                <a:lnTo>
                  <a:pt x="1736" y="146"/>
                </a:lnTo>
                <a:lnTo>
                  <a:pt x="1759" y="148"/>
                </a:lnTo>
                <a:lnTo>
                  <a:pt x="1783" y="150"/>
                </a:lnTo>
                <a:lnTo>
                  <a:pt x="1831" y="157"/>
                </a:lnTo>
                <a:lnTo>
                  <a:pt x="1879" y="162"/>
                </a:lnTo>
                <a:lnTo>
                  <a:pt x="1902" y="163"/>
                </a:lnTo>
                <a:lnTo>
                  <a:pt x="1926" y="164"/>
                </a:lnTo>
                <a:lnTo>
                  <a:pt x="1949" y="163"/>
                </a:lnTo>
                <a:lnTo>
                  <a:pt x="1973" y="161"/>
                </a:lnTo>
                <a:lnTo>
                  <a:pt x="1973" y="37"/>
                </a:lnTo>
                <a:close/>
              </a:path>
            </a:pathLst>
          </a:custGeom>
          <a:solidFill>
            <a:srgbClr val="F4C5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37870" name="Freeform 331"/>
          <p:cNvSpPr>
            <a:spLocks/>
          </p:cNvSpPr>
          <p:nvPr/>
        </p:nvSpPr>
        <p:spPr bwMode="auto">
          <a:xfrm>
            <a:off x="4102100" y="3860800"/>
            <a:ext cx="625475" cy="79375"/>
          </a:xfrm>
          <a:custGeom>
            <a:avLst/>
            <a:gdLst>
              <a:gd name="T0" fmla="*/ 195673498 w 1973"/>
              <a:gd name="T1" fmla="*/ 4234190 h 247"/>
              <a:gd name="T2" fmla="*/ 190547963 w 1973"/>
              <a:gd name="T3" fmla="*/ 4130714 h 247"/>
              <a:gd name="T4" fmla="*/ 182608266 w 1973"/>
              <a:gd name="T5" fmla="*/ 3098196 h 247"/>
              <a:gd name="T6" fmla="*/ 174769381 w 1973"/>
              <a:gd name="T7" fmla="*/ 1962201 h 247"/>
              <a:gd name="T8" fmla="*/ 169643847 w 1973"/>
              <a:gd name="T9" fmla="*/ 1548937 h 247"/>
              <a:gd name="T10" fmla="*/ 164719301 w 1973"/>
              <a:gd name="T11" fmla="*/ 1652414 h 247"/>
              <a:gd name="T12" fmla="*/ 161201995 w 1973"/>
              <a:gd name="T13" fmla="*/ 2581776 h 247"/>
              <a:gd name="T14" fmla="*/ 158990800 w 1973"/>
              <a:gd name="T15" fmla="*/ 3407983 h 247"/>
              <a:gd name="T16" fmla="*/ 155875471 w 1973"/>
              <a:gd name="T17" fmla="*/ 5060076 h 247"/>
              <a:gd name="T18" fmla="*/ 151453398 w 1973"/>
              <a:gd name="T19" fmla="*/ 7022277 h 247"/>
              <a:gd name="T20" fmla="*/ 146930830 w 1973"/>
              <a:gd name="T21" fmla="*/ 8674691 h 247"/>
              <a:gd name="T22" fmla="*/ 142307768 w 1973"/>
              <a:gd name="T23" fmla="*/ 10017318 h 247"/>
              <a:gd name="T24" fmla="*/ 137484033 w 1973"/>
              <a:gd name="T25" fmla="*/ 11049836 h 247"/>
              <a:gd name="T26" fmla="*/ 132760477 w 1973"/>
              <a:gd name="T27" fmla="*/ 11772887 h 247"/>
              <a:gd name="T28" fmla="*/ 127735437 w 1973"/>
              <a:gd name="T29" fmla="*/ 12288985 h 247"/>
              <a:gd name="T30" fmla="*/ 122509407 w 1973"/>
              <a:gd name="T31" fmla="*/ 12392462 h 247"/>
              <a:gd name="T32" fmla="*/ 117283378 w 1973"/>
              <a:gd name="T33" fmla="*/ 12185830 h 247"/>
              <a:gd name="T34" fmla="*/ 111956855 w 1973"/>
              <a:gd name="T35" fmla="*/ 11772887 h 247"/>
              <a:gd name="T36" fmla="*/ 103615497 w 1973"/>
              <a:gd name="T37" fmla="*/ 10740048 h 247"/>
              <a:gd name="T38" fmla="*/ 92158495 w 1973"/>
              <a:gd name="T39" fmla="*/ 8261748 h 247"/>
              <a:gd name="T40" fmla="*/ 80098525 w 1973"/>
              <a:gd name="T41" fmla="*/ 5060076 h 247"/>
              <a:gd name="T42" fmla="*/ 71857345 w 1973"/>
              <a:gd name="T43" fmla="*/ 2375144 h 247"/>
              <a:gd name="T44" fmla="*/ 67435589 w 1973"/>
              <a:gd name="T45" fmla="*/ 1342627 h 247"/>
              <a:gd name="T46" fmla="*/ 62812526 w 1973"/>
              <a:gd name="T47" fmla="*/ 619575 h 247"/>
              <a:gd name="T48" fmla="*/ 58289959 w 1973"/>
              <a:gd name="T49" fmla="*/ 103155 h 247"/>
              <a:gd name="T50" fmla="*/ 51355524 w 1973"/>
              <a:gd name="T51" fmla="*/ 0 h 247"/>
              <a:gd name="T52" fmla="*/ 42209893 w 1973"/>
              <a:gd name="T53" fmla="*/ 516420 h 247"/>
              <a:gd name="T54" fmla="*/ 28039540 w 1973"/>
              <a:gd name="T55" fmla="*/ 1962201 h 247"/>
              <a:gd name="T56" fmla="*/ 13868870 w 1973"/>
              <a:gd name="T57" fmla="*/ 3407983 h 247"/>
              <a:gd name="T58" fmla="*/ 4522568 w 1973"/>
              <a:gd name="T59" fmla="*/ 3820926 h 247"/>
              <a:gd name="T60" fmla="*/ 0 w 1973"/>
              <a:gd name="T61" fmla="*/ 16626331 h 247"/>
              <a:gd name="T62" fmla="*/ 9447114 w 1973"/>
              <a:gd name="T63" fmla="*/ 16316544 h 247"/>
              <a:gd name="T64" fmla="*/ 18893910 w 1973"/>
              <a:gd name="T65" fmla="*/ 15490337 h 247"/>
              <a:gd name="T66" fmla="*/ 37888632 w 1973"/>
              <a:gd name="T67" fmla="*/ 13321824 h 247"/>
              <a:gd name="T68" fmla="*/ 47234934 w 1973"/>
              <a:gd name="T69" fmla="*/ 12598773 h 247"/>
              <a:gd name="T70" fmla="*/ 56380564 w 1973"/>
              <a:gd name="T71" fmla="*/ 12702249 h 247"/>
              <a:gd name="T72" fmla="*/ 61003309 w 1973"/>
              <a:gd name="T73" fmla="*/ 13115192 h 247"/>
              <a:gd name="T74" fmla="*/ 65425382 w 1973"/>
              <a:gd name="T75" fmla="*/ 13838244 h 247"/>
              <a:gd name="T76" fmla="*/ 69947950 w 1973"/>
              <a:gd name="T77" fmla="*/ 15077394 h 247"/>
              <a:gd name="T78" fmla="*/ 74269529 w 1973"/>
              <a:gd name="T79" fmla="*/ 16626331 h 247"/>
              <a:gd name="T80" fmla="*/ 80299514 w 1973"/>
              <a:gd name="T81" fmla="*/ 18795164 h 247"/>
              <a:gd name="T82" fmla="*/ 86128510 w 1973"/>
              <a:gd name="T83" fmla="*/ 20653889 h 247"/>
              <a:gd name="T84" fmla="*/ 91857011 w 1973"/>
              <a:gd name="T85" fmla="*/ 22203148 h 247"/>
              <a:gd name="T86" fmla="*/ 97585513 w 1973"/>
              <a:gd name="T87" fmla="*/ 23442298 h 247"/>
              <a:gd name="T88" fmla="*/ 103113025 w 1973"/>
              <a:gd name="T89" fmla="*/ 24371660 h 247"/>
              <a:gd name="T90" fmla="*/ 108741032 w 1973"/>
              <a:gd name="T91" fmla="*/ 24991235 h 247"/>
              <a:gd name="T92" fmla="*/ 114268544 w 1973"/>
              <a:gd name="T93" fmla="*/ 25404499 h 247"/>
              <a:gd name="T94" fmla="*/ 119595068 w 1973"/>
              <a:gd name="T95" fmla="*/ 25507654 h 247"/>
              <a:gd name="T96" fmla="*/ 125021769 w 1973"/>
              <a:gd name="T97" fmla="*/ 25197867 h 247"/>
              <a:gd name="T98" fmla="*/ 130348293 w 1973"/>
              <a:gd name="T99" fmla="*/ 24784924 h 247"/>
              <a:gd name="T100" fmla="*/ 135674816 w 1973"/>
              <a:gd name="T101" fmla="*/ 24061872 h 247"/>
              <a:gd name="T102" fmla="*/ 140800351 w 1973"/>
              <a:gd name="T103" fmla="*/ 22925878 h 247"/>
              <a:gd name="T104" fmla="*/ 145925885 w 1973"/>
              <a:gd name="T105" fmla="*/ 21789884 h 247"/>
              <a:gd name="T106" fmla="*/ 151051420 w 1973"/>
              <a:gd name="T107" fmla="*/ 20240946 h 247"/>
              <a:gd name="T108" fmla="*/ 161101500 w 1973"/>
              <a:gd name="T109" fmla="*/ 16626331 h 247"/>
              <a:gd name="T110" fmla="*/ 165322268 w 1973"/>
              <a:gd name="T111" fmla="*/ 15284026 h 247"/>
              <a:gd name="T112" fmla="*/ 169744341 w 1973"/>
              <a:gd name="T113" fmla="*/ 14870762 h 247"/>
              <a:gd name="T114" fmla="*/ 174467898 w 1973"/>
              <a:gd name="T115" fmla="*/ 15077394 h 247"/>
              <a:gd name="T116" fmla="*/ 179191455 w 1973"/>
              <a:gd name="T117" fmla="*/ 15490337 h 247"/>
              <a:gd name="T118" fmla="*/ 188839240 w 1973"/>
              <a:gd name="T119" fmla="*/ 16729808 h 247"/>
              <a:gd name="T120" fmla="*/ 193562797 w 1973"/>
              <a:gd name="T121" fmla="*/ 16936118 h 247"/>
              <a:gd name="T122" fmla="*/ 198286354 w 1973"/>
              <a:gd name="T123" fmla="*/ 16626331 h 2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73"/>
              <a:gd name="T187" fmla="*/ 0 h 247"/>
              <a:gd name="T188" fmla="*/ 1973 w 1973"/>
              <a:gd name="T189" fmla="*/ 247 h 2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73" h="247">
                <a:moveTo>
                  <a:pt x="1973" y="37"/>
                </a:moveTo>
                <a:lnTo>
                  <a:pt x="1947" y="41"/>
                </a:lnTo>
                <a:lnTo>
                  <a:pt x="1922" y="41"/>
                </a:lnTo>
                <a:lnTo>
                  <a:pt x="1896" y="40"/>
                </a:lnTo>
                <a:lnTo>
                  <a:pt x="1869" y="39"/>
                </a:lnTo>
                <a:lnTo>
                  <a:pt x="1817" y="30"/>
                </a:lnTo>
                <a:lnTo>
                  <a:pt x="1765" y="22"/>
                </a:lnTo>
                <a:lnTo>
                  <a:pt x="1739" y="19"/>
                </a:lnTo>
                <a:lnTo>
                  <a:pt x="1713" y="16"/>
                </a:lnTo>
                <a:lnTo>
                  <a:pt x="1688" y="15"/>
                </a:lnTo>
                <a:lnTo>
                  <a:pt x="1663" y="15"/>
                </a:lnTo>
                <a:lnTo>
                  <a:pt x="1639" y="16"/>
                </a:lnTo>
                <a:lnTo>
                  <a:pt x="1616" y="21"/>
                </a:lnTo>
                <a:lnTo>
                  <a:pt x="1604" y="25"/>
                </a:lnTo>
                <a:lnTo>
                  <a:pt x="1594" y="28"/>
                </a:lnTo>
                <a:lnTo>
                  <a:pt x="1582" y="33"/>
                </a:lnTo>
                <a:lnTo>
                  <a:pt x="1572" y="37"/>
                </a:lnTo>
                <a:lnTo>
                  <a:pt x="1551" y="49"/>
                </a:lnTo>
                <a:lnTo>
                  <a:pt x="1529" y="58"/>
                </a:lnTo>
                <a:lnTo>
                  <a:pt x="1507" y="68"/>
                </a:lnTo>
                <a:lnTo>
                  <a:pt x="1484" y="77"/>
                </a:lnTo>
                <a:lnTo>
                  <a:pt x="1462" y="84"/>
                </a:lnTo>
                <a:lnTo>
                  <a:pt x="1439" y="91"/>
                </a:lnTo>
                <a:lnTo>
                  <a:pt x="1416" y="97"/>
                </a:lnTo>
                <a:lnTo>
                  <a:pt x="1393" y="103"/>
                </a:lnTo>
                <a:lnTo>
                  <a:pt x="1368" y="107"/>
                </a:lnTo>
                <a:lnTo>
                  <a:pt x="1345" y="111"/>
                </a:lnTo>
                <a:lnTo>
                  <a:pt x="1321" y="114"/>
                </a:lnTo>
                <a:lnTo>
                  <a:pt x="1295" y="117"/>
                </a:lnTo>
                <a:lnTo>
                  <a:pt x="1271" y="119"/>
                </a:lnTo>
                <a:lnTo>
                  <a:pt x="1245" y="119"/>
                </a:lnTo>
                <a:lnTo>
                  <a:pt x="1219" y="120"/>
                </a:lnTo>
                <a:lnTo>
                  <a:pt x="1194" y="119"/>
                </a:lnTo>
                <a:lnTo>
                  <a:pt x="1167" y="118"/>
                </a:lnTo>
                <a:lnTo>
                  <a:pt x="1140" y="117"/>
                </a:lnTo>
                <a:lnTo>
                  <a:pt x="1114" y="114"/>
                </a:lnTo>
                <a:lnTo>
                  <a:pt x="1087" y="111"/>
                </a:lnTo>
                <a:lnTo>
                  <a:pt x="1031" y="104"/>
                </a:lnTo>
                <a:lnTo>
                  <a:pt x="974" y="93"/>
                </a:lnTo>
                <a:lnTo>
                  <a:pt x="917" y="80"/>
                </a:lnTo>
                <a:lnTo>
                  <a:pt x="858" y="65"/>
                </a:lnTo>
                <a:lnTo>
                  <a:pt x="797" y="49"/>
                </a:lnTo>
                <a:lnTo>
                  <a:pt x="737" y="30"/>
                </a:lnTo>
                <a:lnTo>
                  <a:pt x="715" y="23"/>
                </a:lnTo>
                <a:lnTo>
                  <a:pt x="693" y="18"/>
                </a:lnTo>
                <a:lnTo>
                  <a:pt x="671" y="13"/>
                </a:lnTo>
                <a:lnTo>
                  <a:pt x="647" y="9"/>
                </a:lnTo>
                <a:lnTo>
                  <a:pt x="625" y="6"/>
                </a:lnTo>
                <a:lnTo>
                  <a:pt x="603" y="4"/>
                </a:lnTo>
                <a:lnTo>
                  <a:pt x="580" y="1"/>
                </a:lnTo>
                <a:lnTo>
                  <a:pt x="558" y="0"/>
                </a:lnTo>
                <a:lnTo>
                  <a:pt x="511" y="0"/>
                </a:lnTo>
                <a:lnTo>
                  <a:pt x="466" y="1"/>
                </a:lnTo>
                <a:lnTo>
                  <a:pt x="420" y="5"/>
                </a:lnTo>
                <a:lnTo>
                  <a:pt x="373" y="8"/>
                </a:lnTo>
                <a:lnTo>
                  <a:pt x="279" y="19"/>
                </a:lnTo>
                <a:lnTo>
                  <a:pt x="186" y="29"/>
                </a:lnTo>
                <a:lnTo>
                  <a:pt x="138" y="33"/>
                </a:lnTo>
                <a:lnTo>
                  <a:pt x="92" y="36"/>
                </a:lnTo>
                <a:lnTo>
                  <a:pt x="45" y="37"/>
                </a:lnTo>
                <a:lnTo>
                  <a:pt x="0" y="37"/>
                </a:lnTo>
                <a:lnTo>
                  <a:pt x="0" y="161"/>
                </a:lnTo>
                <a:lnTo>
                  <a:pt x="46" y="161"/>
                </a:lnTo>
                <a:lnTo>
                  <a:pt x="94" y="158"/>
                </a:lnTo>
                <a:lnTo>
                  <a:pt x="141" y="155"/>
                </a:lnTo>
                <a:lnTo>
                  <a:pt x="188" y="150"/>
                </a:lnTo>
                <a:lnTo>
                  <a:pt x="282" y="140"/>
                </a:lnTo>
                <a:lnTo>
                  <a:pt x="377" y="129"/>
                </a:lnTo>
                <a:lnTo>
                  <a:pt x="423" y="125"/>
                </a:lnTo>
                <a:lnTo>
                  <a:pt x="470" y="122"/>
                </a:lnTo>
                <a:lnTo>
                  <a:pt x="515" y="121"/>
                </a:lnTo>
                <a:lnTo>
                  <a:pt x="561" y="123"/>
                </a:lnTo>
                <a:lnTo>
                  <a:pt x="584" y="125"/>
                </a:lnTo>
                <a:lnTo>
                  <a:pt x="607" y="127"/>
                </a:lnTo>
                <a:lnTo>
                  <a:pt x="629" y="130"/>
                </a:lnTo>
                <a:lnTo>
                  <a:pt x="651" y="134"/>
                </a:lnTo>
                <a:lnTo>
                  <a:pt x="673" y="140"/>
                </a:lnTo>
                <a:lnTo>
                  <a:pt x="696" y="146"/>
                </a:lnTo>
                <a:lnTo>
                  <a:pt x="717" y="153"/>
                </a:lnTo>
                <a:lnTo>
                  <a:pt x="739" y="161"/>
                </a:lnTo>
                <a:lnTo>
                  <a:pt x="770" y="171"/>
                </a:lnTo>
                <a:lnTo>
                  <a:pt x="799" y="182"/>
                </a:lnTo>
                <a:lnTo>
                  <a:pt x="828" y="191"/>
                </a:lnTo>
                <a:lnTo>
                  <a:pt x="857" y="200"/>
                </a:lnTo>
                <a:lnTo>
                  <a:pt x="886" y="208"/>
                </a:lnTo>
                <a:lnTo>
                  <a:pt x="914" y="215"/>
                </a:lnTo>
                <a:lnTo>
                  <a:pt x="943" y="221"/>
                </a:lnTo>
                <a:lnTo>
                  <a:pt x="971" y="227"/>
                </a:lnTo>
                <a:lnTo>
                  <a:pt x="999" y="232"/>
                </a:lnTo>
                <a:lnTo>
                  <a:pt x="1026" y="236"/>
                </a:lnTo>
                <a:lnTo>
                  <a:pt x="1054" y="240"/>
                </a:lnTo>
                <a:lnTo>
                  <a:pt x="1082" y="242"/>
                </a:lnTo>
                <a:lnTo>
                  <a:pt x="1109" y="244"/>
                </a:lnTo>
                <a:lnTo>
                  <a:pt x="1137" y="246"/>
                </a:lnTo>
                <a:lnTo>
                  <a:pt x="1164" y="247"/>
                </a:lnTo>
                <a:lnTo>
                  <a:pt x="1190" y="247"/>
                </a:lnTo>
                <a:lnTo>
                  <a:pt x="1217" y="246"/>
                </a:lnTo>
                <a:lnTo>
                  <a:pt x="1244" y="244"/>
                </a:lnTo>
                <a:lnTo>
                  <a:pt x="1271" y="242"/>
                </a:lnTo>
                <a:lnTo>
                  <a:pt x="1297" y="240"/>
                </a:lnTo>
                <a:lnTo>
                  <a:pt x="1323" y="236"/>
                </a:lnTo>
                <a:lnTo>
                  <a:pt x="1350" y="233"/>
                </a:lnTo>
                <a:lnTo>
                  <a:pt x="1375" y="228"/>
                </a:lnTo>
                <a:lnTo>
                  <a:pt x="1401" y="222"/>
                </a:lnTo>
                <a:lnTo>
                  <a:pt x="1426" y="217"/>
                </a:lnTo>
                <a:lnTo>
                  <a:pt x="1452" y="211"/>
                </a:lnTo>
                <a:lnTo>
                  <a:pt x="1477" y="204"/>
                </a:lnTo>
                <a:lnTo>
                  <a:pt x="1503" y="196"/>
                </a:lnTo>
                <a:lnTo>
                  <a:pt x="1553" y="179"/>
                </a:lnTo>
                <a:lnTo>
                  <a:pt x="1603" y="161"/>
                </a:lnTo>
                <a:lnTo>
                  <a:pt x="1624" y="153"/>
                </a:lnTo>
                <a:lnTo>
                  <a:pt x="1645" y="148"/>
                </a:lnTo>
                <a:lnTo>
                  <a:pt x="1667" y="146"/>
                </a:lnTo>
                <a:lnTo>
                  <a:pt x="1689" y="144"/>
                </a:lnTo>
                <a:lnTo>
                  <a:pt x="1712" y="144"/>
                </a:lnTo>
                <a:lnTo>
                  <a:pt x="1736" y="146"/>
                </a:lnTo>
                <a:lnTo>
                  <a:pt x="1759" y="148"/>
                </a:lnTo>
                <a:lnTo>
                  <a:pt x="1783" y="150"/>
                </a:lnTo>
                <a:lnTo>
                  <a:pt x="1831" y="157"/>
                </a:lnTo>
                <a:lnTo>
                  <a:pt x="1879" y="162"/>
                </a:lnTo>
                <a:lnTo>
                  <a:pt x="1902" y="163"/>
                </a:lnTo>
                <a:lnTo>
                  <a:pt x="1926" y="164"/>
                </a:lnTo>
                <a:lnTo>
                  <a:pt x="1949" y="163"/>
                </a:lnTo>
                <a:lnTo>
                  <a:pt x="1973" y="161"/>
                </a:lnTo>
                <a:lnTo>
                  <a:pt x="1973" y="37"/>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37991" name="Freeform 488"/>
          <p:cNvSpPr>
            <a:spLocks/>
          </p:cNvSpPr>
          <p:nvPr/>
        </p:nvSpPr>
        <p:spPr bwMode="auto">
          <a:xfrm>
            <a:off x="4797425" y="3159125"/>
            <a:ext cx="79375" cy="627063"/>
          </a:xfrm>
          <a:custGeom>
            <a:avLst/>
            <a:gdLst>
              <a:gd name="T0" fmla="*/ 4234190 w 247"/>
              <a:gd name="T1" fmla="*/ 193951380 h 1975"/>
              <a:gd name="T2" fmla="*/ 3201351 w 247"/>
              <a:gd name="T3" fmla="*/ 183366874 h 1975"/>
              <a:gd name="T4" fmla="*/ 1755569 w 247"/>
              <a:gd name="T5" fmla="*/ 172782050 h 1975"/>
              <a:gd name="T6" fmla="*/ 1652414 w 247"/>
              <a:gd name="T7" fmla="*/ 166633023 h 1975"/>
              <a:gd name="T8" fmla="*/ 2168512 w 247"/>
              <a:gd name="T9" fmla="*/ 163104643 h 1975"/>
              <a:gd name="T10" fmla="*/ 3304507 w 247"/>
              <a:gd name="T11" fmla="*/ 159677227 h 1975"/>
              <a:gd name="T12" fmla="*/ 6092915 w 247"/>
              <a:gd name="T13" fmla="*/ 154334651 h 1975"/>
              <a:gd name="T14" fmla="*/ 8674691 w 247"/>
              <a:gd name="T15" fmla="*/ 147479820 h 1975"/>
              <a:gd name="T16" fmla="*/ 10636893 w 247"/>
              <a:gd name="T17" fmla="*/ 140524025 h 1975"/>
              <a:gd name="T18" fmla="*/ 11772887 w 247"/>
              <a:gd name="T19" fmla="*/ 133165321 h 1975"/>
              <a:gd name="T20" fmla="*/ 12288985 w 247"/>
              <a:gd name="T21" fmla="*/ 125705653 h 1975"/>
              <a:gd name="T22" fmla="*/ 12185830 w 247"/>
              <a:gd name="T23" fmla="*/ 117842759 h 1975"/>
              <a:gd name="T24" fmla="*/ 11463100 w 247"/>
              <a:gd name="T25" fmla="*/ 109576640 h 1975"/>
              <a:gd name="T26" fmla="*/ 8364904 w 247"/>
              <a:gd name="T27" fmla="*/ 92540211 h 1975"/>
              <a:gd name="T28" fmla="*/ 2994719 w 247"/>
              <a:gd name="T29" fmla="*/ 74294424 h 1975"/>
              <a:gd name="T30" fmla="*/ 1342627 w 247"/>
              <a:gd name="T31" fmla="*/ 67641206 h 1975"/>
              <a:gd name="T32" fmla="*/ 412943 w 247"/>
              <a:gd name="T33" fmla="*/ 60786376 h 1975"/>
              <a:gd name="T34" fmla="*/ 0 w 247"/>
              <a:gd name="T35" fmla="*/ 51713806 h 1975"/>
              <a:gd name="T36" fmla="*/ 929362 w 247"/>
              <a:gd name="T37" fmla="*/ 37600920 h 1975"/>
              <a:gd name="T38" fmla="*/ 3407983 w 247"/>
              <a:gd name="T39" fmla="*/ 14012239 h 1975"/>
              <a:gd name="T40" fmla="*/ 3924403 w 247"/>
              <a:gd name="T41" fmla="*/ 0 h 1975"/>
              <a:gd name="T42" fmla="*/ 16420020 w 247"/>
              <a:gd name="T43" fmla="*/ 9475795 h 1975"/>
              <a:gd name="T44" fmla="*/ 14457819 w 247"/>
              <a:gd name="T45" fmla="*/ 28628998 h 1975"/>
              <a:gd name="T46" fmla="*/ 12598773 w 247"/>
              <a:gd name="T47" fmla="*/ 47378975 h 1975"/>
              <a:gd name="T48" fmla="*/ 12908882 w 247"/>
              <a:gd name="T49" fmla="*/ 58971862 h 1975"/>
              <a:gd name="T50" fmla="*/ 13838244 w 247"/>
              <a:gd name="T51" fmla="*/ 65725727 h 1975"/>
              <a:gd name="T52" fmla="*/ 15800445 w 247"/>
              <a:gd name="T53" fmla="*/ 72479910 h 1975"/>
              <a:gd name="T54" fmla="*/ 18795164 w 247"/>
              <a:gd name="T55" fmla="*/ 80645064 h 1975"/>
              <a:gd name="T56" fmla="*/ 21376941 w 247"/>
              <a:gd name="T57" fmla="*/ 89314409 h 1975"/>
              <a:gd name="T58" fmla="*/ 23442298 w 247"/>
              <a:gd name="T59" fmla="*/ 97983753 h 1975"/>
              <a:gd name="T60" fmla="*/ 24784924 w 247"/>
              <a:gd name="T61" fmla="*/ 106451485 h 1975"/>
              <a:gd name="T62" fmla="*/ 25404499 w 247"/>
              <a:gd name="T63" fmla="*/ 114818569 h 1975"/>
              <a:gd name="T64" fmla="*/ 25404499 w 247"/>
              <a:gd name="T65" fmla="*/ 122883075 h 1975"/>
              <a:gd name="T66" fmla="*/ 24784924 w 247"/>
              <a:gd name="T67" fmla="*/ 130846617 h 1975"/>
              <a:gd name="T68" fmla="*/ 23442298 w 247"/>
              <a:gd name="T69" fmla="*/ 138810476 h 1975"/>
              <a:gd name="T70" fmla="*/ 21686728 w 247"/>
              <a:gd name="T71" fmla="*/ 146572404 h 1975"/>
              <a:gd name="T72" fmla="*/ 18485377 w 247"/>
              <a:gd name="T73" fmla="*/ 156754002 h 1975"/>
              <a:gd name="T74" fmla="*/ 15800445 w 247"/>
              <a:gd name="T75" fmla="*/ 163810446 h 1975"/>
              <a:gd name="T76" fmla="*/ 15077394 w 247"/>
              <a:gd name="T77" fmla="*/ 168245924 h 1975"/>
              <a:gd name="T78" fmla="*/ 15077394 w 247"/>
              <a:gd name="T79" fmla="*/ 175201402 h 1975"/>
              <a:gd name="T80" fmla="*/ 16110233 w 247"/>
              <a:gd name="T81" fmla="*/ 184677197 h 1975"/>
              <a:gd name="T82" fmla="*/ 16832963 w 247"/>
              <a:gd name="T83" fmla="*/ 194253957 h 1975"/>
              <a:gd name="T84" fmla="*/ 3924403 w 247"/>
              <a:gd name="T85" fmla="*/ 199092661 h 19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7"/>
              <a:gd name="T130" fmla="*/ 0 h 1975"/>
              <a:gd name="T131" fmla="*/ 247 w 247"/>
              <a:gd name="T132" fmla="*/ 1975 h 19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7" h="1975">
                <a:moveTo>
                  <a:pt x="38" y="1975"/>
                </a:moveTo>
                <a:lnTo>
                  <a:pt x="40" y="1949"/>
                </a:lnTo>
                <a:lnTo>
                  <a:pt x="41" y="1924"/>
                </a:lnTo>
                <a:lnTo>
                  <a:pt x="40" y="1898"/>
                </a:lnTo>
                <a:lnTo>
                  <a:pt x="38" y="1871"/>
                </a:lnTo>
                <a:lnTo>
                  <a:pt x="31" y="1819"/>
                </a:lnTo>
                <a:lnTo>
                  <a:pt x="22" y="1767"/>
                </a:lnTo>
                <a:lnTo>
                  <a:pt x="19" y="1740"/>
                </a:lnTo>
                <a:lnTo>
                  <a:pt x="17" y="1714"/>
                </a:lnTo>
                <a:lnTo>
                  <a:pt x="14" y="1690"/>
                </a:lnTo>
                <a:lnTo>
                  <a:pt x="14" y="1665"/>
                </a:lnTo>
                <a:lnTo>
                  <a:pt x="16" y="1653"/>
                </a:lnTo>
                <a:lnTo>
                  <a:pt x="17" y="1641"/>
                </a:lnTo>
                <a:lnTo>
                  <a:pt x="19" y="1629"/>
                </a:lnTo>
                <a:lnTo>
                  <a:pt x="21" y="1618"/>
                </a:lnTo>
                <a:lnTo>
                  <a:pt x="24" y="1606"/>
                </a:lnTo>
                <a:lnTo>
                  <a:pt x="28" y="1595"/>
                </a:lnTo>
                <a:lnTo>
                  <a:pt x="32" y="1584"/>
                </a:lnTo>
                <a:lnTo>
                  <a:pt x="38" y="1574"/>
                </a:lnTo>
                <a:lnTo>
                  <a:pt x="48" y="1553"/>
                </a:lnTo>
                <a:lnTo>
                  <a:pt x="59" y="1531"/>
                </a:lnTo>
                <a:lnTo>
                  <a:pt x="68" y="1508"/>
                </a:lnTo>
                <a:lnTo>
                  <a:pt x="76" y="1486"/>
                </a:lnTo>
                <a:lnTo>
                  <a:pt x="84" y="1463"/>
                </a:lnTo>
                <a:lnTo>
                  <a:pt x="91" y="1441"/>
                </a:lnTo>
                <a:lnTo>
                  <a:pt x="97" y="1418"/>
                </a:lnTo>
                <a:lnTo>
                  <a:pt x="103" y="1394"/>
                </a:lnTo>
                <a:lnTo>
                  <a:pt x="107" y="1370"/>
                </a:lnTo>
                <a:lnTo>
                  <a:pt x="111" y="1346"/>
                </a:lnTo>
                <a:lnTo>
                  <a:pt x="114" y="1321"/>
                </a:lnTo>
                <a:lnTo>
                  <a:pt x="117" y="1297"/>
                </a:lnTo>
                <a:lnTo>
                  <a:pt x="118" y="1272"/>
                </a:lnTo>
                <a:lnTo>
                  <a:pt x="119" y="1247"/>
                </a:lnTo>
                <a:lnTo>
                  <a:pt x="119" y="1221"/>
                </a:lnTo>
                <a:lnTo>
                  <a:pt x="119" y="1194"/>
                </a:lnTo>
                <a:lnTo>
                  <a:pt x="118" y="1169"/>
                </a:lnTo>
                <a:lnTo>
                  <a:pt x="117" y="1142"/>
                </a:lnTo>
                <a:lnTo>
                  <a:pt x="114" y="1115"/>
                </a:lnTo>
                <a:lnTo>
                  <a:pt x="111" y="1087"/>
                </a:lnTo>
                <a:lnTo>
                  <a:pt x="103" y="1033"/>
                </a:lnTo>
                <a:lnTo>
                  <a:pt x="93" y="976"/>
                </a:lnTo>
                <a:lnTo>
                  <a:pt x="81" y="918"/>
                </a:lnTo>
                <a:lnTo>
                  <a:pt x="66" y="859"/>
                </a:lnTo>
                <a:lnTo>
                  <a:pt x="49" y="799"/>
                </a:lnTo>
                <a:lnTo>
                  <a:pt x="29" y="737"/>
                </a:lnTo>
                <a:lnTo>
                  <a:pt x="24" y="715"/>
                </a:lnTo>
                <a:lnTo>
                  <a:pt x="18" y="693"/>
                </a:lnTo>
                <a:lnTo>
                  <a:pt x="13" y="671"/>
                </a:lnTo>
                <a:lnTo>
                  <a:pt x="9" y="649"/>
                </a:lnTo>
                <a:lnTo>
                  <a:pt x="6" y="627"/>
                </a:lnTo>
                <a:lnTo>
                  <a:pt x="4" y="603"/>
                </a:lnTo>
                <a:lnTo>
                  <a:pt x="2" y="581"/>
                </a:lnTo>
                <a:lnTo>
                  <a:pt x="0" y="558"/>
                </a:lnTo>
                <a:lnTo>
                  <a:pt x="0" y="513"/>
                </a:lnTo>
                <a:lnTo>
                  <a:pt x="2" y="466"/>
                </a:lnTo>
                <a:lnTo>
                  <a:pt x="4" y="420"/>
                </a:lnTo>
                <a:lnTo>
                  <a:pt x="9" y="373"/>
                </a:lnTo>
                <a:lnTo>
                  <a:pt x="19" y="280"/>
                </a:lnTo>
                <a:lnTo>
                  <a:pt x="29" y="186"/>
                </a:lnTo>
                <a:lnTo>
                  <a:pt x="33" y="139"/>
                </a:lnTo>
                <a:lnTo>
                  <a:pt x="36" y="93"/>
                </a:lnTo>
                <a:lnTo>
                  <a:pt x="38" y="46"/>
                </a:lnTo>
                <a:lnTo>
                  <a:pt x="38" y="0"/>
                </a:lnTo>
                <a:lnTo>
                  <a:pt x="160" y="0"/>
                </a:lnTo>
                <a:lnTo>
                  <a:pt x="161" y="47"/>
                </a:lnTo>
                <a:lnTo>
                  <a:pt x="159" y="94"/>
                </a:lnTo>
                <a:lnTo>
                  <a:pt x="155" y="142"/>
                </a:lnTo>
                <a:lnTo>
                  <a:pt x="150" y="188"/>
                </a:lnTo>
                <a:lnTo>
                  <a:pt x="140" y="284"/>
                </a:lnTo>
                <a:lnTo>
                  <a:pt x="129" y="377"/>
                </a:lnTo>
                <a:lnTo>
                  <a:pt x="125" y="424"/>
                </a:lnTo>
                <a:lnTo>
                  <a:pt x="122" y="470"/>
                </a:lnTo>
                <a:lnTo>
                  <a:pt x="121" y="516"/>
                </a:lnTo>
                <a:lnTo>
                  <a:pt x="122" y="562"/>
                </a:lnTo>
                <a:lnTo>
                  <a:pt x="125" y="585"/>
                </a:lnTo>
                <a:lnTo>
                  <a:pt x="127" y="607"/>
                </a:lnTo>
                <a:lnTo>
                  <a:pt x="131" y="630"/>
                </a:lnTo>
                <a:lnTo>
                  <a:pt x="134" y="652"/>
                </a:lnTo>
                <a:lnTo>
                  <a:pt x="139" y="674"/>
                </a:lnTo>
                <a:lnTo>
                  <a:pt x="146" y="696"/>
                </a:lnTo>
                <a:lnTo>
                  <a:pt x="153" y="719"/>
                </a:lnTo>
                <a:lnTo>
                  <a:pt x="160" y="741"/>
                </a:lnTo>
                <a:lnTo>
                  <a:pt x="171" y="770"/>
                </a:lnTo>
                <a:lnTo>
                  <a:pt x="182" y="800"/>
                </a:lnTo>
                <a:lnTo>
                  <a:pt x="191" y="829"/>
                </a:lnTo>
                <a:lnTo>
                  <a:pt x="200" y="858"/>
                </a:lnTo>
                <a:lnTo>
                  <a:pt x="207" y="886"/>
                </a:lnTo>
                <a:lnTo>
                  <a:pt x="215" y="915"/>
                </a:lnTo>
                <a:lnTo>
                  <a:pt x="221" y="943"/>
                </a:lnTo>
                <a:lnTo>
                  <a:pt x="227" y="972"/>
                </a:lnTo>
                <a:lnTo>
                  <a:pt x="232" y="1000"/>
                </a:lnTo>
                <a:lnTo>
                  <a:pt x="236" y="1028"/>
                </a:lnTo>
                <a:lnTo>
                  <a:pt x="240" y="1056"/>
                </a:lnTo>
                <a:lnTo>
                  <a:pt x="242" y="1083"/>
                </a:lnTo>
                <a:lnTo>
                  <a:pt x="245" y="1111"/>
                </a:lnTo>
                <a:lnTo>
                  <a:pt x="246" y="1139"/>
                </a:lnTo>
                <a:lnTo>
                  <a:pt x="247" y="1165"/>
                </a:lnTo>
                <a:lnTo>
                  <a:pt x="247" y="1192"/>
                </a:lnTo>
                <a:lnTo>
                  <a:pt x="246" y="1219"/>
                </a:lnTo>
                <a:lnTo>
                  <a:pt x="245" y="1246"/>
                </a:lnTo>
                <a:lnTo>
                  <a:pt x="242" y="1272"/>
                </a:lnTo>
                <a:lnTo>
                  <a:pt x="240" y="1298"/>
                </a:lnTo>
                <a:lnTo>
                  <a:pt x="236" y="1325"/>
                </a:lnTo>
                <a:lnTo>
                  <a:pt x="232" y="1350"/>
                </a:lnTo>
                <a:lnTo>
                  <a:pt x="227" y="1377"/>
                </a:lnTo>
                <a:lnTo>
                  <a:pt x="222" y="1403"/>
                </a:lnTo>
                <a:lnTo>
                  <a:pt x="217" y="1428"/>
                </a:lnTo>
                <a:lnTo>
                  <a:pt x="210" y="1454"/>
                </a:lnTo>
                <a:lnTo>
                  <a:pt x="203" y="1479"/>
                </a:lnTo>
                <a:lnTo>
                  <a:pt x="196" y="1505"/>
                </a:lnTo>
                <a:lnTo>
                  <a:pt x="179" y="1555"/>
                </a:lnTo>
                <a:lnTo>
                  <a:pt x="160" y="1604"/>
                </a:lnTo>
                <a:lnTo>
                  <a:pt x="156" y="1614"/>
                </a:lnTo>
                <a:lnTo>
                  <a:pt x="153" y="1625"/>
                </a:lnTo>
                <a:lnTo>
                  <a:pt x="150" y="1636"/>
                </a:lnTo>
                <a:lnTo>
                  <a:pt x="148" y="1647"/>
                </a:lnTo>
                <a:lnTo>
                  <a:pt x="146" y="1669"/>
                </a:lnTo>
                <a:lnTo>
                  <a:pt x="145" y="1691"/>
                </a:lnTo>
                <a:lnTo>
                  <a:pt x="145" y="1714"/>
                </a:lnTo>
                <a:lnTo>
                  <a:pt x="146" y="1738"/>
                </a:lnTo>
                <a:lnTo>
                  <a:pt x="148" y="1761"/>
                </a:lnTo>
                <a:lnTo>
                  <a:pt x="150" y="1784"/>
                </a:lnTo>
                <a:lnTo>
                  <a:pt x="156" y="1832"/>
                </a:lnTo>
                <a:lnTo>
                  <a:pt x="162" y="1880"/>
                </a:lnTo>
                <a:lnTo>
                  <a:pt x="163" y="1904"/>
                </a:lnTo>
                <a:lnTo>
                  <a:pt x="163" y="1927"/>
                </a:lnTo>
                <a:lnTo>
                  <a:pt x="163" y="1952"/>
                </a:lnTo>
                <a:lnTo>
                  <a:pt x="160" y="1975"/>
                </a:lnTo>
                <a:lnTo>
                  <a:pt x="38" y="1975"/>
                </a:lnTo>
                <a:close/>
              </a:path>
            </a:pathLst>
          </a:custGeom>
          <a:solidFill>
            <a:srgbClr val="F4C5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37992" name="Freeform 489"/>
          <p:cNvSpPr>
            <a:spLocks/>
          </p:cNvSpPr>
          <p:nvPr/>
        </p:nvSpPr>
        <p:spPr bwMode="auto">
          <a:xfrm>
            <a:off x="4797425" y="3159125"/>
            <a:ext cx="79375" cy="627063"/>
          </a:xfrm>
          <a:custGeom>
            <a:avLst/>
            <a:gdLst>
              <a:gd name="T0" fmla="*/ 4234190 w 247"/>
              <a:gd name="T1" fmla="*/ 193951380 h 1975"/>
              <a:gd name="T2" fmla="*/ 3201351 w 247"/>
              <a:gd name="T3" fmla="*/ 183366874 h 1975"/>
              <a:gd name="T4" fmla="*/ 1755569 w 247"/>
              <a:gd name="T5" fmla="*/ 172782050 h 1975"/>
              <a:gd name="T6" fmla="*/ 1652414 w 247"/>
              <a:gd name="T7" fmla="*/ 166633023 h 1975"/>
              <a:gd name="T8" fmla="*/ 2168512 w 247"/>
              <a:gd name="T9" fmla="*/ 163104643 h 1975"/>
              <a:gd name="T10" fmla="*/ 3304507 w 247"/>
              <a:gd name="T11" fmla="*/ 159677227 h 1975"/>
              <a:gd name="T12" fmla="*/ 6092915 w 247"/>
              <a:gd name="T13" fmla="*/ 154334651 h 1975"/>
              <a:gd name="T14" fmla="*/ 8674691 w 247"/>
              <a:gd name="T15" fmla="*/ 147479820 h 1975"/>
              <a:gd name="T16" fmla="*/ 10636893 w 247"/>
              <a:gd name="T17" fmla="*/ 140524025 h 1975"/>
              <a:gd name="T18" fmla="*/ 11772887 w 247"/>
              <a:gd name="T19" fmla="*/ 133165321 h 1975"/>
              <a:gd name="T20" fmla="*/ 12288985 w 247"/>
              <a:gd name="T21" fmla="*/ 125705653 h 1975"/>
              <a:gd name="T22" fmla="*/ 12185830 w 247"/>
              <a:gd name="T23" fmla="*/ 117842759 h 1975"/>
              <a:gd name="T24" fmla="*/ 11463100 w 247"/>
              <a:gd name="T25" fmla="*/ 109576640 h 1975"/>
              <a:gd name="T26" fmla="*/ 8364904 w 247"/>
              <a:gd name="T27" fmla="*/ 92540211 h 1975"/>
              <a:gd name="T28" fmla="*/ 2994719 w 247"/>
              <a:gd name="T29" fmla="*/ 74294424 h 1975"/>
              <a:gd name="T30" fmla="*/ 1342627 w 247"/>
              <a:gd name="T31" fmla="*/ 67641206 h 1975"/>
              <a:gd name="T32" fmla="*/ 412943 w 247"/>
              <a:gd name="T33" fmla="*/ 60786376 h 1975"/>
              <a:gd name="T34" fmla="*/ 0 w 247"/>
              <a:gd name="T35" fmla="*/ 51713806 h 1975"/>
              <a:gd name="T36" fmla="*/ 929362 w 247"/>
              <a:gd name="T37" fmla="*/ 37600920 h 1975"/>
              <a:gd name="T38" fmla="*/ 3407983 w 247"/>
              <a:gd name="T39" fmla="*/ 14012239 h 1975"/>
              <a:gd name="T40" fmla="*/ 3924403 w 247"/>
              <a:gd name="T41" fmla="*/ 0 h 1975"/>
              <a:gd name="T42" fmla="*/ 16420020 w 247"/>
              <a:gd name="T43" fmla="*/ 9475795 h 1975"/>
              <a:gd name="T44" fmla="*/ 14457819 w 247"/>
              <a:gd name="T45" fmla="*/ 28628998 h 1975"/>
              <a:gd name="T46" fmla="*/ 12598773 w 247"/>
              <a:gd name="T47" fmla="*/ 47378975 h 1975"/>
              <a:gd name="T48" fmla="*/ 12908882 w 247"/>
              <a:gd name="T49" fmla="*/ 58971862 h 1975"/>
              <a:gd name="T50" fmla="*/ 13838244 w 247"/>
              <a:gd name="T51" fmla="*/ 65725727 h 1975"/>
              <a:gd name="T52" fmla="*/ 15800445 w 247"/>
              <a:gd name="T53" fmla="*/ 72479910 h 1975"/>
              <a:gd name="T54" fmla="*/ 18795164 w 247"/>
              <a:gd name="T55" fmla="*/ 80645064 h 1975"/>
              <a:gd name="T56" fmla="*/ 21376941 w 247"/>
              <a:gd name="T57" fmla="*/ 89314409 h 1975"/>
              <a:gd name="T58" fmla="*/ 23442298 w 247"/>
              <a:gd name="T59" fmla="*/ 97983753 h 1975"/>
              <a:gd name="T60" fmla="*/ 24784924 w 247"/>
              <a:gd name="T61" fmla="*/ 106451485 h 1975"/>
              <a:gd name="T62" fmla="*/ 25404499 w 247"/>
              <a:gd name="T63" fmla="*/ 114818569 h 1975"/>
              <a:gd name="T64" fmla="*/ 25404499 w 247"/>
              <a:gd name="T65" fmla="*/ 122883075 h 1975"/>
              <a:gd name="T66" fmla="*/ 24784924 w 247"/>
              <a:gd name="T67" fmla="*/ 130846617 h 1975"/>
              <a:gd name="T68" fmla="*/ 23442298 w 247"/>
              <a:gd name="T69" fmla="*/ 138810476 h 1975"/>
              <a:gd name="T70" fmla="*/ 21686728 w 247"/>
              <a:gd name="T71" fmla="*/ 146572404 h 1975"/>
              <a:gd name="T72" fmla="*/ 18485377 w 247"/>
              <a:gd name="T73" fmla="*/ 156754002 h 1975"/>
              <a:gd name="T74" fmla="*/ 15800445 w 247"/>
              <a:gd name="T75" fmla="*/ 163810446 h 1975"/>
              <a:gd name="T76" fmla="*/ 15077394 w 247"/>
              <a:gd name="T77" fmla="*/ 168245924 h 1975"/>
              <a:gd name="T78" fmla="*/ 15077394 w 247"/>
              <a:gd name="T79" fmla="*/ 175201402 h 1975"/>
              <a:gd name="T80" fmla="*/ 16110233 w 247"/>
              <a:gd name="T81" fmla="*/ 184677197 h 1975"/>
              <a:gd name="T82" fmla="*/ 16832963 w 247"/>
              <a:gd name="T83" fmla="*/ 194253957 h 1975"/>
              <a:gd name="T84" fmla="*/ 3924403 w 247"/>
              <a:gd name="T85" fmla="*/ 199092661 h 19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7"/>
              <a:gd name="T130" fmla="*/ 0 h 1975"/>
              <a:gd name="T131" fmla="*/ 247 w 247"/>
              <a:gd name="T132" fmla="*/ 1975 h 19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7" h="1975">
                <a:moveTo>
                  <a:pt x="38" y="1975"/>
                </a:moveTo>
                <a:lnTo>
                  <a:pt x="40" y="1949"/>
                </a:lnTo>
                <a:lnTo>
                  <a:pt x="41" y="1924"/>
                </a:lnTo>
                <a:lnTo>
                  <a:pt x="40" y="1898"/>
                </a:lnTo>
                <a:lnTo>
                  <a:pt x="38" y="1871"/>
                </a:lnTo>
                <a:lnTo>
                  <a:pt x="31" y="1819"/>
                </a:lnTo>
                <a:lnTo>
                  <a:pt x="22" y="1767"/>
                </a:lnTo>
                <a:lnTo>
                  <a:pt x="19" y="1740"/>
                </a:lnTo>
                <a:lnTo>
                  <a:pt x="17" y="1714"/>
                </a:lnTo>
                <a:lnTo>
                  <a:pt x="14" y="1690"/>
                </a:lnTo>
                <a:lnTo>
                  <a:pt x="14" y="1665"/>
                </a:lnTo>
                <a:lnTo>
                  <a:pt x="16" y="1653"/>
                </a:lnTo>
                <a:lnTo>
                  <a:pt x="17" y="1641"/>
                </a:lnTo>
                <a:lnTo>
                  <a:pt x="19" y="1629"/>
                </a:lnTo>
                <a:lnTo>
                  <a:pt x="21" y="1618"/>
                </a:lnTo>
                <a:lnTo>
                  <a:pt x="24" y="1606"/>
                </a:lnTo>
                <a:lnTo>
                  <a:pt x="28" y="1595"/>
                </a:lnTo>
                <a:lnTo>
                  <a:pt x="32" y="1584"/>
                </a:lnTo>
                <a:lnTo>
                  <a:pt x="38" y="1574"/>
                </a:lnTo>
                <a:lnTo>
                  <a:pt x="48" y="1553"/>
                </a:lnTo>
                <a:lnTo>
                  <a:pt x="59" y="1531"/>
                </a:lnTo>
                <a:lnTo>
                  <a:pt x="68" y="1508"/>
                </a:lnTo>
                <a:lnTo>
                  <a:pt x="76" y="1486"/>
                </a:lnTo>
                <a:lnTo>
                  <a:pt x="84" y="1463"/>
                </a:lnTo>
                <a:lnTo>
                  <a:pt x="91" y="1441"/>
                </a:lnTo>
                <a:lnTo>
                  <a:pt x="97" y="1418"/>
                </a:lnTo>
                <a:lnTo>
                  <a:pt x="103" y="1394"/>
                </a:lnTo>
                <a:lnTo>
                  <a:pt x="107" y="1370"/>
                </a:lnTo>
                <a:lnTo>
                  <a:pt x="111" y="1346"/>
                </a:lnTo>
                <a:lnTo>
                  <a:pt x="114" y="1321"/>
                </a:lnTo>
                <a:lnTo>
                  <a:pt x="117" y="1297"/>
                </a:lnTo>
                <a:lnTo>
                  <a:pt x="118" y="1272"/>
                </a:lnTo>
                <a:lnTo>
                  <a:pt x="119" y="1247"/>
                </a:lnTo>
                <a:lnTo>
                  <a:pt x="119" y="1221"/>
                </a:lnTo>
                <a:lnTo>
                  <a:pt x="119" y="1194"/>
                </a:lnTo>
                <a:lnTo>
                  <a:pt x="118" y="1169"/>
                </a:lnTo>
                <a:lnTo>
                  <a:pt x="117" y="1142"/>
                </a:lnTo>
                <a:lnTo>
                  <a:pt x="114" y="1115"/>
                </a:lnTo>
                <a:lnTo>
                  <a:pt x="111" y="1087"/>
                </a:lnTo>
                <a:lnTo>
                  <a:pt x="103" y="1033"/>
                </a:lnTo>
                <a:lnTo>
                  <a:pt x="93" y="976"/>
                </a:lnTo>
                <a:lnTo>
                  <a:pt x="81" y="918"/>
                </a:lnTo>
                <a:lnTo>
                  <a:pt x="66" y="859"/>
                </a:lnTo>
                <a:lnTo>
                  <a:pt x="49" y="799"/>
                </a:lnTo>
                <a:lnTo>
                  <a:pt x="29" y="737"/>
                </a:lnTo>
                <a:lnTo>
                  <a:pt x="24" y="715"/>
                </a:lnTo>
                <a:lnTo>
                  <a:pt x="18" y="693"/>
                </a:lnTo>
                <a:lnTo>
                  <a:pt x="13" y="671"/>
                </a:lnTo>
                <a:lnTo>
                  <a:pt x="9" y="649"/>
                </a:lnTo>
                <a:lnTo>
                  <a:pt x="6" y="627"/>
                </a:lnTo>
                <a:lnTo>
                  <a:pt x="4" y="603"/>
                </a:lnTo>
                <a:lnTo>
                  <a:pt x="2" y="581"/>
                </a:lnTo>
                <a:lnTo>
                  <a:pt x="0" y="558"/>
                </a:lnTo>
                <a:lnTo>
                  <a:pt x="0" y="513"/>
                </a:lnTo>
                <a:lnTo>
                  <a:pt x="2" y="466"/>
                </a:lnTo>
                <a:lnTo>
                  <a:pt x="4" y="420"/>
                </a:lnTo>
                <a:lnTo>
                  <a:pt x="9" y="373"/>
                </a:lnTo>
                <a:lnTo>
                  <a:pt x="19" y="280"/>
                </a:lnTo>
                <a:lnTo>
                  <a:pt x="29" y="186"/>
                </a:lnTo>
                <a:lnTo>
                  <a:pt x="33" y="139"/>
                </a:lnTo>
                <a:lnTo>
                  <a:pt x="36" y="93"/>
                </a:lnTo>
                <a:lnTo>
                  <a:pt x="38" y="46"/>
                </a:lnTo>
                <a:lnTo>
                  <a:pt x="38" y="0"/>
                </a:lnTo>
                <a:lnTo>
                  <a:pt x="160" y="0"/>
                </a:lnTo>
                <a:lnTo>
                  <a:pt x="161" y="47"/>
                </a:lnTo>
                <a:lnTo>
                  <a:pt x="159" y="94"/>
                </a:lnTo>
                <a:lnTo>
                  <a:pt x="155" y="142"/>
                </a:lnTo>
                <a:lnTo>
                  <a:pt x="150" y="188"/>
                </a:lnTo>
                <a:lnTo>
                  <a:pt x="140" y="284"/>
                </a:lnTo>
                <a:lnTo>
                  <a:pt x="129" y="377"/>
                </a:lnTo>
                <a:lnTo>
                  <a:pt x="125" y="424"/>
                </a:lnTo>
                <a:lnTo>
                  <a:pt x="122" y="470"/>
                </a:lnTo>
                <a:lnTo>
                  <a:pt x="121" y="516"/>
                </a:lnTo>
                <a:lnTo>
                  <a:pt x="122" y="562"/>
                </a:lnTo>
                <a:lnTo>
                  <a:pt x="125" y="585"/>
                </a:lnTo>
                <a:lnTo>
                  <a:pt x="127" y="607"/>
                </a:lnTo>
                <a:lnTo>
                  <a:pt x="131" y="630"/>
                </a:lnTo>
                <a:lnTo>
                  <a:pt x="134" y="652"/>
                </a:lnTo>
                <a:lnTo>
                  <a:pt x="139" y="674"/>
                </a:lnTo>
                <a:lnTo>
                  <a:pt x="146" y="696"/>
                </a:lnTo>
                <a:lnTo>
                  <a:pt x="153" y="719"/>
                </a:lnTo>
                <a:lnTo>
                  <a:pt x="160" y="741"/>
                </a:lnTo>
                <a:lnTo>
                  <a:pt x="171" y="770"/>
                </a:lnTo>
                <a:lnTo>
                  <a:pt x="182" y="800"/>
                </a:lnTo>
                <a:lnTo>
                  <a:pt x="191" y="829"/>
                </a:lnTo>
                <a:lnTo>
                  <a:pt x="200" y="858"/>
                </a:lnTo>
                <a:lnTo>
                  <a:pt x="207" y="886"/>
                </a:lnTo>
                <a:lnTo>
                  <a:pt x="215" y="915"/>
                </a:lnTo>
                <a:lnTo>
                  <a:pt x="221" y="943"/>
                </a:lnTo>
                <a:lnTo>
                  <a:pt x="227" y="972"/>
                </a:lnTo>
                <a:lnTo>
                  <a:pt x="232" y="1000"/>
                </a:lnTo>
                <a:lnTo>
                  <a:pt x="236" y="1028"/>
                </a:lnTo>
                <a:lnTo>
                  <a:pt x="240" y="1056"/>
                </a:lnTo>
                <a:lnTo>
                  <a:pt x="242" y="1083"/>
                </a:lnTo>
                <a:lnTo>
                  <a:pt x="245" y="1111"/>
                </a:lnTo>
                <a:lnTo>
                  <a:pt x="246" y="1139"/>
                </a:lnTo>
                <a:lnTo>
                  <a:pt x="247" y="1165"/>
                </a:lnTo>
                <a:lnTo>
                  <a:pt x="247" y="1192"/>
                </a:lnTo>
                <a:lnTo>
                  <a:pt x="246" y="1219"/>
                </a:lnTo>
                <a:lnTo>
                  <a:pt x="245" y="1246"/>
                </a:lnTo>
                <a:lnTo>
                  <a:pt x="242" y="1272"/>
                </a:lnTo>
                <a:lnTo>
                  <a:pt x="240" y="1298"/>
                </a:lnTo>
                <a:lnTo>
                  <a:pt x="236" y="1325"/>
                </a:lnTo>
                <a:lnTo>
                  <a:pt x="232" y="1350"/>
                </a:lnTo>
                <a:lnTo>
                  <a:pt x="227" y="1377"/>
                </a:lnTo>
                <a:lnTo>
                  <a:pt x="222" y="1403"/>
                </a:lnTo>
                <a:lnTo>
                  <a:pt x="217" y="1428"/>
                </a:lnTo>
                <a:lnTo>
                  <a:pt x="210" y="1454"/>
                </a:lnTo>
                <a:lnTo>
                  <a:pt x="203" y="1479"/>
                </a:lnTo>
                <a:lnTo>
                  <a:pt x="196" y="1505"/>
                </a:lnTo>
                <a:lnTo>
                  <a:pt x="179" y="1555"/>
                </a:lnTo>
                <a:lnTo>
                  <a:pt x="160" y="1604"/>
                </a:lnTo>
                <a:lnTo>
                  <a:pt x="156" y="1614"/>
                </a:lnTo>
                <a:lnTo>
                  <a:pt x="153" y="1625"/>
                </a:lnTo>
                <a:lnTo>
                  <a:pt x="150" y="1636"/>
                </a:lnTo>
                <a:lnTo>
                  <a:pt x="148" y="1647"/>
                </a:lnTo>
                <a:lnTo>
                  <a:pt x="146" y="1669"/>
                </a:lnTo>
                <a:lnTo>
                  <a:pt x="145" y="1691"/>
                </a:lnTo>
                <a:lnTo>
                  <a:pt x="145" y="1714"/>
                </a:lnTo>
                <a:lnTo>
                  <a:pt x="146" y="1738"/>
                </a:lnTo>
                <a:lnTo>
                  <a:pt x="148" y="1761"/>
                </a:lnTo>
                <a:lnTo>
                  <a:pt x="150" y="1784"/>
                </a:lnTo>
                <a:lnTo>
                  <a:pt x="156" y="1832"/>
                </a:lnTo>
                <a:lnTo>
                  <a:pt x="162" y="1880"/>
                </a:lnTo>
                <a:lnTo>
                  <a:pt x="163" y="1904"/>
                </a:lnTo>
                <a:lnTo>
                  <a:pt x="163" y="1927"/>
                </a:lnTo>
                <a:lnTo>
                  <a:pt x="163" y="1952"/>
                </a:lnTo>
                <a:lnTo>
                  <a:pt x="160" y="1975"/>
                </a:lnTo>
                <a:lnTo>
                  <a:pt x="38" y="1975"/>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38084" name="Freeform 647"/>
          <p:cNvSpPr>
            <a:spLocks/>
          </p:cNvSpPr>
          <p:nvPr/>
        </p:nvSpPr>
        <p:spPr bwMode="auto">
          <a:xfrm>
            <a:off x="4799013" y="3998913"/>
            <a:ext cx="79375" cy="627062"/>
          </a:xfrm>
          <a:custGeom>
            <a:avLst/>
            <a:gdLst>
              <a:gd name="T0" fmla="*/ 4234190 w 247"/>
              <a:gd name="T1" fmla="*/ 2620960 h 1975"/>
              <a:gd name="T2" fmla="*/ 4234190 w 247"/>
              <a:gd name="T3" fmla="*/ 7862881 h 1975"/>
              <a:gd name="T4" fmla="*/ 3201351 w 247"/>
              <a:gd name="T5" fmla="*/ 15725762 h 1975"/>
              <a:gd name="T6" fmla="*/ 2065357 w 247"/>
              <a:gd name="T7" fmla="*/ 23689291 h 1975"/>
              <a:gd name="T8" fmla="*/ 1548937 w 247"/>
              <a:gd name="T9" fmla="*/ 28729600 h 1975"/>
              <a:gd name="T10" fmla="*/ 1652414 w 247"/>
              <a:gd name="T11" fmla="*/ 32459587 h 1975"/>
              <a:gd name="T12" fmla="*/ 1962201 w 247"/>
              <a:gd name="T13" fmla="*/ 34878935 h 1975"/>
              <a:gd name="T14" fmla="*/ 2478621 w 247"/>
              <a:gd name="T15" fmla="*/ 37197318 h 1975"/>
              <a:gd name="T16" fmla="*/ 3407983 w 247"/>
              <a:gd name="T17" fmla="*/ 39415054 h 1975"/>
              <a:gd name="T18" fmla="*/ 5060076 w 247"/>
              <a:gd name="T19" fmla="*/ 42741816 h 1975"/>
              <a:gd name="T20" fmla="*/ 7125754 w 247"/>
              <a:gd name="T21" fmla="*/ 47076322 h 1975"/>
              <a:gd name="T22" fmla="*/ 8777847 w 247"/>
              <a:gd name="T23" fmla="*/ 51612759 h 1975"/>
              <a:gd name="T24" fmla="*/ 10120473 w 247"/>
              <a:gd name="T25" fmla="*/ 56148878 h 1975"/>
              <a:gd name="T26" fmla="*/ 11049836 w 247"/>
              <a:gd name="T27" fmla="*/ 60987574 h 1975"/>
              <a:gd name="T28" fmla="*/ 11772887 w 247"/>
              <a:gd name="T29" fmla="*/ 65927235 h 1975"/>
              <a:gd name="T30" fmla="*/ 12288985 w 247"/>
              <a:gd name="T31" fmla="*/ 70967543 h 1975"/>
              <a:gd name="T32" fmla="*/ 12392462 w 247"/>
              <a:gd name="T33" fmla="*/ 76007852 h 1975"/>
              <a:gd name="T34" fmla="*/ 12288985 w 247"/>
              <a:gd name="T35" fmla="*/ 81249773 h 1975"/>
              <a:gd name="T36" fmla="*/ 11772887 w 247"/>
              <a:gd name="T37" fmla="*/ 86693306 h 1975"/>
              <a:gd name="T38" fmla="*/ 10740048 w 247"/>
              <a:gd name="T39" fmla="*/ 94959412 h 1975"/>
              <a:gd name="T40" fmla="*/ 8364904 w 247"/>
              <a:gd name="T41" fmla="*/ 106652927 h 1975"/>
              <a:gd name="T42" fmla="*/ 5060076 w 247"/>
              <a:gd name="T43" fmla="*/ 118548055 h 1975"/>
              <a:gd name="T44" fmla="*/ 2375144 w 247"/>
              <a:gd name="T45" fmla="*/ 127015774 h 1975"/>
              <a:gd name="T46" fmla="*/ 1342627 w 247"/>
              <a:gd name="T47" fmla="*/ 131451245 h 1975"/>
              <a:gd name="T48" fmla="*/ 619575 w 247"/>
              <a:gd name="T49" fmla="*/ 135886717 h 1975"/>
              <a:gd name="T50" fmla="*/ 206632 w 247"/>
              <a:gd name="T51" fmla="*/ 140523800 h 1975"/>
              <a:gd name="T52" fmla="*/ 0 w 247"/>
              <a:gd name="T53" fmla="*/ 147378620 h 1975"/>
              <a:gd name="T54" fmla="*/ 516420 w 247"/>
              <a:gd name="T55" fmla="*/ 156753435 h 1975"/>
              <a:gd name="T56" fmla="*/ 1962201 w 247"/>
              <a:gd name="T57" fmla="*/ 170866299 h 1975"/>
              <a:gd name="T58" fmla="*/ 3511139 w 247"/>
              <a:gd name="T59" fmla="*/ 185080127 h 1975"/>
              <a:gd name="T60" fmla="*/ 3924403 w 247"/>
              <a:gd name="T61" fmla="*/ 194454942 h 1975"/>
              <a:gd name="T62" fmla="*/ 16523176 w 247"/>
              <a:gd name="T63" fmla="*/ 199092026 h 1975"/>
              <a:gd name="T64" fmla="*/ 16420020 w 247"/>
              <a:gd name="T65" fmla="*/ 189616246 h 1975"/>
              <a:gd name="T66" fmla="*/ 15593813 w 247"/>
              <a:gd name="T67" fmla="*/ 180140466 h 1975"/>
              <a:gd name="T68" fmla="*/ 13321824 w 247"/>
              <a:gd name="T69" fmla="*/ 161188906 h 1975"/>
              <a:gd name="T70" fmla="*/ 12598773 w 247"/>
              <a:gd name="T71" fmla="*/ 151713127 h 1975"/>
              <a:gd name="T72" fmla="*/ 12702249 w 247"/>
              <a:gd name="T73" fmla="*/ 142539924 h 1975"/>
              <a:gd name="T74" fmla="*/ 13218669 w 247"/>
              <a:gd name="T75" fmla="*/ 137902840 h 1975"/>
              <a:gd name="T76" fmla="*/ 13941399 w 247"/>
              <a:gd name="T77" fmla="*/ 133366404 h 1975"/>
              <a:gd name="T78" fmla="*/ 14974238 w 247"/>
              <a:gd name="T79" fmla="*/ 128930932 h 1975"/>
              <a:gd name="T80" fmla="*/ 16523176 w 247"/>
              <a:gd name="T81" fmla="*/ 124394813 h 1975"/>
              <a:gd name="T82" fmla="*/ 18898320 w 247"/>
              <a:gd name="T83" fmla="*/ 118447091 h 1975"/>
              <a:gd name="T84" fmla="*/ 20653889 w 247"/>
              <a:gd name="T85" fmla="*/ 112600333 h 1975"/>
              <a:gd name="T86" fmla="*/ 22203148 w 247"/>
              <a:gd name="T87" fmla="*/ 106854540 h 1975"/>
              <a:gd name="T88" fmla="*/ 23545453 w 247"/>
              <a:gd name="T89" fmla="*/ 101108429 h 1975"/>
              <a:gd name="T90" fmla="*/ 24474815 w 247"/>
              <a:gd name="T91" fmla="*/ 95463284 h 1975"/>
              <a:gd name="T92" fmla="*/ 25094712 w 247"/>
              <a:gd name="T93" fmla="*/ 89919103 h 1975"/>
              <a:gd name="T94" fmla="*/ 25507654 w 247"/>
              <a:gd name="T95" fmla="*/ 84475570 h 1975"/>
              <a:gd name="T96" fmla="*/ 25507654 w 247"/>
              <a:gd name="T97" fmla="*/ 78931072 h 1975"/>
              <a:gd name="T98" fmla="*/ 25197867 w 247"/>
              <a:gd name="T99" fmla="*/ 73588504 h 1975"/>
              <a:gd name="T100" fmla="*/ 24784924 w 247"/>
              <a:gd name="T101" fmla="*/ 68245618 h 1975"/>
              <a:gd name="T102" fmla="*/ 24061872 w 247"/>
              <a:gd name="T103" fmla="*/ 63003697 h 1975"/>
              <a:gd name="T104" fmla="*/ 23029033 w 247"/>
              <a:gd name="T105" fmla="*/ 57761776 h 1975"/>
              <a:gd name="T106" fmla="*/ 20344102 w 247"/>
              <a:gd name="T107" fmla="*/ 47479547 h 1975"/>
              <a:gd name="T108" fmla="*/ 16523176 w 247"/>
              <a:gd name="T109" fmla="*/ 37398930 h 1975"/>
              <a:gd name="T110" fmla="*/ 15903601 w 247"/>
              <a:gd name="T111" fmla="*/ 35282159 h 1975"/>
              <a:gd name="T112" fmla="*/ 15387181 w 247"/>
              <a:gd name="T113" fmla="*/ 33064424 h 1975"/>
              <a:gd name="T114" fmla="*/ 14870762 w 247"/>
              <a:gd name="T115" fmla="*/ 28628952 h 1975"/>
              <a:gd name="T116" fmla="*/ 15180549 w 247"/>
              <a:gd name="T117" fmla="*/ 23991868 h 1975"/>
              <a:gd name="T118" fmla="*/ 15593813 w 247"/>
              <a:gd name="T119" fmla="*/ 19253820 h 1975"/>
              <a:gd name="T120" fmla="*/ 16832963 w 247"/>
              <a:gd name="T121" fmla="*/ 9677392 h 1975"/>
              <a:gd name="T122" fmla="*/ 16936118 w 247"/>
              <a:gd name="T123" fmla="*/ 4838696 h 1975"/>
              <a:gd name="T124" fmla="*/ 16523176 w 247"/>
              <a:gd name="T125" fmla="*/ 0 h 19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47"/>
              <a:gd name="T190" fmla="*/ 0 h 1975"/>
              <a:gd name="T191" fmla="*/ 247 w 247"/>
              <a:gd name="T192" fmla="*/ 1975 h 197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47" h="1975">
                <a:moveTo>
                  <a:pt x="38" y="0"/>
                </a:moveTo>
                <a:lnTo>
                  <a:pt x="41" y="26"/>
                </a:lnTo>
                <a:lnTo>
                  <a:pt x="42" y="51"/>
                </a:lnTo>
                <a:lnTo>
                  <a:pt x="41" y="78"/>
                </a:lnTo>
                <a:lnTo>
                  <a:pt x="38" y="104"/>
                </a:lnTo>
                <a:lnTo>
                  <a:pt x="31" y="156"/>
                </a:lnTo>
                <a:lnTo>
                  <a:pt x="23" y="208"/>
                </a:lnTo>
                <a:lnTo>
                  <a:pt x="20" y="235"/>
                </a:lnTo>
                <a:lnTo>
                  <a:pt x="17" y="261"/>
                </a:lnTo>
                <a:lnTo>
                  <a:pt x="15" y="285"/>
                </a:lnTo>
                <a:lnTo>
                  <a:pt x="15" y="310"/>
                </a:lnTo>
                <a:lnTo>
                  <a:pt x="16" y="322"/>
                </a:lnTo>
                <a:lnTo>
                  <a:pt x="17" y="334"/>
                </a:lnTo>
                <a:lnTo>
                  <a:pt x="19" y="346"/>
                </a:lnTo>
                <a:lnTo>
                  <a:pt x="21" y="357"/>
                </a:lnTo>
                <a:lnTo>
                  <a:pt x="24" y="369"/>
                </a:lnTo>
                <a:lnTo>
                  <a:pt x="28" y="381"/>
                </a:lnTo>
                <a:lnTo>
                  <a:pt x="33" y="391"/>
                </a:lnTo>
                <a:lnTo>
                  <a:pt x="38" y="402"/>
                </a:lnTo>
                <a:lnTo>
                  <a:pt x="49" y="424"/>
                </a:lnTo>
                <a:lnTo>
                  <a:pt x="59" y="445"/>
                </a:lnTo>
                <a:lnTo>
                  <a:pt x="69" y="467"/>
                </a:lnTo>
                <a:lnTo>
                  <a:pt x="77" y="489"/>
                </a:lnTo>
                <a:lnTo>
                  <a:pt x="85" y="512"/>
                </a:lnTo>
                <a:lnTo>
                  <a:pt x="92" y="534"/>
                </a:lnTo>
                <a:lnTo>
                  <a:pt x="98" y="557"/>
                </a:lnTo>
                <a:lnTo>
                  <a:pt x="102" y="581"/>
                </a:lnTo>
                <a:lnTo>
                  <a:pt x="107" y="605"/>
                </a:lnTo>
                <a:lnTo>
                  <a:pt x="112" y="630"/>
                </a:lnTo>
                <a:lnTo>
                  <a:pt x="114" y="654"/>
                </a:lnTo>
                <a:lnTo>
                  <a:pt x="117" y="678"/>
                </a:lnTo>
                <a:lnTo>
                  <a:pt x="119" y="704"/>
                </a:lnTo>
                <a:lnTo>
                  <a:pt x="120" y="728"/>
                </a:lnTo>
                <a:lnTo>
                  <a:pt x="120" y="754"/>
                </a:lnTo>
                <a:lnTo>
                  <a:pt x="120" y="781"/>
                </a:lnTo>
                <a:lnTo>
                  <a:pt x="119" y="806"/>
                </a:lnTo>
                <a:lnTo>
                  <a:pt x="116" y="833"/>
                </a:lnTo>
                <a:lnTo>
                  <a:pt x="114" y="860"/>
                </a:lnTo>
                <a:lnTo>
                  <a:pt x="112" y="888"/>
                </a:lnTo>
                <a:lnTo>
                  <a:pt x="104" y="942"/>
                </a:lnTo>
                <a:lnTo>
                  <a:pt x="93" y="999"/>
                </a:lnTo>
                <a:lnTo>
                  <a:pt x="81" y="1058"/>
                </a:lnTo>
                <a:lnTo>
                  <a:pt x="66" y="1116"/>
                </a:lnTo>
                <a:lnTo>
                  <a:pt x="49" y="1176"/>
                </a:lnTo>
                <a:lnTo>
                  <a:pt x="30" y="1238"/>
                </a:lnTo>
                <a:lnTo>
                  <a:pt x="23" y="1260"/>
                </a:lnTo>
                <a:lnTo>
                  <a:pt x="19" y="1282"/>
                </a:lnTo>
                <a:lnTo>
                  <a:pt x="13" y="1304"/>
                </a:lnTo>
                <a:lnTo>
                  <a:pt x="9" y="1326"/>
                </a:lnTo>
                <a:lnTo>
                  <a:pt x="6" y="1348"/>
                </a:lnTo>
                <a:lnTo>
                  <a:pt x="4" y="1372"/>
                </a:lnTo>
                <a:lnTo>
                  <a:pt x="2" y="1394"/>
                </a:lnTo>
                <a:lnTo>
                  <a:pt x="1" y="1417"/>
                </a:lnTo>
                <a:lnTo>
                  <a:pt x="0" y="1462"/>
                </a:lnTo>
                <a:lnTo>
                  <a:pt x="1" y="1509"/>
                </a:lnTo>
                <a:lnTo>
                  <a:pt x="5" y="1555"/>
                </a:lnTo>
                <a:lnTo>
                  <a:pt x="9" y="1602"/>
                </a:lnTo>
                <a:lnTo>
                  <a:pt x="19" y="1695"/>
                </a:lnTo>
                <a:lnTo>
                  <a:pt x="29" y="1789"/>
                </a:lnTo>
                <a:lnTo>
                  <a:pt x="34" y="1836"/>
                </a:lnTo>
                <a:lnTo>
                  <a:pt x="37" y="1882"/>
                </a:lnTo>
                <a:lnTo>
                  <a:pt x="38" y="1929"/>
                </a:lnTo>
                <a:lnTo>
                  <a:pt x="38" y="1975"/>
                </a:lnTo>
                <a:lnTo>
                  <a:pt x="160" y="1975"/>
                </a:lnTo>
                <a:lnTo>
                  <a:pt x="160" y="1928"/>
                </a:lnTo>
                <a:lnTo>
                  <a:pt x="159" y="1881"/>
                </a:lnTo>
                <a:lnTo>
                  <a:pt x="156" y="1833"/>
                </a:lnTo>
                <a:lnTo>
                  <a:pt x="151" y="1787"/>
                </a:lnTo>
                <a:lnTo>
                  <a:pt x="140" y="1692"/>
                </a:lnTo>
                <a:lnTo>
                  <a:pt x="129" y="1599"/>
                </a:lnTo>
                <a:lnTo>
                  <a:pt x="126" y="1551"/>
                </a:lnTo>
                <a:lnTo>
                  <a:pt x="122" y="1505"/>
                </a:lnTo>
                <a:lnTo>
                  <a:pt x="122" y="1459"/>
                </a:lnTo>
                <a:lnTo>
                  <a:pt x="123" y="1414"/>
                </a:lnTo>
                <a:lnTo>
                  <a:pt x="126" y="1390"/>
                </a:lnTo>
                <a:lnTo>
                  <a:pt x="128" y="1368"/>
                </a:lnTo>
                <a:lnTo>
                  <a:pt x="130" y="1345"/>
                </a:lnTo>
                <a:lnTo>
                  <a:pt x="135" y="1323"/>
                </a:lnTo>
                <a:lnTo>
                  <a:pt x="140" y="1301"/>
                </a:lnTo>
                <a:lnTo>
                  <a:pt x="145" y="1279"/>
                </a:lnTo>
                <a:lnTo>
                  <a:pt x="152" y="1257"/>
                </a:lnTo>
                <a:lnTo>
                  <a:pt x="160" y="1234"/>
                </a:lnTo>
                <a:lnTo>
                  <a:pt x="172" y="1205"/>
                </a:lnTo>
                <a:lnTo>
                  <a:pt x="183" y="1175"/>
                </a:lnTo>
                <a:lnTo>
                  <a:pt x="192" y="1146"/>
                </a:lnTo>
                <a:lnTo>
                  <a:pt x="200" y="1117"/>
                </a:lnTo>
                <a:lnTo>
                  <a:pt x="208" y="1089"/>
                </a:lnTo>
                <a:lnTo>
                  <a:pt x="215" y="1060"/>
                </a:lnTo>
                <a:lnTo>
                  <a:pt x="222" y="1032"/>
                </a:lnTo>
                <a:lnTo>
                  <a:pt x="228" y="1003"/>
                </a:lnTo>
                <a:lnTo>
                  <a:pt x="233" y="975"/>
                </a:lnTo>
                <a:lnTo>
                  <a:pt x="237" y="947"/>
                </a:lnTo>
                <a:lnTo>
                  <a:pt x="240" y="919"/>
                </a:lnTo>
                <a:lnTo>
                  <a:pt x="243" y="892"/>
                </a:lnTo>
                <a:lnTo>
                  <a:pt x="245" y="865"/>
                </a:lnTo>
                <a:lnTo>
                  <a:pt x="247" y="838"/>
                </a:lnTo>
                <a:lnTo>
                  <a:pt x="247" y="810"/>
                </a:lnTo>
                <a:lnTo>
                  <a:pt x="247" y="783"/>
                </a:lnTo>
                <a:lnTo>
                  <a:pt x="247" y="756"/>
                </a:lnTo>
                <a:lnTo>
                  <a:pt x="244" y="730"/>
                </a:lnTo>
                <a:lnTo>
                  <a:pt x="243" y="703"/>
                </a:lnTo>
                <a:lnTo>
                  <a:pt x="240" y="677"/>
                </a:lnTo>
                <a:lnTo>
                  <a:pt x="236" y="650"/>
                </a:lnTo>
                <a:lnTo>
                  <a:pt x="233" y="625"/>
                </a:lnTo>
                <a:lnTo>
                  <a:pt x="228" y="598"/>
                </a:lnTo>
                <a:lnTo>
                  <a:pt x="223" y="573"/>
                </a:lnTo>
                <a:lnTo>
                  <a:pt x="210" y="521"/>
                </a:lnTo>
                <a:lnTo>
                  <a:pt x="197" y="471"/>
                </a:lnTo>
                <a:lnTo>
                  <a:pt x="179" y="420"/>
                </a:lnTo>
                <a:lnTo>
                  <a:pt x="160" y="371"/>
                </a:lnTo>
                <a:lnTo>
                  <a:pt x="157" y="361"/>
                </a:lnTo>
                <a:lnTo>
                  <a:pt x="154" y="350"/>
                </a:lnTo>
                <a:lnTo>
                  <a:pt x="151" y="339"/>
                </a:lnTo>
                <a:lnTo>
                  <a:pt x="149" y="328"/>
                </a:lnTo>
                <a:lnTo>
                  <a:pt x="145" y="306"/>
                </a:lnTo>
                <a:lnTo>
                  <a:pt x="144" y="284"/>
                </a:lnTo>
                <a:lnTo>
                  <a:pt x="144" y="261"/>
                </a:lnTo>
                <a:lnTo>
                  <a:pt x="147" y="238"/>
                </a:lnTo>
                <a:lnTo>
                  <a:pt x="148" y="214"/>
                </a:lnTo>
                <a:lnTo>
                  <a:pt x="151" y="191"/>
                </a:lnTo>
                <a:lnTo>
                  <a:pt x="157" y="143"/>
                </a:lnTo>
                <a:lnTo>
                  <a:pt x="163" y="96"/>
                </a:lnTo>
                <a:lnTo>
                  <a:pt x="164" y="71"/>
                </a:lnTo>
                <a:lnTo>
                  <a:pt x="164" y="48"/>
                </a:lnTo>
                <a:lnTo>
                  <a:pt x="163" y="24"/>
                </a:lnTo>
                <a:lnTo>
                  <a:pt x="160" y="0"/>
                </a:lnTo>
                <a:lnTo>
                  <a:pt x="38" y="0"/>
                </a:lnTo>
                <a:close/>
              </a:path>
            </a:pathLst>
          </a:custGeom>
          <a:solidFill>
            <a:srgbClr val="F4C5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38085" name="Freeform 648"/>
          <p:cNvSpPr>
            <a:spLocks/>
          </p:cNvSpPr>
          <p:nvPr/>
        </p:nvSpPr>
        <p:spPr bwMode="auto">
          <a:xfrm>
            <a:off x="4799013" y="3998913"/>
            <a:ext cx="79375" cy="627062"/>
          </a:xfrm>
          <a:custGeom>
            <a:avLst/>
            <a:gdLst>
              <a:gd name="T0" fmla="*/ 4234190 w 247"/>
              <a:gd name="T1" fmla="*/ 2620960 h 1975"/>
              <a:gd name="T2" fmla="*/ 4234190 w 247"/>
              <a:gd name="T3" fmla="*/ 7862881 h 1975"/>
              <a:gd name="T4" fmla="*/ 3201351 w 247"/>
              <a:gd name="T5" fmla="*/ 15725762 h 1975"/>
              <a:gd name="T6" fmla="*/ 2065357 w 247"/>
              <a:gd name="T7" fmla="*/ 23689291 h 1975"/>
              <a:gd name="T8" fmla="*/ 1548937 w 247"/>
              <a:gd name="T9" fmla="*/ 28729600 h 1975"/>
              <a:gd name="T10" fmla="*/ 1652414 w 247"/>
              <a:gd name="T11" fmla="*/ 32459587 h 1975"/>
              <a:gd name="T12" fmla="*/ 1962201 w 247"/>
              <a:gd name="T13" fmla="*/ 34878935 h 1975"/>
              <a:gd name="T14" fmla="*/ 2478621 w 247"/>
              <a:gd name="T15" fmla="*/ 37197318 h 1975"/>
              <a:gd name="T16" fmla="*/ 3407983 w 247"/>
              <a:gd name="T17" fmla="*/ 39415054 h 1975"/>
              <a:gd name="T18" fmla="*/ 5060076 w 247"/>
              <a:gd name="T19" fmla="*/ 42741816 h 1975"/>
              <a:gd name="T20" fmla="*/ 7125754 w 247"/>
              <a:gd name="T21" fmla="*/ 47076322 h 1975"/>
              <a:gd name="T22" fmla="*/ 8777847 w 247"/>
              <a:gd name="T23" fmla="*/ 51612759 h 1975"/>
              <a:gd name="T24" fmla="*/ 10120473 w 247"/>
              <a:gd name="T25" fmla="*/ 56148878 h 1975"/>
              <a:gd name="T26" fmla="*/ 11049836 w 247"/>
              <a:gd name="T27" fmla="*/ 60987574 h 1975"/>
              <a:gd name="T28" fmla="*/ 11772887 w 247"/>
              <a:gd name="T29" fmla="*/ 65927235 h 1975"/>
              <a:gd name="T30" fmla="*/ 12288985 w 247"/>
              <a:gd name="T31" fmla="*/ 70967543 h 1975"/>
              <a:gd name="T32" fmla="*/ 12392462 w 247"/>
              <a:gd name="T33" fmla="*/ 76007852 h 1975"/>
              <a:gd name="T34" fmla="*/ 12288985 w 247"/>
              <a:gd name="T35" fmla="*/ 81249773 h 1975"/>
              <a:gd name="T36" fmla="*/ 11772887 w 247"/>
              <a:gd name="T37" fmla="*/ 86693306 h 1975"/>
              <a:gd name="T38" fmla="*/ 10740048 w 247"/>
              <a:gd name="T39" fmla="*/ 94959412 h 1975"/>
              <a:gd name="T40" fmla="*/ 8364904 w 247"/>
              <a:gd name="T41" fmla="*/ 106652927 h 1975"/>
              <a:gd name="T42" fmla="*/ 5060076 w 247"/>
              <a:gd name="T43" fmla="*/ 118548055 h 1975"/>
              <a:gd name="T44" fmla="*/ 2375144 w 247"/>
              <a:gd name="T45" fmla="*/ 127015774 h 1975"/>
              <a:gd name="T46" fmla="*/ 1342627 w 247"/>
              <a:gd name="T47" fmla="*/ 131451245 h 1975"/>
              <a:gd name="T48" fmla="*/ 619575 w 247"/>
              <a:gd name="T49" fmla="*/ 135886717 h 1975"/>
              <a:gd name="T50" fmla="*/ 206632 w 247"/>
              <a:gd name="T51" fmla="*/ 140523800 h 1975"/>
              <a:gd name="T52" fmla="*/ 0 w 247"/>
              <a:gd name="T53" fmla="*/ 147378620 h 1975"/>
              <a:gd name="T54" fmla="*/ 516420 w 247"/>
              <a:gd name="T55" fmla="*/ 156753435 h 1975"/>
              <a:gd name="T56" fmla="*/ 1962201 w 247"/>
              <a:gd name="T57" fmla="*/ 170866299 h 1975"/>
              <a:gd name="T58" fmla="*/ 3511139 w 247"/>
              <a:gd name="T59" fmla="*/ 185080127 h 1975"/>
              <a:gd name="T60" fmla="*/ 3924403 w 247"/>
              <a:gd name="T61" fmla="*/ 194454942 h 1975"/>
              <a:gd name="T62" fmla="*/ 16523176 w 247"/>
              <a:gd name="T63" fmla="*/ 199092026 h 1975"/>
              <a:gd name="T64" fmla="*/ 16420020 w 247"/>
              <a:gd name="T65" fmla="*/ 189616246 h 1975"/>
              <a:gd name="T66" fmla="*/ 15593813 w 247"/>
              <a:gd name="T67" fmla="*/ 180140466 h 1975"/>
              <a:gd name="T68" fmla="*/ 13321824 w 247"/>
              <a:gd name="T69" fmla="*/ 161188906 h 1975"/>
              <a:gd name="T70" fmla="*/ 12598773 w 247"/>
              <a:gd name="T71" fmla="*/ 151713127 h 1975"/>
              <a:gd name="T72" fmla="*/ 12702249 w 247"/>
              <a:gd name="T73" fmla="*/ 142539924 h 1975"/>
              <a:gd name="T74" fmla="*/ 13218669 w 247"/>
              <a:gd name="T75" fmla="*/ 137902840 h 1975"/>
              <a:gd name="T76" fmla="*/ 13941399 w 247"/>
              <a:gd name="T77" fmla="*/ 133366404 h 1975"/>
              <a:gd name="T78" fmla="*/ 14974238 w 247"/>
              <a:gd name="T79" fmla="*/ 128930932 h 1975"/>
              <a:gd name="T80" fmla="*/ 16523176 w 247"/>
              <a:gd name="T81" fmla="*/ 124394813 h 1975"/>
              <a:gd name="T82" fmla="*/ 18898320 w 247"/>
              <a:gd name="T83" fmla="*/ 118447091 h 1975"/>
              <a:gd name="T84" fmla="*/ 20653889 w 247"/>
              <a:gd name="T85" fmla="*/ 112600333 h 1975"/>
              <a:gd name="T86" fmla="*/ 22203148 w 247"/>
              <a:gd name="T87" fmla="*/ 106854540 h 1975"/>
              <a:gd name="T88" fmla="*/ 23545453 w 247"/>
              <a:gd name="T89" fmla="*/ 101108429 h 1975"/>
              <a:gd name="T90" fmla="*/ 24474815 w 247"/>
              <a:gd name="T91" fmla="*/ 95463284 h 1975"/>
              <a:gd name="T92" fmla="*/ 25094712 w 247"/>
              <a:gd name="T93" fmla="*/ 89919103 h 1975"/>
              <a:gd name="T94" fmla="*/ 25507654 w 247"/>
              <a:gd name="T95" fmla="*/ 84475570 h 1975"/>
              <a:gd name="T96" fmla="*/ 25507654 w 247"/>
              <a:gd name="T97" fmla="*/ 78931072 h 1975"/>
              <a:gd name="T98" fmla="*/ 25197867 w 247"/>
              <a:gd name="T99" fmla="*/ 73588504 h 1975"/>
              <a:gd name="T100" fmla="*/ 24784924 w 247"/>
              <a:gd name="T101" fmla="*/ 68245618 h 1975"/>
              <a:gd name="T102" fmla="*/ 24061872 w 247"/>
              <a:gd name="T103" fmla="*/ 63003697 h 1975"/>
              <a:gd name="T104" fmla="*/ 23029033 w 247"/>
              <a:gd name="T105" fmla="*/ 57761776 h 1975"/>
              <a:gd name="T106" fmla="*/ 20344102 w 247"/>
              <a:gd name="T107" fmla="*/ 47479547 h 1975"/>
              <a:gd name="T108" fmla="*/ 16523176 w 247"/>
              <a:gd name="T109" fmla="*/ 37398930 h 1975"/>
              <a:gd name="T110" fmla="*/ 15903601 w 247"/>
              <a:gd name="T111" fmla="*/ 35282159 h 1975"/>
              <a:gd name="T112" fmla="*/ 15387181 w 247"/>
              <a:gd name="T113" fmla="*/ 33064424 h 1975"/>
              <a:gd name="T114" fmla="*/ 14870762 w 247"/>
              <a:gd name="T115" fmla="*/ 28628952 h 1975"/>
              <a:gd name="T116" fmla="*/ 15180549 w 247"/>
              <a:gd name="T117" fmla="*/ 23991868 h 1975"/>
              <a:gd name="T118" fmla="*/ 15593813 w 247"/>
              <a:gd name="T119" fmla="*/ 19253820 h 1975"/>
              <a:gd name="T120" fmla="*/ 16832963 w 247"/>
              <a:gd name="T121" fmla="*/ 9677392 h 1975"/>
              <a:gd name="T122" fmla="*/ 16936118 w 247"/>
              <a:gd name="T123" fmla="*/ 4838696 h 1975"/>
              <a:gd name="T124" fmla="*/ 16523176 w 247"/>
              <a:gd name="T125" fmla="*/ 0 h 19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47"/>
              <a:gd name="T190" fmla="*/ 0 h 1975"/>
              <a:gd name="T191" fmla="*/ 247 w 247"/>
              <a:gd name="T192" fmla="*/ 1975 h 197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47" h="1975">
                <a:moveTo>
                  <a:pt x="38" y="0"/>
                </a:moveTo>
                <a:lnTo>
                  <a:pt x="41" y="26"/>
                </a:lnTo>
                <a:lnTo>
                  <a:pt x="42" y="51"/>
                </a:lnTo>
                <a:lnTo>
                  <a:pt x="41" y="78"/>
                </a:lnTo>
                <a:lnTo>
                  <a:pt x="38" y="104"/>
                </a:lnTo>
                <a:lnTo>
                  <a:pt x="31" y="156"/>
                </a:lnTo>
                <a:lnTo>
                  <a:pt x="23" y="208"/>
                </a:lnTo>
                <a:lnTo>
                  <a:pt x="20" y="235"/>
                </a:lnTo>
                <a:lnTo>
                  <a:pt x="17" y="261"/>
                </a:lnTo>
                <a:lnTo>
                  <a:pt x="15" y="285"/>
                </a:lnTo>
                <a:lnTo>
                  <a:pt x="15" y="310"/>
                </a:lnTo>
                <a:lnTo>
                  <a:pt x="16" y="322"/>
                </a:lnTo>
                <a:lnTo>
                  <a:pt x="17" y="334"/>
                </a:lnTo>
                <a:lnTo>
                  <a:pt x="19" y="346"/>
                </a:lnTo>
                <a:lnTo>
                  <a:pt x="21" y="357"/>
                </a:lnTo>
                <a:lnTo>
                  <a:pt x="24" y="369"/>
                </a:lnTo>
                <a:lnTo>
                  <a:pt x="28" y="381"/>
                </a:lnTo>
                <a:lnTo>
                  <a:pt x="33" y="391"/>
                </a:lnTo>
                <a:lnTo>
                  <a:pt x="38" y="402"/>
                </a:lnTo>
                <a:lnTo>
                  <a:pt x="49" y="424"/>
                </a:lnTo>
                <a:lnTo>
                  <a:pt x="59" y="445"/>
                </a:lnTo>
                <a:lnTo>
                  <a:pt x="69" y="467"/>
                </a:lnTo>
                <a:lnTo>
                  <a:pt x="77" y="489"/>
                </a:lnTo>
                <a:lnTo>
                  <a:pt x="85" y="512"/>
                </a:lnTo>
                <a:lnTo>
                  <a:pt x="92" y="534"/>
                </a:lnTo>
                <a:lnTo>
                  <a:pt x="98" y="557"/>
                </a:lnTo>
                <a:lnTo>
                  <a:pt x="102" y="581"/>
                </a:lnTo>
                <a:lnTo>
                  <a:pt x="107" y="605"/>
                </a:lnTo>
                <a:lnTo>
                  <a:pt x="112" y="630"/>
                </a:lnTo>
                <a:lnTo>
                  <a:pt x="114" y="654"/>
                </a:lnTo>
                <a:lnTo>
                  <a:pt x="117" y="678"/>
                </a:lnTo>
                <a:lnTo>
                  <a:pt x="119" y="704"/>
                </a:lnTo>
                <a:lnTo>
                  <a:pt x="120" y="728"/>
                </a:lnTo>
                <a:lnTo>
                  <a:pt x="120" y="754"/>
                </a:lnTo>
                <a:lnTo>
                  <a:pt x="120" y="781"/>
                </a:lnTo>
                <a:lnTo>
                  <a:pt x="119" y="806"/>
                </a:lnTo>
                <a:lnTo>
                  <a:pt x="116" y="833"/>
                </a:lnTo>
                <a:lnTo>
                  <a:pt x="114" y="860"/>
                </a:lnTo>
                <a:lnTo>
                  <a:pt x="112" y="888"/>
                </a:lnTo>
                <a:lnTo>
                  <a:pt x="104" y="942"/>
                </a:lnTo>
                <a:lnTo>
                  <a:pt x="93" y="999"/>
                </a:lnTo>
                <a:lnTo>
                  <a:pt x="81" y="1058"/>
                </a:lnTo>
                <a:lnTo>
                  <a:pt x="66" y="1116"/>
                </a:lnTo>
                <a:lnTo>
                  <a:pt x="49" y="1176"/>
                </a:lnTo>
                <a:lnTo>
                  <a:pt x="30" y="1238"/>
                </a:lnTo>
                <a:lnTo>
                  <a:pt x="23" y="1260"/>
                </a:lnTo>
                <a:lnTo>
                  <a:pt x="19" y="1282"/>
                </a:lnTo>
                <a:lnTo>
                  <a:pt x="13" y="1304"/>
                </a:lnTo>
                <a:lnTo>
                  <a:pt x="9" y="1326"/>
                </a:lnTo>
                <a:lnTo>
                  <a:pt x="6" y="1348"/>
                </a:lnTo>
                <a:lnTo>
                  <a:pt x="4" y="1372"/>
                </a:lnTo>
                <a:lnTo>
                  <a:pt x="2" y="1394"/>
                </a:lnTo>
                <a:lnTo>
                  <a:pt x="1" y="1417"/>
                </a:lnTo>
                <a:lnTo>
                  <a:pt x="0" y="1462"/>
                </a:lnTo>
                <a:lnTo>
                  <a:pt x="1" y="1509"/>
                </a:lnTo>
                <a:lnTo>
                  <a:pt x="5" y="1555"/>
                </a:lnTo>
                <a:lnTo>
                  <a:pt x="9" y="1602"/>
                </a:lnTo>
                <a:lnTo>
                  <a:pt x="19" y="1695"/>
                </a:lnTo>
                <a:lnTo>
                  <a:pt x="29" y="1789"/>
                </a:lnTo>
                <a:lnTo>
                  <a:pt x="34" y="1836"/>
                </a:lnTo>
                <a:lnTo>
                  <a:pt x="37" y="1882"/>
                </a:lnTo>
                <a:lnTo>
                  <a:pt x="38" y="1929"/>
                </a:lnTo>
                <a:lnTo>
                  <a:pt x="38" y="1975"/>
                </a:lnTo>
                <a:lnTo>
                  <a:pt x="160" y="1975"/>
                </a:lnTo>
                <a:lnTo>
                  <a:pt x="160" y="1928"/>
                </a:lnTo>
                <a:lnTo>
                  <a:pt x="159" y="1881"/>
                </a:lnTo>
                <a:lnTo>
                  <a:pt x="156" y="1833"/>
                </a:lnTo>
                <a:lnTo>
                  <a:pt x="151" y="1787"/>
                </a:lnTo>
                <a:lnTo>
                  <a:pt x="140" y="1692"/>
                </a:lnTo>
                <a:lnTo>
                  <a:pt x="129" y="1599"/>
                </a:lnTo>
                <a:lnTo>
                  <a:pt x="126" y="1551"/>
                </a:lnTo>
                <a:lnTo>
                  <a:pt x="122" y="1505"/>
                </a:lnTo>
                <a:lnTo>
                  <a:pt x="122" y="1459"/>
                </a:lnTo>
                <a:lnTo>
                  <a:pt x="123" y="1414"/>
                </a:lnTo>
                <a:lnTo>
                  <a:pt x="126" y="1390"/>
                </a:lnTo>
                <a:lnTo>
                  <a:pt x="128" y="1368"/>
                </a:lnTo>
                <a:lnTo>
                  <a:pt x="130" y="1345"/>
                </a:lnTo>
                <a:lnTo>
                  <a:pt x="135" y="1323"/>
                </a:lnTo>
                <a:lnTo>
                  <a:pt x="140" y="1301"/>
                </a:lnTo>
                <a:lnTo>
                  <a:pt x="145" y="1279"/>
                </a:lnTo>
                <a:lnTo>
                  <a:pt x="152" y="1257"/>
                </a:lnTo>
                <a:lnTo>
                  <a:pt x="160" y="1234"/>
                </a:lnTo>
                <a:lnTo>
                  <a:pt x="172" y="1205"/>
                </a:lnTo>
                <a:lnTo>
                  <a:pt x="183" y="1175"/>
                </a:lnTo>
                <a:lnTo>
                  <a:pt x="192" y="1146"/>
                </a:lnTo>
                <a:lnTo>
                  <a:pt x="200" y="1117"/>
                </a:lnTo>
                <a:lnTo>
                  <a:pt x="208" y="1089"/>
                </a:lnTo>
                <a:lnTo>
                  <a:pt x="215" y="1060"/>
                </a:lnTo>
                <a:lnTo>
                  <a:pt x="222" y="1032"/>
                </a:lnTo>
                <a:lnTo>
                  <a:pt x="228" y="1003"/>
                </a:lnTo>
                <a:lnTo>
                  <a:pt x="233" y="975"/>
                </a:lnTo>
                <a:lnTo>
                  <a:pt x="237" y="947"/>
                </a:lnTo>
                <a:lnTo>
                  <a:pt x="240" y="919"/>
                </a:lnTo>
                <a:lnTo>
                  <a:pt x="243" y="892"/>
                </a:lnTo>
                <a:lnTo>
                  <a:pt x="245" y="865"/>
                </a:lnTo>
                <a:lnTo>
                  <a:pt x="247" y="838"/>
                </a:lnTo>
                <a:lnTo>
                  <a:pt x="247" y="810"/>
                </a:lnTo>
                <a:lnTo>
                  <a:pt x="247" y="783"/>
                </a:lnTo>
                <a:lnTo>
                  <a:pt x="247" y="756"/>
                </a:lnTo>
                <a:lnTo>
                  <a:pt x="244" y="730"/>
                </a:lnTo>
                <a:lnTo>
                  <a:pt x="243" y="703"/>
                </a:lnTo>
                <a:lnTo>
                  <a:pt x="240" y="677"/>
                </a:lnTo>
                <a:lnTo>
                  <a:pt x="236" y="650"/>
                </a:lnTo>
                <a:lnTo>
                  <a:pt x="233" y="625"/>
                </a:lnTo>
                <a:lnTo>
                  <a:pt x="228" y="598"/>
                </a:lnTo>
                <a:lnTo>
                  <a:pt x="223" y="573"/>
                </a:lnTo>
                <a:lnTo>
                  <a:pt x="210" y="521"/>
                </a:lnTo>
                <a:lnTo>
                  <a:pt x="197" y="471"/>
                </a:lnTo>
                <a:lnTo>
                  <a:pt x="179" y="420"/>
                </a:lnTo>
                <a:lnTo>
                  <a:pt x="160" y="371"/>
                </a:lnTo>
                <a:lnTo>
                  <a:pt x="157" y="361"/>
                </a:lnTo>
                <a:lnTo>
                  <a:pt x="154" y="350"/>
                </a:lnTo>
                <a:lnTo>
                  <a:pt x="151" y="339"/>
                </a:lnTo>
                <a:lnTo>
                  <a:pt x="149" y="328"/>
                </a:lnTo>
                <a:lnTo>
                  <a:pt x="145" y="306"/>
                </a:lnTo>
                <a:lnTo>
                  <a:pt x="144" y="284"/>
                </a:lnTo>
                <a:lnTo>
                  <a:pt x="144" y="261"/>
                </a:lnTo>
                <a:lnTo>
                  <a:pt x="147" y="238"/>
                </a:lnTo>
                <a:lnTo>
                  <a:pt x="148" y="214"/>
                </a:lnTo>
                <a:lnTo>
                  <a:pt x="151" y="191"/>
                </a:lnTo>
                <a:lnTo>
                  <a:pt x="157" y="143"/>
                </a:lnTo>
                <a:lnTo>
                  <a:pt x="163" y="96"/>
                </a:lnTo>
                <a:lnTo>
                  <a:pt x="164" y="71"/>
                </a:lnTo>
                <a:lnTo>
                  <a:pt x="164" y="48"/>
                </a:lnTo>
                <a:lnTo>
                  <a:pt x="163" y="24"/>
                </a:lnTo>
                <a:lnTo>
                  <a:pt x="160" y="0"/>
                </a:lnTo>
                <a:lnTo>
                  <a:pt x="38" y="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38087" name="Rectangle 650"/>
          <p:cNvSpPr>
            <a:spLocks noChangeArrowheads="1"/>
          </p:cNvSpPr>
          <p:nvPr/>
        </p:nvSpPr>
        <p:spPr bwMode="auto">
          <a:xfrm>
            <a:off x="5727700" y="3330575"/>
            <a:ext cx="18573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u-ES" sz="2200" dirty="0">
                <a:solidFill>
                  <a:srgbClr val="1F1A17"/>
                </a:solidFill>
                <a:latin typeface="Times New Roman" charset="0"/>
              </a:rPr>
              <a:t>B</a:t>
            </a:r>
            <a:endParaRPr lang="eu-ES" sz="1800" dirty="0"/>
          </a:p>
        </p:txBody>
      </p:sp>
      <p:sp>
        <p:nvSpPr>
          <p:cNvPr id="538088" name="Rectangle 651"/>
          <p:cNvSpPr>
            <a:spLocks noChangeArrowheads="1"/>
          </p:cNvSpPr>
          <p:nvPr/>
        </p:nvSpPr>
        <p:spPr bwMode="auto">
          <a:xfrm>
            <a:off x="5114925" y="4703763"/>
            <a:ext cx="185738"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u-ES" sz="2200">
                <a:solidFill>
                  <a:srgbClr val="1F1A17"/>
                </a:solidFill>
                <a:latin typeface="Times New Roman" charset="0"/>
              </a:rPr>
              <a:t>C</a:t>
            </a:r>
            <a:endParaRPr lang="eu-ES" sz="1800"/>
          </a:p>
        </p:txBody>
      </p:sp>
      <p:sp>
        <p:nvSpPr>
          <p:cNvPr id="538089" name="Rectangle 652"/>
          <p:cNvSpPr>
            <a:spLocks noChangeArrowheads="1"/>
          </p:cNvSpPr>
          <p:nvPr/>
        </p:nvSpPr>
        <p:spPr bwMode="auto">
          <a:xfrm>
            <a:off x="3776663" y="4162425"/>
            <a:ext cx="20161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u-ES" sz="2200">
                <a:solidFill>
                  <a:srgbClr val="1F1A17"/>
                </a:solidFill>
                <a:latin typeface="Times New Roman" charset="0"/>
              </a:rPr>
              <a:t>D</a:t>
            </a:r>
            <a:endParaRPr lang="eu-ES" sz="1800"/>
          </a:p>
        </p:txBody>
      </p:sp>
      <p:sp>
        <p:nvSpPr>
          <p:cNvPr id="398989" name="Text Box 653"/>
          <p:cNvSpPr txBox="1">
            <a:spLocks noChangeArrowheads="1"/>
          </p:cNvSpPr>
          <p:nvPr/>
        </p:nvSpPr>
        <p:spPr bwMode="auto">
          <a:xfrm>
            <a:off x="612775" y="2982118"/>
            <a:ext cx="2303463" cy="1323975"/>
          </a:xfrm>
          <a:prstGeom prst="rect">
            <a:avLst/>
          </a:prstGeom>
          <a:solidFill>
            <a:srgbClr val="FFEEA5"/>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Soilik B xiringa mugitzen da, edo B xiringaren enboloa gehien desplazatzen dena da.</a:t>
            </a:r>
          </a:p>
        </p:txBody>
      </p:sp>
      <p:sp>
        <p:nvSpPr>
          <p:cNvPr id="398990" name="Text Box 654"/>
          <p:cNvSpPr txBox="1">
            <a:spLocks noChangeArrowheads="1"/>
          </p:cNvSpPr>
          <p:nvPr/>
        </p:nvSpPr>
        <p:spPr bwMode="auto">
          <a:xfrm>
            <a:off x="6138863" y="4046673"/>
            <a:ext cx="2368550" cy="590550"/>
          </a:xfrm>
          <a:prstGeom prst="rect">
            <a:avLst/>
          </a:prstGeom>
          <a:solidFill>
            <a:srgbClr val="FFEEA5"/>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Xiringa guztiak berdin mugitzen dira</a:t>
            </a:r>
          </a:p>
        </p:txBody>
      </p:sp>
      <p:sp>
        <p:nvSpPr>
          <p:cNvPr id="398991" name="Line 655"/>
          <p:cNvSpPr>
            <a:spLocks noChangeShapeType="1"/>
          </p:cNvSpPr>
          <p:nvPr/>
        </p:nvSpPr>
        <p:spPr bwMode="auto">
          <a:xfrm flipH="1">
            <a:off x="1650768" y="2471935"/>
            <a:ext cx="2879725" cy="43180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98992" name="Line 656"/>
          <p:cNvSpPr>
            <a:spLocks noChangeShapeType="1"/>
          </p:cNvSpPr>
          <p:nvPr/>
        </p:nvSpPr>
        <p:spPr bwMode="auto">
          <a:xfrm>
            <a:off x="4473575" y="2491179"/>
            <a:ext cx="2879725" cy="43180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98993" name="Text Box 657"/>
          <p:cNvSpPr txBox="1">
            <a:spLocks noChangeArrowheads="1"/>
          </p:cNvSpPr>
          <p:nvPr/>
        </p:nvSpPr>
        <p:spPr bwMode="auto">
          <a:xfrm>
            <a:off x="468313" y="5057775"/>
            <a:ext cx="3167062" cy="1093788"/>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CC3300"/>
                </a:solidFill>
              </a:rPr>
              <a:t>Okerra</a:t>
            </a:r>
          </a:p>
          <a:p>
            <a:pPr algn="ctr" eaLnBrk="1" hangingPunct="1"/>
            <a:r>
              <a:rPr lang="eu-ES"/>
              <a:t>Fluidoek norabide guztietan egiten dute indarra.</a:t>
            </a:r>
          </a:p>
          <a:p>
            <a:pPr algn="ctr" eaLnBrk="1" hangingPunct="1"/>
            <a:r>
              <a:rPr lang="eu-ES"/>
              <a:t>Ez dago norabide nagusurik.</a:t>
            </a:r>
          </a:p>
        </p:txBody>
      </p:sp>
      <p:sp>
        <p:nvSpPr>
          <p:cNvPr id="398994" name="Text Box 658"/>
          <p:cNvSpPr txBox="1">
            <a:spLocks noChangeArrowheads="1"/>
          </p:cNvSpPr>
          <p:nvPr/>
        </p:nvSpPr>
        <p:spPr bwMode="auto">
          <a:xfrm>
            <a:off x="5508625" y="4788359"/>
            <a:ext cx="3167063" cy="1338263"/>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008000"/>
                </a:solidFill>
              </a:rPr>
              <a:t>Zuzena</a:t>
            </a:r>
          </a:p>
          <a:p>
            <a:pPr algn="ctr" eaLnBrk="1" hangingPunct="1"/>
            <a:r>
              <a:rPr lang="eu-ES"/>
              <a:t>Fluidoek norabide guztietan dute indarra.</a:t>
            </a:r>
          </a:p>
          <a:p>
            <a:pPr algn="ctr" eaLnBrk="1" hangingPunct="1"/>
            <a:r>
              <a:rPr lang="eu-ES"/>
              <a:t>Presioa fluidoen puntu guztietara hedatzen da.</a:t>
            </a:r>
          </a:p>
        </p:txBody>
      </p:sp>
      <p:pic>
        <p:nvPicPr>
          <p:cNvPr id="67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3" name="Rectangle 650"/>
          <p:cNvSpPr>
            <a:spLocks noChangeArrowheads="1"/>
          </p:cNvSpPr>
          <p:nvPr/>
        </p:nvSpPr>
        <p:spPr bwMode="auto">
          <a:xfrm>
            <a:off x="4611687" y="2795588"/>
            <a:ext cx="205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u-ES" sz="2200" dirty="0" smtClean="0">
                <a:solidFill>
                  <a:srgbClr val="1F1A17"/>
                </a:solidFill>
                <a:latin typeface="Times New Roman" charset="0"/>
              </a:rPr>
              <a:t>A</a:t>
            </a:r>
            <a:endParaRPr lang="eu-ES" sz="1800" dirty="0"/>
          </a:p>
        </p:txBody>
      </p:sp>
    </p:spTree>
    <p:extLst>
      <p:ext uri="{BB962C8B-B14F-4D97-AF65-F5344CB8AC3E}">
        <p14:creationId xmlns:p14="http://schemas.microsoft.com/office/powerpoint/2010/main" val="3571607926"/>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xit" presetSubtype="0" fill="hold" grpId="2" nodeType="withEffect">
                                  <p:stCondLst>
                                    <p:cond delay="0"/>
                                  </p:stCondLst>
                                  <p:childTnLst>
                                    <p:set>
                                      <p:cBhvr>
                                        <p:cTn id="6" dur="1" fill="hold">
                                          <p:stCondLst>
                                            <p:cond delay="0"/>
                                          </p:stCondLst>
                                        </p:cTn>
                                        <p:tgtEl>
                                          <p:spTgt spid="398993"/>
                                        </p:tgtEl>
                                        <p:attrNameLst>
                                          <p:attrName>style.visibility</p:attrName>
                                        </p:attrNameLst>
                                      </p:cBhvr>
                                      <p:to>
                                        <p:strVal val="hidden"/>
                                      </p:to>
                                    </p:set>
                                  </p:childTnLst>
                                </p:cTn>
                              </p:par>
                              <p:par>
                                <p:cTn id="7" presetID="1" presetClass="exit" presetSubtype="0" fill="hold" grpId="2" nodeType="withEffect">
                                  <p:stCondLst>
                                    <p:cond delay="0"/>
                                  </p:stCondLst>
                                  <p:childTnLst>
                                    <p:set>
                                      <p:cBhvr>
                                        <p:cTn id="8" dur="1" fill="hold">
                                          <p:stCondLst>
                                            <p:cond delay="0"/>
                                          </p:stCondLst>
                                        </p:cTn>
                                        <p:tgtEl>
                                          <p:spTgt spid="398994"/>
                                        </p:tgtEl>
                                        <p:attrNameLst>
                                          <p:attrName>style.visibility</p:attrName>
                                        </p:attrNameLst>
                                      </p:cBhvr>
                                      <p:to>
                                        <p:strVal val="hidden"/>
                                      </p:to>
                                    </p:set>
                                  </p:childTnLst>
                                </p:cTn>
                              </p:par>
                              <p:par>
                                <p:cTn id="9" presetID="22" presetClass="entr" presetSubtype="1" fill="hold" grpId="0" nodeType="withEffect">
                                  <p:stCondLst>
                                    <p:cond delay="0"/>
                                  </p:stCondLst>
                                  <p:childTnLst>
                                    <p:set>
                                      <p:cBhvr>
                                        <p:cTn id="10" dur="1" fill="hold">
                                          <p:stCondLst>
                                            <p:cond delay="0"/>
                                          </p:stCondLst>
                                        </p:cTn>
                                        <p:tgtEl>
                                          <p:spTgt spid="398991"/>
                                        </p:tgtEl>
                                        <p:attrNameLst>
                                          <p:attrName>style.visibility</p:attrName>
                                        </p:attrNameLst>
                                      </p:cBhvr>
                                      <p:to>
                                        <p:strVal val="visible"/>
                                      </p:to>
                                    </p:set>
                                    <p:animEffect transition="in" filter="wipe(up)">
                                      <p:cBhvr>
                                        <p:cTn id="11" dur="500"/>
                                        <p:tgtEl>
                                          <p:spTgt spid="39899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98992"/>
                                        </p:tgtEl>
                                        <p:attrNameLst>
                                          <p:attrName>style.visibility</p:attrName>
                                        </p:attrNameLst>
                                      </p:cBhvr>
                                      <p:to>
                                        <p:strVal val="visible"/>
                                      </p:to>
                                    </p:set>
                                    <p:animEffect transition="in" filter="wipe(up)">
                                      <p:cBhvr>
                                        <p:cTn id="14" dur="500"/>
                                        <p:tgtEl>
                                          <p:spTgt spid="398992"/>
                                        </p:tgtEl>
                                      </p:cBhvr>
                                    </p:animEffect>
                                  </p:childTnLst>
                                </p:cTn>
                              </p:par>
                            </p:childTnLst>
                          </p:cTn>
                        </p:par>
                        <p:par>
                          <p:cTn id="15" fill="hold" nodeType="afterGroup">
                            <p:stCondLst>
                              <p:cond delay="500"/>
                            </p:stCondLst>
                            <p:childTnLst>
                              <p:par>
                                <p:cTn id="16" presetID="23" presetClass="entr" presetSubtype="16" fill="hold" grpId="0" nodeType="afterEffect">
                                  <p:stCondLst>
                                    <p:cond delay="0"/>
                                  </p:stCondLst>
                                  <p:childTnLst>
                                    <p:set>
                                      <p:cBhvr>
                                        <p:cTn id="17" dur="1" fill="hold">
                                          <p:stCondLst>
                                            <p:cond delay="0"/>
                                          </p:stCondLst>
                                        </p:cTn>
                                        <p:tgtEl>
                                          <p:spTgt spid="398989"/>
                                        </p:tgtEl>
                                        <p:attrNameLst>
                                          <p:attrName>style.visibility</p:attrName>
                                        </p:attrNameLst>
                                      </p:cBhvr>
                                      <p:to>
                                        <p:strVal val="visible"/>
                                      </p:to>
                                    </p:set>
                                    <p:anim calcmode="lin" valueType="num">
                                      <p:cBhvr>
                                        <p:cTn id="18" dur="500" fill="hold"/>
                                        <p:tgtEl>
                                          <p:spTgt spid="398989"/>
                                        </p:tgtEl>
                                        <p:attrNameLst>
                                          <p:attrName>ppt_w</p:attrName>
                                        </p:attrNameLst>
                                      </p:cBhvr>
                                      <p:tavLst>
                                        <p:tav tm="0">
                                          <p:val>
                                            <p:fltVal val="0"/>
                                          </p:val>
                                        </p:tav>
                                        <p:tav tm="100000">
                                          <p:val>
                                            <p:strVal val="#ppt_w"/>
                                          </p:val>
                                        </p:tav>
                                      </p:tavLst>
                                    </p:anim>
                                    <p:anim calcmode="lin" valueType="num">
                                      <p:cBhvr>
                                        <p:cTn id="19" dur="500" fill="hold"/>
                                        <p:tgtEl>
                                          <p:spTgt spid="398989"/>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398990"/>
                                        </p:tgtEl>
                                        <p:attrNameLst>
                                          <p:attrName>style.visibility</p:attrName>
                                        </p:attrNameLst>
                                      </p:cBhvr>
                                      <p:to>
                                        <p:strVal val="visible"/>
                                      </p:to>
                                    </p:set>
                                    <p:anim calcmode="lin" valueType="num">
                                      <p:cBhvr>
                                        <p:cTn id="22" dur="500" fill="hold"/>
                                        <p:tgtEl>
                                          <p:spTgt spid="398990"/>
                                        </p:tgtEl>
                                        <p:attrNameLst>
                                          <p:attrName>ppt_w</p:attrName>
                                        </p:attrNameLst>
                                      </p:cBhvr>
                                      <p:tavLst>
                                        <p:tav tm="0">
                                          <p:val>
                                            <p:fltVal val="0"/>
                                          </p:val>
                                        </p:tav>
                                        <p:tav tm="100000">
                                          <p:val>
                                            <p:strVal val="#ppt_w"/>
                                          </p:val>
                                        </p:tav>
                                      </p:tavLst>
                                    </p:anim>
                                    <p:anim calcmode="lin" valueType="num">
                                      <p:cBhvr>
                                        <p:cTn id="23" dur="500" fill="hold"/>
                                        <p:tgtEl>
                                          <p:spTgt spid="3989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398989"/>
                    </p:tgtEl>
                  </p:cond>
                </p:stCondLst>
                <p:endSync evt="end" delay="0">
                  <p:rtn val="all"/>
                </p:endSync>
                <p:childTnLst>
                  <p:par>
                    <p:cTn id="25" fill="hold" nodeType="clickPar">
                      <p:stCondLst>
                        <p:cond delay="0"/>
                      </p:stCondLst>
                      <p:childTnLst>
                        <p:par>
                          <p:cTn id="26" fill="hold" nodeType="withGroup">
                            <p:stCondLst>
                              <p:cond delay="0"/>
                            </p:stCondLst>
                            <p:childTnLst>
                              <p:par>
                                <p:cTn id="27" presetID="53" presetClass="exit" presetSubtype="0" fill="hold" grpId="0" nodeType="withEffect">
                                  <p:stCondLst>
                                    <p:cond delay="0"/>
                                  </p:stCondLst>
                                  <p:childTnLst>
                                    <p:anim calcmode="lin" valueType="num">
                                      <p:cBhvr>
                                        <p:cTn id="28" dur="500"/>
                                        <p:tgtEl>
                                          <p:spTgt spid="398994"/>
                                        </p:tgtEl>
                                        <p:attrNameLst>
                                          <p:attrName>ppt_w</p:attrName>
                                        </p:attrNameLst>
                                      </p:cBhvr>
                                      <p:tavLst>
                                        <p:tav tm="0">
                                          <p:val>
                                            <p:strVal val="ppt_w"/>
                                          </p:val>
                                        </p:tav>
                                        <p:tav tm="100000">
                                          <p:val>
                                            <p:fltVal val="0"/>
                                          </p:val>
                                        </p:tav>
                                      </p:tavLst>
                                    </p:anim>
                                    <p:anim calcmode="lin" valueType="num">
                                      <p:cBhvr>
                                        <p:cTn id="29" dur="500"/>
                                        <p:tgtEl>
                                          <p:spTgt spid="398994"/>
                                        </p:tgtEl>
                                        <p:attrNameLst>
                                          <p:attrName>ppt_h</p:attrName>
                                        </p:attrNameLst>
                                      </p:cBhvr>
                                      <p:tavLst>
                                        <p:tav tm="0">
                                          <p:val>
                                            <p:strVal val="ppt_h"/>
                                          </p:val>
                                        </p:tav>
                                        <p:tav tm="100000">
                                          <p:val>
                                            <p:fltVal val="0"/>
                                          </p:val>
                                        </p:tav>
                                      </p:tavLst>
                                    </p:anim>
                                    <p:animEffect transition="out" filter="fade">
                                      <p:cBhvr>
                                        <p:cTn id="30" dur="500"/>
                                        <p:tgtEl>
                                          <p:spTgt spid="398994"/>
                                        </p:tgtEl>
                                      </p:cBhvr>
                                    </p:animEffect>
                                    <p:set>
                                      <p:cBhvr>
                                        <p:cTn id="31" dur="1" fill="hold">
                                          <p:stCondLst>
                                            <p:cond delay="499"/>
                                          </p:stCondLst>
                                        </p:cTn>
                                        <p:tgtEl>
                                          <p:spTgt spid="398994"/>
                                        </p:tgtEl>
                                        <p:attrNameLst>
                                          <p:attrName>style.visibility</p:attrName>
                                        </p:attrNameLst>
                                      </p:cBhvr>
                                      <p:to>
                                        <p:strVal val="hidden"/>
                                      </p:to>
                                    </p:set>
                                  </p:childTnLst>
                                </p:cTn>
                              </p:par>
                            </p:childTnLst>
                          </p:cTn>
                        </p:par>
                        <p:par>
                          <p:cTn id="32" fill="hold" nodeType="afterGroup">
                            <p:stCondLst>
                              <p:cond delay="500"/>
                            </p:stCondLst>
                            <p:childTnLst>
                              <p:par>
                                <p:cTn id="33" presetID="23" presetClass="entr" presetSubtype="16" fill="hold" grpId="0" nodeType="afterEffect">
                                  <p:stCondLst>
                                    <p:cond delay="0"/>
                                  </p:stCondLst>
                                  <p:childTnLst>
                                    <p:set>
                                      <p:cBhvr>
                                        <p:cTn id="34" dur="1" fill="hold">
                                          <p:stCondLst>
                                            <p:cond delay="0"/>
                                          </p:stCondLst>
                                        </p:cTn>
                                        <p:tgtEl>
                                          <p:spTgt spid="398993"/>
                                        </p:tgtEl>
                                        <p:attrNameLst>
                                          <p:attrName>style.visibility</p:attrName>
                                        </p:attrNameLst>
                                      </p:cBhvr>
                                      <p:to>
                                        <p:strVal val="visible"/>
                                      </p:to>
                                    </p:set>
                                    <p:anim calcmode="lin" valueType="num">
                                      <p:cBhvr>
                                        <p:cTn id="35" dur="500" fill="hold"/>
                                        <p:tgtEl>
                                          <p:spTgt spid="398993"/>
                                        </p:tgtEl>
                                        <p:attrNameLst>
                                          <p:attrName>ppt_w</p:attrName>
                                        </p:attrNameLst>
                                      </p:cBhvr>
                                      <p:tavLst>
                                        <p:tav tm="0">
                                          <p:val>
                                            <p:fltVal val="0"/>
                                          </p:val>
                                        </p:tav>
                                        <p:tav tm="100000">
                                          <p:val>
                                            <p:strVal val="#ppt_w"/>
                                          </p:val>
                                        </p:tav>
                                      </p:tavLst>
                                    </p:anim>
                                    <p:anim calcmode="lin" valueType="num">
                                      <p:cBhvr>
                                        <p:cTn id="36" dur="500" fill="hold"/>
                                        <p:tgtEl>
                                          <p:spTgt spid="398993"/>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98989"/>
                  </p:tgtEl>
                </p:cond>
              </p:nextCondLst>
            </p:seq>
            <p:seq concurrent="1" nextAc="seek">
              <p:cTn id="37" restart="whenNotActive" fill="hold" evtFilter="cancelBubble" nodeType="interactiveSeq">
                <p:stCondLst>
                  <p:cond evt="onClick" delay="0">
                    <p:tgtEl>
                      <p:spTgt spid="398990"/>
                    </p:tgtEl>
                  </p:cond>
                </p:stCondLst>
                <p:endSync evt="end" delay="0">
                  <p:rtn val="all"/>
                </p:endSync>
                <p:childTnLst>
                  <p:par>
                    <p:cTn id="38" fill="hold" nodeType="clickPar">
                      <p:stCondLst>
                        <p:cond delay="0"/>
                      </p:stCondLst>
                      <p:childTnLst>
                        <p:par>
                          <p:cTn id="39" fill="hold" nodeType="withGroup">
                            <p:stCondLst>
                              <p:cond delay="0"/>
                            </p:stCondLst>
                            <p:childTnLst>
                              <p:par>
                                <p:cTn id="40" presetID="53" presetClass="exit" presetSubtype="0" fill="hold" grpId="1" nodeType="withEffect">
                                  <p:stCondLst>
                                    <p:cond delay="0"/>
                                  </p:stCondLst>
                                  <p:childTnLst>
                                    <p:anim calcmode="lin" valueType="num">
                                      <p:cBhvr>
                                        <p:cTn id="41" dur="500"/>
                                        <p:tgtEl>
                                          <p:spTgt spid="398993"/>
                                        </p:tgtEl>
                                        <p:attrNameLst>
                                          <p:attrName>ppt_w</p:attrName>
                                        </p:attrNameLst>
                                      </p:cBhvr>
                                      <p:tavLst>
                                        <p:tav tm="0">
                                          <p:val>
                                            <p:strVal val="ppt_w"/>
                                          </p:val>
                                        </p:tav>
                                        <p:tav tm="100000">
                                          <p:val>
                                            <p:fltVal val="0"/>
                                          </p:val>
                                        </p:tav>
                                      </p:tavLst>
                                    </p:anim>
                                    <p:anim calcmode="lin" valueType="num">
                                      <p:cBhvr>
                                        <p:cTn id="42" dur="500"/>
                                        <p:tgtEl>
                                          <p:spTgt spid="398993"/>
                                        </p:tgtEl>
                                        <p:attrNameLst>
                                          <p:attrName>ppt_h</p:attrName>
                                        </p:attrNameLst>
                                      </p:cBhvr>
                                      <p:tavLst>
                                        <p:tav tm="0">
                                          <p:val>
                                            <p:strVal val="ppt_h"/>
                                          </p:val>
                                        </p:tav>
                                        <p:tav tm="100000">
                                          <p:val>
                                            <p:fltVal val="0"/>
                                          </p:val>
                                        </p:tav>
                                      </p:tavLst>
                                    </p:anim>
                                    <p:animEffect transition="out" filter="fade">
                                      <p:cBhvr>
                                        <p:cTn id="43" dur="500"/>
                                        <p:tgtEl>
                                          <p:spTgt spid="398993"/>
                                        </p:tgtEl>
                                      </p:cBhvr>
                                    </p:animEffect>
                                    <p:set>
                                      <p:cBhvr>
                                        <p:cTn id="44" dur="1" fill="hold">
                                          <p:stCondLst>
                                            <p:cond delay="499"/>
                                          </p:stCondLst>
                                        </p:cTn>
                                        <p:tgtEl>
                                          <p:spTgt spid="398993"/>
                                        </p:tgtEl>
                                        <p:attrNameLst>
                                          <p:attrName>style.visibility</p:attrName>
                                        </p:attrNameLst>
                                      </p:cBhvr>
                                      <p:to>
                                        <p:strVal val="hidden"/>
                                      </p:to>
                                    </p:set>
                                  </p:childTnLst>
                                </p:cTn>
                              </p:par>
                            </p:childTnLst>
                          </p:cTn>
                        </p:par>
                        <p:par>
                          <p:cTn id="45" fill="hold" nodeType="afterGroup">
                            <p:stCondLst>
                              <p:cond delay="500"/>
                            </p:stCondLst>
                            <p:childTnLst>
                              <p:par>
                                <p:cTn id="46" presetID="23" presetClass="entr" presetSubtype="16" fill="hold" grpId="1" nodeType="afterEffect">
                                  <p:stCondLst>
                                    <p:cond delay="0"/>
                                  </p:stCondLst>
                                  <p:childTnLst>
                                    <p:set>
                                      <p:cBhvr>
                                        <p:cTn id="47" dur="1" fill="hold">
                                          <p:stCondLst>
                                            <p:cond delay="0"/>
                                          </p:stCondLst>
                                        </p:cTn>
                                        <p:tgtEl>
                                          <p:spTgt spid="398994"/>
                                        </p:tgtEl>
                                        <p:attrNameLst>
                                          <p:attrName>style.visibility</p:attrName>
                                        </p:attrNameLst>
                                      </p:cBhvr>
                                      <p:to>
                                        <p:strVal val="visible"/>
                                      </p:to>
                                    </p:set>
                                    <p:anim calcmode="lin" valueType="num">
                                      <p:cBhvr>
                                        <p:cTn id="48" dur="500" fill="hold"/>
                                        <p:tgtEl>
                                          <p:spTgt spid="398994"/>
                                        </p:tgtEl>
                                        <p:attrNameLst>
                                          <p:attrName>ppt_w</p:attrName>
                                        </p:attrNameLst>
                                      </p:cBhvr>
                                      <p:tavLst>
                                        <p:tav tm="0">
                                          <p:val>
                                            <p:fltVal val="0"/>
                                          </p:val>
                                        </p:tav>
                                        <p:tav tm="100000">
                                          <p:val>
                                            <p:strVal val="#ppt_w"/>
                                          </p:val>
                                        </p:tav>
                                      </p:tavLst>
                                    </p:anim>
                                    <p:anim calcmode="lin" valueType="num">
                                      <p:cBhvr>
                                        <p:cTn id="49" dur="500" fill="hold"/>
                                        <p:tgtEl>
                                          <p:spTgt spid="39899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98990"/>
                  </p:tgtEl>
                </p:cond>
              </p:nextCondLst>
            </p:seq>
          </p:childTnLst>
        </p:cTn>
      </p:par>
    </p:tnLst>
    <p:bldLst>
      <p:bldP spid="398989" grpId="0" animBg="1"/>
      <p:bldP spid="398990" grpId="0" animBg="1"/>
      <p:bldP spid="398991" grpId="0" animBg="1"/>
      <p:bldP spid="398992" grpId="0" animBg="1"/>
      <p:bldP spid="398993" grpId="0" animBg="1"/>
      <p:bldP spid="398993" grpId="1" animBg="1"/>
      <p:bldP spid="398993" grpId="2" animBg="1"/>
      <p:bldP spid="398994" grpId="0" animBg="1"/>
      <p:bldP spid="398994" grpId="1" animBg="1"/>
      <p:bldP spid="398994"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4BE98A9-D915-0C4F-BED1-59564FD1CC29}" type="slidenum">
              <a:rPr lang="eu-ES" sz="1400">
                <a:latin typeface="Times" charset="0"/>
              </a:rPr>
              <a:pPr/>
              <a:t>22</a:t>
            </a:fld>
            <a:endParaRPr lang="eu-ES" sz="1400">
              <a:latin typeface="Times" charset="0"/>
            </a:endParaRPr>
          </a:p>
        </p:txBody>
      </p:sp>
      <p:sp>
        <p:nvSpPr>
          <p:cNvPr id="400386" name="Text Box 2"/>
          <p:cNvSpPr txBox="1">
            <a:spLocks noChangeArrowheads="1"/>
          </p:cNvSpPr>
          <p:nvPr/>
        </p:nvSpPr>
        <p:spPr bwMode="auto">
          <a:xfrm>
            <a:off x="404813" y="1798296"/>
            <a:ext cx="8281987" cy="13239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Blaise Pascal, (1623-1662) frantziar erlijiosoa matematikari, fisikari eta filosofoa izan zen.  Kalkulagailu mekanikoak eraiki zituen, probabilitatearen teoria ikertu zuen, fluidoei buruz ikerketak egin zituen y eta presioa eta hutsaren inguruan ideia ugari argitaratu zituen. 1654. urtean izan zuen esperientzia erlijioso sakonaren ondoren, Pascalek  matematika eta fisika utzi zituen filosofian eta teologian aritzeko.</a:t>
            </a:r>
          </a:p>
        </p:txBody>
      </p:sp>
      <p:pic>
        <p:nvPicPr>
          <p:cNvPr id="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4629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00386"/>
                                        </p:tgtEl>
                                        <p:attrNameLst>
                                          <p:attrName>style.visibility</p:attrName>
                                        </p:attrNameLst>
                                      </p:cBhvr>
                                      <p:to>
                                        <p:strVal val="visible"/>
                                      </p:to>
                                    </p:set>
                                    <p:anim calcmode="lin" valueType="num">
                                      <p:cBhvr>
                                        <p:cTn id="7" dur="500" fill="hold"/>
                                        <p:tgtEl>
                                          <p:spTgt spid="400386"/>
                                        </p:tgtEl>
                                        <p:attrNameLst>
                                          <p:attrName>ppt_w</p:attrName>
                                        </p:attrNameLst>
                                      </p:cBhvr>
                                      <p:tavLst>
                                        <p:tav tm="0">
                                          <p:val>
                                            <p:fltVal val="0"/>
                                          </p:val>
                                        </p:tav>
                                        <p:tav tm="100000">
                                          <p:val>
                                            <p:strVal val="#ppt_w"/>
                                          </p:val>
                                        </p:tav>
                                      </p:tavLst>
                                    </p:anim>
                                    <p:anim calcmode="lin" valueType="num">
                                      <p:cBhvr>
                                        <p:cTn id="8" dur="500" fill="hold"/>
                                        <p:tgtEl>
                                          <p:spTgt spid="4003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6C8CDE6-7C78-BC48-8C27-0C547FD354C0}" type="slidenum">
              <a:rPr lang="eu-ES" sz="1400">
                <a:latin typeface="Times" charset="0"/>
              </a:rPr>
              <a:pPr/>
              <a:t>23</a:t>
            </a:fld>
            <a:endParaRPr lang="eu-ES" sz="1400">
              <a:latin typeface="Times" charset="0"/>
            </a:endParaRPr>
          </a:p>
        </p:txBody>
      </p:sp>
      <p:sp>
        <p:nvSpPr>
          <p:cNvPr id="402434" name="Text Box 2"/>
          <p:cNvSpPr txBox="1">
            <a:spLocks noChangeArrowheads="1"/>
          </p:cNvSpPr>
          <p:nvPr/>
        </p:nvSpPr>
        <p:spPr bwMode="auto">
          <a:xfrm>
            <a:off x="2951162" y="1463221"/>
            <a:ext cx="2403475" cy="376237"/>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rgbClr val="3333CC"/>
                </a:solidFill>
              </a:rPr>
              <a:t>Pascalen printzipioa</a:t>
            </a:r>
          </a:p>
        </p:txBody>
      </p:sp>
      <p:sp>
        <p:nvSpPr>
          <p:cNvPr id="402435" name="Text Box 3"/>
          <p:cNvSpPr txBox="1">
            <a:spLocks noChangeArrowheads="1"/>
          </p:cNvSpPr>
          <p:nvPr/>
        </p:nvSpPr>
        <p:spPr bwMode="auto">
          <a:xfrm>
            <a:off x="947738" y="2276475"/>
            <a:ext cx="7246937" cy="2062103"/>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1" hangingPunct="1">
              <a:defRPr/>
            </a:pPr>
            <a:r>
              <a:rPr lang="eu-ES" sz="3200" dirty="0">
                <a:ea typeface="+mn-ea"/>
                <a:cs typeface="+mn-cs"/>
              </a:rPr>
              <a:t>Ontzi baten </a:t>
            </a:r>
            <a:r>
              <a:rPr lang="eu-ES" sz="3200" dirty="0" smtClean="0">
                <a:ea typeface="+mn-ea"/>
                <a:cs typeface="+mn-cs"/>
              </a:rPr>
              <a:t>barnean dauden </a:t>
            </a:r>
            <a:r>
              <a:rPr lang="eu-ES" sz="3200" dirty="0">
                <a:ea typeface="+mn-ea"/>
                <a:cs typeface="+mn-cs"/>
              </a:rPr>
              <a:t>fluidoei </a:t>
            </a:r>
            <a:r>
              <a:rPr lang="eu-ES" sz="3200" dirty="0" smtClean="0">
                <a:ea typeface="+mn-ea"/>
                <a:cs typeface="+mn-cs"/>
              </a:rPr>
              <a:t>kanpo presioa eragiten bazaie, gas kantitatea berdina da eta norabide guztietan hedatzen da.</a:t>
            </a:r>
            <a:endParaRPr lang="eu-ES" sz="3200" dirty="0">
              <a:ea typeface="+mn-ea"/>
              <a:cs typeface="+mn-cs"/>
            </a:endParaRP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0431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2434"/>
                                        </p:tgtEl>
                                        <p:attrNameLst>
                                          <p:attrName>style.visibility</p:attrName>
                                        </p:attrNameLst>
                                      </p:cBhvr>
                                      <p:to>
                                        <p:strVal val="visible"/>
                                      </p:to>
                                    </p:set>
                                    <p:animEffect transition="in" filter="fade">
                                      <p:cBhvr>
                                        <p:cTn id="7" dur="1000"/>
                                        <p:tgtEl>
                                          <p:spTgt spid="402434"/>
                                        </p:tgtEl>
                                      </p:cBhvr>
                                    </p:animEffect>
                                    <p:anim calcmode="lin" valueType="num">
                                      <p:cBhvr>
                                        <p:cTn id="8" dur="1000" fill="hold"/>
                                        <p:tgtEl>
                                          <p:spTgt spid="402434"/>
                                        </p:tgtEl>
                                        <p:attrNameLst>
                                          <p:attrName>ppt_x</p:attrName>
                                        </p:attrNameLst>
                                      </p:cBhvr>
                                      <p:tavLst>
                                        <p:tav tm="0">
                                          <p:val>
                                            <p:strVal val="#ppt_x"/>
                                          </p:val>
                                        </p:tav>
                                        <p:tav tm="100000">
                                          <p:val>
                                            <p:strVal val="#ppt_x"/>
                                          </p:val>
                                        </p:tav>
                                      </p:tavLst>
                                    </p:anim>
                                    <p:anim calcmode="lin" valueType="num">
                                      <p:cBhvr>
                                        <p:cTn id="9" dur="1000" fill="hold"/>
                                        <p:tgtEl>
                                          <p:spTgt spid="4024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402435"/>
                                        </p:tgtEl>
                                        <p:attrNameLst>
                                          <p:attrName>style.visibility</p:attrName>
                                        </p:attrNameLst>
                                      </p:cBhvr>
                                      <p:to>
                                        <p:strVal val="visible"/>
                                      </p:to>
                                    </p:set>
                                    <p:anim calcmode="lin" valueType="num">
                                      <p:cBhvr>
                                        <p:cTn id="13" dur="500" fill="hold"/>
                                        <p:tgtEl>
                                          <p:spTgt spid="402435"/>
                                        </p:tgtEl>
                                        <p:attrNameLst>
                                          <p:attrName>ppt_w</p:attrName>
                                        </p:attrNameLst>
                                      </p:cBhvr>
                                      <p:tavLst>
                                        <p:tav tm="0">
                                          <p:val>
                                            <p:fltVal val="0"/>
                                          </p:val>
                                        </p:tav>
                                        <p:tav tm="100000">
                                          <p:val>
                                            <p:strVal val="#ppt_w"/>
                                          </p:val>
                                        </p:tav>
                                      </p:tavLst>
                                    </p:anim>
                                    <p:anim calcmode="lin" valueType="num">
                                      <p:cBhvr>
                                        <p:cTn id="14" dur="500" fill="hold"/>
                                        <p:tgtEl>
                                          <p:spTgt spid="4024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4" grpId="0" animBg="1"/>
      <p:bldP spid="40243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0C9268D-3DD8-6348-9C4A-4FDA0F46819E}" type="slidenum">
              <a:rPr lang="eu-ES" sz="1400">
                <a:latin typeface="Times" charset="0"/>
              </a:rPr>
              <a:pPr/>
              <a:t>24</a:t>
            </a:fld>
            <a:endParaRPr lang="eu-ES" sz="1400">
              <a:latin typeface="Times" charset="0"/>
            </a:endParaRPr>
          </a:p>
        </p:txBody>
      </p:sp>
      <p:sp>
        <p:nvSpPr>
          <p:cNvPr id="403584" name="Text Box 128"/>
          <p:cNvSpPr txBox="1">
            <a:spLocks noChangeArrowheads="1"/>
          </p:cNvSpPr>
          <p:nvPr/>
        </p:nvSpPr>
        <p:spPr bwMode="auto">
          <a:xfrm>
            <a:off x="881063" y="1886584"/>
            <a:ext cx="7381875" cy="835025"/>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Enboloari bultza eginez, likidoa berdin ateratzen da berdinak diren zulotxo guztietan.</a:t>
            </a:r>
          </a:p>
          <a:p>
            <a:pPr algn="ctr" eaLnBrk="1" hangingPunct="1"/>
            <a:r>
              <a:rPr lang="eu-ES"/>
              <a:t>Egindako kanpo presioa fluidoaren puntu guztietan berdin hedatzen da.</a:t>
            </a:r>
          </a:p>
        </p:txBody>
      </p:sp>
      <p:pic>
        <p:nvPicPr>
          <p:cNvPr id="14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52866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3584">
                                            <p:bg/>
                                          </p:spTgt>
                                        </p:tgtEl>
                                        <p:attrNameLst>
                                          <p:attrName>style.visibility</p:attrName>
                                        </p:attrNameLst>
                                      </p:cBhvr>
                                      <p:to>
                                        <p:strVal val="visible"/>
                                      </p:to>
                                    </p:set>
                                    <p:animEffect transition="in" filter="dissolve">
                                      <p:cBhvr>
                                        <p:cTn id="7" dur="500"/>
                                        <p:tgtEl>
                                          <p:spTgt spid="403584">
                                            <p:bg/>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3584">
                                            <p:txEl>
                                              <p:pRg st="0" end="0"/>
                                            </p:txEl>
                                          </p:spTgt>
                                        </p:tgtEl>
                                        <p:attrNameLst>
                                          <p:attrName>style.visibility</p:attrName>
                                        </p:attrNameLst>
                                      </p:cBhvr>
                                      <p:to>
                                        <p:strVal val="visible"/>
                                      </p:to>
                                    </p:set>
                                    <p:animEffect transition="in" filter="dissolve">
                                      <p:cBhvr>
                                        <p:cTn id="11" dur="500"/>
                                        <p:tgtEl>
                                          <p:spTgt spid="40358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03584">
                                            <p:txEl>
                                              <p:pRg st="1" end="1"/>
                                            </p:txEl>
                                          </p:spTgt>
                                        </p:tgtEl>
                                        <p:attrNameLst>
                                          <p:attrName>style.visibility</p:attrName>
                                        </p:attrNameLst>
                                      </p:cBhvr>
                                      <p:to>
                                        <p:strVal val="visible"/>
                                      </p:to>
                                    </p:set>
                                    <p:animEffect transition="in" filter="dissolve">
                                      <p:cBhvr>
                                        <p:cTn id="16" dur="500"/>
                                        <p:tgtEl>
                                          <p:spTgt spid="4035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584"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76C0846-6904-F14B-96BD-4BDAF3A6BC2C}" type="slidenum">
              <a:rPr lang="eu-ES" sz="1400">
                <a:latin typeface="Times" charset="0"/>
              </a:rPr>
              <a:pPr/>
              <a:t>25</a:t>
            </a:fld>
            <a:endParaRPr lang="eu-ES" sz="1400">
              <a:latin typeface="Times" charset="0"/>
            </a:endParaRPr>
          </a:p>
        </p:txBody>
      </p:sp>
      <p:sp>
        <p:nvSpPr>
          <p:cNvPr id="404482" name="Text Box 2"/>
          <p:cNvSpPr txBox="1">
            <a:spLocks noChangeArrowheads="1"/>
          </p:cNvSpPr>
          <p:nvPr/>
        </p:nvSpPr>
        <p:spPr bwMode="auto">
          <a:xfrm>
            <a:off x="881063" y="1973263"/>
            <a:ext cx="7381875" cy="15684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Urez betetako diametro ezberdineko bi xiringa hodi batez elkarren artean konektatuta ditugu. Jonek diametro handiagoko xiringa bultzatzen du eta Alizek diametro txikiagoko enboloa.</a:t>
            </a:r>
          </a:p>
          <a:p>
            <a:pPr algn="ctr" eaLnBrk="1" hangingPunct="1"/>
            <a:r>
              <a:rPr lang="eu-ES" dirty="0"/>
              <a:t>Zein izango da aurrera egingo duen enboloa, Jonek bultzatutakoa edo Alizek bultzatutakoa?</a:t>
            </a:r>
          </a:p>
          <a:p>
            <a:pPr algn="ctr" eaLnBrk="1" hangingPunct="1"/>
            <a:r>
              <a:rPr lang="eu-ES" dirty="0"/>
              <a:t> Zertan oinarritu zara zure iragarpen egiteko?</a:t>
            </a:r>
          </a:p>
        </p:txBody>
      </p:sp>
      <p:pic>
        <p:nvPicPr>
          <p:cNvPr id="56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6413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4482">
                                            <p:bg/>
                                          </p:spTgt>
                                        </p:tgtEl>
                                        <p:attrNameLst>
                                          <p:attrName>style.visibility</p:attrName>
                                        </p:attrNameLst>
                                      </p:cBhvr>
                                      <p:to>
                                        <p:strVal val="visible"/>
                                      </p:to>
                                    </p:set>
                                    <p:animEffect transition="in" filter="dissolve">
                                      <p:cBhvr>
                                        <p:cTn id="7" dur="500"/>
                                        <p:tgtEl>
                                          <p:spTgt spid="404482">
                                            <p:bg/>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4482">
                                            <p:txEl>
                                              <p:pRg st="0" end="0"/>
                                            </p:txEl>
                                          </p:spTgt>
                                        </p:tgtEl>
                                        <p:attrNameLst>
                                          <p:attrName>style.visibility</p:attrName>
                                        </p:attrNameLst>
                                      </p:cBhvr>
                                      <p:to>
                                        <p:strVal val="visible"/>
                                      </p:to>
                                    </p:set>
                                    <p:animEffect transition="in" filter="dissolve">
                                      <p:cBhvr>
                                        <p:cTn id="11" dur="500"/>
                                        <p:tgtEl>
                                          <p:spTgt spid="40448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04482">
                                            <p:txEl>
                                              <p:pRg st="1" end="1"/>
                                            </p:txEl>
                                          </p:spTgt>
                                        </p:tgtEl>
                                        <p:attrNameLst>
                                          <p:attrName>style.visibility</p:attrName>
                                        </p:attrNameLst>
                                      </p:cBhvr>
                                      <p:to>
                                        <p:strVal val="visible"/>
                                      </p:to>
                                    </p:set>
                                    <p:animEffect transition="in" filter="wipe(left)">
                                      <p:cBhvr>
                                        <p:cTn id="16" dur="3000"/>
                                        <p:tgtEl>
                                          <p:spTgt spid="404482">
                                            <p:txEl>
                                              <p:pRg st="1" end="1"/>
                                            </p:txEl>
                                          </p:spTgt>
                                        </p:tgtEl>
                                      </p:cBhvr>
                                    </p:animEffect>
                                  </p:childTnLst>
                                </p:cTn>
                              </p:par>
                            </p:childTnLst>
                          </p:cTn>
                        </p:par>
                        <p:par>
                          <p:cTn id="17" fill="hold" nodeType="afterGroup">
                            <p:stCondLst>
                              <p:cond delay="3000"/>
                            </p:stCondLst>
                            <p:childTnLst>
                              <p:par>
                                <p:cTn id="18" presetID="22" presetClass="entr" presetSubtype="8" fill="hold" grpId="0" nodeType="afterEffect">
                                  <p:stCondLst>
                                    <p:cond delay="0"/>
                                  </p:stCondLst>
                                  <p:childTnLst>
                                    <p:set>
                                      <p:cBhvr>
                                        <p:cTn id="19" dur="1" fill="hold">
                                          <p:stCondLst>
                                            <p:cond delay="0"/>
                                          </p:stCondLst>
                                        </p:cTn>
                                        <p:tgtEl>
                                          <p:spTgt spid="404482">
                                            <p:txEl>
                                              <p:pRg st="2" end="2"/>
                                            </p:txEl>
                                          </p:spTgt>
                                        </p:tgtEl>
                                        <p:attrNameLst>
                                          <p:attrName>style.visibility</p:attrName>
                                        </p:attrNameLst>
                                      </p:cBhvr>
                                      <p:to>
                                        <p:strVal val="visible"/>
                                      </p:to>
                                    </p:set>
                                    <p:animEffect transition="in" filter="wipe(left)">
                                      <p:cBhvr>
                                        <p:cTn id="20" dur="3000"/>
                                        <p:tgtEl>
                                          <p:spTgt spid="4044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6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65272FB-E160-8245-91CE-399F0E4292CC}" type="slidenum">
              <a:rPr lang="eu-ES" sz="1400">
                <a:latin typeface="Times" charset="0"/>
              </a:rPr>
              <a:pPr/>
              <a:t>26</a:t>
            </a:fld>
            <a:endParaRPr lang="eu-ES" sz="1400">
              <a:latin typeface="Times" charset="0"/>
            </a:endParaRPr>
          </a:p>
        </p:txBody>
      </p:sp>
      <p:sp>
        <p:nvSpPr>
          <p:cNvPr id="405506" name="Text Box 2"/>
          <p:cNvSpPr txBox="1">
            <a:spLocks noChangeArrowheads="1"/>
          </p:cNvSpPr>
          <p:nvPr/>
        </p:nvSpPr>
        <p:spPr bwMode="auto">
          <a:xfrm>
            <a:off x="881063" y="1009294"/>
            <a:ext cx="7381875" cy="5905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Alizek 100 N-ko indarra egiterakoan zein presio egiten dio likidoari bere azalera 1,2 cm</a:t>
            </a:r>
            <a:r>
              <a:rPr lang="eu-ES" baseline="30000" dirty="0"/>
              <a:t>2 </a:t>
            </a:r>
            <a:r>
              <a:rPr lang="eu-ES" dirty="0"/>
              <a:t>bada?</a:t>
            </a:r>
          </a:p>
        </p:txBody>
      </p:sp>
      <p:sp>
        <p:nvSpPr>
          <p:cNvPr id="406070" name="Text Box 566"/>
          <p:cNvSpPr txBox="1">
            <a:spLocks noChangeArrowheads="1"/>
          </p:cNvSpPr>
          <p:nvPr/>
        </p:nvSpPr>
        <p:spPr bwMode="auto">
          <a:xfrm>
            <a:off x="2421148" y="2903538"/>
            <a:ext cx="4032250" cy="1268412"/>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a:lstStyle/>
          <a:p>
            <a:pPr algn="ctr" eaLnBrk="1" hangingPunct="1">
              <a:defRPr/>
            </a:pPr>
            <a:r>
              <a:rPr lang="eu-ES" baseline="30000">
                <a:ea typeface="+mn-ea"/>
                <a:cs typeface="+mn-cs"/>
              </a:rPr>
              <a:t> </a:t>
            </a: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p:txBody>
      </p:sp>
      <p:grpSp>
        <p:nvGrpSpPr>
          <p:cNvPr id="5" name="Group 567"/>
          <p:cNvGrpSpPr>
            <a:grpSpLocks/>
          </p:cNvGrpSpPr>
          <p:nvPr/>
        </p:nvGrpSpPr>
        <p:grpSpPr bwMode="auto">
          <a:xfrm>
            <a:off x="2601913" y="3216275"/>
            <a:ext cx="3494087" cy="619125"/>
            <a:chOff x="373" y="2250"/>
            <a:chExt cx="2201" cy="390"/>
          </a:xfrm>
        </p:grpSpPr>
        <p:sp>
          <p:nvSpPr>
            <p:cNvPr id="544774" name="Text Box 568"/>
            <p:cNvSpPr txBox="1">
              <a:spLocks noChangeArrowheads="1"/>
            </p:cNvSpPr>
            <p:nvPr/>
          </p:nvSpPr>
          <p:spPr bwMode="auto">
            <a:xfrm>
              <a:off x="373" y="2322"/>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a:t>
              </a:r>
            </a:p>
          </p:txBody>
        </p:sp>
        <p:sp>
          <p:nvSpPr>
            <p:cNvPr id="544775" name="Text Box 569"/>
            <p:cNvSpPr txBox="1">
              <a:spLocks noChangeArrowheads="1"/>
            </p:cNvSpPr>
            <p:nvPr/>
          </p:nvSpPr>
          <p:spPr bwMode="auto">
            <a:xfrm>
              <a:off x="697" y="2250"/>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a:t>
              </a:r>
            </a:p>
          </p:txBody>
        </p:sp>
        <p:sp>
          <p:nvSpPr>
            <p:cNvPr id="544776" name="Text Box 570"/>
            <p:cNvSpPr txBox="1">
              <a:spLocks noChangeArrowheads="1"/>
            </p:cNvSpPr>
            <p:nvPr/>
          </p:nvSpPr>
          <p:spPr bwMode="auto">
            <a:xfrm>
              <a:off x="661" y="2428"/>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p>
          </p:txBody>
        </p:sp>
        <p:sp>
          <p:nvSpPr>
            <p:cNvPr id="544777" name="Line 571"/>
            <p:cNvSpPr>
              <a:spLocks noChangeShapeType="1"/>
            </p:cNvSpPr>
            <p:nvPr/>
          </p:nvSpPr>
          <p:spPr bwMode="auto">
            <a:xfrm>
              <a:off x="703" y="2431"/>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4778" name="Text Box 572"/>
            <p:cNvSpPr txBox="1">
              <a:spLocks noChangeArrowheads="1"/>
            </p:cNvSpPr>
            <p:nvPr/>
          </p:nvSpPr>
          <p:spPr bwMode="auto">
            <a:xfrm>
              <a:off x="884" y="2325"/>
              <a:ext cx="1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t>
              </a:r>
            </a:p>
          </p:txBody>
        </p:sp>
        <p:sp>
          <p:nvSpPr>
            <p:cNvPr id="544779" name="Text Box 573"/>
            <p:cNvSpPr txBox="1">
              <a:spLocks noChangeArrowheads="1"/>
            </p:cNvSpPr>
            <p:nvPr/>
          </p:nvSpPr>
          <p:spPr bwMode="auto">
            <a:xfrm>
              <a:off x="1186" y="225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100</a:t>
              </a:r>
            </a:p>
          </p:txBody>
        </p:sp>
        <p:sp>
          <p:nvSpPr>
            <p:cNvPr id="544780" name="Text Box 574"/>
            <p:cNvSpPr txBox="1">
              <a:spLocks noChangeArrowheads="1"/>
            </p:cNvSpPr>
            <p:nvPr/>
          </p:nvSpPr>
          <p:spPr bwMode="auto">
            <a:xfrm>
              <a:off x="1061" y="2416"/>
              <a:ext cx="5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0,00012</a:t>
              </a:r>
            </a:p>
          </p:txBody>
        </p:sp>
        <p:sp>
          <p:nvSpPr>
            <p:cNvPr id="544781" name="Line 575"/>
            <p:cNvSpPr>
              <a:spLocks noChangeShapeType="1"/>
            </p:cNvSpPr>
            <p:nvPr/>
          </p:nvSpPr>
          <p:spPr bwMode="auto">
            <a:xfrm>
              <a:off x="1111" y="2431"/>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4782" name="Text Box 576"/>
            <p:cNvSpPr txBox="1">
              <a:spLocks noChangeArrowheads="1"/>
            </p:cNvSpPr>
            <p:nvPr/>
          </p:nvSpPr>
          <p:spPr bwMode="auto">
            <a:xfrm>
              <a:off x="1565" y="2325"/>
              <a:ext cx="100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 833 333 N/m</a:t>
              </a:r>
              <a:r>
                <a:rPr lang="eu-ES" baseline="30000"/>
                <a:t>2</a:t>
              </a:r>
              <a:endParaRPr lang="eu-ES"/>
            </a:p>
          </p:txBody>
        </p:sp>
      </p:grpSp>
      <p:pic>
        <p:nvPicPr>
          <p:cNvPr id="57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82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5506"/>
                                        </p:tgtEl>
                                        <p:attrNameLst>
                                          <p:attrName>style.visibility</p:attrName>
                                        </p:attrNameLst>
                                      </p:cBhvr>
                                      <p:to>
                                        <p:strVal val="visible"/>
                                      </p:to>
                                    </p:set>
                                    <p:animEffect transition="in" filter="dissolve">
                                      <p:cBhvr>
                                        <p:cTn id="7" dur="500"/>
                                        <p:tgtEl>
                                          <p:spTgt spid="405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406070"/>
                                        </p:tgtEl>
                                        <p:attrNameLst>
                                          <p:attrName>style.visibility</p:attrName>
                                        </p:attrNameLst>
                                      </p:cBhvr>
                                      <p:to>
                                        <p:strVal val="visible"/>
                                      </p:to>
                                    </p:set>
                                    <p:animEffect transition="in" filter="fade">
                                      <p:cBhvr>
                                        <p:cTn id="12" dur="1000"/>
                                        <p:tgtEl>
                                          <p:spTgt spid="406070"/>
                                        </p:tgtEl>
                                      </p:cBhvr>
                                    </p:animEffect>
                                    <p:anim calcmode="lin" valueType="num">
                                      <p:cBhvr>
                                        <p:cTn id="13" dur="1000" fill="hold"/>
                                        <p:tgtEl>
                                          <p:spTgt spid="406070"/>
                                        </p:tgtEl>
                                        <p:attrNameLst>
                                          <p:attrName>ppt_x</p:attrName>
                                        </p:attrNameLst>
                                      </p:cBhvr>
                                      <p:tavLst>
                                        <p:tav tm="0">
                                          <p:val>
                                            <p:strVal val="#ppt_x"/>
                                          </p:val>
                                        </p:tav>
                                        <p:tav tm="100000">
                                          <p:val>
                                            <p:strVal val="#ppt_x"/>
                                          </p:val>
                                        </p:tav>
                                      </p:tavLst>
                                    </p:anim>
                                    <p:anim calcmode="lin" valueType="num">
                                      <p:cBhvr>
                                        <p:cTn id="14" dur="900" decel="100000" fill="hold"/>
                                        <p:tgtEl>
                                          <p:spTgt spid="406070"/>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06070"/>
                                        </p:tgtEl>
                                        <p:attrNameLst>
                                          <p:attrName>ppt_y</p:attrName>
                                        </p:attrNameLst>
                                      </p:cBhvr>
                                      <p:tavLst>
                                        <p:tav tm="0">
                                          <p:val>
                                            <p:strVal val="#ppt_y-.03"/>
                                          </p:val>
                                        </p:tav>
                                        <p:tav tm="100000">
                                          <p:val>
                                            <p:strVal val="#ppt_y"/>
                                          </p:val>
                                        </p:tav>
                                      </p:tavLst>
                                    </p:anim>
                                  </p:childTnLst>
                                </p:cTn>
                              </p:par>
                            </p:childTnLst>
                          </p:cTn>
                        </p:par>
                        <p:par>
                          <p:cTn id="16" fill="hold" nodeType="afterGroup">
                            <p:stCondLst>
                              <p:cond delay="1000"/>
                            </p:stCondLst>
                            <p:childTnLst>
                              <p:par>
                                <p:cTn id="17" presetID="10"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6" grpId="0" animBg="1"/>
      <p:bldP spid="40607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CBFDA3C-EC82-4F45-AA67-CC932489D344}" type="slidenum">
              <a:rPr lang="eu-ES" sz="1400">
                <a:latin typeface="Times" charset="0"/>
              </a:rPr>
              <a:pPr/>
              <a:t>27</a:t>
            </a:fld>
            <a:endParaRPr lang="eu-ES" sz="1400">
              <a:latin typeface="Times" charset="0"/>
            </a:endParaRPr>
          </a:p>
        </p:txBody>
      </p:sp>
      <p:sp>
        <p:nvSpPr>
          <p:cNvPr id="406530" name="Text Box 2"/>
          <p:cNvSpPr txBox="1">
            <a:spLocks noChangeArrowheads="1"/>
          </p:cNvSpPr>
          <p:nvPr/>
        </p:nvSpPr>
        <p:spPr bwMode="auto">
          <a:xfrm>
            <a:off x="685800" y="1713390"/>
            <a:ext cx="7381875" cy="5905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Jonek enbolo handiarengan zein indar egin behar du, bere azalera 4,0 cm</a:t>
            </a:r>
            <a:r>
              <a:rPr lang="eu-ES" baseline="30000" dirty="0"/>
              <a:t>2</a:t>
            </a:r>
            <a:r>
              <a:rPr lang="eu-ES" dirty="0"/>
              <a:t>da, Alizek egindako indarra orekatzeko?.</a:t>
            </a:r>
          </a:p>
        </p:txBody>
      </p:sp>
      <p:sp>
        <p:nvSpPr>
          <p:cNvPr id="407094" name="Text Box 566"/>
          <p:cNvSpPr txBox="1">
            <a:spLocks noChangeArrowheads="1"/>
          </p:cNvSpPr>
          <p:nvPr/>
        </p:nvSpPr>
        <p:spPr bwMode="auto">
          <a:xfrm>
            <a:off x="881063" y="2827121"/>
            <a:ext cx="6951662" cy="1079500"/>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Pascalen printzipioa aplikatuz, presioa gutxiagotu gabe fluidoko puntu guztietara hedatzen da. Ondorioz, Jonek enbolo handiarekin indar horri aurre egiteko egin beharko lukeen indarra izango da:</a:t>
            </a:r>
          </a:p>
          <a:p>
            <a:pPr algn="ctr" eaLnBrk="1" hangingPunct="1"/>
            <a:r>
              <a:rPr lang="eu-ES" i="1"/>
              <a:t>F = P A</a:t>
            </a:r>
            <a:r>
              <a:rPr lang="eu-ES"/>
              <a:t> = 833 333 · 0,0004</a:t>
            </a:r>
            <a:r>
              <a:rPr lang="eu-ES" baseline="30000">
                <a:cs typeface="Arial" charset="0"/>
              </a:rPr>
              <a:t> </a:t>
            </a:r>
            <a:r>
              <a:rPr lang="eu-ES">
                <a:cs typeface="Arial" charset="0"/>
              </a:rPr>
              <a:t>= 333 N</a:t>
            </a:r>
          </a:p>
        </p:txBody>
      </p:sp>
      <p:sp>
        <p:nvSpPr>
          <p:cNvPr id="407095" name="Text Box 567"/>
          <p:cNvSpPr txBox="1">
            <a:spLocks noChangeArrowheads="1"/>
          </p:cNvSpPr>
          <p:nvPr/>
        </p:nvSpPr>
        <p:spPr bwMode="auto">
          <a:xfrm>
            <a:off x="2520950" y="4420384"/>
            <a:ext cx="4032250" cy="1268412"/>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a:lstStyle/>
          <a:p>
            <a:pPr algn="ctr" eaLnBrk="1" hangingPunct="1">
              <a:defRPr/>
            </a:pPr>
            <a:r>
              <a:rPr lang="eu-ES" baseline="30000">
                <a:ea typeface="+mn-ea"/>
                <a:cs typeface="+mn-cs"/>
              </a:rPr>
              <a:t> </a:t>
            </a: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p:txBody>
      </p:sp>
      <p:grpSp>
        <p:nvGrpSpPr>
          <p:cNvPr id="545798" name="Group 568"/>
          <p:cNvGrpSpPr>
            <a:grpSpLocks/>
          </p:cNvGrpSpPr>
          <p:nvPr/>
        </p:nvGrpSpPr>
        <p:grpSpPr bwMode="auto">
          <a:xfrm>
            <a:off x="2804784" y="4822720"/>
            <a:ext cx="3494087" cy="619125"/>
            <a:chOff x="373" y="2250"/>
            <a:chExt cx="2201" cy="390"/>
          </a:xfrm>
        </p:grpSpPr>
        <p:sp>
          <p:nvSpPr>
            <p:cNvPr id="545799" name="Text Box 569"/>
            <p:cNvSpPr txBox="1">
              <a:spLocks noChangeArrowheads="1"/>
            </p:cNvSpPr>
            <p:nvPr/>
          </p:nvSpPr>
          <p:spPr bwMode="auto">
            <a:xfrm>
              <a:off x="373" y="2322"/>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P =</a:t>
              </a:r>
            </a:p>
          </p:txBody>
        </p:sp>
        <p:sp>
          <p:nvSpPr>
            <p:cNvPr id="545800" name="Text Box 570"/>
            <p:cNvSpPr txBox="1">
              <a:spLocks noChangeArrowheads="1"/>
            </p:cNvSpPr>
            <p:nvPr/>
          </p:nvSpPr>
          <p:spPr bwMode="auto">
            <a:xfrm>
              <a:off x="697" y="2250"/>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a:t>
              </a:r>
            </a:p>
          </p:txBody>
        </p:sp>
        <p:sp>
          <p:nvSpPr>
            <p:cNvPr id="545801" name="Text Box 571"/>
            <p:cNvSpPr txBox="1">
              <a:spLocks noChangeArrowheads="1"/>
            </p:cNvSpPr>
            <p:nvPr/>
          </p:nvSpPr>
          <p:spPr bwMode="auto">
            <a:xfrm>
              <a:off x="661" y="2428"/>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p>
          </p:txBody>
        </p:sp>
        <p:sp>
          <p:nvSpPr>
            <p:cNvPr id="545802" name="Line 572"/>
            <p:cNvSpPr>
              <a:spLocks noChangeShapeType="1"/>
            </p:cNvSpPr>
            <p:nvPr/>
          </p:nvSpPr>
          <p:spPr bwMode="auto">
            <a:xfrm>
              <a:off x="703" y="2431"/>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5803" name="Text Box 573"/>
            <p:cNvSpPr txBox="1">
              <a:spLocks noChangeArrowheads="1"/>
            </p:cNvSpPr>
            <p:nvPr/>
          </p:nvSpPr>
          <p:spPr bwMode="auto">
            <a:xfrm>
              <a:off x="884" y="2325"/>
              <a:ext cx="1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t>
              </a:r>
            </a:p>
          </p:txBody>
        </p:sp>
        <p:sp>
          <p:nvSpPr>
            <p:cNvPr id="545804" name="Text Box 574"/>
            <p:cNvSpPr txBox="1">
              <a:spLocks noChangeArrowheads="1"/>
            </p:cNvSpPr>
            <p:nvPr/>
          </p:nvSpPr>
          <p:spPr bwMode="auto">
            <a:xfrm>
              <a:off x="1186" y="225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100</a:t>
              </a:r>
            </a:p>
          </p:txBody>
        </p:sp>
        <p:sp>
          <p:nvSpPr>
            <p:cNvPr id="545805" name="Text Box 575"/>
            <p:cNvSpPr txBox="1">
              <a:spLocks noChangeArrowheads="1"/>
            </p:cNvSpPr>
            <p:nvPr/>
          </p:nvSpPr>
          <p:spPr bwMode="auto">
            <a:xfrm>
              <a:off x="1061" y="2416"/>
              <a:ext cx="5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0,00012</a:t>
              </a:r>
            </a:p>
          </p:txBody>
        </p:sp>
        <p:sp>
          <p:nvSpPr>
            <p:cNvPr id="545806" name="Line 576"/>
            <p:cNvSpPr>
              <a:spLocks noChangeShapeType="1"/>
            </p:cNvSpPr>
            <p:nvPr/>
          </p:nvSpPr>
          <p:spPr bwMode="auto">
            <a:xfrm>
              <a:off x="1111" y="2431"/>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5807" name="Text Box 577"/>
            <p:cNvSpPr txBox="1">
              <a:spLocks noChangeArrowheads="1"/>
            </p:cNvSpPr>
            <p:nvPr/>
          </p:nvSpPr>
          <p:spPr bwMode="auto">
            <a:xfrm>
              <a:off x="1565" y="2325"/>
              <a:ext cx="100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 833 333 N/m</a:t>
              </a:r>
              <a:r>
                <a:rPr lang="eu-ES" baseline="30000"/>
                <a:t>2</a:t>
              </a:r>
              <a:endParaRPr lang="eu-ES"/>
            </a:p>
          </p:txBody>
        </p:sp>
      </p:grpSp>
      <p:pic>
        <p:nvPicPr>
          <p:cNvPr id="58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1651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6530"/>
                                        </p:tgtEl>
                                        <p:attrNameLst>
                                          <p:attrName>style.visibility</p:attrName>
                                        </p:attrNameLst>
                                      </p:cBhvr>
                                      <p:to>
                                        <p:strVal val="visible"/>
                                      </p:to>
                                    </p:set>
                                    <p:animEffect transition="in" filter="dissolve">
                                      <p:cBhvr>
                                        <p:cTn id="7" dur="500"/>
                                        <p:tgtEl>
                                          <p:spTgt spid="406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07094"/>
                                        </p:tgtEl>
                                        <p:attrNameLst>
                                          <p:attrName>style.visibility</p:attrName>
                                        </p:attrNameLst>
                                      </p:cBhvr>
                                      <p:to>
                                        <p:strVal val="visible"/>
                                      </p:to>
                                    </p:set>
                                    <p:animEffect transition="in" filter="fade">
                                      <p:cBhvr>
                                        <p:cTn id="12" dur="1000"/>
                                        <p:tgtEl>
                                          <p:spTgt spid="407094"/>
                                        </p:tgtEl>
                                      </p:cBhvr>
                                    </p:animEffect>
                                    <p:anim calcmode="lin" valueType="num">
                                      <p:cBhvr>
                                        <p:cTn id="13" dur="1000" fill="hold"/>
                                        <p:tgtEl>
                                          <p:spTgt spid="407094"/>
                                        </p:tgtEl>
                                        <p:attrNameLst>
                                          <p:attrName>ppt_x</p:attrName>
                                        </p:attrNameLst>
                                      </p:cBhvr>
                                      <p:tavLst>
                                        <p:tav tm="0">
                                          <p:val>
                                            <p:strVal val="#ppt_x"/>
                                          </p:val>
                                        </p:tav>
                                        <p:tav tm="100000">
                                          <p:val>
                                            <p:strVal val="#ppt_x"/>
                                          </p:val>
                                        </p:tav>
                                      </p:tavLst>
                                    </p:anim>
                                    <p:anim calcmode="lin" valueType="num">
                                      <p:cBhvr>
                                        <p:cTn id="14" dur="1000" fill="hold"/>
                                        <p:tgtEl>
                                          <p:spTgt spid="4070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0" grpId="0" animBg="1"/>
      <p:bldP spid="40709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0C1EEB4-8B52-C748-A122-E46964C681A9}" type="slidenum">
              <a:rPr lang="eu-ES" sz="1400">
                <a:latin typeface="Times" charset="0"/>
              </a:rPr>
              <a:pPr/>
              <a:t>28</a:t>
            </a:fld>
            <a:endParaRPr lang="eu-ES" sz="1400">
              <a:latin typeface="Times" charset="0"/>
            </a:endParaRPr>
          </a:p>
        </p:txBody>
      </p:sp>
      <p:sp>
        <p:nvSpPr>
          <p:cNvPr id="407554" name="Text Box 2"/>
          <p:cNvSpPr txBox="1">
            <a:spLocks noChangeArrowheads="1"/>
          </p:cNvSpPr>
          <p:nvPr/>
        </p:nvSpPr>
        <p:spPr bwMode="auto">
          <a:xfrm>
            <a:off x="717550" y="996951"/>
            <a:ext cx="7323138" cy="346075"/>
          </a:xfrm>
          <a:prstGeom prst="rect">
            <a:avLst/>
          </a:prstGeom>
          <a:solidFill>
            <a:srgbClr val="FFFF99"/>
          </a:solidFill>
          <a:ln w="9525">
            <a:solidFill>
              <a:srgbClr val="0000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cs typeface="Arial" charset="0"/>
              </a:rPr>
              <a:t>«Presioaren hedapenak» dituen aplikazioetako batzuek galga hidraulikoak dira.</a:t>
            </a:r>
          </a:p>
        </p:txBody>
      </p:sp>
      <p:grpSp>
        <p:nvGrpSpPr>
          <p:cNvPr id="546819" name="Group 3"/>
          <p:cNvGrpSpPr>
            <a:grpSpLocks/>
          </p:cNvGrpSpPr>
          <p:nvPr/>
        </p:nvGrpSpPr>
        <p:grpSpPr bwMode="auto">
          <a:xfrm>
            <a:off x="2987675" y="3141663"/>
            <a:ext cx="4324350" cy="1579562"/>
            <a:chOff x="2111" y="594"/>
            <a:chExt cx="2724" cy="995"/>
          </a:xfrm>
        </p:grpSpPr>
        <p:sp>
          <p:nvSpPr>
            <p:cNvPr id="546862" name="Rectangle 4"/>
            <p:cNvSpPr>
              <a:spLocks noChangeArrowheads="1"/>
            </p:cNvSpPr>
            <p:nvPr/>
          </p:nvSpPr>
          <p:spPr bwMode="auto">
            <a:xfrm>
              <a:off x="4448" y="1313"/>
              <a:ext cx="84" cy="139"/>
            </a:xfrm>
            <a:prstGeom prst="rect">
              <a:avLst/>
            </a:prstGeom>
            <a:solidFill>
              <a:srgbClr val="C5C2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6863" name="Rectangle 5"/>
            <p:cNvSpPr>
              <a:spLocks noChangeArrowheads="1"/>
            </p:cNvSpPr>
            <p:nvPr/>
          </p:nvSpPr>
          <p:spPr bwMode="auto">
            <a:xfrm>
              <a:off x="4448" y="1313"/>
              <a:ext cx="84" cy="13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64" name="Freeform 6"/>
            <p:cNvSpPr>
              <a:spLocks/>
            </p:cNvSpPr>
            <p:nvPr/>
          </p:nvSpPr>
          <p:spPr bwMode="auto">
            <a:xfrm>
              <a:off x="4294" y="975"/>
              <a:ext cx="93" cy="277"/>
            </a:xfrm>
            <a:custGeom>
              <a:avLst/>
              <a:gdLst>
                <a:gd name="T0" fmla="*/ 1 w 371"/>
                <a:gd name="T1" fmla="*/ 0 h 1107"/>
                <a:gd name="T2" fmla="*/ 23 w 371"/>
                <a:gd name="T3" fmla="*/ 0 h 1107"/>
                <a:gd name="T4" fmla="*/ 23 w 371"/>
                <a:gd name="T5" fmla="*/ 0 h 1107"/>
                <a:gd name="T6" fmla="*/ 23 w 371"/>
                <a:gd name="T7" fmla="*/ 0 h 1107"/>
                <a:gd name="T8" fmla="*/ 23 w 371"/>
                <a:gd name="T9" fmla="*/ 1 h 1107"/>
                <a:gd name="T10" fmla="*/ 23 w 371"/>
                <a:gd name="T11" fmla="*/ 1 h 1107"/>
                <a:gd name="T12" fmla="*/ 23 w 371"/>
                <a:gd name="T13" fmla="*/ 69 h 1107"/>
                <a:gd name="T14" fmla="*/ 23 w 371"/>
                <a:gd name="T15" fmla="*/ 69 h 1107"/>
                <a:gd name="T16" fmla="*/ 23 w 371"/>
                <a:gd name="T17" fmla="*/ 69 h 1107"/>
                <a:gd name="T18" fmla="*/ 23 w 371"/>
                <a:gd name="T19" fmla="*/ 69 h 1107"/>
                <a:gd name="T20" fmla="*/ 23 w 371"/>
                <a:gd name="T21" fmla="*/ 69 h 1107"/>
                <a:gd name="T22" fmla="*/ 1 w 371"/>
                <a:gd name="T23" fmla="*/ 69 h 1107"/>
                <a:gd name="T24" fmla="*/ 0 w 371"/>
                <a:gd name="T25" fmla="*/ 69 h 1107"/>
                <a:gd name="T26" fmla="*/ 0 w 371"/>
                <a:gd name="T27" fmla="*/ 69 h 1107"/>
                <a:gd name="T28" fmla="*/ 0 w 371"/>
                <a:gd name="T29" fmla="*/ 69 h 1107"/>
                <a:gd name="T30" fmla="*/ 0 w 371"/>
                <a:gd name="T31" fmla="*/ 69 h 1107"/>
                <a:gd name="T32" fmla="*/ 0 w 371"/>
                <a:gd name="T33" fmla="*/ 1 h 1107"/>
                <a:gd name="T34" fmla="*/ 0 w 371"/>
                <a:gd name="T35" fmla="*/ 1 h 1107"/>
                <a:gd name="T36" fmla="*/ 0 w 371"/>
                <a:gd name="T37" fmla="*/ 0 h 1107"/>
                <a:gd name="T38" fmla="*/ 0 w 371"/>
                <a:gd name="T39" fmla="*/ 0 h 1107"/>
                <a:gd name="T40" fmla="*/ 1 w 371"/>
                <a:gd name="T41" fmla="*/ 0 h 1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71"/>
                <a:gd name="T64" fmla="*/ 0 h 1107"/>
                <a:gd name="T65" fmla="*/ 371 w 371"/>
                <a:gd name="T66" fmla="*/ 1107 h 110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71" h="1107">
                  <a:moveTo>
                    <a:pt x="8" y="0"/>
                  </a:moveTo>
                  <a:lnTo>
                    <a:pt x="363" y="0"/>
                  </a:lnTo>
                  <a:lnTo>
                    <a:pt x="366" y="2"/>
                  </a:lnTo>
                  <a:lnTo>
                    <a:pt x="369" y="3"/>
                  </a:lnTo>
                  <a:lnTo>
                    <a:pt x="370" y="6"/>
                  </a:lnTo>
                  <a:lnTo>
                    <a:pt x="371" y="9"/>
                  </a:lnTo>
                  <a:lnTo>
                    <a:pt x="371" y="1099"/>
                  </a:lnTo>
                  <a:lnTo>
                    <a:pt x="370" y="1102"/>
                  </a:lnTo>
                  <a:lnTo>
                    <a:pt x="369" y="1105"/>
                  </a:lnTo>
                  <a:lnTo>
                    <a:pt x="366" y="1106"/>
                  </a:lnTo>
                  <a:lnTo>
                    <a:pt x="363" y="1107"/>
                  </a:lnTo>
                  <a:lnTo>
                    <a:pt x="8" y="1107"/>
                  </a:lnTo>
                  <a:lnTo>
                    <a:pt x="5" y="1106"/>
                  </a:lnTo>
                  <a:lnTo>
                    <a:pt x="2" y="1105"/>
                  </a:lnTo>
                  <a:lnTo>
                    <a:pt x="0" y="1102"/>
                  </a:lnTo>
                  <a:lnTo>
                    <a:pt x="0" y="1099"/>
                  </a:lnTo>
                  <a:lnTo>
                    <a:pt x="0" y="9"/>
                  </a:lnTo>
                  <a:lnTo>
                    <a:pt x="0" y="6"/>
                  </a:lnTo>
                  <a:lnTo>
                    <a:pt x="2" y="3"/>
                  </a:lnTo>
                  <a:lnTo>
                    <a:pt x="5" y="2"/>
                  </a:lnTo>
                  <a:lnTo>
                    <a:pt x="8"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65" name="Rectangle 7"/>
            <p:cNvSpPr>
              <a:spLocks noChangeArrowheads="1"/>
            </p:cNvSpPr>
            <p:nvPr/>
          </p:nvSpPr>
          <p:spPr bwMode="auto">
            <a:xfrm>
              <a:off x="4588" y="974"/>
              <a:ext cx="107" cy="278"/>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66" name="Freeform 8"/>
            <p:cNvSpPr>
              <a:spLocks/>
            </p:cNvSpPr>
            <p:nvPr/>
          </p:nvSpPr>
          <p:spPr bwMode="auto">
            <a:xfrm>
              <a:off x="2265" y="594"/>
              <a:ext cx="2570" cy="658"/>
            </a:xfrm>
            <a:custGeom>
              <a:avLst/>
              <a:gdLst>
                <a:gd name="T0" fmla="*/ 549 w 10280"/>
                <a:gd name="T1" fmla="*/ 24 h 2634"/>
                <a:gd name="T2" fmla="*/ 549 w 10280"/>
                <a:gd name="T3" fmla="*/ 57 h 2634"/>
                <a:gd name="T4" fmla="*/ 470 w 10280"/>
                <a:gd name="T5" fmla="*/ 57 h 2634"/>
                <a:gd name="T6" fmla="*/ 470 w 10280"/>
                <a:gd name="T7" fmla="*/ 136 h 2634"/>
                <a:gd name="T8" fmla="*/ 502 w 10280"/>
                <a:gd name="T9" fmla="*/ 136 h 2634"/>
                <a:gd name="T10" fmla="*/ 502 w 10280"/>
                <a:gd name="T11" fmla="*/ 164 h 2634"/>
                <a:gd name="T12" fmla="*/ 514 w 10280"/>
                <a:gd name="T13" fmla="*/ 164 h 2634"/>
                <a:gd name="T14" fmla="*/ 514 w 10280"/>
                <a:gd name="T15" fmla="*/ 95 h 2634"/>
                <a:gd name="T16" fmla="*/ 502 w 10280"/>
                <a:gd name="T17" fmla="*/ 95 h 2634"/>
                <a:gd name="T18" fmla="*/ 502 w 10280"/>
                <a:gd name="T19" fmla="*/ 124 h 2634"/>
                <a:gd name="T20" fmla="*/ 481 w 10280"/>
                <a:gd name="T21" fmla="*/ 124 h 2634"/>
                <a:gd name="T22" fmla="*/ 481 w 10280"/>
                <a:gd name="T23" fmla="*/ 68 h 2634"/>
                <a:gd name="T24" fmla="*/ 633 w 10280"/>
                <a:gd name="T25" fmla="*/ 68 h 2634"/>
                <a:gd name="T26" fmla="*/ 633 w 10280"/>
                <a:gd name="T27" fmla="*/ 124 h 2634"/>
                <a:gd name="T28" fmla="*/ 611 w 10280"/>
                <a:gd name="T29" fmla="*/ 124 h 2634"/>
                <a:gd name="T30" fmla="*/ 611 w 10280"/>
                <a:gd name="T31" fmla="*/ 95 h 2634"/>
                <a:gd name="T32" fmla="*/ 600 w 10280"/>
                <a:gd name="T33" fmla="*/ 95 h 2634"/>
                <a:gd name="T34" fmla="*/ 600 w 10280"/>
                <a:gd name="T35" fmla="*/ 164 h 2634"/>
                <a:gd name="T36" fmla="*/ 611 w 10280"/>
                <a:gd name="T37" fmla="*/ 164 h 2634"/>
                <a:gd name="T38" fmla="*/ 611 w 10280"/>
                <a:gd name="T39" fmla="*/ 136 h 2634"/>
                <a:gd name="T40" fmla="*/ 643 w 10280"/>
                <a:gd name="T41" fmla="*/ 136 h 2634"/>
                <a:gd name="T42" fmla="*/ 643 w 10280"/>
                <a:gd name="T43" fmla="*/ 58 h 2634"/>
                <a:gd name="T44" fmla="*/ 564 w 10280"/>
                <a:gd name="T45" fmla="*/ 58 h 2634"/>
                <a:gd name="T46" fmla="*/ 564 w 10280"/>
                <a:gd name="T47" fmla="*/ 8 h 2634"/>
                <a:gd name="T48" fmla="*/ 49 w 10280"/>
                <a:gd name="T49" fmla="*/ 8 h 2634"/>
                <a:gd name="T50" fmla="*/ 49 w 10280"/>
                <a:gd name="T51" fmla="*/ 0 h 2634"/>
                <a:gd name="T52" fmla="*/ 0 w 10280"/>
                <a:gd name="T53" fmla="*/ 0 h 2634"/>
                <a:gd name="T54" fmla="*/ 0 w 10280"/>
                <a:gd name="T55" fmla="*/ 32 h 2634"/>
                <a:gd name="T56" fmla="*/ 49 w 10280"/>
                <a:gd name="T57" fmla="*/ 32 h 2634"/>
                <a:gd name="T58" fmla="*/ 49 w 10280"/>
                <a:gd name="T59" fmla="*/ 24 h 2634"/>
                <a:gd name="T60" fmla="*/ 549 w 10280"/>
                <a:gd name="T61" fmla="*/ 24 h 26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80"/>
                <a:gd name="T94" fmla="*/ 0 h 2634"/>
                <a:gd name="T95" fmla="*/ 10280 w 10280"/>
                <a:gd name="T96" fmla="*/ 2634 h 263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80" h="2634">
                  <a:moveTo>
                    <a:pt x="8779" y="382"/>
                  </a:moveTo>
                  <a:lnTo>
                    <a:pt x="8779" y="911"/>
                  </a:lnTo>
                  <a:lnTo>
                    <a:pt x="7518" y="911"/>
                  </a:lnTo>
                  <a:lnTo>
                    <a:pt x="7518" y="2174"/>
                  </a:lnTo>
                  <a:lnTo>
                    <a:pt x="8023" y="2174"/>
                  </a:lnTo>
                  <a:lnTo>
                    <a:pt x="8023" y="2634"/>
                  </a:lnTo>
                  <a:lnTo>
                    <a:pt x="8217" y="2634"/>
                  </a:lnTo>
                  <a:lnTo>
                    <a:pt x="8217" y="1524"/>
                  </a:lnTo>
                  <a:lnTo>
                    <a:pt x="8023" y="1524"/>
                  </a:lnTo>
                  <a:lnTo>
                    <a:pt x="8023" y="1985"/>
                  </a:lnTo>
                  <a:lnTo>
                    <a:pt x="7702" y="1985"/>
                  </a:lnTo>
                  <a:lnTo>
                    <a:pt x="7702" y="1083"/>
                  </a:lnTo>
                  <a:lnTo>
                    <a:pt x="10130" y="1083"/>
                  </a:lnTo>
                  <a:lnTo>
                    <a:pt x="10130" y="1985"/>
                  </a:lnTo>
                  <a:lnTo>
                    <a:pt x="9778" y="1985"/>
                  </a:lnTo>
                  <a:lnTo>
                    <a:pt x="9777" y="1524"/>
                  </a:lnTo>
                  <a:lnTo>
                    <a:pt x="9602" y="1524"/>
                  </a:lnTo>
                  <a:lnTo>
                    <a:pt x="9602" y="2634"/>
                  </a:lnTo>
                  <a:lnTo>
                    <a:pt x="9776" y="2634"/>
                  </a:lnTo>
                  <a:lnTo>
                    <a:pt x="9776" y="2174"/>
                  </a:lnTo>
                  <a:lnTo>
                    <a:pt x="10280" y="2174"/>
                  </a:lnTo>
                  <a:lnTo>
                    <a:pt x="10280" y="923"/>
                  </a:lnTo>
                  <a:lnTo>
                    <a:pt x="9021" y="923"/>
                  </a:lnTo>
                  <a:lnTo>
                    <a:pt x="9021" y="135"/>
                  </a:lnTo>
                  <a:lnTo>
                    <a:pt x="776" y="135"/>
                  </a:lnTo>
                  <a:lnTo>
                    <a:pt x="776" y="0"/>
                  </a:lnTo>
                  <a:lnTo>
                    <a:pt x="0" y="6"/>
                  </a:lnTo>
                  <a:lnTo>
                    <a:pt x="0" y="520"/>
                  </a:lnTo>
                  <a:lnTo>
                    <a:pt x="779" y="520"/>
                  </a:lnTo>
                  <a:lnTo>
                    <a:pt x="779" y="382"/>
                  </a:lnTo>
                  <a:lnTo>
                    <a:pt x="8779" y="382"/>
                  </a:lnTo>
                  <a:close/>
                </a:path>
              </a:pathLst>
            </a:custGeom>
            <a:solidFill>
              <a:srgbClr val="C3D6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67" name="Freeform 9"/>
            <p:cNvSpPr>
              <a:spLocks/>
            </p:cNvSpPr>
            <p:nvPr/>
          </p:nvSpPr>
          <p:spPr bwMode="auto">
            <a:xfrm>
              <a:off x="2265" y="594"/>
              <a:ext cx="2570" cy="658"/>
            </a:xfrm>
            <a:custGeom>
              <a:avLst/>
              <a:gdLst>
                <a:gd name="T0" fmla="*/ 549 w 10280"/>
                <a:gd name="T1" fmla="*/ 24 h 2634"/>
                <a:gd name="T2" fmla="*/ 549 w 10280"/>
                <a:gd name="T3" fmla="*/ 57 h 2634"/>
                <a:gd name="T4" fmla="*/ 470 w 10280"/>
                <a:gd name="T5" fmla="*/ 57 h 2634"/>
                <a:gd name="T6" fmla="*/ 470 w 10280"/>
                <a:gd name="T7" fmla="*/ 136 h 2634"/>
                <a:gd name="T8" fmla="*/ 502 w 10280"/>
                <a:gd name="T9" fmla="*/ 136 h 2634"/>
                <a:gd name="T10" fmla="*/ 502 w 10280"/>
                <a:gd name="T11" fmla="*/ 164 h 2634"/>
                <a:gd name="T12" fmla="*/ 514 w 10280"/>
                <a:gd name="T13" fmla="*/ 164 h 2634"/>
                <a:gd name="T14" fmla="*/ 514 w 10280"/>
                <a:gd name="T15" fmla="*/ 95 h 2634"/>
                <a:gd name="T16" fmla="*/ 502 w 10280"/>
                <a:gd name="T17" fmla="*/ 95 h 2634"/>
                <a:gd name="T18" fmla="*/ 502 w 10280"/>
                <a:gd name="T19" fmla="*/ 124 h 2634"/>
                <a:gd name="T20" fmla="*/ 481 w 10280"/>
                <a:gd name="T21" fmla="*/ 124 h 2634"/>
                <a:gd name="T22" fmla="*/ 481 w 10280"/>
                <a:gd name="T23" fmla="*/ 68 h 2634"/>
                <a:gd name="T24" fmla="*/ 633 w 10280"/>
                <a:gd name="T25" fmla="*/ 68 h 2634"/>
                <a:gd name="T26" fmla="*/ 633 w 10280"/>
                <a:gd name="T27" fmla="*/ 124 h 2634"/>
                <a:gd name="T28" fmla="*/ 611 w 10280"/>
                <a:gd name="T29" fmla="*/ 124 h 2634"/>
                <a:gd name="T30" fmla="*/ 611 w 10280"/>
                <a:gd name="T31" fmla="*/ 95 h 2634"/>
                <a:gd name="T32" fmla="*/ 600 w 10280"/>
                <a:gd name="T33" fmla="*/ 95 h 2634"/>
                <a:gd name="T34" fmla="*/ 600 w 10280"/>
                <a:gd name="T35" fmla="*/ 164 h 2634"/>
                <a:gd name="T36" fmla="*/ 611 w 10280"/>
                <a:gd name="T37" fmla="*/ 164 h 2634"/>
                <a:gd name="T38" fmla="*/ 611 w 10280"/>
                <a:gd name="T39" fmla="*/ 136 h 2634"/>
                <a:gd name="T40" fmla="*/ 643 w 10280"/>
                <a:gd name="T41" fmla="*/ 136 h 2634"/>
                <a:gd name="T42" fmla="*/ 643 w 10280"/>
                <a:gd name="T43" fmla="*/ 58 h 2634"/>
                <a:gd name="T44" fmla="*/ 564 w 10280"/>
                <a:gd name="T45" fmla="*/ 58 h 2634"/>
                <a:gd name="T46" fmla="*/ 564 w 10280"/>
                <a:gd name="T47" fmla="*/ 8 h 2634"/>
                <a:gd name="T48" fmla="*/ 49 w 10280"/>
                <a:gd name="T49" fmla="*/ 8 h 2634"/>
                <a:gd name="T50" fmla="*/ 49 w 10280"/>
                <a:gd name="T51" fmla="*/ 0 h 2634"/>
                <a:gd name="T52" fmla="*/ 0 w 10280"/>
                <a:gd name="T53" fmla="*/ 0 h 2634"/>
                <a:gd name="T54" fmla="*/ 0 w 10280"/>
                <a:gd name="T55" fmla="*/ 32 h 2634"/>
                <a:gd name="T56" fmla="*/ 49 w 10280"/>
                <a:gd name="T57" fmla="*/ 32 h 2634"/>
                <a:gd name="T58" fmla="*/ 49 w 10280"/>
                <a:gd name="T59" fmla="*/ 24 h 2634"/>
                <a:gd name="T60" fmla="*/ 549 w 10280"/>
                <a:gd name="T61" fmla="*/ 24 h 26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80"/>
                <a:gd name="T94" fmla="*/ 0 h 2634"/>
                <a:gd name="T95" fmla="*/ 10280 w 10280"/>
                <a:gd name="T96" fmla="*/ 2634 h 263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80" h="2634">
                  <a:moveTo>
                    <a:pt x="8779" y="382"/>
                  </a:moveTo>
                  <a:lnTo>
                    <a:pt x="8779" y="911"/>
                  </a:lnTo>
                  <a:lnTo>
                    <a:pt x="7518" y="911"/>
                  </a:lnTo>
                  <a:lnTo>
                    <a:pt x="7518" y="2174"/>
                  </a:lnTo>
                  <a:lnTo>
                    <a:pt x="8023" y="2174"/>
                  </a:lnTo>
                  <a:lnTo>
                    <a:pt x="8023" y="2634"/>
                  </a:lnTo>
                  <a:lnTo>
                    <a:pt x="8217" y="2634"/>
                  </a:lnTo>
                  <a:lnTo>
                    <a:pt x="8217" y="1524"/>
                  </a:lnTo>
                  <a:lnTo>
                    <a:pt x="8023" y="1524"/>
                  </a:lnTo>
                  <a:lnTo>
                    <a:pt x="8023" y="1985"/>
                  </a:lnTo>
                  <a:lnTo>
                    <a:pt x="7702" y="1985"/>
                  </a:lnTo>
                  <a:lnTo>
                    <a:pt x="7702" y="1083"/>
                  </a:lnTo>
                  <a:lnTo>
                    <a:pt x="10130" y="1083"/>
                  </a:lnTo>
                  <a:lnTo>
                    <a:pt x="10130" y="1985"/>
                  </a:lnTo>
                  <a:lnTo>
                    <a:pt x="9778" y="1985"/>
                  </a:lnTo>
                  <a:lnTo>
                    <a:pt x="9777" y="1524"/>
                  </a:lnTo>
                  <a:lnTo>
                    <a:pt x="9602" y="1524"/>
                  </a:lnTo>
                  <a:lnTo>
                    <a:pt x="9602" y="2634"/>
                  </a:lnTo>
                  <a:lnTo>
                    <a:pt x="9776" y="2634"/>
                  </a:lnTo>
                  <a:lnTo>
                    <a:pt x="9776" y="2174"/>
                  </a:lnTo>
                  <a:lnTo>
                    <a:pt x="10280" y="2174"/>
                  </a:lnTo>
                  <a:lnTo>
                    <a:pt x="10280" y="923"/>
                  </a:lnTo>
                  <a:lnTo>
                    <a:pt x="9021" y="923"/>
                  </a:lnTo>
                  <a:lnTo>
                    <a:pt x="9021" y="135"/>
                  </a:lnTo>
                  <a:lnTo>
                    <a:pt x="776" y="135"/>
                  </a:lnTo>
                  <a:lnTo>
                    <a:pt x="776" y="0"/>
                  </a:lnTo>
                  <a:lnTo>
                    <a:pt x="0" y="6"/>
                  </a:lnTo>
                  <a:lnTo>
                    <a:pt x="0" y="520"/>
                  </a:lnTo>
                  <a:lnTo>
                    <a:pt x="779" y="520"/>
                  </a:lnTo>
                  <a:lnTo>
                    <a:pt x="779" y="382"/>
                  </a:lnTo>
                  <a:lnTo>
                    <a:pt x="8779" y="382"/>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68" name="Line 10"/>
            <p:cNvSpPr>
              <a:spLocks noChangeShapeType="1"/>
            </p:cNvSpPr>
            <p:nvPr/>
          </p:nvSpPr>
          <p:spPr bwMode="auto">
            <a:xfrm>
              <a:off x="2113" y="595"/>
              <a:ext cx="341" cy="1"/>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6869" name="Line 11"/>
            <p:cNvSpPr>
              <a:spLocks noChangeShapeType="1"/>
            </p:cNvSpPr>
            <p:nvPr/>
          </p:nvSpPr>
          <p:spPr bwMode="auto">
            <a:xfrm>
              <a:off x="2111" y="723"/>
              <a:ext cx="343" cy="1"/>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6870" name="Rectangle 12"/>
            <p:cNvSpPr>
              <a:spLocks noChangeArrowheads="1"/>
            </p:cNvSpPr>
            <p:nvPr/>
          </p:nvSpPr>
          <p:spPr bwMode="auto">
            <a:xfrm>
              <a:off x="4468" y="981"/>
              <a:ext cx="45" cy="608"/>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6871" name="Rectangle 13"/>
            <p:cNvSpPr>
              <a:spLocks noChangeArrowheads="1"/>
            </p:cNvSpPr>
            <p:nvPr/>
          </p:nvSpPr>
          <p:spPr bwMode="auto">
            <a:xfrm>
              <a:off x="4468" y="981"/>
              <a:ext cx="45" cy="608"/>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3" name="Group 14"/>
          <p:cNvGrpSpPr>
            <a:grpSpLocks/>
          </p:cNvGrpSpPr>
          <p:nvPr/>
        </p:nvGrpSpPr>
        <p:grpSpPr bwMode="auto">
          <a:xfrm>
            <a:off x="6862763" y="3744913"/>
            <a:ext cx="223837" cy="441325"/>
            <a:chOff x="4796" y="1882"/>
            <a:chExt cx="141" cy="278"/>
          </a:xfrm>
        </p:grpSpPr>
        <p:sp>
          <p:nvSpPr>
            <p:cNvPr id="546860" name="Freeform 15"/>
            <p:cNvSpPr>
              <a:spLocks/>
            </p:cNvSpPr>
            <p:nvPr/>
          </p:nvSpPr>
          <p:spPr bwMode="auto">
            <a:xfrm>
              <a:off x="4796" y="1882"/>
              <a:ext cx="141" cy="278"/>
            </a:xfrm>
            <a:custGeom>
              <a:avLst/>
              <a:gdLst>
                <a:gd name="T0" fmla="*/ 35 w 564"/>
                <a:gd name="T1" fmla="*/ 0 h 1114"/>
                <a:gd name="T2" fmla="*/ 25 w 564"/>
                <a:gd name="T3" fmla="*/ 0 h 1114"/>
                <a:gd name="T4" fmla="*/ 25 w 564"/>
                <a:gd name="T5" fmla="*/ 30 h 1114"/>
                <a:gd name="T6" fmla="*/ 11 w 564"/>
                <a:gd name="T7" fmla="*/ 30 h 1114"/>
                <a:gd name="T8" fmla="*/ 10 w 564"/>
                <a:gd name="T9" fmla="*/ 30 h 1114"/>
                <a:gd name="T10" fmla="*/ 10 w 564"/>
                <a:gd name="T11" fmla="*/ 29 h 1114"/>
                <a:gd name="T12" fmla="*/ 10 w 564"/>
                <a:gd name="T13" fmla="*/ 28 h 1114"/>
                <a:gd name="T14" fmla="*/ 9 w 564"/>
                <a:gd name="T15" fmla="*/ 27 h 1114"/>
                <a:gd name="T16" fmla="*/ 9 w 564"/>
                <a:gd name="T17" fmla="*/ 27 h 1114"/>
                <a:gd name="T18" fmla="*/ 8 w 564"/>
                <a:gd name="T19" fmla="*/ 26 h 1114"/>
                <a:gd name="T20" fmla="*/ 7 w 564"/>
                <a:gd name="T21" fmla="*/ 25 h 1114"/>
                <a:gd name="T22" fmla="*/ 7 w 564"/>
                <a:gd name="T23" fmla="*/ 25 h 1114"/>
                <a:gd name="T24" fmla="*/ 6 w 564"/>
                <a:gd name="T25" fmla="*/ 24 h 1114"/>
                <a:gd name="T26" fmla="*/ 5 w 564"/>
                <a:gd name="T27" fmla="*/ 23 h 1114"/>
                <a:gd name="T28" fmla="*/ 5 w 564"/>
                <a:gd name="T29" fmla="*/ 23 h 1114"/>
                <a:gd name="T30" fmla="*/ 4 w 564"/>
                <a:gd name="T31" fmla="*/ 22 h 1114"/>
                <a:gd name="T32" fmla="*/ 3 w 564"/>
                <a:gd name="T33" fmla="*/ 21 h 1114"/>
                <a:gd name="T34" fmla="*/ 2 w 564"/>
                <a:gd name="T35" fmla="*/ 21 h 1114"/>
                <a:gd name="T36" fmla="*/ 1 w 564"/>
                <a:gd name="T37" fmla="*/ 20 h 1114"/>
                <a:gd name="T38" fmla="*/ 0 w 564"/>
                <a:gd name="T39" fmla="*/ 20 h 1114"/>
                <a:gd name="T40" fmla="*/ 0 w 564"/>
                <a:gd name="T41" fmla="*/ 50 h 1114"/>
                <a:gd name="T42" fmla="*/ 1 w 564"/>
                <a:gd name="T43" fmla="*/ 50 h 1114"/>
                <a:gd name="T44" fmla="*/ 2 w 564"/>
                <a:gd name="T45" fmla="*/ 50 h 1114"/>
                <a:gd name="T46" fmla="*/ 2 w 564"/>
                <a:gd name="T47" fmla="*/ 49 h 1114"/>
                <a:gd name="T48" fmla="*/ 3 w 564"/>
                <a:gd name="T49" fmla="*/ 49 h 1114"/>
                <a:gd name="T50" fmla="*/ 4 w 564"/>
                <a:gd name="T51" fmla="*/ 48 h 1114"/>
                <a:gd name="T52" fmla="*/ 4 w 564"/>
                <a:gd name="T53" fmla="*/ 48 h 1114"/>
                <a:gd name="T54" fmla="*/ 5 w 564"/>
                <a:gd name="T55" fmla="*/ 47 h 1114"/>
                <a:gd name="T56" fmla="*/ 6 w 564"/>
                <a:gd name="T57" fmla="*/ 46 h 1114"/>
                <a:gd name="T58" fmla="*/ 6 w 564"/>
                <a:gd name="T59" fmla="*/ 46 h 1114"/>
                <a:gd name="T60" fmla="*/ 7 w 564"/>
                <a:gd name="T61" fmla="*/ 45 h 1114"/>
                <a:gd name="T62" fmla="*/ 8 w 564"/>
                <a:gd name="T63" fmla="*/ 44 h 1114"/>
                <a:gd name="T64" fmla="*/ 8 w 564"/>
                <a:gd name="T65" fmla="*/ 43 h 1114"/>
                <a:gd name="T66" fmla="*/ 9 w 564"/>
                <a:gd name="T67" fmla="*/ 43 h 1114"/>
                <a:gd name="T68" fmla="*/ 9 w 564"/>
                <a:gd name="T69" fmla="*/ 42 h 1114"/>
                <a:gd name="T70" fmla="*/ 10 w 564"/>
                <a:gd name="T71" fmla="*/ 41 h 1114"/>
                <a:gd name="T72" fmla="*/ 11 w 564"/>
                <a:gd name="T73" fmla="*/ 40 h 1114"/>
                <a:gd name="T74" fmla="*/ 25 w 564"/>
                <a:gd name="T75" fmla="*/ 40 h 1114"/>
                <a:gd name="T76" fmla="*/ 25 w 564"/>
                <a:gd name="T77" fmla="*/ 69 h 1114"/>
                <a:gd name="T78" fmla="*/ 35 w 564"/>
                <a:gd name="T79" fmla="*/ 69 h 1114"/>
                <a:gd name="T80" fmla="*/ 35 w 564"/>
                <a:gd name="T81" fmla="*/ 0 h 11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1114"/>
                <a:gd name="T125" fmla="*/ 564 w 564"/>
                <a:gd name="T126" fmla="*/ 1114 h 11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1114">
                  <a:moveTo>
                    <a:pt x="564" y="0"/>
                  </a:moveTo>
                  <a:lnTo>
                    <a:pt x="396" y="0"/>
                  </a:lnTo>
                  <a:lnTo>
                    <a:pt x="396" y="490"/>
                  </a:lnTo>
                  <a:lnTo>
                    <a:pt x="171" y="490"/>
                  </a:lnTo>
                  <a:lnTo>
                    <a:pt x="165" y="477"/>
                  </a:lnTo>
                  <a:lnTo>
                    <a:pt x="158" y="464"/>
                  </a:lnTo>
                  <a:lnTo>
                    <a:pt x="151" y="452"/>
                  </a:lnTo>
                  <a:lnTo>
                    <a:pt x="143" y="440"/>
                  </a:lnTo>
                  <a:lnTo>
                    <a:pt x="135" y="428"/>
                  </a:lnTo>
                  <a:lnTo>
                    <a:pt x="125" y="416"/>
                  </a:lnTo>
                  <a:lnTo>
                    <a:pt x="116" y="406"/>
                  </a:lnTo>
                  <a:lnTo>
                    <a:pt x="105" y="395"/>
                  </a:lnTo>
                  <a:lnTo>
                    <a:pt x="95" y="385"/>
                  </a:lnTo>
                  <a:lnTo>
                    <a:pt x="83" y="374"/>
                  </a:lnTo>
                  <a:lnTo>
                    <a:pt x="70" y="364"/>
                  </a:lnTo>
                  <a:lnTo>
                    <a:pt x="58" y="355"/>
                  </a:lnTo>
                  <a:lnTo>
                    <a:pt x="44" y="345"/>
                  </a:lnTo>
                  <a:lnTo>
                    <a:pt x="30" y="337"/>
                  </a:lnTo>
                  <a:lnTo>
                    <a:pt x="15" y="327"/>
                  </a:lnTo>
                  <a:lnTo>
                    <a:pt x="0" y="320"/>
                  </a:lnTo>
                  <a:lnTo>
                    <a:pt x="0" y="806"/>
                  </a:lnTo>
                  <a:lnTo>
                    <a:pt x="12" y="802"/>
                  </a:lnTo>
                  <a:lnTo>
                    <a:pt x="24" y="797"/>
                  </a:lnTo>
                  <a:lnTo>
                    <a:pt x="35" y="790"/>
                  </a:lnTo>
                  <a:lnTo>
                    <a:pt x="46" y="783"/>
                  </a:lnTo>
                  <a:lnTo>
                    <a:pt x="58" y="775"/>
                  </a:lnTo>
                  <a:lnTo>
                    <a:pt x="68" y="767"/>
                  </a:lnTo>
                  <a:lnTo>
                    <a:pt x="79" y="757"/>
                  </a:lnTo>
                  <a:lnTo>
                    <a:pt x="89" y="747"/>
                  </a:lnTo>
                  <a:lnTo>
                    <a:pt x="100" y="736"/>
                  </a:lnTo>
                  <a:lnTo>
                    <a:pt x="110" y="725"/>
                  </a:lnTo>
                  <a:lnTo>
                    <a:pt x="120" y="712"/>
                  </a:lnTo>
                  <a:lnTo>
                    <a:pt x="131" y="699"/>
                  </a:lnTo>
                  <a:lnTo>
                    <a:pt x="140" y="684"/>
                  </a:lnTo>
                  <a:lnTo>
                    <a:pt x="150" y="669"/>
                  </a:lnTo>
                  <a:lnTo>
                    <a:pt x="159" y="655"/>
                  </a:lnTo>
                  <a:lnTo>
                    <a:pt x="169" y="638"/>
                  </a:lnTo>
                  <a:lnTo>
                    <a:pt x="401" y="638"/>
                  </a:lnTo>
                  <a:lnTo>
                    <a:pt x="401" y="1114"/>
                  </a:lnTo>
                  <a:lnTo>
                    <a:pt x="564" y="1114"/>
                  </a:lnTo>
                  <a:lnTo>
                    <a:pt x="564" y="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61" name="Freeform 16"/>
            <p:cNvSpPr>
              <a:spLocks/>
            </p:cNvSpPr>
            <p:nvPr/>
          </p:nvSpPr>
          <p:spPr bwMode="auto">
            <a:xfrm>
              <a:off x="4796" y="1882"/>
              <a:ext cx="141" cy="278"/>
            </a:xfrm>
            <a:custGeom>
              <a:avLst/>
              <a:gdLst>
                <a:gd name="T0" fmla="*/ 35 w 564"/>
                <a:gd name="T1" fmla="*/ 0 h 1114"/>
                <a:gd name="T2" fmla="*/ 25 w 564"/>
                <a:gd name="T3" fmla="*/ 0 h 1114"/>
                <a:gd name="T4" fmla="*/ 25 w 564"/>
                <a:gd name="T5" fmla="*/ 30 h 1114"/>
                <a:gd name="T6" fmla="*/ 11 w 564"/>
                <a:gd name="T7" fmla="*/ 30 h 1114"/>
                <a:gd name="T8" fmla="*/ 10 w 564"/>
                <a:gd name="T9" fmla="*/ 30 h 1114"/>
                <a:gd name="T10" fmla="*/ 10 w 564"/>
                <a:gd name="T11" fmla="*/ 29 h 1114"/>
                <a:gd name="T12" fmla="*/ 10 w 564"/>
                <a:gd name="T13" fmla="*/ 28 h 1114"/>
                <a:gd name="T14" fmla="*/ 9 w 564"/>
                <a:gd name="T15" fmla="*/ 27 h 1114"/>
                <a:gd name="T16" fmla="*/ 9 w 564"/>
                <a:gd name="T17" fmla="*/ 27 h 1114"/>
                <a:gd name="T18" fmla="*/ 8 w 564"/>
                <a:gd name="T19" fmla="*/ 26 h 1114"/>
                <a:gd name="T20" fmla="*/ 7 w 564"/>
                <a:gd name="T21" fmla="*/ 25 h 1114"/>
                <a:gd name="T22" fmla="*/ 7 w 564"/>
                <a:gd name="T23" fmla="*/ 25 h 1114"/>
                <a:gd name="T24" fmla="*/ 6 w 564"/>
                <a:gd name="T25" fmla="*/ 24 h 1114"/>
                <a:gd name="T26" fmla="*/ 5 w 564"/>
                <a:gd name="T27" fmla="*/ 23 h 1114"/>
                <a:gd name="T28" fmla="*/ 5 w 564"/>
                <a:gd name="T29" fmla="*/ 23 h 1114"/>
                <a:gd name="T30" fmla="*/ 4 w 564"/>
                <a:gd name="T31" fmla="*/ 22 h 1114"/>
                <a:gd name="T32" fmla="*/ 3 w 564"/>
                <a:gd name="T33" fmla="*/ 21 h 1114"/>
                <a:gd name="T34" fmla="*/ 2 w 564"/>
                <a:gd name="T35" fmla="*/ 21 h 1114"/>
                <a:gd name="T36" fmla="*/ 1 w 564"/>
                <a:gd name="T37" fmla="*/ 20 h 1114"/>
                <a:gd name="T38" fmla="*/ 0 w 564"/>
                <a:gd name="T39" fmla="*/ 20 h 1114"/>
                <a:gd name="T40" fmla="*/ 0 w 564"/>
                <a:gd name="T41" fmla="*/ 50 h 1114"/>
                <a:gd name="T42" fmla="*/ 1 w 564"/>
                <a:gd name="T43" fmla="*/ 50 h 1114"/>
                <a:gd name="T44" fmla="*/ 2 w 564"/>
                <a:gd name="T45" fmla="*/ 50 h 1114"/>
                <a:gd name="T46" fmla="*/ 2 w 564"/>
                <a:gd name="T47" fmla="*/ 49 h 1114"/>
                <a:gd name="T48" fmla="*/ 3 w 564"/>
                <a:gd name="T49" fmla="*/ 49 h 1114"/>
                <a:gd name="T50" fmla="*/ 4 w 564"/>
                <a:gd name="T51" fmla="*/ 48 h 1114"/>
                <a:gd name="T52" fmla="*/ 4 w 564"/>
                <a:gd name="T53" fmla="*/ 48 h 1114"/>
                <a:gd name="T54" fmla="*/ 5 w 564"/>
                <a:gd name="T55" fmla="*/ 47 h 1114"/>
                <a:gd name="T56" fmla="*/ 6 w 564"/>
                <a:gd name="T57" fmla="*/ 46 h 1114"/>
                <a:gd name="T58" fmla="*/ 6 w 564"/>
                <a:gd name="T59" fmla="*/ 46 h 1114"/>
                <a:gd name="T60" fmla="*/ 7 w 564"/>
                <a:gd name="T61" fmla="*/ 45 h 1114"/>
                <a:gd name="T62" fmla="*/ 8 w 564"/>
                <a:gd name="T63" fmla="*/ 44 h 1114"/>
                <a:gd name="T64" fmla="*/ 8 w 564"/>
                <a:gd name="T65" fmla="*/ 43 h 1114"/>
                <a:gd name="T66" fmla="*/ 9 w 564"/>
                <a:gd name="T67" fmla="*/ 43 h 1114"/>
                <a:gd name="T68" fmla="*/ 9 w 564"/>
                <a:gd name="T69" fmla="*/ 42 h 1114"/>
                <a:gd name="T70" fmla="*/ 10 w 564"/>
                <a:gd name="T71" fmla="*/ 41 h 1114"/>
                <a:gd name="T72" fmla="*/ 11 w 564"/>
                <a:gd name="T73" fmla="*/ 40 h 1114"/>
                <a:gd name="T74" fmla="*/ 25 w 564"/>
                <a:gd name="T75" fmla="*/ 40 h 1114"/>
                <a:gd name="T76" fmla="*/ 25 w 564"/>
                <a:gd name="T77" fmla="*/ 69 h 1114"/>
                <a:gd name="T78" fmla="*/ 35 w 564"/>
                <a:gd name="T79" fmla="*/ 69 h 1114"/>
                <a:gd name="T80" fmla="*/ 35 w 564"/>
                <a:gd name="T81" fmla="*/ 0 h 11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1114"/>
                <a:gd name="T125" fmla="*/ 564 w 564"/>
                <a:gd name="T126" fmla="*/ 1114 h 11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1114">
                  <a:moveTo>
                    <a:pt x="564" y="0"/>
                  </a:moveTo>
                  <a:lnTo>
                    <a:pt x="396" y="0"/>
                  </a:lnTo>
                  <a:lnTo>
                    <a:pt x="396" y="490"/>
                  </a:lnTo>
                  <a:lnTo>
                    <a:pt x="171" y="490"/>
                  </a:lnTo>
                  <a:lnTo>
                    <a:pt x="165" y="477"/>
                  </a:lnTo>
                  <a:lnTo>
                    <a:pt x="158" y="464"/>
                  </a:lnTo>
                  <a:lnTo>
                    <a:pt x="151" y="452"/>
                  </a:lnTo>
                  <a:lnTo>
                    <a:pt x="143" y="440"/>
                  </a:lnTo>
                  <a:lnTo>
                    <a:pt x="135" y="428"/>
                  </a:lnTo>
                  <a:lnTo>
                    <a:pt x="125" y="416"/>
                  </a:lnTo>
                  <a:lnTo>
                    <a:pt x="116" y="406"/>
                  </a:lnTo>
                  <a:lnTo>
                    <a:pt x="105" y="395"/>
                  </a:lnTo>
                  <a:lnTo>
                    <a:pt x="95" y="385"/>
                  </a:lnTo>
                  <a:lnTo>
                    <a:pt x="83" y="374"/>
                  </a:lnTo>
                  <a:lnTo>
                    <a:pt x="70" y="364"/>
                  </a:lnTo>
                  <a:lnTo>
                    <a:pt x="58" y="355"/>
                  </a:lnTo>
                  <a:lnTo>
                    <a:pt x="44" y="345"/>
                  </a:lnTo>
                  <a:lnTo>
                    <a:pt x="30" y="337"/>
                  </a:lnTo>
                  <a:lnTo>
                    <a:pt x="15" y="327"/>
                  </a:lnTo>
                  <a:lnTo>
                    <a:pt x="0" y="320"/>
                  </a:lnTo>
                  <a:lnTo>
                    <a:pt x="0" y="806"/>
                  </a:lnTo>
                  <a:lnTo>
                    <a:pt x="12" y="802"/>
                  </a:lnTo>
                  <a:lnTo>
                    <a:pt x="24" y="797"/>
                  </a:lnTo>
                  <a:lnTo>
                    <a:pt x="35" y="790"/>
                  </a:lnTo>
                  <a:lnTo>
                    <a:pt x="46" y="783"/>
                  </a:lnTo>
                  <a:lnTo>
                    <a:pt x="58" y="775"/>
                  </a:lnTo>
                  <a:lnTo>
                    <a:pt x="68" y="767"/>
                  </a:lnTo>
                  <a:lnTo>
                    <a:pt x="79" y="757"/>
                  </a:lnTo>
                  <a:lnTo>
                    <a:pt x="89" y="747"/>
                  </a:lnTo>
                  <a:lnTo>
                    <a:pt x="100" y="736"/>
                  </a:lnTo>
                  <a:lnTo>
                    <a:pt x="110" y="725"/>
                  </a:lnTo>
                  <a:lnTo>
                    <a:pt x="120" y="712"/>
                  </a:lnTo>
                  <a:lnTo>
                    <a:pt x="131" y="699"/>
                  </a:lnTo>
                  <a:lnTo>
                    <a:pt x="140" y="684"/>
                  </a:lnTo>
                  <a:lnTo>
                    <a:pt x="150" y="669"/>
                  </a:lnTo>
                  <a:lnTo>
                    <a:pt x="159" y="655"/>
                  </a:lnTo>
                  <a:lnTo>
                    <a:pt x="169" y="638"/>
                  </a:lnTo>
                  <a:lnTo>
                    <a:pt x="401" y="638"/>
                  </a:lnTo>
                  <a:lnTo>
                    <a:pt x="401" y="1114"/>
                  </a:lnTo>
                  <a:lnTo>
                    <a:pt x="564" y="1114"/>
                  </a:lnTo>
                  <a:lnTo>
                    <a:pt x="564" y="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4" name="Group 17"/>
          <p:cNvGrpSpPr>
            <a:grpSpLocks/>
          </p:cNvGrpSpPr>
          <p:nvPr/>
        </p:nvGrpSpPr>
        <p:grpSpPr bwMode="auto">
          <a:xfrm>
            <a:off x="1692275" y="2297113"/>
            <a:ext cx="1498600" cy="1489075"/>
            <a:chOff x="748" y="2946"/>
            <a:chExt cx="944" cy="938"/>
          </a:xfrm>
        </p:grpSpPr>
        <p:sp>
          <p:nvSpPr>
            <p:cNvPr id="546851" name="Oval 18"/>
            <p:cNvSpPr>
              <a:spLocks noChangeArrowheads="1"/>
            </p:cNvSpPr>
            <p:nvPr/>
          </p:nvSpPr>
          <p:spPr bwMode="auto">
            <a:xfrm>
              <a:off x="748" y="2946"/>
              <a:ext cx="944" cy="9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grpSp>
          <p:nvGrpSpPr>
            <p:cNvPr id="546852" name="Group 19"/>
            <p:cNvGrpSpPr>
              <a:grpSpLocks/>
            </p:cNvGrpSpPr>
            <p:nvPr/>
          </p:nvGrpSpPr>
          <p:grpSpPr bwMode="auto">
            <a:xfrm>
              <a:off x="884" y="3385"/>
              <a:ext cx="367" cy="383"/>
              <a:chOff x="1070" y="3398"/>
              <a:chExt cx="367" cy="383"/>
            </a:xfrm>
          </p:grpSpPr>
          <p:sp>
            <p:nvSpPr>
              <p:cNvPr id="546853" name="Freeform 20"/>
              <p:cNvSpPr>
                <a:spLocks/>
              </p:cNvSpPr>
              <p:nvPr/>
            </p:nvSpPr>
            <p:spPr bwMode="auto">
              <a:xfrm>
                <a:off x="1070" y="3609"/>
                <a:ext cx="123" cy="172"/>
              </a:xfrm>
              <a:custGeom>
                <a:avLst/>
                <a:gdLst>
                  <a:gd name="T0" fmla="*/ 21 w 492"/>
                  <a:gd name="T1" fmla="*/ 0 h 687"/>
                  <a:gd name="T2" fmla="*/ 0 w 492"/>
                  <a:gd name="T3" fmla="*/ 35 h 687"/>
                  <a:gd name="T4" fmla="*/ 0 w 492"/>
                  <a:gd name="T5" fmla="*/ 37 h 687"/>
                  <a:gd name="T6" fmla="*/ 11 w 492"/>
                  <a:gd name="T7" fmla="*/ 43 h 687"/>
                  <a:gd name="T8" fmla="*/ 12 w 492"/>
                  <a:gd name="T9" fmla="*/ 42 h 687"/>
                  <a:gd name="T10" fmla="*/ 13 w 492"/>
                  <a:gd name="T11" fmla="*/ 42 h 687"/>
                  <a:gd name="T12" fmla="*/ 14 w 492"/>
                  <a:gd name="T13" fmla="*/ 41 h 687"/>
                  <a:gd name="T14" fmla="*/ 15 w 492"/>
                  <a:gd name="T15" fmla="*/ 40 h 687"/>
                  <a:gd name="T16" fmla="*/ 17 w 492"/>
                  <a:gd name="T17" fmla="*/ 39 h 687"/>
                  <a:gd name="T18" fmla="*/ 18 w 492"/>
                  <a:gd name="T19" fmla="*/ 38 h 687"/>
                  <a:gd name="T20" fmla="*/ 19 w 492"/>
                  <a:gd name="T21" fmla="*/ 37 h 687"/>
                  <a:gd name="T22" fmla="*/ 20 w 492"/>
                  <a:gd name="T23" fmla="*/ 37 h 687"/>
                  <a:gd name="T24" fmla="*/ 21 w 492"/>
                  <a:gd name="T25" fmla="*/ 36 h 687"/>
                  <a:gd name="T26" fmla="*/ 22 w 492"/>
                  <a:gd name="T27" fmla="*/ 35 h 687"/>
                  <a:gd name="T28" fmla="*/ 23 w 492"/>
                  <a:gd name="T29" fmla="*/ 34 h 687"/>
                  <a:gd name="T30" fmla="*/ 23 w 492"/>
                  <a:gd name="T31" fmla="*/ 33 h 687"/>
                  <a:gd name="T32" fmla="*/ 24 w 492"/>
                  <a:gd name="T33" fmla="*/ 32 h 687"/>
                  <a:gd name="T34" fmla="*/ 25 w 492"/>
                  <a:gd name="T35" fmla="*/ 30 h 687"/>
                  <a:gd name="T36" fmla="*/ 26 w 492"/>
                  <a:gd name="T37" fmla="*/ 29 h 687"/>
                  <a:gd name="T38" fmla="*/ 26 w 492"/>
                  <a:gd name="T39" fmla="*/ 28 h 687"/>
                  <a:gd name="T40" fmla="*/ 27 w 492"/>
                  <a:gd name="T41" fmla="*/ 27 h 687"/>
                  <a:gd name="T42" fmla="*/ 27 w 492"/>
                  <a:gd name="T43" fmla="*/ 26 h 687"/>
                  <a:gd name="T44" fmla="*/ 28 w 492"/>
                  <a:gd name="T45" fmla="*/ 25 h 687"/>
                  <a:gd name="T46" fmla="*/ 29 w 492"/>
                  <a:gd name="T47" fmla="*/ 23 h 687"/>
                  <a:gd name="T48" fmla="*/ 29 w 492"/>
                  <a:gd name="T49" fmla="*/ 22 h 687"/>
                  <a:gd name="T50" fmla="*/ 29 w 492"/>
                  <a:gd name="T51" fmla="*/ 21 h 687"/>
                  <a:gd name="T52" fmla="*/ 30 w 492"/>
                  <a:gd name="T53" fmla="*/ 19 h 687"/>
                  <a:gd name="T54" fmla="*/ 30 w 492"/>
                  <a:gd name="T55" fmla="*/ 18 h 687"/>
                  <a:gd name="T56" fmla="*/ 30 w 492"/>
                  <a:gd name="T57" fmla="*/ 17 h 687"/>
                  <a:gd name="T58" fmla="*/ 31 w 492"/>
                  <a:gd name="T59" fmla="*/ 15 h 687"/>
                  <a:gd name="T60" fmla="*/ 31 w 492"/>
                  <a:gd name="T61" fmla="*/ 14 h 687"/>
                  <a:gd name="T62" fmla="*/ 31 w 492"/>
                  <a:gd name="T63" fmla="*/ 12 h 687"/>
                  <a:gd name="T64" fmla="*/ 31 w 492"/>
                  <a:gd name="T65" fmla="*/ 11 h 687"/>
                  <a:gd name="T66" fmla="*/ 31 w 492"/>
                  <a:gd name="T67" fmla="*/ 9 h 687"/>
                  <a:gd name="T68" fmla="*/ 31 w 492"/>
                  <a:gd name="T69" fmla="*/ 7 h 687"/>
                  <a:gd name="T70" fmla="*/ 31 w 492"/>
                  <a:gd name="T71" fmla="*/ 6 h 687"/>
                  <a:gd name="T72" fmla="*/ 23 w 492"/>
                  <a:gd name="T73" fmla="*/ 1 h 687"/>
                  <a:gd name="T74" fmla="*/ 21 w 492"/>
                  <a:gd name="T75" fmla="*/ 0 h 6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92"/>
                  <a:gd name="T115" fmla="*/ 0 h 687"/>
                  <a:gd name="T116" fmla="*/ 492 w 492"/>
                  <a:gd name="T117" fmla="*/ 687 h 6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92" h="687">
                    <a:moveTo>
                      <a:pt x="341" y="0"/>
                    </a:moveTo>
                    <a:lnTo>
                      <a:pt x="0" y="559"/>
                    </a:lnTo>
                    <a:lnTo>
                      <a:pt x="0" y="590"/>
                    </a:lnTo>
                    <a:lnTo>
                      <a:pt x="166" y="687"/>
                    </a:lnTo>
                    <a:lnTo>
                      <a:pt x="187" y="676"/>
                    </a:lnTo>
                    <a:lnTo>
                      <a:pt x="207" y="664"/>
                    </a:lnTo>
                    <a:lnTo>
                      <a:pt x="226" y="651"/>
                    </a:lnTo>
                    <a:lnTo>
                      <a:pt x="245" y="639"/>
                    </a:lnTo>
                    <a:lnTo>
                      <a:pt x="264" y="626"/>
                    </a:lnTo>
                    <a:lnTo>
                      <a:pt x="281" y="612"/>
                    </a:lnTo>
                    <a:lnTo>
                      <a:pt x="298" y="597"/>
                    </a:lnTo>
                    <a:lnTo>
                      <a:pt x="314" y="584"/>
                    </a:lnTo>
                    <a:lnTo>
                      <a:pt x="330" y="568"/>
                    </a:lnTo>
                    <a:lnTo>
                      <a:pt x="345" y="553"/>
                    </a:lnTo>
                    <a:lnTo>
                      <a:pt x="358" y="536"/>
                    </a:lnTo>
                    <a:lnTo>
                      <a:pt x="372" y="520"/>
                    </a:lnTo>
                    <a:lnTo>
                      <a:pt x="385" y="503"/>
                    </a:lnTo>
                    <a:lnTo>
                      <a:pt x="397" y="485"/>
                    </a:lnTo>
                    <a:lnTo>
                      <a:pt x="408" y="467"/>
                    </a:lnTo>
                    <a:lnTo>
                      <a:pt x="419" y="449"/>
                    </a:lnTo>
                    <a:lnTo>
                      <a:pt x="428" y="430"/>
                    </a:lnTo>
                    <a:lnTo>
                      <a:pt x="437" y="411"/>
                    </a:lnTo>
                    <a:lnTo>
                      <a:pt x="445" y="391"/>
                    </a:lnTo>
                    <a:lnTo>
                      <a:pt x="454" y="371"/>
                    </a:lnTo>
                    <a:lnTo>
                      <a:pt x="460" y="350"/>
                    </a:lnTo>
                    <a:lnTo>
                      <a:pt x="466" y="328"/>
                    </a:lnTo>
                    <a:lnTo>
                      <a:pt x="473" y="307"/>
                    </a:lnTo>
                    <a:lnTo>
                      <a:pt x="477" y="285"/>
                    </a:lnTo>
                    <a:lnTo>
                      <a:pt x="481" y="262"/>
                    </a:lnTo>
                    <a:lnTo>
                      <a:pt x="486" y="239"/>
                    </a:lnTo>
                    <a:lnTo>
                      <a:pt x="488" y="215"/>
                    </a:lnTo>
                    <a:lnTo>
                      <a:pt x="490" y="192"/>
                    </a:lnTo>
                    <a:lnTo>
                      <a:pt x="492" y="166"/>
                    </a:lnTo>
                    <a:lnTo>
                      <a:pt x="492" y="142"/>
                    </a:lnTo>
                    <a:lnTo>
                      <a:pt x="492" y="117"/>
                    </a:lnTo>
                    <a:lnTo>
                      <a:pt x="492" y="90"/>
                    </a:lnTo>
                    <a:lnTo>
                      <a:pt x="368" y="7"/>
                    </a:lnTo>
                    <a:lnTo>
                      <a:pt x="341" y="0"/>
                    </a:lnTo>
                    <a:close/>
                  </a:path>
                </a:pathLst>
              </a:custGeom>
              <a:solidFill>
                <a:srgbClr val="D5CF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54" name="Freeform 21"/>
              <p:cNvSpPr>
                <a:spLocks/>
              </p:cNvSpPr>
              <p:nvPr/>
            </p:nvSpPr>
            <p:spPr bwMode="auto">
              <a:xfrm>
                <a:off x="1070" y="3609"/>
                <a:ext cx="123" cy="172"/>
              </a:xfrm>
              <a:custGeom>
                <a:avLst/>
                <a:gdLst>
                  <a:gd name="T0" fmla="*/ 21 w 492"/>
                  <a:gd name="T1" fmla="*/ 0 h 687"/>
                  <a:gd name="T2" fmla="*/ 0 w 492"/>
                  <a:gd name="T3" fmla="*/ 35 h 687"/>
                  <a:gd name="T4" fmla="*/ 0 w 492"/>
                  <a:gd name="T5" fmla="*/ 37 h 687"/>
                  <a:gd name="T6" fmla="*/ 11 w 492"/>
                  <a:gd name="T7" fmla="*/ 43 h 687"/>
                  <a:gd name="T8" fmla="*/ 12 w 492"/>
                  <a:gd name="T9" fmla="*/ 42 h 687"/>
                  <a:gd name="T10" fmla="*/ 13 w 492"/>
                  <a:gd name="T11" fmla="*/ 42 h 687"/>
                  <a:gd name="T12" fmla="*/ 14 w 492"/>
                  <a:gd name="T13" fmla="*/ 41 h 687"/>
                  <a:gd name="T14" fmla="*/ 15 w 492"/>
                  <a:gd name="T15" fmla="*/ 40 h 687"/>
                  <a:gd name="T16" fmla="*/ 17 w 492"/>
                  <a:gd name="T17" fmla="*/ 39 h 687"/>
                  <a:gd name="T18" fmla="*/ 18 w 492"/>
                  <a:gd name="T19" fmla="*/ 38 h 687"/>
                  <a:gd name="T20" fmla="*/ 19 w 492"/>
                  <a:gd name="T21" fmla="*/ 37 h 687"/>
                  <a:gd name="T22" fmla="*/ 20 w 492"/>
                  <a:gd name="T23" fmla="*/ 37 h 687"/>
                  <a:gd name="T24" fmla="*/ 21 w 492"/>
                  <a:gd name="T25" fmla="*/ 36 h 687"/>
                  <a:gd name="T26" fmla="*/ 22 w 492"/>
                  <a:gd name="T27" fmla="*/ 35 h 687"/>
                  <a:gd name="T28" fmla="*/ 23 w 492"/>
                  <a:gd name="T29" fmla="*/ 34 h 687"/>
                  <a:gd name="T30" fmla="*/ 23 w 492"/>
                  <a:gd name="T31" fmla="*/ 33 h 687"/>
                  <a:gd name="T32" fmla="*/ 24 w 492"/>
                  <a:gd name="T33" fmla="*/ 32 h 687"/>
                  <a:gd name="T34" fmla="*/ 25 w 492"/>
                  <a:gd name="T35" fmla="*/ 30 h 687"/>
                  <a:gd name="T36" fmla="*/ 26 w 492"/>
                  <a:gd name="T37" fmla="*/ 29 h 687"/>
                  <a:gd name="T38" fmla="*/ 26 w 492"/>
                  <a:gd name="T39" fmla="*/ 28 h 687"/>
                  <a:gd name="T40" fmla="*/ 27 w 492"/>
                  <a:gd name="T41" fmla="*/ 27 h 687"/>
                  <a:gd name="T42" fmla="*/ 27 w 492"/>
                  <a:gd name="T43" fmla="*/ 26 h 687"/>
                  <a:gd name="T44" fmla="*/ 28 w 492"/>
                  <a:gd name="T45" fmla="*/ 25 h 687"/>
                  <a:gd name="T46" fmla="*/ 29 w 492"/>
                  <a:gd name="T47" fmla="*/ 23 h 687"/>
                  <a:gd name="T48" fmla="*/ 29 w 492"/>
                  <a:gd name="T49" fmla="*/ 22 h 687"/>
                  <a:gd name="T50" fmla="*/ 29 w 492"/>
                  <a:gd name="T51" fmla="*/ 21 h 687"/>
                  <a:gd name="T52" fmla="*/ 30 w 492"/>
                  <a:gd name="T53" fmla="*/ 19 h 687"/>
                  <a:gd name="T54" fmla="*/ 30 w 492"/>
                  <a:gd name="T55" fmla="*/ 18 h 687"/>
                  <a:gd name="T56" fmla="*/ 30 w 492"/>
                  <a:gd name="T57" fmla="*/ 17 h 687"/>
                  <a:gd name="T58" fmla="*/ 31 w 492"/>
                  <a:gd name="T59" fmla="*/ 15 h 687"/>
                  <a:gd name="T60" fmla="*/ 31 w 492"/>
                  <a:gd name="T61" fmla="*/ 14 h 687"/>
                  <a:gd name="T62" fmla="*/ 31 w 492"/>
                  <a:gd name="T63" fmla="*/ 12 h 687"/>
                  <a:gd name="T64" fmla="*/ 31 w 492"/>
                  <a:gd name="T65" fmla="*/ 11 h 687"/>
                  <a:gd name="T66" fmla="*/ 31 w 492"/>
                  <a:gd name="T67" fmla="*/ 9 h 687"/>
                  <a:gd name="T68" fmla="*/ 31 w 492"/>
                  <a:gd name="T69" fmla="*/ 7 h 687"/>
                  <a:gd name="T70" fmla="*/ 31 w 492"/>
                  <a:gd name="T71" fmla="*/ 6 h 687"/>
                  <a:gd name="T72" fmla="*/ 23 w 492"/>
                  <a:gd name="T73" fmla="*/ 1 h 687"/>
                  <a:gd name="T74" fmla="*/ 21 w 492"/>
                  <a:gd name="T75" fmla="*/ 0 h 6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92"/>
                  <a:gd name="T115" fmla="*/ 0 h 687"/>
                  <a:gd name="T116" fmla="*/ 492 w 492"/>
                  <a:gd name="T117" fmla="*/ 687 h 6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92" h="687">
                    <a:moveTo>
                      <a:pt x="341" y="0"/>
                    </a:moveTo>
                    <a:lnTo>
                      <a:pt x="0" y="559"/>
                    </a:lnTo>
                    <a:lnTo>
                      <a:pt x="0" y="590"/>
                    </a:lnTo>
                    <a:lnTo>
                      <a:pt x="166" y="687"/>
                    </a:lnTo>
                    <a:lnTo>
                      <a:pt x="187" y="676"/>
                    </a:lnTo>
                    <a:lnTo>
                      <a:pt x="207" y="664"/>
                    </a:lnTo>
                    <a:lnTo>
                      <a:pt x="226" y="651"/>
                    </a:lnTo>
                    <a:lnTo>
                      <a:pt x="245" y="639"/>
                    </a:lnTo>
                    <a:lnTo>
                      <a:pt x="264" y="626"/>
                    </a:lnTo>
                    <a:lnTo>
                      <a:pt x="281" y="612"/>
                    </a:lnTo>
                    <a:lnTo>
                      <a:pt x="298" y="597"/>
                    </a:lnTo>
                    <a:lnTo>
                      <a:pt x="314" y="584"/>
                    </a:lnTo>
                    <a:lnTo>
                      <a:pt x="330" y="568"/>
                    </a:lnTo>
                    <a:lnTo>
                      <a:pt x="345" y="553"/>
                    </a:lnTo>
                    <a:lnTo>
                      <a:pt x="358" y="536"/>
                    </a:lnTo>
                    <a:lnTo>
                      <a:pt x="372" y="520"/>
                    </a:lnTo>
                    <a:lnTo>
                      <a:pt x="385" y="503"/>
                    </a:lnTo>
                    <a:lnTo>
                      <a:pt x="397" y="485"/>
                    </a:lnTo>
                    <a:lnTo>
                      <a:pt x="408" y="467"/>
                    </a:lnTo>
                    <a:lnTo>
                      <a:pt x="419" y="449"/>
                    </a:lnTo>
                    <a:lnTo>
                      <a:pt x="428" y="430"/>
                    </a:lnTo>
                    <a:lnTo>
                      <a:pt x="437" y="411"/>
                    </a:lnTo>
                    <a:lnTo>
                      <a:pt x="445" y="391"/>
                    </a:lnTo>
                    <a:lnTo>
                      <a:pt x="454" y="371"/>
                    </a:lnTo>
                    <a:lnTo>
                      <a:pt x="460" y="350"/>
                    </a:lnTo>
                    <a:lnTo>
                      <a:pt x="466" y="328"/>
                    </a:lnTo>
                    <a:lnTo>
                      <a:pt x="473" y="307"/>
                    </a:lnTo>
                    <a:lnTo>
                      <a:pt x="477" y="285"/>
                    </a:lnTo>
                    <a:lnTo>
                      <a:pt x="481" y="262"/>
                    </a:lnTo>
                    <a:lnTo>
                      <a:pt x="486" y="239"/>
                    </a:lnTo>
                    <a:lnTo>
                      <a:pt x="488" y="215"/>
                    </a:lnTo>
                    <a:lnTo>
                      <a:pt x="490" y="192"/>
                    </a:lnTo>
                    <a:lnTo>
                      <a:pt x="492" y="166"/>
                    </a:lnTo>
                    <a:lnTo>
                      <a:pt x="492" y="142"/>
                    </a:lnTo>
                    <a:lnTo>
                      <a:pt x="492" y="117"/>
                    </a:lnTo>
                    <a:lnTo>
                      <a:pt x="492" y="90"/>
                    </a:lnTo>
                    <a:lnTo>
                      <a:pt x="368" y="7"/>
                    </a:lnTo>
                    <a:lnTo>
                      <a:pt x="341"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55" name="Line 22"/>
              <p:cNvSpPr>
                <a:spLocks noChangeShapeType="1"/>
              </p:cNvSpPr>
              <p:nvPr/>
            </p:nvSpPr>
            <p:spPr bwMode="auto">
              <a:xfrm flipH="1">
                <a:off x="1083" y="3616"/>
                <a:ext cx="87" cy="147"/>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6856" name="Freeform 23"/>
              <p:cNvSpPr>
                <a:spLocks/>
              </p:cNvSpPr>
              <p:nvPr/>
            </p:nvSpPr>
            <p:spPr bwMode="auto">
              <a:xfrm>
                <a:off x="1161" y="3446"/>
                <a:ext cx="261" cy="302"/>
              </a:xfrm>
              <a:custGeom>
                <a:avLst/>
                <a:gdLst>
                  <a:gd name="T0" fmla="*/ 0 w 1046"/>
                  <a:gd name="T1" fmla="*/ 74 h 1209"/>
                  <a:gd name="T2" fmla="*/ 2 w 1046"/>
                  <a:gd name="T3" fmla="*/ 75 h 1209"/>
                  <a:gd name="T4" fmla="*/ 5 w 1046"/>
                  <a:gd name="T5" fmla="*/ 75 h 1209"/>
                  <a:gd name="T6" fmla="*/ 7 w 1046"/>
                  <a:gd name="T7" fmla="*/ 75 h 1209"/>
                  <a:gd name="T8" fmla="*/ 9 w 1046"/>
                  <a:gd name="T9" fmla="*/ 75 h 1209"/>
                  <a:gd name="T10" fmla="*/ 12 w 1046"/>
                  <a:gd name="T11" fmla="*/ 75 h 1209"/>
                  <a:gd name="T12" fmla="*/ 14 w 1046"/>
                  <a:gd name="T13" fmla="*/ 75 h 1209"/>
                  <a:gd name="T14" fmla="*/ 17 w 1046"/>
                  <a:gd name="T15" fmla="*/ 74 h 1209"/>
                  <a:gd name="T16" fmla="*/ 19 w 1046"/>
                  <a:gd name="T17" fmla="*/ 73 h 1209"/>
                  <a:gd name="T18" fmla="*/ 22 w 1046"/>
                  <a:gd name="T19" fmla="*/ 72 h 1209"/>
                  <a:gd name="T20" fmla="*/ 24 w 1046"/>
                  <a:gd name="T21" fmla="*/ 71 h 1209"/>
                  <a:gd name="T22" fmla="*/ 26 w 1046"/>
                  <a:gd name="T23" fmla="*/ 70 h 1209"/>
                  <a:gd name="T24" fmla="*/ 29 w 1046"/>
                  <a:gd name="T25" fmla="*/ 68 h 1209"/>
                  <a:gd name="T26" fmla="*/ 31 w 1046"/>
                  <a:gd name="T27" fmla="*/ 66 h 1209"/>
                  <a:gd name="T28" fmla="*/ 34 w 1046"/>
                  <a:gd name="T29" fmla="*/ 64 h 1209"/>
                  <a:gd name="T30" fmla="*/ 36 w 1046"/>
                  <a:gd name="T31" fmla="*/ 62 h 1209"/>
                  <a:gd name="T32" fmla="*/ 38 w 1046"/>
                  <a:gd name="T33" fmla="*/ 60 h 1209"/>
                  <a:gd name="T34" fmla="*/ 43 w 1046"/>
                  <a:gd name="T35" fmla="*/ 54 h 1209"/>
                  <a:gd name="T36" fmla="*/ 46 w 1046"/>
                  <a:gd name="T37" fmla="*/ 51 h 1209"/>
                  <a:gd name="T38" fmla="*/ 48 w 1046"/>
                  <a:gd name="T39" fmla="*/ 47 h 1209"/>
                  <a:gd name="T40" fmla="*/ 51 w 1046"/>
                  <a:gd name="T41" fmla="*/ 43 h 1209"/>
                  <a:gd name="T42" fmla="*/ 53 w 1046"/>
                  <a:gd name="T43" fmla="*/ 39 h 1209"/>
                  <a:gd name="T44" fmla="*/ 55 w 1046"/>
                  <a:gd name="T45" fmla="*/ 34 h 1209"/>
                  <a:gd name="T46" fmla="*/ 57 w 1046"/>
                  <a:gd name="T47" fmla="*/ 29 h 1209"/>
                  <a:gd name="T48" fmla="*/ 61 w 1046"/>
                  <a:gd name="T49" fmla="*/ 20 h 1209"/>
                  <a:gd name="T50" fmla="*/ 63 w 1046"/>
                  <a:gd name="T51" fmla="*/ 13 h 1209"/>
                  <a:gd name="T52" fmla="*/ 64 w 1046"/>
                  <a:gd name="T53" fmla="*/ 7 h 1209"/>
                  <a:gd name="T54" fmla="*/ 65 w 1046"/>
                  <a:gd name="T55" fmla="*/ 1 h 1209"/>
                  <a:gd name="T56" fmla="*/ 56 w 1046"/>
                  <a:gd name="T57" fmla="*/ 2 h 1209"/>
                  <a:gd name="T58" fmla="*/ 56 w 1046"/>
                  <a:gd name="T59" fmla="*/ 6 h 1209"/>
                  <a:gd name="T60" fmla="*/ 55 w 1046"/>
                  <a:gd name="T61" fmla="*/ 9 h 1209"/>
                  <a:gd name="T62" fmla="*/ 54 w 1046"/>
                  <a:gd name="T63" fmla="*/ 13 h 1209"/>
                  <a:gd name="T64" fmla="*/ 52 w 1046"/>
                  <a:gd name="T65" fmla="*/ 16 h 1209"/>
                  <a:gd name="T66" fmla="*/ 51 w 1046"/>
                  <a:gd name="T67" fmla="*/ 20 h 1209"/>
                  <a:gd name="T68" fmla="*/ 49 w 1046"/>
                  <a:gd name="T69" fmla="*/ 23 h 1209"/>
                  <a:gd name="T70" fmla="*/ 48 w 1046"/>
                  <a:gd name="T71" fmla="*/ 27 h 1209"/>
                  <a:gd name="T72" fmla="*/ 46 w 1046"/>
                  <a:gd name="T73" fmla="*/ 30 h 1209"/>
                  <a:gd name="T74" fmla="*/ 45 w 1046"/>
                  <a:gd name="T75" fmla="*/ 34 h 1209"/>
                  <a:gd name="T76" fmla="*/ 43 w 1046"/>
                  <a:gd name="T77" fmla="*/ 37 h 1209"/>
                  <a:gd name="T78" fmla="*/ 41 w 1046"/>
                  <a:gd name="T79" fmla="*/ 40 h 1209"/>
                  <a:gd name="T80" fmla="*/ 39 w 1046"/>
                  <a:gd name="T81" fmla="*/ 43 h 1209"/>
                  <a:gd name="T82" fmla="*/ 37 w 1046"/>
                  <a:gd name="T83" fmla="*/ 46 h 1209"/>
                  <a:gd name="T84" fmla="*/ 35 w 1046"/>
                  <a:gd name="T85" fmla="*/ 49 h 1209"/>
                  <a:gd name="T86" fmla="*/ 32 w 1046"/>
                  <a:gd name="T87" fmla="*/ 51 h 1209"/>
                  <a:gd name="T88" fmla="*/ 29 w 1046"/>
                  <a:gd name="T89" fmla="*/ 54 h 1209"/>
                  <a:gd name="T90" fmla="*/ 26 w 1046"/>
                  <a:gd name="T91" fmla="*/ 57 h 1209"/>
                  <a:gd name="T92" fmla="*/ 23 w 1046"/>
                  <a:gd name="T93" fmla="*/ 59 h 1209"/>
                  <a:gd name="T94" fmla="*/ 19 w 1046"/>
                  <a:gd name="T95" fmla="*/ 61 h 1209"/>
                  <a:gd name="T96" fmla="*/ 16 w 1046"/>
                  <a:gd name="T97" fmla="*/ 63 h 1209"/>
                  <a:gd name="T98" fmla="*/ 14 w 1046"/>
                  <a:gd name="T99" fmla="*/ 64 h 1209"/>
                  <a:gd name="T100" fmla="*/ 12 w 1046"/>
                  <a:gd name="T101" fmla="*/ 64 h 1209"/>
                  <a:gd name="T102" fmla="*/ 11 w 1046"/>
                  <a:gd name="T103" fmla="*/ 64 h 1209"/>
                  <a:gd name="T104" fmla="*/ 9 w 1046"/>
                  <a:gd name="T105" fmla="*/ 64 h 1209"/>
                  <a:gd name="T106" fmla="*/ 8 w 1046"/>
                  <a:gd name="T107" fmla="*/ 64 h 1209"/>
                  <a:gd name="T108" fmla="*/ 6 w 1046"/>
                  <a:gd name="T109" fmla="*/ 64 h 12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6"/>
                  <a:gd name="T166" fmla="*/ 0 h 1209"/>
                  <a:gd name="T167" fmla="*/ 1046 w 1046"/>
                  <a:gd name="T168" fmla="*/ 1209 h 12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6" h="1209">
                    <a:moveTo>
                      <a:pt x="94" y="1017"/>
                    </a:moveTo>
                    <a:lnTo>
                      <a:pt x="0" y="1194"/>
                    </a:lnTo>
                    <a:lnTo>
                      <a:pt x="19" y="1199"/>
                    </a:lnTo>
                    <a:lnTo>
                      <a:pt x="39" y="1202"/>
                    </a:lnTo>
                    <a:lnTo>
                      <a:pt x="58" y="1205"/>
                    </a:lnTo>
                    <a:lnTo>
                      <a:pt x="77" y="1207"/>
                    </a:lnTo>
                    <a:lnTo>
                      <a:pt x="96" y="1208"/>
                    </a:lnTo>
                    <a:lnTo>
                      <a:pt x="116" y="1209"/>
                    </a:lnTo>
                    <a:lnTo>
                      <a:pt x="135" y="1209"/>
                    </a:lnTo>
                    <a:lnTo>
                      <a:pt x="154" y="1208"/>
                    </a:lnTo>
                    <a:lnTo>
                      <a:pt x="173" y="1206"/>
                    </a:lnTo>
                    <a:lnTo>
                      <a:pt x="194" y="1204"/>
                    </a:lnTo>
                    <a:lnTo>
                      <a:pt x="213" y="1201"/>
                    </a:lnTo>
                    <a:lnTo>
                      <a:pt x="232" y="1196"/>
                    </a:lnTo>
                    <a:lnTo>
                      <a:pt x="251" y="1192"/>
                    </a:lnTo>
                    <a:lnTo>
                      <a:pt x="271" y="1187"/>
                    </a:lnTo>
                    <a:lnTo>
                      <a:pt x="290" y="1181"/>
                    </a:lnTo>
                    <a:lnTo>
                      <a:pt x="309" y="1173"/>
                    </a:lnTo>
                    <a:lnTo>
                      <a:pt x="328" y="1166"/>
                    </a:lnTo>
                    <a:lnTo>
                      <a:pt x="348" y="1157"/>
                    </a:lnTo>
                    <a:lnTo>
                      <a:pt x="367" y="1148"/>
                    </a:lnTo>
                    <a:lnTo>
                      <a:pt x="386" y="1138"/>
                    </a:lnTo>
                    <a:lnTo>
                      <a:pt x="405" y="1127"/>
                    </a:lnTo>
                    <a:lnTo>
                      <a:pt x="426" y="1115"/>
                    </a:lnTo>
                    <a:lnTo>
                      <a:pt x="445" y="1103"/>
                    </a:lnTo>
                    <a:lnTo>
                      <a:pt x="464" y="1089"/>
                    </a:lnTo>
                    <a:lnTo>
                      <a:pt x="483" y="1076"/>
                    </a:lnTo>
                    <a:lnTo>
                      <a:pt x="503" y="1061"/>
                    </a:lnTo>
                    <a:lnTo>
                      <a:pt x="522" y="1046"/>
                    </a:lnTo>
                    <a:lnTo>
                      <a:pt x="541" y="1030"/>
                    </a:lnTo>
                    <a:lnTo>
                      <a:pt x="560" y="1013"/>
                    </a:lnTo>
                    <a:lnTo>
                      <a:pt x="580" y="995"/>
                    </a:lnTo>
                    <a:lnTo>
                      <a:pt x="599" y="976"/>
                    </a:lnTo>
                    <a:lnTo>
                      <a:pt x="618" y="957"/>
                    </a:lnTo>
                    <a:lnTo>
                      <a:pt x="659" y="912"/>
                    </a:lnTo>
                    <a:lnTo>
                      <a:pt x="699" y="863"/>
                    </a:lnTo>
                    <a:lnTo>
                      <a:pt x="719" y="837"/>
                    </a:lnTo>
                    <a:lnTo>
                      <a:pt x="739" y="811"/>
                    </a:lnTo>
                    <a:lnTo>
                      <a:pt x="758" y="783"/>
                    </a:lnTo>
                    <a:lnTo>
                      <a:pt x="778" y="755"/>
                    </a:lnTo>
                    <a:lnTo>
                      <a:pt x="797" y="725"/>
                    </a:lnTo>
                    <a:lnTo>
                      <a:pt x="815" y="693"/>
                    </a:lnTo>
                    <a:lnTo>
                      <a:pt x="834" y="660"/>
                    </a:lnTo>
                    <a:lnTo>
                      <a:pt x="852" y="627"/>
                    </a:lnTo>
                    <a:lnTo>
                      <a:pt x="870" y="590"/>
                    </a:lnTo>
                    <a:lnTo>
                      <a:pt x="888" y="551"/>
                    </a:lnTo>
                    <a:lnTo>
                      <a:pt x="905" y="511"/>
                    </a:lnTo>
                    <a:lnTo>
                      <a:pt x="922" y="469"/>
                    </a:lnTo>
                    <a:lnTo>
                      <a:pt x="950" y="396"/>
                    </a:lnTo>
                    <a:lnTo>
                      <a:pt x="974" y="328"/>
                    </a:lnTo>
                    <a:lnTo>
                      <a:pt x="994" y="265"/>
                    </a:lnTo>
                    <a:lnTo>
                      <a:pt x="1010" y="208"/>
                    </a:lnTo>
                    <a:lnTo>
                      <a:pt x="1023" y="155"/>
                    </a:lnTo>
                    <a:lnTo>
                      <a:pt x="1034" y="108"/>
                    </a:lnTo>
                    <a:lnTo>
                      <a:pt x="1041" y="63"/>
                    </a:lnTo>
                    <a:lnTo>
                      <a:pt x="1046" y="22"/>
                    </a:lnTo>
                    <a:lnTo>
                      <a:pt x="911" y="0"/>
                    </a:lnTo>
                    <a:lnTo>
                      <a:pt x="905" y="30"/>
                    </a:lnTo>
                    <a:lnTo>
                      <a:pt x="899" y="60"/>
                    </a:lnTo>
                    <a:lnTo>
                      <a:pt x="893" y="91"/>
                    </a:lnTo>
                    <a:lnTo>
                      <a:pt x="885" y="120"/>
                    </a:lnTo>
                    <a:lnTo>
                      <a:pt x="878" y="149"/>
                    </a:lnTo>
                    <a:lnTo>
                      <a:pt x="869" y="179"/>
                    </a:lnTo>
                    <a:lnTo>
                      <a:pt x="861" y="207"/>
                    </a:lnTo>
                    <a:lnTo>
                      <a:pt x="851" y="237"/>
                    </a:lnTo>
                    <a:lnTo>
                      <a:pt x="841" y="264"/>
                    </a:lnTo>
                    <a:lnTo>
                      <a:pt x="830" y="293"/>
                    </a:lnTo>
                    <a:lnTo>
                      <a:pt x="819" y="322"/>
                    </a:lnTo>
                    <a:lnTo>
                      <a:pt x="807" y="349"/>
                    </a:lnTo>
                    <a:lnTo>
                      <a:pt x="794" y="377"/>
                    </a:lnTo>
                    <a:lnTo>
                      <a:pt x="781" y="404"/>
                    </a:lnTo>
                    <a:lnTo>
                      <a:pt x="768" y="431"/>
                    </a:lnTo>
                    <a:lnTo>
                      <a:pt x="754" y="458"/>
                    </a:lnTo>
                    <a:lnTo>
                      <a:pt x="742" y="486"/>
                    </a:lnTo>
                    <a:lnTo>
                      <a:pt x="731" y="513"/>
                    </a:lnTo>
                    <a:lnTo>
                      <a:pt x="718" y="541"/>
                    </a:lnTo>
                    <a:lnTo>
                      <a:pt x="704" y="566"/>
                    </a:lnTo>
                    <a:lnTo>
                      <a:pt x="690" y="593"/>
                    </a:lnTo>
                    <a:lnTo>
                      <a:pt x="676" y="617"/>
                    </a:lnTo>
                    <a:lnTo>
                      <a:pt x="661" y="642"/>
                    </a:lnTo>
                    <a:lnTo>
                      <a:pt x="645" y="667"/>
                    </a:lnTo>
                    <a:lnTo>
                      <a:pt x="628" y="690"/>
                    </a:lnTo>
                    <a:lnTo>
                      <a:pt x="611" y="713"/>
                    </a:lnTo>
                    <a:lnTo>
                      <a:pt x="594" y="736"/>
                    </a:lnTo>
                    <a:lnTo>
                      <a:pt x="575" y="759"/>
                    </a:lnTo>
                    <a:lnTo>
                      <a:pt x="557" y="780"/>
                    </a:lnTo>
                    <a:lnTo>
                      <a:pt x="538" y="802"/>
                    </a:lnTo>
                    <a:lnTo>
                      <a:pt x="519" y="824"/>
                    </a:lnTo>
                    <a:lnTo>
                      <a:pt x="499" y="845"/>
                    </a:lnTo>
                    <a:lnTo>
                      <a:pt x="471" y="869"/>
                    </a:lnTo>
                    <a:lnTo>
                      <a:pt x="444" y="894"/>
                    </a:lnTo>
                    <a:lnTo>
                      <a:pt x="416" y="915"/>
                    </a:lnTo>
                    <a:lnTo>
                      <a:pt x="390" y="936"/>
                    </a:lnTo>
                    <a:lnTo>
                      <a:pt x="363" y="954"/>
                    </a:lnTo>
                    <a:lnTo>
                      <a:pt x="337" y="971"/>
                    </a:lnTo>
                    <a:lnTo>
                      <a:pt x="310" y="986"/>
                    </a:lnTo>
                    <a:lnTo>
                      <a:pt x="285" y="998"/>
                    </a:lnTo>
                    <a:lnTo>
                      <a:pt x="259" y="1010"/>
                    </a:lnTo>
                    <a:lnTo>
                      <a:pt x="235" y="1018"/>
                    </a:lnTo>
                    <a:lnTo>
                      <a:pt x="222" y="1022"/>
                    </a:lnTo>
                    <a:lnTo>
                      <a:pt x="211" y="1025"/>
                    </a:lnTo>
                    <a:lnTo>
                      <a:pt x="198" y="1027"/>
                    </a:lnTo>
                    <a:lnTo>
                      <a:pt x="186" y="1028"/>
                    </a:lnTo>
                    <a:lnTo>
                      <a:pt x="175" y="1029"/>
                    </a:lnTo>
                    <a:lnTo>
                      <a:pt x="162" y="1029"/>
                    </a:lnTo>
                    <a:lnTo>
                      <a:pt x="150" y="1029"/>
                    </a:lnTo>
                    <a:lnTo>
                      <a:pt x="138" y="1028"/>
                    </a:lnTo>
                    <a:lnTo>
                      <a:pt x="128" y="1027"/>
                    </a:lnTo>
                    <a:lnTo>
                      <a:pt x="116" y="1024"/>
                    </a:lnTo>
                    <a:lnTo>
                      <a:pt x="105" y="1022"/>
                    </a:lnTo>
                    <a:lnTo>
                      <a:pt x="94" y="1017"/>
                    </a:lnTo>
                    <a:close/>
                  </a:path>
                </a:pathLst>
              </a:custGeom>
              <a:solidFill>
                <a:srgbClr val="D5CF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57" name="Freeform 24"/>
              <p:cNvSpPr>
                <a:spLocks/>
              </p:cNvSpPr>
              <p:nvPr/>
            </p:nvSpPr>
            <p:spPr bwMode="auto">
              <a:xfrm>
                <a:off x="1161" y="3446"/>
                <a:ext cx="261" cy="302"/>
              </a:xfrm>
              <a:custGeom>
                <a:avLst/>
                <a:gdLst>
                  <a:gd name="T0" fmla="*/ 0 w 1046"/>
                  <a:gd name="T1" fmla="*/ 74 h 1209"/>
                  <a:gd name="T2" fmla="*/ 2 w 1046"/>
                  <a:gd name="T3" fmla="*/ 75 h 1209"/>
                  <a:gd name="T4" fmla="*/ 5 w 1046"/>
                  <a:gd name="T5" fmla="*/ 75 h 1209"/>
                  <a:gd name="T6" fmla="*/ 7 w 1046"/>
                  <a:gd name="T7" fmla="*/ 75 h 1209"/>
                  <a:gd name="T8" fmla="*/ 9 w 1046"/>
                  <a:gd name="T9" fmla="*/ 75 h 1209"/>
                  <a:gd name="T10" fmla="*/ 12 w 1046"/>
                  <a:gd name="T11" fmla="*/ 75 h 1209"/>
                  <a:gd name="T12" fmla="*/ 14 w 1046"/>
                  <a:gd name="T13" fmla="*/ 75 h 1209"/>
                  <a:gd name="T14" fmla="*/ 17 w 1046"/>
                  <a:gd name="T15" fmla="*/ 74 h 1209"/>
                  <a:gd name="T16" fmla="*/ 19 w 1046"/>
                  <a:gd name="T17" fmla="*/ 73 h 1209"/>
                  <a:gd name="T18" fmla="*/ 22 w 1046"/>
                  <a:gd name="T19" fmla="*/ 72 h 1209"/>
                  <a:gd name="T20" fmla="*/ 24 w 1046"/>
                  <a:gd name="T21" fmla="*/ 71 h 1209"/>
                  <a:gd name="T22" fmla="*/ 26 w 1046"/>
                  <a:gd name="T23" fmla="*/ 70 h 1209"/>
                  <a:gd name="T24" fmla="*/ 29 w 1046"/>
                  <a:gd name="T25" fmla="*/ 68 h 1209"/>
                  <a:gd name="T26" fmla="*/ 31 w 1046"/>
                  <a:gd name="T27" fmla="*/ 66 h 1209"/>
                  <a:gd name="T28" fmla="*/ 34 w 1046"/>
                  <a:gd name="T29" fmla="*/ 64 h 1209"/>
                  <a:gd name="T30" fmla="*/ 36 w 1046"/>
                  <a:gd name="T31" fmla="*/ 62 h 1209"/>
                  <a:gd name="T32" fmla="*/ 38 w 1046"/>
                  <a:gd name="T33" fmla="*/ 60 h 1209"/>
                  <a:gd name="T34" fmla="*/ 43 w 1046"/>
                  <a:gd name="T35" fmla="*/ 54 h 1209"/>
                  <a:gd name="T36" fmla="*/ 46 w 1046"/>
                  <a:gd name="T37" fmla="*/ 51 h 1209"/>
                  <a:gd name="T38" fmla="*/ 48 w 1046"/>
                  <a:gd name="T39" fmla="*/ 47 h 1209"/>
                  <a:gd name="T40" fmla="*/ 51 w 1046"/>
                  <a:gd name="T41" fmla="*/ 43 h 1209"/>
                  <a:gd name="T42" fmla="*/ 53 w 1046"/>
                  <a:gd name="T43" fmla="*/ 39 h 1209"/>
                  <a:gd name="T44" fmla="*/ 55 w 1046"/>
                  <a:gd name="T45" fmla="*/ 34 h 1209"/>
                  <a:gd name="T46" fmla="*/ 57 w 1046"/>
                  <a:gd name="T47" fmla="*/ 29 h 1209"/>
                  <a:gd name="T48" fmla="*/ 61 w 1046"/>
                  <a:gd name="T49" fmla="*/ 20 h 1209"/>
                  <a:gd name="T50" fmla="*/ 63 w 1046"/>
                  <a:gd name="T51" fmla="*/ 13 h 1209"/>
                  <a:gd name="T52" fmla="*/ 64 w 1046"/>
                  <a:gd name="T53" fmla="*/ 7 h 1209"/>
                  <a:gd name="T54" fmla="*/ 65 w 1046"/>
                  <a:gd name="T55" fmla="*/ 1 h 1209"/>
                  <a:gd name="T56" fmla="*/ 56 w 1046"/>
                  <a:gd name="T57" fmla="*/ 2 h 1209"/>
                  <a:gd name="T58" fmla="*/ 56 w 1046"/>
                  <a:gd name="T59" fmla="*/ 6 h 1209"/>
                  <a:gd name="T60" fmla="*/ 55 w 1046"/>
                  <a:gd name="T61" fmla="*/ 9 h 1209"/>
                  <a:gd name="T62" fmla="*/ 54 w 1046"/>
                  <a:gd name="T63" fmla="*/ 13 h 1209"/>
                  <a:gd name="T64" fmla="*/ 52 w 1046"/>
                  <a:gd name="T65" fmla="*/ 16 h 1209"/>
                  <a:gd name="T66" fmla="*/ 51 w 1046"/>
                  <a:gd name="T67" fmla="*/ 20 h 1209"/>
                  <a:gd name="T68" fmla="*/ 49 w 1046"/>
                  <a:gd name="T69" fmla="*/ 23 h 1209"/>
                  <a:gd name="T70" fmla="*/ 48 w 1046"/>
                  <a:gd name="T71" fmla="*/ 27 h 1209"/>
                  <a:gd name="T72" fmla="*/ 46 w 1046"/>
                  <a:gd name="T73" fmla="*/ 30 h 1209"/>
                  <a:gd name="T74" fmla="*/ 45 w 1046"/>
                  <a:gd name="T75" fmla="*/ 34 h 1209"/>
                  <a:gd name="T76" fmla="*/ 43 w 1046"/>
                  <a:gd name="T77" fmla="*/ 37 h 1209"/>
                  <a:gd name="T78" fmla="*/ 41 w 1046"/>
                  <a:gd name="T79" fmla="*/ 40 h 1209"/>
                  <a:gd name="T80" fmla="*/ 39 w 1046"/>
                  <a:gd name="T81" fmla="*/ 43 h 1209"/>
                  <a:gd name="T82" fmla="*/ 37 w 1046"/>
                  <a:gd name="T83" fmla="*/ 46 h 1209"/>
                  <a:gd name="T84" fmla="*/ 35 w 1046"/>
                  <a:gd name="T85" fmla="*/ 49 h 1209"/>
                  <a:gd name="T86" fmla="*/ 32 w 1046"/>
                  <a:gd name="T87" fmla="*/ 51 h 1209"/>
                  <a:gd name="T88" fmla="*/ 29 w 1046"/>
                  <a:gd name="T89" fmla="*/ 54 h 1209"/>
                  <a:gd name="T90" fmla="*/ 26 w 1046"/>
                  <a:gd name="T91" fmla="*/ 57 h 1209"/>
                  <a:gd name="T92" fmla="*/ 23 w 1046"/>
                  <a:gd name="T93" fmla="*/ 59 h 1209"/>
                  <a:gd name="T94" fmla="*/ 19 w 1046"/>
                  <a:gd name="T95" fmla="*/ 61 h 1209"/>
                  <a:gd name="T96" fmla="*/ 16 w 1046"/>
                  <a:gd name="T97" fmla="*/ 63 h 1209"/>
                  <a:gd name="T98" fmla="*/ 14 w 1046"/>
                  <a:gd name="T99" fmla="*/ 64 h 1209"/>
                  <a:gd name="T100" fmla="*/ 12 w 1046"/>
                  <a:gd name="T101" fmla="*/ 64 h 1209"/>
                  <a:gd name="T102" fmla="*/ 11 w 1046"/>
                  <a:gd name="T103" fmla="*/ 64 h 1209"/>
                  <a:gd name="T104" fmla="*/ 9 w 1046"/>
                  <a:gd name="T105" fmla="*/ 64 h 1209"/>
                  <a:gd name="T106" fmla="*/ 8 w 1046"/>
                  <a:gd name="T107" fmla="*/ 64 h 1209"/>
                  <a:gd name="T108" fmla="*/ 6 w 1046"/>
                  <a:gd name="T109" fmla="*/ 64 h 12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6"/>
                  <a:gd name="T166" fmla="*/ 0 h 1209"/>
                  <a:gd name="T167" fmla="*/ 1046 w 1046"/>
                  <a:gd name="T168" fmla="*/ 1209 h 12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6" h="1209">
                    <a:moveTo>
                      <a:pt x="94" y="1017"/>
                    </a:moveTo>
                    <a:lnTo>
                      <a:pt x="0" y="1194"/>
                    </a:lnTo>
                    <a:lnTo>
                      <a:pt x="19" y="1199"/>
                    </a:lnTo>
                    <a:lnTo>
                      <a:pt x="39" y="1202"/>
                    </a:lnTo>
                    <a:lnTo>
                      <a:pt x="58" y="1205"/>
                    </a:lnTo>
                    <a:lnTo>
                      <a:pt x="77" y="1207"/>
                    </a:lnTo>
                    <a:lnTo>
                      <a:pt x="96" y="1208"/>
                    </a:lnTo>
                    <a:lnTo>
                      <a:pt x="116" y="1209"/>
                    </a:lnTo>
                    <a:lnTo>
                      <a:pt x="135" y="1209"/>
                    </a:lnTo>
                    <a:lnTo>
                      <a:pt x="154" y="1208"/>
                    </a:lnTo>
                    <a:lnTo>
                      <a:pt x="173" y="1206"/>
                    </a:lnTo>
                    <a:lnTo>
                      <a:pt x="194" y="1204"/>
                    </a:lnTo>
                    <a:lnTo>
                      <a:pt x="213" y="1201"/>
                    </a:lnTo>
                    <a:lnTo>
                      <a:pt x="232" y="1196"/>
                    </a:lnTo>
                    <a:lnTo>
                      <a:pt x="251" y="1192"/>
                    </a:lnTo>
                    <a:lnTo>
                      <a:pt x="271" y="1187"/>
                    </a:lnTo>
                    <a:lnTo>
                      <a:pt x="290" y="1181"/>
                    </a:lnTo>
                    <a:lnTo>
                      <a:pt x="309" y="1173"/>
                    </a:lnTo>
                    <a:lnTo>
                      <a:pt x="328" y="1166"/>
                    </a:lnTo>
                    <a:lnTo>
                      <a:pt x="348" y="1157"/>
                    </a:lnTo>
                    <a:lnTo>
                      <a:pt x="367" y="1148"/>
                    </a:lnTo>
                    <a:lnTo>
                      <a:pt x="386" y="1138"/>
                    </a:lnTo>
                    <a:lnTo>
                      <a:pt x="405" y="1127"/>
                    </a:lnTo>
                    <a:lnTo>
                      <a:pt x="426" y="1115"/>
                    </a:lnTo>
                    <a:lnTo>
                      <a:pt x="445" y="1103"/>
                    </a:lnTo>
                    <a:lnTo>
                      <a:pt x="464" y="1089"/>
                    </a:lnTo>
                    <a:lnTo>
                      <a:pt x="483" y="1076"/>
                    </a:lnTo>
                    <a:lnTo>
                      <a:pt x="503" y="1061"/>
                    </a:lnTo>
                    <a:lnTo>
                      <a:pt x="522" y="1046"/>
                    </a:lnTo>
                    <a:lnTo>
                      <a:pt x="541" y="1030"/>
                    </a:lnTo>
                    <a:lnTo>
                      <a:pt x="560" y="1013"/>
                    </a:lnTo>
                    <a:lnTo>
                      <a:pt x="580" y="995"/>
                    </a:lnTo>
                    <a:lnTo>
                      <a:pt x="599" y="976"/>
                    </a:lnTo>
                    <a:lnTo>
                      <a:pt x="618" y="957"/>
                    </a:lnTo>
                    <a:lnTo>
                      <a:pt x="659" y="912"/>
                    </a:lnTo>
                    <a:lnTo>
                      <a:pt x="699" y="863"/>
                    </a:lnTo>
                    <a:lnTo>
                      <a:pt x="719" y="837"/>
                    </a:lnTo>
                    <a:lnTo>
                      <a:pt x="739" y="811"/>
                    </a:lnTo>
                    <a:lnTo>
                      <a:pt x="758" y="783"/>
                    </a:lnTo>
                    <a:lnTo>
                      <a:pt x="778" y="755"/>
                    </a:lnTo>
                    <a:lnTo>
                      <a:pt x="797" y="725"/>
                    </a:lnTo>
                    <a:lnTo>
                      <a:pt x="815" y="693"/>
                    </a:lnTo>
                    <a:lnTo>
                      <a:pt x="834" y="660"/>
                    </a:lnTo>
                    <a:lnTo>
                      <a:pt x="852" y="627"/>
                    </a:lnTo>
                    <a:lnTo>
                      <a:pt x="870" y="590"/>
                    </a:lnTo>
                    <a:lnTo>
                      <a:pt x="888" y="551"/>
                    </a:lnTo>
                    <a:lnTo>
                      <a:pt x="905" y="511"/>
                    </a:lnTo>
                    <a:lnTo>
                      <a:pt x="922" y="469"/>
                    </a:lnTo>
                    <a:lnTo>
                      <a:pt x="950" y="396"/>
                    </a:lnTo>
                    <a:lnTo>
                      <a:pt x="974" y="328"/>
                    </a:lnTo>
                    <a:lnTo>
                      <a:pt x="994" y="265"/>
                    </a:lnTo>
                    <a:lnTo>
                      <a:pt x="1010" y="208"/>
                    </a:lnTo>
                    <a:lnTo>
                      <a:pt x="1023" y="155"/>
                    </a:lnTo>
                    <a:lnTo>
                      <a:pt x="1034" y="108"/>
                    </a:lnTo>
                    <a:lnTo>
                      <a:pt x="1041" y="63"/>
                    </a:lnTo>
                    <a:lnTo>
                      <a:pt x="1046" y="22"/>
                    </a:lnTo>
                    <a:lnTo>
                      <a:pt x="911" y="0"/>
                    </a:lnTo>
                    <a:lnTo>
                      <a:pt x="905" y="30"/>
                    </a:lnTo>
                    <a:lnTo>
                      <a:pt x="899" y="60"/>
                    </a:lnTo>
                    <a:lnTo>
                      <a:pt x="893" y="91"/>
                    </a:lnTo>
                    <a:lnTo>
                      <a:pt x="885" y="120"/>
                    </a:lnTo>
                    <a:lnTo>
                      <a:pt x="878" y="149"/>
                    </a:lnTo>
                    <a:lnTo>
                      <a:pt x="869" y="179"/>
                    </a:lnTo>
                    <a:lnTo>
                      <a:pt x="861" y="207"/>
                    </a:lnTo>
                    <a:lnTo>
                      <a:pt x="851" y="237"/>
                    </a:lnTo>
                    <a:lnTo>
                      <a:pt x="841" y="264"/>
                    </a:lnTo>
                    <a:lnTo>
                      <a:pt x="830" y="293"/>
                    </a:lnTo>
                    <a:lnTo>
                      <a:pt x="819" y="322"/>
                    </a:lnTo>
                    <a:lnTo>
                      <a:pt x="807" y="349"/>
                    </a:lnTo>
                    <a:lnTo>
                      <a:pt x="794" y="377"/>
                    </a:lnTo>
                    <a:lnTo>
                      <a:pt x="781" y="404"/>
                    </a:lnTo>
                    <a:lnTo>
                      <a:pt x="768" y="431"/>
                    </a:lnTo>
                    <a:lnTo>
                      <a:pt x="754" y="458"/>
                    </a:lnTo>
                    <a:lnTo>
                      <a:pt x="742" y="486"/>
                    </a:lnTo>
                    <a:lnTo>
                      <a:pt x="731" y="513"/>
                    </a:lnTo>
                    <a:lnTo>
                      <a:pt x="718" y="541"/>
                    </a:lnTo>
                    <a:lnTo>
                      <a:pt x="704" y="566"/>
                    </a:lnTo>
                    <a:lnTo>
                      <a:pt x="690" y="593"/>
                    </a:lnTo>
                    <a:lnTo>
                      <a:pt x="676" y="617"/>
                    </a:lnTo>
                    <a:lnTo>
                      <a:pt x="661" y="642"/>
                    </a:lnTo>
                    <a:lnTo>
                      <a:pt x="645" y="667"/>
                    </a:lnTo>
                    <a:lnTo>
                      <a:pt x="628" y="690"/>
                    </a:lnTo>
                    <a:lnTo>
                      <a:pt x="611" y="713"/>
                    </a:lnTo>
                    <a:lnTo>
                      <a:pt x="594" y="736"/>
                    </a:lnTo>
                    <a:lnTo>
                      <a:pt x="575" y="759"/>
                    </a:lnTo>
                    <a:lnTo>
                      <a:pt x="557" y="780"/>
                    </a:lnTo>
                    <a:lnTo>
                      <a:pt x="538" y="802"/>
                    </a:lnTo>
                    <a:lnTo>
                      <a:pt x="519" y="824"/>
                    </a:lnTo>
                    <a:lnTo>
                      <a:pt x="499" y="845"/>
                    </a:lnTo>
                    <a:lnTo>
                      <a:pt x="471" y="869"/>
                    </a:lnTo>
                    <a:lnTo>
                      <a:pt x="444" y="894"/>
                    </a:lnTo>
                    <a:lnTo>
                      <a:pt x="416" y="915"/>
                    </a:lnTo>
                    <a:lnTo>
                      <a:pt x="390" y="936"/>
                    </a:lnTo>
                    <a:lnTo>
                      <a:pt x="363" y="954"/>
                    </a:lnTo>
                    <a:lnTo>
                      <a:pt x="337" y="971"/>
                    </a:lnTo>
                    <a:lnTo>
                      <a:pt x="310" y="986"/>
                    </a:lnTo>
                    <a:lnTo>
                      <a:pt x="285" y="998"/>
                    </a:lnTo>
                    <a:lnTo>
                      <a:pt x="259" y="1010"/>
                    </a:lnTo>
                    <a:lnTo>
                      <a:pt x="235" y="1018"/>
                    </a:lnTo>
                    <a:lnTo>
                      <a:pt x="222" y="1022"/>
                    </a:lnTo>
                    <a:lnTo>
                      <a:pt x="211" y="1025"/>
                    </a:lnTo>
                    <a:lnTo>
                      <a:pt x="198" y="1027"/>
                    </a:lnTo>
                    <a:lnTo>
                      <a:pt x="186" y="1028"/>
                    </a:lnTo>
                    <a:lnTo>
                      <a:pt x="175" y="1029"/>
                    </a:lnTo>
                    <a:lnTo>
                      <a:pt x="162" y="1029"/>
                    </a:lnTo>
                    <a:lnTo>
                      <a:pt x="150" y="1029"/>
                    </a:lnTo>
                    <a:lnTo>
                      <a:pt x="138" y="1028"/>
                    </a:lnTo>
                    <a:lnTo>
                      <a:pt x="128" y="1027"/>
                    </a:lnTo>
                    <a:lnTo>
                      <a:pt x="116" y="1024"/>
                    </a:lnTo>
                    <a:lnTo>
                      <a:pt x="105" y="1022"/>
                    </a:lnTo>
                    <a:lnTo>
                      <a:pt x="94" y="1017"/>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58" name="Freeform 25"/>
              <p:cNvSpPr>
                <a:spLocks/>
              </p:cNvSpPr>
              <p:nvPr/>
            </p:nvSpPr>
            <p:spPr bwMode="auto">
              <a:xfrm>
                <a:off x="1381" y="3398"/>
                <a:ext cx="56" cy="56"/>
              </a:xfrm>
              <a:custGeom>
                <a:avLst/>
                <a:gdLst>
                  <a:gd name="T0" fmla="*/ 8 w 225"/>
                  <a:gd name="T1" fmla="*/ 14 h 224"/>
                  <a:gd name="T2" fmla="*/ 9 w 225"/>
                  <a:gd name="T3" fmla="*/ 14 h 224"/>
                  <a:gd name="T4" fmla="*/ 10 w 225"/>
                  <a:gd name="T5" fmla="*/ 13 h 224"/>
                  <a:gd name="T6" fmla="*/ 11 w 225"/>
                  <a:gd name="T7" fmla="*/ 13 h 224"/>
                  <a:gd name="T8" fmla="*/ 12 w 225"/>
                  <a:gd name="T9" fmla="*/ 12 h 224"/>
                  <a:gd name="T10" fmla="*/ 13 w 225"/>
                  <a:gd name="T11" fmla="*/ 10 h 224"/>
                  <a:gd name="T12" fmla="*/ 14 w 225"/>
                  <a:gd name="T13" fmla="*/ 9 h 224"/>
                  <a:gd name="T14" fmla="*/ 14 w 225"/>
                  <a:gd name="T15" fmla="*/ 8 h 224"/>
                  <a:gd name="T16" fmla="*/ 14 w 225"/>
                  <a:gd name="T17" fmla="*/ 6 h 224"/>
                  <a:gd name="T18" fmla="*/ 14 w 225"/>
                  <a:gd name="T19" fmla="*/ 5 h 224"/>
                  <a:gd name="T20" fmla="*/ 13 w 225"/>
                  <a:gd name="T21" fmla="*/ 4 h 224"/>
                  <a:gd name="T22" fmla="*/ 12 w 225"/>
                  <a:gd name="T23" fmla="*/ 3 h 224"/>
                  <a:gd name="T24" fmla="*/ 11 w 225"/>
                  <a:gd name="T25" fmla="*/ 2 h 224"/>
                  <a:gd name="T26" fmla="*/ 10 w 225"/>
                  <a:gd name="T27" fmla="*/ 1 h 224"/>
                  <a:gd name="T28" fmla="*/ 9 w 225"/>
                  <a:gd name="T29" fmla="*/ 0 h 224"/>
                  <a:gd name="T30" fmla="*/ 8 w 225"/>
                  <a:gd name="T31" fmla="*/ 0 h 224"/>
                  <a:gd name="T32" fmla="*/ 6 w 225"/>
                  <a:gd name="T33" fmla="*/ 0 h 224"/>
                  <a:gd name="T34" fmla="*/ 5 w 225"/>
                  <a:gd name="T35" fmla="*/ 0 h 224"/>
                  <a:gd name="T36" fmla="*/ 3 w 225"/>
                  <a:gd name="T37" fmla="*/ 1 h 224"/>
                  <a:gd name="T38" fmla="*/ 2 w 225"/>
                  <a:gd name="T39" fmla="*/ 2 h 224"/>
                  <a:gd name="T40" fmla="*/ 1 w 225"/>
                  <a:gd name="T41" fmla="*/ 3 h 224"/>
                  <a:gd name="T42" fmla="*/ 1 w 225"/>
                  <a:gd name="T43" fmla="*/ 4 h 224"/>
                  <a:gd name="T44" fmla="*/ 0 w 225"/>
                  <a:gd name="T45" fmla="*/ 5 h 224"/>
                  <a:gd name="T46" fmla="*/ 0 w 225"/>
                  <a:gd name="T47" fmla="*/ 6 h 224"/>
                  <a:gd name="T48" fmla="*/ 0 w 225"/>
                  <a:gd name="T49" fmla="*/ 8 h 224"/>
                  <a:gd name="T50" fmla="*/ 0 w 225"/>
                  <a:gd name="T51" fmla="*/ 9 h 224"/>
                  <a:gd name="T52" fmla="*/ 1 w 225"/>
                  <a:gd name="T53" fmla="*/ 10 h 224"/>
                  <a:gd name="T54" fmla="*/ 1 w 225"/>
                  <a:gd name="T55" fmla="*/ 12 h 224"/>
                  <a:gd name="T56" fmla="*/ 2 w 225"/>
                  <a:gd name="T57" fmla="*/ 13 h 224"/>
                  <a:gd name="T58" fmla="*/ 3 w 225"/>
                  <a:gd name="T59" fmla="*/ 13 h 224"/>
                  <a:gd name="T60" fmla="*/ 5 w 225"/>
                  <a:gd name="T61" fmla="*/ 14 h 224"/>
                  <a:gd name="T62" fmla="*/ 6 w 225"/>
                  <a:gd name="T63" fmla="*/ 14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5"/>
                  <a:gd name="T97" fmla="*/ 0 h 224"/>
                  <a:gd name="T98" fmla="*/ 225 w 225"/>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5" h="224">
                    <a:moveTo>
                      <a:pt x="112" y="224"/>
                    </a:moveTo>
                    <a:lnTo>
                      <a:pt x="124" y="223"/>
                    </a:lnTo>
                    <a:lnTo>
                      <a:pt x="135" y="222"/>
                    </a:lnTo>
                    <a:lnTo>
                      <a:pt x="145" y="219"/>
                    </a:lnTo>
                    <a:lnTo>
                      <a:pt x="156" y="216"/>
                    </a:lnTo>
                    <a:lnTo>
                      <a:pt x="165" y="211"/>
                    </a:lnTo>
                    <a:lnTo>
                      <a:pt x="175" y="205"/>
                    </a:lnTo>
                    <a:lnTo>
                      <a:pt x="183" y="199"/>
                    </a:lnTo>
                    <a:lnTo>
                      <a:pt x="192" y="192"/>
                    </a:lnTo>
                    <a:lnTo>
                      <a:pt x="199" y="183"/>
                    </a:lnTo>
                    <a:lnTo>
                      <a:pt x="206" y="175"/>
                    </a:lnTo>
                    <a:lnTo>
                      <a:pt x="211" y="165"/>
                    </a:lnTo>
                    <a:lnTo>
                      <a:pt x="216" y="156"/>
                    </a:lnTo>
                    <a:lnTo>
                      <a:pt x="219" y="145"/>
                    </a:lnTo>
                    <a:lnTo>
                      <a:pt x="223" y="134"/>
                    </a:lnTo>
                    <a:lnTo>
                      <a:pt x="224" y="124"/>
                    </a:lnTo>
                    <a:lnTo>
                      <a:pt x="225" y="112"/>
                    </a:lnTo>
                    <a:lnTo>
                      <a:pt x="224" y="100"/>
                    </a:lnTo>
                    <a:lnTo>
                      <a:pt x="223" y="89"/>
                    </a:lnTo>
                    <a:lnTo>
                      <a:pt x="219" y="78"/>
                    </a:lnTo>
                    <a:lnTo>
                      <a:pt x="216" y="68"/>
                    </a:lnTo>
                    <a:lnTo>
                      <a:pt x="211" y="58"/>
                    </a:lnTo>
                    <a:lnTo>
                      <a:pt x="206" y="49"/>
                    </a:lnTo>
                    <a:lnTo>
                      <a:pt x="199" y="40"/>
                    </a:lnTo>
                    <a:lnTo>
                      <a:pt x="192" y="33"/>
                    </a:lnTo>
                    <a:lnTo>
                      <a:pt x="183" y="25"/>
                    </a:lnTo>
                    <a:lnTo>
                      <a:pt x="175" y="19"/>
                    </a:lnTo>
                    <a:lnTo>
                      <a:pt x="165" y="13"/>
                    </a:lnTo>
                    <a:lnTo>
                      <a:pt x="156" y="8"/>
                    </a:lnTo>
                    <a:lnTo>
                      <a:pt x="145" y="4"/>
                    </a:lnTo>
                    <a:lnTo>
                      <a:pt x="135" y="2"/>
                    </a:lnTo>
                    <a:lnTo>
                      <a:pt x="124" y="0"/>
                    </a:lnTo>
                    <a:lnTo>
                      <a:pt x="112" y="0"/>
                    </a:lnTo>
                    <a:lnTo>
                      <a:pt x="101" y="0"/>
                    </a:lnTo>
                    <a:lnTo>
                      <a:pt x="89" y="2"/>
                    </a:lnTo>
                    <a:lnTo>
                      <a:pt x="78" y="4"/>
                    </a:lnTo>
                    <a:lnTo>
                      <a:pt x="69" y="8"/>
                    </a:lnTo>
                    <a:lnTo>
                      <a:pt x="58" y="13"/>
                    </a:lnTo>
                    <a:lnTo>
                      <a:pt x="49" y="19"/>
                    </a:lnTo>
                    <a:lnTo>
                      <a:pt x="40" y="25"/>
                    </a:lnTo>
                    <a:lnTo>
                      <a:pt x="33" y="33"/>
                    </a:lnTo>
                    <a:lnTo>
                      <a:pt x="26" y="40"/>
                    </a:lnTo>
                    <a:lnTo>
                      <a:pt x="19" y="49"/>
                    </a:lnTo>
                    <a:lnTo>
                      <a:pt x="13" y="58"/>
                    </a:lnTo>
                    <a:lnTo>
                      <a:pt x="9" y="68"/>
                    </a:lnTo>
                    <a:lnTo>
                      <a:pt x="4" y="78"/>
                    </a:lnTo>
                    <a:lnTo>
                      <a:pt x="2" y="89"/>
                    </a:lnTo>
                    <a:lnTo>
                      <a:pt x="0" y="100"/>
                    </a:lnTo>
                    <a:lnTo>
                      <a:pt x="0" y="112"/>
                    </a:lnTo>
                    <a:lnTo>
                      <a:pt x="0" y="124"/>
                    </a:lnTo>
                    <a:lnTo>
                      <a:pt x="2" y="134"/>
                    </a:lnTo>
                    <a:lnTo>
                      <a:pt x="4" y="145"/>
                    </a:lnTo>
                    <a:lnTo>
                      <a:pt x="9" y="156"/>
                    </a:lnTo>
                    <a:lnTo>
                      <a:pt x="13" y="165"/>
                    </a:lnTo>
                    <a:lnTo>
                      <a:pt x="19" y="175"/>
                    </a:lnTo>
                    <a:lnTo>
                      <a:pt x="26" y="183"/>
                    </a:lnTo>
                    <a:lnTo>
                      <a:pt x="33" y="192"/>
                    </a:lnTo>
                    <a:lnTo>
                      <a:pt x="40" y="199"/>
                    </a:lnTo>
                    <a:lnTo>
                      <a:pt x="49" y="205"/>
                    </a:lnTo>
                    <a:lnTo>
                      <a:pt x="58" y="211"/>
                    </a:lnTo>
                    <a:lnTo>
                      <a:pt x="69" y="216"/>
                    </a:lnTo>
                    <a:lnTo>
                      <a:pt x="78" y="219"/>
                    </a:lnTo>
                    <a:lnTo>
                      <a:pt x="89" y="222"/>
                    </a:lnTo>
                    <a:lnTo>
                      <a:pt x="101" y="223"/>
                    </a:lnTo>
                    <a:lnTo>
                      <a:pt x="112" y="224"/>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59" name="Freeform 26"/>
              <p:cNvSpPr>
                <a:spLocks/>
              </p:cNvSpPr>
              <p:nvPr/>
            </p:nvSpPr>
            <p:spPr bwMode="auto">
              <a:xfrm>
                <a:off x="1381" y="3398"/>
                <a:ext cx="56" cy="56"/>
              </a:xfrm>
              <a:custGeom>
                <a:avLst/>
                <a:gdLst>
                  <a:gd name="T0" fmla="*/ 8 w 225"/>
                  <a:gd name="T1" fmla="*/ 14 h 224"/>
                  <a:gd name="T2" fmla="*/ 9 w 225"/>
                  <a:gd name="T3" fmla="*/ 14 h 224"/>
                  <a:gd name="T4" fmla="*/ 10 w 225"/>
                  <a:gd name="T5" fmla="*/ 13 h 224"/>
                  <a:gd name="T6" fmla="*/ 11 w 225"/>
                  <a:gd name="T7" fmla="*/ 13 h 224"/>
                  <a:gd name="T8" fmla="*/ 12 w 225"/>
                  <a:gd name="T9" fmla="*/ 12 h 224"/>
                  <a:gd name="T10" fmla="*/ 13 w 225"/>
                  <a:gd name="T11" fmla="*/ 10 h 224"/>
                  <a:gd name="T12" fmla="*/ 14 w 225"/>
                  <a:gd name="T13" fmla="*/ 9 h 224"/>
                  <a:gd name="T14" fmla="*/ 14 w 225"/>
                  <a:gd name="T15" fmla="*/ 8 h 224"/>
                  <a:gd name="T16" fmla="*/ 14 w 225"/>
                  <a:gd name="T17" fmla="*/ 6 h 224"/>
                  <a:gd name="T18" fmla="*/ 14 w 225"/>
                  <a:gd name="T19" fmla="*/ 5 h 224"/>
                  <a:gd name="T20" fmla="*/ 13 w 225"/>
                  <a:gd name="T21" fmla="*/ 4 h 224"/>
                  <a:gd name="T22" fmla="*/ 12 w 225"/>
                  <a:gd name="T23" fmla="*/ 3 h 224"/>
                  <a:gd name="T24" fmla="*/ 11 w 225"/>
                  <a:gd name="T25" fmla="*/ 2 h 224"/>
                  <a:gd name="T26" fmla="*/ 10 w 225"/>
                  <a:gd name="T27" fmla="*/ 1 h 224"/>
                  <a:gd name="T28" fmla="*/ 9 w 225"/>
                  <a:gd name="T29" fmla="*/ 0 h 224"/>
                  <a:gd name="T30" fmla="*/ 8 w 225"/>
                  <a:gd name="T31" fmla="*/ 0 h 224"/>
                  <a:gd name="T32" fmla="*/ 6 w 225"/>
                  <a:gd name="T33" fmla="*/ 0 h 224"/>
                  <a:gd name="T34" fmla="*/ 5 w 225"/>
                  <a:gd name="T35" fmla="*/ 0 h 224"/>
                  <a:gd name="T36" fmla="*/ 3 w 225"/>
                  <a:gd name="T37" fmla="*/ 1 h 224"/>
                  <a:gd name="T38" fmla="*/ 2 w 225"/>
                  <a:gd name="T39" fmla="*/ 2 h 224"/>
                  <a:gd name="T40" fmla="*/ 1 w 225"/>
                  <a:gd name="T41" fmla="*/ 3 h 224"/>
                  <a:gd name="T42" fmla="*/ 1 w 225"/>
                  <a:gd name="T43" fmla="*/ 4 h 224"/>
                  <a:gd name="T44" fmla="*/ 0 w 225"/>
                  <a:gd name="T45" fmla="*/ 5 h 224"/>
                  <a:gd name="T46" fmla="*/ 0 w 225"/>
                  <a:gd name="T47" fmla="*/ 6 h 224"/>
                  <a:gd name="T48" fmla="*/ 0 w 225"/>
                  <a:gd name="T49" fmla="*/ 8 h 224"/>
                  <a:gd name="T50" fmla="*/ 0 w 225"/>
                  <a:gd name="T51" fmla="*/ 9 h 224"/>
                  <a:gd name="T52" fmla="*/ 1 w 225"/>
                  <a:gd name="T53" fmla="*/ 10 h 224"/>
                  <a:gd name="T54" fmla="*/ 1 w 225"/>
                  <a:gd name="T55" fmla="*/ 12 h 224"/>
                  <a:gd name="T56" fmla="*/ 2 w 225"/>
                  <a:gd name="T57" fmla="*/ 13 h 224"/>
                  <a:gd name="T58" fmla="*/ 3 w 225"/>
                  <a:gd name="T59" fmla="*/ 13 h 224"/>
                  <a:gd name="T60" fmla="*/ 5 w 225"/>
                  <a:gd name="T61" fmla="*/ 14 h 224"/>
                  <a:gd name="T62" fmla="*/ 6 w 225"/>
                  <a:gd name="T63" fmla="*/ 14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5"/>
                  <a:gd name="T97" fmla="*/ 0 h 224"/>
                  <a:gd name="T98" fmla="*/ 225 w 225"/>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5" h="224">
                    <a:moveTo>
                      <a:pt x="112" y="224"/>
                    </a:moveTo>
                    <a:lnTo>
                      <a:pt x="124" y="223"/>
                    </a:lnTo>
                    <a:lnTo>
                      <a:pt x="135" y="222"/>
                    </a:lnTo>
                    <a:lnTo>
                      <a:pt x="145" y="219"/>
                    </a:lnTo>
                    <a:lnTo>
                      <a:pt x="156" y="216"/>
                    </a:lnTo>
                    <a:lnTo>
                      <a:pt x="165" y="211"/>
                    </a:lnTo>
                    <a:lnTo>
                      <a:pt x="175" y="205"/>
                    </a:lnTo>
                    <a:lnTo>
                      <a:pt x="183" y="199"/>
                    </a:lnTo>
                    <a:lnTo>
                      <a:pt x="192" y="192"/>
                    </a:lnTo>
                    <a:lnTo>
                      <a:pt x="199" y="183"/>
                    </a:lnTo>
                    <a:lnTo>
                      <a:pt x="206" y="175"/>
                    </a:lnTo>
                    <a:lnTo>
                      <a:pt x="211" y="165"/>
                    </a:lnTo>
                    <a:lnTo>
                      <a:pt x="216" y="156"/>
                    </a:lnTo>
                    <a:lnTo>
                      <a:pt x="219" y="145"/>
                    </a:lnTo>
                    <a:lnTo>
                      <a:pt x="223" y="134"/>
                    </a:lnTo>
                    <a:lnTo>
                      <a:pt x="224" y="124"/>
                    </a:lnTo>
                    <a:lnTo>
                      <a:pt x="225" y="112"/>
                    </a:lnTo>
                    <a:lnTo>
                      <a:pt x="224" y="100"/>
                    </a:lnTo>
                    <a:lnTo>
                      <a:pt x="223" y="89"/>
                    </a:lnTo>
                    <a:lnTo>
                      <a:pt x="219" y="78"/>
                    </a:lnTo>
                    <a:lnTo>
                      <a:pt x="216" y="68"/>
                    </a:lnTo>
                    <a:lnTo>
                      <a:pt x="211" y="58"/>
                    </a:lnTo>
                    <a:lnTo>
                      <a:pt x="206" y="49"/>
                    </a:lnTo>
                    <a:lnTo>
                      <a:pt x="199" y="40"/>
                    </a:lnTo>
                    <a:lnTo>
                      <a:pt x="192" y="33"/>
                    </a:lnTo>
                    <a:lnTo>
                      <a:pt x="183" y="25"/>
                    </a:lnTo>
                    <a:lnTo>
                      <a:pt x="175" y="19"/>
                    </a:lnTo>
                    <a:lnTo>
                      <a:pt x="165" y="13"/>
                    </a:lnTo>
                    <a:lnTo>
                      <a:pt x="156" y="8"/>
                    </a:lnTo>
                    <a:lnTo>
                      <a:pt x="145" y="4"/>
                    </a:lnTo>
                    <a:lnTo>
                      <a:pt x="135" y="2"/>
                    </a:lnTo>
                    <a:lnTo>
                      <a:pt x="124" y="0"/>
                    </a:lnTo>
                    <a:lnTo>
                      <a:pt x="112" y="0"/>
                    </a:lnTo>
                    <a:lnTo>
                      <a:pt x="101" y="0"/>
                    </a:lnTo>
                    <a:lnTo>
                      <a:pt x="89" y="2"/>
                    </a:lnTo>
                    <a:lnTo>
                      <a:pt x="78" y="4"/>
                    </a:lnTo>
                    <a:lnTo>
                      <a:pt x="69" y="8"/>
                    </a:lnTo>
                    <a:lnTo>
                      <a:pt x="58" y="13"/>
                    </a:lnTo>
                    <a:lnTo>
                      <a:pt x="49" y="19"/>
                    </a:lnTo>
                    <a:lnTo>
                      <a:pt x="40" y="25"/>
                    </a:lnTo>
                    <a:lnTo>
                      <a:pt x="33" y="33"/>
                    </a:lnTo>
                    <a:lnTo>
                      <a:pt x="26" y="40"/>
                    </a:lnTo>
                    <a:lnTo>
                      <a:pt x="19" y="49"/>
                    </a:lnTo>
                    <a:lnTo>
                      <a:pt x="13" y="58"/>
                    </a:lnTo>
                    <a:lnTo>
                      <a:pt x="9" y="68"/>
                    </a:lnTo>
                    <a:lnTo>
                      <a:pt x="4" y="78"/>
                    </a:lnTo>
                    <a:lnTo>
                      <a:pt x="2" y="89"/>
                    </a:lnTo>
                    <a:lnTo>
                      <a:pt x="0" y="100"/>
                    </a:lnTo>
                    <a:lnTo>
                      <a:pt x="0" y="112"/>
                    </a:lnTo>
                    <a:lnTo>
                      <a:pt x="0" y="124"/>
                    </a:lnTo>
                    <a:lnTo>
                      <a:pt x="2" y="134"/>
                    </a:lnTo>
                    <a:lnTo>
                      <a:pt x="4" y="145"/>
                    </a:lnTo>
                    <a:lnTo>
                      <a:pt x="9" y="156"/>
                    </a:lnTo>
                    <a:lnTo>
                      <a:pt x="13" y="165"/>
                    </a:lnTo>
                    <a:lnTo>
                      <a:pt x="19" y="175"/>
                    </a:lnTo>
                    <a:lnTo>
                      <a:pt x="26" y="183"/>
                    </a:lnTo>
                    <a:lnTo>
                      <a:pt x="33" y="192"/>
                    </a:lnTo>
                    <a:lnTo>
                      <a:pt x="40" y="199"/>
                    </a:lnTo>
                    <a:lnTo>
                      <a:pt x="49" y="205"/>
                    </a:lnTo>
                    <a:lnTo>
                      <a:pt x="58" y="211"/>
                    </a:lnTo>
                    <a:lnTo>
                      <a:pt x="69" y="216"/>
                    </a:lnTo>
                    <a:lnTo>
                      <a:pt x="78" y="219"/>
                    </a:lnTo>
                    <a:lnTo>
                      <a:pt x="89" y="222"/>
                    </a:lnTo>
                    <a:lnTo>
                      <a:pt x="101" y="223"/>
                    </a:lnTo>
                    <a:lnTo>
                      <a:pt x="112" y="224"/>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grpSp>
        <p:nvGrpSpPr>
          <p:cNvPr id="6" name="Group 27"/>
          <p:cNvGrpSpPr>
            <a:grpSpLocks/>
          </p:cNvGrpSpPr>
          <p:nvPr/>
        </p:nvGrpSpPr>
        <p:grpSpPr bwMode="auto">
          <a:xfrm>
            <a:off x="2333625" y="3144838"/>
            <a:ext cx="906463" cy="207962"/>
            <a:chOff x="1513" y="3557"/>
            <a:chExt cx="571" cy="131"/>
          </a:xfrm>
        </p:grpSpPr>
        <p:sp>
          <p:nvSpPr>
            <p:cNvPr id="546839" name="Rectangle 28"/>
            <p:cNvSpPr>
              <a:spLocks noChangeArrowheads="1"/>
            </p:cNvSpPr>
            <p:nvPr/>
          </p:nvSpPr>
          <p:spPr bwMode="auto">
            <a:xfrm>
              <a:off x="1556" y="3614"/>
              <a:ext cx="409" cy="27"/>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6840" name="Rectangle 29"/>
            <p:cNvSpPr>
              <a:spLocks noChangeArrowheads="1"/>
            </p:cNvSpPr>
            <p:nvPr/>
          </p:nvSpPr>
          <p:spPr bwMode="auto">
            <a:xfrm>
              <a:off x="1556" y="3614"/>
              <a:ext cx="409" cy="27"/>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41" name="Rectangle 30"/>
            <p:cNvSpPr>
              <a:spLocks noChangeArrowheads="1"/>
            </p:cNvSpPr>
            <p:nvPr/>
          </p:nvSpPr>
          <p:spPr bwMode="auto">
            <a:xfrm>
              <a:off x="1964" y="3558"/>
              <a:ext cx="111" cy="129"/>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6842" name="Rectangle 31"/>
            <p:cNvSpPr>
              <a:spLocks noChangeArrowheads="1"/>
            </p:cNvSpPr>
            <p:nvPr/>
          </p:nvSpPr>
          <p:spPr bwMode="auto">
            <a:xfrm>
              <a:off x="1964" y="3558"/>
              <a:ext cx="111"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43" name="Freeform 32"/>
            <p:cNvSpPr>
              <a:spLocks/>
            </p:cNvSpPr>
            <p:nvPr/>
          </p:nvSpPr>
          <p:spPr bwMode="auto">
            <a:xfrm>
              <a:off x="1513" y="3601"/>
              <a:ext cx="53" cy="52"/>
            </a:xfrm>
            <a:custGeom>
              <a:avLst/>
              <a:gdLst>
                <a:gd name="T0" fmla="*/ 7 w 211"/>
                <a:gd name="T1" fmla="*/ 13 h 210"/>
                <a:gd name="T2" fmla="*/ 9 w 211"/>
                <a:gd name="T3" fmla="*/ 13 h 210"/>
                <a:gd name="T4" fmla="*/ 10 w 211"/>
                <a:gd name="T5" fmla="*/ 12 h 210"/>
                <a:gd name="T6" fmla="*/ 11 w 211"/>
                <a:gd name="T7" fmla="*/ 11 h 210"/>
                <a:gd name="T8" fmla="*/ 12 w 211"/>
                <a:gd name="T9" fmla="*/ 10 h 210"/>
                <a:gd name="T10" fmla="*/ 12 w 211"/>
                <a:gd name="T11" fmla="*/ 10 h 210"/>
                <a:gd name="T12" fmla="*/ 13 w 211"/>
                <a:gd name="T13" fmla="*/ 8 h 210"/>
                <a:gd name="T14" fmla="*/ 13 w 211"/>
                <a:gd name="T15" fmla="*/ 7 h 210"/>
                <a:gd name="T16" fmla="*/ 13 w 211"/>
                <a:gd name="T17" fmla="*/ 6 h 210"/>
                <a:gd name="T18" fmla="*/ 13 w 211"/>
                <a:gd name="T19" fmla="*/ 4 h 210"/>
                <a:gd name="T20" fmla="*/ 12 w 211"/>
                <a:gd name="T21" fmla="*/ 3 h 210"/>
                <a:gd name="T22" fmla="*/ 12 w 211"/>
                <a:gd name="T23" fmla="*/ 2 h 210"/>
                <a:gd name="T24" fmla="*/ 11 w 211"/>
                <a:gd name="T25" fmla="*/ 1 h 210"/>
                <a:gd name="T26" fmla="*/ 10 w 211"/>
                <a:gd name="T27" fmla="*/ 1 h 210"/>
                <a:gd name="T28" fmla="*/ 9 w 211"/>
                <a:gd name="T29" fmla="*/ 0 h 210"/>
                <a:gd name="T30" fmla="*/ 7 w 211"/>
                <a:gd name="T31" fmla="*/ 0 h 210"/>
                <a:gd name="T32" fmla="*/ 6 w 211"/>
                <a:gd name="T33" fmla="*/ 0 h 210"/>
                <a:gd name="T34" fmla="*/ 5 w 211"/>
                <a:gd name="T35" fmla="*/ 0 h 210"/>
                <a:gd name="T36" fmla="*/ 4 w 211"/>
                <a:gd name="T37" fmla="*/ 1 h 210"/>
                <a:gd name="T38" fmla="*/ 3 w 211"/>
                <a:gd name="T39" fmla="*/ 1 h 210"/>
                <a:gd name="T40" fmla="*/ 2 w 211"/>
                <a:gd name="T41" fmla="*/ 2 h 210"/>
                <a:gd name="T42" fmla="*/ 1 w 211"/>
                <a:gd name="T43" fmla="*/ 3 h 210"/>
                <a:gd name="T44" fmla="*/ 0 w 211"/>
                <a:gd name="T45" fmla="*/ 4 h 210"/>
                <a:gd name="T46" fmla="*/ 0 w 211"/>
                <a:gd name="T47" fmla="*/ 6 h 210"/>
                <a:gd name="T48" fmla="*/ 0 w 211"/>
                <a:gd name="T49" fmla="*/ 7 h 210"/>
                <a:gd name="T50" fmla="*/ 0 w 211"/>
                <a:gd name="T51" fmla="*/ 8 h 210"/>
                <a:gd name="T52" fmla="*/ 1 w 211"/>
                <a:gd name="T53" fmla="*/ 10 h 210"/>
                <a:gd name="T54" fmla="*/ 2 w 211"/>
                <a:gd name="T55" fmla="*/ 10 h 210"/>
                <a:gd name="T56" fmla="*/ 3 w 211"/>
                <a:gd name="T57" fmla="*/ 11 h 210"/>
                <a:gd name="T58" fmla="*/ 4 w 211"/>
                <a:gd name="T59" fmla="*/ 12 h 210"/>
                <a:gd name="T60" fmla="*/ 5 w 211"/>
                <a:gd name="T61" fmla="*/ 13 h 210"/>
                <a:gd name="T62" fmla="*/ 6 w 211"/>
                <a:gd name="T63" fmla="*/ 13 h 2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210"/>
                <a:gd name="T98" fmla="*/ 211 w 211"/>
                <a:gd name="T99" fmla="*/ 210 h 2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210">
                  <a:moveTo>
                    <a:pt x="105" y="210"/>
                  </a:moveTo>
                  <a:lnTo>
                    <a:pt x="116" y="210"/>
                  </a:lnTo>
                  <a:lnTo>
                    <a:pt x="126" y="207"/>
                  </a:lnTo>
                  <a:lnTo>
                    <a:pt x="137" y="205"/>
                  </a:lnTo>
                  <a:lnTo>
                    <a:pt x="146" y="202"/>
                  </a:lnTo>
                  <a:lnTo>
                    <a:pt x="156" y="197"/>
                  </a:lnTo>
                  <a:lnTo>
                    <a:pt x="164" y="193"/>
                  </a:lnTo>
                  <a:lnTo>
                    <a:pt x="171" y="186"/>
                  </a:lnTo>
                  <a:lnTo>
                    <a:pt x="179" y="179"/>
                  </a:lnTo>
                  <a:lnTo>
                    <a:pt x="186" y="171"/>
                  </a:lnTo>
                  <a:lnTo>
                    <a:pt x="193" y="164"/>
                  </a:lnTo>
                  <a:lnTo>
                    <a:pt x="197" y="156"/>
                  </a:lnTo>
                  <a:lnTo>
                    <a:pt x="202" y="146"/>
                  </a:lnTo>
                  <a:lnTo>
                    <a:pt x="205" y="136"/>
                  </a:lnTo>
                  <a:lnTo>
                    <a:pt x="208" y="126"/>
                  </a:lnTo>
                  <a:lnTo>
                    <a:pt x="210" y="116"/>
                  </a:lnTo>
                  <a:lnTo>
                    <a:pt x="211" y="105"/>
                  </a:lnTo>
                  <a:lnTo>
                    <a:pt x="210" y="94"/>
                  </a:lnTo>
                  <a:lnTo>
                    <a:pt x="208" y="83"/>
                  </a:lnTo>
                  <a:lnTo>
                    <a:pt x="205" y="74"/>
                  </a:lnTo>
                  <a:lnTo>
                    <a:pt x="202" y="64"/>
                  </a:lnTo>
                  <a:lnTo>
                    <a:pt x="197" y="55"/>
                  </a:lnTo>
                  <a:lnTo>
                    <a:pt x="193" y="46"/>
                  </a:lnTo>
                  <a:lnTo>
                    <a:pt x="186" y="38"/>
                  </a:lnTo>
                  <a:lnTo>
                    <a:pt x="179" y="31"/>
                  </a:lnTo>
                  <a:lnTo>
                    <a:pt x="171" y="24"/>
                  </a:lnTo>
                  <a:lnTo>
                    <a:pt x="164" y="18"/>
                  </a:lnTo>
                  <a:lnTo>
                    <a:pt x="156" y="13"/>
                  </a:lnTo>
                  <a:lnTo>
                    <a:pt x="146" y="8"/>
                  </a:lnTo>
                  <a:lnTo>
                    <a:pt x="137" y="5"/>
                  </a:lnTo>
                  <a:lnTo>
                    <a:pt x="126" y="2"/>
                  </a:lnTo>
                  <a:lnTo>
                    <a:pt x="116" y="1"/>
                  </a:lnTo>
                  <a:lnTo>
                    <a:pt x="105" y="0"/>
                  </a:lnTo>
                  <a:lnTo>
                    <a:pt x="94" y="1"/>
                  </a:lnTo>
                  <a:lnTo>
                    <a:pt x="84" y="2"/>
                  </a:lnTo>
                  <a:lnTo>
                    <a:pt x="74" y="5"/>
                  </a:lnTo>
                  <a:lnTo>
                    <a:pt x="65" y="8"/>
                  </a:lnTo>
                  <a:lnTo>
                    <a:pt x="55" y="13"/>
                  </a:lnTo>
                  <a:lnTo>
                    <a:pt x="46" y="18"/>
                  </a:lnTo>
                  <a:lnTo>
                    <a:pt x="38" y="24"/>
                  </a:lnTo>
                  <a:lnTo>
                    <a:pt x="31" y="31"/>
                  </a:lnTo>
                  <a:lnTo>
                    <a:pt x="24" y="38"/>
                  </a:lnTo>
                  <a:lnTo>
                    <a:pt x="18" y="46"/>
                  </a:lnTo>
                  <a:lnTo>
                    <a:pt x="13" y="55"/>
                  </a:lnTo>
                  <a:lnTo>
                    <a:pt x="8" y="64"/>
                  </a:lnTo>
                  <a:lnTo>
                    <a:pt x="5" y="74"/>
                  </a:lnTo>
                  <a:lnTo>
                    <a:pt x="2" y="83"/>
                  </a:lnTo>
                  <a:lnTo>
                    <a:pt x="1" y="94"/>
                  </a:lnTo>
                  <a:lnTo>
                    <a:pt x="0" y="105"/>
                  </a:lnTo>
                  <a:lnTo>
                    <a:pt x="1" y="116"/>
                  </a:lnTo>
                  <a:lnTo>
                    <a:pt x="2" y="126"/>
                  </a:lnTo>
                  <a:lnTo>
                    <a:pt x="5" y="136"/>
                  </a:lnTo>
                  <a:lnTo>
                    <a:pt x="8" y="146"/>
                  </a:lnTo>
                  <a:lnTo>
                    <a:pt x="13" y="156"/>
                  </a:lnTo>
                  <a:lnTo>
                    <a:pt x="18" y="164"/>
                  </a:lnTo>
                  <a:lnTo>
                    <a:pt x="24" y="171"/>
                  </a:lnTo>
                  <a:lnTo>
                    <a:pt x="31" y="179"/>
                  </a:lnTo>
                  <a:lnTo>
                    <a:pt x="38" y="186"/>
                  </a:lnTo>
                  <a:lnTo>
                    <a:pt x="46" y="193"/>
                  </a:lnTo>
                  <a:lnTo>
                    <a:pt x="55" y="197"/>
                  </a:lnTo>
                  <a:lnTo>
                    <a:pt x="65" y="202"/>
                  </a:lnTo>
                  <a:lnTo>
                    <a:pt x="74" y="205"/>
                  </a:lnTo>
                  <a:lnTo>
                    <a:pt x="84" y="207"/>
                  </a:lnTo>
                  <a:lnTo>
                    <a:pt x="94" y="210"/>
                  </a:lnTo>
                  <a:lnTo>
                    <a:pt x="105" y="21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44" name="Freeform 33"/>
            <p:cNvSpPr>
              <a:spLocks/>
            </p:cNvSpPr>
            <p:nvPr/>
          </p:nvSpPr>
          <p:spPr bwMode="auto">
            <a:xfrm>
              <a:off x="1513" y="3601"/>
              <a:ext cx="53" cy="52"/>
            </a:xfrm>
            <a:custGeom>
              <a:avLst/>
              <a:gdLst>
                <a:gd name="T0" fmla="*/ 7 w 211"/>
                <a:gd name="T1" fmla="*/ 13 h 210"/>
                <a:gd name="T2" fmla="*/ 9 w 211"/>
                <a:gd name="T3" fmla="*/ 13 h 210"/>
                <a:gd name="T4" fmla="*/ 10 w 211"/>
                <a:gd name="T5" fmla="*/ 12 h 210"/>
                <a:gd name="T6" fmla="*/ 11 w 211"/>
                <a:gd name="T7" fmla="*/ 11 h 210"/>
                <a:gd name="T8" fmla="*/ 12 w 211"/>
                <a:gd name="T9" fmla="*/ 10 h 210"/>
                <a:gd name="T10" fmla="*/ 12 w 211"/>
                <a:gd name="T11" fmla="*/ 10 h 210"/>
                <a:gd name="T12" fmla="*/ 13 w 211"/>
                <a:gd name="T13" fmla="*/ 8 h 210"/>
                <a:gd name="T14" fmla="*/ 13 w 211"/>
                <a:gd name="T15" fmla="*/ 7 h 210"/>
                <a:gd name="T16" fmla="*/ 13 w 211"/>
                <a:gd name="T17" fmla="*/ 6 h 210"/>
                <a:gd name="T18" fmla="*/ 13 w 211"/>
                <a:gd name="T19" fmla="*/ 4 h 210"/>
                <a:gd name="T20" fmla="*/ 12 w 211"/>
                <a:gd name="T21" fmla="*/ 3 h 210"/>
                <a:gd name="T22" fmla="*/ 12 w 211"/>
                <a:gd name="T23" fmla="*/ 2 h 210"/>
                <a:gd name="T24" fmla="*/ 11 w 211"/>
                <a:gd name="T25" fmla="*/ 1 h 210"/>
                <a:gd name="T26" fmla="*/ 10 w 211"/>
                <a:gd name="T27" fmla="*/ 1 h 210"/>
                <a:gd name="T28" fmla="*/ 9 w 211"/>
                <a:gd name="T29" fmla="*/ 0 h 210"/>
                <a:gd name="T30" fmla="*/ 7 w 211"/>
                <a:gd name="T31" fmla="*/ 0 h 210"/>
                <a:gd name="T32" fmla="*/ 6 w 211"/>
                <a:gd name="T33" fmla="*/ 0 h 210"/>
                <a:gd name="T34" fmla="*/ 5 w 211"/>
                <a:gd name="T35" fmla="*/ 0 h 210"/>
                <a:gd name="T36" fmla="*/ 4 w 211"/>
                <a:gd name="T37" fmla="*/ 1 h 210"/>
                <a:gd name="T38" fmla="*/ 3 w 211"/>
                <a:gd name="T39" fmla="*/ 1 h 210"/>
                <a:gd name="T40" fmla="*/ 2 w 211"/>
                <a:gd name="T41" fmla="*/ 2 h 210"/>
                <a:gd name="T42" fmla="*/ 1 w 211"/>
                <a:gd name="T43" fmla="*/ 3 h 210"/>
                <a:gd name="T44" fmla="*/ 0 w 211"/>
                <a:gd name="T45" fmla="*/ 4 h 210"/>
                <a:gd name="T46" fmla="*/ 0 w 211"/>
                <a:gd name="T47" fmla="*/ 6 h 210"/>
                <a:gd name="T48" fmla="*/ 0 w 211"/>
                <a:gd name="T49" fmla="*/ 7 h 210"/>
                <a:gd name="T50" fmla="*/ 0 w 211"/>
                <a:gd name="T51" fmla="*/ 8 h 210"/>
                <a:gd name="T52" fmla="*/ 1 w 211"/>
                <a:gd name="T53" fmla="*/ 10 h 210"/>
                <a:gd name="T54" fmla="*/ 2 w 211"/>
                <a:gd name="T55" fmla="*/ 10 h 210"/>
                <a:gd name="T56" fmla="*/ 3 w 211"/>
                <a:gd name="T57" fmla="*/ 11 h 210"/>
                <a:gd name="T58" fmla="*/ 4 w 211"/>
                <a:gd name="T59" fmla="*/ 12 h 210"/>
                <a:gd name="T60" fmla="*/ 5 w 211"/>
                <a:gd name="T61" fmla="*/ 13 h 210"/>
                <a:gd name="T62" fmla="*/ 6 w 211"/>
                <a:gd name="T63" fmla="*/ 13 h 2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210"/>
                <a:gd name="T98" fmla="*/ 211 w 211"/>
                <a:gd name="T99" fmla="*/ 210 h 2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210">
                  <a:moveTo>
                    <a:pt x="105" y="210"/>
                  </a:moveTo>
                  <a:lnTo>
                    <a:pt x="116" y="210"/>
                  </a:lnTo>
                  <a:lnTo>
                    <a:pt x="126" y="207"/>
                  </a:lnTo>
                  <a:lnTo>
                    <a:pt x="137" y="205"/>
                  </a:lnTo>
                  <a:lnTo>
                    <a:pt x="146" y="202"/>
                  </a:lnTo>
                  <a:lnTo>
                    <a:pt x="156" y="197"/>
                  </a:lnTo>
                  <a:lnTo>
                    <a:pt x="164" y="193"/>
                  </a:lnTo>
                  <a:lnTo>
                    <a:pt x="171" y="186"/>
                  </a:lnTo>
                  <a:lnTo>
                    <a:pt x="179" y="179"/>
                  </a:lnTo>
                  <a:lnTo>
                    <a:pt x="186" y="171"/>
                  </a:lnTo>
                  <a:lnTo>
                    <a:pt x="193" y="164"/>
                  </a:lnTo>
                  <a:lnTo>
                    <a:pt x="197" y="156"/>
                  </a:lnTo>
                  <a:lnTo>
                    <a:pt x="202" y="146"/>
                  </a:lnTo>
                  <a:lnTo>
                    <a:pt x="205" y="136"/>
                  </a:lnTo>
                  <a:lnTo>
                    <a:pt x="208" y="126"/>
                  </a:lnTo>
                  <a:lnTo>
                    <a:pt x="210" y="116"/>
                  </a:lnTo>
                  <a:lnTo>
                    <a:pt x="211" y="105"/>
                  </a:lnTo>
                  <a:lnTo>
                    <a:pt x="210" y="94"/>
                  </a:lnTo>
                  <a:lnTo>
                    <a:pt x="208" y="83"/>
                  </a:lnTo>
                  <a:lnTo>
                    <a:pt x="205" y="74"/>
                  </a:lnTo>
                  <a:lnTo>
                    <a:pt x="202" y="64"/>
                  </a:lnTo>
                  <a:lnTo>
                    <a:pt x="197" y="55"/>
                  </a:lnTo>
                  <a:lnTo>
                    <a:pt x="193" y="46"/>
                  </a:lnTo>
                  <a:lnTo>
                    <a:pt x="186" y="38"/>
                  </a:lnTo>
                  <a:lnTo>
                    <a:pt x="179" y="31"/>
                  </a:lnTo>
                  <a:lnTo>
                    <a:pt x="171" y="24"/>
                  </a:lnTo>
                  <a:lnTo>
                    <a:pt x="164" y="18"/>
                  </a:lnTo>
                  <a:lnTo>
                    <a:pt x="156" y="13"/>
                  </a:lnTo>
                  <a:lnTo>
                    <a:pt x="146" y="8"/>
                  </a:lnTo>
                  <a:lnTo>
                    <a:pt x="137" y="5"/>
                  </a:lnTo>
                  <a:lnTo>
                    <a:pt x="126" y="2"/>
                  </a:lnTo>
                  <a:lnTo>
                    <a:pt x="116" y="1"/>
                  </a:lnTo>
                  <a:lnTo>
                    <a:pt x="105" y="0"/>
                  </a:lnTo>
                  <a:lnTo>
                    <a:pt x="94" y="1"/>
                  </a:lnTo>
                  <a:lnTo>
                    <a:pt x="84" y="2"/>
                  </a:lnTo>
                  <a:lnTo>
                    <a:pt x="74" y="5"/>
                  </a:lnTo>
                  <a:lnTo>
                    <a:pt x="65" y="8"/>
                  </a:lnTo>
                  <a:lnTo>
                    <a:pt x="55" y="13"/>
                  </a:lnTo>
                  <a:lnTo>
                    <a:pt x="46" y="18"/>
                  </a:lnTo>
                  <a:lnTo>
                    <a:pt x="38" y="24"/>
                  </a:lnTo>
                  <a:lnTo>
                    <a:pt x="31" y="31"/>
                  </a:lnTo>
                  <a:lnTo>
                    <a:pt x="24" y="38"/>
                  </a:lnTo>
                  <a:lnTo>
                    <a:pt x="18" y="46"/>
                  </a:lnTo>
                  <a:lnTo>
                    <a:pt x="13" y="55"/>
                  </a:lnTo>
                  <a:lnTo>
                    <a:pt x="8" y="64"/>
                  </a:lnTo>
                  <a:lnTo>
                    <a:pt x="5" y="74"/>
                  </a:lnTo>
                  <a:lnTo>
                    <a:pt x="2" y="83"/>
                  </a:lnTo>
                  <a:lnTo>
                    <a:pt x="1" y="94"/>
                  </a:lnTo>
                  <a:lnTo>
                    <a:pt x="0" y="105"/>
                  </a:lnTo>
                  <a:lnTo>
                    <a:pt x="1" y="116"/>
                  </a:lnTo>
                  <a:lnTo>
                    <a:pt x="2" y="126"/>
                  </a:lnTo>
                  <a:lnTo>
                    <a:pt x="5" y="136"/>
                  </a:lnTo>
                  <a:lnTo>
                    <a:pt x="8" y="146"/>
                  </a:lnTo>
                  <a:lnTo>
                    <a:pt x="13" y="156"/>
                  </a:lnTo>
                  <a:lnTo>
                    <a:pt x="18" y="164"/>
                  </a:lnTo>
                  <a:lnTo>
                    <a:pt x="24" y="171"/>
                  </a:lnTo>
                  <a:lnTo>
                    <a:pt x="31" y="179"/>
                  </a:lnTo>
                  <a:lnTo>
                    <a:pt x="38" y="186"/>
                  </a:lnTo>
                  <a:lnTo>
                    <a:pt x="46" y="193"/>
                  </a:lnTo>
                  <a:lnTo>
                    <a:pt x="55" y="197"/>
                  </a:lnTo>
                  <a:lnTo>
                    <a:pt x="65" y="202"/>
                  </a:lnTo>
                  <a:lnTo>
                    <a:pt x="74" y="205"/>
                  </a:lnTo>
                  <a:lnTo>
                    <a:pt x="84" y="207"/>
                  </a:lnTo>
                  <a:lnTo>
                    <a:pt x="94" y="210"/>
                  </a:lnTo>
                  <a:lnTo>
                    <a:pt x="105" y="21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45" name="Rectangle 34"/>
            <p:cNvSpPr>
              <a:spLocks noChangeArrowheads="1"/>
            </p:cNvSpPr>
            <p:nvPr/>
          </p:nvSpPr>
          <p:spPr bwMode="auto">
            <a:xfrm>
              <a:off x="2058" y="3558"/>
              <a:ext cx="26" cy="129"/>
            </a:xfrm>
            <a:prstGeom prst="rect">
              <a:avLst/>
            </a:prstGeom>
            <a:solidFill>
              <a:srgbClr val="72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6846" name="Rectangle 35"/>
            <p:cNvSpPr>
              <a:spLocks noChangeArrowheads="1"/>
            </p:cNvSpPr>
            <p:nvPr/>
          </p:nvSpPr>
          <p:spPr bwMode="auto">
            <a:xfrm>
              <a:off x="2058" y="3558"/>
              <a:ext cx="26"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47" name="Rectangle 36"/>
            <p:cNvSpPr>
              <a:spLocks noChangeArrowheads="1"/>
            </p:cNvSpPr>
            <p:nvPr/>
          </p:nvSpPr>
          <p:spPr bwMode="auto">
            <a:xfrm>
              <a:off x="1964" y="3558"/>
              <a:ext cx="27" cy="129"/>
            </a:xfrm>
            <a:prstGeom prst="rect">
              <a:avLst/>
            </a:prstGeom>
            <a:solidFill>
              <a:srgbClr val="72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6848" name="Rectangle 37"/>
            <p:cNvSpPr>
              <a:spLocks noChangeArrowheads="1"/>
            </p:cNvSpPr>
            <p:nvPr/>
          </p:nvSpPr>
          <p:spPr bwMode="auto">
            <a:xfrm>
              <a:off x="1964" y="3558"/>
              <a:ext cx="27"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6849" name="Freeform 38"/>
            <p:cNvSpPr>
              <a:spLocks/>
            </p:cNvSpPr>
            <p:nvPr/>
          </p:nvSpPr>
          <p:spPr bwMode="auto">
            <a:xfrm>
              <a:off x="1988" y="3557"/>
              <a:ext cx="73" cy="131"/>
            </a:xfrm>
            <a:custGeom>
              <a:avLst/>
              <a:gdLst>
                <a:gd name="T0" fmla="*/ 18 w 292"/>
                <a:gd name="T1" fmla="*/ 0 h 523"/>
                <a:gd name="T2" fmla="*/ 18 w 292"/>
                <a:gd name="T3" fmla="*/ 33 h 523"/>
                <a:gd name="T4" fmla="*/ 16 w 292"/>
                <a:gd name="T5" fmla="*/ 32 h 523"/>
                <a:gd name="T6" fmla="*/ 14 w 292"/>
                <a:gd name="T7" fmla="*/ 32 h 523"/>
                <a:gd name="T8" fmla="*/ 11 w 292"/>
                <a:gd name="T9" fmla="*/ 32 h 523"/>
                <a:gd name="T10" fmla="*/ 9 w 292"/>
                <a:gd name="T11" fmla="*/ 32 h 523"/>
                <a:gd name="T12" fmla="*/ 7 w 292"/>
                <a:gd name="T13" fmla="*/ 32 h 523"/>
                <a:gd name="T14" fmla="*/ 5 w 292"/>
                <a:gd name="T15" fmla="*/ 32 h 523"/>
                <a:gd name="T16" fmla="*/ 2 w 292"/>
                <a:gd name="T17" fmla="*/ 32 h 523"/>
                <a:gd name="T18" fmla="*/ 0 w 292"/>
                <a:gd name="T19" fmla="*/ 33 h 523"/>
                <a:gd name="T20" fmla="*/ 0 w 292"/>
                <a:gd name="T21" fmla="*/ 0 h 523"/>
                <a:gd name="T22" fmla="*/ 1 w 292"/>
                <a:gd name="T23" fmla="*/ 0 h 523"/>
                <a:gd name="T24" fmla="*/ 2 w 292"/>
                <a:gd name="T25" fmla="*/ 1 h 523"/>
                <a:gd name="T26" fmla="*/ 4 w 292"/>
                <a:gd name="T27" fmla="*/ 1 h 523"/>
                <a:gd name="T28" fmla="*/ 5 w 292"/>
                <a:gd name="T29" fmla="*/ 1 h 523"/>
                <a:gd name="T30" fmla="*/ 7 w 292"/>
                <a:gd name="T31" fmla="*/ 1 h 523"/>
                <a:gd name="T32" fmla="*/ 9 w 292"/>
                <a:gd name="T33" fmla="*/ 1 h 523"/>
                <a:gd name="T34" fmla="*/ 12 w 292"/>
                <a:gd name="T35" fmla="*/ 1 h 523"/>
                <a:gd name="T36" fmla="*/ 14 w 292"/>
                <a:gd name="T37" fmla="*/ 1 h 523"/>
                <a:gd name="T38" fmla="*/ 16 w 292"/>
                <a:gd name="T39" fmla="*/ 1 h 523"/>
                <a:gd name="T40" fmla="*/ 18 w 292"/>
                <a:gd name="T41" fmla="*/ 0 h 5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2"/>
                <a:gd name="T64" fmla="*/ 0 h 523"/>
                <a:gd name="T65" fmla="*/ 292 w 292"/>
                <a:gd name="T66" fmla="*/ 523 h 5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2" h="523">
                  <a:moveTo>
                    <a:pt x="292" y="0"/>
                  </a:moveTo>
                  <a:lnTo>
                    <a:pt x="292" y="523"/>
                  </a:lnTo>
                  <a:lnTo>
                    <a:pt x="253" y="517"/>
                  </a:lnTo>
                  <a:lnTo>
                    <a:pt x="216" y="514"/>
                  </a:lnTo>
                  <a:lnTo>
                    <a:pt x="180" y="510"/>
                  </a:lnTo>
                  <a:lnTo>
                    <a:pt x="144" y="509"/>
                  </a:lnTo>
                  <a:lnTo>
                    <a:pt x="108" y="510"/>
                  </a:lnTo>
                  <a:lnTo>
                    <a:pt x="72" y="513"/>
                  </a:lnTo>
                  <a:lnTo>
                    <a:pt x="36" y="517"/>
                  </a:lnTo>
                  <a:lnTo>
                    <a:pt x="0" y="523"/>
                  </a:lnTo>
                  <a:lnTo>
                    <a:pt x="0" y="0"/>
                  </a:lnTo>
                  <a:lnTo>
                    <a:pt x="18" y="3"/>
                  </a:lnTo>
                  <a:lnTo>
                    <a:pt x="37" y="6"/>
                  </a:lnTo>
                  <a:lnTo>
                    <a:pt x="55" y="9"/>
                  </a:lnTo>
                  <a:lnTo>
                    <a:pt x="74" y="12"/>
                  </a:lnTo>
                  <a:lnTo>
                    <a:pt x="111" y="14"/>
                  </a:lnTo>
                  <a:lnTo>
                    <a:pt x="149" y="15"/>
                  </a:lnTo>
                  <a:lnTo>
                    <a:pt x="186" y="14"/>
                  </a:lnTo>
                  <a:lnTo>
                    <a:pt x="222" y="11"/>
                  </a:lnTo>
                  <a:lnTo>
                    <a:pt x="257" y="6"/>
                  </a:lnTo>
                  <a:lnTo>
                    <a:pt x="292" y="0"/>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50" name="Freeform 39"/>
            <p:cNvSpPr>
              <a:spLocks/>
            </p:cNvSpPr>
            <p:nvPr/>
          </p:nvSpPr>
          <p:spPr bwMode="auto">
            <a:xfrm>
              <a:off x="1988" y="3557"/>
              <a:ext cx="73" cy="131"/>
            </a:xfrm>
            <a:custGeom>
              <a:avLst/>
              <a:gdLst>
                <a:gd name="T0" fmla="*/ 18 w 292"/>
                <a:gd name="T1" fmla="*/ 0 h 523"/>
                <a:gd name="T2" fmla="*/ 18 w 292"/>
                <a:gd name="T3" fmla="*/ 33 h 523"/>
                <a:gd name="T4" fmla="*/ 16 w 292"/>
                <a:gd name="T5" fmla="*/ 32 h 523"/>
                <a:gd name="T6" fmla="*/ 14 w 292"/>
                <a:gd name="T7" fmla="*/ 32 h 523"/>
                <a:gd name="T8" fmla="*/ 11 w 292"/>
                <a:gd name="T9" fmla="*/ 32 h 523"/>
                <a:gd name="T10" fmla="*/ 9 w 292"/>
                <a:gd name="T11" fmla="*/ 32 h 523"/>
                <a:gd name="T12" fmla="*/ 7 w 292"/>
                <a:gd name="T13" fmla="*/ 32 h 523"/>
                <a:gd name="T14" fmla="*/ 5 w 292"/>
                <a:gd name="T15" fmla="*/ 32 h 523"/>
                <a:gd name="T16" fmla="*/ 2 w 292"/>
                <a:gd name="T17" fmla="*/ 32 h 523"/>
                <a:gd name="T18" fmla="*/ 0 w 292"/>
                <a:gd name="T19" fmla="*/ 33 h 523"/>
                <a:gd name="T20" fmla="*/ 0 w 292"/>
                <a:gd name="T21" fmla="*/ 0 h 523"/>
                <a:gd name="T22" fmla="*/ 1 w 292"/>
                <a:gd name="T23" fmla="*/ 0 h 523"/>
                <a:gd name="T24" fmla="*/ 2 w 292"/>
                <a:gd name="T25" fmla="*/ 1 h 523"/>
                <a:gd name="T26" fmla="*/ 4 w 292"/>
                <a:gd name="T27" fmla="*/ 1 h 523"/>
                <a:gd name="T28" fmla="*/ 5 w 292"/>
                <a:gd name="T29" fmla="*/ 1 h 523"/>
                <a:gd name="T30" fmla="*/ 7 w 292"/>
                <a:gd name="T31" fmla="*/ 1 h 523"/>
                <a:gd name="T32" fmla="*/ 9 w 292"/>
                <a:gd name="T33" fmla="*/ 1 h 523"/>
                <a:gd name="T34" fmla="*/ 12 w 292"/>
                <a:gd name="T35" fmla="*/ 1 h 523"/>
                <a:gd name="T36" fmla="*/ 14 w 292"/>
                <a:gd name="T37" fmla="*/ 1 h 523"/>
                <a:gd name="T38" fmla="*/ 16 w 292"/>
                <a:gd name="T39" fmla="*/ 1 h 523"/>
                <a:gd name="T40" fmla="*/ 18 w 292"/>
                <a:gd name="T41" fmla="*/ 0 h 5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2"/>
                <a:gd name="T64" fmla="*/ 0 h 523"/>
                <a:gd name="T65" fmla="*/ 292 w 292"/>
                <a:gd name="T66" fmla="*/ 523 h 5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2" h="523">
                  <a:moveTo>
                    <a:pt x="292" y="0"/>
                  </a:moveTo>
                  <a:lnTo>
                    <a:pt x="292" y="523"/>
                  </a:lnTo>
                  <a:lnTo>
                    <a:pt x="253" y="517"/>
                  </a:lnTo>
                  <a:lnTo>
                    <a:pt x="216" y="514"/>
                  </a:lnTo>
                  <a:lnTo>
                    <a:pt x="180" y="510"/>
                  </a:lnTo>
                  <a:lnTo>
                    <a:pt x="144" y="509"/>
                  </a:lnTo>
                  <a:lnTo>
                    <a:pt x="108" y="510"/>
                  </a:lnTo>
                  <a:lnTo>
                    <a:pt x="72" y="513"/>
                  </a:lnTo>
                  <a:lnTo>
                    <a:pt x="36" y="517"/>
                  </a:lnTo>
                  <a:lnTo>
                    <a:pt x="0" y="523"/>
                  </a:lnTo>
                  <a:lnTo>
                    <a:pt x="0" y="0"/>
                  </a:lnTo>
                  <a:lnTo>
                    <a:pt x="18" y="3"/>
                  </a:lnTo>
                  <a:lnTo>
                    <a:pt x="37" y="6"/>
                  </a:lnTo>
                  <a:lnTo>
                    <a:pt x="55" y="9"/>
                  </a:lnTo>
                  <a:lnTo>
                    <a:pt x="74" y="12"/>
                  </a:lnTo>
                  <a:lnTo>
                    <a:pt x="111" y="14"/>
                  </a:lnTo>
                  <a:lnTo>
                    <a:pt x="149" y="15"/>
                  </a:lnTo>
                  <a:lnTo>
                    <a:pt x="186" y="14"/>
                  </a:lnTo>
                  <a:lnTo>
                    <a:pt x="222" y="11"/>
                  </a:lnTo>
                  <a:lnTo>
                    <a:pt x="257" y="6"/>
                  </a:lnTo>
                  <a:lnTo>
                    <a:pt x="292"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7" name="Group 40"/>
          <p:cNvGrpSpPr>
            <a:grpSpLocks/>
          </p:cNvGrpSpPr>
          <p:nvPr/>
        </p:nvGrpSpPr>
        <p:grpSpPr bwMode="auto">
          <a:xfrm>
            <a:off x="6445250" y="3744913"/>
            <a:ext cx="223838" cy="439737"/>
            <a:chOff x="3831" y="1794"/>
            <a:chExt cx="141" cy="277"/>
          </a:xfrm>
        </p:grpSpPr>
        <p:sp>
          <p:nvSpPr>
            <p:cNvPr id="546837" name="Freeform 41"/>
            <p:cNvSpPr>
              <a:spLocks/>
            </p:cNvSpPr>
            <p:nvPr/>
          </p:nvSpPr>
          <p:spPr bwMode="auto">
            <a:xfrm>
              <a:off x="3831" y="1794"/>
              <a:ext cx="141" cy="277"/>
            </a:xfrm>
            <a:custGeom>
              <a:avLst/>
              <a:gdLst>
                <a:gd name="T0" fmla="*/ 0 w 565"/>
                <a:gd name="T1" fmla="*/ 0 h 1107"/>
                <a:gd name="T2" fmla="*/ 10 w 565"/>
                <a:gd name="T3" fmla="*/ 0 h 1107"/>
                <a:gd name="T4" fmla="*/ 10 w 565"/>
                <a:gd name="T5" fmla="*/ 31 h 1107"/>
                <a:gd name="T6" fmla="*/ 24 w 565"/>
                <a:gd name="T7" fmla="*/ 31 h 1107"/>
                <a:gd name="T8" fmla="*/ 25 w 565"/>
                <a:gd name="T9" fmla="*/ 30 h 1107"/>
                <a:gd name="T10" fmla="*/ 25 w 565"/>
                <a:gd name="T11" fmla="*/ 29 h 1107"/>
                <a:gd name="T12" fmla="*/ 26 w 565"/>
                <a:gd name="T13" fmla="*/ 28 h 1107"/>
                <a:gd name="T14" fmla="*/ 26 w 565"/>
                <a:gd name="T15" fmla="*/ 27 h 1107"/>
                <a:gd name="T16" fmla="*/ 27 w 565"/>
                <a:gd name="T17" fmla="*/ 27 h 1107"/>
                <a:gd name="T18" fmla="*/ 27 w 565"/>
                <a:gd name="T19" fmla="*/ 26 h 1107"/>
                <a:gd name="T20" fmla="*/ 28 w 565"/>
                <a:gd name="T21" fmla="*/ 25 h 1107"/>
                <a:gd name="T22" fmla="*/ 29 w 565"/>
                <a:gd name="T23" fmla="*/ 25 h 1107"/>
                <a:gd name="T24" fmla="*/ 29 w 565"/>
                <a:gd name="T25" fmla="*/ 24 h 1107"/>
                <a:gd name="T26" fmla="*/ 30 w 565"/>
                <a:gd name="T27" fmla="*/ 23 h 1107"/>
                <a:gd name="T28" fmla="*/ 31 w 565"/>
                <a:gd name="T29" fmla="*/ 23 h 1107"/>
                <a:gd name="T30" fmla="*/ 32 w 565"/>
                <a:gd name="T31" fmla="*/ 22 h 1107"/>
                <a:gd name="T32" fmla="*/ 32 w 565"/>
                <a:gd name="T33" fmla="*/ 22 h 1107"/>
                <a:gd name="T34" fmla="*/ 33 w 565"/>
                <a:gd name="T35" fmla="*/ 21 h 1107"/>
                <a:gd name="T36" fmla="*/ 34 w 565"/>
                <a:gd name="T37" fmla="*/ 21 h 1107"/>
                <a:gd name="T38" fmla="*/ 35 w 565"/>
                <a:gd name="T39" fmla="*/ 20 h 1107"/>
                <a:gd name="T40" fmla="*/ 35 w 565"/>
                <a:gd name="T41" fmla="*/ 50 h 1107"/>
                <a:gd name="T42" fmla="*/ 34 w 565"/>
                <a:gd name="T43" fmla="*/ 50 h 1107"/>
                <a:gd name="T44" fmla="*/ 34 w 565"/>
                <a:gd name="T45" fmla="*/ 50 h 1107"/>
                <a:gd name="T46" fmla="*/ 33 w 565"/>
                <a:gd name="T47" fmla="*/ 49 h 1107"/>
                <a:gd name="T48" fmla="*/ 32 w 565"/>
                <a:gd name="T49" fmla="*/ 49 h 1107"/>
                <a:gd name="T50" fmla="*/ 32 w 565"/>
                <a:gd name="T51" fmla="*/ 48 h 1107"/>
                <a:gd name="T52" fmla="*/ 31 w 565"/>
                <a:gd name="T53" fmla="*/ 48 h 1107"/>
                <a:gd name="T54" fmla="*/ 30 w 565"/>
                <a:gd name="T55" fmla="*/ 47 h 1107"/>
                <a:gd name="T56" fmla="*/ 30 w 565"/>
                <a:gd name="T57" fmla="*/ 47 h 1107"/>
                <a:gd name="T58" fmla="*/ 29 w 565"/>
                <a:gd name="T59" fmla="*/ 46 h 1107"/>
                <a:gd name="T60" fmla="*/ 28 w 565"/>
                <a:gd name="T61" fmla="*/ 45 h 1107"/>
                <a:gd name="T62" fmla="*/ 28 w 565"/>
                <a:gd name="T63" fmla="*/ 44 h 1107"/>
                <a:gd name="T64" fmla="*/ 27 w 565"/>
                <a:gd name="T65" fmla="*/ 44 h 1107"/>
                <a:gd name="T66" fmla="*/ 26 w 565"/>
                <a:gd name="T67" fmla="*/ 43 h 1107"/>
                <a:gd name="T68" fmla="*/ 26 w 565"/>
                <a:gd name="T69" fmla="*/ 42 h 1107"/>
                <a:gd name="T70" fmla="*/ 25 w 565"/>
                <a:gd name="T71" fmla="*/ 41 h 1107"/>
                <a:gd name="T72" fmla="*/ 25 w 565"/>
                <a:gd name="T73" fmla="*/ 40 h 1107"/>
                <a:gd name="T74" fmla="*/ 10 w 565"/>
                <a:gd name="T75" fmla="*/ 40 h 1107"/>
                <a:gd name="T76" fmla="*/ 10 w 565"/>
                <a:gd name="T77" fmla="*/ 69 h 1107"/>
                <a:gd name="T78" fmla="*/ 0 w 565"/>
                <a:gd name="T79" fmla="*/ 69 h 1107"/>
                <a:gd name="T80" fmla="*/ 0 w 565"/>
                <a:gd name="T81" fmla="*/ 0 h 11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5"/>
                <a:gd name="T124" fmla="*/ 0 h 1107"/>
                <a:gd name="T125" fmla="*/ 565 w 565"/>
                <a:gd name="T126" fmla="*/ 1107 h 11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5" h="1107">
                  <a:moveTo>
                    <a:pt x="0" y="0"/>
                  </a:moveTo>
                  <a:lnTo>
                    <a:pt x="169" y="0"/>
                  </a:lnTo>
                  <a:lnTo>
                    <a:pt x="169" y="487"/>
                  </a:lnTo>
                  <a:lnTo>
                    <a:pt x="394" y="487"/>
                  </a:lnTo>
                  <a:lnTo>
                    <a:pt x="400" y="474"/>
                  </a:lnTo>
                  <a:lnTo>
                    <a:pt x="407" y="461"/>
                  </a:lnTo>
                  <a:lnTo>
                    <a:pt x="414" y="450"/>
                  </a:lnTo>
                  <a:lnTo>
                    <a:pt x="422" y="437"/>
                  </a:lnTo>
                  <a:lnTo>
                    <a:pt x="430" y="425"/>
                  </a:lnTo>
                  <a:lnTo>
                    <a:pt x="440" y="415"/>
                  </a:lnTo>
                  <a:lnTo>
                    <a:pt x="449" y="403"/>
                  </a:lnTo>
                  <a:lnTo>
                    <a:pt x="460" y="392"/>
                  </a:lnTo>
                  <a:lnTo>
                    <a:pt x="470" y="382"/>
                  </a:lnTo>
                  <a:lnTo>
                    <a:pt x="482" y="372"/>
                  </a:lnTo>
                  <a:lnTo>
                    <a:pt x="494" y="362"/>
                  </a:lnTo>
                  <a:lnTo>
                    <a:pt x="507" y="352"/>
                  </a:lnTo>
                  <a:lnTo>
                    <a:pt x="520" y="344"/>
                  </a:lnTo>
                  <a:lnTo>
                    <a:pt x="535" y="334"/>
                  </a:lnTo>
                  <a:lnTo>
                    <a:pt x="550" y="326"/>
                  </a:lnTo>
                  <a:lnTo>
                    <a:pt x="565" y="317"/>
                  </a:lnTo>
                  <a:lnTo>
                    <a:pt x="565" y="801"/>
                  </a:lnTo>
                  <a:lnTo>
                    <a:pt x="553" y="797"/>
                  </a:lnTo>
                  <a:lnTo>
                    <a:pt x="541" y="792"/>
                  </a:lnTo>
                  <a:lnTo>
                    <a:pt x="530" y="785"/>
                  </a:lnTo>
                  <a:lnTo>
                    <a:pt x="519" y="778"/>
                  </a:lnTo>
                  <a:lnTo>
                    <a:pt x="507" y="770"/>
                  </a:lnTo>
                  <a:lnTo>
                    <a:pt x="497" y="762"/>
                  </a:lnTo>
                  <a:lnTo>
                    <a:pt x="486" y="752"/>
                  </a:lnTo>
                  <a:lnTo>
                    <a:pt x="476" y="743"/>
                  </a:lnTo>
                  <a:lnTo>
                    <a:pt x="465" y="731"/>
                  </a:lnTo>
                  <a:lnTo>
                    <a:pt x="455" y="720"/>
                  </a:lnTo>
                  <a:lnTo>
                    <a:pt x="444" y="708"/>
                  </a:lnTo>
                  <a:lnTo>
                    <a:pt x="434" y="694"/>
                  </a:lnTo>
                  <a:lnTo>
                    <a:pt x="425" y="680"/>
                  </a:lnTo>
                  <a:lnTo>
                    <a:pt x="414" y="666"/>
                  </a:lnTo>
                  <a:lnTo>
                    <a:pt x="405" y="650"/>
                  </a:lnTo>
                  <a:lnTo>
                    <a:pt x="396" y="634"/>
                  </a:lnTo>
                  <a:lnTo>
                    <a:pt x="164" y="634"/>
                  </a:lnTo>
                  <a:lnTo>
                    <a:pt x="164" y="1107"/>
                  </a:lnTo>
                  <a:lnTo>
                    <a:pt x="0" y="1107"/>
                  </a:lnTo>
                  <a:lnTo>
                    <a:pt x="0" y="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6838" name="Freeform 42"/>
            <p:cNvSpPr>
              <a:spLocks/>
            </p:cNvSpPr>
            <p:nvPr/>
          </p:nvSpPr>
          <p:spPr bwMode="auto">
            <a:xfrm>
              <a:off x="3831" y="1794"/>
              <a:ext cx="141" cy="277"/>
            </a:xfrm>
            <a:custGeom>
              <a:avLst/>
              <a:gdLst>
                <a:gd name="T0" fmla="*/ 0 w 565"/>
                <a:gd name="T1" fmla="*/ 0 h 1107"/>
                <a:gd name="T2" fmla="*/ 10 w 565"/>
                <a:gd name="T3" fmla="*/ 0 h 1107"/>
                <a:gd name="T4" fmla="*/ 10 w 565"/>
                <a:gd name="T5" fmla="*/ 31 h 1107"/>
                <a:gd name="T6" fmla="*/ 24 w 565"/>
                <a:gd name="T7" fmla="*/ 31 h 1107"/>
                <a:gd name="T8" fmla="*/ 25 w 565"/>
                <a:gd name="T9" fmla="*/ 30 h 1107"/>
                <a:gd name="T10" fmla="*/ 25 w 565"/>
                <a:gd name="T11" fmla="*/ 29 h 1107"/>
                <a:gd name="T12" fmla="*/ 26 w 565"/>
                <a:gd name="T13" fmla="*/ 28 h 1107"/>
                <a:gd name="T14" fmla="*/ 26 w 565"/>
                <a:gd name="T15" fmla="*/ 27 h 1107"/>
                <a:gd name="T16" fmla="*/ 27 w 565"/>
                <a:gd name="T17" fmla="*/ 27 h 1107"/>
                <a:gd name="T18" fmla="*/ 27 w 565"/>
                <a:gd name="T19" fmla="*/ 26 h 1107"/>
                <a:gd name="T20" fmla="*/ 28 w 565"/>
                <a:gd name="T21" fmla="*/ 25 h 1107"/>
                <a:gd name="T22" fmla="*/ 29 w 565"/>
                <a:gd name="T23" fmla="*/ 25 h 1107"/>
                <a:gd name="T24" fmla="*/ 29 w 565"/>
                <a:gd name="T25" fmla="*/ 24 h 1107"/>
                <a:gd name="T26" fmla="*/ 30 w 565"/>
                <a:gd name="T27" fmla="*/ 23 h 1107"/>
                <a:gd name="T28" fmla="*/ 31 w 565"/>
                <a:gd name="T29" fmla="*/ 23 h 1107"/>
                <a:gd name="T30" fmla="*/ 32 w 565"/>
                <a:gd name="T31" fmla="*/ 22 h 1107"/>
                <a:gd name="T32" fmla="*/ 32 w 565"/>
                <a:gd name="T33" fmla="*/ 22 h 1107"/>
                <a:gd name="T34" fmla="*/ 33 w 565"/>
                <a:gd name="T35" fmla="*/ 21 h 1107"/>
                <a:gd name="T36" fmla="*/ 34 w 565"/>
                <a:gd name="T37" fmla="*/ 21 h 1107"/>
                <a:gd name="T38" fmla="*/ 35 w 565"/>
                <a:gd name="T39" fmla="*/ 20 h 1107"/>
                <a:gd name="T40" fmla="*/ 35 w 565"/>
                <a:gd name="T41" fmla="*/ 50 h 1107"/>
                <a:gd name="T42" fmla="*/ 34 w 565"/>
                <a:gd name="T43" fmla="*/ 50 h 1107"/>
                <a:gd name="T44" fmla="*/ 34 w 565"/>
                <a:gd name="T45" fmla="*/ 50 h 1107"/>
                <a:gd name="T46" fmla="*/ 33 w 565"/>
                <a:gd name="T47" fmla="*/ 49 h 1107"/>
                <a:gd name="T48" fmla="*/ 32 w 565"/>
                <a:gd name="T49" fmla="*/ 49 h 1107"/>
                <a:gd name="T50" fmla="*/ 32 w 565"/>
                <a:gd name="T51" fmla="*/ 48 h 1107"/>
                <a:gd name="T52" fmla="*/ 31 w 565"/>
                <a:gd name="T53" fmla="*/ 48 h 1107"/>
                <a:gd name="T54" fmla="*/ 30 w 565"/>
                <a:gd name="T55" fmla="*/ 47 h 1107"/>
                <a:gd name="T56" fmla="*/ 30 w 565"/>
                <a:gd name="T57" fmla="*/ 47 h 1107"/>
                <a:gd name="T58" fmla="*/ 29 w 565"/>
                <a:gd name="T59" fmla="*/ 46 h 1107"/>
                <a:gd name="T60" fmla="*/ 28 w 565"/>
                <a:gd name="T61" fmla="*/ 45 h 1107"/>
                <a:gd name="T62" fmla="*/ 28 w 565"/>
                <a:gd name="T63" fmla="*/ 44 h 1107"/>
                <a:gd name="T64" fmla="*/ 27 w 565"/>
                <a:gd name="T65" fmla="*/ 44 h 1107"/>
                <a:gd name="T66" fmla="*/ 26 w 565"/>
                <a:gd name="T67" fmla="*/ 43 h 1107"/>
                <a:gd name="T68" fmla="*/ 26 w 565"/>
                <a:gd name="T69" fmla="*/ 42 h 1107"/>
                <a:gd name="T70" fmla="*/ 25 w 565"/>
                <a:gd name="T71" fmla="*/ 41 h 1107"/>
                <a:gd name="T72" fmla="*/ 25 w 565"/>
                <a:gd name="T73" fmla="*/ 40 h 1107"/>
                <a:gd name="T74" fmla="*/ 10 w 565"/>
                <a:gd name="T75" fmla="*/ 40 h 1107"/>
                <a:gd name="T76" fmla="*/ 10 w 565"/>
                <a:gd name="T77" fmla="*/ 69 h 1107"/>
                <a:gd name="T78" fmla="*/ 0 w 565"/>
                <a:gd name="T79" fmla="*/ 69 h 1107"/>
                <a:gd name="T80" fmla="*/ 0 w 565"/>
                <a:gd name="T81" fmla="*/ 0 h 11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5"/>
                <a:gd name="T124" fmla="*/ 0 h 1107"/>
                <a:gd name="T125" fmla="*/ 565 w 565"/>
                <a:gd name="T126" fmla="*/ 1107 h 11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5" h="1107">
                  <a:moveTo>
                    <a:pt x="0" y="0"/>
                  </a:moveTo>
                  <a:lnTo>
                    <a:pt x="169" y="0"/>
                  </a:lnTo>
                  <a:lnTo>
                    <a:pt x="169" y="487"/>
                  </a:lnTo>
                  <a:lnTo>
                    <a:pt x="394" y="487"/>
                  </a:lnTo>
                  <a:lnTo>
                    <a:pt x="400" y="474"/>
                  </a:lnTo>
                  <a:lnTo>
                    <a:pt x="407" y="461"/>
                  </a:lnTo>
                  <a:lnTo>
                    <a:pt x="414" y="450"/>
                  </a:lnTo>
                  <a:lnTo>
                    <a:pt x="422" y="437"/>
                  </a:lnTo>
                  <a:lnTo>
                    <a:pt x="430" y="425"/>
                  </a:lnTo>
                  <a:lnTo>
                    <a:pt x="440" y="415"/>
                  </a:lnTo>
                  <a:lnTo>
                    <a:pt x="449" y="403"/>
                  </a:lnTo>
                  <a:lnTo>
                    <a:pt x="460" y="392"/>
                  </a:lnTo>
                  <a:lnTo>
                    <a:pt x="470" y="382"/>
                  </a:lnTo>
                  <a:lnTo>
                    <a:pt x="482" y="372"/>
                  </a:lnTo>
                  <a:lnTo>
                    <a:pt x="494" y="362"/>
                  </a:lnTo>
                  <a:lnTo>
                    <a:pt x="507" y="352"/>
                  </a:lnTo>
                  <a:lnTo>
                    <a:pt x="520" y="344"/>
                  </a:lnTo>
                  <a:lnTo>
                    <a:pt x="535" y="334"/>
                  </a:lnTo>
                  <a:lnTo>
                    <a:pt x="550" y="326"/>
                  </a:lnTo>
                  <a:lnTo>
                    <a:pt x="565" y="317"/>
                  </a:lnTo>
                  <a:lnTo>
                    <a:pt x="565" y="801"/>
                  </a:lnTo>
                  <a:lnTo>
                    <a:pt x="553" y="797"/>
                  </a:lnTo>
                  <a:lnTo>
                    <a:pt x="541" y="792"/>
                  </a:lnTo>
                  <a:lnTo>
                    <a:pt x="530" y="785"/>
                  </a:lnTo>
                  <a:lnTo>
                    <a:pt x="519" y="778"/>
                  </a:lnTo>
                  <a:lnTo>
                    <a:pt x="507" y="770"/>
                  </a:lnTo>
                  <a:lnTo>
                    <a:pt x="497" y="762"/>
                  </a:lnTo>
                  <a:lnTo>
                    <a:pt x="486" y="752"/>
                  </a:lnTo>
                  <a:lnTo>
                    <a:pt x="476" y="743"/>
                  </a:lnTo>
                  <a:lnTo>
                    <a:pt x="465" y="731"/>
                  </a:lnTo>
                  <a:lnTo>
                    <a:pt x="455" y="720"/>
                  </a:lnTo>
                  <a:lnTo>
                    <a:pt x="444" y="708"/>
                  </a:lnTo>
                  <a:lnTo>
                    <a:pt x="434" y="694"/>
                  </a:lnTo>
                  <a:lnTo>
                    <a:pt x="425" y="680"/>
                  </a:lnTo>
                  <a:lnTo>
                    <a:pt x="414" y="666"/>
                  </a:lnTo>
                  <a:lnTo>
                    <a:pt x="405" y="650"/>
                  </a:lnTo>
                  <a:lnTo>
                    <a:pt x="396" y="634"/>
                  </a:lnTo>
                  <a:lnTo>
                    <a:pt x="164" y="634"/>
                  </a:lnTo>
                  <a:lnTo>
                    <a:pt x="164" y="1107"/>
                  </a:lnTo>
                  <a:lnTo>
                    <a:pt x="0" y="1107"/>
                  </a:lnTo>
                  <a:lnTo>
                    <a:pt x="0" y="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407595" name="Freeform 43"/>
          <p:cNvSpPr>
            <a:spLocks/>
          </p:cNvSpPr>
          <p:nvPr/>
        </p:nvSpPr>
        <p:spPr bwMode="auto">
          <a:xfrm>
            <a:off x="6696075" y="3879850"/>
            <a:ext cx="30163" cy="177800"/>
          </a:xfrm>
          <a:custGeom>
            <a:avLst/>
            <a:gdLst>
              <a:gd name="T0" fmla="*/ 47884556 w 19"/>
              <a:gd name="T1" fmla="*/ 0 h 112"/>
              <a:gd name="T2" fmla="*/ 47884556 w 19"/>
              <a:gd name="T3" fmla="*/ 282257500 h 112"/>
              <a:gd name="T4" fmla="*/ 10080792 w 19"/>
              <a:gd name="T5" fmla="*/ 219254388 h 112"/>
              <a:gd name="T6" fmla="*/ 25201980 w 19"/>
              <a:gd name="T7" fmla="*/ 176410938 h 112"/>
              <a:gd name="T8" fmla="*/ 0 w 19"/>
              <a:gd name="T9" fmla="*/ 136088438 h 112"/>
              <a:gd name="T10" fmla="*/ 25201980 w 19"/>
              <a:gd name="T11" fmla="*/ 98286888 h 112"/>
              <a:gd name="T12" fmla="*/ 37803764 w 19"/>
              <a:gd name="T13" fmla="*/ 55443438 h 112"/>
              <a:gd name="T14" fmla="*/ 32763368 w 19"/>
              <a:gd name="T15" fmla="*/ 30241875 h 112"/>
              <a:gd name="T16" fmla="*/ 47884556 w 19"/>
              <a:gd name="T17" fmla="*/ 0 h 1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12"/>
              <a:gd name="T29" fmla="*/ 19 w 19"/>
              <a:gd name="T30" fmla="*/ 112 h 1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12">
                <a:moveTo>
                  <a:pt x="19" y="0"/>
                </a:moveTo>
                <a:lnTo>
                  <a:pt x="19" y="112"/>
                </a:lnTo>
                <a:lnTo>
                  <a:pt x="4" y="87"/>
                </a:lnTo>
                <a:lnTo>
                  <a:pt x="10" y="70"/>
                </a:lnTo>
                <a:lnTo>
                  <a:pt x="0" y="54"/>
                </a:lnTo>
                <a:lnTo>
                  <a:pt x="10" y="39"/>
                </a:lnTo>
                <a:lnTo>
                  <a:pt x="15" y="22"/>
                </a:lnTo>
                <a:lnTo>
                  <a:pt x="13" y="12"/>
                </a:lnTo>
                <a:lnTo>
                  <a:pt x="1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407596" name="Freeform 44"/>
          <p:cNvSpPr>
            <a:spLocks/>
          </p:cNvSpPr>
          <p:nvPr/>
        </p:nvSpPr>
        <p:spPr bwMode="auto">
          <a:xfrm flipH="1">
            <a:off x="6804025" y="3879850"/>
            <a:ext cx="42863" cy="177800"/>
          </a:xfrm>
          <a:custGeom>
            <a:avLst/>
            <a:gdLst>
              <a:gd name="T0" fmla="*/ 96696672 w 19"/>
              <a:gd name="T1" fmla="*/ 0 h 112"/>
              <a:gd name="T2" fmla="*/ 96696672 w 19"/>
              <a:gd name="T3" fmla="*/ 282257500 h 112"/>
              <a:gd name="T4" fmla="*/ 20357669 w 19"/>
              <a:gd name="T5" fmla="*/ 219254388 h 112"/>
              <a:gd name="T6" fmla="*/ 50891917 w 19"/>
              <a:gd name="T7" fmla="*/ 176410938 h 112"/>
              <a:gd name="T8" fmla="*/ 0 w 19"/>
              <a:gd name="T9" fmla="*/ 136088438 h 112"/>
              <a:gd name="T10" fmla="*/ 50891917 w 19"/>
              <a:gd name="T11" fmla="*/ 98286888 h 112"/>
              <a:gd name="T12" fmla="*/ 76339003 w 19"/>
              <a:gd name="T13" fmla="*/ 55443438 h 112"/>
              <a:gd name="T14" fmla="*/ 66160168 w 19"/>
              <a:gd name="T15" fmla="*/ 30241875 h 112"/>
              <a:gd name="T16" fmla="*/ 96696672 w 19"/>
              <a:gd name="T17" fmla="*/ 0 h 1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12"/>
              <a:gd name="T29" fmla="*/ 19 w 19"/>
              <a:gd name="T30" fmla="*/ 112 h 1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12">
                <a:moveTo>
                  <a:pt x="19" y="0"/>
                </a:moveTo>
                <a:lnTo>
                  <a:pt x="19" y="112"/>
                </a:lnTo>
                <a:lnTo>
                  <a:pt x="4" y="87"/>
                </a:lnTo>
                <a:lnTo>
                  <a:pt x="10" y="70"/>
                </a:lnTo>
                <a:lnTo>
                  <a:pt x="0" y="54"/>
                </a:lnTo>
                <a:lnTo>
                  <a:pt x="10" y="39"/>
                </a:lnTo>
                <a:lnTo>
                  <a:pt x="15" y="22"/>
                </a:lnTo>
                <a:lnTo>
                  <a:pt x="13" y="12"/>
                </a:lnTo>
                <a:lnTo>
                  <a:pt x="1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407597" name="AutoShape 45"/>
          <p:cNvSpPr>
            <a:spLocks noChangeArrowheads="1"/>
          </p:cNvSpPr>
          <p:nvPr/>
        </p:nvSpPr>
        <p:spPr bwMode="auto">
          <a:xfrm>
            <a:off x="234156" y="1343026"/>
            <a:ext cx="2916238" cy="1651000"/>
          </a:xfrm>
          <a:prstGeom prst="wedgeRoundRectCallout">
            <a:avLst>
              <a:gd name="adj1" fmla="val -3440"/>
              <a:gd name="adj2" fmla="val 79806"/>
              <a:gd name="adj3" fmla="val 16667"/>
            </a:avLst>
          </a:prstGeom>
          <a:solidFill>
            <a:srgbClr val="FFFFCC"/>
          </a:solidFill>
          <a:ln w="9525">
            <a:solidFill>
              <a:schemeClr val="tx1"/>
            </a:solidFill>
            <a:miter lim="800000"/>
            <a:headEnd/>
            <a:tailEnd/>
          </a:ln>
        </p:spPr>
        <p:txBody>
          <a:bodyPr wrap="square">
            <a:spAutoFit/>
          </a:bodyPr>
          <a:lstStyle/>
          <a:p>
            <a:pPr algn="ctr" eaLnBrk="1" hangingPunct="1"/>
            <a:r>
              <a:rPr lang="eu-ES"/>
              <a:t>Galgaren pedalak sakatzerakoan, enbolo oso txikiari egiten zaio indarra, likidoan egiten den presioa ikaragarri handituz.</a:t>
            </a:r>
          </a:p>
        </p:txBody>
      </p:sp>
      <p:sp>
        <p:nvSpPr>
          <p:cNvPr id="407598" name="AutoShape 46"/>
          <p:cNvSpPr>
            <a:spLocks noChangeArrowheads="1"/>
          </p:cNvSpPr>
          <p:nvPr/>
        </p:nvSpPr>
        <p:spPr bwMode="auto">
          <a:xfrm>
            <a:off x="900113" y="4581525"/>
            <a:ext cx="3240087" cy="628650"/>
          </a:xfrm>
          <a:prstGeom prst="wedgeRoundRectCallout">
            <a:avLst>
              <a:gd name="adj1" fmla="val 66509"/>
              <a:gd name="adj2" fmla="val -230903"/>
              <a:gd name="adj3" fmla="val 16667"/>
            </a:avLst>
          </a:prstGeom>
          <a:solidFill>
            <a:srgbClr val="CCFFFF"/>
          </a:solidFill>
          <a:ln w="9525">
            <a:solidFill>
              <a:schemeClr val="tx1"/>
            </a:solidFill>
            <a:miter lim="800000"/>
            <a:headEnd/>
            <a:tailEnd/>
          </a:ln>
        </p:spPr>
        <p:txBody>
          <a:bodyPr>
            <a:spAutoFit/>
          </a:bodyPr>
          <a:lstStyle/>
          <a:p>
            <a:pPr algn="ctr" eaLnBrk="1" hangingPunct="1"/>
            <a:r>
              <a:rPr lang="eu-ES"/>
              <a:t>Presioa likido guztian zehar galerarik gabe hedatzen da…</a:t>
            </a:r>
          </a:p>
        </p:txBody>
      </p:sp>
      <p:sp>
        <p:nvSpPr>
          <p:cNvPr id="407599" name="AutoShape 47"/>
          <p:cNvSpPr>
            <a:spLocks noChangeArrowheads="1"/>
          </p:cNvSpPr>
          <p:nvPr/>
        </p:nvSpPr>
        <p:spPr bwMode="auto">
          <a:xfrm>
            <a:off x="5940425" y="1350963"/>
            <a:ext cx="2952750" cy="1157287"/>
          </a:xfrm>
          <a:prstGeom prst="wedgeRoundRectCallout">
            <a:avLst>
              <a:gd name="adj1" fmla="val 2903"/>
              <a:gd name="adj2" fmla="val 107477"/>
              <a:gd name="adj3" fmla="val 16667"/>
            </a:avLst>
          </a:prstGeom>
          <a:solidFill>
            <a:srgbClr val="FFEEA5"/>
          </a:solidFill>
          <a:ln w="9525">
            <a:solidFill>
              <a:schemeClr val="tx1"/>
            </a:solidFill>
            <a:miter lim="800000"/>
            <a:headEnd/>
            <a:tailEnd/>
          </a:ln>
        </p:spPr>
        <p:txBody>
          <a:bodyPr>
            <a:spAutoFit/>
          </a:bodyPr>
          <a:lstStyle/>
          <a:p>
            <a:pPr algn="ctr" eaLnBrk="1" hangingPunct="1"/>
            <a:r>
              <a:rPr lang="eu-ES"/>
              <a:t>…  gurpilari loturiko disko metalikoaren balazta-pastillei bultza egiten diolarik.</a:t>
            </a:r>
          </a:p>
        </p:txBody>
      </p:sp>
      <p:sp>
        <p:nvSpPr>
          <p:cNvPr id="407600" name="AutoShape 48"/>
          <p:cNvSpPr>
            <a:spLocks noChangeArrowheads="1"/>
          </p:cNvSpPr>
          <p:nvPr/>
        </p:nvSpPr>
        <p:spPr bwMode="auto">
          <a:xfrm>
            <a:off x="3419475" y="5084763"/>
            <a:ext cx="3240088" cy="1420812"/>
          </a:xfrm>
          <a:prstGeom prst="wedgeRoundRectCallout">
            <a:avLst>
              <a:gd name="adj1" fmla="val 45296"/>
              <a:gd name="adj2" fmla="val -104801"/>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a:t>Ondorioz, diskoarengan marruskadura indar oso handia egiten da, gurpilaren errotazio mugimendua gelditzeko aski dena.</a:t>
            </a:r>
          </a:p>
        </p:txBody>
      </p:sp>
      <p:sp>
        <p:nvSpPr>
          <p:cNvPr id="407601" name="AutoShape 49"/>
          <p:cNvSpPr>
            <a:spLocks noChangeArrowheads="1"/>
          </p:cNvSpPr>
          <p:nvPr/>
        </p:nvSpPr>
        <p:spPr bwMode="auto">
          <a:xfrm>
            <a:off x="4572000" y="5022850"/>
            <a:ext cx="4392613" cy="1157288"/>
          </a:xfrm>
          <a:prstGeom prst="wedgeRoundRectCallout">
            <a:avLst>
              <a:gd name="adj1" fmla="val 8727"/>
              <a:gd name="adj2" fmla="val -93750"/>
              <a:gd name="adj3" fmla="val 16667"/>
            </a:avLst>
          </a:prstGeom>
          <a:solidFill>
            <a:srgbClr val="CCFFCC"/>
          </a:solidFill>
          <a:ln w="9525">
            <a:solidFill>
              <a:schemeClr val="tx1"/>
            </a:solidFill>
            <a:miter lim="800000"/>
            <a:headEnd/>
            <a:tailEnd/>
          </a:ln>
        </p:spPr>
        <p:txBody>
          <a:bodyPr>
            <a:spAutoFit/>
          </a:bodyPr>
          <a:lstStyle/>
          <a:p>
            <a:pPr algn="ctr" eaLnBrk="1" hangingPunct="1"/>
            <a:r>
              <a:rPr lang="eu-ES"/>
              <a:t>Enboloaren azalera handiagoa denez txikian egiten den indarra baino handiagoa da, horrela diskoaren aurka balazten pastillek indar oso handia egiten dute.</a:t>
            </a:r>
          </a:p>
        </p:txBody>
      </p:sp>
      <p:sp>
        <p:nvSpPr>
          <p:cNvPr id="407602" name="Text Box 50"/>
          <p:cNvSpPr txBox="1">
            <a:spLocks noChangeArrowheads="1"/>
          </p:cNvSpPr>
          <p:nvPr/>
        </p:nvSpPr>
        <p:spPr bwMode="auto">
          <a:xfrm>
            <a:off x="7793038" y="4408488"/>
            <a:ext cx="10271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Balazta pastillak</a:t>
            </a:r>
          </a:p>
        </p:txBody>
      </p:sp>
      <p:grpSp>
        <p:nvGrpSpPr>
          <p:cNvPr id="8" name="Group 51"/>
          <p:cNvGrpSpPr>
            <a:grpSpLocks/>
          </p:cNvGrpSpPr>
          <p:nvPr/>
        </p:nvGrpSpPr>
        <p:grpSpPr bwMode="auto">
          <a:xfrm>
            <a:off x="6659563" y="4076700"/>
            <a:ext cx="1150937" cy="647700"/>
            <a:chOff x="4195" y="2568"/>
            <a:chExt cx="725" cy="408"/>
          </a:xfrm>
        </p:grpSpPr>
        <p:sp>
          <p:nvSpPr>
            <p:cNvPr id="546835" name="Line 52"/>
            <p:cNvSpPr>
              <a:spLocks noChangeShapeType="1"/>
            </p:cNvSpPr>
            <p:nvPr/>
          </p:nvSpPr>
          <p:spPr bwMode="auto">
            <a:xfrm flipH="1" flipV="1">
              <a:off x="4195" y="2568"/>
              <a:ext cx="725" cy="4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546836" name="Line 53"/>
            <p:cNvSpPr>
              <a:spLocks noChangeShapeType="1"/>
            </p:cNvSpPr>
            <p:nvPr/>
          </p:nvSpPr>
          <p:spPr bwMode="auto">
            <a:xfrm flipH="1" flipV="1">
              <a:off x="4332" y="2568"/>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sp>
        <p:nvSpPr>
          <p:cNvPr id="407606" name="Text Box 54"/>
          <p:cNvSpPr txBox="1">
            <a:spLocks noChangeArrowheads="1"/>
          </p:cNvSpPr>
          <p:nvPr/>
        </p:nvSpPr>
        <p:spPr bwMode="auto">
          <a:xfrm>
            <a:off x="3924300" y="4292600"/>
            <a:ext cx="2303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Diskoa gurpilarekin doa</a:t>
            </a:r>
          </a:p>
        </p:txBody>
      </p:sp>
      <p:sp>
        <p:nvSpPr>
          <p:cNvPr id="407607" name="Line 55"/>
          <p:cNvSpPr>
            <a:spLocks noChangeShapeType="1"/>
          </p:cNvSpPr>
          <p:nvPr/>
        </p:nvSpPr>
        <p:spPr bwMode="auto">
          <a:xfrm flipV="1">
            <a:off x="5651500" y="4221163"/>
            <a:ext cx="1008063"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pic>
        <p:nvPicPr>
          <p:cNvPr id="5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92819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7554"/>
                                        </p:tgtEl>
                                        <p:attrNameLst>
                                          <p:attrName>style.visibility</p:attrName>
                                        </p:attrNameLst>
                                      </p:cBhvr>
                                      <p:to>
                                        <p:strVal val="visible"/>
                                      </p:to>
                                    </p:set>
                                    <p:animEffect transition="in" filter="fade">
                                      <p:cBhvr>
                                        <p:cTn id="7" dur="1000"/>
                                        <p:tgtEl>
                                          <p:spTgt spid="407554"/>
                                        </p:tgtEl>
                                      </p:cBhvr>
                                    </p:animEffect>
                                    <p:anim calcmode="lin" valueType="num">
                                      <p:cBhvr>
                                        <p:cTn id="8" dur="1000" fill="hold"/>
                                        <p:tgtEl>
                                          <p:spTgt spid="407554"/>
                                        </p:tgtEl>
                                        <p:attrNameLst>
                                          <p:attrName>ppt_x</p:attrName>
                                        </p:attrNameLst>
                                      </p:cBhvr>
                                      <p:tavLst>
                                        <p:tav tm="0">
                                          <p:val>
                                            <p:strVal val="#ppt_x"/>
                                          </p:val>
                                        </p:tav>
                                        <p:tav tm="100000">
                                          <p:val>
                                            <p:strVal val="#ppt_x"/>
                                          </p:val>
                                        </p:tav>
                                      </p:tavLst>
                                    </p:anim>
                                    <p:anim calcmode="lin" valueType="num">
                                      <p:cBhvr>
                                        <p:cTn id="9" dur="1000" fill="hold"/>
                                        <p:tgtEl>
                                          <p:spTgt spid="40755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407597"/>
                                        </p:tgtEl>
                                        <p:attrNameLst>
                                          <p:attrName>style.visibility</p:attrName>
                                        </p:attrNameLst>
                                      </p:cBhvr>
                                      <p:to>
                                        <p:strVal val="visible"/>
                                      </p:to>
                                    </p:set>
                                    <p:anim calcmode="lin" valueType="num">
                                      <p:cBhvr>
                                        <p:cTn id="14" dur="500" fill="hold"/>
                                        <p:tgtEl>
                                          <p:spTgt spid="407597"/>
                                        </p:tgtEl>
                                        <p:attrNameLst>
                                          <p:attrName>ppt_w</p:attrName>
                                        </p:attrNameLst>
                                      </p:cBhvr>
                                      <p:tavLst>
                                        <p:tav tm="0">
                                          <p:val>
                                            <p:fltVal val="0"/>
                                          </p:val>
                                        </p:tav>
                                        <p:tav tm="100000">
                                          <p:val>
                                            <p:strVal val="#ppt_w"/>
                                          </p:val>
                                        </p:tav>
                                      </p:tavLst>
                                    </p:anim>
                                    <p:anim calcmode="lin" valueType="num">
                                      <p:cBhvr>
                                        <p:cTn id="15" dur="500" fill="hold"/>
                                        <p:tgtEl>
                                          <p:spTgt spid="407597"/>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407598"/>
                                        </p:tgtEl>
                                        <p:attrNameLst>
                                          <p:attrName>style.visibility</p:attrName>
                                        </p:attrNameLst>
                                      </p:cBhvr>
                                      <p:to>
                                        <p:strVal val="visible"/>
                                      </p:to>
                                    </p:set>
                                    <p:anim calcmode="lin" valueType="num">
                                      <p:cBhvr>
                                        <p:cTn id="20" dur="500" fill="hold"/>
                                        <p:tgtEl>
                                          <p:spTgt spid="407598"/>
                                        </p:tgtEl>
                                        <p:attrNameLst>
                                          <p:attrName>ppt_w</p:attrName>
                                        </p:attrNameLst>
                                      </p:cBhvr>
                                      <p:tavLst>
                                        <p:tav tm="0">
                                          <p:val>
                                            <p:fltVal val="0"/>
                                          </p:val>
                                        </p:tav>
                                        <p:tav tm="100000">
                                          <p:val>
                                            <p:strVal val="#ppt_w"/>
                                          </p:val>
                                        </p:tav>
                                      </p:tavLst>
                                    </p:anim>
                                    <p:anim calcmode="lin" valueType="num">
                                      <p:cBhvr>
                                        <p:cTn id="21" dur="500" fill="hold"/>
                                        <p:tgtEl>
                                          <p:spTgt spid="407598"/>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407599"/>
                                        </p:tgtEl>
                                        <p:attrNameLst>
                                          <p:attrName>style.visibility</p:attrName>
                                        </p:attrNameLst>
                                      </p:cBhvr>
                                      <p:to>
                                        <p:strVal val="visible"/>
                                      </p:to>
                                    </p:set>
                                    <p:anim calcmode="lin" valueType="num">
                                      <p:cBhvr>
                                        <p:cTn id="26" dur="500" fill="hold"/>
                                        <p:tgtEl>
                                          <p:spTgt spid="407599"/>
                                        </p:tgtEl>
                                        <p:attrNameLst>
                                          <p:attrName>ppt_w</p:attrName>
                                        </p:attrNameLst>
                                      </p:cBhvr>
                                      <p:tavLst>
                                        <p:tav tm="0">
                                          <p:val>
                                            <p:fltVal val="0"/>
                                          </p:val>
                                        </p:tav>
                                        <p:tav tm="100000">
                                          <p:val>
                                            <p:strVal val="#ppt_w"/>
                                          </p:val>
                                        </p:tav>
                                      </p:tavLst>
                                    </p:anim>
                                    <p:anim calcmode="lin" valueType="num">
                                      <p:cBhvr>
                                        <p:cTn id="27" dur="500" fill="hold"/>
                                        <p:tgtEl>
                                          <p:spTgt spid="407599"/>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407606"/>
                                        </p:tgtEl>
                                        <p:attrNameLst>
                                          <p:attrName>style.visibility</p:attrName>
                                        </p:attrNameLst>
                                      </p:cBhvr>
                                      <p:to>
                                        <p:strVal val="visible"/>
                                      </p:to>
                                    </p:set>
                                    <p:anim calcmode="lin" valueType="num">
                                      <p:cBhvr>
                                        <p:cTn id="32" dur="500" fill="hold"/>
                                        <p:tgtEl>
                                          <p:spTgt spid="407606"/>
                                        </p:tgtEl>
                                        <p:attrNameLst>
                                          <p:attrName>ppt_w</p:attrName>
                                        </p:attrNameLst>
                                      </p:cBhvr>
                                      <p:tavLst>
                                        <p:tav tm="0">
                                          <p:val>
                                            <p:fltVal val="0"/>
                                          </p:val>
                                        </p:tav>
                                        <p:tav tm="100000">
                                          <p:val>
                                            <p:strVal val="#ppt_w"/>
                                          </p:val>
                                        </p:tav>
                                      </p:tavLst>
                                    </p:anim>
                                    <p:anim calcmode="lin" valueType="num">
                                      <p:cBhvr>
                                        <p:cTn id="33" dur="500" fill="hold"/>
                                        <p:tgtEl>
                                          <p:spTgt spid="407606"/>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407602"/>
                                        </p:tgtEl>
                                        <p:attrNameLst>
                                          <p:attrName>style.visibility</p:attrName>
                                        </p:attrNameLst>
                                      </p:cBhvr>
                                      <p:to>
                                        <p:strVal val="visible"/>
                                      </p:to>
                                    </p:set>
                                    <p:anim calcmode="lin" valueType="num">
                                      <p:cBhvr>
                                        <p:cTn id="36" dur="500" fill="hold"/>
                                        <p:tgtEl>
                                          <p:spTgt spid="407602"/>
                                        </p:tgtEl>
                                        <p:attrNameLst>
                                          <p:attrName>ppt_w</p:attrName>
                                        </p:attrNameLst>
                                      </p:cBhvr>
                                      <p:tavLst>
                                        <p:tav tm="0">
                                          <p:val>
                                            <p:fltVal val="0"/>
                                          </p:val>
                                        </p:tav>
                                        <p:tav tm="100000">
                                          <p:val>
                                            <p:strVal val="#ppt_w"/>
                                          </p:val>
                                        </p:tav>
                                      </p:tavLst>
                                    </p:anim>
                                    <p:anim calcmode="lin" valueType="num">
                                      <p:cBhvr>
                                        <p:cTn id="37" dur="500" fill="hold"/>
                                        <p:tgtEl>
                                          <p:spTgt spid="407602"/>
                                        </p:tgtEl>
                                        <p:attrNameLst>
                                          <p:attrName>ppt_h</p:attrName>
                                        </p:attrNameLst>
                                      </p:cBhvr>
                                      <p:tavLst>
                                        <p:tav tm="0">
                                          <p:val>
                                            <p:fltVal val="0"/>
                                          </p:val>
                                        </p:tav>
                                        <p:tav tm="100000">
                                          <p:val>
                                            <p:strVal val="#ppt_h"/>
                                          </p:val>
                                        </p:tav>
                                      </p:tavLst>
                                    </p:anim>
                                  </p:childTnLst>
                                </p:cTn>
                              </p:par>
                            </p:childTnLst>
                          </p:cTn>
                        </p:par>
                        <p:par>
                          <p:cTn id="38" fill="hold" nodeType="afterGroup">
                            <p:stCondLst>
                              <p:cond delay="500"/>
                            </p:stCondLst>
                            <p:childTnLst>
                              <p:par>
                                <p:cTn id="39" presetID="22" presetClass="entr" presetSubtype="4" fill="hold" grpId="0" nodeType="afterEffect">
                                  <p:stCondLst>
                                    <p:cond delay="0"/>
                                  </p:stCondLst>
                                  <p:childTnLst>
                                    <p:set>
                                      <p:cBhvr>
                                        <p:cTn id="40" dur="1" fill="hold">
                                          <p:stCondLst>
                                            <p:cond delay="0"/>
                                          </p:stCondLst>
                                        </p:cTn>
                                        <p:tgtEl>
                                          <p:spTgt spid="407607"/>
                                        </p:tgtEl>
                                        <p:attrNameLst>
                                          <p:attrName>style.visibility</p:attrName>
                                        </p:attrNameLst>
                                      </p:cBhvr>
                                      <p:to>
                                        <p:strVal val="visible"/>
                                      </p:to>
                                    </p:set>
                                    <p:animEffect transition="in" filter="wipe(down)">
                                      <p:cBhvr>
                                        <p:cTn id="41" dur="500"/>
                                        <p:tgtEl>
                                          <p:spTgt spid="407607"/>
                                        </p:tgtEl>
                                      </p:cBhvr>
                                    </p:animEffect>
                                  </p:childTnLst>
                                </p:cTn>
                              </p:par>
                              <p:par>
                                <p:cTn id="42" presetID="22" presetClass="entr" presetSubtype="4"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00"/>
                                        <p:tgtEl>
                                          <p:spTgt spid="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xit" presetSubtype="0" fill="hold" grpId="1" nodeType="clickEffect">
                                  <p:stCondLst>
                                    <p:cond delay="0"/>
                                  </p:stCondLst>
                                  <p:childTnLst>
                                    <p:anim calcmode="lin" valueType="num">
                                      <p:cBhvr>
                                        <p:cTn id="48" dur="500"/>
                                        <p:tgtEl>
                                          <p:spTgt spid="407606"/>
                                        </p:tgtEl>
                                        <p:attrNameLst>
                                          <p:attrName>ppt_w</p:attrName>
                                        </p:attrNameLst>
                                      </p:cBhvr>
                                      <p:tavLst>
                                        <p:tav tm="0">
                                          <p:val>
                                            <p:strVal val="ppt_w"/>
                                          </p:val>
                                        </p:tav>
                                        <p:tav tm="100000">
                                          <p:val>
                                            <p:fltVal val="0"/>
                                          </p:val>
                                        </p:tav>
                                      </p:tavLst>
                                    </p:anim>
                                    <p:anim calcmode="lin" valueType="num">
                                      <p:cBhvr>
                                        <p:cTn id="49" dur="500"/>
                                        <p:tgtEl>
                                          <p:spTgt spid="407606"/>
                                        </p:tgtEl>
                                        <p:attrNameLst>
                                          <p:attrName>ppt_h</p:attrName>
                                        </p:attrNameLst>
                                      </p:cBhvr>
                                      <p:tavLst>
                                        <p:tav tm="0">
                                          <p:val>
                                            <p:strVal val="ppt_h"/>
                                          </p:val>
                                        </p:tav>
                                        <p:tav tm="100000">
                                          <p:val>
                                            <p:fltVal val="0"/>
                                          </p:val>
                                        </p:tav>
                                      </p:tavLst>
                                    </p:anim>
                                    <p:animEffect transition="out" filter="fade">
                                      <p:cBhvr>
                                        <p:cTn id="50" dur="500"/>
                                        <p:tgtEl>
                                          <p:spTgt spid="407606"/>
                                        </p:tgtEl>
                                      </p:cBhvr>
                                    </p:animEffect>
                                    <p:set>
                                      <p:cBhvr>
                                        <p:cTn id="51" dur="1" fill="hold">
                                          <p:stCondLst>
                                            <p:cond delay="499"/>
                                          </p:stCondLst>
                                        </p:cTn>
                                        <p:tgtEl>
                                          <p:spTgt spid="407606"/>
                                        </p:tgtEl>
                                        <p:attrNameLst>
                                          <p:attrName>style.visibility</p:attrName>
                                        </p:attrNameLst>
                                      </p:cBhvr>
                                      <p:to>
                                        <p:strVal val="hidden"/>
                                      </p:to>
                                    </p:set>
                                  </p:childTnLst>
                                </p:cTn>
                              </p:par>
                              <p:par>
                                <p:cTn id="52" presetID="53" presetClass="exit" presetSubtype="0" fill="hold" grpId="1" nodeType="withEffect">
                                  <p:stCondLst>
                                    <p:cond delay="0"/>
                                  </p:stCondLst>
                                  <p:childTnLst>
                                    <p:anim calcmode="lin" valueType="num">
                                      <p:cBhvr>
                                        <p:cTn id="53" dur="500"/>
                                        <p:tgtEl>
                                          <p:spTgt spid="407607"/>
                                        </p:tgtEl>
                                        <p:attrNameLst>
                                          <p:attrName>ppt_w</p:attrName>
                                        </p:attrNameLst>
                                      </p:cBhvr>
                                      <p:tavLst>
                                        <p:tav tm="0">
                                          <p:val>
                                            <p:strVal val="ppt_w"/>
                                          </p:val>
                                        </p:tav>
                                        <p:tav tm="100000">
                                          <p:val>
                                            <p:fltVal val="0"/>
                                          </p:val>
                                        </p:tav>
                                      </p:tavLst>
                                    </p:anim>
                                    <p:anim calcmode="lin" valueType="num">
                                      <p:cBhvr>
                                        <p:cTn id="54" dur="500"/>
                                        <p:tgtEl>
                                          <p:spTgt spid="407607"/>
                                        </p:tgtEl>
                                        <p:attrNameLst>
                                          <p:attrName>ppt_h</p:attrName>
                                        </p:attrNameLst>
                                      </p:cBhvr>
                                      <p:tavLst>
                                        <p:tav tm="0">
                                          <p:val>
                                            <p:strVal val="ppt_h"/>
                                          </p:val>
                                        </p:tav>
                                        <p:tav tm="100000">
                                          <p:val>
                                            <p:fltVal val="0"/>
                                          </p:val>
                                        </p:tav>
                                      </p:tavLst>
                                    </p:anim>
                                    <p:animEffect transition="out" filter="fade">
                                      <p:cBhvr>
                                        <p:cTn id="55" dur="500"/>
                                        <p:tgtEl>
                                          <p:spTgt spid="407607"/>
                                        </p:tgtEl>
                                      </p:cBhvr>
                                    </p:animEffect>
                                    <p:set>
                                      <p:cBhvr>
                                        <p:cTn id="56" dur="1" fill="hold">
                                          <p:stCondLst>
                                            <p:cond delay="499"/>
                                          </p:stCondLst>
                                        </p:cTn>
                                        <p:tgtEl>
                                          <p:spTgt spid="407607"/>
                                        </p:tgtEl>
                                        <p:attrNameLst>
                                          <p:attrName>style.visibility</p:attrName>
                                        </p:attrNameLst>
                                      </p:cBhvr>
                                      <p:to>
                                        <p:strVal val="hidden"/>
                                      </p:to>
                                    </p:set>
                                  </p:childTnLst>
                                </p:cTn>
                              </p:par>
                              <p:par>
                                <p:cTn id="57" presetID="53" presetClass="exit" presetSubtype="0" fill="hold" nodeType="withEffect">
                                  <p:stCondLst>
                                    <p:cond delay="0"/>
                                  </p:stCondLst>
                                  <p:childTnLst>
                                    <p:anim calcmode="lin" valueType="num">
                                      <p:cBhvr>
                                        <p:cTn id="58" dur="500"/>
                                        <p:tgtEl>
                                          <p:spTgt spid="8"/>
                                        </p:tgtEl>
                                        <p:attrNameLst>
                                          <p:attrName>ppt_w</p:attrName>
                                        </p:attrNameLst>
                                      </p:cBhvr>
                                      <p:tavLst>
                                        <p:tav tm="0">
                                          <p:val>
                                            <p:strVal val="ppt_w"/>
                                          </p:val>
                                        </p:tav>
                                        <p:tav tm="100000">
                                          <p:val>
                                            <p:fltVal val="0"/>
                                          </p:val>
                                        </p:tav>
                                      </p:tavLst>
                                    </p:anim>
                                    <p:anim calcmode="lin" valueType="num">
                                      <p:cBhvr>
                                        <p:cTn id="59" dur="500"/>
                                        <p:tgtEl>
                                          <p:spTgt spid="8"/>
                                        </p:tgtEl>
                                        <p:attrNameLst>
                                          <p:attrName>ppt_h</p:attrName>
                                        </p:attrNameLst>
                                      </p:cBhvr>
                                      <p:tavLst>
                                        <p:tav tm="0">
                                          <p:val>
                                            <p:strVal val="ppt_h"/>
                                          </p:val>
                                        </p:tav>
                                        <p:tav tm="100000">
                                          <p:val>
                                            <p:fltVal val="0"/>
                                          </p:val>
                                        </p:tav>
                                      </p:tavLst>
                                    </p:anim>
                                    <p:animEffect transition="out" filter="fade">
                                      <p:cBhvr>
                                        <p:cTn id="60" dur="500"/>
                                        <p:tgtEl>
                                          <p:spTgt spid="8"/>
                                        </p:tgtEl>
                                      </p:cBhvr>
                                    </p:animEffect>
                                    <p:set>
                                      <p:cBhvr>
                                        <p:cTn id="61" dur="1" fill="hold">
                                          <p:stCondLst>
                                            <p:cond delay="499"/>
                                          </p:stCondLst>
                                        </p:cTn>
                                        <p:tgtEl>
                                          <p:spTgt spid="8"/>
                                        </p:tgtEl>
                                        <p:attrNameLst>
                                          <p:attrName>style.visibility</p:attrName>
                                        </p:attrNameLst>
                                      </p:cBhvr>
                                      <p:to>
                                        <p:strVal val="hidden"/>
                                      </p:to>
                                    </p:set>
                                  </p:childTnLst>
                                </p:cTn>
                              </p:par>
                              <p:par>
                                <p:cTn id="62" presetID="53" presetClass="exit" presetSubtype="0" fill="hold" grpId="1" nodeType="withEffect">
                                  <p:stCondLst>
                                    <p:cond delay="0"/>
                                  </p:stCondLst>
                                  <p:childTnLst>
                                    <p:anim calcmode="lin" valueType="num">
                                      <p:cBhvr>
                                        <p:cTn id="63" dur="500"/>
                                        <p:tgtEl>
                                          <p:spTgt spid="407602"/>
                                        </p:tgtEl>
                                        <p:attrNameLst>
                                          <p:attrName>ppt_w</p:attrName>
                                        </p:attrNameLst>
                                      </p:cBhvr>
                                      <p:tavLst>
                                        <p:tav tm="0">
                                          <p:val>
                                            <p:strVal val="ppt_w"/>
                                          </p:val>
                                        </p:tav>
                                        <p:tav tm="100000">
                                          <p:val>
                                            <p:fltVal val="0"/>
                                          </p:val>
                                        </p:tav>
                                      </p:tavLst>
                                    </p:anim>
                                    <p:anim calcmode="lin" valueType="num">
                                      <p:cBhvr>
                                        <p:cTn id="64" dur="500"/>
                                        <p:tgtEl>
                                          <p:spTgt spid="407602"/>
                                        </p:tgtEl>
                                        <p:attrNameLst>
                                          <p:attrName>ppt_h</p:attrName>
                                        </p:attrNameLst>
                                      </p:cBhvr>
                                      <p:tavLst>
                                        <p:tav tm="0">
                                          <p:val>
                                            <p:strVal val="ppt_h"/>
                                          </p:val>
                                        </p:tav>
                                        <p:tav tm="100000">
                                          <p:val>
                                            <p:fltVal val="0"/>
                                          </p:val>
                                        </p:tav>
                                      </p:tavLst>
                                    </p:anim>
                                    <p:animEffect transition="out" filter="fade">
                                      <p:cBhvr>
                                        <p:cTn id="65" dur="500"/>
                                        <p:tgtEl>
                                          <p:spTgt spid="407602"/>
                                        </p:tgtEl>
                                      </p:cBhvr>
                                    </p:animEffect>
                                    <p:set>
                                      <p:cBhvr>
                                        <p:cTn id="66" dur="1" fill="hold">
                                          <p:stCondLst>
                                            <p:cond delay="499"/>
                                          </p:stCondLst>
                                        </p:cTn>
                                        <p:tgtEl>
                                          <p:spTgt spid="407602"/>
                                        </p:tgtEl>
                                        <p:attrNameLst>
                                          <p:attrName>style.visibility</p:attrName>
                                        </p:attrNameLst>
                                      </p:cBhvr>
                                      <p:to>
                                        <p:strVal val="hidden"/>
                                      </p:to>
                                    </p:set>
                                  </p:childTnLst>
                                </p:cTn>
                              </p:par>
                            </p:childTnLst>
                          </p:cTn>
                        </p:par>
                        <p:par>
                          <p:cTn id="67" fill="hold" nodeType="afterGroup">
                            <p:stCondLst>
                              <p:cond delay="500"/>
                            </p:stCondLst>
                            <p:childTnLst>
                              <p:par>
                                <p:cTn id="68" presetID="8" presetClass="emph" presetSubtype="0" fill="hold" nodeType="afterEffect">
                                  <p:stCondLst>
                                    <p:cond delay="0"/>
                                  </p:stCondLst>
                                  <p:childTnLst>
                                    <p:animRot by="-1800000">
                                      <p:cBhvr>
                                        <p:cTn id="69" dur="2000" fill="hold"/>
                                        <p:tgtEl>
                                          <p:spTgt spid="4"/>
                                        </p:tgtEl>
                                        <p:attrNameLst>
                                          <p:attrName>r</p:attrName>
                                        </p:attrNameLst>
                                      </p:cBhvr>
                                    </p:animRot>
                                  </p:childTnLst>
                                </p:cTn>
                              </p:par>
                              <p:par>
                                <p:cTn id="70" presetID="63" presetClass="path" presetSubtype="0" fill="hold" nodeType="withEffect">
                                  <p:stCondLst>
                                    <p:cond delay="0"/>
                                  </p:stCondLst>
                                  <p:childTnLst>
                                    <p:animMotion origin="layout" path="M -5.55556E-7 -1.48148E-6 L 0.01597 -1.48148E-6 " pathEditMode="relative" rAng="0" ptsTypes="AA">
                                      <p:cBhvr>
                                        <p:cTn id="71" dur="2000" fill="hold"/>
                                        <p:tgtEl>
                                          <p:spTgt spid="6"/>
                                        </p:tgtEl>
                                        <p:attrNameLst>
                                          <p:attrName>ppt_x</p:attrName>
                                          <p:attrName>ppt_y</p:attrName>
                                        </p:attrNameLst>
                                      </p:cBhvr>
                                      <p:rCtr x="799" y="0"/>
                                    </p:animMotion>
                                  </p:childTnLst>
                                </p:cTn>
                              </p:par>
                              <p:par>
                                <p:cTn id="72" presetID="63" presetClass="path" presetSubtype="0" fill="hold" nodeType="withEffect">
                                  <p:stCondLst>
                                    <p:cond delay="0"/>
                                  </p:stCondLst>
                                  <p:childTnLst>
                                    <p:animMotion origin="layout" path="M 2.5E-6 1.48148E-6 L 0.00607 0.00023 " pathEditMode="relative" rAng="0" ptsTypes="AA">
                                      <p:cBhvr>
                                        <p:cTn id="73" dur="2000" fill="hold"/>
                                        <p:tgtEl>
                                          <p:spTgt spid="7"/>
                                        </p:tgtEl>
                                        <p:attrNameLst>
                                          <p:attrName>ppt_x</p:attrName>
                                          <p:attrName>ppt_y</p:attrName>
                                        </p:attrNameLst>
                                      </p:cBhvr>
                                      <p:rCtr x="295" y="0"/>
                                    </p:animMotion>
                                  </p:childTnLst>
                                </p:cTn>
                              </p:par>
                              <p:par>
                                <p:cTn id="74" presetID="35" presetClass="path" presetSubtype="0" fill="hold" nodeType="withEffect">
                                  <p:stCondLst>
                                    <p:cond delay="0"/>
                                  </p:stCondLst>
                                  <p:childTnLst>
                                    <p:animMotion origin="layout" path="M 4.16667E-6 0.0 L -0.00573 0.0 " pathEditMode="relative" rAng="0" ptsTypes="AA">
                                      <p:cBhvr>
                                        <p:cTn id="75" dur="2000" fill="hold"/>
                                        <p:tgtEl>
                                          <p:spTgt spid="3"/>
                                        </p:tgtEl>
                                        <p:attrNameLst>
                                          <p:attrName>ppt_x</p:attrName>
                                          <p:attrName>ppt_y</p:attrName>
                                        </p:attrNameLst>
                                      </p:cBhvr>
                                      <p:rCtr x="-295" y="0"/>
                                    </p:animMotion>
                                  </p:childTnLst>
                                </p:cTn>
                              </p:par>
                            </p:childTnLst>
                          </p:cTn>
                        </p:par>
                        <p:par>
                          <p:cTn id="76" fill="hold" nodeType="afterGroup">
                            <p:stCondLst>
                              <p:cond delay="2500"/>
                            </p:stCondLst>
                            <p:childTnLst>
                              <p:par>
                                <p:cTn id="77" presetID="10" presetClass="entr" presetSubtype="0" fill="hold" grpId="0" nodeType="afterEffect">
                                  <p:stCondLst>
                                    <p:cond delay="0"/>
                                  </p:stCondLst>
                                  <p:childTnLst>
                                    <p:set>
                                      <p:cBhvr>
                                        <p:cTn id="78" dur="1" fill="hold">
                                          <p:stCondLst>
                                            <p:cond delay="0"/>
                                          </p:stCondLst>
                                        </p:cTn>
                                        <p:tgtEl>
                                          <p:spTgt spid="407595"/>
                                        </p:tgtEl>
                                        <p:attrNameLst>
                                          <p:attrName>style.visibility</p:attrName>
                                        </p:attrNameLst>
                                      </p:cBhvr>
                                      <p:to>
                                        <p:strVal val="visible"/>
                                      </p:to>
                                    </p:set>
                                    <p:animEffect transition="in" filter="fade">
                                      <p:cBhvr>
                                        <p:cTn id="79" dur="2000"/>
                                        <p:tgtEl>
                                          <p:spTgt spid="40759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07596"/>
                                        </p:tgtEl>
                                        <p:attrNameLst>
                                          <p:attrName>style.visibility</p:attrName>
                                        </p:attrNameLst>
                                      </p:cBhvr>
                                      <p:to>
                                        <p:strVal val="visible"/>
                                      </p:to>
                                    </p:set>
                                    <p:animEffect transition="in" filter="fade">
                                      <p:cBhvr>
                                        <p:cTn id="82" dur="2000"/>
                                        <p:tgtEl>
                                          <p:spTgt spid="40759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3" presetClass="exit" presetSubtype="0" fill="hold" grpId="1" nodeType="clickEffect">
                                  <p:stCondLst>
                                    <p:cond delay="0"/>
                                  </p:stCondLst>
                                  <p:childTnLst>
                                    <p:anim calcmode="lin" valueType="num">
                                      <p:cBhvr>
                                        <p:cTn id="86" dur="500"/>
                                        <p:tgtEl>
                                          <p:spTgt spid="407597"/>
                                        </p:tgtEl>
                                        <p:attrNameLst>
                                          <p:attrName>ppt_w</p:attrName>
                                        </p:attrNameLst>
                                      </p:cBhvr>
                                      <p:tavLst>
                                        <p:tav tm="0">
                                          <p:val>
                                            <p:strVal val="ppt_w"/>
                                          </p:val>
                                        </p:tav>
                                        <p:tav tm="100000">
                                          <p:val>
                                            <p:fltVal val="0"/>
                                          </p:val>
                                        </p:tav>
                                      </p:tavLst>
                                    </p:anim>
                                    <p:anim calcmode="lin" valueType="num">
                                      <p:cBhvr>
                                        <p:cTn id="87" dur="500"/>
                                        <p:tgtEl>
                                          <p:spTgt spid="407597"/>
                                        </p:tgtEl>
                                        <p:attrNameLst>
                                          <p:attrName>ppt_h</p:attrName>
                                        </p:attrNameLst>
                                      </p:cBhvr>
                                      <p:tavLst>
                                        <p:tav tm="0">
                                          <p:val>
                                            <p:strVal val="ppt_h"/>
                                          </p:val>
                                        </p:tav>
                                        <p:tav tm="100000">
                                          <p:val>
                                            <p:fltVal val="0"/>
                                          </p:val>
                                        </p:tav>
                                      </p:tavLst>
                                    </p:anim>
                                    <p:animEffect transition="out" filter="fade">
                                      <p:cBhvr>
                                        <p:cTn id="88" dur="500"/>
                                        <p:tgtEl>
                                          <p:spTgt spid="407597"/>
                                        </p:tgtEl>
                                      </p:cBhvr>
                                    </p:animEffect>
                                    <p:set>
                                      <p:cBhvr>
                                        <p:cTn id="89" dur="1" fill="hold">
                                          <p:stCondLst>
                                            <p:cond delay="499"/>
                                          </p:stCondLst>
                                        </p:cTn>
                                        <p:tgtEl>
                                          <p:spTgt spid="407597"/>
                                        </p:tgtEl>
                                        <p:attrNameLst>
                                          <p:attrName>style.visibility</p:attrName>
                                        </p:attrNameLst>
                                      </p:cBhvr>
                                      <p:to>
                                        <p:strVal val="hidden"/>
                                      </p:to>
                                    </p:set>
                                  </p:childTnLst>
                                </p:cTn>
                              </p:par>
                              <p:par>
                                <p:cTn id="90" presetID="53" presetClass="exit" presetSubtype="0" fill="hold" grpId="1" nodeType="withEffect">
                                  <p:stCondLst>
                                    <p:cond delay="0"/>
                                  </p:stCondLst>
                                  <p:childTnLst>
                                    <p:anim calcmode="lin" valueType="num">
                                      <p:cBhvr>
                                        <p:cTn id="91" dur="500"/>
                                        <p:tgtEl>
                                          <p:spTgt spid="407598"/>
                                        </p:tgtEl>
                                        <p:attrNameLst>
                                          <p:attrName>ppt_w</p:attrName>
                                        </p:attrNameLst>
                                      </p:cBhvr>
                                      <p:tavLst>
                                        <p:tav tm="0">
                                          <p:val>
                                            <p:strVal val="ppt_w"/>
                                          </p:val>
                                        </p:tav>
                                        <p:tav tm="100000">
                                          <p:val>
                                            <p:fltVal val="0"/>
                                          </p:val>
                                        </p:tav>
                                      </p:tavLst>
                                    </p:anim>
                                    <p:anim calcmode="lin" valueType="num">
                                      <p:cBhvr>
                                        <p:cTn id="92" dur="500"/>
                                        <p:tgtEl>
                                          <p:spTgt spid="407598"/>
                                        </p:tgtEl>
                                        <p:attrNameLst>
                                          <p:attrName>ppt_h</p:attrName>
                                        </p:attrNameLst>
                                      </p:cBhvr>
                                      <p:tavLst>
                                        <p:tav tm="0">
                                          <p:val>
                                            <p:strVal val="ppt_h"/>
                                          </p:val>
                                        </p:tav>
                                        <p:tav tm="100000">
                                          <p:val>
                                            <p:fltVal val="0"/>
                                          </p:val>
                                        </p:tav>
                                      </p:tavLst>
                                    </p:anim>
                                    <p:animEffect transition="out" filter="fade">
                                      <p:cBhvr>
                                        <p:cTn id="93" dur="500"/>
                                        <p:tgtEl>
                                          <p:spTgt spid="407598"/>
                                        </p:tgtEl>
                                      </p:cBhvr>
                                    </p:animEffect>
                                    <p:set>
                                      <p:cBhvr>
                                        <p:cTn id="94" dur="1" fill="hold">
                                          <p:stCondLst>
                                            <p:cond delay="499"/>
                                          </p:stCondLst>
                                        </p:cTn>
                                        <p:tgtEl>
                                          <p:spTgt spid="407598"/>
                                        </p:tgtEl>
                                        <p:attrNameLst>
                                          <p:attrName>style.visibility</p:attrName>
                                        </p:attrNameLst>
                                      </p:cBhvr>
                                      <p:to>
                                        <p:strVal val="hidden"/>
                                      </p:to>
                                    </p:set>
                                  </p:childTnLst>
                                </p:cTn>
                              </p:par>
                              <p:par>
                                <p:cTn id="95" presetID="53" presetClass="exit" presetSubtype="0" fill="hold" grpId="1" nodeType="withEffect">
                                  <p:stCondLst>
                                    <p:cond delay="0"/>
                                  </p:stCondLst>
                                  <p:childTnLst>
                                    <p:anim calcmode="lin" valueType="num">
                                      <p:cBhvr>
                                        <p:cTn id="96" dur="500"/>
                                        <p:tgtEl>
                                          <p:spTgt spid="407599"/>
                                        </p:tgtEl>
                                        <p:attrNameLst>
                                          <p:attrName>ppt_w</p:attrName>
                                        </p:attrNameLst>
                                      </p:cBhvr>
                                      <p:tavLst>
                                        <p:tav tm="0">
                                          <p:val>
                                            <p:strVal val="ppt_w"/>
                                          </p:val>
                                        </p:tav>
                                        <p:tav tm="100000">
                                          <p:val>
                                            <p:fltVal val="0"/>
                                          </p:val>
                                        </p:tav>
                                      </p:tavLst>
                                    </p:anim>
                                    <p:anim calcmode="lin" valueType="num">
                                      <p:cBhvr>
                                        <p:cTn id="97" dur="500"/>
                                        <p:tgtEl>
                                          <p:spTgt spid="407599"/>
                                        </p:tgtEl>
                                        <p:attrNameLst>
                                          <p:attrName>ppt_h</p:attrName>
                                        </p:attrNameLst>
                                      </p:cBhvr>
                                      <p:tavLst>
                                        <p:tav tm="0">
                                          <p:val>
                                            <p:strVal val="ppt_h"/>
                                          </p:val>
                                        </p:tav>
                                        <p:tav tm="100000">
                                          <p:val>
                                            <p:fltVal val="0"/>
                                          </p:val>
                                        </p:tav>
                                      </p:tavLst>
                                    </p:anim>
                                    <p:animEffect transition="out" filter="fade">
                                      <p:cBhvr>
                                        <p:cTn id="98" dur="500"/>
                                        <p:tgtEl>
                                          <p:spTgt spid="407599"/>
                                        </p:tgtEl>
                                      </p:cBhvr>
                                    </p:animEffect>
                                    <p:set>
                                      <p:cBhvr>
                                        <p:cTn id="99" dur="1" fill="hold">
                                          <p:stCondLst>
                                            <p:cond delay="499"/>
                                          </p:stCondLst>
                                        </p:cTn>
                                        <p:tgtEl>
                                          <p:spTgt spid="407599"/>
                                        </p:tgtEl>
                                        <p:attrNameLst>
                                          <p:attrName>style.visibility</p:attrName>
                                        </p:attrNameLst>
                                      </p:cBhvr>
                                      <p:to>
                                        <p:strVal val="hidden"/>
                                      </p:to>
                                    </p:set>
                                  </p:childTnLst>
                                </p:cTn>
                              </p:par>
                            </p:childTnLst>
                          </p:cTn>
                        </p:par>
                        <p:par>
                          <p:cTn id="100" fill="hold" nodeType="afterGroup">
                            <p:stCondLst>
                              <p:cond delay="500"/>
                            </p:stCondLst>
                            <p:childTnLst>
                              <p:par>
                                <p:cTn id="101" presetID="23" presetClass="entr" presetSubtype="16" fill="hold" grpId="0" nodeType="afterEffect">
                                  <p:stCondLst>
                                    <p:cond delay="0"/>
                                  </p:stCondLst>
                                  <p:childTnLst>
                                    <p:set>
                                      <p:cBhvr>
                                        <p:cTn id="102" dur="1" fill="hold">
                                          <p:stCondLst>
                                            <p:cond delay="0"/>
                                          </p:stCondLst>
                                        </p:cTn>
                                        <p:tgtEl>
                                          <p:spTgt spid="407601"/>
                                        </p:tgtEl>
                                        <p:attrNameLst>
                                          <p:attrName>style.visibility</p:attrName>
                                        </p:attrNameLst>
                                      </p:cBhvr>
                                      <p:to>
                                        <p:strVal val="visible"/>
                                      </p:to>
                                    </p:set>
                                    <p:anim calcmode="lin" valueType="num">
                                      <p:cBhvr>
                                        <p:cTn id="103" dur="500" fill="hold"/>
                                        <p:tgtEl>
                                          <p:spTgt spid="407601"/>
                                        </p:tgtEl>
                                        <p:attrNameLst>
                                          <p:attrName>ppt_w</p:attrName>
                                        </p:attrNameLst>
                                      </p:cBhvr>
                                      <p:tavLst>
                                        <p:tav tm="0">
                                          <p:val>
                                            <p:fltVal val="0"/>
                                          </p:val>
                                        </p:tav>
                                        <p:tav tm="100000">
                                          <p:val>
                                            <p:strVal val="#ppt_w"/>
                                          </p:val>
                                        </p:tav>
                                      </p:tavLst>
                                    </p:anim>
                                    <p:anim calcmode="lin" valueType="num">
                                      <p:cBhvr>
                                        <p:cTn id="104" dur="500" fill="hold"/>
                                        <p:tgtEl>
                                          <p:spTgt spid="407601"/>
                                        </p:tgtEl>
                                        <p:attrNameLst>
                                          <p:attrName>ppt_h</p:attrName>
                                        </p:attrNameLst>
                                      </p:cBhvr>
                                      <p:tavLst>
                                        <p:tav tm="0">
                                          <p:val>
                                            <p:fltVal val="0"/>
                                          </p:val>
                                        </p:tav>
                                        <p:tav tm="100000">
                                          <p:val>
                                            <p:strVal val="#ppt_h"/>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3" presetClass="exit" presetSubtype="0" fill="hold" grpId="1" nodeType="clickEffect">
                                  <p:stCondLst>
                                    <p:cond delay="0"/>
                                  </p:stCondLst>
                                  <p:childTnLst>
                                    <p:anim calcmode="lin" valueType="num">
                                      <p:cBhvr>
                                        <p:cTn id="108" dur="500"/>
                                        <p:tgtEl>
                                          <p:spTgt spid="407601"/>
                                        </p:tgtEl>
                                        <p:attrNameLst>
                                          <p:attrName>ppt_w</p:attrName>
                                        </p:attrNameLst>
                                      </p:cBhvr>
                                      <p:tavLst>
                                        <p:tav tm="0">
                                          <p:val>
                                            <p:strVal val="ppt_w"/>
                                          </p:val>
                                        </p:tav>
                                        <p:tav tm="100000">
                                          <p:val>
                                            <p:fltVal val="0"/>
                                          </p:val>
                                        </p:tav>
                                      </p:tavLst>
                                    </p:anim>
                                    <p:anim calcmode="lin" valueType="num">
                                      <p:cBhvr>
                                        <p:cTn id="109" dur="500"/>
                                        <p:tgtEl>
                                          <p:spTgt spid="407601"/>
                                        </p:tgtEl>
                                        <p:attrNameLst>
                                          <p:attrName>ppt_h</p:attrName>
                                        </p:attrNameLst>
                                      </p:cBhvr>
                                      <p:tavLst>
                                        <p:tav tm="0">
                                          <p:val>
                                            <p:strVal val="ppt_h"/>
                                          </p:val>
                                        </p:tav>
                                        <p:tav tm="100000">
                                          <p:val>
                                            <p:fltVal val="0"/>
                                          </p:val>
                                        </p:tav>
                                      </p:tavLst>
                                    </p:anim>
                                    <p:animEffect transition="out" filter="fade">
                                      <p:cBhvr>
                                        <p:cTn id="110" dur="500"/>
                                        <p:tgtEl>
                                          <p:spTgt spid="407601"/>
                                        </p:tgtEl>
                                      </p:cBhvr>
                                    </p:animEffect>
                                    <p:set>
                                      <p:cBhvr>
                                        <p:cTn id="111" dur="1" fill="hold">
                                          <p:stCondLst>
                                            <p:cond delay="499"/>
                                          </p:stCondLst>
                                        </p:cTn>
                                        <p:tgtEl>
                                          <p:spTgt spid="407601"/>
                                        </p:tgtEl>
                                        <p:attrNameLst>
                                          <p:attrName>style.visibility</p:attrName>
                                        </p:attrNameLst>
                                      </p:cBhvr>
                                      <p:to>
                                        <p:strVal val="hidden"/>
                                      </p:to>
                                    </p:set>
                                  </p:childTnLst>
                                </p:cTn>
                              </p:par>
                            </p:childTnLst>
                          </p:cTn>
                        </p:par>
                        <p:par>
                          <p:cTn id="112" fill="hold" nodeType="afterGroup">
                            <p:stCondLst>
                              <p:cond delay="500"/>
                            </p:stCondLst>
                            <p:childTnLst>
                              <p:par>
                                <p:cTn id="113" presetID="23" presetClass="entr" presetSubtype="16" fill="hold" grpId="0" nodeType="afterEffect">
                                  <p:stCondLst>
                                    <p:cond delay="0"/>
                                  </p:stCondLst>
                                  <p:childTnLst>
                                    <p:set>
                                      <p:cBhvr>
                                        <p:cTn id="114" dur="1" fill="hold">
                                          <p:stCondLst>
                                            <p:cond delay="0"/>
                                          </p:stCondLst>
                                        </p:cTn>
                                        <p:tgtEl>
                                          <p:spTgt spid="407600"/>
                                        </p:tgtEl>
                                        <p:attrNameLst>
                                          <p:attrName>style.visibility</p:attrName>
                                        </p:attrNameLst>
                                      </p:cBhvr>
                                      <p:to>
                                        <p:strVal val="visible"/>
                                      </p:to>
                                    </p:set>
                                    <p:anim calcmode="lin" valueType="num">
                                      <p:cBhvr>
                                        <p:cTn id="115" dur="500" fill="hold"/>
                                        <p:tgtEl>
                                          <p:spTgt spid="407600"/>
                                        </p:tgtEl>
                                        <p:attrNameLst>
                                          <p:attrName>ppt_w</p:attrName>
                                        </p:attrNameLst>
                                      </p:cBhvr>
                                      <p:tavLst>
                                        <p:tav tm="0">
                                          <p:val>
                                            <p:fltVal val="0"/>
                                          </p:val>
                                        </p:tav>
                                        <p:tav tm="100000">
                                          <p:val>
                                            <p:strVal val="#ppt_w"/>
                                          </p:val>
                                        </p:tav>
                                      </p:tavLst>
                                    </p:anim>
                                    <p:anim calcmode="lin" valueType="num">
                                      <p:cBhvr>
                                        <p:cTn id="116" dur="500" fill="hold"/>
                                        <p:tgtEl>
                                          <p:spTgt spid="4076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4" grpId="0" animBg="1"/>
      <p:bldP spid="407595" grpId="0" animBg="1"/>
      <p:bldP spid="407596" grpId="0" animBg="1"/>
      <p:bldP spid="407597" grpId="0" animBg="1"/>
      <p:bldP spid="407597" grpId="1" animBg="1"/>
      <p:bldP spid="407598" grpId="0" animBg="1"/>
      <p:bldP spid="407598" grpId="1" animBg="1"/>
      <p:bldP spid="407599" grpId="0" animBg="1"/>
      <p:bldP spid="407599" grpId="1" animBg="1"/>
      <p:bldP spid="407600" grpId="0" animBg="1"/>
      <p:bldP spid="407601" grpId="0" animBg="1"/>
      <p:bldP spid="407601" grpId="1" animBg="1"/>
      <p:bldP spid="407602" grpId="0"/>
      <p:bldP spid="407602" grpId="1"/>
      <p:bldP spid="407606" grpId="0"/>
      <p:bldP spid="407606" grpId="1"/>
      <p:bldP spid="407607" grpId="0" animBg="1"/>
      <p:bldP spid="407607"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BC75AA6-A2E8-C149-88C0-9ECD4F42B9F6}" type="slidenum">
              <a:rPr lang="eu-ES" sz="1400">
                <a:latin typeface="Times" charset="0"/>
              </a:rPr>
              <a:pPr/>
              <a:t>29</a:t>
            </a:fld>
            <a:endParaRPr lang="eu-ES" sz="1400">
              <a:latin typeface="Times" charset="0"/>
            </a:endParaRPr>
          </a:p>
        </p:txBody>
      </p:sp>
      <p:sp>
        <p:nvSpPr>
          <p:cNvPr id="409602" name="Freeform 1026"/>
          <p:cNvSpPr>
            <a:spLocks/>
          </p:cNvSpPr>
          <p:nvPr/>
        </p:nvSpPr>
        <p:spPr bwMode="auto">
          <a:xfrm>
            <a:off x="3232150" y="3235325"/>
            <a:ext cx="4079875" cy="949325"/>
          </a:xfrm>
          <a:custGeom>
            <a:avLst/>
            <a:gdLst>
              <a:gd name="T0" fmla="*/ 2147483647 w 2570"/>
              <a:gd name="T1" fmla="*/ 88206263 h 598"/>
              <a:gd name="T2" fmla="*/ 2147483647 w 2570"/>
              <a:gd name="T3" fmla="*/ 423386250 h 598"/>
              <a:gd name="T4" fmla="*/ 2147483647 w 2570"/>
              <a:gd name="T5" fmla="*/ 423386250 h 598"/>
              <a:gd name="T6" fmla="*/ 2147483647 w 2570"/>
              <a:gd name="T7" fmla="*/ 1217234675 h 598"/>
              <a:gd name="T8" fmla="*/ 2147483647 w 2570"/>
              <a:gd name="T9" fmla="*/ 1217234675 h 598"/>
              <a:gd name="T10" fmla="*/ 2147483647 w 2570"/>
              <a:gd name="T11" fmla="*/ 1507053438 h 598"/>
              <a:gd name="T12" fmla="*/ 2147483647 w 2570"/>
              <a:gd name="T13" fmla="*/ 1507053438 h 598"/>
              <a:gd name="T14" fmla="*/ 2147483647 w 2570"/>
              <a:gd name="T15" fmla="*/ 808969363 h 598"/>
              <a:gd name="T16" fmla="*/ 2147483647 w 2570"/>
              <a:gd name="T17" fmla="*/ 808969363 h 598"/>
              <a:gd name="T18" fmla="*/ 2147483647 w 2570"/>
              <a:gd name="T19" fmla="*/ 1098788125 h 598"/>
              <a:gd name="T20" fmla="*/ 2147483647 w 2570"/>
              <a:gd name="T21" fmla="*/ 1098788125 h 598"/>
              <a:gd name="T22" fmla="*/ 2147483647 w 2570"/>
              <a:gd name="T23" fmla="*/ 531752175 h 598"/>
              <a:gd name="T24" fmla="*/ 2147483647 w 2570"/>
              <a:gd name="T25" fmla="*/ 531752175 h 598"/>
              <a:gd name="T26" fmla="*/ 2147483647 w 2570"/>
              <a:gd name="T27" fmla="*/ 1098788125 h 598"/>
              <a:gd name="T28" fmla="*/ 2147483647 w 2570"/>
              <a:gd name="T29" fmla="*/ 1098788125 h 598"/>
              <a:gd name="T30" fmla="*/ 2147483647 w 2570"/>
              <a:gd name="T31" fmla="*/ 808969363 h 598"/>
              <a:gd name="T32" fmla="*/ 2147483647 w 2570"/>
              <a:gd name="T33" fmla="*/ 808969363 h 598"/>
              <a:gd name="T34" fmla="*/ 2147483647 w 2570"/>
              <a:gd name="T35" fmla="*/ 1507053438 h 598"/>
              <a:gd name="T36" fmla="*/ 2147483647 w 2570"/>
              <a:gd name="T37" fmla="*/ 1507053438 h 598"/>
              <a:gd name="T38" fmla="*/ 2147483647 w 2570"/>
              <a:gd name="T39" fmla="*/ 1217234675 h 598"/>
              <a:gd name="T40" fmla="*/ 2147483647 w 2570"/>
              <a:gd name="T41" fmla="*/ 1217234675 h 598"/>
              <a:gd name="T42" fmla="*/ 2147483647 w 2570"/>
              <a:gd name="T43" fmla="*/ 430945925 h 598"/>
              <a:gd name="T44" fmla="*/ 2147483647 w 2570"/>
              <a:gd name="T45" fmla="*/ 430945925 h 598"/>
              <a:gd name="T46" fmla="*/ 2147483647 w 2570"/>
              <a:gd name="T47" fmla="*/ 22682200 h 598"/>
              <a:gd name="T48" fmla="*/ 506550613 w 2570"/>
              <a:gd name="T49" fmla="*/ 15120938 h 598"/>
              <a:gd name="T50" fmla="*/ 317539688 w 2570"/>
              <a:gd name="T51" fmla="*/ 7559675 h 598"/>
              <a:gd name="T52" fmla="*/ 22682200 w 2570"/>
              <a:gd name="T53" fmla="*/ 0 h 598"/>
              <a:gd name="T54" fmla="*/ 0 w 2570"/>
              <a:gd name="T55" fmla="*/ 176410938 h 598"/>
              <a:gd name="T56" fmla="*/ 491429675 w 2570"/>
              <a:gd name="T57" fmla="*/ 176410938 h 598"/>
              <a:gd name="T58" fmla="*/ 491429675 w 2570"/>
              <a:gd name="T59" fmla="*/ 88206263 h 598"/>
              <a:gd name="T60" fmla="*/ 2147483647 w 2570"/>
              <a:gd name="T61" fmla="*/ 88206263 h 59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70"/>
              <a:gd name="T94" fmla="*/ 0 h 598"/>
              <a:gd name="T95" fmla="*/ 2570 w 2570"/>
              <a:gd name="T96" fmla="*/ 598 h 59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70" h="598">
                <a:moveTo>
                  <a:pt x="2195" y="35"/>
                </a:moveTo>
                <a:lnTo>
                  <a:pt x="2195" y="168"/>
                </a:lnTo>
                <a:lnTo>
                  <a:pt x="1880" y="168"/>
                </a:lnTo>
                <a:lnTo>
                  <a:pt x="1880" y="483"/>
                </a:lnTo>
                <a:lnTo>
                  <a:pt x="2006" y="483"/>
                </a:lnTo>
                <a:lnTo>
                  <a:pt x="2006" y="598"/>
                </a:lnTo>
                <a:lnTo>
                  <a:pt x="2054" y="598"/>
                </a:lnTo>
                <a:lnTo>
                  <a:pt x="2054" y="321"/>
                </a:lnTo>
                <a:lnTo>
                  <a:pt x="2006" y="321"/>
                </a:lnTo>
                <a:lnTo>
                  <a:pt x="2006" y="436"/>
                </a:lnTo>
                <a:lnTo>
                  <a:pt x="1926" y="436"/>
                </a:lnTo>
                <a:lnTo>
                  <a:pt x="1926" y="211"/>
                </a:lnTo>
                <a:lnTo>
                  <a:pt x="2533" y="211"/>
                </a:lnTo>
                <a:lnTo>
                  <a:pt x="2533" y="436"/>
                </a:lnTo>
                <a:lnTo>
                  <a:pt x="2445" y="436"/>
                </a:lnTo>
                <a:lnTo>
                  <a:pt x="2444" y="321"/>
                </a:lnTo>
                <a:lnTo>
                  <a:pt x="2401" y="321"/>
                </a:lnTo>
                <a:lnTo>
                  <a:pt x="2401" y="598"/>
                </a:lnTo>
                <a:lnTo>
                  <a:pt x="2444" y="598"/>
                </a:lnTo>
                <a:lnTo>
                  <a:pt x="2444" y="483"/>
                </a:lnTo>
                <a:lnTo>
                  <a:pt x="2570" y="483"/>
                </a:lnTo>
                <a:lnTo>
                  <a:pt x="2570" y="171"/>
                </a:lnTo>
                <a:lnTo>
                  <a:pt x="2255" y="171"/>
                </a:lnTo>
                <a:lnTo>
                  <a:pt x="2220" y="9"/>
                </a:lnTo>
                <a:lnTo>
                  <a:pt x="201" y="6"/>
                </a:lnTo>
                <a:lnTo>
                  <a:pt x="126" y="3"/>
                </a:lnTo>
                <a:lnTo>
                  <a:pt x="9" y="0"/>
                </a:lnTo>
                <a:lnTo>
                  <a:pt x="0" y="70"/>
                </a:lnTo>
                <a:lnTo>
                  <a:pt x="195" y="70"/>
                </a:lnTo>
                <a:lnTo>
                  <a:pt x="195" y="35"/>
                </a:lnTo>
                <a:lnTo>
                  <a:pt x="2195" y="35"/>
                </a:lnTo>
                <a:close/>
              </a:path>
            </a:pathLst>
          </a:custGeom>
          <a:solidFill>
            <a:srgbClr val="C3D6DB"/>
          </a:solidFill>
          <a:ln w="9525">
            <a:solidFill>
              <a:schemeClr val="tx1"/>
            </a:solidFill>
            <a:round/>
            <a:headEnd/>
            <a:tailEnd/>
          </a:ln>
        </p:spPr>
        <p:txBody>
          <a:bodyPr/>
          <a:lstStyle/>
          <a:p>
            <a:endParaRPr lang="es-ES"/>
          </a:p>
        </p:txBody>
      </p:sp>
      <p:sp>
        <p:nvSpPr>
          <p:cNvPr id="409603" name="Freeform 1027"/>
          <p:cNvSpPr>
            <a:spLocks/>
          </p:cNvSpPr>
          <p:nvPr/>
        </p:nvSpPr>
        <p:spPr bwMode="auto">
          <a:xfrm>
            <a:off x="3232150" y="3141663"/>
            <a:ext cx="4079875" cy="1044575"/>
          </a:xfrm>
          <a:custGeom>
            <a:avLst/>
            <a:gdLst>
              <a:gd name="T0" fmla="*/ 1382778381 w 10280"/>
              <a:gd name="T1" fmla="*/ 60077339 h 2634"/>
              <a:gd name="T2" fmla="*/ 1382778381 w 10280"/>
              <a:gd name="T3" fmla="*/ 143273733 h 2634"/>
              <a:gd name="T4" fmla="*/ 1184158319 w 10280"/>
              <a:gd name="T5" fmla="*/ 143273733 h 2634"/>
              <a:gd name="T6" fmla="*/ 1184158319 w 10280"/>
              <a:gd name="T7" fmla="*/ 341906371 h 2634"/>
              <a:gd name="T8" fmla="*/ 1263700800 w 10280"/>
              <a:gd name="T9" fmla="*/ 341906371 h 2634"/>
              <a:gd name="T10" fmla="*/ 1263700800 w 10280"/>
              <a:gd name="T11" fmla="*/ 414250923 h 2634"/>
              <a:gd name="T12" fmla="*/ 1294257794 w 10280"/>
              <a:gd name="T13" fmla="*/ 414250923 h 2634"/>
              <a:gd name="T14" fmla="*/ 1294257794 w 10280"/>
              <a:gd name="T15" fmla="*/ 239680391 h 2634"/>
              <a:gd name="T16" fmla="*/ 1263700800 w 10280"/>
              <a:gd name="T17" fmla="*/ 239680391 h 2634"/>
              <a:gd name="T18" fmla="*/ 1263700800 w 10280"/>
              <a:gd name="T19" fmla="*/ 312182382 h 2634"/>
              <a:gd name="T20" fmla="*/ 1213140116 w 10280"/>
              <a:gd name="T21" fmla="*/ 312182382 h 2634"/>
              <a:gd name="T22" fmla="*/ 1213140116 w 10280"/>
              <a:gd name="T23" fmla="*/ 170324021 h 2634"/>
              <a:gd name="T24" fmla="*/ 1595574025 w 10280"/>
              <a:gd name="T25" fmla="*/ 170324021 h 2634"/>
              <a:gd name="T26" fmla="*/ 1595574025 w 10280"/>
              <a:gd name="T27" fmla="*/ 312182382 h 2634"/>
              <a:gd name="T28" fmla="*/ 1540130588 w 10280"/>
              <a:gd name="T29" fmla="*/ 312182382 h 2634"/>
              <a:gd name="T30" fmla="*/ 1539973028 w 10280"/>
              <a:gd name="T31" fmla="*/ 239680391 h 2634"/>
              <a:gd name="T32" fmla="*/ 1512408869 w 10280"/>
              <a:gd name="T33" fmla="*/ 239680391 h 2634"/>
              <a:gd name="T34" fmla="*/ 1512408869 w 10280"/>
              <a:gd name="T35" fmla="*/ 414250923 h 2634"/>
              <a:gd name="T36" fmla="*/ 1539815469 w 10280"/>
              <a:gd name="T37" fmla="*/ 414250923 h 2634"/>
              <a:gd name="T38" fmla="*/ 1539815469 w 10280"/>
              <a:gd name="T39" fmla="*/ 341906371 h 2634"/>
              <a:gd name="T40" fmla="*/ 1619200391 w 10280"/>
              <a:gd name="T41" fmla="*/ 341906371 h 2634"/>
              <a:gd name="T42" fmla="*/ 1619200391 w 10280"/>
              <a:gd name="T43" fmla="*/ 145160630 h 2634"/>
              <a:gd name="T44" fmla="*/ 1420895844 w 10280"/>
              <a:gd name="T45" fmla="*/ 145160630 h 2634"/>
              <a:gd name="T46" fmla="*/ 1420895844 w 10280"/>
              <a:gd name="T47" fmla="*/ 21231364 h 2634"/>
              <a:gd name="T48" fmla="*/ 122227578 w 10280"/>
              <a:gd name="T49" fmla="*/ 21231364 h 2634"/>
              <a:gd name="T50" fmla="*/ 122227578 w 10280"/>
              <a:gd name="T51" fmla="*/ 0 h 2634"/>
              <a:gd name="T52" fmla="*/ 0 w 10280"/>
              <a:gd name="T53" fmla="*/ 943449 h 2634"/>
              <a:gd name="T54" fmla="*/ 0 w 10280"/>
              <a:gd name="T55" fmla="*/ 81780625 h 2634"/>
              <a:gd name="T56" fmla="*/ 122700256 w 10280"/>
              <a:gd name="T57" fmla="*/ 81780625 h 2634"/>
              <a:gd name="T58" fmla="*/ 122700256 w 10280"/>
              <a:gd name="T59" fmla="*/ 60077339 h 2634"/>
              <a:gd name="T60" fmla="*/ 1382778381 w 10280"/>
              <a:gd name="T61" fmla="*/ 60077339 h 26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80"/>
              <a:gd name="T94" fmla="*/ 0 h 2634"/>
              <a:gd name="T95" fmla="*/ 10280 w 10280"/>
              <a:gd name="T96" fmla="*/ 2634 h 263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80" h="2634">
                <a:moveTo>
                  <a:pt x="8779" y="382"/>
                </a:moveTo>
                <a:lnTo>
                  <a:pt x="8779" y="911"/>
                </a:lnTo>
                <a:lnTo>
                  <a:pt x="7518" y="911"/>
                </a:lnTo>
                <a:lnTo>
                  <a:pt x="7518" y="2174"/>
                </a:lnTo>
                <a:lnTo>
                  <a:pt x="8023" y="2174"/>
                </a:lnTo>
                <a:lnTo>
                  <a:pt x="8023" y="2634"/>
                </a:lnTo>
                <a:lnTo>
                  <a:pt x="8217" y="2634"/>
                </a:lnTo>
                <a:lnTo>
                  <a:pt x="8217" y="1524"/>
                </a:lnTo>
                <a:lnTo>
                  <a:pt x="8023" y="1524"/>
                </a:lnTo>
                <a:lnTo>
                  <a:pt x="8023" y="1985"/>
                </a:lnTo>
                <a:lnTo>
                  <a:pt x="7702" y="1985"/>
                </a:lnTo>
                <a:lnTo>
                  <a:pt x="7702" y="1083"/>
                </a:lnTo>
                <a:lnTo>
                  <a:pt x="10130" y="1083"/>
                </a:lnTo>
                <a:lnTo>
                  <a:pt x="10130" y="1985"/>
                </a:lnTo>
                <a:lnTo>
                  <a:pt x="9778" y="1985"/>
                </a:lnTo>
                <a:lnTo>
                  <a:pt x="9777" y="1524"/>
                </a:lnTo>
                <a:lnTo>
                  <a:pt x="9602" y="1524"/>
                </a:lnTo>
                <a:lnTo>
                  <a:pt x="9602" y="2634"/>
                </a:lnTo>
                <a:lnTo>
                  <a:pt x="9776" y="2634"/>
                </a:lnTo>
                <a:lnTo>
                  <a:pt x="9776" y="2174"/>
                </a:lnTo>
                <a:lnTo>
                  <a:pt x="10280" y="2174"/>
                </a:lnTo>
                <a:lnTo>
                  <a:pt x="10280" y="923"/>
                </a:lnTo>
                <a:lnTo>
                  <a:pt x="9021" y="923"/>
                </a:lnTo>
                <a:lnTo>
                  <a:pt x="9021" y="135"/>
                </a:lnTo>
                <a:lnTo>
                  <a:pt x="776" y="135"/>
                </a:lnTo>
                <a:lnTo>
                  <a:pt x="776" y="0"/>
                </a:lnTo>
                <a:lnTo>
                  <a:pt x="0" y="6"/>
                </a:lnTo>
                <a:lnTo>
                  <a:pt x="0" y="520"/>
                </a:lnTo>
                <a:lnTo>
                  <a:pt x="779" y="520"/>
                </a:lnTo>
                <a:lnTo>
                  <a:pt x="779" y="382"/>
                </a:lnTo>
                <a:lnTo>
                  <a:pt x="8779" y="382"/>
                </a:lnTo>
                <a:close/>
              </a:path>
            </a:pathLst>
          </a:custGeom>
          <a:solidFill>
            <a:srgbClr val="C3D6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868" name="Freeform 1028"/>
          <p:cNvSpPr>
            <a:spLocks/>
          </p:cNvSpPr>
          <p:nvPr/>
        </p:nvSpPr>
        <p:spPr bwMode="auto">
          <a:xfrm>
            <a:off x="3232150" y="3141663"/>
            <a:ext cx="4079875" cy="1044575"/>
          </a:xfrm>
          <a:custGeom>
            <a:avLst/>
            <a:gdLst>
              <a:gd name="T0" fmla="*/ 1382778381 w 10280"/>
              <a:gd name="T1" fmla="*/ 60077339 h 2634"/>
              <a:gd name="T2" fmla="*/ 1382778381 w 10280"/>
              <a:gd name="T3" fmla="*/ 143273733 h 2634"/>
              <a:gd name="T4" fmla="*/ 1184158319 w 10280"/>
              <a:gd name="T5" fmla="*/ 143273733 h 2634"/>
              <a:gd name="T6" fmla="*/ 1184158319 w 10280"/>
              <a:gd name="T7" fmla="*/ 341906371 h 2634"/>
              <a:gd name="T8" fmla="*/ 1263700800 w 10280"/>
              <a:gd name="T9" fmla="*/ 341906371 h 2634"/>
              <a:gd name="T10" fmla="*/ 1263700800 w 10280"/>
              <a:gd name="T11" fmla="*/ 414250923 h 2634"/>
              <a:gd name="T12" fmla="*/ 1294257794 w 10280"/>
              <a:gd name="T13" fmla="*/ 414250923 h 2634"/>
              <a:gd name="T14" fmla="*/ 1294257794 w 10280"/>
              <a:gd name="T15" fmla="*/ 239680391 h 2634"/>
              <a:gd name="T16" fmla="*/ 1263700800 w 10280"/>
              <a:gd name="T17" fmla="*/ 239680391 h 2634"/>
              <a:gd name="T18" fmla="*/ 1263700800 w 10280"/>
              <a:gd name="T19" fmla="*/ 312182382 h 2634"/>
              <a:gd name="T20" fmla="*/ 1213140116 w 10280"/>
              <a:gd name="T21" fmla="*/ 312182382 h 2634"/>
              <a:gd name="T22" fmla="*/ 1213140116 w 10280"/>
              <a:gd name="T23" fmla="*/ 170324021 h 2634"/>
              <a:gd name="T24" fmla="*/ 1595574025 w 10280"/>
              <a:gd name="T25" fmla="*/ 170324021 h 2634"/>
              <a:gd name="T26" fmla="*/ 1595574025 w 10280"/>
              <a:gd name="T27" fmla="*/ 312182382 h 2634"/>
              <a:gd name="T28" fmla="*/ 1540130588 w 10280"/>
              <a:gd name="T29" fmla="*/ 312182382 h 2634"/>
              <a:gd name="T30" fmla="*/ 1539973028 w 10280"/>
              <a:gd name="T31" fmla="*/ 239680391 h 2634"/>
              <a:gd name="T32" fmla="*/ 1512408869 w 10280"/>
              <a:gd name="T33" fmla="*/ 239680391 h 2634"/>
              <a:gd name="T34" fmla="*/ 1512408869 w 10280"/>
              <a:gd name="T35" fmla="*/ 414250923 h 2634"/>
              <a:gd name="T36" fmla="*/ 1539815469 w 10280"/>
              <a:gd name="T37" fmla="*/ 414250923 h 2634"/>
              <a:gd name="T38" fmla="*/ 1539815469 w 10280"/>
              <a:gd name="T39" fmla="*/ 341906371 h 2634"/>
              <a:gd name="T40" fmla="*/ 1619200391 w 10280"/>
              <a:gd name="T41" fmla="*/ 341906371 h 2634"/>
              <a:gd name="T42" fmla="*/ 1619200391 w 10280"/>
              <a:gd name="T43" fmla="*/ 145160630 h 2634"/>
              <a:gd name="T44" fmla="*/ 1420895844 w 10280"/>
              <a:gd name="T45" fmla="*/ 145160630 h 2634"/>
              <a:gd name="T46" fmla="*/ 1420895844 w 10280"/>
              <a:gd name="T47" fmla="*/ 21231364 h 2634"/>
              <a:gd name="T48" fmla="*/ 122227578 w 10280"/>
              <a:gd name="T49" fmla="*/ 21231364 h 2634"/>
              <a:gd name="T50" fmla="*/ 122227578 w 10280"/>
              <a:gd name="T51" fmla="*/ 0 h 2634"/>
              <a:gd name="T52" fmla="*/ 0 w 10280"/>
              <a:gd name="T53" fmla="*/ 943449 h 2634"/>
              <a:gd name="T54" fmla="*/ 0 w 10280"/>
              <a:gd name="T55" fmla="*/ 81780625 h 2634"/>
              <a:gd name="T56" fmla="*/ 122700256 w 10280"/>
              <a:gd name="T57" fmla="*/ 81780625 h 2634"/>
              <a:gd name="T58" fmla="*/ 122700256 w 10280"/>
              <a:gd name="T59" fmla="*/ 60077339 h 2634"/>
              <a:gd name="T60" fmla="*/ 1382778381 w 10280"/>
              <a:gd name="T61" fmla="*/ 60077339 h 26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80"/>
              <a:gd name="T94" fmla="*/ 0 h 2634"/>
              <a:gd name="T95" fmla="*/ 10280 w 10280"/>
              <a:gd name="T96" fmla="*/ 2634 h 263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80" h="2634">
                <a:moveTo>
                  <a:pt x="8779" y="382"/>
                </a:moveTo>
                <a:lnTo>
                  <a:pt x="8779" y="911"/>
                </a:lnTo>
                <a:lnTo>
                  <a:pt x="7518" y="911"/>
                </a:lnTo>
                <a:lnTo>
                  <a:pt x="7518" y="2174"/>
                </a:lnTo>
                <a:lnTo>
                  <a:pt x="8023" y="2174"/>
                </a:lnTo>
                <a:lnTo>
                  <a:pt x="8023" y="2634"/>
                </a:lnTo>
                <a:lnTo>
                  <a:pt x="8217" y="2634"/>
                </a:lnTo>
                <a:lnTo>
                  <a:pt x="8217" y="1524"/>
                </a:lnTo>
                <a:lnTo>
                  <a:pt x="8023" y="1524"/>
                </a:lnTo>
                <a:lnTo>
                  <a:pt x="8023" y="1985"/>
                </a:lnTo>
                <a:lnTo>
                  <a:pt x="7702" y="1985"/>
                </a:lnTo>
                <a:lnTo>
                  <a:pt x="7702" y="1083"/>
                </a:lnTo>
                <a:lnTo>
                  <a:pt x="10130" y="1083"/>
                </a:lnTo>
                <a:lnTo>
                  <a:pt x="10130" y="1985"/>
                </a:lnTo>
                <a:lnTo>
                  <a:pt x="9778" y="1985"/>
                </a:lnTo>
                <a:lnTo>
                  <a:pt x="9777" y="1524"/>
                </a:lnTo>
                <a:lnTo>
                  <a:pt x="9602" y="1524"/>
                </a:lnTo>
                <a:lnTo>
                  <a:pt x="9602" y="2634"/>
                </a:lnTo>
                <a:lnTo>
                  <a:pt x="9776" y="2634"/>
                </a:lnTo>
                <a:lnTo>
                  <a:pt x="9776" y="2174"/>
                </a:lnTo>
                <a:lnTo>
                  <a:pt x="10280" y="2174"/>
                </a:lnTo>
                <a:lnTo>
                  <a:pt x="10280" y="923"/>
                </a:lnTo>
                <a:lnTo>
                  <a:pt x="9021" y="923"/>
                </a:lnTo>
                <a:lnTo>
                  <a:pt x="9021" y="135"/>
                </a:lnTo>
                <a:lnTo>
                  <a:pt x="776" y="135"/>
                </a:lnTo>
                <a:lnTo>
                  <a:pt x="776" y="0"/>
                </a:lnTo>
                <a:lnTo>
                  <a:pt x="0" y="6"/>
                </a:lnTo>
                <a:lnTo>
                  <a:pt x="0" y="520"/>
                </a:lnTo>
                <a:lnTo>
                  <a:pt x="779" y="520"/>
                </a:lnTo>
                <a:lnTo>
                  <a:pt x="779" y="382"/>
                </a:lnTo>
                <a:lnTo>
                  <a:pt x="8779" y="382"/>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409605" name="Text Box 1029"/>
          <p:cNvSpPr txBox="1">
            <a:spLocks noChangeArrowheads="1"/>
          </p:cNvSpPr>
          <p:nvPr/>
        </p:nvSpPr>
        <p:spPr bwMode="auto">
          <a:xfrm>
            <a:off x="1571625" y="203200"/>
            <a:ext cx="6629239" cy="338554"/>
          </a:xfrm>
          <a:prstGeom prst="rect">
            <a:avLst/>
          </a:prstGeom>
          <a:solidFill>
            <a:srgbClr val="FFFF99"/>
          </a:solidFill>
          <a:ln w="9525">
            <a:solidFill>
              <a:srgbClr val="0000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dirty="0"/>
              <a:t>Hodia zulatuz galgen likidoak ihes egingo balu, zer gertatuko </a:t>
            </a:r>
            <a:r>
              <a:rPr lang="eu-ES" dirty="0" smtClean="0"/>
              <a:t>litzateke?</a:t>
            </a:r>
            <a:endParaRPr lang="eu-ES" dirty="0">
              <a:cs typeface="Arial" charset="0"/>
            </a:endParaRPr>
          </a:p>
        </p:txBody>
      </p:sp>
      <p:sp>
        <p:nvSpPr>
          <p:cNvPr id="548870" name="Rectangle 1030"/>
          <p:cNvSpPr>
            <a:spLocks noChangeArrowheads="1"/>
          </p:cNvSpPr>
          <p:nvPr/>
        </p:nvSpPr>
        <p:spPr bwMode="auto">
          <a:xfrm>
            <a:off x="6697663" y="4283075"/>
            <a:ext cx="133350" cy="220663"/>
          </a:xfrm>
          <a:prstGeom prst="rect">
            <a:avLst/>
          </a:prstGeom>
          <a:solidFill>
            <a:srgbClr val="C5C2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8871" name="Rectangle 1031"/>
          <p:cNvSpPr>
            <a:spLocks noChangeArrowheads="1"/>
          </p:cNvSpPr>
          <p:nvPr/>
        </p:nvSpPr>
        <p:spPr bwMode="auto">
          <a:xfrm>
            <a:off x="6697663" y="4283075"/>
            <a:ext cx="133350" cy="220663"/>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72" name="Freeform 1032"/>
          <p:cNvSpPr>
            <a:spLocks/>
          </p:cNvSpPr>
          <p:nvPr/>
        </p:nvSpPr>
        <p:spPr bwMode="auto">
          <a:xfrm>
            <a:off x="6453188" y="3746500"/>
            <a:ext cx="147637" cy="439738"/>
          </a:xfrm>
          <a:custGeom>
            <a:avLst/>
            <a:gdLst>
              <a:gd name="T0" fmla="*/ 1267052 w 371"/>
              <a:gd name="T1" fmla="*/ 0 h 1107"/>
              <a:gd name="T2" fmla="*/ 57484117 w 371"/>
              <a:gd name="T3" fmla="*/ 0 h 1107"/>
              <a:gd name="T4" fmla="*/ 57959262 w 371"/>
              <a:gd name="T5" fmla="*/ 315404 h 1107"/>
              <a:gd name="T6" fmla="*/ 58434406 w 371"/>
              <a:gd name="T7" fmla="*/ 473503 h 1107"/>
              <a:gd name="T8" fmla="*/ 58592788 w 371"/>
              <a:gd name="T9" fmla="*/ 946609 h 1107"/>
              <a:gd name="T10" fmla="*/ 58751169 w 371"/>
              <a:gd name="T11" fmla="*/ 1420111 h 1107"/>
              <a:gd name="T12" fmla="*/ 58751169 w 371"/>
              <a:gd name="T13" fmla="*/ 173416460 h 1107"/>
              <a:gd name="T14" fmla="*/ 58592788 w 371"/>
              <a:gd name="T15" fmla="*/ 173889963 h 1107"/>
              <a:gd name="T16" fmla="*/ 58434406 w 371"/>
              <a:gd name="T17" fmla="*/ 174363466 h 1107"/>
              <a:gd name="T18" fmla="*/ 57959262 w 371"/>
              <a:gd name="T19" fmla="*/ 174521168 h 1107"/>
              <a:gd name="T20" fmla="*/ 57484117 w 371"/>
              <a:gd name="T21" fmla="*/ 174678870 h 1107"/>
              <a:gd name="T22" fmla="*/ 1267052 w 371"/>
              <a:gd name="T23" fmla="*/ 174678870 h 1107"/>
              <a:gd name="T24" fmla="*/ 791907 w 371"/>
              <a:gd name="T25" fmla="*/ 174521168 h 1107"/>
              <a:gd name="T26" fmla="*/ 316763 w 371"/>
              <a:gd name="T27" fmla="*/ 174363466 h 1107"/>
              <a:gd name="T28" fmla="*/ 0 w 371"/>
              <a:gd name="T29" fmla="*/ 173889963 h 1107"/>
              <a:gd name="T30" fmla="*/ 0 w 371"/>
              <a:gd name="T31" fmla="*/ 173416460 h 1107"/>
              <a:gd name="T32" fmla="*/ 0 w 371"/>
              <a:gd name="T33" fmla="*/ 1420111 h 1107"/>
              <a:gd name="T34" fmla="*/ 0 w 371"/>
              <a:gd name="T35" fmla="*/ 946609 h 1107"/>
              <a:gd name="T36" fmla="*/ 316763 w 371"/>
              <a:gd name="T37" fmla="*/ 473503 h 1107"/>
              <a:gd name="T38" fmla="*/ 791907 w 371"/>
              <a:gd name="T39" fmla="*/ 315404 h 1107"/>
              <a:gd name="T40" fmla="*/ 1267052 w 371"/>
              <a:gd name="T41" fmla="*/ 0 h 1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71"/>
              <a:gd name="T64" fmla="*/ 0 h 1107"/>
              <a:gd name="T65" fmla="*/ 371 w 371"/>
              <a:gd name="T66" fmla="*/ 1107 h 110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71" h="1107">
                <a:moveTo>
                  <a:pt x="8" y="0"/>
                </a:moveTo>
                <a:lnTo>
                  <a:pt x="363" y="0"/>
                </a:lnTo>
                <a:lnTo>
                  <a:pt x="366" y="2"/>
                </a:lnTo>
                <a:lnTo>
                  <a:pt x="369" y="3"/>
                </a:lnTo>
                <a:lnTo>
                  <a:pt x="370" y="6"/>
                </a:lnTo>
                <a:lnTo>
                  <a:pt x="371" y="9"/>
                </a:lnTo>
                <a:lnTo>
                  <a:pt x="371" y="1099"/>
                </a:lnTo>
                <a:lnTo>
                  <a:pt x="370" y="1102"/>
                </a:lnTo>
                <a:lnTo>
                  <a:pt x="369" y="1105"/>
                </a:lnTo>
                <a:lnTo>
                  <a:pt x="366" y="1106"/>
                </a:lnTo>
                <a:lnTo>
                  <a:pt x="363" y="1107"/>
                </a:lnTo>
                <a:lnTo>
                  <a:pt x="8" y="1107"/>
                </a:lnTo>
                <a:lnTo>
                  <a:pt x="5" y="1106"/>
                </a:lnTo>
                <a:lnTo>
                  <a:pt x="2" y="1105"/>
                </a:lnTo>
                <a:lnTo>
                  <a:pt x="0" y="1102"/>
                </a:lnTo>
                <a:lnTo>
                  <a:pt x="0" y="1099"/>
                </a:lnTo>
                <a:lnTo>
                  <a:pt x="0" y="9"/>
                </a:lnTo>
                <a:lnTo>
                  <a:pt x="0" y="6"/>
                </a:lnTo>
                <a:lnTo>
                  <a:pt x="2" y="3"/>
                </a:lnTo>
                <a:lnTo>
                  <a:pt x="5" y="2"/>
                </a:lnTo>
                <a:lnTo>
                  <a:pt x="8"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73" name="Rectangle 1033"/>
          <p:cNvSpPr>
            <a:spLocks noChangeArrowheads="1"/>
          </p:cNvSpPr>
          <p:nvPr/>
        </p:nvSpPr>
        <p:spPr bwMode="auto">
          <a:xfrm>
            <a:off x="6919913" y="3744913"/>
            <a:ext cx="169862" cy="441325"/>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74" name="Line 1034"/>
          <p:cNvSpPr>
            <a:spLocks noChangeShapeType="1"/>
          </p:cNvSpPr>
          <p:nvPr/>
        </p:nvSpPr>
        <p:spPr bwMode="auto">
          <a:xfrm>
            <a:off x="2990850" y="3143250"/>
            <a:ext cx="541338" cy="1588"/>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8875" name="Line 1035"/>
          <p:cNvSpPr>
            <a:spLocks noChangeShapeType="1"/>
          </p:cNvSpPr>
          <p:nvPr/>
        </p:nvSpPr>
        <p:spPr bwMode="auto">
          <a:xfrm>
            <a:off x="2987675" y="3346450"/>
            <a:ext cx="544513" cy="1588"/>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8876" name="Rectangle 1036"/>
          <p:cNvSpPr>
            <a:spLocks noChangeArrowheads="1"/>
          </p:cNvSpPr>
          <p:nvPr/>
        </p:nvSpPr>
        <p:spPr bwMode="auto">
          <a:xfrm>
            <a:off x="6729413" y="3756025"/>
            <a:ext cx="71437" cy="965200"/>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8877" name="Rectangle 1037"/>
          <p:cNvSpPr>
            <a:spLocks noChangeArrowheads="1"/>
          </p:cNvSpPr>
          <p:nvPr/>
        </p:nvSpPr>
        <p:spPr bwMode="auto">
          <a:xfrm>
            <a:off x="6729413" y="3756025"/>
            <a:ext cx="71437" cy="965200"/>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nvGrpSpPr>
          <p:cNvPr id="548878" name="Group 1038"/>
          <p:cNvGrpSpPr>
            <a:grpSpLocks/>
          </p:cNvGrpSpPr>
          <p:nvPr/>
        </p:nvGrpSpPr>
        <p:grpSpPr bwMode="auto">
          <a:xfrm>
            <a:off x="6862763" y="3744913"/>
            <a:ext cx="223837" cy="441325"/>
            <a:chOff x="4796" y="1882"/>
            <a:chExt cx="141" cy="278"/>
          </a:xfrm>
        </p:grpSpPr>
        <p:sp>
          <p:nvSpPr>
            <p:cNvPr id="548910" name="Freeform 1039"/>
            <p:cNvSpPr>
              <a:spLocks/>
            </p:cNvSpPr>
            <p:nvPr/>
          </p:nvSpPr>
          <p:spPr bwMode="auto">
            <a:xfrm>
              <a:off x="4796" y="1882"/>
              <a:ext cx="141" cy="278"/>
            </a:xfrm>
            <a:custGeom>
              <a:avLst/>
              <a:gdLst>
                <a:gd name="T0" fmla="*/ 35 w 564"/>
                <a:gd name="T1" fmla="*/ 0 h 1114"/>
                <a:gd name="T2" fmla="*/ 25 w 564"/>
                <a:gd name="T3" fmla="*/ 0 h 1114"/>
                <a:gd name="T4" fmla="*/ 25 w 564"/>
                <a:gd name="T5" fmla="*/ 30 h 1114"/>
                <a:gd name="T6" fmla="*/ 11 w 564"/>
                <a:gd name="T7" fmla="*/ 30 h 1114"/>
                <a:gd name="T8" fmla="*/ 10 w 564"/>
                <a:gd name="T9" fmla="*/ 30 h 1114"/>
                <a:gd name="T10" fmla="*/ 10 w 564"/>
                <a:gd name="T11" fmla="*/ 29 h 1114"/>
                <a:gd name="T12" fmla="*/ 10 w 564"/>
                <a:gd name="T13" fmla="*/ 28 h 1114"/>
                <a:gd name="T14" fmla="*/ 9 w 564"/>
                <a:gd name="T15" fmla="*/ 27 h 1114"/>
                <a:gd name="T16" fmla="*/ 9 w 564"/>
                <a:gd name="T17" fmla="*/ 27 h 1114"/>
                <a:gd name="T18" fmla="*/ 8 w 564"/>
                <a:gd name="T19" fmla="*/ 26 h 1114"/>
                <a:gd name="T20" fmla="*/ 7 w 564"/>
                <a:gd name="T21" fmla="*/ 25 h 1114"/>
                <a:gd name="T22" fmla="*/ 7 w 564"/>
                <a:gd name="T23" fmla="*/ 25 h 1114"/>
                <a:gd name="T24" fmla="*/ 6 w 564"/>
                <a:gd name="T25" fmla="*/ 24 h 1114"/>
                <a:gd name="T26" fmla="*/ 5 w 564"/>
                <a:gd name="T27" fmla="*/ 23 h 1114"/>
                <a:gd name="T28" fmla="*/ 5 w 564"/>
                <a:gd name="T29" fmla="*/ 23 h 1114"/>
                <a:gd name="T30" fmla="*/ 4 w 564"/>
                <a:gd name="T31" fmla="*/ 22 h 1114"/>
                <a:gd name="T32" fmla="*/ 3 w 564"/>
                <a:gd name="T33" fmla="*/ 21 h 1114"/>
                <a:gd name="T34" fmla="*/ 2 w 564"/>
                <a:gd name="T35" fmla="*/ 21 h 1114"/>
                <a:gd name="T36" fmla="*/ 1 w 564"/>
                <a:gd name="T37" fmla="*/ 20 h 1114"/>
                <a:gd name="T38" fmla="*/ 0 w 564"/>
                <a:gd name="T39" fmla="*/ 20 h 1114"/>
                <a:gd name="T40" fmla="*/ 0 w 564"/>
                <a:gd name="T41" fmla="*/ 50 h 1114"/>
                <a:gd name="T42" fmla="*/ 1 w 564"/>
                <a:gd name="T43" fmla="*/ 50 h 1114"/>
                <a:gd name="T44" fmla="*/ 2 w 564"/>
                <a:gd name="T45" fmla="*/ 50 h 1114"/>
                <a:gd name="T46" fmla="*/ 2 w 564"/>
                <a:gd name="T47" fmla="*/ 49 h 1114"/>
                <a:gd name="T48" fmla="*/ 3 w 564"/>
                <a:gd name="T49" fmla="*/ 49 h 1114"/>
                <a:gd name="T50" fmla="*/ 4 w 564"/>
                <a:gd name="T51" fmla="*/ 48 h 1114"/>
                <a:gd name="T52" fmla="*/ 4 w 564"/>
                <a:gd name="T53" fmla="*/ 48 h 1114"/>
                <a:gd name="T54" fmla="*/ 5 w 564"/>
                <a:gd name="T55" fmla="*/ 47 h 1114"/>
                <a:gd name="T56" fmla="*/ 6 w 564"/>
                <a:gd name="T57" fmla="*/ 46 h 1114"/>
                <a:gd name="T58" fmla="*/ 6 w 564"/>
                <a:gd name="T59" fmla="*/ 46 h 1114"/>
                <a:gd name="T60" fmla="*/ 7 w 564"/>
                <a:gd name="T61" fmla="*/ 45 h 1114"/>
                <a:gd name="T62" fmla="*/ 8 w 564"/>
                <a:gd name="T63" fmla="*/ 44 h 1114"/>
                <a:gd name="T64" fmla="*/ 8 w 564"/>
                <a:gd name="T65" fmla="*/ 43 h 1114"/>
                <a:gd name="T66" fmla="*/ 9 w 564"/>
                <a:gd name="T67" fmla="*/ 43 h 1114"/>
                <a:gd name="T68" fmla="*/ 9 w 564"/>
                <a:gd name="T69" fmla="*/ 42 h 1114"/>
                <a:gd name="T70" fmla="*/ 10 w 564"/>
                <a:gd name="T71" fmla="*/ 41 h 1114"/>
                <a:gd name="T72" fmla="*/ 11 w 564"/>
                <a:gd name="T73" fmla="*/ 40 h 1114"/>
                <a:gd name="T74" fmla="*/ 25 w 564"/>
                <a:gd name="T75" fmla="*/ 40 h 1114"/>
                <a:gd name="T76" fmla="*/ 25 w 564"/>
                <a:gd name="T77" fmla="*/ 69 h 1114"/>
                <a:gd name="T78" fmla="*/ 35 w 564"/>
                <a:gd name="T79" fmla="*/ 69 h 1114"/>
                <a:gd name="T80" fmla="*/ 35 w 564"/>
                <a:gd name="T81" fmla="*/ 0 h 11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1114"/>
                <a:gd name="T125" fmla="*/ 564 w 564"/>
                <a:gd name="T126" fmla="*/ 1114 h 11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1114">
                  <a:moveTo>
                    <a:pt x="564" y="0"/>
                  </a:moveTo>
                  <a:lnTo>
                    <a:pt x="396" y="0"/>
                  </a:lnTo>
                  <a:lnTo>
                    <a:pt x="396" y="490"/>
                  </a:lnTo>
                  <a:lnTo>
                    <a:pt x="171" y="490"/>
                  </a:lnTo>
                  <a:lnTo>
                    <a:pt x="165" y="477"/>
                  </a:lnTo>
                  <a:lnTo>
                    <a:pt x="158" y="464"/>
                  </a:lnTo>
                  <a:lnTo>
                    <a:pt x="151" y="452"/>
                  </a:lnTo>
                  <a:lnTo>
                    <a:pt x="143" y="440"/>
                  </a:lnTo>
                  <a:lnTo>
                    <a:pt x="135" y="428"/>
                  </a:lnTo>
                  <a:lnTo>
                    <a:pt x="125" y="416"/>
                  </a:lnTo>
                  <a:lnTo>
                    <a:pt x="116" y="406"/>
                  </a:lnTo>
                  <a:lnTo>
                    <a:pt x="105" y="395"/>
                  </a:lnTo>
                  <a:lnTo>
                    <a:pt x="95" y="385"/>
                  </a:lnTo>
                  <a:lnTo>
                    <a:pt x="83" y="374"/>
                  </a:lnTo>
                  <a:lnTo>
                    <a:pt x="70" y="364"/>
                  </a:lnTo>
                  <a:lnTo>
                    <a:pt x="58" y="355"/>
                  </a:lnTo>
                  <a:lnTo>
                    <a:pt x="44" y="345"/>
                  </a:lnTo>
                  <a:lnTo>
                    <a:pt x="30" y="337"/>
                  </a:lnTo>
                  <a:lnTo>
                    <a:pt x="15" y="327"/>
                  </a:lnTo>
                  <a:lnTo>
                    <a:pt x="0" y="320"/>
                  </a:lnTo>
                  <a:lnTo>
                    <a:pt x="0" y="806"/>
                  </a:lnTo>
                  <a:lnTo>
                    <a:pt x="12" y="802"/>
                  </a:lnTo>
                  <a:lnTo>
                    <a:pt x="24" y="797"/>
                  </a:lnTo>
                  <a:lnTo>
                    <a:pt x="35" y="790"/>
                  </a:lnTo>
                  <a:lnTo>
                    <a:pt x="46" y="783"/>
                  </a:lnTo>
                  <a:lnTo>
                    <a:pt x="58" y="775"/>
                  </a:lnTo>
                  <a:lnTo>
                    <a:pt x="68" y="767"/>
                  </a:lnTo>
                  <a:lnTo>
                    <a:pt x="79" y="757"/>
                  </a:lnTo>
                  <a:lnTo>
                    <a:pt x="89" y="747"/>
                  </a:lnTo>
                  <a:lnTo>
                    <a:pt x="100" y="736"/>
                  </a:lnTo>
                  <a:lnTo>
                    <a:pt x="110" y="725"/>
                  </a:lnTo>
                  <a:lnTo>
                    <a:pt x="120" y="712"/>
                  </a:lnTo>
                  <a:lnTo>
                    <a:pt x="131" y="699"/>
                  </a:lnTo>
                  <a:lnTo>
                    <a:pt x="140" y="684"/>
                  </a:lnTo>
                  <a:lnTo>
                    <a:pt x="150" y="669"/>
                  </a:lnTo>
                  <a:lnTo>
                    <a:pt x="159" y="655"/>
                  </a:lnTo>
                  <a:lnTo>
                    <a:pt x="169" y="638"/>
                  </a:lnTo>
                  <a:lnTo>
                    <a:pt x="401" y="638"/>
                  </a:lnTo>
                  <a:lnTo>
                    <a:pt x="401" y="1114"/>
                  </a:lnTo>
                  <a:lnTo>
                    <a:pt x="564" y="1114"/>
                  </a:lnTo>
                  <a:lnTo>
                    <a:pt x="564" y="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911" name="Freeform 1040"/>
            <p:cNvSpPr>
              <a:spLocks/>
            </p:cNvSpPr>
            <p:nvPr/>
          </p:nvSpPr>
          <p:spPr bwMode="auto">
            <a:xfrm>
              <a:off x="4796" y="1882"/>
              <a:ext cx="141" cy="278"/>
            </a:xfrm>
            <a:custGeom>
              <a:avLst/>
              <a:gdLst>
                <a:gd name="T0" fmla="*/ 35 w 564"/>
                <a:gd name="T1" fmla="*/ 0 h 1114"/>
                <a:gd name="T2" fmla="*/ 25 w 564"/>
                <a:gd name="T3" fmla="*/ 0 h 1114"/>
                <a:gd name="T4" fmla="*/ 25 w 564"/>
                <a:gd name="T5" fmla="*/ 30 h 1114"/>
                <a:gd name="T6" fmla="*/ 11 w 564"/>
                <a:gd name="T7" fmla="*/ 30 h 1114"/>
                <a:gd name="T8" fmla="*/ 10 w 564"/>
                <a:gd name="T9" fmla="*/ 30 h 1114"/>
                <a:gd name="T10" fmla="*/ 10 w 564"/>
                <a:gd name="T11" fmla="*/ 29 h 1114"/>
                <a:gd name="T12" fmla="*/ 10 w 564"/>
                <a:gd name="T13" fmla="*/ 28 h 1114"/>
                <a:gd name="T14" fmla="*/ 9 w 564"/>
                <a:gd name="T15" fmla="*/ 27 h 1114"/>
                <a:gd name="T16" fmla="*/ 9 w 564"/>
                <a:gd name="T17" fmla="*/ 27 h 1114"/>
                <a:gd name="T18" fmla="*/ 8 w 564"/>
                <a:gd name="T19" fmla="*/ 26 h 1114"/>
                <a:gd name="T20" fmla="*/ 7 w 564"/>
                <a:gd name="T21" fmla="*/ 25 h 1114"/>
                <a:gd name="T22" fmla="*/ 7 w 564"/>
                <a:gd name="T23" fmla="*/ 25 h 1114"/>
                <a:gd name="T24" fmla="*/ 6 w 564"/>
                <a:gd name="T25" fmla="*/ 24 h 1114"/>
                <a:gd name="T26" fmla="*/ 5 w 564"/>
                <a:gd name="T27" fmla="*/ 23 h 1114"/>
                <a:gd name="T28" fmla="*/ 5 w 564"/>
                <a:gd name="T29" fmla="*/ 23 h 1114"/>
                <a:gd name="T30" fmla="*/ 4 w 564"/>
                <a:gd name="T31" fmla="*/ 22 h 1114"/>
                <a:gd name="T32" fmla="*/ 3 w 564"/>
                <a:gd name="T33" fmla="*/ 21 h 1114"/>
                <a:gd name="T34" fmla="*/ 2 w 564"/>
                <a:gd name="T35" fmla="*/ 21 h 1114"/>
                <a:gd name="T36" fmla="*/ 1 w 564"/>
                <a:gd name="T37" fmla="*/ 20 h 1114"/>
                <a:gd name="T38" fmla="*/ 0 w 564"/>
                <a:gd name="T39" fmla="*/ 20 h 1114"/>
                <a:gd name="T40" fmla="*/ 0 w 564"/>
                <a:gd name="T41" fmla="*/ 50 h 1114"/>
                <a:gd name="T42" fmla="*/ 1 w 564"/>
                <a:gd name="T43" fmla="*/ 50 h 1114"/>
                <a:gd name="T44" fmla="*/ 2 w 564"/>
                <a:gd name="T45" fmla="*/ 50 h 1114"/>
                <a:gd name="T46" fmla="*/ 2 w 564"/>
                <a:gd name="T47" fmla="*/ 49 h 1114"/>
                <a:gd name="T48" fmla="*/ 3 w 564"/>
                <a:gd name="T49" fmla="*/ 49 h 1114"/>
                <a:gd name="T50" fmla="*/ 4 w 564"/>
                <a:gd name="T51" fmla="*/ 48 h 1114"/>
                <a:gd name="T52" fmla="*/ 4 w 564"/>
                <a:gd name="T53" fmla="*/ 48 h 1114"/>
                <a:gd name="T54" fmla="*/ 5 w 564"/>
                <a:gd name="T55" fmla="*/ 47 h 1114"/>
                <a:gd name="T56" fmla="*/ 6 w 564"/>
                <a:gd name="T57" fmla="*/ 46 h 1114"/>
                <a:gd name="T58" fmla="*/ 6 w 564"/>
                <a:gd name="T59" fmla="*/ 46 h 1114"/>
                <a:gd name="T60" fmla="*/ 7 w 564"/>
                <a:gd name="T61" fmla="*/ 45 h 1114"/>
                <a:gd name="T62" fmla="*/ 8 w 564"/>
                <a:gd name="T63" fmla="*/ 44 h 1114"/>
                <a:gd name="T64" fmla="*/ 8 w 564"/>
                <a:gd name="T65" fmla="*/ 43 h 1114"/>
                <a:gd name="T66" fmla="*/ 9 w 564"/>
                <a:gd name="T67" fmla="*/ 43 h 1114"/>
                <a:gd name="T68" fmla="*/ 9 w 564"/>
                <a:gd name="T69" fmla="*/ 42 h 1114"/>
                <a:gd name="T70" fmla="*/ 10 w 564"/>
                <a:gd name="T71" fmla="*/ 41 h 1114"/>
                <a:gd name="T72" fmla="*/ 11 w 564"/>
                <a:gd name="T73" fmla="*/ 40 h 1114"/>
                <a:gd name="T74" fmla="*/ 25 w 564"/>
                <a:gd name="T75" fmla="*/ 40 h 1114"/>
                <a:gd name="T76" fmla="*/ 25 w 564"/>
                <a:gd name="T77" fmla="*/ 69 h 1114"/>
                <a:gd name="T78" fmla="*/ 35 w 564"/>
                <a:gd name="T79" fmla="*/ 69 h 1114"/>
                <a:gd name="T80" fmla="*/ 35 w 564"/>
                <a:gd name="T81" fmla="*/ 0 h 11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1114"/>
                <a:gd name="T125" fmla="*/ 564 w 564"/>
                <a:gd name="T126" fmla="*/ 1114 h 11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1114">
                  <a:moveTo>
                    <a:pt x="564" y="0"/>
                  </a:moveTo>
                  <a:lnTo>
                    <a:pt x="396" y="0"/>
                  </a:lnTo>
                  <a:lnTo>
                    <a:pt x="396" y="490"/>
                  </a:lnTo>
                  <a:lnTo>
                    <a:pt x="171" y="490"/>
                  </a:lnTo>
                  <a:lnTo>
                    <a:pt x="165" y="477"/>
                  </a:lnTo>
                  <a:lnTo>
                    <a:pt x="158" y="464"/>
                  </a:lnTo>
                  <a:lnTo>
                    <a:pt x="151" y="452"/>
                  </a:lnTo>
                  <a:lnTo>
                    <a:pt x="143" y="440"/>
                  </a:lnTo>
                  <a:lnTo>
                    <a:pt x="135" y="428"/>
                  </a:lnTo>
                  <a:lnTo>
                    <a:pt x="125" y="416"/>
                  </a:lnTo>
                  <a:lnTo>
                    <a:pt x="116" y="406"/>
                  </a:lnTo>
                  <a:lnTo>
                    <a:pt x="105" y="395"/>
                  </a:lnTo>
                  <a:lnTo>
                    <a:pt x="95" y="385"/>
                  </a:lnTo>
                  <a:lnTo>
                    <a:pt x="83" y="374"/>
                  </a:lnTo>
                  <a:lnTo>
                    <a:pt x="70" y="364"/>
                  </a:lnTo>
                  <a:lnTo>
                    <a:pt x="58" y="355"/>
                  </a:lnTo>
                  <a:lnTo>
                    <a:pt x="44" y="345"/>
                  </a:lnTo>
                  <a:lnTo>
                    <a:pt x="30" y="337"/>
                  </a:lnTo>
                  <a:lnTo>
                    <a:pt x="15" y="327"/>
                  </a:lnTo>
                  <a:lnTo>
                    <a:pt x="0" y="320"/>
                  </a:lnTo>
                  <a:lnTo>
                    <a:pt x="0" y="806"/>
                  </a:lnTo>
                  <a:lnTo>
                    <a:pt x="12" y="802"/>
                  </a:lnTo>
                  <a:lnTo>
                    <a:pt x="24" y="797"/>
                  </a:lnTo>
                  <a:lnTo>
                    <a:pt x="35" y="790"/>
                  </a:lnTo>
                  <a:lnTo>
                    <a:pt x="46" y="783"/>
                  </a:lnTo>
                  <a:lnTo>
                    <a:pt x="58" y="775"/>
                  </a:lnTo>
                  <a:lnTo>
                    <a:pt x="68" y="767"/>
                  </a:lnTo>
                  <a:lnTo>
                    <a:pt x="79" y="757"/>
                  </a:lnTo>
                  <a:lnTo>
                    <a:pt x="89" y="747"/>
                  </a:lnTo>
                  <a:lnTo>
                    <a:pt x="100" y="736"/>
                  </a:lnTo>
                  <a:lnTo>
                    <a:pt x="110" y="725"/>
                  </a:lnTo>
                  <a:lnTo>
                    <a:pt x="120" y="712"/>
                  </a:lnTo>
                  <a:lnTo>
                    <a:pt x="131" y="699"/>
                  </a:lnTo>
                  <a:lnTo>
                    <a:pt x="140" y="684"/>
                  </a:lnTo>
                  <a:lnTo>
                    <a:pt x="150" y="669"/>
                  </a:lnTo>
                  <a:lnTo>
                    <a:pt x="159" y="655"/>
                  </a:lnTo>
                  <a:lnTo>
                    <a:pt x="169" y="638"/>
                  </a:lnTo>
                  <a:lnTo>
                    <a:pt x="401" y="638"/>
                  </a:lnTo>
                  <a:lnTo>
                    <a:pt x="401" y="1114"/>
                  </a:lnTo>
                  <a:lnTo>
                    <a:pt x="564" y="1114"/>
                  </a:lnTo>
                  <a:lnTo>
                    <a:pt x="564" y="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3" name="Group 1041"/>
          <p:cNvGrpSpPr>
            <a:grpSpLocks/>
          </p:cNvGrpSpPr>
          <p:nvPr/>
        </p:nvGrpSpPr>
        <p:grpSpPr bwMode="auto">
          <a:xfrm>
            <a:off x="1692275" y="2297113"/>
            <a:ext cx="1498600" cy="1489075"/>
            <a:chOff x="748" y="2946"/>
            <a:chExt cx="944" cy="938"/>
          </a:xfrm>
        </p:grpSpPr>
        <p:sp>
          <p:nvSpPr>
            <p:cNvPr id="548901" name="Oval 1042"/>
            <p:cNvSpPr>
              <a:spLocks noChangeArrowheads="1"/>
            </p:cNvSpPr>
            <p:nvPr/>
          </p:nvSpPr>
          <p:spPr bwMode="auto">
            <a:xfrm>
              <a:off x="748" y="2946"/>
              <a:ext cx="944" cy="9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grpSp>
          <p:nvGrpSpPr>
            <p:cNvPr id="548902" name="Group 1043"/>
            <p:cNvGrpSpPr>
              <a:grpSpLocks/>
            </p:cNvGrpSpPr>
            <p:nvPr/>
          </p:nvGrpSpPr>
          <p:grpSpPr bwMode="auto">
            <a:xfrm>
              <a:off x="884" y="3385"/>
              <a:ext cx="367" cy="383"/>
              <a:chOff x="1070" y="3398"/>
              <a:chExt cx="367" cy="383"/>
            </a:xfrm>
          </p:grpSpPr>
          <p:sp>
            <p:nvSpPr>
              <p:cNvPr id="548903" name="Freeform 1044"/>
              <p:cNvSpPr>
                <a:spLocks/>
              </p:cNvSpPr>
              <p:nvPr/>
            </p:nvSpPr>
            <p:spPr bwMode="auto">
              <a:xfrm>
                <a:off x="1070" y="3609"/>
                <a:ext cx="123" cy="172"/>
              </a:xfrm>
              <a:custGeom>
                <a:avLst/>
                <a:gdLst>
                  <a:gd name="T0" fmla="*/ 21 w 492"/>
                  <a:gd name="T1" fmla="*/ 0 h 687"/>
                  <a:gd name="T2" fmla="*/ 0 w 492"/>
                  <a:gd name="T3" fmla="*/ 35 h 687"/>
                  <a:gd name="T4" fmla="*/ 0 w 492"/>
                  <a:gd name="T5" fmla="*/ 37 h 687"/>
                  <a:gd name="T6" fmla="*/ 11 w 492"/>
                  <a:gd name="T7" fmla="*/ 43 h 687"/>
                  <a:gd name="T8" fmla="*/ 12 w 492"/>
                  <a:gd name="T9" fmla="*/ 42 h 687"/>
                  <a:gd name="T10" fmla="*/ 13 w 492"/>
                  <a:gd name="T11" fmla="*/ 42 h 687"/>
                  <a:gd name="T12" fmla="*/ 14 w 492"/>
                  <a:gd name="T13" fmla="*/ 41 h 687"/>
                  <a:gd name="T14" fmla="*/ 15 w 492"/>
                  <a:gd name="T15" fmla="*/ 40 h 687"/>
                  <a:gd name="T16" fmla="*/ 17 w 492"/>
                  <a:gd name="T17" fmla="*/ 39 h 687"/>
                  <a:gd name="T18" fmla="*/ 18 w 492"/>
                  <a:gd name="T19" fmla="*/ 38 h 687"/>
                  <a:gd name="T20" fmla="*/ 19 w 492"/>
                  <a:gd name="T21" fmla="*/ 37 h 687"/>
                  <a:gd name="T22" fmla="*/ 20 w 492"/>
                  <a:gd name="T23" fmla="*/ 37 h 687"/>
                  <a:gd name="T24" fmla="*/ 21 w 492"/>
                  <a:gd name="T25" fmla="*/ 36 h 687"/>
                  <a:gd name="T26" fmla="*/ 22 w 492"/>
                  <a:gd name="T27" fmla="*/ 35 h 687"/>
                  <a:gd name="T28" fmla="*/ 23 w 492"/>
                  <a:gd name="T29" fmla="*/ 34 h 687"/>
                  <a:gd name="T30" fmla="*/ 23 w 492"/>
                  <a:gd name="T31" fmla="*/ 33 h 687"/>
                  <a:gd name="T32" fmla="*/ 24 w 492"/>
                  <a:gd name="T33" fmla="*/ 32 h 687"/>
                  <a:gd name="T34" fmla="*/ 25 w 492"/>
                  <a:gd name="T35" fmla="*/ 30 h 687"/>
                  <a:gd name="T36" fmla="*/ 26 w 492"/>
                  <a:gd name="T37" fmla="*/ 29 h 687"/>
                  <a:gd name="T38" fmla="*/ 26 w 492"/>
                  <a:gd name="T39" fmla="*/ 28 h 687"/>
                  <a:gd name="T40" fmla="*/ 27 w 492"/>
                  <a:gd name="T41" fmla="*/ 27 h 687"/>
                  <a:gd name="T42" fmla="*/ 27 w 492"/>
                  <a:gd name="T43" fmla="*/ 26 h 687"/>
                  <a:gd name="T44" fmla="*/ 28 w 492"/>
                  <a:gd name="T45" fmla="*/ 25 h 687"/>
                  <a:gd name="T46" fmla="*/ 29 w 492"/>
                  <a:gd name="T47" fmla="*/ 23 h 687"/>
                  <a:gd name="T48" fmla="*/ 29 w 492"/>
                  <a:gd name="T49" fmla="*/ 22 h 687"/>
                  <a:gd name="T50" fmla="*/ 29 w 492"/>
                  <a:gd name="T51" fmla="*/ 21 h 687"/>
                  <a:gd name="T52" fmla="*/ 30 w 492"/>
                  <a:gd name="T53" fmla="*/ 19 h 687"/>
                  <a:gd name="T54" fmla="*/ 30 w 492"/>
                  <a:gd name="T55" fmla="*/ 18 h 687"/>
                  <a:gd name="T56" fmla="*/ 30 w 492"/>
                  <a:gd name="T57" fmla="*/ 17 h 687"/>
                  <a:gd name="T58" fmla="*/ 31 w 492"/>
                  <a:gd name="T59" fmla="*/ 15 h 687"/>
                  <a:gd name="T60" fmla="*/ 31 w 492"/>
                  <a:gd name="T61" fmla="*/ 14 h 687"/>
                  <a:gd name="T62" fmla="*/ 31 w 492"/>
                  <a:gd name="T63" fmla="*/ 12 h 687"/>
                  <a:gd name="T64" fmla="*/ 31 w 492"/>
                  <a:gd name="T65" fmla="*/ 11 h 687"/>
                  <a:gd name="T66" fmla="*/ 31 w 492"/>
                  <a:gd name="T67" fmla="*/ 9 h 687"/>
                  <a:gd name="T68" fmla="*/ 31 w 492"/>
                  <a:gd name="T69" fmla="*/ 7 h 687"/>
                  <a:gd name="T70" fmla="*/ 31 w 492"/>
                  <a:gd name="T71" fmla="*/ 6 h 687"/>
                  <a:gd name="T72" fmla="*/ 23 w 492"/>
                  <a:gd name="T73" fmla="*/ 1 h 687"/>
                  <a:gd name="T74" fmla="*/ 21 w 492"/>
                  <a:gd name="T75" fmla="*/ 0 h 6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92"/>
                  <a:gd name="T115" fmla="*/ 0 h 687"/>
                  <a:gd name="T116" fmla="*/ 492 w 492"/>
                  <a:gd name="T117" fmla="*/ 687 h 6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92" h="687">
                    <a:moveTo>
                      <a:pt x="341" y="0"/>
                    </a:moveTo>
                    <a:lnTo>
                      <a:pt x="0" y="559"/>
                    </a:lnTo>
                    <a:lnTo>
                      <a:pt x="0" y="590"/>
                    </a:lnTo>
                    <a:lnTo>
                      <a:pt x="166" y="687"/>
                    </a:lnTo>
                    <a:lnTo>
                      <a:pt x="187" y="676"/>
                    </a:lnTo>
                    <a:lnTo>
                      <a:pt x="207" y="664"/>
                    </a:lnTo>
                    <a:lnTo>
                      <a:pt x="226" y="651"/>
                    </a:lnTo>
                    <a:lnTo>
                      <a:pt x="245" y="639"/>
                    </a:lnTo>
                    <a:lnTo>
                      <a:pt x="264" y="626"/>
                    </a:lnTo>
                    <a:lnTo>
                      <a:pt x="281" y="612"/>
                    </a:lnTo>
                    <a:lnTo>
                      <a:pt x="298" y="597"/>
                    </a:lnTo>
                    <a:lnTo>
                      <a:pt x="314" y="584"/>
                    </a:lnTo>
                    <a:lnTo>
                      <a:pt x="330" y="568"/>
                    </a:lnTo>
                    <a:lnTo>
                      <a:pt x="345" y="553"/>
                    </a:lnTo>
                    <a:lnTo>
                      <a:pt x="358" y="536"/>
                    </a:lnTo>
                    <a:lnTo>
                      <a:pt x="372" y="520"/>
                    </a:lnTo>
                    <a:lnTo>
                      <a:pt x="385" y="503"/>
                    </a:lnTo>
                    <a:lnTo>
                      <a:pt x="397" y="485"/>
                    </a:lnTo>
                    <a:lnTo>
                      <a:pt x="408" y="467"/>
                    </a:lnTo>
                    <a:lnTo>
                      <a:pt x="419" y="449"/>
                    </a:lnTo>
                    <a:lnTo>
                      <a:pt x="428" y="430"/>
                    </a:lnTo>
                    <a:lnTo>
                      <a:pt x="437" y="411"/>
                    </a:lnTo>
                    <a:lnTo>
                      <a:pt x="445" y="391"/>
                    </a:lnTo>
                    <a:lnTo>
                      <a:pt x="454" y="371"/>
                    </a:lnTo>
                    <a:lnTo>
                      <a:pt x="460" y="350"/>
                    </a:lnTo>
                    <a:lnTo>
                      <a:pt x="466" y="328"/>
                    </a:lnTo>
                    <a:lnTo>
                      <a:pt x="473" y="307"/>
                    </a:lnTo>
                    <a:lnTo>
                      <a:pt x="477" y="285"/>
                    </a:lnTo>
                    <a:lnTo>
                      <a:pt x="481" y="262"/>
                    </a:lnTo>
                    <a:lnTo>
                      <a:pt x="486" y="239"/>
                    </a:lnTo>
                    <a:lnTo>
                      <a:pt x="488" y="215"/>
                    </a:lnTo>
                    <a:lnTo>
                      <a:pt x="490" y="192"/>
                    </a:lnTo>
                    <a:lnTo>
                      <a:pt x="492" y="166"/>
                    </a:lnTo>
                    <a:lnTo>
                      <a:pt x="492" y="142"/>
                    </a:lnTo>
                    <a:lnTo>
                      <a:pt x="492" y="117"/>
                    </a:lnTo>
                    <a:lnTo>
                      <a:pt x="492" y="90"/>
                    </a:lnTo>
                    <a:lnTo>
                      <a:pt x="368" y="7"/>
                    </a:lnTo>
                    <a:lnTo>
                      <a:pt x="341" y="0"/>
                    </a:lnTo>
                    <a:close/>
                  </a:path>
                </a:pathLst>
              </a:custGeom>
              <a:solidFill>
                <a:srgbClr val="D5CF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904" name="Freeform 1045"/>
              <p:cNvSpPr>
                <a:spLocks/>
              </p:cNvSpPr>
              <p:nvPr/>
            </p:nvSpPr>
            <p:spPr bwMode="auto">
              <a:xfrm>
                <a:off x="1070" y="3609"/>
                <a:ext cx="123" cy="172"/>
              </a:xfrm>
              <a:custGeom>
                <a:avLst/>
                <a:gdLst>
                  <a:gd name="T0" fmla="*/ 21 w 492"/>
                  <a:gd name="T1" fmla="*/ 0 h 687"/>
                  <a:gd name="T2" fmla="*/ 0 w 492"/>
                  <a:gd name="T3" fmla="*/ 35 h 687"/>
                  <a:gd name="T4" fmla="*/ 0 w 492"/>
                  <a:gd name="T5" fmla="*/ 37 h 687"/>
                  <a:gd name="T6" fmla="*/ 11 w 492"/>
                  <a:gd name="T7" fmla="*/ 43 h 687"/>
                  <a:gd name="T8" fmla="*/ 12 w 492"/>
                  <a:gd name="T9" fmla="*/ 42 h 687"/>
                  <a:gd name="T10" fmla="*/ 13 w 492"/>
                  <a:gd name="T11" fmla="*/ 42 h 687"/>
                  <a:gd name="T12" fmla="*/ 14 w 492"/>
                  <a:gd name="T13" fmla="*/ 41 h 687"/>
                  <a:gd name="T14" fmla="*/ 15 w 492"/>
                  <a:gd name="T15" fmla="*/ 40 h 687"/>
                  <a:gd name="T16" fmla="*/ 17 w 492"/>
                  <a:gd name="T17" fmla="*/ 39 h 687"/>
                  <a:gd name="T18" fmla="*/ 18 w 492"/>
                  <a:gd name="T19" fmla="*/ 38 h 687"/>
                  <a:gd name="T20" fmla="*/ 19 w 492"/>
                  <a:gd name="T21" fmla="*/ 37 h 687"/>
                  <a:gd name="T22" fmla="*/ 20 w 492"/>
                  <a:gd name="T23" fmla="*/ 37 h 687"/>
                  <a:gd name="T24" fmla="*/ 21 w 492"/>
                  <a:gd name="T25" fmla="*/ 36 h 687"/>
                  <a:gd name="T26" fmla="*/ 22 w 492"/>
                  <a:gd name="T27" fmla="*/ 35 h 687"/>
                  <a:gd name="T28" fmla="*/ 23 w 492"/>
                  <a:gd name="T29" fmla="*/ 34 h 687"/>
                  <a:gd name="T30" fmla="*/ 23 w 492"/>
                  <a:gd name="T31" fmla="*/ 33 h 687"/>
                  <a:gd name="T32" fmla="*/ 24 w 492"/>
                  <a:gd name="T33" fmla="*/ 32 h 687"/>
                  <a:gd name="T34" fmla="*/ 25 w 492"/>
                  <a:gd name="T35" fmla="*/ 30 h 687"/>
                  <a:gd name="T36" fmla="*/ 26 w 492"/>
                  <a:gd name="T37" fmla="*/ 29 h 687"/>
                  <a:gd name="T38" fmla="*/ 26 w 492"/>
                  <a:gd name="T39" fmla="*/ 28 h 687"/>
                  <a:gd name="T40" fmla="*/ 27 w 492"/>
                  <a:gd name="T41" fmla="*/ 27 h 687"/>
                  <a:gd name="T42" fmla="*/ 27 w 492"/>
                  <a:gd name="T43" fmla="*/ 26 h 687"/>
                  <a:gd name="T44" fmla="*/ 28 w 492"/>
                  <a:gd name="T45" fmla="*/ 25 h 687"/>
                  <a:gd name="T46" fmla="*/ 29 w 492"/>
                  <a:gd name="T47" fmla="*/ 23 h 687"/>
                  <a:gd name="T48" fmla="*/ 29 w 492"/>
                  <a:gd name="T49" fmla="*/ 22 h 687"/>
                  <a:gd name="T50" fmla="*/ 29 w 492"/>
                  <a:gd name="T51" fmla="*/ 21 h 687"/>
                  <a:gd name="T52" fmla="*/ 30 w 492"/>
                  <a:gd name="T53" fmla="*/ 19 h 687"/>
                  <a:gd name="T54" fmla="*/ 30 w 492"/>
                  <a:gd name="T55" fmla="*/ 18 h 687"/>
                  <a:gd name="T56" fmla="*/ 30 w 492"/>
                  <a:gd name="T57" fmla="*/ 17 h 687"/>
                  <a:gd name="T58" fmla="*/ 31 w 492"/>
                  <a:gd name="T59" fmla="*/ 15 h 687"/>
                  <a:gd name="T60" fmla="*/ 31 w 492"/>
                  <a:gd name="T61" fmla="*/ 14 h 687"/>
                  <a:gd name="T62" fmla="*/ 31 w 492"/>
                  <a:gd name="T63" fmla="*/ 12 h 687"/>
                  <a:gd name="T64" fmla="*/ 31 w 492"/>
                  <a:gd name="T65" fmla="*/ 11 h 687"/>
                  <a:gd name="T66" fmla="*/ 31 w 492"/>
                  <a:gd name="T67" fmla="*/ 9 h 687"/>
                  <a:gd name="T68" fmla="*/ 31 w 492"/>
                  <a:gd name="T69" fmla="*/ 7 h 687"/>
                  <a:gd name="T70" fmla="*/ 31 w 492"/>
                  <a:gd name="T71" fmla="*/ 6 h 687"/>
                  <a:gd name="T72" fmla="*/ 23 w 492"/>
                  <a:gd name="T73" fmla="*/ 1 h 687"/>
                  <a:gd name="T74" fmla="*/ 21 w 492"/>
                  <a:gd name="T75" fmla="*/ 0 h 6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92"/>
                  <a:gd name="T115" fmla="*/ 0 h 687"/>
                  <a:gd name="T116" fmla="*/ 492 w 492"/>
                  <a:gd name="T117" fmla="*/ 687 h 6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92" h="687">
                    <a:moveTo>
                      <a:pt x="341" y="0"/>
                    </a:moveTo>
                    <a:lnTo>
                      <a:pt x="0" y="559"/>
                    </a:lnTo>
                    <a:lnTo>
                      <a:pt x="0" y="590"/>
                    </a:lnTo>
                    <a:lnTo>
                      <a:pt x="166" y="687"/>
                    </a:lnTo>
                    <a:lnTo>
                      <a:pt x="187" y="676"/>
                    </a:lnTo>
                    <a:lnTo>
                      <a:pt x="207" y="664"/>
                    </a:lnTo>
                    <a:lnTo>
                      <a:pt x="226" y="651"/>
                    </a:lnTo>
                    <a:lnTo>
                      <a:pt x="245" y="639"/>
                    </a:lnTo>
                    <a:lnTo>
                      <a:pt x="264" y="626"/>
                    </a:lnTo>
                    <a:lnTo>
                      <a:pt x="281" y="612"/>
                    </a:lnTo>
                    <a:lnTo>
                      <a:pt x="298" y="597"/>
                    </a:lnTo>
                    <a:lnTo>
                      <a:pt x="314" y="584"/>
                    </a:lnTo>
                    <a:lnTo>
                      <a:pt x="330" y="568"/>
                    </a:lnTo>
                    <a:lnTo>
                      <a:pt x="345" y="553"/>
                    </a:lnTo>
                    <a:lnTo>
                      <a:pt x="358" y="536"/>
                    </a:lnTo>
                    <a:lnTo>
                      <a:pt x="372" y="520"/>
                    </a:lnTo>
                    <a:lnTo>
                      <a:pt x="385" y="503"/>
                    </a:lnTo>
                    <a:lnTo>
                      <a:pt x="397" y="485"/>
                    </a:lnTo>
                    <a:lnTo>
                      <a:pt x="408" y="467"/>
                    </a:lnTo>
                    <a:lnTo>
                      <a:pt x="419" y="449"/>
                    </a:lnTo>
                    <a:lnTo>
                      <a:pt x="428" y="430"/>
                    </a:lnTo>
                    <a:lnTo>
                      <a:pt x="437" y="411"/>
                    </a:lnTo>
                    <a:lnTo>
                      <a:pt x="445" y="391"/>
                    </a:lnTo>
                    <a:lnTo>
                      <a:pt x="454" y="371"/>
                    </a:lnTo>
                    <a:lnTo>
                      <a:pt x="460" y="350"/>
                    </a:lnTo>
                    <a:lnTo>
                      <a:pt x="466" y="328"/>
                    </a:lnTo>
                    <a:lnTo>
                      <a:pt x="473" y="307"/>
                    </a:lnTo>
                    <a:lnTo>
                      <a:pt x="477" y="285"/>
                    </a:lnTo>
                    <a:lnTo>
                      <a:pt x="481" y="262"/>
                    </a:lnTo>
                    <a:lnTo>
                      <a:pt x="486" y="239"/>
                    </a:lnTo>
                    <a:lnTo>
                      <a:pt x="488" y="215"/>
                    </a:lnTo>
                    <a:lnTo>
                      <a:pt x="490" y="192"/>
                    </a:lnTo>
                    <a:lnTo>
                      <a:pt x="492" y="166"/>
                    </a:lnTo>
                    <a:lnTo>
                      <a:pt x="492" y="142"/>
                    </a:lnTo>
                    <a:lnTo>
                      <a:pt x="492" y="117"/>
                    </a:lnTo>
                    <a:lnTo>
                      <a:pt x="492" y="90"/>
                    </a:lnTo>
                    <a:lnTo>
                      <a:pt x="368" y="7"/>
                    </a:lnTo>
                    <a:lnTo>
                      <a:pt x="341"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905" name="Line 1046"/>
              <p:cNvSpPr>
                <a:spLocks noChangeShapeType="1"/>
              </p:cNvSpPr>
              <p:nvPr/>
            </p:nvSpPr>
            <p:spPr bwMode="auto">
              <a:xfrm flipH="1">
                <a:off x="1083" y="3616"/>
                <a:ext cx="87" cy="147"/>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48906" name="Freeform 1047"/>
              <p:cNvSpPr>
                <a:spLocks/>
              </p:cNvSpPr>
              <p:nvPr/>
            </p:nvSpPr>
            <p:spPr bwMode="auto">
              <a:xfrm>
                <a:off x="1161" y="3446"/>
                <a:ext cx="261" cy="302"/>
              </a:xfrm>
              <a:custGeom>
                <a:avLst/>
                <a:gdLst>
                  <a:gd name="T0" fmla="*/ 0 w 1046"/>
                  <a:gd name="T1" fmla="*/ 74 h 1209"/>
                  <a:gd name="T2" fmla="*/ 2 w 1046"/>
                  <a:gd name="T3" fmla="*/ 75 h 1209"/>
                  <a:gd name="T4" fmla="*/ 5 w 1046"/>
                  <a:gd name="T5" fmla="*/ 75 h 1209"/>
                  <a:gd name="T6" fmla="*/ 7 w 1046"/>
                  <a:gd name="T7" fmla="*/ 75 h 1209"/>
                  <a:gd name="T8" fmla="*/ 9 w 1046"/>
                  <a:gd name="T9" fmla="*/ 75 h 1209"/>
                  <a:gd name="T10" fmla="*/ 12 w 1046"/>
                  <a:gd name="T11" fmla="*/ 75 h 1209"/>
                  <a:gd name="T12" fmla="*/ 14 w 1046"/>
                  <a:gd name="T13" fmla="*/ 75 h 1209"/>
                  <a:gd name="T14" fmla="*/ 17 w 1046"/>
                  <a:gd name="T15" fmla="*/ 74 h 1209"/>
                  <a:gd name="T16" fmla="*/ 19 w 1046"/>
                  <a:gd name="T17" fmla="*/ 73 h 1209"/>
                  <a:gd name="T18" fmla="*/ 22 w 1046"/>
                  <a:gd name="T19" fmla="*/ 72 h 1209"/>
                  <a:gd name="T20" fmla="*/ 24 w 1046"/>
                  <a:gd name="T21" fmla="*/ 71 h 1209"/>
                  <a:gd name="T22" fmla="*/ 26 w 1046"/>
                  <a:gd name="T23" fmla="*/ 70 h 1209"/>
                  <a:gd name="T24" fmla="*/ 29 w 1046"/>
                  <a:gd name="T25" fmla="*/ 68 h 1209"/>
                  <a:gd name="T26" fmla="*/ 31 w 1046"/>
                  <a:gd name="T27" fmla="*/ 66 h 1209"/>
                  <a:gd name="T28" fmla="*/ 34 w 1046"/>
                  <a:gd name="T29" fmla="*/ 64 h 1209"/>
                  <a:gd name="T30" fmla="*/ 36 w 1046"/>
                  <a:gd name="T31" fmla="*/ 62 h 1209"/>
                  <a:gd name="T32" fmla="*/ 38 w 1046"/>
                  <a:gd name="T33" fmla="*/ 60 h 1209"/>
                  <a:gd name="T34" fmla="*/ 43 w 1046"/>
                  <a:gd name="T35" fmla="*/ 54 h 1209"/>
                  <a:gd name="T36" fmla="*/ 46 w 1046"/>
                  <a:gd name="T37" fmla="*/ 51 h 1209"/>
                  <a:gd name="T38" fmla="*/ 48 w 1046"/>
                  <a:gd name="T39" fmla="*/ 47 h 1209"/>
                  <a:gd name="T40" fmla="*/ 51 w 1046"/>
                  <a:gd name="T41" fmla="*/ 43 h 1209"/>
                  <a:gd name="T42" fmla="*/ 53 w 1046"/>
                  <a:gd name="T43" fmla="*/ 39 h 1209"/>
                  <a:gd name="T44" fmla="*/ 55 w 1046"/>
                  <a:gd name="T45" fmla="*/ 34 h 1209"/>
                  <a:gd name="T46" fmla="*/ 57 w 1046"/>
                  <a:gd name="T47" fmla="*/ 29 h 1209"/>
                  <a:gd name="T48" fmla="*/ 61 w 1046"/>
                  <a:gd name="T49" fmla="*/ 20 h 1209"/>
                  <a:gd name="T50" fmla="*/ 63 w 1046"/>
                  <a:gd name="T51" fmla="*/ 13 h 1209"/>
                  <a:gd name="T52" fmla="*/ 64 w 1046"/>
                  <a:gd name="T53" fmla="*/ 7 h 1209"/>
                  <a:gd name="T54" fmla="*/ 65 w 1046"/>
                  <a:gd name="T55" fmla="*/ 1 h 1209"/>
                  <a:gd name="T56" fmla="*/ 56 w 1046"/>
                  <a:gd name="T57" fmla="*/ 2 h 1209"/>
                  <a:gd name="T58" fmla="*/ 56 w 1046"/>
                  <a:gd name="T59" fmla="*/ 6 h 1209"/>
                  <a:gd name="T60" fmla="*/ 55 w 1046"/>
                  <a:gd name="T61" fmla="*/ 9 h 1209"/>
                  <a:gd name="T62" fmla="*/ 54 w 1046"/>
                  <a:gd name="T63" fmla="*/ 13 h 1209"/>
                  <a:gd name="T64" fmla="*/ 52 w 1046"/>
                  <a:gd name="T65" fmla="*/ 16 h 1209"/>
                  <a:gd name="T66" fmla="*/ 51 w 1046"/>
                  <a:gd name="T67" fmla="*/ 20 h 1209"/>
                  <a:gd name="T68" fmla="*/ 49 w 1046"/>
                  <a:gd name="T69" fmla="*/ 23 h 1209"/>
                  <a:gd name="T70" fmla="*/ 48 w 1046"/>
                  <a:gd name="T71" fmla="*/ 27 h 1209"/>
                  <a:gd name="T72" fmla="*/ 46 w 1046"/>
                  <a:gd name="T73" fmla="*/ 30 h 1209"/>
                  <a:gd name="T74" fmla="*/ 45 w 1046"/>
                  <a:gd name="T75" fmla="*/ 34 h 1209"/>
                  <a:gd name="T76" fmla="*/ 43 w 1046"/>
                  <a:gd name="T77" fmla="*/ 37 h 1209"/>
                  <a:gd name="T78" fmla="*/ 41 w 1046"/>
                  <a:gd name="T79" fmla="*/ 40 h 1209"/>
                  <a:gd name="T80" fmla="*/ 39 w 1046"/>
                  <a:gd name="T81" fmla="*/ 43 h 1209"/>
                  <a:gd name="T82" fmla="*/ 37 w 1046"/>
                  <a:gd name="T83" fmla="*/ 46 h 1209"/>
                  <a:gd name="T84" fmla="*/ 35 w 1046"/>
                  <a:gd name="T85" fmla="*/ 49 h 1209"/>
                  <a:gd name="T86" fmla="*/ 32 w 1046"/>
                  <a:gd name="T87" fmla="*/ 51 h 1209"/>
                  <a:gd name="T88" fmla="*/ 29 w 1046"/>
                  <a:gd name="T89" fmla="*/ 54 h 1209"/>
                  <a:gd name="T90" fmla="*/ 26 w 1046"/>
                  <a:gd name="T91" fmla="*/ 57 h 1209"/>
                  <a:gd name="T92" fmla="*/ 23 w 1046"/>
                  <a:gd name="T93" fmla="*/ 59 h 1209"/>
                  <a:gd name="T94" fmla="*/ 19 w 1046"/>
                  <a:gd name="T95" fmla="*/ 61 h 1209"/>
                  <a:gd name="T96" fmla="*/ 16 w 1046"/>
                  <a:gd name="T97" fmla="*/ 63 h 1209"/>
                  <a:gd name="T98" fmla="*/ 14 w 1046"/>
                  <a:gd name="T99" fmla="*/ 64 h 1209"/>
                  <a:gd name="T100" fmla="*/ 12 w 1046"/>
                  <a:gd name="T101" fmla="*/ 64 h 1209"/>
                  <a:gd name="T102" fmla="*/ 11 w 1046"/>
                  <a:gd name="T103" fmla="*/ 64 h 1209"/>
                  <a:gd name="T104" fmla="*/ 9 w 1046"/>
                  <a:gd name="T105" fmla="*/ 64 h 1209"/>
                  <a:gd name="T106" fmla="*/ 8 w 1046"/>
                  <a:gd name="T107" fmla="*/ 64 h 1209"/>
                  <a:gd name="T108" fmla="*/ 6 w 1046"/>
                  <a:gd name="T109" fmla="*/ 64 h 12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6"/>
                  <a:gd name="T166" fmla="*/ 0 h 1209"/>
                  <a:gd name="T167" fmla="*/ 1046 w 1046"/>
                  <a:gd name="T168" fmla="*/ 1209 h 12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6" h="1209">
                    <a:moveTo>
                      <a:pt x="94" y="1017"/>
                    </a:moveTo>
                    <a:lnTo>
                      <a:pt x="0" y="1194"/>
                    </a:lnTo>
                    <a:lnTo>
                      <a:pt x="19" y="1199"/>
                    </a:lnTo>
                    <a:lnTo>
                      <a:pt x="39" y="1202"/>
                    </a:lnTo>
                    <a:lnTo>
                      <a:pt x="58" y="1205"/>
                    </a:lnTo>
                    <a:lnTo>
                      <a:pt x="77" y="1207"/>
                    </a:lnTo>
                    <a:lnTo>
                      <a:pt x="96" y="1208"/>
                    </a:lnTo>
                    <a:lnTo>
                      <a:pt x="116" y="1209"/>
                    </a:lnTo>
                    <a:lnTo>
                      <a:pt x="135" y="1209"/>
                    </a:lnTo>
                    <a:lnTo>
                      <a:pt x="154" y="1208"/>
                    </a:lnTo>
                    <a:lnTo>
                      <a:pt x="173" y="1206"/>
                    </a:lnTo>
                    <a:lnTo>
                      <a:pt x="194" y="1204"/>
                    </a:lnTo>
                    <a:lnTo>
                      <a:pt x="213" y="1201"/>
                    </a:lnTo>
                    <a:lnTo>
                      <a:pt x="232" y="1196"/>
                    </a:lnTo>
                    <a:lnTo>
                      <a:pt x="251" y="1192"/>
                    </a:lnTo>
                    <a:lnTo>
                      <a:pt x="271" y="1187"/>
                    </a:lnTo>
                    <a:lnTo>
                      <a:pt x="290" y="1181"/>
                    </a:lnTo>
                    <a:lnTo>
                      <a:pt x="309" y="1173"/>
                    </a:lnTo>
                    <a:lnTo>
                      <a:pt x="328" y="1166"/>
                    </a:lnTo>
                    <a:lnTo>
                      <a:pt x="348" y="1157"/>
                    </a:lnTo>
                    <a:lnTo>
                      <a:pt x="367" y="1148"/>
                    </a:lnTo>
                    <a:lnTo>
                      <a:pt x="386" y="1138"/>
                    </a:lnTo>
                    <a:lnTo>
                      <a:pt x="405" y="1127"/>
                    </a:lnTo>
                    <a:lnTo>
                      <a:pt x="426" y="1115"/>
                    </a:lnTo>
                    <a:lnTo>
                      <a:pt x="445" y="1103"/>
                    </a:lnTo>
                    <a:lnTo>
                      <a:pt x="464" y="1089"/>
                    </a:lnTo>
                    <a:lnTo>
                      <a:pt x="483" y="1076"/>
                    </a:lnTo>
                    <a:lnTo>
                      <a:pt x="503" y="1061"/>
                    </a:lnTo>
                    <a:lnTo>
                      <a:pt x="522" y="1046"/>
                    </a:lnTo>
                    <a:lnTo>
                      <a:pt x="541" y="1030"/>
                    </a:lnTo>
                    <a:lnTo>
                      <a:pt x="560" y="1013"/>
                    </a:lnTo>
                    <a:lnTo>
                      <a:pt x="580" y="995"/>
                    </a:lnTo>
                    <a:lnTo>
                      <a:pt x="599" y="976"/>
                    </a:lnTo>
                    <a:lnTo>
                      <a:pt x="618" y="957"/>
                    </a:lnTo>
                    <a:lnTo>
                      <a:pt x="659" y="912"/>
                    </a:lnTo>
                    <a:lnTo>
                      <a:pt x="699" y="863"/>
                    </a:lnTo>
                    <a:lnTo>
                      <a:pt x="719" y="837"/>
                    </a:lnTo>
                    <a:lnTo>
                      <a:pt x="739" y="811"/>
                    </a:lnTo>
                    <a:lnTo>
                      <a:pt x="758" y="783"/>
                    </a:lnTo>
                    <a:lnTo>
                      <a:pt x="778" y="755"/>
                    </a:lnTo>
                    <a:lnTo>
                      <a:pt x="797" y="725"/>
                    </a:lnTo>
                    <a:lnTo>
                      <a:pt x="815" y="693"/>
                    </a:lnTo>
                    <a:lnTo>
                      <a:pt x="834" y="660"/>
                    </a:lnTo>
                    <a:lnTo>
                      <a:pt x="852" y="627"/>
                    </a:lnTo>
                    <a:lnTo>
                      <a:pt x="870" y="590"/>
                    </a:lnTo>
                    <a:lnTo>
                      <a:pt x="888" y="551"/>
                    </a:lnTo>
                    <a:lnTo>
                      <a:pt x="905" y="511"/>
                    </a:lnTo>
                    <a:lnTo>
                      <a:pt x="922" y="469"/>
                    </a:lnTo>
                    <a:lnTo>
                      <a:pt x="950" y="396"/>
                    </a:lnTo>
                    <a:lnTo>
                      <a:pt x="974" y="328"/>
                    </a:lnTo>
                    <a:lnTo>
                      <a:pt x="994" y="265"/>
                    </a:lnTo>
                    <a:lnTo>
                      <a:pt x="1010" y="208"/>
                    </a:lnTo>
                    <a:lnTo>
                      <a:pt x="1023" y="155"/>
                    </a:lnTo>
                    <a:lnTo>
                      <a:pt x="1034" y="108"/>
                    </a:lnTo>
                    <a:lnTo>
                      <a:pt x="1041" y="63"/>
                    </a:lnTo>
                    <a:lnTo>
                      <a:pt x="1046" y="22"/>
                    </a:lnTo>
                    <a:lnTo>
                      <a:pt x="911" y="0"/>
                    </a:lnTo>
                    <a:lnTo>
                      <a:pt x="905" y="30"/>
                    </a:lnTo>
                    <a:lnTo>
                      <a:pt x="899" y="60"/>
                    </a:lnTo>
                    <a:lnTo>
                      <a:pt x="893" y="91"/>
                    </a:lnTo>
                    <a:lnTo>
                      <a:pt x="885" y="120"/>
                    </a:lnTo>
                    <a:lnTo>
                      <a:pt x="878" y="149"/>
                    </a:lnTo>
                    <a:lnTo>
                      <a:pt x="869" y="179"/>
                    </a:lnTo>
                    <a:lnTo>
                      <a:pt x="861" y="207"/>
                    </a:lnTo>
                    <a:lnTo>
                      <a:pt x="851" y="237"/>
                    </a:lnTo>
                    <a:lnTo>
                      <a:pt x="841" y="264"/>
                    </a:lnTo>
                    <a:lnTo>
                      <a:pt x="830" y="293"/>
                    </a:lnTo>
                    <a:lnTo>
                      <a:pt x="819" y="322"/>
                    </a:lnTo>
                    <a:lnTo>
                      <a:pt x="807" y="349"/>
                    </a:lnTo>
                    <a:lnTo>
                      <a:pt x="794" y="377"/>
                    </a:lnTo>
                    <a:lnTo>
                      <a:pt x="781" y="404"/>
                    </a:lnTo>
                    <a:lnTo>
                      <a:pt x="768" y="431"/>
                    </a:lnTo>
                    <a:lnTo>
                      <a:pt x="754" y="458"/>
                    </a:lnTo>
                    <a:lnTo>
                      <a:pt x="742" y="486"/>
                    </a:lnTo>
                    <a:lnTo>
                      <a:pt x="731" y="513"/>
                    </a:lnTo>
                    <a:lnTo>
                      <a:pt x="718" y="541"/>
                    </a:lnTo>
                    <a:lnTo>
                      <a:pt x="704" y="566"/>
                    </a:lnTo>
                    <a:lnTo>
                      <a:pt x="690" y="593"/>
                    </a:lnTo>
                    <a:lnTo>
                      <a:pt x="676" y="617"/>
                    </a:lnTo>
                    <a:lnTo>
                      <a:pt x="661" y="642"/>
                    </a:lnTo>
                    <a:lnTo>
                      <a:pt x="645" y="667"/>
                    </a:lnTo>
                    <a:lnTo>
                      <a:pt x="628" y="690"/>
                    </a:lnTo>
                    <a:lnTo>
                      <a:pt x="611" y="713"/>
                    </a:lnTo>
                    <a:lnTo>
                      <a:pt x="594" y="736"/>
                    </a:lnTo>
                    <a:lnTo>
                      <a:pt x="575" y="759"/>
                    </a:lnTo>
                    <a:lnTo>
                      <a:pt x="557" y="780"/>
                    </a:lnTo>
                    <a:lnTo>
                      <a:pt x="538" y="802"/>
                    </a:lnTo>
                    <a:lnTo>
                      <a:pt x="519" y="824"/>
                    </a:lnTo>
                    <a:lnTo>
                      <a:pt x="499" y="845"/>
                    </a:lnTo>
                    <a:lnTo>
                      <a:pt x="471" y="869"/>
                    </a:lnTo>
                    <a:lnTo>
                      <a:pt x="444" y="894"/>
                    </a:lnTo>
                    <a:lnTo>
                      <a:pt x="416" y="915"/>
                    </a:lnTo>
                    <a:lnTo>
                      <a:pt x="390" y="936"/>
                    </a:lnTo>
                    <a:lnTo>
                      <a:pt x="363" y="954"/>
                    </a:lnTo>
                    <a:lnTo>
                      <a:pt x="337" y="971"/>
                    </a:lnTo>
                    <a:lnTo>
                      <a:pt x="310" y="986"/>
                    </a:lnTo>
                    <a:lnTo>
                      <a:pt x="285" y="998"/>
                    </a:lnTo>
                    <a:lnTo>
                      <a:pt x="259" y="1010"/>
                    </a:lnTo>
                    <a:lnTo>
                      <a:pt x="235" y="1018"/>
                    </a:lnTo>
                    <a:lnTo>
                      <a:pt x="222" y="1022"/>
                    </a:lnTo>
                    <a:lnTo>
                      <a:pt x="211" y="1025"/>
                    </a:lnTo>
                    <a:lnTo>
                      <a:pt x="198" y="1027"/>
                    </a:lnTo>
                    <a:lnTo>
                      <a:pt x="186" y="1028"/>
                    </a:lnTo>
                    <a:lnTo>
                      <a:pt x="175" y="1029"/>
                    </a:lnTo>
                    <a:lnTo>
                      <a:pt x="162" y="1029"/>
                    </a:lnTo>
                    <a:lnTo>
                      <a:pt x="150" y="1029"/>
                    </a:lnTo>
                    <a:lnTo>
                      <a:pt x="138" y="1028"/>
                    </a:lnTo>
                    <a:lnTo>
                      <a:pt x="128" y="1027"/>
                    </a:lnTo>
                    <a:lnTo>
                      <a:pt x="116" y="1024"/>
                    </a:lnTo>
                    <a:lnTo>
                      <a:pt x="105" y="1022"/>
                    </a:lnTo>
                    <a:lnTo>
                      <a:pt x="94" y="1017"/>
                    </a:lnTo>
                    <a:close/>
                  </a:path>
                </a:pathLst>
              </a:custGeom>
              <a:solidFill>
                <a:srgbClr val="D5CF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907" name="Freeform 1048"/>
              <p:cNvSpPr>
                <a:spLocks/>
              </p:cNvSpPr>
              <p:nvPr/>
            </p:nvSpPr>
            <p:spPr bwMode="auto">
              <a:xfrm>
                <a:off x="1161" y="3446"/>
                <a:ext cx="261" cy="302"/>
              </a:xfrm>
              <a:custGeom>
                <a:avLst/>
                <a:gdLst>
                  <a:gd name="T0" fmla="*/ 0 w 1046"/>
                  <a:gd name="T1" fmla="*/ 74 h 1209"/>
                  <a:gd name="T2" fmla="*/ 2 w 1046"/>
                  <a:gd name="T3" fmla="*/ 75 h 1209"/>
                  <a:gd name="T4" fmla="*/ 5 w 1046"/>
                  <a:gd name="T5" fmla="*/ 75 h 1209"/>
                  <a:gd name="T6" fmla="*/ 7 w 1046"/>
                  <a:gd name="T7" fmla="*/ 75 h 1209"/>
                  <a:gd name="T8" fmla="*/ 9 w 1046"/>
                  <a:gd name="T9" fmla="*/ 75 h 1209"/>
                  <a:gd name="T10" fmla="*/ 12 w 1046"/>
                  <a:gd name="T11" fmla="*/ 75 h 1209"/>
                  <a:gd name="T12" fmla="*/ 14 w 1046"/>
                  <a:gd name="T13" fmla="*/ 75 h 1209"/>
                  <a:gd name="T14" fmla="*/ 17 w 1046"/>
                  <a:gd name="T15" fmla="*/ 74 h 1209"/>
                  <a:gd name="T16" fmla="*/ 19 w 1046"/>
                  <a:gd name="T17" fmla="*/ 73 h 1209"/>
                  <a:gd name="T18" fmla="*/ 22 w 1046"/>
                  <a:gd name="T19" fmla="*/ 72 h 1209"/>
                  <a:gd name="T20" fmla="*/ 24 w 1046"/>
                  <a:gd name="T21" fmla="*/ 71 h 1209"/>
                  <a:gd name="T22" fmla="*/ 26 w 1046"/>
                  <a:gd name="T23" fmla="*/ 70 h 1209"/>
                  <a:gd name="T24" fmla="*/ 29 w 1046"/>
                  <a:gd name="T25" fmla="*/ 68 h 1209"/>
                  <a:gd name="T26" fmla="*/ 31 w 1046"/>
                  <a:gd name="T27" fmla="*/ 66 h 1209"/>
                  <a:gd name="T28" fmla="*/ 34 w 1046"/>
                  <a:gd name="T29" fmla="*/ 64 h 1209"/>
                  <a:gd name="T30" fmla="*/ 36 w 1046"/>
                  <a:gd name="T31" fmla="*/ 62 h 1209"/>
                  <a:gd name="T32" fmla="*/ 38 w 1046"/>
                  <a:gd name="T33" fmla="*/ 60 h 1209"/>
                  <a:gd name="T34" fmla="*/ 43 w 1046"/>
                  <a:gd name="T35" fmla="*/ 54 h 1209"/>
                  <a:gd name="T36" fmla="*/ 46 w 1046"/>
                  <a:gd name="T37" fmla="*/ 51 h 1209"/>
                  <a:gd name="T38" fmla="*/ 48 w 1046"/>
                  <a:gd name="T39" fmla="*/ 47 h 1209"/>
                  <a:gd name="T40" fmla="*/ 51 w 1046"/>
                  <a:gd name="T41" fmla="*/ 43 h 1209"/>
                  <a:gd name="T42" fmla="*/ 53 w 1046"/>
                  <a:gd name="T43" fmla="*/ 39 h 1209"/>
                  <a:gd name="T44" fmla="*/ 55 w 1046"/>
                  <a:gd name="T45" fmla="*/ 34 h 1209"/>
                  <a:gd name="T46" fmla="*/ 57 w 1046"/>
                  <a:gd name="T47" fmla="*/ 29 h 1209"/>
                  <a:gd name="T48" fmla="*/ 61 w 1046"/>
                  <a:gd name="T49" fmla="*/ 20 h 1209"/>
                  <a:gd name="T50" fmla="*/ 63 w 1046"/>
                  <a:gd name="T51" fmla="*/ 13 h 1209"/>
                  <a:gd name="T52" fmla="*/ 64 w 1046"/>
                  <a:gd name="T53" fmla="*/ 7 h 1209"/>
                  <a:gd name="T54" fmla="*/ 65 w 1046"/>
                  <a:gd name="T55" fmla="*/ 1 h 1209"/>
                  <a:gd name="T56" fmla="*/ 56 w 1046"/>
                  <a:gd name="T57" fmla="*/ 2 h 1209"/>
                  <a:gd name="T58" fmla="*/ 56 w 1046"/>
                  <a:gd name="T59" fmla="*/ 6 h 1209"/>
                  <a:gd name="T60" fmla="*/ 55 w 1046"/>
                  <a:gd name="T61" fmla="*/ 9 h 1209"/>
                  <a:gd name="T62" fmla="*/ 54 w 1046"/>
                  <a:gd name="T63" fmla="*/ 13 h 1209"/>
                  <a:gd name="T64" fmla="*/ 52 w 1046"/>
                  <a:gd name="T65" fmla="*/ 16 h 1209"/>
                  <a:gd name="T66" fmla="*/ 51 w 1046"/>
                  <a:gd name="T67" fmla="*/ 20 h 1209"/>
                  <a:gd name="T68" fmla="*/ 49 w 1046"/>
                  <a:gd name="T69" fmla="*/ 23 h 1209"/>
                  <a:gd name="T70" fmla="*/ 48 w 1046"/>
                  <a:gd name="T71" fmla="*/ 27 h 1209"/>
                  <a:gd name="T72" fmla="*/ 46 w 1046"/>
                  <a:gd name="T73" fmla="*/ 30 h 1209"/>
                  <a:gd name="T74" fmla="*/ 45 w 1046"/>
                  <a:gd name="T75" fmla="*/ 34 h 1209"/>
                  <a:gd name="T76" fmla="*/ 43 w 1046"/>
                  <a:gd name="T77" fmla="*/ 37 h 1209"/>
                  <a:gd name="T78" fmla="*/ 41 w 1046"/>
                  <a:gd name="T79" fmla="*/ 40 h 1209"/>
                  <a:gd name="T80" fmla="*/ 39 w 1046"/>
                  <a:gd name="T81" fmla="*/ 43 h 1209"/>
                  <a:gd name="T82" fmla="*/ 37 w 1046"/>
                  <a:gd name="T83" fmla="*/ 46 h 1209"/>
                  <a:gd name="T84" fmla="*/ 35 w 1046"/>
                  <a:gd name="T85" fmla="*/ 49 h 1209"/>
                  <a:gd name="T86" fmla="*/ 32 w 1046"/>
                  <a:gd name="T87" fmla="*/ 51 h 1209"/>
                  <a:gd name="T88" fmla="*/ 29 w 1046"/>
                  <a:gd name="T89" fmla="*/ 54 h 1209"/>
                  <a:gd name="T90" fmla="*/ 26 w 1046"/>
                  <a:gd name="T91" fmla="*/ 57 h 1209"/>
                  <a:gd name="T92" fmla="*/ 23 w 1046"/>
                  <a:gd name="T93" fmla="*/ 59 h 1209"/>
                  <a:gd name="T94" fmla="*/ 19 w 1046"/>
                  <a:gd name="T95" fmla="*/ 61 h 1209"/>
                  <a:gd name="T96" fmla="*/ 16 w 1046"/>
                  <a:gd name="T97" fmla="*/ 63 h 1209"/>
                  <a:gd name="T98" fmla="*/ 14 w 1046"/>
                  <a:gd name="T99" fmla="*/ 64 h 1209"/>
                  <a:gd name="T100" fmla="*/ 12 w 1046"/>
                  <a:gd name="T101" fmla="*/ 64 h 1209"/>
                  <a:gd name="T102" fmla="*/ 11 w 1046"/>
                  <a:gd name="T103" fmla="*/ 64 h 1209"/>
                  <a:gd name="T104" fmla="*/ 9 w 1046"/>
                  <a:gd name="T105" fmla="*/ 64 h 1209"/>
                  <a:gd name="T106" fmla="*/ 8 w 1046"/>
                  <a:gd name="T107" fmla="*/ 64 h 1209"/>
                  <a:gd name="T108" fmla="*/ 6 w 1046"/>
                  <a:gd name="T109" fmla="*/ 64 h 12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6"/>
                  <a:gd name="T166" fmla="*/ 0 h 1209"/>
                  <a:gd name="T167" fmla="*/ 1046 w 1046"/>
                  <a:gd name="T168" fmla="*/ 1209 h 12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6" h="1209">
                    <a:moveTo>
                      <a:pt x="94" y="1017"/>
                    </a:moveTo>
                    <a:lnTo>
                      <a:pt x="0" y="1194"/>
                    </a:lnTo>
                    <a:lnTo>
                      <a:pt x="19" y="1199"/>
                    </a:lnTo>
                    <a:lnTo>
                      <a:pt x="39" y="1202"/>
                    </a:lnTo>
                    <a:lnTo>
                      <a:pt x="58" y="1205"/>
                    </a:lnTo>
                    <a:lnTo>
                      <a:pt x="77" y="1207"/>
                    </a:lnTo>
                    <a:lnTo>
                      <a:pt x="96" y="1208"/>
                    </a:lnTo>
                    <a:lnTo>
                      <a:pt x="116" y="1209"/>
                    </a:lnTo>
                    <a:lnTo>
                      <a:pt x="135" y="1209"/>
                    </a:lnTo>
                    <a:lnTo>
                      <a:pt x="154" y="1208"/>
                    </a:lnTo>
                    <a:lnTo>
                      <a:pt x="173" y="1206"/>
                    </a:lnTo>
                    <a:lnTo>
                      <a:pt x="194" y="1204"/>
                    </a:lnTo>
                    <a:lnTo>
                      <a:pt x="213" y="1201"/>
                    </a:lnTo>
                    <a:lnTo>
                      <a:pt x="232" y="1196"/>
                    </a:lnTo>
                    <a:lnTo>
                      <a:pt x="251" y="1192"/>
                    </a:lnTo>
                    <a:lnTo>
                      <a:pt x="271" y="1187"/>
                    </a:lnTo>
                    <a:lnTo>
                      <a:pt x="290" y="1181"/>
                    </a:lnTo>
                    <a:lnTo>
                      <a:pt x="309" y="1173"/>
                    </a:lnTo>
                    <a:lnTo>
                      <a:pt x="328" y="1166"/>
                    </a:lnTo>
                    <a:lnTo>
                      <a:pt x="348" y="1157"/>
                    </a:lnTo>
                    <a:lnTo>
                      <a:pt x="367" y="1148"/>
                    </a:lnTo>
                    <a:lnTo>
                      <a:pt x="386" y="1138"/>
                    </a:lnTo>
                    <a:lnTo>
                      <a:pt x="405" y="1127"/>
                    </a:lnTo>
                    <a:lnTo>
                      <a:pt x="426" y="1115"/>
                    </a:lnTo>
                    <a:lnTo>
                      <a:pt x="445" y="1103"/>
                    </a:lnTo>
                    <a:lnTo>
                      <a:pt x="464" y="1089"/>
                    </a:lnTo>
                    <a:lnTo>
                      <a:pt x="483" y="1076"/>
                    </a:lnTo>
                    <a:lnTo>
                      <a:pt x="503" y="1061"/>
                    </a:lnTo>
                    <a:lnTo>
                      <a:pt x="522" y="1046"/>
                    </a:lnTo>
                    <a:lnTo>
                      <a:pt x="541" y="1030"/>
                    </a:lnTo>
                    <a:lnTo>
                      <a:pt x="560" y="1013"/>
                    </a:lnTo>
                    <a:lnTo>
                      <a:pt x="580" y="995"/>
                    </a:lnTo>
                    <a:lnTo>
                      <a:pt x="599" y="976"/>
                    </a:lnTo>
                    <a:lnTo>
                      <a:pt x="618" y="957"/>
                    </a:lnTo>
                    <a:lnTo>
                      <a:pt x="659" y="912"/>
                    </a:lnTo>
                    <a:lnTo>
                      <a:pt x="699" y="863"/>
                    </a:lnTo>
                    <a:lnTo>
                      <a:pt x="719" y="837"/>
                    </a:lnTo>
                    <a:lnTo>
                      <a:pt x="739" y="811"/>
                    </a:lnTo>
                    <a:lnTo>
                      <a:pt x="758" y="783"/>
                    </a:lnTo>
                    <a:lnTo>
                      <a:pt x="778" y="755"/>
                    </a:lnTo>
                    <a:lnTo>
                      <a:pt x="797" y="725"/>
                    </a:lnTo>
                    <a:lnTo>
                      <a:pt x="815" y="693"/>
                    </a:lnTo>
                    <a:lnTo>
                      <a:pt x="834" y="660"/>
                    </a:lnTo>
                    <a:lnTo>
                      <a:pt x="852" y="627"/>
                    </a:lnTo>
                    <a:lnTo>
                      <a:pt x="870" y="590"/>
                    </a:lnTo>
                    <a:lnTo>
                      <a:pt x="888" y="551"/>
                    </a:lnTo>
                    <a:lnTo>
                      <a:pt x="905" y="511"/>
                    </a:lnTo>
                    <a:lnTo>
                      <a:pt x="922" y="469"/>
                    </a:lnTo>
                    <a:lnTo>
                      <a:pt x="950" y="396"/>
                    </a:lnTo>
                    <a:lnTo>
                      <a:pt x="974" y="328"/>
                    </a:lnTo>
                    <a:lnTo>
                      <a:pt x="994" y="265"/>
                    </a:lnTo>
                    <a:lnTo>
                      <a:pt x="1010" y="208"/>
                    </a:lnTo>
                    <a:lnTo>
                      <a:pt x="1023" y="155"/>
                    </a:lnTo>
                    <a:lnTo>
                      <a:pt x="1034" y="108"/>
                    </a:lnTo>
                    <a:lnTo>
                      <a:pt x="1041" y="63"/>
                    </a:lnTo>
                    <a:lnTo>
                      <a:pt x="1046" y="22"/>
                    </a:lnTo>
                    <a:lnTo>
                      <a:pt x="911" y="0"/>
                    </a:lnTo>
                    <a:lnTo>
                      <a:pt x="905" y="30"/>
                    </a:lnTo>
                    <a:lnTo>
                      <a:pt x="899" y="60"/>
                    </a:lnTo>
                    <a:lnTo>
                      <a:pt x="893" y="91"/>
                    </a:lnTo>
                    <a:lnTo>
                      <a:pt x="885" y="120"/>
                    </a:lnTo>
                    <a:lnTo>
                      <a:pt x="878" y="149"/>
                    </a:lnTo>
                    <a:lnTo>
                      <a:pt x="869" y="179"/>
                    </a:lnTo>
                    <a:lnTo>
                      <a:pt x="861" y="207"/>
                    </a:lnTo>
                    <a:lnTo>
                      <a:pt x="851" y="237"/>
                    </a:lnTo>
                    <a:lnTo>
                      <a:pt x="841" y="264"/>
                    </a:lnTo>
                    <a:lnTo>
                      <a:pt x="830" y="293"/>
                    </a:lnTo>
                    <a:lnTo>
                      <a:pt x="819" y="322"/>
                    </a:lnTo>
                    <a:lnTo>
                      <a:pt x="807" y="349"/>
                    </a:lnTo>
                    <a:lnTo>
                      <a:pt x="794" y="377"/>
                    </a:lnTo>
                    <a:lnTo>
                      <a:pt x="781" y="404"/>
                    </a:lnTo>
                    <a:lnTo>
                      <a:pt x="768" y="431"/>
                    </a:lnTo>
                    <a:lnTo>
                      <a:pt x="754" y="458"/>
                    </a:lnTo>
                    <a:lnTo>
                      <a:pt x="742" y="486"/>
                    </a:lnTo>
                    <a:lnTo>
                      <a:pt x="731" y="513"/>
                    </a:lnTo>
                    <a:lnTo>
                      <a:pt x="718" y="541"/>
                    </a:lnTo>
                    <a:lnTo>
                      <a:pt x="704" y="566"/>
                    </a:lnTo>
                    <a:lnTo>
                      <a:pt x="690" y="593"/>
                    </a:lnTo>
                    <a:lnTo>
                      <a:pt x="676" y="617"/>
                    </a:lnTo>
                    <a:lnTo>
                      <a:pt x="661" y="642"/>
                    </a:lnTo>
                    <a:lnTo>
                      <a:pt x="645" y="667"/>
                    </a:lnTo>
                    <a:lnTo>
                      <a:pt x="628" y="690"/>
                    </a:lnTo>
                    <a:lnTo>
                      <a:pt x="611" y="713"/>
                    </a:lnTo>
                    <a:lnTo>
                      <a:pt x="594" y="736"/>
                    </a:lnTo>
                    <a:lnTo>
                      <a:pt x="575" y="759"/>
                    </a:lnTo>
                    <a:lnTo>
                      <a:pt x="557" y="780"/>
                    </a:lnTo>
                    <a:lnTo>
                      <a:pt x="538" y="802"/>
                    </a:lnTo>
                    <a:lnTo>
                      <a:pt x="519" y="824"/>
                    </a:lnTo>
                    <a:lnTo>
                      <a:pt x="499" y="845"/>
                    </a:lnTo>
                    <a:lnTo>
                      <a:pt x="471" y="869"/>
                    </a:lnTo>
                    <a:lnTo>
                      <a:pt x="444" y="894"/>
                    </a:lnTo>
                    <a:lnTo>
                      <a:pt x="416" y="915"/>
                    </a:lnTo>
                    <a:lnTo>
                      <a:pt x="390" y="936"/>
                    </a:lnTo>
                    <a:lnTo>
                      <a:pt x="363" y="954"/>
                    </a:lnTo>
                    <a:lnTo>
                      <a:pt x="337" y="971"/>
                    </a:lnTo>
                    <a:lnTo>
                      <a:pt x="310" y="986"/>
                    </a:lnTo>
                    <a:lnTo>
                      <a:pt x="285" y="998"/>
                    </a:lnTo>
                    <a:lnTo>
                      <a:pt x="259" y="1010"/>
                    </a:lnTo>
                    <a:lnTo>
                      <a:pt x="235" y="1018"/>
                    </a:lnTo>
                    <a:lnTo>
                      <a:pt x="222" y="1022"/>
                    </a:lnTo>
                    <a:lnTo>
                      <a:pt x="211" y="1025"/>
                    </a:lnTo>
                    <a:lnTo>
                      <a:pt x="198" y="1027"/>
                    </a:lnTo>
                    <a:lnTo>
                      <a:pt x="186" y="1028"/>
                    </a:lnTo>
                    <a:lnTo>
                      <a:pt x="175" y="1029"/>
                    </a:lnTo>
                    <a:lnTo>
                      <a:pt x="162" y="1029"/>
                    </a:lnTo>
                    <a:lnTo>
                      <a:pt x="150" y="1029"/>
                    </a:lnTo>
                    <a:lnTo>
                      <a:pt x="138" y="1028"/>
                    </a:lnTo>
                    <a:lnTo>
                      <a:pt x="128" y="1027"/>
                    </a:lnTo>
                    <a:lnTo>
                      <a:pt x="116" y="1024"/>
                    </a:lnTo>
                    <a:lnTo>
                      <a:pt x="105" y="1022"/>
                    </a:lnTo>
                    <a:lnTo>
                      <a:pt x="94" y="1017"/>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908" name="Freeform 1049"/>
              <p:cNvSpPr>
                <a:spLocks/>
              </p:cNvSpPr>
              <p:nvPr/>
            </p:nvSpPr>
            <p:spPr bwMode="auto">
              <a:xfrm>
                <a:off x="1381" y="3398"/>
                <a:ext cx="56" cy="56"/>
              </a:xfrm>
              <a:custGeom>
                <a:avLst/>
                <a:gdLst>
                  <a:gd name="T0" fmla="*/ 8 w 225"/>
                  <a:gd name="T1" fmla="*/ 14 h 224"/>
                  <a:gd name="T2" fmla="*/ 9 w 225"/>
                  <a:gd name="T3" fmla="*/ 14 h 224"/>
                  <a:gd name="T4" fmla="*/ 10 w 225"/>
                  <a:gd name="T5" fmla="*/ 13 h 224"/>
                  <a:gd name="T6" fmla="*/ 11 w 225"/>
                  <a:gd name="T7" fmla="*/ 13 h 224"/>
                  <a:gd name="T8" fmla="*/ 12 w 225"/>
                  <a:gd name="T9" fmla="*/ 12 h 224"/>
                  <a:gd name="T10" fmla="*/ 13 w 225"/>
                  <a:gd name="T11" fmla="*/ 10 h 224"/>
                  <a:gd name="T12" fmla="*/ 14 w 225"/>
                  <a:gd name="T13" fmla="*/ 9 h 224"/>
                  <a:gd name="T14" fmla="*/ 14 w 225"/>
                  <a:gd name="T15" fmla="*/ 8 h 224"/>
                  <a:gd name="T16" fmla="*/ 14 w 225"/>
                  <a:gd name="T17" fmla="*/ 6 h 224"/>
                  <a:gd name="T18" fmla="*/ 14 w 225"/>
                  <a:gd name="T19" fmla="*/ 5 h 224"/>
                  <a:gd name="T20" fmla="*/ 13 w 225"/>
                  <a:gd name="T21" fmla="*/ 4 h 224"/>
                  <a:gd name="T22" fmla="*/ 12 w 225"/>
                  <a:gd name="T23" fmla="*/ 3 h 224"/>
                  <a:gd name="T24" fmla="*/ 11 w 225"/>
                  <a:gd name="T25" fmla="*/ 2 h 224"/>
                  <a:gd name="T26" fmla="*/ 10 w 225"/>
                  <a:gd name="T27" fmla="*/ 1 h 224"/>
                  <a:gd name="T28" fmla="*/ 9 w 225"/>
                  <a:gd name="T29" fmla="*/ 0 h 224"/>
                  <a:gd name="T30" fmla="*/ 8 w 225"/>
                  <a:gd name="T31" fmla="*/ 0 h 224"/>
                  <a:gd name="T32" fmla="*/ 6 w 225"/>
                  <a:gd name="T33" fmla="*/ 0 h 224"/>
                  <a:gd name="T34" fmla="*/ 5 w 225"/>
                  <a:gd name="T35" fmla="*/ 0 h 224"/>
                  <a:gd name="T36" fmla="*/ 3 w 225"/>
                  <a:gd name="T37" fmla="*/ 1 h 224"/>
                  <a:gd name="T38" fmla="*/ 2 w 225"/>
                  <a:gd name="T39" fmla="*/ 2 h 224"/>
                  <a:gd name="T40" fmla="*/ 1 w 225"/>
                  <a:gd name="T41" fmla="*/ 3 h 224"/>
                  <a:gd name="T42" fmla="*/ 1 w 225"/>
                  <a:gd name="T43" fmla="*/ 4 h 224"/>
                  <a:gd name="T44" fmla="*/ 0 w 225"/>
                  <a:gd name="T45" fmla="*/ 5 h 224"/>
                  <a:gd name="T46" fmla="*/ 0 w 225"/>
                  <a:gd name="T47" fmla="*/ 6 h 224"/>
                  <a:gd name="T48" fmla="*/ 0 w 225"/>
                  <a:gd name="T49" fmla="*/ 8 h 224"/>
                  <a:gd name="T50" fmla="*/ 0 w 225"/>
                  <a:gd name="T51" fmla="*/ 9 h 224"/>
                  <a:gd name="T52" fmla="*/ 1 w 225"/>
                  <a:gd name="T53" fmla="*/ 10 h 224"/>
                  <a:gd name="T54" fmla="*/ 1 w 225"/>
                  <a:gd name="T55" fmla="*/ 12 h 224"/>
                  <a:gd name="T56" fmla="*/ 2 w 225"/>
                  <a:gd name="T57" fmla="*/ 13 h 224"/>
                  <a:gd name="T58" fmla="*/ 3 w 225"/>
                  <a:gd name="T59" fmla="*/ 13 h 224"/>
                  <a:gd name="T60" fmla="*/ 5 w 225"/>
                  <a:gd name="T61" fmla="*/ 14 h 224"/>
                  <a:gd name="T62" fmla="*/ 6 w 225"/>
                  <a:gd name="T63" fmla="*/ 14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5"/>
                  <a:gd name="T97" fmla="*/ 0 h 224"/>
                  <a:gd name="T98" fmla="*/ 225 w 225"/>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5" h="224">
                    <a:moveTo>
                      <a:pt x="112" y="224"/>
                    </a:moveTo>
                    <a:lnTo>
                      <a:pt x="124" y="223"/>
                    </a:lnTo>
                    <a:lnTo>
                      <a:pt x="135" y="222"/>
                    </a:lnTo>
                    <a:lnTo>
                      <a:pt x="145" y="219"/>
                    </a:lnTo>
                    <a:lnTo>
                      <a:pt x="156" y="216"/>
                    </a:lnTo>
                    <a:lnTo>
                      <a:pt x="165" y="211"/>
                    </a:lnTo>
                    <a:lnTo>
                      <a:pt x="175" y="205"/>
                    </a:lnTo>
                    <a:lnTo>
                      <a:pt x="183" y="199"/>
                    </a:lnTo>
                    <a:lnTo>
                      <a:pt x="192" y="192"/>
                    </a:lnTo>
                    <a:lnTo>
                      <a:pt x="199" y="183"/>
                    </a:lnTo>
                    <a:lnTo>
                      <a:pt x="206" y="175"/>
                    </a:lnTo>
                    <a:lnTo>
                      <a:pt x="211" y="165"/>
                    </a:lnTo>
                    <a:lnTo>
                      <a:pt x="216" y="156"/>
                    </a:lnTo>
                    <a:lnTo>
                      <a:pt x="219" y="145"/>
                    </a:lnTo>
                    <a:lnTo>
                      <a:pt x="223" y="134"/>
                    </a:lnTo>
                    <a:lnTo>
                      <a:pt x="224" y="124"/>
                    </a:lnTo>
                    <a:lnTo>
                      <a:pt x="225" y="112"/>
                    </a:lnTo>
                    <a:lnTo>
                      <a:pt x="224" y="100"/>
                    </a:lnTo>
                    <a:lnTo>
                      <a:pt x="223" y="89"/>
                    </a:lnTo>
                    <a:lnTo>
                      <a:pt x="219" y="78"/>
                    </a:lnTo>
                    <a:lnTo>
                      <a:pt x="216" y="68"/>
                    </a:lnTo>
                    <a:lnTo>
                      <a:pt x="211" y="58"/>
                    </a:lnTo>
                    <a:lnTo>
                      <a:pt x="206" y="49"/>
                    </a:lnTo>
                    <a:lnTo>
                      <a:pt x="199" y="40"/>
                    </a:lnTo>
                    <a:lnTo>
                      <a:pt x="192" y="33"/>
                    </a:lnTo>
                    <a:lnTo>
                      <a:pt x="183" y="25"/>
                    </a:lnTo>
                    <a:lnTo>
                      <a:pt x="175" y="19"/>
                    </a:lnTo>
                    <a:lnTo>
                      <a:pt x="165" y="13"/>
                    </a:lnTo>
                    <a:lnTo>
                      <a:pt x="156" y="8"/>
                    </a:lnTo>
                    <a:lnTo>
                      <a:pt x="145" y="4"/>
                    </a:lnTo>
                    <a:lnTo>
                      <a:pt x="135" y="2"/>
                    </a:lnTo>
                    <a:lnTo>
                      <a:pt x="124" y="0"/>
                    </a:lnTo>
                    <a:lnTo>
                      <a:pt x="112" y="0"/>
                    </a:lnTo>
                    <a:lnTo>
                      <a:pt x="101" y="0"/>
                    </a:lnTo>
                    <a:lnTo>
                      <a:pt x="89" y="2"/>
                    </a:lnTo>
                    <a:lnTo>
                      <a:pt x="78" y="4"/>
                    </a:lnTo>
                    <a:lnTo>
                      <a:pt x="69" y="8"/>
                    </a:lnTo>
                    <a:lnTo>
                      <a:pt x="58" y="13"/>
                    </a:lnTo>
                    <a:lnTo>
                      <a:pt x="49" y="19"/>
                    </a:lnTo>
                    <a:lnTo>
                      <a:pt x="40" y="25"/>
                    </a:lnTo>
                    <a:lnTo>
                      <a:pt x="33" y="33"/>
                    </a:lnTo>
                    <a:lnTo>
                      <a:pt x="26" y="40"/>
                    </a:lnTo>
                    <a:lnTo>
                      <a:pt x="19" y="49"/>
                    </a:lnTo>
                    <a:lnTo>
                      <a:pt x="13" y="58"/>
                    </a:lnTo>
                    <a:lnTo>
                      <a:pt x="9" y="68"/>
                    </a:lnTo>
                    <a:lnTo>
                      <a:pt x="4" y="78"/>
                    </a:lnTo>
                    <a:lnTo>
                      <a:pt x="2" y="89"/>
                    </a:lnTo>
                    <a:lnTo>
                      <a:pt x="0" y="100"/>
                    </a:lnTo>
                    <a:lnTo>
                      <a:pt x="0" y="112"/>
                    </a:lnTo>
                    <a:lnTo>
                      <a:pt x="0" y="124"/>
                    </a:lnTo>
                    <a:lnTo>
                      <a:pt x="2" y="134"/>
                    </a:lnTo>
                    <a:lnTo>
                      <a:pt x="4" y="145"/>
                    </a:lnTo>
                    <a:lnTo>
                      <a:pt x="9" y="156"/>
                    </a:lnTo>
                    <a:lnTo>
                      <a:pt x="13" y="165"/>
                    </a:lnTo>
                    <a:lnTo>
                      <a:pt x="19" y="175"/>
                    </a:lnTo>
                    <a:lnTo>
                      <a:pt x="26" y="183"/>
                    </a:lnTo>
                    <a:lnTo>
                      <a:pt x="33" y="192"/>
                    </a:lnTo>
                    <a:lnTo>
                      <a:pt x="40" y="199"/>
                    </a:lnTo>
                    <a:lnTo>
                      <a:pt x="49" y="205"/>
                    </a:lnTo>
                    <a:lnTo>
                      <a:pt x="58" y="211"/>
                    </a:lnTo>
                    <a:lnTo>
                      <a:pt x="69" y="216"/>
                    </a:lnTo>
                    <a:lnTo>
                      <a:pt x="78" y="219"/>
                    </a:lnTo>
                    <a:lnTo>
                      <a:pt x="89" y="222"/>
                    </a:lnTo>
                    <a:lnTo>
                      <a:pt x="101" y="223"/>
                    </a:lnTo>
                    <a:lnTo>
                      <a:pt x="112" y="224"/>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909" name="Freeform 1050"/>
              <p:cNvSpPr>
                <a:spLocks/>
              </p:cNvSpPr>
              <p:nvPr/>
            </p:nvSpPr>
            <p:spPr bwMode="auto">
              <a:xfrm>
                <a:off x="1381" y="3398"/>
                <a:ext cx="56" cy="56"/>
              </a:xfrm>
              <a:custGeom>
                <a:avLst/>
                <a:gdLst>
                  <a:gd name="T0" fmla="*/ 8 w 225"/>
                  <a:gd name="T1" fmla="*/ 14 h 224"/>
                  <a:gd name="T2" fmla="*/ 9 w 225"/>
                  <a:gd name="T3" fmla="*/ 14 h 224"/>
                  <a:gd name="T4" fmla="*/ 10 w 225"/>
                  <a:gd name="T5" fmla="*/ 13 h 224"/>
                  <a:gd name="T6" fmla="*/ 11 w 225"/>
                  <a:gd name="T7" fmla="*/ 13 h 224"/>
                  <a:gd name="T8" fmla="*/ 12 w 225"/>
                  <a:gd name="T9" fmla="*/ 12 h 224"/>
                  <a:gd name="T10" fmla="*/ 13 w 225"/>
                  <a:gd name="T11" fmla="*/ 10 h 224"/>
                  <a:gd name="T12" fmla="*/ 14 w 225"/>
                  <a:gd name="T13" fmla="*/ 9 h 224"/>
                  <a:gd name="T14" fmla="*/ 14 w 225"/>
                  <a:gd name="T15" fmla="*/ 8 h 224"/>
                  <a:gd name="T16" fmla="*/ 14 w 225"/>
                  <a:gd name="T17" fmla="*/ 6 h 224"/>
                  <a:gd name="T18" fmla="*/ 14 w 225"/>
                  <a:gd name="T19" fmla="*/ 5 h 224"/>
                  <a:gd name="T20" fmla="*/ 13 w 225"/>
                  <a:gd name="T21" fmla="*/ 4 h 224"/>
                  <a:gd name="T22" fmla="*/ 12 w 225"/>
                  <a:gd name="T23" fmla="*/ 3 h 224"/>
                  <a:gd name="T24" fmla="*/ 11 w 225"/>
                  <a:gd name="T25" fmla="*/ 2 h 224"/>
                  <a:gd name="T26" fmla="*/ 10 w 225"/>
                  <a:gd name="T27" fmla="*/ 1 h 224"/>
                  <a:gd name="T28" fmla="*/ 9 w 225"/>
                  <a:gd name="T29" fmla="*/ 0 h 224"/>
                  <a:gd name="T30" fmla="*/ 8 w 225"/>
                  <a:gd name="T31" fmla="*/ 0 h 224"/>
                  <a:gd name="T32" fmla="*/ 6 w 225"/>
                  <a:gd name="T33" fmla="*/ 0 h 224"/>
                  <a:gd name="T34" fmla="*/ 5 w 225"/>
                  <a:gd name="T35" fmla="*/ 0 h 224"/>
                  <a:gd name="T36" fmla="*/ 3 w 225"/>
                  <a:gd name="T37" fmla="*/ 1 h 224"/>
                  <a:gd name="T38" fmla="*/ 2 w 225"/>
                  <a:gd name="T39" fmla="*/ 2 h 224"/>
                  <a:gd name="T40" fmla="*/ 1 w 225"/>
                  <a:gd name="T41" fmla="*/ 3 h 224"/>
                  <a:gd name="T42" fmla="*/ 1 w 225"/>
                  <a:gd name="T43" fmla="*/ 4 h 224"/>
                  <a:gd name="T44" fmla="*/ 0 w 225"/>
                  <a:gd name="T45" fmla="*/ 5 h 224"/>
                  <a:gd name="T46" fmla="*/ 0 w 225"/>
                  <a:gd name="T47" fmla="*/ 6 h 224"/>
                  <a:gd name="T48" fmla="*/ 0 w 225"/>
                  <a:gd name="T49" fmla="*/ 8 h 224"/>
                  <a:gd name="T50" fmla="*/ 0 w 225"/>
                  <a:gd name="T51" fmla="*/ 9 h 224"/>
                  <a:gd name="T52" fmla="*/ 1 w 225"/>
                  <a:gd name="T53" fmla="*/ 10 h 224"/>
                  <a:gd name="T54" fmla="*/ 1 w 225"/>
                  <a:gd name="T55" fmla="*/ 12 h 224"/>
                  <a:gd name="T56" fmla="*/ 2 w 225"/>
                  <a:gd name="T57" fmla="*/ 13 h 224"/>
                  <a:gd name="T58" fmla="*/ 3 w 225"/>
                  <a:gd name="T59" fmla="*/ 13 h 224"/>
                  <a:gd name="T60" fmla="*/ 5 w 225"/>
                  <a:gd name="T61" fmla="*/ 14 h 224"/>
                  <a:gd name="T62" fmla="*/ 6 w 225"/>
                  <a:gd name="T63" fmla="*/ 14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5"/>
                  <a:gd name="T97" fmla="*/ 0 h 224"/>
                  <a:gd name="T98" fmla="*/ 225 w 225"/>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5" h="224">
                    <a:moveTo>
                      <a:pt x="112" y="224"/>
                    </a:moveTo>
                    <a:lnTo>
                      <a:pt x="124" y="223"/>
                    </a:lnTo>
                    <a:lnTo>
                      <a:pt x="135" y="222"/>
                    </a:lnTo>
                    <a:lnTo>
                      <a:pt x="145" y="219"/>
                    </a:lnTo>
                    <a:lnTo>
                      <a:pt x="156" y="216"/>
                    </a:lnTo>
                    <a:lnTo>
                      <a:pt x="165" y="211"/>
                    </a:lnTo>
                    <a:lnTo>
                      <a:pt x="175" y="205"/>
                    </a:lnTo>
                    <a:lnTo>
                      <a:pt x="183" y="199"/>
                    </a:lnTo>
                    <a:lnTo>
                      <a:pt x="192" y="192"/>
                    </a:lnTo>
                    <a:lnTo>
                      <a:pt x="199" y="183"/>
                    </a:lnTo>
                    <a:lnTo>
                      <a:pt x="206" y="175"/>
                    </a:lnTo>
                    <a:lnTo>
                      <a:pt x="211" y="165"/>
                    </a:lnTo>
                    <a:lnTo>
                      <a:pt x="216" y="156"/>
                    </a:lnTo>
                    <a:lnTo>
                      <a:pt x="219" y="145"/>
                    </a:lnTo>
                    <a:lnTo>
                      <a:pt x="223" y="134"/>
                    </a:lnTo>
                    <a:lnTo>
                      <a:pt x="224" y="124"/>
                    </a:lnTo>
                    <a:lnTo>
                      <a:pt x="225" y="112"/>
                    </a:lnTo>
                    <a:lnTo>
                      <a:pt x="224" y="100"/>
                    </a:lnTo>
                    <a:lnTo>
                      <a:pt x="223" y="89"/>
                    </a:lnTo>
                    <a:lnTo>
                      <a:pt x="219" y="78"/>
                    </a:lnTo>
                    <a:lnTo>
                      <a:pt x="216" y="68"/>
                    </a:lnTo>
                    <a:lnTo>
                      <a:pt x="211" y="58"/>
                    </a:lnTo>
                    <a:lnTo>
                      <a:pt x="206" y="49"/>
                    </a:lnTo>
                    <a:lnTo>
                      <a:pt x="199" y="40"/>
                    </a:lnTo>
                    <a:lnTo>
                      <a:pt x="192" y="33"/>
                    </a:lnTo>
                    <a:lnTo>
                      <a:pt x="183" y="25"/>
                    </a:lnTo>
                    <a:lnTo>
                      <a:pt x="175" y="19"/>
                    </a:lnTo>
                    <a:lnTo>
                      <a:pt x="165" y="13"/>
                    </a:lnTo>
                    <a:lnTo>
                      <a:pt x="156" y="8"/>
                    </a:lnTo>
                    <a:lnTo>
                      <a:pt x="145" y="4"/>
                    </a:lnTo>
                    <a:lnTo>
                      <a:pt x="135" y="2"/>
                    </a:lnTo>
                    <a:lnTo>
                      <a:pt x="124" y="0"/>
                    </a:lnTo>
                    <a:lnTo>
                      <a:pt x="112" y="0"/>
                    </a:lnTo>
                    <a:lnTo>
                      <a:pt x="101" y="0"/>
                    </a:lnTo>
                    <a:lnTo>
                      <a:pt x="89" y="2"/>
                    </a:lnTo>
                    <a:lnTo>
                      <a:pt x="78" y="4"/>
                    </a:lnTo>
                    <a:lnTo>
                      <a:pt x="69" y="8"/>
                    </a:lnTo>
                    <a:lnTo>
                      <a:pt x="58" y="13"/>
                    </a:lnTo>
                    <a:lnTo>
                      <a:pt x="49" y="19"/>
                    </a:lnTo>
                    <a:lnTo>
                      <a:pt x="40" y="25"/>
                    </a:lnTo>
                    <a:lnTo>
                      <a:pt x="33" y="33"/>
                    </a:lnTo>
                    <a:lnTo>
                      <a:pt x="26" y="40"/>
                    </a:lnTo>
                    <a:lnTo>
                      <a:pt x="19" y="49"/>
                    </a:lnTo>
                    <a:lnTo>
                      <a:pt x="13" y="58"/>
                    </a:lnTo>
                    <a:lnTo>
                      <a:pt x="9" y="68"/>
                    </a:lnTo>
                    <a:lnTo>
                      <a:pt x="4" y="78"/>
                    </a:lnTo>
                    <a:lnTo>
                      <a:pt x="2" y="89"/>
                    </a:lnTo>
                    <a:lnTo>
                      <a:pt x="0" y="100"/>
                    </a:lnTo>
                    <a:lnTo>
                      <a:pt x="0" y="112"/>
                    </a:lnTo>
                    <a:lnTo>
                      <a:pt x="0" y="124"/>
                    </a:lnTo>
                    <a:lnTo>
                      <a:pt x="2" y="134"/>
                    </a:lnTo>
                    <a:lnTo>
                      <a:pt x="4" y="145"/>
                    </a:lnTo>
                    <a:lnTo>
                      <a:pt x="9" y="156"/>
                    </a:lnTo>
                    <a:lnTo>
                      <a:pt x="13" y="165"/>
                    </a:lnTo>
                    <a:lnTo>
                      <a:pt x="19" y="175"/>
                    </a:lnTo>
                    <a:lnTo>
                      <a:pt x="26" y="183"/>
                    </a:lnTo>
                    <a:lnTo>
                      <a:pt x="33" y="192"/>
                    </a:lnTo>
                    <a:lnTo>
                      <a:pt x="40" y="199"/>
                    </a:lnTo>
                    <a:lnTo>
                      <a:pt x="49" y="205"/>
                    </a:lnTo>
                    <a:lnTo>
                      <a:pt x="58" y="211"/>
                    </a:lnTo>
                    <a:lnTo>
                      <a:pt x="69" y="216"/>
                    </a:lnTo>
                    <a:lnTo>
                      <a:pt x="78" y="219"/>
                    </a:lnTo>
                    <a:lnTo>
                      <a:pt x="89" y="222"/>
                    </a:lnTo>
                    <a:lnTo>
                      <a:pt x="101" y="223"/>
                    </a:lnTo>
                    <a:lnTo>
                      <a:pt x="112" y="224"/>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grpSp>
        <p:nvGrpSpPr>
          <p:cNvPr id="5" name="Group 1051"/>
          <p:cNvGrpSpPr>
            <a:grpSpLocks/>
          </p:cNvGrpSpPr>
          <p:nvPr/>
        </p:nvGrpSpPr>
        <p:grpSpPr bwMode="auto">
          <a:xfrm>
            <a:off x="2333625" y="3144838"/>
            <a:ext cx="906463" cy="207962"/>
            <a:chOff x="1513" y="3557"/>
            <a:chExt cx="571" cy="131"/>
          </a:xfrm>
        </p:grpSpPr>
        <p:sp>
          <p:nvSpPr>
            <p:cNvPr id="548889" name="Rectangle 1052"/>
            <p:cNvSpPr>
              <a:spLocks noChangeArrowheads="1"/>
            </p:cNvSpPr>
            <p:nvPr/>
          </p:nvSpPr>
          <p:spPr bwMode="auto">
            <a:xfrm>
              <a:off x="1556" y="3614"/>
              <a:ext cx="409" cy="27"/>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8890" name="Rectangle 1053"/>
            <p:cNvSpPr>
              <a:spLocks noChangeArrowheads="1"/>
            </p:cNvSpPr>
            <p:nvPr/>
          </p:nvSpPr>
          <p:spPr bwMode="auto">
            <a:xfrm>
              <a:off x="1556" y="3614"/>
              <a:ext cx="409" cy="27"/>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91" name="Rectangle 1054"/>
            <p:cNvSpPr>
              <a:spLocks noChangeArrowheads="1"/>
            </p:cNvSpPr>
            <p:nvPr/>
          </p:nvSpPr>
          <p:spPr bwMode="auto">
            <a:xfrm>
              <a:off x="1964" y="3558"/>
              <a:ext cx="111" cy="129"/>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8892" name="Rectangle 1055"/>
            <p:cNvSpPr>
              <a:spLocks noChangeArrowheads="1"/>
            </p:cNvSpPr>
            <p:nvPr/>
          </p:nvSpPr>
          <p:spPr bwMode="auto">
            <a:xfrm>
              <a:off x="1964" y="3558"/>
              <a:ext cx="111"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93" name="Freeform 1056"/>
            <p:cNvSpPr>
              <a:spLocks/>
            </p:cNvSpPr>
            <p:nvPr/>
          </p:nvSpPr>
          <p:spPr bwMode="auto">
            <a:xfrm>
              <a:off x="1513" y="3601"/>
              <a:ext cx="53" cy="52"/>
            </a:xfrm>
            <a:custGeom>
              <a:avLst/>
              <a:gdLst>
                <a:gd name="T0" fmla="*/ 7 w 211"/>
                <a:gd name="T1" fmla="*/ 13 h 210"/>
                <a:gd name="T2" fmla="*/ 9 w 211"/>
                <a:gd name="T3" fmla="*/ 13 h 210"/>
                <a:gd name="T4" fmla="*/ 10 w 211"/>
                <a:gd name="T5" fmla="*/ 12 h 210"/>
                <a:gd name="T6" fmla="*/ 11 w 211"/>
                <a:gd name="T7" fmla="*/ 11 h 210"/>
                <a:gd name="T8" fmla="*/ 12 w 211"/>
                <a:gd name="T9" fmla="*/ 10 h 210"/>
                <a:gd name="T10" fmla="*/ 12 w 211"/>
                <a:gd name="T11" fmla="*/ 10 h 210"/>
                <a:gd name="T12" fmla="*/ 13 w 211"/>
                <a:gd name="T13" fmla="*/ 8 h 210"/>
                <a:gd name="T14" fmla="*/ 13 w 211"/>
                <a:gd name="T15" fmla="*/ 7 h 210"/>
                <a:gd name="T16" fmla="*/ 13 w 211"/>
                <a:gd name="T17" fmla="*/ 6 h 210"/>
                <a:gd name="T18" fmla="*/ 13 w 211"/>
                <a:gd name="T19" fmla="*/ 4 h 210"/>
                <a:gd name="T20" fmla="*/ 12 w 211"/>
                <a:gd name="T21" fmla="*/ 3 h 210"/>
                <a:gd name="T22" fmla="*/ 12 w 211"/>
                <a:gd name="T23" fmla="*/ 2 h 210"/>
                <a:gd name="T24" fmla="*/ 11 w 211"/>
                <a:gd name="T25" fmla="*/ 1 h 210"/>
                <a:gd name="T26" fmla="*/ 10 w 211"/>
                <a:gd name="T27" fmla="*/ 1 h 210"/>
                <a:gd name="T28" fmla="*/ 9 w 211"/>
                <a:gd name="T29" fmla="*/ 0 h 210"/>
                <a:gd name="T30" fmla="*/ 7 w 211"/>
                <a:gd name="T31" fmla="*/ 0 h 210"/>
                <a:gd name="T32" fmla="*/ 6 w 211"/>
                <a:gd name="T33" fmla="*/ 0 h 210"/>
                <a:gd name="T34" fmla="*/ 5 w 211"/>
                <a:gd name="T35" fmla="*/ 0 h 210"/>
                <a:gd name="T36" fmla="*/ 4 w 211"/>
                <a:gd name="T37" fmla="*/ 1 h 210"/>
                <a:gd name="T38" fmla="*/ 3 w 211"/>
                <a:gd name="T39" fmla="*/ 1 h 210"/>
                <a:gd name="T40" fmla="*/ 2 w 211"/>
                <a:gd name="T41" fmla="*/ 2 h 210"/>
                <a:gd name="T42" fmla="*/ 1 w 211"/>
                <a:gd name="T43" fmla="*/ 3 h 210"/>
                <a:gd name="T44" fmla="*/ 0 w 211"/>
                <a:gd name="T45" fmla="*/ 4 h 210"/>
                <a:gd name="T46" fmla="*/ 0 w 211"/>
                <a:gd name="T47" fmla="*/ 6 h 210"/>
                <a:gd name="T48" fmla="*/ 0 w 211"/>
                <a:gd name="T49" fmla="*/ 7 h 210"/>
                <a:gd name="T50" fmla="*/ 0 w 211"/>
                <a:gd name="T51" fmla="*/ 8 h 210"/>
                <a:gd name="T52" fmla="*/ 1 w 211"/>
                <a:gd name="T53" fmla="*/ 10 h 210"/>
                <a:gd name="T54" fmla="*/ 2 w 211"/>
                <a:gd name="T55" fmla="*/ 10 h 210"/>
                <a:gd name="T56" fmla="*/ 3 w 211"/>
                <a:gd name="T57" fmla="*/ 11 h 210"/>
                <a:gd name="T58" fmla="*/ 4 w 211"/>
                <a:gd name="T59" fmla="*/ 12 h 210"/>
                <a:gd name="T60" fmla="*/ 5 w 211"/>
                <a:gd name="T61" fmla="*/ 13 h 210"/>
                <a:gd name="T62" fmla="*/ 6 w 211"/>
                <a:gd name="T63" fmla="*/ 13 h 2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210"/>
                <a:gd name="T98" fmla="*/ 211 w 211"/>
                <a:gd name="T99" fmla="*/ 210 h 2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210">
                  <a:moveTo>
                    <a:pt x="105" y="210"/>
                  </a:moveTo>
                  <a:lnTo>
                    <a:pt x="116" y="210"/>
                  </a:lnTo>
                  <a:lnTo>
                    <a:pt x="126" y="207"/>
                  </a:lnTo>
                  <a:lnTo>
                    <a:pt x="137" y="205"/>
                  </a:lnTo>
                  <a:lnTo>
                    <a:pt x="146" y="202"/>
                  </a:lnTo>
                  <a:lnTo>
                    <a:pt x="156" y="197"/>
                  </a:lnTo>
                  <a:lnTo>
                    <a:pt x="164" y="193"/>
                  </a:lnTo>
                  <a:lnTo>
                    <a:pt x="171" y="186"/>
                  </a:lnTo>
                  <a:lnTo>
                    <a:pt x="179" y="179"/>
                  </a:lnTo>
                  <a:lnTo>
                    <a:pt x="186" y="171"/>
                  </a:lnTo>
                  <a:lnTo>
                    <a:pt x="193" y="164"/>
                  </a:lnTo>
                  <a:lnTo>
                    <a:pt x="197" y="156"/>
                  </a:lnTo>
                  <a:lnTo>
                    <a:pt x="202" y="146"/>
                  </a:lnTo>
                  <a:lnTo>
                    <a:pt x="205" y="136"/>
                  </a:lnTo>
                  <a:lnTo>
                    <a:pt x="208" y="126"/>
                  </a:lnTo>
                  <a:lnTo>
                    <a:pt x="210" y="116"/>
                  </a:lnTo>
                  <a:lnTo>
                    <a:pt x="211" y="105"/>
                  </a:lnTo>
                  <a:lnTo>
                    <a:pt x="210" y="94"/>
                  </a:lnTo>
                  <a:lnTo>
                    <a:pt x="208" y="83"/>
                  </a:lnTo>
                  <a:lnTo>
                    <a:pt x="205" y="74"/>
                  </a:lnTo>
                  <a:lnTo>
                    <a:pt x="202" y="64"/>
                  </a:lnTo>
                  <a:lnTo>
                    <a:pt x="197" y="55"/>
                  </a:lnTo>
                  <a:lnTo>
                    <a:pt x="193" y="46"/>
                  </a:lnTo>
                  <a:lnTo>
                    <a:pt x="186" y="38"/>
                  </a:lnTo>
                  <a:lnTo>
                    <a:pt x="179" y="31"/>
                  </a:lnTo>
                  <a:lnTo>
                    <a:pt x="171" y="24"/>
                  </a:lnTo>
                  <a:lnTo>
                    <a:pt x="164" y="18"/>
                  </a:lnTo>
                  <a:lnTo>
                    <a:pt x="156" y="13"/>
                  </a:lnTo>
                  <a:lnTo>
                    <a:pt x="146" y="8"/>
                  </a:lnTo>
                  <a:lnTo>
                    <a:pt x="137" y="5"/>
                  </a:lnTo>
                  <a:lnTo>
                    <a:pt x="126" y="2"/>
                  </a:lnTo>
                  <a:lnTo>
                    <a:pt x="116" y="1"/>
                  </a:lnTo>
                  <a:lnTo>
                    <a:pt x="105" y="0"/>
                  </a:lnTo>
                  <a:lnTo>
                    <a:pt x="94" y="1"/>
                  </a:lnTo>
                  <a:lnTo>
                    <a:pt x="84" y="2"/>
                  </a:lnTo>
                  <a:lnTo>
                    <a:pt x="74" y="5"/>
                  </a:lnTo>
                  <a:lnTo>
                    <a:pt x="65" y="8"/>
                  </a:lnTo>
                  <a:lnTo>
                    <a:pt x="55" y="13"/>
                  </a:lnTo>
                  <a:lnTo>
                    <a:pt x="46" y="18"/>
                  </a:lnTo>
                  <a:lnTo>
                    <a:pt x="38" y="24"/>
                  </a:lnTo>
                  <a:lnTo>
                    <a:pt x="31" y="31"/>
                  </a:lnTo>
                  <a:lnTo>
                    <a:pt x="24" y="38"/>
                  </a:lnTo>
                  <a:lnTo>
                    <a:pt x="18" y="46"/>
                  </a:lnTo>
                  <a:lnTo>
                    <a:pt x="13" y="55"/>
                  </a:lnTo>
                  <a:lnTo>
                    <a:pt x="8" y="64"/>
                  </a:lnTo>
                  <a:lnTo>
                    <a:pt x="5" y="74"/>
                  </a:lnTo>
                  <a:lnTo>
                    <a:pt x="2" y="83"/>
                  </a:lnTo>
                  <a:lnTo>
                    <a:pt x="1" y="94"/>
                  </a:lnTo>
                  <a:lnTo>
                    <a:pt x="0" y="105"/>
                  </a:lnTo>
                  <a:lnTo>
                    <a:pt x="1" y="116"/>
                  </a:lnTo>
                  <a:lnTo>
                    <a:pt x="2" y="126"/>
                  </a:lnTo>
                  <a:lnTo>
                    <a:pt x="5" y="136"/>
                  </a:lnTo>
                  <a:lnTo>
                    <a:pt x="8" y="146"/>
                  </a:lnTo>
                  <a:lnTo>
                    <a:pt x="13" y="156"/>
                  </a:lnTo>
                  <a:lnTo>
                    <a:pt x="18" y="164"/>
                  </a:lnTo>
                  <a:lnTo>
                    <a:pt x="24" y="171"/>
                  </a:lnTo>
                  <a:lnTo>
                    <a:pt x="31" y="179"/>
                  </a:lnTo>
                  <a:lnTo>
                    <a:pt x="38" y="186"/>
                  </a:lnTo>
                  <a:lnTo>
                    <a:pt x="46" y="193"/>
                  </a:lnTo>
                  <a:lnTo>
                    <a:pt x="55" y="197"/>
                  </a:lnTo>
                  <a:lnTo>
                    <a:pt x="65" y="202"/>
                  </a:lnTo>
                  <a:lnTo>
                    <a:pt x="74" y="205"/>
                  </a:lnTo>
                  <a:lnTo>
                    <a:pt x="84" y="207"/>
                  </a:lnTo>
                  <a:lnTo>
                    <a:pt x="94" y="210"/>
                  </a:lnTo>
                  <a:lnTo>
                    <a:pt x="105" y="21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894" name="Freeform 1057"/>
            <p:cNvSpPr>
              <a:spLocks/>
            </p:cNvSpPr>
            <p:nvPr/>
          </p:nvSpPr>
          <p:spPr bwMode="auto">
            <a:xfrm>
              <a:off x="1513" y="3601"/>
              <a:ext cx="53" cy="52"/>
            </a:xfrm>
            <a:custGeom>
              <a:avLst/>
              <a:gdLst>
                <a:gd name="T0" fmla="*/ 7 w 211"/>
                <a:gd name="T1" fmla="*/ 13 h 210"/>
                <a:gd name="T2" fmla="*/ 9 w 211"/>
                <a:gd name="T3" fmla="*/ 13 h 210"/>
                <a:gd name="T4" fmla="*/ 10 w 211"/>
                <a:gd name="T5" fmla="*/ 12 h 210"/>
                <a:gd name="T6" fmla="*/ 11 w 211"/>
                <a:gd name="T7" fmla="*/ 11 h 210"/>
                <a:gd name="T8" fmla="*/ 12 w 211"/>
                <a:gd name="T9" fmla="*/ 10 h 210"/>
                <a:gd name="T10" fmla="*/ 12 w 211"/>
                <a:gd name="T11" fmla="*/ 10 h 210"/>
                <a:gd name="T12" fmla="*/ 13 w 211"/>
                <a:gd name="T13" fmla="*/ 8 h 210"/>
                <a:gd name="T14" fmla="*/ 13 w 211"/>
                <a:gd name="T15" fmla="*/ 7 h 210"/>
                <a:gd name="T16" fmla="*/ 13 w 211"/>
                <a:gd name="T17" fmla="*/ 6 h 210"/>
                <a:gd name="T18" fmla="*/ 13 w 211"/>
                <a:gd name="T19" fmla="*/ 4 h 210"/>
                <a:gd name="T20" fmla="*/ 12 w 211"/>
                <a:gd name="T21" fmla="*/ 3 h 210"/>
                <a:gd name="T22" fmla="*/ 12 w 211"/>
                <a:gd name="T23" fmla="*/ 2 h 210"/>
                <a:gd name="T24" fmla="*/ 11 w 211"/>
                <a:gd name="T25" fmla="*/ 1 h 210"/>
                <a:gd name="T26" fmla="*/ 10 w 211"/>
                <a:gd name="T27" fmla="*/ 1 h 210"/>
                <a:gd name="T28" fmla="*/ 9 w 211"/>
                <a:gd name="T29" fmla="*/ 0 h 210"/>
                <a:gd name="T30" fmla="*/ 7 w 211"/>
                <a:gd name="T31" fmla="*/ 0 h 210"/>
                <a:gd name="T32" fmla="*/ 6 w 211"/>
                <a:gd name="T33" fmla="*/ 0 h 210"/>
                <a:gd name="T34" fmla="*/ 5 w 211"/>
                <a:gd name="T35" fmla="*/ 0 h 210"/>
                <a:gd name="T36" fmla="*/ 4 w 211"/>
                <a:gd name="T37" fmla="*/ 1 h 210"/>
                <a:gd name="T38" fmla="*/ 3 w 211"/>
                <a:gd name="T39" fmla="*/ 1 h 210"/>
                <a:gd name="T40" fmla="*/ 2 w 211"/>
                <a:gd name="T41" fmla="*/ 2 h 210"/>
                <a:gd name="T42" fmla="*/ 1 w 211"/>
                <a:gd name="T43" fmla="*/ 3 h 210"/>
                <a:gd name="T44" fmla="*/ 0 w 211"/>
                <a:gd name="T45" fmla="*/ 4 h 210"/>
                <a:gd name="T46" fmla="*/ 0 w 211"/>
                <a:gd name="T47" fmla="*/ 6 h 210"/>
                <a:gd name="T48" fmla="*/ 0 w 211"/>
                <a:gd name="T49" fmla="*/ 7 h 210"/>
                <a:gd name="T50" fmla="*/ 0 w 211"/>
                <a:gd name="T51" fmla="*/ 8 h 210"/>
                <a:gd name="T52" fmla="*/ 1 w 211"/>
                <a:gd name="T53" fmla="*/ 10 h 210"/>
                <a:gd name="T54" fmla="*/ 2 w 211"/>
                <a:gd name="T55" fmla="*/ 10 h 210"/>
                <a:gd name="T56" fmla="*/ 3 w 211"/>
                <a:gd name="T57" fmla="*/ 11 h 210"/>
                <a:gd name="T58" fmla="*/ 4 w 211"/>
                <a:gd name="T59" fmla="*/ 12 h 210"/>
                <a:gd name="T60" fmla="*/ 5 w 211"/>
                <a:gd name="T61" fmla="*/ 13 h 210"/>
                <a:gd name="T62" fmla="*/ 6 w 211"/>
                <a:gd name="T63" fmla="*/ 13 h 2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210"/>
                <a:gd name="T98" fmla="*/ 211 w 211"/>
                <a:gd name="T99" fmla="*/ 210 h 2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210">
                  <a:moveTo>
                    <a:pt x="105" y="210"/>
                  </a:moveTo>
                  <a:lnTo>
                    <a:pt x="116" y="210"/>
                  </a:lnTo>
                  <a:lnTo>
                    <a:pt x="126" y="207"/>
                  </a:lnTo>
                  <a:lnTo>
                    <a:pt x="137" y="205"/>
                  </a:lnTo>
                  <a:lnTo>
                    <a:pt x="146" y="202"/>
                  </a:lnTo>
                  <a:lnTo>
                    <a:pt x="156" y="197"/>
                  </a:lnTo>
                  <a:lnTo>
                    <a:pt x="164" y="193"/>
                  </a:lnTo>
                  <a:lnTo>
                    <a:pt x="171" y="186"/>
                  </a:lnTo>
                  <a:lnTo>
                    <a:pt x="179" y="179"/>
                  </a:lnTo>
                  <a:lnTo>
                    <a:pt x="186" y="171"/>
                  </a:lnTo>
                  <a:lnTo>
                    <a:pt x="193" y="164"/>
                  </a:lnTo>
                  <a:lnTo>
                    <a:pt x="197" y="156"/>
                  </a:lnTo>
                  <a:lnTo>
                    <a:pt x="202" y="146"/>
                  </a:lnTo>
                  <a:lnTo>
                    <a:pt x="205" y="136"/>
                  </a:lnTo>
                  <a:lnTo>
                    <a:pt x="208" y="126"/>
                  </a:lnTo>
                  <a:lnTo>
                    <a:pt x="210" y="116"/>
                  </a:lnTo>
                  <a:lnTo>
                    <a:pt x="211" y="105"/>
                  </a:lnTo>
                  <a:lnTo>
                    <a:pt x="210" y="94"/>
                  </a:lnTo>
                  <a:lnTo>
                    <a:pt x="208" y="83"/>
                  </a:lnTo>
                  <a:lnTo>
                    <a:pt x="205" y="74"/>
                  </a:lnTo>
                  <a:lnTo>
                    <a:pt x="202" y="64"/>
                  </a:lnTo>
                  <a:lnTo>
                    <a:pt x="197" y="55"/>
                  </a:lnTo>
                  <a:lnTo>
                    <a:pt x="193" y="46"/>
                  </a:lnTo>
                  <a:lnTo>
                    <a:pt x="186" y="38"/>
                  </a:lnTo>
                  <a:lnTo>
                    <a:pt x="179" y="31"/>
                  </a:lnTo>
                  <a:lnTo>
                    <a:pt x="171" y="24"/>
                  </a:lnTo>
                  <a:lnTo>
                    <a:pt x="164" y="18"/>
                  </a:lnTo>
                  <a:lnTo>
                    <a:pt x="156" y="13"/>
                  </a:lnTo>
                  <a:lnTo>
                    <a:pt x="146" y="8"/>
                  </a:lnTo>
                  <a:lnTo>
                    <a:pt x="137" y="5"/>
                  </a:lnTo>
                  <a:lnTo>
                    <a:pt x="126" y="2"/>
                  </a:lnTo>
                  <a:lnTo>
                    <a:pt x="116" y="1"/>
                  </a:lnTo>
                  <a:lnTo>
                    <a:pt x="105" y="0"/>
                  </a:lnTo>
                  <a:lnTo>
                    <a:pt x="94" y="1"/>
                  </a:lnTo>
                  <a:lnTo>
                    <a:pt x="84" y="2"/>
                  </a:lnTo>
                  <a:lnTo>
                    <a:pt x="74" y="5"/>
                  </a:lnTo>
                  <a:lnTo>
                    <a:pt x="65" y="8"/>
                  </a:lnTo>
                  <a:lnTo>
                    <a:pt x="55" y="13"/>
                  </a:lnTo>
                  <a:lnTo>
                    <a:pt x="46" y="18"/>
                  </a:lnTo>
                  <a:lnTo>
                    <a:pt x="38" y="24"/>
                  </a:lnTo>
                  <a:lnTo>
                    <a:pt x="31" y="31"/>
                  </a:lnTo>
                  <a:lnTo>
                    <a:pt x="24" y="38"/>
                  </a:lnTo>
                  <a:lnTo>
                    <a:pt x="18" y="46"/>
                  </a:lnTo>
                  <a:lnTo>
                    <a:pt x="13" y="55"/>
                  </a:lnTo>
                  <a:lnTo>
                    <a:pt x="8" y="64"/>
                  </a:lnTo>
                  <a:lnTo>
                    <a:pt x="5" y="74"/>
                  </a:lnTo>
                  <a:lnTo>
                    <a:pt x="2" y="83"/>
                  </a:lnTo>
                  <a:lnTo>
                    <a:pt x="1" y="94"/>
                  </a:lnTo>
                  <a:lnTo>
                    <a:pt x="0" y="105"/>
                  </a:lnTo>
                  <a:lnTo>
                    <a:pt x="1" y="116"/>
                  </a:lnTo>
                  <a:lnTo>
                    <a:pt x="2" y="126"/>
                  </a:lnTo>
                  <a:lnTo>
                    <a:pt x="5" y="136"/>
                  </a:lnTo>
                  <a:lnTo>
                    <a:pt x="8" y="146"/>
                  </a:lnTo>
                  <a:lnTo>
                    <a:pt x="13" y="156"/>
                  </a:lnTo>
                  <a:lnTo>
                    <a:pt x="18" y="164"/>
                  </a:lnTo>
                  <a:lnTo>
                    <a:pt x="24" y="171"/>
                  </a:lnTo>
                  <a:lnTo>
                    <a:pt x="31" y="179"/>
                  </a:lnTo>
                  <a:lnTo>
                    <a:pt x="38" y="186"/>
                  </a:lnTo>
                  <a:lnTo>
                    <a:pt x="46" y="193"/>
                  </a:lnTo>
                  <a:lnTo>
                    <a:pt x="55" y="197"/>
                  </a:lnTo>
                  <a:lnTo>
                    <a:pt x="65" y="202"/>
                  </a:lnTo>
                  <a:lnTo>
                    <a:pt x="74" y="205"/>
                  </a:lnTo>
                  <a:lnTo>
                    <a:pt x="84" y="207"/>
                  </a:lnTo>
                  <a:lnTo>
                    <a:pt x="94" y="210"/>
                  </a:lnTo>
                  <a:lnTo>
                    <a:pt x="105" y="21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95" name="Rectangle 1058"/>
            <p:cNvSpPr>
              <a:spLocks noChangeArrowheads="1"/>
            </p:cNvSpPr>
            <p:nvPr/>
          </p:nvSpPr>
          <p:spPr bwMode="auto">
            <a:xfrm>
              <a:off x="2058" y="3558"/>
              <a:ext cx="26" cy="129"/>
            </a:xfrm>
            <a:prstGeom prst="rect">
              <a:avLst/>
            </a:prstGeom>
            <a:solidFill>
              <a:srgbClr val="72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8896" name="Rectangle 1059"/>
            <p:cNvSpPr>
              <a:spLocks noChangeArrowheads="1"/>
            </p:cNvSpPr>
            <p:nvPr/>
          </p:nvSpPr>
          <p:spPr bwMode="auto">
            <a:xfrm>
              <a:off x="2058" y="3558"/>
              <a:ext cx="26"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97" name="Rectangle 1060"/>
            <p:cNvSpPr>
              <a:spLocks noChangeArrowheads="1"/>
            </p:cNvSpPr>
            <p:nvPr/>
          </p:nvSpPr>
          <p:spPr bwMode="auto">
            <a:xfrm>
              <a:off x="1964" y="3558"/>
              <a:ext cx="27" cy="129"/>
            </a:xfrm>
            <a:prstGeom prst="rect">
              <a:avLst/>
            </a:prstGeom>
            <a:solidFill>
              <a:srgbClr val="72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48898" name="Rectangle 1061"/>
            <p:cNvSpPr>
              <a:spLocks noChangeArrowheads="1"/>
            </p:cNvSpPr>
            <p:nvPr/>
          </p:nvSpPr>
          <p:spPr bwMode="auto">
            <a:xfrm>
              <a:off x="1964" y="3558"/>
              <a:ext cx="27"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48899" name="Freeform 1062"/>
            <p:cNvSpPr>
              <a:spLocks/>
            </p:cNvSpPr>
            <p:nvPr/>
          </p:nvSpPr>
          <p:spPr bwMode="auto">
            <a:xfrm>
              <a:off x="1988" y="3557"/>
              <a:ext cx="73" cy="131"/>
            </a:xfrm>
            <a:custGeom>
              <a:avLst/>
              <a:gdLst>
                <a:gd name="T0" fmla="*/ 18 w 292"/>
                <a:gd name="T1" fmla="*/ 0 h 523"/>
                <a:gd name="T2" fmla="*/ 18 w 292"/>
                <a:gd name="T3" fmla="*/ 33 h 523"/>
                <a:gd name="T4" fmla="*/ 16 w 292"/>
                <a:gd name="T5" fmla="*/ 32 h 523"/>
                <a:gd name="T6" fmla="*/ 14 w 292"/>
                <a:gd name="T7" fmla="*/ 32 h 523"/>
                <a:gd name="T8" fmla="*/ 11 w 292"/>
                <a:gd name="T9" fmla="*/ 32 h 523"/>
                <a:gd name="T10" fmla="*/ 9 w 292"/>
                <a:gd name="T11" fmla="*/ 32 h 523"/>
                <a:gd name="T12" fmla="*/ 7 w 292"/>
                <a:gd name="T13" fmla="*/ 32 h 523"/>
                <a:gd name="T14" fmla="*/ 5 w 292"/>
                <a:gd name="T15" fmla="*/ 32 h 523"/>
                <a:gd name="T16" fmla="*/ 2 w 292"/>
                <a:gd name="T17" fmla="*/ 32 h 523"/>
                <a:gd name="T18" fmla="*/ 0 w 292"/>
                <a:gd name="T19" fmla="*/ 33 h 523"/>
                <a:gd name="T20" fmla="*/ 0 w 292"/>
                <a:gd name="T21" fmla="*/ 0 h 523"/>
                <a:gd name="T22" fmla="*/ 1 w 292"/>
                <a:gd name="T23" fmla="*/ 0 h 523"/>
                <a:gd name="T24" fmla="*/ 2 w 292"/>
                <a:gd name="T25" fmla="*/ 1 h 523"/>
                <a:gd name="T26" fmla="*/ 4 w 292"/>
                <a:gd name="T27" fmla="*/ 1 h 523"/>
                <a:gd name="T28" fmla="*/ 5 w 292"/>
                <a:gd name="T29" fmla="*/ 1 h 523"/>
                <a:gd name="T30" fmla="*/ 7 w 292"/>
                <a:gd name="T31" fmla="*/ 1 h 523"/>
                <a:gd name="T32" fmla="*/ 9 w 292"/>
                <a:gd name="T33" fmla="*/ 1 h 523"/>
                <a:gd name="T34" fmla="*/ 12 w 292"/>
                <a:gd name="T35" fmla="*/ 1 h 523"/>
                <a:gd name="T36" fmla="*/ 14 w 292"/>
                <a:gd name="T37" fmla="*/ 1 h 523"/>
                <a:gd name="T38" fmla="*/ 16 w 292"/>
                <a:gd name="T39" fmla="*/ 1 h 523"/>
                <a:gd name="T40" fmla="*/ 18 w 292"/>
                <a:gd name="T41" fmla="*/ 0 h 5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2"/>
                <a:gd name="T64" fmla="*/ 0 h 523"/>
                <a:gd name="T65" fmla="*/ 292 w 292"/>
                <a:gd name="T66" fmla="*/ 523 h 5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2" h="523">
                  <a:moveTo>
                    <a:pt x="292" y="0"/>
                  </a:moveTo>
                  <a:lnTo>
                    <a:pt x="292" y="523"/>
                  </a:lnTo>
                  <a:lnTo>
                    <a:pt x="253" y="517"/>
                  </a:lnTo>
                  <a:lnTo>
                    <a:pt x="216" y="514"/>
                  </a:lnTo>
                  <a:lnTo>
                    <a:pt x="180" y="510"/>
                  </a:lnTo>
                  <a:lnTo>
                    <a:pt x="144" y="509"/>
                  </a:lnTo>
                  <a:lnTo>
                    <a:pt x="108" y="510"/>
                  </a:lnTo>
                  <a:lnTo>
                    <a:pt x="72" y="513"/>
                  </a:lnTo>
                  <a:lnTo>
                    <a:pt x="36" y="517"/>
                  </a:lnTo>
                  <a:lnTo>
                    <a:pt x="0" y="523"/>
                  </a:lnTo>
                  <a:lnTo>
                    <a:pt x="0" y="0"/>
                  </a:lnTo>
                  <a:lnTo>
                    <a:pt x="18" y="3"/>
                  </a:lnTo>
                  <a:lnTo>
                    <a:pt x="37" y="6"/>
                  </a:lnTo>
                  <a:lnTo>
                    <a:pt x="55" y="9"/>
                  </a:lnTo>
                  <a:lnTo>
                    <a:pt x="74" y="12"/>
                  </a:lnTo>
                  <a:lnTo>
                    <a:pt x="111" y="14"/>
                  </a:lnTo>
                  <a:lnTo>
                    <a:pt x="149" y="15"/>
                  </a:lnTo>
                  <a:lnTo>
                    <a:pt x="186" y="14"/>
                  </a:lnTo>
                  <a:lnTo>
                    <a:pt x="222" y="11"/>
                  </a:lnTo>
                  <a:lnTo>
                    <a:pt x="257" y="6"/>
                  </a:lnTo>
                  <a:lnTo>
                    <a:pt x="292" y="0"/>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900" name="Freeform 1063"/>
            <p:cNvSpPr>
              <a:spLocks/>
            </p:cNvSpPr>
            <p:nvPr/>
          </p:nvSpPr>
          <p:spPr bwMode="auto">
            <a:xfrm>
              <a:off x="1988" y="3557"/>
              <a:ext cx="73" cy="131"/>
            </a:xfrm>
            <a:custGeom>
              <a:avLst/>
              <a:gdLst>
                <a:gd name="T0" fmla="*/ 18 w 292"/>
                <a:gd name="T1" fmla="*/ 0 h 523"/>
                <a:gd name="T2" fmla="*/ 18 w 292"/>
                <a:gd name="T3" fmla="*/ 33 h 523"/>
                <a:gd name="T4" fmla="*/ 16 w 292"/>
                <a:gd name="T5" fmla="*/ 32 h 523"/>
                <a:gd name="T6" fmla="*/ 14 w 292"/>
                <a:gd name="T7" fmla="*/ 32 h 523"/>
                <a:gd name="T8" fmla="*/ 11 w 292"/>
                <a:gd name="T9" fmla="*/ 32 h 523"/>
                <a:gd name="T10" fmla="*/ 9 w 292"/>
                <a:gd name="T11" fmla="*/ 32 h 523"/>
                <a:gd name="T12" fmla="*/ 7 w 292"/>
                <a:gd name="T13" fmla="*/ 32 h 523"/>
                <a:gd name="T14" fmla="*/ 5 w 292"/>
                <a:gd name="T15" fmla="*/ 32 h 523"/>
                <a:gd name="T16" fmla="*/ 2 w 292"/>
                <a:gd name="T17" fmla="*/ 32 h 523"/>
                <a:gd name="T18" fmla="*/ 0 w 292"/>
                <a:gd name="T19" fmla="*/ 33 h 523"/>
                <a:gd name="T20" fmla="*/ 0 w 292"/>
                <a:gd name="T21" fmla="*/ 0 h 523"/>
                <a:gd name="T22" fmla="*/ 1 w 292"/>
                <a:gd name="T23" fmla="*/ 0 h 523"/>
                <a:gd name="T24" fmla="*/ 2 w 292"/>
                <a:gd name="T25" fmla="*/ 1 h 523"/>
                <a:gd name="T26" fmla="*/ 4 w 292"/>
                <a:gd name="T27" fmla="*/ 1 h 523"/>
                <a:gd name="T28" fmla="*/ 5 w 292"/>
                <a:gd name="T29" fmla="*/ 1 h 523"/>
                <a:gd name="T30" fmla="*/ 7 w 292"/>
                <a:gd name="T31" fmla="*/ 1 h 523"/>
                <a:gd name="T32" fmla="*/ 9 w 292"/>
                <a:gd name="T33" fmla="*/ 1 h 523"/>
                <a:gd name="T34" fmla="*/ 12 w 292"/>
                <a:gd name="T35" fmla="*/ 1 h 523"/>
                <a:gd name="T36" fmla="*/ 14 w 292"/>
                <a:gd name="T37" fmla="*/ 1 h 523"/>
                <a:gd name="T38" fmla="*/ 16 w 292"/>
                <a:gd name="T39" fmla="*/ 1 h 523"/>
                <a:gd name="T40" fmla="*/ 18 w 292"/>
                <a:gd name="T41" fmla="*/ 0 h 5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2"/>
                <a:gd name="T64" fmla="*/ 0 h 523"/>
                <a:gd name="T65" fmla="*/ 292 w 292"/>
                <a:gd name="T66" fmla="*/ 523 h 5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2" h="523">
                  <a:moveTo>
                    <a:pt x="292" y="0"/>
                  </a:moveTo>
                  <a:lnTo>
                    <a:pt x="292" y="523"/>
                  </a:lnTo>
                  <a:lnTo>
                    <a:pt x="253" y="517"/>
                  </a:lnTo>
                  <a:lnTo>
                    <a:pt x="216" y="514"/>
                  </a:lnTo>
                  <a:lnTo>
                    <a:pt x="180" y="510"/>
                  </a:lnTo>
                  <a:lnTo>
                    <a:pt x="144" y="509"/>
                  </a:lnTo>
                  <a:lnTo>
                    <a:pt x="108" y="510"/>
                  </a:lnTo>
                  <a:lnTo>
                    <a:pt x="72" y="513"/>
                  </a:lnTo>
                  <a:lnTo>
                    <a:pt x="36" y="517"/>
                  </a:lnTo>
                  <a:lnTo>
                    <a:pt x="0" y="523"/>
                  </a:lnTo>
                  <a:lnTo>
                    <a:pt x="0" y="0"/>
                  </a:lnTo>
                  <a:lnTo>
                    <a:pt x="18" y="3"/>
                  </a:lnTo>
                  <a:lnTo>
                    <a:pt x="37" y="6"/>
                  </a:lnTo>
                  <a:lnTo>
                    <a:pt x="55" y="9"/>
                  </a:lnTo>
                  <a:lnTo>
                    <a:pt x="74" y="12"/>
                  </a:lnTo>
                  <a:lnTo>
                    <a:pt x="111" y="14"/>
                  </a:lnTo>
                  <a:lnTo>
                    <a:pt x="149" y="15"/>
                  </a:lnTo>
                  <a:lnTo>
                    <a:pt x="186" y="14"/>
                  </a:lnTo>
                  <a:lnTo>
                    <a:pt x="222" y="11"/>
                  </a:lnTo>
                  <a:lnTo>
                    <a:pt x="257" y="6"/>
                  </a:lnTo>
                  <a:lnTo>
                    <a:pt x="292"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548881" name="Group 1064"/>
          <p:cNvGrpSpPr>
            <a:grpSpLocks/>
          </p:cNvGrpSpPr>
          <p:nvPr/>
        </p:nvGrpSpPr>
        <p:grpSpPr bwMode="auto">
          <a:xfrm>
            <a:off x="6445250" y="3744913"/>
            <a:ext cx="223838" cy="439737"/>
            <a:chOff x="3831" y="1794"/>
            <a:chExt cx="141" cy="277"/>
          </a:xfrm>
        </p:grpSpPr>
        <p:sp>
          <p:nvSpPr>
            <p:cNvPr id="548887" name="Freeform 1065"/>
            <p:cNvSpPr>
              <a:spLocks/>
            </p:cNvSpPr>
            <p:nvPr/>
          </p:nvSpPr>
          <p:spPr bwMode="auto">
            <a:xfrm>
              <a:off x="3831" y="1794"/>
              <a:ext cx="141" cy="277"/>
            </a:xfrm>
            <a:custGeom>
              <a:avLst/>
              <a:gdLst>
                <a:gd name="T0" fmla="*/ 0 w 565"/>
                <a:gd name="T1" fmla="*/ 0 h 1107"/>
                <a:gd name="T2" fmla="*/ 10 w 565"/>
                <a:gd name="T3" fmla="*/ 0 h 1107"/>
                <a:gd name="T4" fmla="*/ 10 w 565"/>
                <a:gd name="T5" fmla="*/ 31 h 1107"/>
                <a:gd name="T6" fmla="*/ 24 w 565"/>
                <a:gd name="T7" fmla="*/ 31 h 1107"/>
                <a:gd name="T8" fmla="*/ 25 w 565"/>
                <a:gd name="T9" fmla="*/ 30 h 1107"/>
                <a:gd name="T10" fmla="*/ 25 w 565"/>
                <a:gd name="T11" fmla="*/ 29 h 1107"/>
                <a:gd name="T12" fmla="*/ 26 w 565"/>
                <a:gd name="T13" fmla="*/ 28 h 1107"/>
                <a:gd name="T14" fmla="*/ 26 w 565"/>
                <a:gd name="T15" fmla="*/ 27 h 1107"/>
                <a:gd name="T16" fmla="*/ 27 w 565"/>
                <a:gd name="T17" fmla="*/ 27 h 1107"/>
                <a:gd name="T18" fmla="*/ 27 w 565"/>
                <a:gd name="T19" fmla="*/ 26 h 1107"/>
                <a:gd name="T20" fmla="*/ 28 w 565"/>
                <a:gd name="T21" fmla="*/ 25 h 1107"/>
                <a:gd name="T22" fmla="*/ 29 w 565"/>
                <a:gd name="T23" fmla="*/ 25 h 1107"/>
                <a:gd name="T24" fmla="*/ 29 w 565"/>
                <a:gd name="T25" fmla="*/ 24 h 1107"/>
                <a:gd name="T26" fmla="*/ 30 w 565"/>
                <a:gd name="T27" fmla="*/ 23 h 1107"/>
                <a:gd name="T28" fmla="*/ 31 w 565"/>
                <a:gd name="T29" fmla="*/ 23 h 1107"/>
                <a:gd name="T30" fmla="*/ 32 w 565"/>
                <a:gd name="T31" fmla="*/ 22 h 1107"/>
                <a:gd name="T32" fmla="*/ 32 w 565"/>
                <a:gd name="T33" fmla="*/ 22 h 1107"/>
                <a:gd name="T34" fmla="*/ 33 w 565"/>
                <a:gd name="T35" fmla="*/ 21 h 1107"/>
                <a:gd name="T36" fmla="*/ 34 w 565"/>
                <a:gd name="T37" fmla="*/ 21 h 1107"/>
                <a:gd name="T38" fmla="*/ 35 w 565"/>
                <a:gd name="T39" fmla="*/ 20 h 1107"/>
                <a:gd name="T40" fmla="*/ 35 w 565"/>
                <a:gd name="T41" fmla="*/ 50 h 1107"/>
                <a:gd name="T42" fmla="*/ 34 w 565"/>
                <a:gd name="T43" fmla="*/ 50 h 1107"/>
                <a:gd name="T44" fmla="*/ 34 w 565"/>
                <a:gd name="T45" fmla="*/ 50 h 1107"/>
                <a:gd name="T46" fmla="*/ 33 w 565"/>
                <a:gd name="T47" fmla="*/ 49 h 1107"/>
                <a:gd name="T48" fmla="*/ 32 w 565"/>
                <a:gd name="T49" fmla="*/ 49 h 1107"/>
                <a:gd name="T50" fmla="*/ 32 w 565"/>
                <a:gd name="T51" fmla="*/ 48 h 1107"/>
                <a:gd name="T52" fmla="*/ 31 w 565"/>
                <a:gd name="T53" fmla="*/ 48 h 1107"/>
                <a:gd name="T54" fmla="*/ 30 w 565"/>
                <a:gd name="T55" fmla="*/ 47 h 1107"/>
                <a:gd name="T56" fmla="*/ 30 w 565"/>
                <a:gd name="T57" fmla="*/ 47 h 1107"/>
                <a:gd name="T58" fmla="*/ 29 w 565"/>
                <a:gd name="T59" fmla="*/ 46 h 1107"/>
                <a:gd name="T60" fmla="*/ 28 w 565"/>
                <a:gd name="T61" fmla="*/ 45 h 1107"/>
                <a:gd name="T62" fmla="*/ 28 w 565"/>
                <a:gd name="T63" fmla="*/ 44 h 1107"/>
                <a:gd name="T64" fmla="*/ 27 w 565"/>
                <a:gd name="T65" fmla="*/ 44 h 1107"/>
                <a:gd name="T66" fmla="*/ 26 w 565"/>
                <a:gd name="T67" fmla="*/ 43 h 1107"/>
                <a:gd name="T68" fmla="*/ 26 w 565"/>
                <a:gd name="T69" fmla="*/ 42 h 1107"/>
                <a:gd name="T70" fmla="*/ 25 w 565"/>
                <a:gd name="T71" fmla="*/ 41 h 1107"/>
                <a:gd name="T72" fmla="*/ 25 w 565"/>
                <a:gd name="T73" fmla="*/ 40 h 1107"/>
                <a:gd name="T74" fmla="*/ 10 w 565"/>
                <a:gd name="T75" fmla="*/ 40 h 1107"/>
                <a:gd name="T76" fmla="*/ 10 w 565"/>
                <a:gd name="T77" fmla="*/ 69 h 1107"/>
                <a:gd name="T78" fmla="*/ 0 w 565"/>
                <a:gd name="T79" fmla="*/ 69 h 1107"/>
                <a:gd name="T80" fmla="*/ 0 w 565"/>
                <a:gd name="T81" fmla="*/ 0 h 11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5"/>
                <a:gd name="T124" fmla="*/ 0 h 1107"/>
                <a:gd name="T125" fmla="*/ 565 w 565"/>
                <a:gd name="T126" fmla="*/ 1107 h 11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5" h="1107">
                  <a:moveTo>
                    <a:pt x="0" y="0"/>
                  </a:moveTo>
                  <a:lnTo>
                    <a:pt x="169" y="0"/>
                  </a:lnTo>
                  <a:lnTo>
                    <a:pt x="169" y="487"/>
                  </a:lnTo>
                  <a:lnTo>
                    <a:pt x="394" y="487"/>
                  </a:lnTo>
                  <a:lnTo>
                    <a:pt x="400" y="474"/>
                  </a:lnTo>
                  <a:lnTo>
                    <a:pt x="407" y="461"/>
                  </a:lnTo>
                  <a:lnTo>
                    <a:pt x="414" y="450"/>
                  </a:lnTo>
                  <a:lnTo>
                    <a:pt x="422" y="437"/>
                  </a:lnTo>
                  <a:lnTo>
                    <a:pt x="430" y="425"/>
                  </a:lnTo>
                  <a:lnTo>
                    <a:pt x="440" y="415"/>
                  </a:lnTo>
                  <a:lnTo>
                    <a:pt x="449" y="403"/>
                  </a:lnTo>
                  <a:lnTo>
                    <a:pt x="460" y="392"/>
                  </a:lnTo>
                  <a:lnTo>
                    <a:pt x="470" y="382"/>
                  </a:lnTo>
                  <a:lnTo>
                    <a:pt x="482" y="372"/>
                  </a:lnTo>
                  <a:lnTo>
                    <a:pt x="494" y="362"/>
                  </a:lnTo>
                  <a:lnTo>
                    <a:pt x="507" y="352"/>
                  </a:lnTo>
                  <a:lnTo>
                    <a:pt x="520" y="344"/>
                  </a:lnTo>
                  <a:lnTo>
                    <a:pt x="535" y="334"/>
                  </a:lnTo>
                  <a:lnTo>
                    <a:pt x="550" y="326"/>
                  </a:lnTo>
                  <a:lnTo>
                    <a:pt x="565" y="317"/>
                  </a:lnTo>
                  <a:lnTo>
                    <a:pt x="565" y="801"/>
                  </a:lnTo>
                  <a:lnTo>
                    <a:pt x="553" y="797"/>
                  </a:lnTo>
                  <a:lnTo>
                    <a:pt x="541" y="792"/>
                  </a:lnTo>
                  <a:lnTo>
                    <a:pt x="530" y="785"/>
                  </a:lnTo>
                  <a:lnTo>
                    <a:pt x="519" y="778"/>
                  </a:lnTo>
                  <a:lnTo>
                    <a:pt x="507" y="770"/>
                  </a:lnTo>
                  <a:lnTo>
                    <a:pt x="497" y="762"/>
                  </a:lnTo>
                  <a:lnTo>
                    <a:pt x="486" y="752"/>
                  </a:lnTo>
                  <a:lnTo>
                    <a:pt x="476" y="743"/>
                  </a:lnTo>
                  <a:lnTo>
                    <a:pt x="465" y="731"/>
                  </a:lnTo>
                  <a:lnTo>
                    <a:pt x="455" y="720"/>
                  </a:lnTo>
                  <a:lnTo>
                    <a:pt x="444" y="708"/>
                  </a:lnTo>
                  <a:lnTo>
                    <a:pt x="434" y="694"/>
                  </a:lnTo>
                  <a:lnTo>
                    <a:pt x="425" y="680"/>
                  </a:lnTo>
                  <a:lnTo>
                    <a:pt x="414" y="666"/>
                  </a:lnTo>
                  <a:lnTo>
                    <a:pt x="405" y="650"/>
                  </a:lnTo>
                  <a:lnTo>
                    <a:pt x="396" y="634"/>
                  </a:lnTo>
                  <a:lnTo>
                    <a:pt x="164" y="634"/>
                  </a:lnTo>
                  <a:lnTo>
                    <a:pt x="164" y="1107"/>
                  </a:lnTo>
                  <a:lnTo>
                    <a:pt x="0" y="1107"/>
                  </a:lnTo>
                  <a:lnTo>
                    <a:pt x="0" y="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48888" name="Freeform 1066"/>
            <p:cNvSpPr>
              <a:spLocks/>
            </p:cNvSpPr>
            <p:nvPr/>
          </p:nvSpPr>
          <p:spPr bwMode="auto">
            <a:xfrm>
              <a:off x="3831" y="1794"/>
              <a:ext cx="141" cy="277"/>
            </a:xfrm>
            <a:custGeom>
              <a:avLst/>
              <a:gdLst>
                <a:gd name="T0" fmla="*/ 0 w 565"/>
                <a:gd name="T1" fmla="*/ 0 h 1107"/>
                <a:gd name="T2" fmla="*/ 10 w 565"/>
                <a:gd name="T3" fmla="*/ 0 h 1107"/>
                <a:gd name="T4" fmla="*/ 10 w 565"/>
                <a:gd name="T5" fmla="*/ 31 h 1107"/>
                <a:gd name="T6" fmla="*/ 24 w 565"/>
                <a:gd name="T7" fmla="*/ 31 h 1107"/>
                <a:gd name="T8" fmla="*/ 25 w 565"/>
                <a:gd name="T9" fmla="*/ 30 h 1107"/>
                <a:gd name="T10" fmla="*/ 25 w 565"/>
                <a:gd name="T11" fmla="*/ 29 h 1107"/>
                <a:gd name="T12" fmla="*/ 26 w 565"/>
                <a:gd name="T13" fmla="*/ 28 h 1107"/>
                <a:gd name="T14" fmla="*/ 26 w 565"/>
                <a:gd name="T15" fmla="*/ 27 h 1107"/>
                <a:gd name="T16" fmla="*/ 27 w 565"/>
                <a:gd name="T17" fmla="*/ 27 h 1107"/>
                <a:gd name="T18" fmla="*/ 27 w 565"/>
                <a:gd name="T19" fmla="*/ 26 h 1107"/>
                <a:gd name="T20" fmla="*/ 28 w 565"/>
                <a:gd name="T21" fmla="*/ 25 h 1107"/>
                <a:gd name="T22" fmla="*/ 29 w 565"/>
                <a:gd name="T23" fmla="*/ 25 h 1107"/>
                <a:gd name="T24" fmla="*/ 29 w 565"/>
                <a:gd name="T25" fmla="*/ 24 h 1107"/>
                <a:gd name="T26" fmla="*/ 30 w 565"/>
                <a:gd name="T27" fmla="*/ 23 h 1107"/>
                <a:gd name="T28" fmla="*/ 31 w 565"/>
                <a:gd name="T29" fmla="*/ 23 h 1107"/>
                <a:gd name="T30" fmla="*/ 32 w 565"/>
                <a:gd name="T31" fmla="*/ 22 h 1107"/>
                <a:gd name="T32" fmla="*/ 32 w 565"/>
                <a:gd name="T33" fmla="*/ 22 h 1107"/>
                <a:gd name="T34" fmla="*/ 33 w 565"/>
                <a:gd name="T35" fmla="*/ 21 h 1107"/>
                <a:gd name="T36" fmla="*/ 34 w 565"/>
                <a:gd name="T37" fmla="*/ 21 h 1107"/>
                <a:gd name="T38" fmla="*/ 35 w 565"/>
                <a:gd name="T39" fmla="*/ 20 h 1107"/>
                <a:gd name="T40" fmla="*/ 35 w 565"/>
                <a:gd name="T41" fmla="*/ 50 h 1107"/>
                <a:gd name="T42" fmla="*/ 34 w 565"/>
                <a:gd name="T43" fmla="*/ 50 h 1107"/>
                <a:gd name="T44" fmla="*/ 34 w 565"/>
                <a:gd name="T45" fmla="*/ 50 h 1107"/>
                <a:gd name="T46" fmla="*/ 33 w 565"/>
                <a:gd name="T47" fmla="*/ 49 h 1107"/>
                <a:gd name="T48" fmla="*/ 32 w 565"/>
                <a:gd name="T49" fmla="*/ 49 h 1107"/>
                <a:gd name="T50" fmla="*/ 32 w 565"/>
                <a:gd name="T51" fmla="*/ 48 h 1107"/>
                <a:gd name="T52" fmla="*/ 31 w 565"/>
                <a:gd name="T53" fmla="*/ 48 h 1107"/>
                <a:gd name="T54" fmla="*/ 30 w 565"/>
                <a:gd name="T55" fmla="*/ 47 h 1107"/>
                <a:gd name="T56" fmla="*/ 30 w 565"/>
                <a:gd name="T57" fmla="*/ 47 h 1107"/>
                <a:gd name="T58" fmla="*/ 29 w 565"/>
                <a:gd name="T59" fmla="*/ 46 h 1107"/>
                <a:gd name="T60" fmla="*/ 28 w 565"/>
                <a:gd name="T61" fmla="*/ 45 h 1107"/>
                <a:gd name="T62" fmla="*/ 28 w 565"/>
                <a:gd name="T63" fmla="*/ 44 h 1107"/>
                <a:gd name="T64" fmla="*/ 27 w 565"/>
                <a:gd name="T65" fmla="*/ 44 h 1107"/>
                <a:gd name="T66" fmla="*/ 26 w 565"/>
                <a:gd name="T67" fmla="*/ 43 h 1107"/>
                <a:gd name="T68" fmla="*/ 26 w 565"/>
                <a:gd name="T69" fmla="*/ 42 h 1107"/>
                <a:gd name="T70" fmla="*/ 25 w 565"/>
                <a:gd name="T71" fmla="*/ 41 h 1107"/>
                <a:gd name="T72" fmla="*/ 25 w 565"/>
                <a:gd name="T73" fmla="*/ 40 h 1107"/>
                <a:gd name="T74" fmla="*/ 10 w 565"/>
                <a:gd name="T75" fmla="*/ 40 h 1107"/>
                <a:gd name="T76" fmla="*/ 10 w 565"/>
                <a:gd name="T77" fmla="*/ 69 h 1107"/>
                <a:gd name="T78" fmla="*/ 0 w 565"/>
                <a:gd name="T79" fmla="*/ 69 h 1107"/>
                <a:gd name="T80" fmla="*/ 0 w 565"/>
                <a:gd name="T81" fmla="*/ 0 h 11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5"/>
                <a:gd name="T124" fmla="*/ 0 h 1107"/>
                <a:gd name="T125" fmla="*/ 565 w 565"/>
                <a:gd name="T126" fmla="*/ 1107 h 11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5" h="1107">
                  <a:moveTo>
                    <a:pt x="0" y="0"/>
                  </a:moveTo>
                  <a:lnTo>
                    <a:pt x="169" y="0"/>
                  </a:lnTo>
                  <a:lnTo>
                    <a:pt x="169" y="487"/>
                  </a:lnTo>
                  <a:lnTo>
                    <a:pt x="394" y="487"/>
                  </a:lnTo>
                  <a:lnTo>
                    <a:pt x="400" y="474"/>
                  </a:lnTo>
                  <a:lnTo>
                    <a:pt x="407" y="461"/>
                  </a:lnTo>
                  <a:lnTo>
                    <a:pt x="414" y="450"/>
                  </a:lnTo>
                  <a:lnTo>
                    <a:pt x="422" y="437"/>
                  </a:lnTo>
                  <a:lnTo>
                    <a:pt x="430" y="425"/>
                  </a:lnTo>
                  <a:lnTo>
                    <a:pt x="440" y="415"/>
                  </a:lnTo>
                  <a:lnTo>
                    <a:pt x="449" y="403"/>
                  </a:lnTo>
                  <a:lnTo>
                    <a:pt x="460" y="392"/>
                  </a:lnTo>
                  <a:lnTo>
                    <a:pt x="470" y="382"/>
                  </a:lnTo>
                  <a:lnTo>
                    <a:pt x="482" y="372"/>
                  </a:lnTo>
                  <a:lnTo>
                    <a:pt x="494" y="362"/>
                  </a:lnTo>
                  <a:lnTo>
                    <a:pt x="507" y="352"/>
                  </a:lnTo>
                  <a:lnTo>
                    <a:pt x="520" y="344"/>
                  </a:lnTo>
                  <a:lnTo>
                    <a:pt x="535" y="334"/>
                  </a:lnTo>
                  <a:lnTo>
                    <a:pt x="550" y="326"/>
                  </a:lnTo>
                  <a:lnTo>
                    <a:pt x="565" y="317"/>
                  </a:lnTo>
                  <a:lnTo>
                    <a:pt x="565" y="801"/>
                  </a:lnTo>
                  <a:lnTo>
                    <a:pt x="553" y="797"/>
                  </a:lnTo>
                  <a:lnTo>
                    <a:pt x="541" y="792"/>
                  </a:lnTo>
                  <a:lnTo>
                    <a:pt x="530" y="785"/>
                  </a:lnTo>
                  <a:lnTo>
                    <a:pt x="519" y="778"/>
                  </a:lnTo>
                  <a:lnTo>
                    <a:pt x="507" y="770"/>
                  </a:lnTo>
                  <a:lnTo>
                    <a:pt x="497" y="762"/>
                  </a:lnTo>
                  <a:lnTo>
                    <a:pt x="486" y="752"/>
                  </a:lnTo>
                  <a:lnTo>
                    <a:pt x="476" y="743"/>
                  </a:lnTo>
                  <a:lnTo>
                    <a:pt x="465" y="731"/>
                  </a:lnTo>
                  <a:lnTo>
                    <a:pt x="455" y="720"/>
                  </a:lnTo>
                  <a:lnTo>
                    <a:pt x="444" y="708"/>
                  </a:lnTo>
                  <a:lnTo>
                    <a:pt x="434" y="694"/>
                  </a:lnTo>
                  <a:lnTo>
                    <a:pt x="425" y="680"/>
                  </a:lnTo>
                  <a:lnTo>
                    <a:pt x="414" y="666"/>
                  </a:lnTo>
                  <a:lnTo>
                    <a:pt x="405" y="650"/>
                  </a:lnTo>
                  <a:lnTo>
                    <a:pt x="396" y="634"/>
                  </a:lnTo>
                  <a:lnTo>
                    <a:pt x="164" y="634"/>
                  </a:lnTo>
                  <a:lnTo>
                    <a:pt x="164" y="1107"/>
                  </a:lnTo>
                  <a:lnTo>
                    <a:pt x="0" y="1107"/>
                  </a:lnTo>
                  <a:lnTo>
                    <a:pt x="0" y="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409643" name="Freeform 1067"/>
          <p:cNvSpPr>
            <a:spLocks/>
          </p:cNvSpPr>
          <p:nvPr/>
        </p:nvSpPr>
        <p:spPr bwMode="auto">
          <a:xfrm>
            <a:off x="2809875" y="4565650"/>
            <a:ext cx="990600" cy="125413"/>
          </a:xfrm>
          <a:custGeom>
            <a:avLst/>
            <a:gdLst>
              <a:gd name="T0" fmla="*/ 574595625 w 624"/>
              <a:gd name="T1" fmla="*/ 47883953 h 79"/>
              <a:gd name="T2" fmla="*/ 355342825 w 624"/>
              <a:gd name="T3" fmla="*/ 40322661 h 79"/>
              <a:gd name="T4" fmla="*/ 189012513 w 624"/>
              <a:gd name="T5" fmla="*/ 78125949 h 79"/>
              <a:gd name="T6" fmla="*/ 120967500 w 624"/>
              <a:gd name="T7" fmla="*/ 131048647 h 79"/>
              <a:gd name="T8" fmla="*/ 0 w 624"/>
              <a:gd name="T9" fmla="*/ 123488942 h 79"/>
              <a:gd name="T10" fmla="*/ 287297813 w 624"/>
              <a:gd name="T11" fmla="*/ 176411641 h 79"/>
              <a:gd name="T12" fmla="*/ 483870000 w 624"/>
              <a:gd name="T13" fmla="*/ 153730938 h 79"/>
              <a:gd name="T14" fmla="*/ 665321250 w 624"/>
              <a:gd name="T15" fmla="*/ 176411641 h 79"/>
              <a:gd name="T16" fmla="*/ 733366263 w 624"/>
              <a:gd name="T17" fmla="*/ 199093931 h 79"/>
              <a:gd name="T18" fmla="*/ 884574050 w 624"/>
              <a:gd name="T19" fmla="*/ 183972933 h 79"/>
              <a:gd name="T20" fmla="*/ 1353324700 w 624"/>
              <a:gd name="T21" fmla="*/ 183972933 h 79"/>
              <a:gd name="T22" fmla="*/ 1572577500 w 624"/>
              <a:gd name="T23" fmla="*/ 191532639 h 79"/>
              <a:gd name="T24" fmla="*/ 1527214688 w 624"/>
              <a:gd name="T25" fmla="*/ 131048647 h 79"/>
              <a:gd name="T26" fmla="*/ 1413808450 w 624"/>
              <a:gd name="T27" fmla="*/ 108367945 h 79"/>
              <a:gd name="T28" fmla="*/ 1300400625 w 624"/>
              <a:gd name="T29" fmla="*/ 70564656 h 79"/>
              <a:gd name="T30" fmla="*/ 1066025300 w 624"/>
              <a:gd name="T31" fmla="*/ 85685654 h 79"/>
              <a:gd name="T32" fmla="*/ 1050904363 w 624"/>
              <a:gd name="T33" fmla="*/ 63004951 h 79"/>
              <a:gd name="T34" fmla="*/ 1013102813 w 624"/>
              <a:gd name="T35" fmla="*/ 55443659 h 79"/>
              <a:gd name="T36" fmla="*/ 801409688 w 624"/>
              <a:gd name="T37" fmla="*/ 55443659 h 79"/>
              <a:gd name="T38" fmla="*/ 793848425 w 624"/>
              <a:gd name="T39" fmla="*/ 32762956 h 79"/>
              <a:gd name="T40" fmla="*/ 672882513 w 624"/>
              <a:gd name="T41" fmla="*/ 17641958 h 79"/>
              <a:gd name="T42" fmla="*/ 574595625 w 624"/>
              <a:gd name="T43" fmla="*/ 10080665 h 79"/>
              <a:gd name="T44" fmla="*/ 574595625 w 624"/>
              <a:gd name="T45" fmla="*/ 47883953 h 7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24"/>
              <a:gd name="T70" fmla="*/ 0 h 79"/>
              <a:gd name="T71" fmla="*/ 624 w 624"/>
              <a:gd name="T72" fmla="*/ 79 h 7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24" h="79">
                <a:moveTo>
                  <a:pt x="228" y="19"/>
                </a:moveTo>
                <a:cubicBezTo>
                  <a:pt x="172" y="41"/>
                  <a:pt x="222" y="14"/>
                  <a:pt x="141" y="16"/>
                </a:cubicBezTo>
                <a:cubicBezTo>
                  <a:pt x="120" y="48"/>
                  <a:pt x="113" y="26"/>
                  <a:pt x="75" y="31"/>
                </a:cubicBezTo>
                <a:cubicBezTo>
                  <a:pt x="65" y="37"/>
                  <a:pt x="58" y="46"/>
                  <a:pt x="48" y="52"/>
                </a:cubicBezTo>
                <a:cubicBezTo>
                  <a:pt x="20" y="43"/>
                  <a:pt x="36" y="45"/>
                  <a:pt x="0" y="49"/>
                </a:cubicBezTo>
                <a:cubicBezTo>
                  <a:pt x="19" y="78"/>
                  <a:pt x="90" y="69"/>
                  <a:pt x="114" y="70"/>
                </a:cubicBezTo>
                <a:cubicBezTo>
                  <a:pt x="142" y="68"/>
                  <a:pt x="164" y="64"/>
                  <a:pt x="192" y="61"/>
                </a:cubicBezTo>
                <a:cubicBezTo>
                  <a:pt x="216" y="64"/>
                  <a:pt x="240" y="66"/>
                  <a:pt x="264" y="70"/>
                </a:cubicBezTo>
                <a:cubicBezTo>
                  <a:pt x="273" y="72"/>
                  <a:pt x="291" y="79"/>
                  <a:pt x="291" y="79"/>
                </a:cubicBezTo>
                <a:cubicBezTo>
                  <a:pt x="321" y="71"/>
                  <a:pt x="306" y="70"/>
                  <a:pt x="351" y="73"/>
                </a:cubicBezTo>
                <a:cubicBezTo>
                  <a:pt x="404" y="55"/>
                  <a:pt x="487" y="72"/>
                  <a:pt x="537" y="73"/>
                </a:cubicBezTo>
                <a:cubicBezTo>
                  <a:pt x="575" y="76"/>
                  <a:pt x="587" y="79"/>
                  <a:pt x="624" y="76"/>
                </a:cubicBezTo>
                <a:cubicBezTo>
                  <a:pt x="621" y="62"/>
                  <a:pt x="620" y="57"/>
                  <a:pt x="606" y="52"/>
                </a:cubicBezTo>
                <a:cubicBezTo>
                  <a:pt x="590" y="36"/>
                  <a:pt x="586" y="40"/>
                  <a:pt x="561" y="43"/>
                </a:cubicBezTo>
                <a:cubicBezTo>
                  <a:pt x="524" y="39"/>
                  <a:pt x="542" y="37"/>
                  <a:pt x="516" y="28"/>
                </a:cubicBezTo>
                <a:cubicBezTo>
                  <a:pt x="488" y="31"/>
                  <a:pt x="448" y="36"/>
                  <a:pt x="423" y="34"/>
                </a:cubicBezTo>
                <a:cubicBezTo>
                  <a:pt x="419" y="34"/>
                  <a:pt x="420" y="27"/>
                  <a:pt x="417" y="25"/>
                </a:cubicBezTo>
                <a:cubicBezTo>
                  <a:pt x="413" y="22"/>
                  <a:pt x="407" y="23"/>
                  <a:pt x="402" y="22"/>
                </a:cubicBezTo>
                <a:cubicBezTo>
                  <a:pt x="374" y="24"/>
                  <a:pt x="345" y="28"/>
                  <a:pt x="318" y="22"/>
                </a:cubicBezTo>
                <a:cubicBezTo>
                  <a:pt x="315" y="21"/>
                  <a:pt x="317" y="15"/>
                  <a:pt x="315" y="13"/>
                </a:cubicBezTo>
                <a:cubicBezTo>
                  <a:pt x="304" y="2"/>
                  <a:pt x="283" y="8"/>
                  <a:pt x="267" y="7"/>
                </a:cubicBezTo>
                <a:cubicBezTo>
                  <a:pt x="247" y="0"/>
                  <a:pt x="242" y="18"/>
                  <a:pt x="228" y="4"/>
                </a:cubicBezTo>
                <a:cubicBezTo>
                  <a:pt x="228" y="4"/>
                  <a:pt x="228" y="19"/>
                  <a:pt x="228" y="19"/>
                </a:cubicBezTo>
                <a:close/>
              </a:path>
            </a:pathLst>
          </a:custGeom>
          <a:solidFill>
            <a:srgbClr val="C3D6DB"/>
          </a:solidFill>
          <a:ln w="9525">
            <a:solidFill>
              <a:schemeClr val="tx1"/>
            </a:solidFill>
            <a:round/>
            <a:headEnd/>
            <a:tailEnd/>
          </a:ln>
        </p:spPr>
        <p:txBody>
          <a:bodyPr/>
          <a:lstStyle/>
          <a:p>
            <a:endParaRPr lang="es-ES"/>
          </a:p>
        </p:txBody>
      </p:sp>
      <p:sp>
        <p:nvSpPr>
          <p:cNvPr id="409644" name="Oval 1068"/>
          <p:cNvSpPr>
            <a:spLocks noChangeArrowheads="1"/>
          </p:cNvSpPr>
          <p:nvPr/>
        </p:nvSpPr>
        <p:spPr bwMode="auto">
          <a:xfrm>
            <a:off x="3203575" y="3429000"/>
            <a:ext cx="71438" cy="71438"/>
          </a:xfrm>
          <a:prstGeom prst="ellipse">
            <a:avLst/>
          </a:prstGeom>
          <a:solidFill>
            <a:srgbClr val="C3D6DB"/>
          </a:solidFill>
          <a:ln w="9525">
            <a:solidFill>
              <a:schemeClr val="tx1"/>
            </a:solidFill>
            <a:round/>
            <a:headEnd/>
            <a:tailEnd/>
          </a:ln>
        </p:spPr>
        <p:txBody>
          <a:bodyPr wrap="none" anchor="ctr"/>
          <a:lstStyle/>
          <a:p>
            <a:endParaRPr lang="es-ES"/>
          </a:p>
        </p:txBody>
      </p:sp>
      <p:sp>
        <p:nvSpPr>
          <p:cNvPr id="409645" name="Oval 1069"/>
          <p:cNvSpPr>
            <a:spLocks noChangeArrowheads="1"/>
          </p:cNvSpPr>
          <p:nvPr/>
        </p:nvSpPr>
        <p:spPr bwMode="auto">
          <a:xfrm>
            <a:off x="3203575" y="3789363"/>
            <a:ext cx="71438" cy="144462"/>
          </a:xfrm>
          <a:prstGeom prst="ellipse">
            <a:avLst/>
          </a:prstGeom>
          <a:solidFill>
            <a:srgbClr val="C3D6DB"/>
          </a:solidFill>
          <a:ln w="9525">
            <a:solidFill>
              <a:schemeClr val="tx1"/>
            </a:solidFill>
            <a:round/>
            <a:headEnd/>
            <a:tailEnd/>
          </a:ln>
        </p:spPr>
        <p:txBody>
          <a:bodyPr wrap="none" anchor="ctr"/>
          <a:lstStyle/>
          <a:p>
            <a:endParaRPr lang="es-ES"/>
          </a:p>
        </p:txBody>
      </p:sp>
      <p:sp>
        <p:nvSpPr>
          <p:cNvPr id="409646" name="Oval 1070"/>
          <p:cNvSpPr>
            <a:spLocks noChangeArrowheads="1"/>
          </p:cNvSpPr>
          <p:nvPr/>
        </p:nvSpPr>
        <p:spPr bwMode="auto">
          <a:xfrm>
            <a:off x="3276600" y="4365625"/>
            <a:ext cx="71438" cy="144463"/>
          </a:xfrm>
          <a:prstGeom prst="ellipse">
            <a:avLst/>
          </a:prstGeom>
          <a:solidFill>
            <a:srgbClr val="C3D6DB"/>
          </a:solidFill>
          <a:ln w="9525">
            <a:solidFill>
              <a:schemeClr val="tx1"/>
            </a:solidFill>
            <a:round/>
            <a:headEnd/>
            <a:tailEnd/>
          </a:ln>
        </p:spPr>
        <p:txBody>
          <a:bodyPr wrap="none" anchor="ctr"/>
          <a:lstStyle/>
          <a:p>
            <a:endParaRPr lang="es-ES"/>
          </a:p>
        </p:txBody>
      </p:sp>
      <p:sp>
        <p:nvSpPr>
          <p:cNvPr id="409647" name="AutoShape 1071"/>
          <p:cNvSpPr>
            <a:spLocks noChangeArrowheads="1"/>
          </p:cNvSpPr>
          <p:nvPr/>
        </p:nvSpPr>
        <p:spPr bwMode="auto">
          <a:xfrm>
            <a:off x="179388" y="895940"/>
            <a:ext cx="4144962" cy="1940957"/>
          </a:xfrm>
          <a:prstGeom prst="wedgeRoundRectCallout">
            <a:avLst>
              <a:gd name="adj1" fmla="val 94657"/>
              <a:gd name="adj2" fmla="val 67625"/>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dirty="0"/>
              <a:t>Galden pedala sakatzerakoan likidoak ihes egiten badu ezin da hedatu likidoaren presioa. Ondorioz, ibilgailuak mantsotzeko aukera galtzen du eta arriskua oso handia </a:t>
            </a:r>
            <a:r>
              <a:rPr lang="eu-ES" dirty="0" smtClean="0"/>
              <a:t>da</a:t>
            </a:r>
          </a:p>
          <a:p>
            <a:pPr algn="ctr" eaLnBrk="1" hangingPunct="1"/>
            <a:r>
              <a:rPr lang="eu-ES" dirty="0" smtClean="0"/>
              <a:t>.</a:t>
            </a:r>
            <a:endParaRPr lang="eu-ES" dirty="0"/>
          </a:p>
        </p:txBody>
      </p:sp>
      <p:pic>
        <p:nvPicPr>
          <p:cNvPr id="5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079649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605"/>
                                        </p:tgtEl>
                                        <p:attrNameLst>
                                          <p:attrName>style.visibility</p:attrName>
                                        </p:attrNameLst>
                                      </p:cBhvr>
                                      <p:to>
                                        <p:strVal val="visible"/>
                                      </p:to>
                                    </p:set>
                                    <p:animEffect transition="in" filter="fade">
                                      <p:cBhvr>
                                        <p:cTn id="7" dur="1000"/>
                                        <p:tgtEl>
                                          <p:spTgt spid="409605"/>
                                        </p:tgtEl>
                                      </p:cBhvr>
                                    </p:animEffect>
                                    <p:anim calcmode="lin" valueType="num">
                                      <p:cBhvr>
                                        <p:cTn id="8" dur="1000" fill="hold"/>
                                        <p:tgtEl>
                                          <p:spTgt spid="409605"/>
                                        </p:tgtEl>
                                        <p:attrNameLst>
                                          <p:attrName>ppt_x</p:attrName>
                                        </p:attrNameLst>
                                      </p:cBhvr>
                                      <p:tavLst>
                                        <p:tav tm="0">
                                          <p:val>
                                            <p:strVal val="#ppt_x"/>
                                          </p:val>
                                        </p:tav>
                                        <p:tav tm="100000">
                                          <p:val>
                                            <p:strVal val="#ppt_x"/>
                                          </p:val>
                                        </p:tav>
                                      </p:tavLst>
                                    </p:anim>
                                    <p:anim calcmode="lin" valueType="num">
                                      <p:cBhvr>
                                        <p:cTn id="9" dur="1000" fill="hold"/>
                                        <p:tgtEl>
                                          <p:spTgt spid="40960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xit" presetSubtype="0" fill="hold" grpId="0" nodeType="afterEffect">
                                  <p:stCondLst>
                                    <p:cond delay="0"/>
                                  </p:stCondLst>
                                  <p:childTnLst>
                                    <p:animEffect transition="out" filter="fade">
                                      <p:cBhvr>
                                        <p:cTn id="12" dur="2000"/>
                                        <p:tgtEl>
                                          <p:spTgt spid="409603"/>
                                        </p:tgtEl>
                                      </p:cBhvr>
                                    </p:animEffect>
                                    <p:set>
                                      <p:cBhvr>
                                        <p:cTn id="13" dur="1" fill="hold">
                                          <p:stCondLst>
                                            <p:cond delay="1999"/>
                                          </p:stCondLst>
                                        </p:cTn>
                                        <p:tgtEl>
                                          <p:spTgt spid="409603"/>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409602"/>
                                        </p:tgtEl>
                                        <p:attrNameLst>
                                          <p:attrName>style.visibility</p:attrName>
                                        </p:attrNameLst>
                                      </p:cBhvr>
                                      <p:to>
                                        <p:strVal val="visible"/>
                                      </p:to>
                                    </p:set>
                                    <p:animEffect transition="in" filter="fade">
                                      <p:cBhvr>
                                        <p:cTn id="16" dur="2000"/>
                                        <p:tgtEl>
                                          <p:spTgt spid="409602"/>
                                        </p:tgtEl>
                                      </p:cBhvr>
                                    </p:animEffect>
                                  </p:childTnLst>
                                </p:cTn>
                              </p:par>
                            </p:childTnLst>
                          </p:cTn>
                        </p:par>
                        <p:par>
                          <p:cTn id="17" fill="hold" nodeType="afterGroup">
                            <p:stCondLst>
                              <p:cond delay="3000"/>
                            </p:stCondLst>
                            <p:childTnLst>
                              <p:par>
                                <p:cTn id="18" presetID="22" presetClass="entr" presetSubtype="1" fill="hold" grpId="0" nodeType="afterEffect">
                                  <p:stCondLst>
                                    <p:cond delay="0"/>
                                  </p:stCondLst>
                                  <p:childTnLst>
                                    <p:set>
                                      <p:cBhvr>
                                        <p:cTn id="19" dur="1" fill="hold">
                                          <p:stCondLst>
                                            <p:cond delay="0"/>
                                          </p:stCondLst>
                                        </p:cTn>
                                        <p:tgtEl>
                                          <p:spTgt spid="409644"/>
                                        </p:tgtEl>
                                        <p:attrNameLst>
                                          <p:attrName>style.visibility</p:attrName>
                                        </p:attrNameLst>
                                      </p:cBhvr>
                                      <p:to>
                                        <p:strVal val="visible"/>
                                      </p:to>
                                    </p:set>
                                    <p:animEffect transition="in" filter="wipe(up)">
                                      <p:cBhvr>
                                        <p:cTn id="20" dur="1000"/>
                                        <p:tgtEl>
                                          <p:spTgt spid="409644"/>
                                        </p:tgtEl>
                                      </p:cBhvr>
                                    </p:animEffect>
                                  </p:childTnLst>
                                </p:cTn>
                              </p:par>
                            </p:childTnLst>
                          </p:cTn>
                        </p:par>
                        <p:par>
                          <p:cTn id="21" fill="hold" nodeType="afterGroup">
                            <p:stCondLst>
                              <p:cond delay="4000"/>
                            </p:stCondLst>
                            <p:childTnLst>
                              <p:par>
                                <p:cTn id="22" presetID="22" presetClass="exit" presetSubtype="1" fill="hold" grpId="1" nodeType="afterEffect">
                                  <p:stCondLst>
                                    <p:cond delay="0"/>
                                  </p:stCondLst>
                                  <p:childTnLst>
                                    <p:animEffect transition="out" filter="wipe(up)">
                                      <p:cBhvr>
                                        <p:cTn id="23" dur="500"/>
                                        <p:tgtEl>
                                          <p:spTgt spid="409644"/>
                                        </p:tgtEl>
                                      </p:cBhvr>
                                    </p:animEffect>
                                    <p:set>
                                      <p:cBhvr>
                                        <p:cTn id="24" dur="1" fill="hold">
                                          <p:stCondLst>
                                            <p:cond delay="499"/>
                                          </p:stCondLst>
                                        </p:cTn>
                                        <p:tgtEl>
                                          <p:spTgt spid="409644"/>
                                        </p:tgtEl>
                                        <p:attrNameLst>
                                          <p:attrName>style.visibility</p:attrName>
                                        </p:attrNameLst>
                                      </p:cBhvr>
                                      <p:to>
                                        <p:strVal val="hidden"/>
                                      </p:to>
                                    </p:set>
                                  </p:childTnLst>
                                </p:cTn>
                              </p:par>
                              <p:par>
                                <p:cTn id="25" presetID="22" presetClass="entr" presetSubtype="1" fill="hold" grpId="0" nodeType="withEffect">
                                  <p:stCondLst>
                                    <p:cond delay="0"/>
                                  </p:stCondLst>
                                  <p:childTnLst>
                                    <p:set>
                                      <p:cBhvr>
                                        <p:cTn id="26" dur="1" fill="hold">
                                          <p:stCondLst>
                                            <p:cond delay="0"/>
                                          </p:stCondLst>
                                        </p:cTn>
                                        <p:tgtEl>
                                          <p:spTgt spid="409645"/>
                                        </p:tgtEl>
                                        <p:attrNameLst>
                                          <p:attrName>style.visibility</p:attrName>
                                        </p:attrNameLst>
                                      </p:cBhvr>
                                      <p:to>
                                        <p:strVal val="visible"/>
                                      </p:to>
                                    </p:set>
                                    <p:animEffect transition="in" filter="wipe(up)">
                                      <p:cBhvr>
                                        <p:cTn id="27" dur="500"/>
                                        <p:tgtEl>
                                          <p:spTgt spid="409645"/>
                                        </p:tgtEl>
                                      </p:cBhvr>
                                    </p:animEffect>
                                  </p:childTnLst>
                                </p:cTn>
                              </p:par>
                            </p:childTnLst>
                          </p:cTn>
                        </p:par>
                        <p:par>
                          <p:cTn id="28" fill="hold" nodeType="afterGroup">
                            <p:stCondLst>
                              <p:cond delay="4500"/>
                            </p:stCondLst>
                            <p:childTnLst>
                              <p:par>
                                <p:cTn id="29" presetID="22" presetClass="exit" presetSubtype="1" fill="hold" grpId="1" nodeType="afterEffect">
                                  <p:stCondLst>
                                    <p:cond delay="0"/>
                                  </p:stCondLst>
                                  <p:childTnLst>
                                    <p:animEffect transition="out" filter="wipe(up)">
                                      <p:cBhvr>
                                        <p:cTn id="30" dur="500"/>
                                        <p:tgtEl>
                                          <p:spTgt spid="409645"/>
                                        </p:tgtEl>
                                      </p:cBhvr>
                                    </p:animEffect>
                                    <p:set>
                                      <p:cBhvr>
                                        <p:cTn id="31" dur="1" fill="hold">
                                          <p:stCondLst>
                                            <p:cond delay="499"/>
                                          </p:stCondLst>
                                        </p:cTn>
                                        <p:tgtEl>
                                          <p:spTgt spid="409645"/>
                                        </p:tgtEl>
                                        <p:attrNameLst>
                                          <p:attrName>style.visibility</p:attrName>
                                        </p:attrNameLst>
                                      </p:cBhvr>
                                      <p:to>
                                        <p:strVal val="hidden"/>
                                      </p:to>
                                    </p:set>
                                  </p:childTnLst>
                                </p:cTn>
                              </p:par>
                              <p:par>
                                <p:cTn id="32" presetID="22" presetClass="entr" presetSubtype="1" fill="hold" grpId="0" nodeType="withEffect">
                                  <p:stCondLst>
                                    <p:cond delay="0"/>
                                  </p:stCondLst>
                                  <p:childTnLst>
                                    <p:set>
                                      <p:cBhvr>
                                        <p:cTn id="33" dur="1" fill="hold">
                                          <p:stCondLst>
                                            <p:cond delay="0"/>
                                          </p:stCondLst>
                                        </p:cTn>
                                        <p:tgtEl>
                                          <p:spTgt spid="409646"/>
                                        </p:tgtEl>
                                        <p:attrNameLst>
                                          <p:attrName>style.visibility</p:attrName>
                                        </p:attrNameLst>
                                      </p:cBhvr>
                                      <p:to>
                                        <p:strVal val="visible"/>
                                      </p:to>
                                    </p:set>
                                    <p:animEffect transition="in" filter="wipe(up)">
                                      <p:cBhvr>
                                        <p:cTn id="34" dur="500"/>
                                        <p:tgtEl>
                                          <p:spTgt spid="409646"/>
                                        </p:tgtEl>
                                      </p:cBhvr>
                                    </p:animEffect>
                                  </p:childTnLst>
                                </p:cTn>
                              </p:par>
                            </p:childTnLst>
                          </p:cTn>
                        </p:par>
                        <p:par>
                          <p:cTn id="35" fill="hold" nodeType="afterGroup">
                            <p:stCondLst>
                              <p:cond delay="5000"/>
                            </p:stCondLst>
                            <p:childTnLst>
                              <p:par>
                                <p:cTn id="36" presetID="22" presetClass="exit" presetSubtype="1" fill="hold" grpId="1" nodeType="afterEffect">
                                  <p:stCondLst>
                                    <p:cond delay="0"/>
                                  </p:stCondLst>
                                  <p:childTnLst>
                                    <p:animEffect transition="out" filter="wipe(up)">
                                      <p:cBhvr>
                                        <p:cTn id="37" dur="500"/>
                                        <p:tgtEl>
                                          <p:spTgt spid="409646"/>
                                        </p:tgtEl>
                                      </p:cBhvr>
                                    </p:animEffect>
                                    <p:set>
                                      <p:cBhvr>
                                        <p:cTn id="38" dur="1" fill="hold">
                                          <p:stCondLst>
                                            <p:cond delay="499"/>
                                          </p:stCondLst>
                                        </p:cTn>
                                        <p:tgtEl>
                                          <p:spTgt spid="409646"/>
                                        </p:tgtEl>
                                        <p:attrNameLst>
                                          <p:attrName>style.visibility</p:attrName>
                                        </p:attrNameLst>
                                      </p:cBhvr>
                                      <p:to>
                                        <p:strVal val="hidden"/>
                                      </p:to>
                                    </p:set>
                                  </p:childTnLst>
                                </p:cTn>
                              </p:par>
                              <p:par>
                                <p:cTn id="39" presetID="22" presetClass="entr" presetSubtype="4" fill="hold" grpId="0" nodeType="withEffect">
                                  <p:stCondLst>
                                    <p:cond delay="0"/>
                                  </p:stCondLst>
                                  <p:childTnLst>
                                    <p:set>
                                      <p:cBhvr>
                                        <p:cTn id="40" dur="1" fill="hold">
                                          <p:stCondLst>
                                            <p:cond delay="0"/>
                                          </p:stCondLst>
                                        </p:cTn>
                                        <p:tgtEl>
                                          <p:spTgt spid="409643"/>
                                        </p:tgtEl>
                                        <p:attrNameLst>
                                          <p:attrName>style.visibility</p:attrName>
                                        </p:attrNameLst>
                                      </p:cBhvr>
                                      <p:to>
                                        <p:strVal val="visible"/>
                                      </p:to>
                                    </p:set>
                                    <p:animEffect transition="in" filter="wipe(down)">
                                      <p:cBhvr>
                                        <p:cTn id="41" dur="500"/>
                                        <p:tgtEl>
                                          <p:spTgt spid="40964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8" presetClass="emph" presetSubtype="0" fill="hold" nodeType="clickEffect">
                                  <p:stCondLst>
                                    <p:cond delay="0"/>
                                  </p:stCondLst>
                                  <p:childTnLst>
                                    <p:animRot by="-1800000">
                                      <p:cBhvr>
                                        <p:cTn id="45" dur="2000" fill="hold"/>
                                        <p:tgtEl>
                                          <p:spTgt spid="3"/>
                                        </p:tgtEl>
                                        <p:attrNameLst>
                                          <p:attrName>r</p:attrName>
                                        </p:attrNameLst>
                                      </p:cBhvr>
                                    </p:animRot>
                                  </p:childTnLst>
                                </p:cTn>
                              </p:par>
                              <p:par>
                                <p:cTn id="46" presetID="63" presetClass="path" presetSubtype="0" fill="hold" nodeType="withEffect">
                                  <p:stCondLst>
                                    <p:cond delay="0"/>
                                  </p:stCondLst>
                                  <p:childTnLst>
                                    <p:animMotion origin="layout" path="M -5.55556E-7 -1.48148E-6 L 0.01597 -1.48148E-6 " pathEditMode="relative" rAng="0" ptsTypes="AA">
                                      <p:cBhvr>
                                        <p:cTn id="47" dur="2000" fill="hold"/>
                                        <p:tgtEl>
                                          <p:spTgt spid="5"/>
                                        </p:tgtEl>
                                        <p:attrNameLst>
                                          <p:attrName>ppt_x</p:attrName>
                                          <p:attrName>ppt_y</p:attrName>
                                        </p:attrNameLst>
                                      </p:cBhvr>
                                      <p:rCtr x="799" y="0"/>
                                    </p:animMotion>
                                  </p:childTnLst>
                                </p:cTn>
                              </p:par>
                            </p:childTnLst>
                          </p:cTn>
                        </p:par>
                        <p:par>
                          <p:cTn id="48" fill="hold" nodeType="afterGroup">
                            <p:stCondLst>
                              <p:cond delay="2000"/>
                            </p:stCondLst>
                            <p:childTnLst>
                              <p:par>
                                <p:cTn id="49" presetID="23" presetClass="entr" presetSubtype="16" fill="hold" grpId="0" nodeType="afterEffect">
                                  <p:stCondLst>
                                    <p:cond delay="0"/>
                                  </p:stCondLst>
                                  <p:childTnLst>
                                    <p:set>
                                      <p:cBhvr>
                                        <p:cTn id="50" dur="1" fill="hold">
                                          <p:stCondLst>
                                            <p:cond delay="0"/>
                                          </p:stCondLst>
                                        </p:cTn>
                                        <p:tgtEl>
                                          <p:spTgt spid="409647"/>
                                        </p:tgtEl>
                                        <p:attrNameLst>
                                          <p:attrName>style.visibility</p:attrName>
                                        </p:attrNameLst>
                                      </p:cBhvr>
                                      <p:to>
                                        <p:strVal val="visible"/>
                                      </p:to>
                                    </p:set>
                                    <p:anim calcmode="lin" valueType="num">
                                      <p:cBhvr>
                                        <p:cTn id="51" dur="500" fill="hold"/>
                                        <p:tgtEl>
                                          <p:spTgt spid="409647"/>
                                        </p:tgtEl>
                                        <p:attrNameLst>
                                          <p:attrName>ppt_w</p:attrName>
                                        </p:attrNameLst>
                                      </p:cBhvr>
                                      <p:tavLst>
                                        <p:tav tm="0">
                                          <p:val>
                                            <p:fltVal val="0"/>
                                          </p:val>
                                        </p:tav>
                                        <p:tav tm="100000">
                                          <p:val>
                                            <p:strVal val="#ppt_w"/>
                                          </p:val>
                                        </p:tav>
                                      </p:tavLst>
                                    </p:anim>
                                    <p:anim calcmode="lin" valueType="num">
                                      <p:cBhvr>
                                        <p:cTn id="52" dur="500" fill="hold"/>
                                        <p:tgtEl>
                                          <p:spTgt spid="4096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2" grpId="0" animBg="1"/>
      <p:bldP spid="409603" grpId="0" animBg="1"/>
      <p:bldP spid="409605" grpId="0" animBg="1"/>
      <p:bldP spid="409643" grpId="0" animBg="1"/>
      <p:bldP spid="409644" grpId="0" animBg="1"/>
      <p:bldP spid="409644" grpId="1" animBg="1"/>
      <p:bldP spid="409645" grpId="0" animBg="1"/>
      <p:bldP spid="409645" grpId="1" animBg="1"/>
      <p:bldP spid="409646" grpId="0" animBg="1"/>
      <p:bldP spid="409646" grpId="1" animBg="1"/>
      <p:bldP spid="4096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6355F22-7F19-384D-BCFD-BF0617873521}" type="slidenum">
              <a:rPr lang="eu-ES" sz="1400">
                <a:latin typeface="Times" charset="0"/>
              </a:rPr>
              <a:pPr/>
              <a:t>3</a:t>
            </a:fld>
            <a:endParaRPr lang="eu-ES" sz="1400">
              <a:latin typeface="Times" charset="0"/>
            </a:endParaRPr>
          </a:p>
        </p:txBody>
      </p:sp>
      <p:sp>
        <p:nvSpPr>
          <p:cNvPr id="367618" name="Text Box 2"/>
          <p:cNvSpPr txBox="1">
            <a:spLocks noChangeArrowheads="1"/>
          </p:cNvSpPr>
          <p:nvPr/>
        </p:nvSpPr>
        <p:spPr bwMode="auto">
          <a:xfrm>
            <a:off x="1846327" y="2955407"/>
            <a:ext cx="5141913" cy="83502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Objektua esponjaren gainean ipiniko dugu paralelepipedoaren hiru aurpegiak esponjaren aurpegi berdinean ipiniz. </a:t>
            </a:r>
          </a:p>
        </p:txBody>
      </p:sp>
      <p:sp>
        <p:nvSpPr>
          <p:cNvPr id="367619" name="Text Box 3"/>
          <p:cNvSpPr txBox="1">
            <a:spLocks noChangeArrowheads="1"/>
          </p:cNvSpPr>
          <p:nvPr/>
        </p:nvSpPr>
        <p:spPr bwMode="auto">
          <a:xfrm>
            <a:off x="1846327" y="2959435"/>
            <a:ext cx="5141913" cy="830997"/>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a:r>
              <a:rPr lang="eu-ES" dirty="0"/>
              <a:t>Mahai baten gainean paralelepipedo forma duen objektu metalikoa (adibidez berunezkoa) eta esponja bat duzu</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817005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7619"/>
                                        </p:tgtEl>
                                        <p:attrNameLst>
                                          <p:attrName>style.visibility</p:attrName>
                                        </p:attrNameLst>
                                      </p:cBhvr>
                                      <p:to>
                                        <p:strVal val="visible"/>
                                      </p:to>
                                    </p:set>
                                    <p:anim calcmode="lin" valueType="num">
                                      <p:cBhvr>
                                        <p:cTn id="7" dur="500" fill="hold"/>
                                        <p:tgtEl>
                                          <p:spTgt spid="367619"/>
                                        </p:tgtEl>
                                        <p:attrNameLst>
                                          <p:attrName>ppt_w</p:attrName>
                                        </p:attrNameLst>
                                      </p:cBhvr>
                                      <p:tavLst>
                                        <p:tav tm="0">
                                          <p:val>
                                            <p:fltVal val="0"/>
                                          </p:val>
                                        </p:tav>
                                        <p:tav tm="100000">
                                          <p:val>
                                            <p:strVal val="#ppt_w"/>
                                          </p:val>
                                        </p:tav>
                                      </p:tavLst>
                                    </p:anim>
                                    <p:anim calcmode="lin" valueType="num">
                                      <p:cBhvr>
                                        <p:cTn id="8" dur="500" fill="hold"/>
                                        <p:tgtEl>
                                          <p:spTgt spid="36761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xit" presetSubtype="0" fill="hold" grpId="1" nodeType="clickEffect">
                                  <p:stCondLst>
                                    <p:cond delay="0"/>
                                  </p:stCondLst>
                                  <p:childTnLst>
                                    <p:anim calcmode="lin" valueType="num">
                                      <p:cBhvr>
                                        <p:cTn id="12" dur="500"/>
                                        <p:tgtEl>
                                          <p:spTgt spid="367619"/>
                                        </p:tgtEl>
                                        <p:attrNameLst>
                                          <p:attrName>ppt_w</p:attrName>
                                        </p:attrNameLst>
                                      </p:cBhvr>
                                      <p:tavLst>
                                        <p:tav tm="0">
                                          <p:val>
                                            <p:strVal val="ppt_w"/>
                                          </p:val>
                                        </p:tav>
                                        <p:tav tm="100000">
                                          <p:val>
                                            <p:fltVal val="0"/>
                                          </p:val>
                                        </p:tav>
                                      </p:tavLst>
                                    </p:anim>
                                    <p:anim calcmode="lin" valueType="num">
                                      <p:cBhvr>
                                        <p:cTn id="13" dur="500"/>
                                        <p:tgtEl>
                                          <p:spTgt spid="367619"/>
                                        </p:tgtEl>
                                        <p:attrNameLst>
                                          <p:attrName>ppt_h</p:attrName>
                                        </p:attrNameLst>
                                      </p:cBhvr>
                                      <p:tavLst>
                                        <p:tav tm="0">
                                          <p:val>
                                            <p:strVal val="ppt_h"/>
                                          </p:val>
                                        </p:tav>
                                        <p:tav tm="100000">
                                          <p:val>
                                            <p:fltVal val="0"/>
                                          </p:val>
                                        </p:tav>
                                      </p:tavLst>
                                    </p:anim>
                                    <p:animEffect transition="out" filter="fade">
                                      <p:cBhvr>
                                        <p:cTn id="14" dur="500"/>
                                        <p:tgtEl>
                                          <p:spTgt spid="367619"/>
                                        </p:tgtEl>
                                      </p:cBhvr>
                                    </p:animEffect>
                                    <p:set>
                                      <p:cBhvr>
                                        <p:cTn id="15" dur="1" fill="hold">
                                          <p:stCondLst>
                                            <p:cond delay="499"/>
                                          </p:stCondLst>
                                        </p:cTn>
                                        <p:tgtEl>
                                          <p:spTgt spid="367619"/>
                                        </p:tgtEl>
                                        <p:attrNameLst>
                                          <p:attrName>style.visibility</p:attrName>
                                        </p:attrNameLst>
                                      </p:cBhvr>
                                      <p:to>
                                        <p:strVal val="hidden"/>
                                      </p:to>
                                    </p:set>
                                  </p:childTnLst>
                                </p:cTn>
                              </p:par>
                            </p:childTnLst>
                          </p:cTn>
                        </p:par>
                        <p:par>
                          <p:cTn id="16" fill="hold" nodeType="afterGroup">
                            <p:stCondLst>
                              <p:cond delay="500"/>
                            </p:stCondLst>
                            <p:childTnLst>
                              <p:par>
                                <p:cTn id="17" presetID="23" presetClass="entr" presetSubtype="16" fill="hold" grpId="0" nodeType="afterEffect">
                                  <p:stCondLst>
                                    <p:cond delay="0"/>
                                  </p:stCondLst>
                                  <p:childTnLst>
                                    <p:set>
                                      <p:cBhvr>
                                        <p:cTn id="18" dur="1" fill="hold">
                                          <p:stCondLst>
                                            <p:cond delay="0"/>
                                          </p:stCondLst>
                                        </p:cTn>
                                        <p:tgtEl>
                                          <p:spTgt spid="367618"/>
                                        </p:tgtEl>
                                        <p:attrNameLst>
                                          <p:attrName>style.visibility</p:attrName>
                                        </p:attrNameLst>
                                      </p:cBhvr>
                                      <p:to>
                                        <p:strVal val="visible"/>
                                      </p:to>
                                    </p:set>
                                    <p:anim calcmode="lin" valueType="num">
                                      <p:cBhvr>
                                        <p:cTn id="19" dur="500" fill="hold"/>
                                        <p:tgtEl>
                                          <p:spTgt spid="367618"/>
                                        </p:tgtEl>
                                        <p:attrNameLst>
                                          <p:attrName>ppt_w</p:attrName>
                                        </p:attrNameLst>
                                      </p:cBhvr>
                                      <p:tavLst>
                                        <p:tav tm="0">
                                          <p:val>
                                            <p:fltVal val="0"/>
                                          </p:val>
                                        </p:tav>
                                        <p:tav tm="100000">
                                          <p:val>
                                            <p:strVal val="#ppt_w"/>
                                          </p:val>
                                        </p:tav>
                                      </p:tavLst>
                                    </p:anim>
                                    <p:anim calcmode="lin" valueType="num">
                                      <p:cBhvr>
                                        <p:cTn id="20" dur="500" fill="hold"/>
                                        <p:tgtEl>
                                          <p:spTgt spid="3676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8" grpId="0" animBg="1"/>
      <p:bldP spid="367619" grpId="0" animBg="1"/>
      <p:bldP spid="367619"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38B1244-8C86-9748-82E1-C2B576000707}" type="slidenum">
              <a:rPr lang="eu-ES" sz="1400">
                <a:latin typeface="Times" charset="0"/>
              </a:rPr>
              <a:pPr/>
              <a:t>30</a:t>
            </a:fld>
            <a:endParaRPr lang="eu-ES" sz="1400">
              <a:latin typeface="Times" charset="0"/>
            </a:endParaRPr>
          </a:p>
        </p:txBody>
      </p:sp>
      <p:sp>
        <p:nvSpPr>
          <p:cNvPr id="411650" name="Text Box 2"/>
          <p:cNvSpPr txBox="1">
            <a:spLocks noChangeArrowheads="1"/>
          </p:cNvSpPr>
          <p:nvPr/>
        </p:nvSpPr>
        <p:spPr bwMode="auto">
          <a:xfrm>
            <a:off x="1908175" y="981906"/>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cs typeface="Arial" charset="0"/>
              </a:rPr>
              <a:t>Zergatik aldatu behar dira galgen pastilak kilometro kopuru bat egin ondoren?</a:t>
            </a:r>
          </a:p>
        </p:txBody>
      </p:sp>
      <p:grpSp>
        <p:nvGrpSpPr>
          <p:cNvPr id="550915" name="Group 3"/>
          <p:cNvGrpSpPr>
            <a:grpSpLocks/>
          </p:cNvGrpSpPr>
          <p:nvPr/>
        </p:nvGrpSpPr>
        <p:grpSpPr bwMode="auto">
          <a:xfrm>
            <a:off x="2987675" y="2121731"/>
            <a:ext cx="4324350" cy="1579562"/>
            <a:chOff x="2111" y="594"/>
            <a:chExt cx="2724" cy="995"/>
          </a:xfrm>
        </p:grpSpPr>
        <p:sp>
          <p:nvSpPr>
            <p:cNvPr id="550948" name="Rectangle 4"/>
            <p:cNvSpPr>
              <a:spLocks noChangeArrowheads="1"/>
            </p:cNvSpPr>
            <p:nvPr/>
          </p:nvSpPr>
          <p:spPr bwMode="auto">
            <a:xfrm>
              <a:off x="4448" y="1313"/>
              <a:ext cx="84" cy="139"/>
            </a:xfrm>
            <a:prstGeom prst="rect">
              <a:avLst/>
            </a:prstGeom>
            <a:solidFill>
              <a:srgbClr val="C5C2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50949" name="Rectangle 5"/>
            <p:cNvSpPr>
              <a:spLocks noChangeArrowheads="1"/>
            </p:cNvSpPr>
            <p:nvPr/>
          </p:nvSpPr>
          <p:spPr bwMode="auto">
            <a:xfrm>
              <a:off x="4448" y="1313"/>
              <a:ext cx="84" cy="13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50" name="Freeform 6"/>
            <p:cNvSpPr>
              <a:spLocks/>
            </p:cNvSpPr>
            <p:nvPr/>
          </p:nvSpPr>
          <p:spPr bwMode="auto">
            <a:xfrm>
              <a:off x="4294" y="975"/>
              <a:ext cx="93" cy="277"/>
            </a:xfrm>
            <a:custGeom>
              <a:avLst/>
              <a:gdLst>
                <a:gd name="T0" fmla="*/ 1 w 371"/>
                <a:gd name="T1" fmla="*/ 0 h 1107"/>
                <a:gd name="T2" fmla="*/ 23 w 371"/>
                <a:gd name="T3" fmla="*/ 0 h 1107"/>
                <a:gd name="T4" fmla="*/ 23 w 371"/>
                <a:gd name="T5" fmla="*/ 0 h 1107"/>
                <a:gd name="T6" fmla="*/ 23 w 371"/>
                <a:gd name="T7" fmla="*/ 0 h 1107"/>
                <a:gd name="T8" fmla="*/ 23 w 371"/>
                <a:gd name="T9" fmla="*/ 1 h 1107"/>
                <a:gd name="T10" fmla="*/ 23 w 371"/>
                <a:gd name="T11" fmla="*/ 1 h 1107"/>
                <a:gd name="T12" fmla="*/ 23 w 371"/>
                <a:gd name="T13" fmla="*/ 69 h 1107"/>
                <a:gd name="T14" fmla="*/ 23 w 371"/>
                <a:gd name="T15" fmla="*/ 69 h 1107"/>
                <a:gd name="T16" fmla="*/ 23 w 371"/>
                <a:gd name="T17" fmla="*/ 69 h 1107"/>
                <a:gd name="T18" fmla="*/ 23 w 371"/>
                <a:gd name="T19" fmla="*/ 69 h 1107"/>
                <a:gd name="T20" fmla="*/ 23 w 371"/>
                <a:gd name="T21" fmla="*/ 69 h 1107"/>
                <a:gd name="T22" fmla="*/ 1 w 371"/>
                <a:gd name="T23" fmla="*/ 69 h 1107"/>
                <a:gd name="T24" fmla="*/ 0 w 371"/>
                <a:gd name="T25" fmla="*/ 69 h 1107"/>
                <a:gd name="T26" fmla="*/ 0 w 371"/>
                <a:gd name="T27" fmla="*/ 69 h 1107"/>
                <a:gd name="T28" fmla="*/ 0 w 371"/>
                <a:gd name="T29" fmla="*/ 69 h 1107"/>
                <a:gd name="T30" fmla="*/ 0 w 371"/>
                <a:gd name="T31" fmla="*/ 69 h 1107"/>
                <a:gd name="T32" fmla="*/ 0 w 371"/>
                <a:gd name="T33" fmla="*/ 1 h 1107"/>
                <a:gd name="T34" fmla="*/ 0 w 371"/>
                <a:gd name="T35" fmla="*/ 1 h 1107"/>
                <a:gd name="T36" fmla="*/ 0 w 371"/>
                <a:gd name="T37" fmla="*/ 0 h 1107"/>
                <a:gd name="T38" fmla="*/ 0 w 371"/>
                <a:gd name="T39" fmla="*/ 0 h 1107"/>
                <a:gd name="T40" fmla="*/ 1 w 371"/>
                <a:gd name="T41" fmla="*/ 0 h 1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71"/>
                <a:gd name="T64" fmla="*/ 0 h 1107"/>
                <a:gd name="T65" fmla="*/ 371 w 371"/>
                <a:gd name="T66" fmla="*/ 1107 h 110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71" h="1107">
                  <a:moveTo>
                    <a:pt x="8" y="0"/>
                  </a:moveTo>
                  <a:lnTo>
                    <a:pt x="363" y="0"/>
                  </a:lnTo>
                  <a:lnTo>
                    <a:pt x="366" y="2"/>
                  </a:lnTo>
                  <a:lnTo>
                    <a:pt x="369" y="3"/>
                  </a:lnTo>
                  <a:lnTo>
                    <a:pt x="370" y="6"/>
                  </a:lnTo>
                  <a:lnTo>
                    <a:pt x="371" y="9"/>
                  </a:lnTo>
                  <a:lnTo>
                    <a:pt x="371" y="1099"/>
                  </a:lnTo>
                  <a:lnTo>
                    <a:pt x="370" y="1102"/>
                  </a:lnTo>
                  <a:lnTo>
                    <a:pt x="369" y="1105"/>
                  </a:lnTo>
                  <a:lnTo>
                    <a:pt x="366" y="1106"/>
                  </a:lnTo>
                  <a:lnTo>
                    <a:pt x="363" y="1107"/>
                  </a:lnTo>
                  <a:lnTo>
                    <a:pt x="8" y="1107"/>
                  </a:lnTo>
                  <a:lnTo>
                    <a:pt x="5" y="1106"/>
                  </a:lnTo>
                  <a:lnTo>
                    <a:pt x="2" y="1105"/>
                  </a:lnTo>
                  <a:lnTo>
                    <a:pt x="0" y="1102"/>
                  </a:lnTo>
                  <a:lnTo>
                    <a:pt x="0" y="1099"/>
                  </a:lnTo>
                  <a:lnTo>
                    <a:pt x="0" y="9"/>
                  </a:lnTo>
                  <a:lnTo>
                    <a:pt x="0" y="6"/>
                  </a:lnTo>
                  <a:lnTo>
                    <a:pt x="2" y="3"/>
                  </a:lnTo>
                  <a:lnTo>
                    <a:pt x="5" y="2"/>
                  </a:lnTo>
                  <a:lnTo>
                    <a:pt x="8"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51" name="Rectangle 7"/>
            <p:cNvSpPr>
              <a:spLocks noChangeArrowheads="1"/>
            </p:cNvSpPr>
            <p:nvPr/>
          </p:nvSpPr>
          <p:spPr bwMode="auto">
            <a:xfrm>
              <a:off x="4588" y="974"/>
              <a:ext cx="107" cy="278"/>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52" name="Freeform 8"/>
            <p:cNvSpPr>
              <a:spLocks/>
            </p:cNvSpPr>
            <p:nvPr/>
          </p:nvSpPr>
          <p:spPr bwMode="auto">
            <a:xfrm>
              <a:off x="2265" y="594"/>
              <a:ext cx="2570" cy="658"/>
            </a:xfrm>
            <a:custGeom>
              <a:avLst/>
              <a:gdLst>
                <a:gd name="T0" fmla="*/ 549 w 10280"/>
                <a:gd name="T1" fmla="*/ 24 h 2634"/>
                <a:gd name="T2" fmla="*/ 549 w 10280"/>
                <a:gd name="T3" fmla="*/ 57 h 2634"/>
                <a:gd name="T4" fmla="*/ 470 w 10280"/>
                <a:gd name="T5" fmla="*/ 57 h 2634"/>
                <a:gd name="T6" fmla="*/ 470 w 10280"/>
                <a:gd name="T7" fmla="*/ 136 h 2634"/>
                <a:gd name="T8" fmla="*/ 502 w 10280"/>
                <a:gd name="T9" fmla="*/ 136 h 2634"/>
                <a:gd name="T10" fmla="*/ 502 w 10280"/>
                <a:gd name="T11" fmla="*/ 164 h 2634"/>
                <a:gd name="T12" fmla="*/ 514 w 10280"/>
                <a:gd name="T13" fmla="*/ 164 h 2634"/>
                <a:gd name="T14" fmla="*/ 514 w 10280"/>
                <a:gd name="T15" fmla="*/ 95 h 2634"/>
                <a:gd name="T16" fmla="*/ 502 w 10280"/>
                <a:gd name="T17" fmla="*/ 95 h 2634"/>
                <a:gd name="T18" fmla="*/ 502 w 10280"/>
                <a:gd name="T19" fmla="*/ 124 h 2634"/>
                <a:gd name="T20" fmla="*/ 481 w 10280"/>
                <a:gd name="T21" fmla="*/ 124 h 2634"/>
                <a:gd name="T22" fmla="*/ 481 w 10280"/>
                <a:gd name="T23" fmla="*/ 68 h 2634"/>
                <a:gd name="T24" fmla="*/ 633 w 10280"/>
                <a:gd name="T25" fmla="*/ 68 h 2634"/>
                <a:gd name="T26" fmla="*/ 633 w 10280"/>
                <a:gd name="T27" fmla="*/ 124 h 2634"/>
                <a:gd name="T28" fmla="*/ 611 w 10280"/>
                <a:gd name="T29" fmla="*/ 124 h 2634"/>
                <a:gd name="T30" fmla="*/ 611 w 10280"/>
                <a:gd name="T31" fmla="*/ 95 h 2634"/>
                <a:gd name="T32" fmla="*/ 600 w 10280"/>
                <a:gd name="T33" fmla="*/ 95 h 2634"/>
                <a:gd name="T34" fmla="*/ 600 w 10280"/>
                <a:gd name="T35" fmla="*/ 164 h 2634"/>
                <a:gd name="T36" fmla="*/ 611 w 10280"/>
                <a:gd name="T37" fmla="*/ 164 h 2634"/>
                <a:gd name="T38" fmla="*/ 611 w 10280"/>
                <a:gd name="T39" fmla="*/ 136 h 2634"/>
                <a:gd name="T40" fmla="*/ 643 w 10280"/>
                <a:gd name="T41" fmla="*/ 136 h 2634"/>
                <a:gd name="T42" fmla="*/ 643 w 10280"/>
                <a:gd name="T43" fmla="*/ 58 h 2634"/>
                <a:gd name="T44" fmla="*/ 564 w 10280"/>
                <a:gd name="T45" fmla="*/ 58 h 2634"/>
                <a:gd name="T46" fmla="*/ 564 w 10280"/>
                <a:gd name="T47" fmla="*/ 8 h 2634"/>
                <a:gd name="T48" fmla="*/ 49 w 10280"/>
                <a:gd name="T49" fmla="*/ 8 h 2634"/>
                <a:gd name="T50" fmla="*/ 49 w 10280"/>
                <a:gd name="T51" fmla="*/ 0 h 2634"/>
                <a:gd name="T52" fmla="*/ 0 w 10280"/>
                <a:gd name="T53" fmla="*/ 0 h 2634"/>
                <a:gd name="T54" fmla="*/ 0 w 10280"/>
                <a:gd name="T55" fmla="*/ 32 h 2634"/>
                <a:gd name="T56" fmla="*/ 49 w 10280"/>
                <a:gd name="T57" fmla="*/ 32 h 2634"/>
                <a:gd name="T58" fmla="*/ 49 w 10280"/>
                <a:gd name="T59" fmla="*/ 24 h 2634"/>
                <a:gd name="T60" fmla="*/ 549 w 10280"/>
                <a:gd name="T61" fmla="*/ 24 h 26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80"/>
                <a:gd name="T94" fmla="*/ 0 h 2634"/>
                <a:gd name="T95" fmla="*/ 10280 w 10280"/>
                <a:gd name="T96" fmla="*/ 2634 h 263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80" h="2634">
                  <a:moveTo>
                    <a:pt x="8779" y="382"/>
                  </a:moveTo>
                  <a:lnTo>
                    <a:pt x="8779" y="911"/>
                  </a:lnTo>
                  <a:lnTo>
                    <a:pt x="7518" y="911"/>
                  </a:lnTo>
                  <a:lnTo>
                    <a:pt x="7518" y="2174"/>
                  </a:lnTo>
                  <a:lnTo>
                    <a:pt x="8023" y="2174"/>
                  </a:lnTo>
                  <a:lnTo>
                    <a:pt x="8023" y="2634"/>
                  </a:lnTo>
                  <a:lnTo>
                    <a:pt x="8217" y="2634"/>
                  </a:lnTo>
                  <a:lnTo>
                    <a:pt x="8217" y="1524"/>
                  </a:lnTo>
                  <a:lnTo>
                    <a:pt x="8023" y="1524"/>
                  </a:lnTo>
                  <a:lnTo>
                    <a:pt x="8023" y="1985"/>
                  </a:lnTo>
                  <a:lnTo>
                    <a:pt x="7702" y="1985"/>
                  </a:lnTo>
                  <a:lnTo>
                    <a:pt x="7702" y="1083"/>
                  </a:lnTo>
                  <a:lnTo>
                    <a:pt x="10130" y="1083"/>
                  </a:lnTo>
                  <a:lnTo>
                    <a:pt x="10130" y="1985"/>
                  </a:lnTo>
                  <a:lnTo>
                    <a:pt x="9778" y="1985"/>
                  </a:lnTo>
                  <a:lnTo>
                    <a:pt x="9777" y="1524"/>
                  </a:lnTo>
                  <a:lnTo>
                    <a:pt x="9602" y="1524"/>
                  </a:lnTo>
                  <a:lnTo>
                    <a:pt x="9602" y="2634"/>
                  </a:lnTo>
                  <a:lnTo>
                    <a:pt x="9776" y="2634"/>
                  </a:lnTo>
                  <a:lnTo>
                    <a:pt x="9776" y="2174"/>
                  </a:lnTo>
                  <a:lnTo>
                    <a:pt x="10280" y="2174"/>
                  </a:lnTo>
                  <a:lnTo>
                    <a:pt x="10280" y="923"/>
                  </a:lnTo>
                  <a:lnTo>
                    <a:pt x="9021" y="923"/>
                  </a:lnTo>
                  <a:lnTo>
                    <a:pt x="9021" y="135"/>
                  </a:lnTo>
                  <a:lnTo>
                    <a:pt x="776" y="135"/>
                  </a:lnTo>
                  <a:lnTo>
                    <a:pt x="776" y="0"/>
                  </a:lnTo>
                  <a:lnTo>
                    <a:pt x="0" y="6"/>
                  </a:lnTo>
                  <a:lnTo>
                    <a:pt x="0" y="520"/>
                  </a:lnTo>
                  <a:lnTo>
                    <a:pt x="779" y="520"/>
                  </a:lnTo>
                  <a:lnTo>
                    <a:pt x="779" y="382"/>
                  </a:lnTo>
                  <a:lnTo>
                    <a:pt x="8779" y="382"/>
                  </a:lnTo>
                  <a:close/>
                </a:path>
              </a:pathLst>
            </a:custGeom>
            <a:solidFill>
              <a:srgbClr val="C3D6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53" name="Freeform 9"/>
            <p:cNvSpPr>
              <a:spLocks/>
            </p:cNvSpPr>
            <p:nvPr/>
          </p:nvSpPr>
          <p:spPr bwMode="auto">
            <a:xfrm>
              <a:off x="2265" y="594"/>
              <a:ext cx="2570" cy="658"/>
            </a:xfrm>
            <a:custGeom>
              <a:avLst/>
              <a:gdLst>
                <a:gd name="T0" fmla="*/ 549 w 10280"/>
                <a:gd name="T1" fmla="*/ 24 h 2634"/>
                <a:gd name="T2" fmla="*/ 549 w 10280"/>
                <a:gd name="T3" fmla="*/ 57 h 2634"/>
                <a:gd name="T4" fmla="*/ 470 w 10280"/>
                <a:gd name="T5" fmla="*/ 57 h 2634"/>
                <a:gd name="T6" fmla="*/ 470 w 10280"/>
                <a:gd name="T7" fmla="*/ 136 h 2634"/>
                <a:gd name="T8" fmla="*/ 502 w 10280"/>
                <a:gd name="T9" fmla="*/ 136 h 2634"/>
                <a:gd name="T10" fmla="*/ 502 w 10280"/>
                <a:gd name="T11" fmla="*/ 164 h 2634"/>
                <a:gd name="T12" fmla="*/ 514 w 10280"/>
                <a:gd name="T13" fmla="*/ 164 h 2634"/>
                <a:gd name="T14" fmla="*/ 514 w 10280"/>
                <a:gd name="T15" fmla="*/ 95 h 2634"/>
                <a:gd name="T16" fmla="*/ 502 w 10280"/>
                <a:gd name="T17" fmla="*/ 95 h 2634"/>
                <a:gd name="T18" fmla="*/ 502 w 10280"/>
                <a:gd name="T19" fmla="*/ 124 h 2634"/>
                <a:gd name="T20" fmla="*/ 481 w 10280"/>
                <a:gd name="T21" fmla="*/ 124 h 2634"/>
                <a:gd name="T22" fmla="*/ 481 w 10280"/>
                <a:gd name="T23" fmla="*/ 68 h 2634"/>
                <a:gd name="T24" fmla="*/ 633 w 10280"/>
                <a:gd name="T25" fmla="*/ 68 h 2634"/>
                <a:gd name="T26" fmla="*/ 633 w 10280"/>
                <a:gd name="T27" fmla="*/ 124 h 2634"/>
                <a:gd name="T28" fmla="*/ 611 w 10280"/>
                <a:gd name="T29" fmla="*/ 124 h 2634"/>
                <a:gd name="T30" fmla="*/ 611 w 10280"/>
                <a:gd name="T31" fmla="*/ 95 h 2634"/>
                <a:gd name="T32" fmla="*/ 600 w 10280"/>
                <a:gd name="T33" fmla="*/ 95 h 2634"/>
                <a:gd name="T34" fmla="*/ 600 w 10280"/>
                <a:gd name="T35" fmla="*/ 164 h 2634"/>
                <a:gd name="T36" fmla="*/ 611 w 10280"/>
                <a:gd name="T37" fmla="*/ 164 h 2634"/>
                <a:gd name="T38" fmla="*/ 611 w 10280"/>
                <a:gd name="T39" fmla="*/ 136 h 2634"/>
                <a:gd name="T40" fmla="*/ 643 w 10280"/>
                <a:gd name="T41" fmla="*/ 136 h 2634"/>
                <a:gd name="T42" fmla="*/ 643 w 10280"/>
                <a:gd name="T43" fmla="*/ 58 h 2634"/>
                <a:gd name="T44" fmla="*/ 564 w 10280"/>
                <a:gd name="T45" fmla="*/ 58 h 2634"/>
                <a:gd name="T46" fmla="*/ 564 w 10280"/>
                <a:gd name="T47" fmla="*/ 8 h 2634"/>
                <a:gd name="T48" fmla="*/ 49 w 10280"/>
                <a:gd name="T49" fmla="*/ 8 h 2634"/>
                <a:gd name="T50" fmla="*/ 49 w 10280"/>
                <a:gd name="T51" fmla="*/ 0 h 2634"/>
                <a:gd name="T52" fmla="*/ 0 w 10280"/>
                <a:gd name="T53" fmla="*/ 0 h 2634"/>
                <a:gd name="T54" fmla="*/ 0 w 10280"/>
                <a:gd name="T55" fmla="*/ 32 h 2634"/>
                <a:gd name="T56" fmla="*/ 49 w 10280"/>
                <a:gd name="T57" fmla="*/ 32 h 2634"/>
                <a:gd name="T58" fmla="*/ 49 w 10280"/>
                <a:gd name="T59" fmla="*/ 24 h 2634"/>
                <a:gd name="T60" fmla="*/ 549 w 10280"/>
                <a:gd name="T61" fmla="*/ 24 h 26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80"/>
                <a:gd name="T94" fmla="*/ 0 h 2634"/>
                <a:gd name="T95" fmla="*/ 10280 w 10280"/>
                <a:gd name="T96" fmla="*/ 2634 h 263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80" h="2634">
                  <a:moveTo>
                    <a:pt x="8779" y="382"/>
                  </a:moveTo>
                  <a:lnTo>
                    <a:pt x="8779" y="911"/>
                  </a:lnTo>
                  <a:lnTo>
                    <a:pt x="7518" y="911"/>
                  </a:lnTo>
                  <a:lnTo>
                    <a:pt x="7518" y="2174"/>
                  </a:lnTo>
                  <a:lnTo>
                    <a:pt x="8023" y="2174"/>
                  </a:lnTo>
                  <a:lnTo>
                    <a:pt x="8023" y="2634"/>
                  </a:lnTo>
                  <a:lnTo>
                    <a:pt x="8217" y="2634"/>
                  </a:lnTo>
                  <a:lnTo>
                    <a:pt x="8217" y="1524"/>
                  </a:lnTo>
                  <a:lnTo>
                    <a:pt x="8023" y="1524"/>
                  </a:lnTo>
                  <a:lnTo>
                    <a:pt x="8023" y="1985"/>
                  </a:lnTo>
                  <a:lnTo>
                    <a:pt x="7702" y="1985"/>
                  </a:lnTo>
                  <a:lnTo>
                    <a:pt x="7702" y="1083"/>
                  </a:lnTo>
                  <a:lnTo>
                    <a:pt x="10130" y="1083"/>
                  </a:lnTo>
                  <a:lnTo>
                    <a:pt x="10130" y="1985"/>
                  </a:lnTo>
                  <a:lnTo>
                    <a:pt x="9778" y="1985"/>
                  </a:lnTo>
                  <a:lnTo>
                    <a:pt x="9777" y="1524"/>
                  </a:lnTo>
                  <a:lnTo>
                    <a:pt x="9602" y="1524"/>
                  </a:lnTo>
                  <a:lnTo>
                    <a:pt x="9602" y="2634"/>
                  </a:lnTo>
                  <a:lnTo>
                    <a:pt x="9776" y="2634"/>
                  </a:lnTo>
                  <a:lnTo>
                    <a:pt x="9776" y="2174"/>
                  </a:lnTo>
                  <a:lnTo>
                    <a:pt x="10280" y="2174"/>
                  </a:lnTo>
                  <a:lnTo>
                    <a:pt x="10280" y="923"/>
                  </a:lnTo>
                  <a:lnTo>
                    <a:pt x="9021" y="923"/>
                  </a:lnTo>
                  <a:lnTo>
                    <a:pt x="9021" y="135"/>
                  </a:lnTo>
                  <a:lnTo>
                    <a:pt x="776" y="135"/>
                  </a:lnTo>
                  <a:lnTo>
                    <a:pt x="776" y="0"/>
                  </a:lnTo>
                  <a:lnTo>
                    <a:pt x="0" y="6"/>
                  </a:lnTo>
                  <a:lnTo>
                    <a:pt x="0" y="520"/>
                  </a:lnTo>
                  <a:lnTo>
                    <a:pt x="779" y="520"/>
                  </a:lnTo>
                  <a:lnTo>
                    <a:pt x="779" y="382"/>
                  </a:lnTo>
                  <a:lnTo>
                    <a:pt x="8779" y="382"/>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54" name="Line 10"/>
            <p:cNvSpPr>
              <a:spLocks noChangeShapeType="1"/>
            </p:cNvSpPr>
            <p:nvPr/>
          </p:nvSpPr>
          <p:spPr bwMode="auto">
            <a:xfrm>
              <a:off x="2113" y="595"/>
              <a:ext cx="341" cy="1"/>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0955" name="Line 11"/>
            <p:cNvSpPr>
              <a:spLocks noChangeShapeType="1"/>
            </p:cNvSpPr>
            <p:nvPr/>
          </p:nvSpPr>
          <p:spPr bwMode="auto">
            <a:xfrm>
              <a:off x="2111" y="723"/>
              <a:ext cx="343" cy="1"/>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0956" name="Rectangle 12"/>
            <p:cNvSpPr>
              <a:spLocks noChangeArrowheads="1"/>
            </p:cNvSpPr>
            <p:nvPr/>
          </p:nvSpPr>
          <p:spPr bwMode="auto">
            <a:xfrm>
              <a:off x="4468" y="981"/>
              <a:ext cx="45" cy="608"/>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50957" name="Rectangle 13"/>
            <p:cNvSpPr>
              <a:spLocks noChangeArrowheads="1"/>
            </p:cNvSpPr>
            <p:nvPr/>
          </p:nvSpPr>
          <p:spPr bwMode="auto">
            <a:xfrm>
              <a:off x="4468" y="981"/>
              <a:ext cx="45" cy="608"/>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3" name="Group 14"/>
          <p:cNvGrpSpPr>
            <a:grpSpLocks/>
          </p:cNvGrpSpPr>
          <p:nvPr/>
        </p:nvGrpSpPr>
        <p:grpSpPr bwMode="auto">
          <a:xfrm>
            <a:off x="6862763" y="2724981"/>
            <a:ext cx="223837" cy="441325"/>
            <a:chOff x="4796" y="1882"/>
            <a:chExt cx="141" cy="278"/>
          </a:xfrm>
        </p:grpSpPr>
        <p:sp>
          <p:nvSpPr>
            <p:cNvPr id="550946" name="Freeform 15"/>
            <p:cNvSpPr>
              <a:spLocks/>
            </p:cNvSpPr>
            <p:nvPr/>
          </p:nvSpPr>
          <p:spPr bwMode="auto">
            <a:xfrm>
              <a:off x="4796" y="1882"/>
              <a:ext cx="141" cy="278"/>
            </a:xfrm>
            <a:custGeom>
              <a:avLst/>
              <a:gdLst>
                <a:gd name="T0" fmla="*/ 35 w 564"/>
                <a:gd name="T1" fmla="*/ 0 h 1114"/>
                <a:gd name="T2" fmla="*/ 25 w 564"/>
                <a:gd name="T3" fmla="*/ 0 h 1114"/>
                <a:gd name="T4" fmla="*/ 25 w 564"/>
                <a:gd name="T5" fmla="*/ 30 h 1114"/>
                <a:gd name="T6" fmla="*/ 11 w 564"/>
                <a:gd name="T7" fmla="*/ 30 h 1114"/>
                <a:gd name="T8" fmla="*/ 10 w 564"/>
                <a:gd name="T9" fmla="*/ 30 h 1114"/>
                <a:gd name="T10" fmla="*/ 10 w 564"/>
                <a:gd name="T11" fmla="*/ 29 h 1114"/>
                <a:gd name="T12" fmla="*/ 10 w 564"/>
                <a:gd name="T13" fmla="*/ 28 h 1114"/>
                <a:gd name="T14" fmla="*/ 9 w 564"/>
                <a:gd name="T15" fmla="*/ 27 h 1114"/>
                <a:gd name="T16" fmla="*/ 9 w 564"/>
                <a:gd name="T17" fmla="*/ 27 h 1114"/>
                <a:gd name="T18" fmla="*/ 8 w 564"/>
                <a:gd name="T19" fmla="*/ 26 h 1114"/>
                <a:gd name="T20" fmla="*/ 7 w 564"/>
                <a:gd name="T21" fmla="*/ 25 h 1114"/>
                <a:gd name="T22" fmla="*/ 7 w 564"/>
                <a:gd name="T23" fmla="*/ 25 h 1114"/>
                <a:gd name="T24" fmla="*/ 6 w 564"/>
                <a:gd name="T25" fmla="*/ 24 h 1114"/>
                <a:gd name="T26" fmla="*/ 5 w 564"/>
                <a:gd name="T27" fmla="*/ 23 h 1114"/>
                <a:gd name="T28" fmla="*/ 5 w 564"/>
                <a:gd name="T29" fmla="*/ 23 h 1114"/>
                <a:gd name="T30" fmla="*/ 4 w 564"/>
                <a:gd name="T31" fmla="*/ 22 h 1114"/>
                <a:gd name="T32" fmla="*/ 3 w 564"/>
                <a:gd name="T33" fmla="*/ 21 h 1114"/>
                <a:gd name="T34" fmla="*/ 2 w 564"/>
                <a:gd name="T35" fmla="*/ 21 h 1114"/>
                <a:gd name="T36" fmla="*/ 1 w 564"/>
                <a:gd name="T37" fmla="*/ 20 h 1114"/>
                <a:gd name="T38" fmla="*/ 0 w 564"/>
                <a:gd name="T39" fmla="*/ 20 h 1114"/>
                <a:gd name="T40" fmla="*/ 0 w 564"/>
                <a:gd name="T41" fmla="*/ 50 h 1114"/>
                <a:gd name="T42" fmla="*/ 1 w 564"/>
                <a:gd name="T43" fmla="*/ 50 h 1114"/>
                <a:gd name="T44" fmla="*/ 2 w 564"/>
                <a:gd name="T45" fmla="*/ 50 h 1114"/>
                <a:gd name="T46" fmla="*/ 2 w 564"/>
                <a:gd name="T47" fmla="*/ 49 h 1114"/>
                <a:gd name="T48" fmla="*/ 3 w 564"/>
                <a:gd name="T49" fmla="*/ 49 h 1114"/>
                <a:gd name="T50" fmla="*/ 4 w 564"/>
                <a:gd name="T51" fmla="*/ 48 h 1114"/>
                <a:gd name="T52" fmla="*/ 4 w 564"/>
                <a:gd name="T53" fmla="*/ 48 h 1114"/>
                <a:gd name="T54" fmla="*/ 5 w 564"/>
                <a:gd name="T55" fmla="*/ 47 h 1114"/>
                <a:gd name="T56" fmla="*/ 6 w 564"/>
                <a:gd name="T57" fmla="*/ 46 h 1114"/>
                <a:gd name="T58" fmla="*/ 6 w 564"/>
                <a:gd name="T59" fmla="*/ 46 h 1114"/>
                <a:gd name="T60" fmla="*/ 7 w 564"/>
                <a:gd name="T61" fmla="*/ 45 h 1114"/>
                <a:gd name="T62" fmla="*/ 8 w 564"/>
                <a:gd name="T63" fmla="*/ 44 h 1114"/>
                <a:gd name="T64" fmla="*/ 8 w 564"/>
                <a:gd name="T65" fmla="*/ 43 h 1114"/>
                <a:gd name="T66" fmla="*/ 9 w 564"/>
                <a:gd name="T67" fmla="*/ 43 h 1114"/>
                <a:gd name="T68" fmla="*/ 9 w 564"/>
                <a:gd name="T69" fmla="*/ 42 h 1114"/>
                <a:gd name="T70" fmla="*/ 10 w 564"/>
                <a:gd name="T71" fmla="*/ 41 h 1114"/>
                <a:gd name="T72" fmla="*/ 11 w 564"/>
                <a:gd name="T73" fmla="*/ 40 h 1114"/>
                <a:gd name="T74" fmla="*/ 25 w 564"/>
                <a:gd name="T75" fmla="*/ 40 h 1114"/>
                <a:gd name="T76" fmla="*/ 25 w 564"/>
                <a:gd name="T77" fmla="*/ 69 h 1114"/>
                <a:gd name="T78" fmla="*/ 35 w 564"/>
                <a:gd name="T79" fmla="*/ 69 h 1114"/>
                <a:gd name="T80" fmla="*/ 35 w 564"/>
                <a:gd name="T81" fmla="*/ 0 h 11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1114"/>
                <a:gd name="T125" fmla="*/ 564 w 564"/>
                <a:gd name="T126" fmla="*/ 1114 h 11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1114">
                  <a:moveTo>
                    <a:pt x="564" y="0"/>
                  </a:moveTo>
                  <a:lnTo>
                    <a:pt x="396" y="0"/>
                  </a:lnTo>
                  <a:lnTo>
                    <a:pt x="396" y="490"/>
                  </a:lnTo>
                  <a:lnTo>
                    <a:pt x="171" y="490"/>
                  </a:lnTo>
                  <a:lnTo>
                    <a:pt x="165" y="477"/>
                  </a:lnTo>
                  <a:lnTo>
                    <a:pt x="158" y="464"/>
                  </a:lnTo>
                  <a:lnTo>
                    <a:pt x="151" y="452"/>
                  </a:lnTo>
                  <a:lnTo>
                    <a:pt x="143" y="440"/>
                  </a:lnTo>
                  <a:lnTo>
                    <a:pt x="135" y="428"/>
                  </a:lnTo>
                  <a:lnTo>
                    <a:pt x="125" y="416"/>
                  </a:lnTo>
                  <a:lnTo>
                    <a:pt x="116" y="406"/>
                  </a:lnTo>
                  <a:lnTo>
                    <a:pt x="105" y="395"/>
                  </a:lnTo>
                  <a:lnTo>
                    <a:pt x="95" y="385"/>
                  </a:lnTo>
                  <a:lnTo>
                    <a:pt x="83" y="374"/>
                  </a:lnTo>
                  <a:lnTo>
                    <a:pt x="70" y="364"/>
                  </a:lnTo>
                  <a:lnTo>
                    <a:pt x="58" y="355"/>
                  </a:lnTo>
                  <a:lnTo>
                    <a:pt x="44" y="345"/>
                  </a:lnTo>
                  <a:lnTo>
                    <a:pt x="30" y="337"/>
                  </a:lnTo>
                  <a:lnTo>
                    <a:pt x="15" y="327"/>
                  </a:lnTo>
                  <a:lnTo>
                    <a:pt x="0" y="320"/>
                  </a:lnTo>
                  <a:lnTo>
                    <a:pt x="0" y="806"/>
                  </a:lnTo>
                  <a:lnTo>
                    <a:pt x="12" y="802"/>
                  </a:lnTo>
                  <a:lnTo>
                    <a:pt x="24" y="797"/>
                  </a:lnTo>
                  <a:lnTo>
                    <a:pt x="35" y="790"/>
                  </a:lnTo>
                  <a:lnTo>
                    <a:pt x="46" y="783"/>
                  </a:lnTo>
                  <a:lnTo>
                    <a:pt x="58" y="775"/>
                  </a:lnTo>
                  <a:lnTo>
                    <a:pt x="68" y="767"/>
                  </a:lnTo>
                  <a:lnTo>
                    <a:pt x="79" y="757"/>
                  </a:lnTo>
                  <a:lnTo>
                    <a:pt x="89" y="747"/>
                  </a:lnTo>
                  <a:lnTo>
                    <a:pt x="100" y="736"/>
                  </a:lnTo>
                  <a:lnTo>
                    <a:pt x="110" y="725"/>
                  </a:lnTo>
                  <a:lnTo>
                    <a:pt x="120" y="712"/>
                  </a:lnTo>
                  <a:lnTo>
                    <a:pt x="131" y="699"/>
                  </a:lnTo>
                  <a:lnTo>
                    <a:pt x="140" y="684"/>
                  </a:lnTo>
                  <a:lnTo>
                    <a:pt x="150" y="669"/>
                  </a:lnTo>
                  <a:lnTo>
                    <a:pt x="159" y="655"/>
                  </a:lnTo>
                  <a:lnTo>
                    <a:pt x="169" y="638"/>
                  </a:lnTo>
                  <a:lnTo>
                    <a:pt x="401" y="638"/>
                  </a:lnTo>
                  <a:lnTo>
                    <a:pt x="401" y="1114"/>
                  </a:lnTo>
                  <a:lnTo>
                    <a:pt x="564" y="1114"/>
                  </a:lnTo>
                  <a:lnTo>
                    <a:pt x="564" y="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47" name="Freeform 16"/>
            <p:cNvSpPr>
              <a:spLocks/>
            </p:cNvSpPr>
            <p:nvPr/>
          </p:nvSpPr>
          <p:spPr bwMode="auto">
            <a:xfrm>
              <a:off x="4796" y="1882"/>
              <a:ext cx="141" cy="278"/>
            </a:xfrm>
            <a:custGeom>
              <a:avLst/>
              <a:gdLst>
                <a:gd name="T0" fmla="*/ 35 w 564"/>
                <a:gd name="T1" fmla="*/ 0 h 1114"/>
                <a:gd name="T2" fmla="*/ 25 w 564"/>
                <a:gd name="T3" fmla="*/ 0 h 1114"/>
                <a:gd name="T4" fmla="*/ 25 w 564"/>
                <a:gd name="T5" fmla="*/ 30 h 1114"/>
                <a:gd name="T6" fmla="*/ 11 w 564"/>
                <a:gd name="T7" fmla="*/ 30 h 1114"/>
                <a:gd name="T8" fmla="*/ 10 w 564"/>
                <a:gd name="T9" fmla="*/ 30 h 1114"/>
                <a:gd name="T10" fmla="*/ 10 w 564"/>
                <a:gd name="T11" fmla="*/ 29 h 1114"/>
                <a:gd name="T12" fmla="*/ 10 w 564"/>
                <a:gd name="T13" fmla="*/ 28 h 1114"/>
                <a:gd name="T14" fmla="*/ 9 w 564"/>
                <a:gd name="T15" fmla="*/ 27 h 1114"/>
                <a:gd name="T16" fmla="*/ 9 w 564"/>
                <a:gd name="T17" fmla="*/ 27 h 1114"/>
                <a:gd name="T18" fmla="*/ 8 w 564"/>
                <a:gd name="T19" fmla="*/ 26 h 1114"/>
                <a:gd name="T20" fmla="*/ 7 w 564"/>
                <a:gd name="T21" fmla="*/ 25 h 1114"/>
                <a:gd name="T22" fmla="*/ 7 w 564"/>
                <a:gd name="T23" fmla="*/ 25 h 1114"/>
                <a:gd name="T24" fmla="*/ 6 w 564"/>
                <a:gd name="T25" fmla="*/ 24 h 1114"/>
                <a:gd name="T26" fmla="*/ 5 w 564"/>
                <a:gd name="T27" fmla="*/ 23 h 1114"/>
                <a:gd name="T28" fmla="*/ 5 w 564"/>
                <a:gd name="T29" fmla="*/ 23 h 1114"/>
                <a:gd name="T30" fmla="*/ 4 w 564"/>
                <a:gd name="T31" fmla="*/ 22 h 1114"/>
                <a:gd name="T32" fmla="*/ 3 w 564"/>
                <a:gd name="T33" fmla="*/ 21 h 1114"/>
                <a:gd name="T34" fmla="*/ 2 w 564"/>
                <a:gd name="T35" fmla="*/ 21 h 1114"/>
                <a:gd name="T36" fmla="*/ 1 w 564"/>
                <a:gd name="T37" fmla="*/ 20 h 1114"/>
                <a:gd name="T38" fmla="*/ 0 w 564"/>
                <a:gd name="T39" fmla="*/ 20 h 1114"/>
                <a:gd name="T40" fmla="*/ 0 w 564"/>
                <a:gd name="T41" fmla="*/ 50 h 1114"/>
                <a:gd name="T42" fmla="*/ 1 w 564"/>
                <a:gd name="T43" fmla="*/ 50 h 1114"/>
                <a:gd name="T44" fmla="*/ 2 w 564"/>
                <a:gd name="T45" fmla="*/ 50 h 1114"/>
                <a:gd name="T46" fmla="*/ 2 w 564"/>
                <a:gd name="T47" fmla="*/ 49 h 1114"/>
                <a:gd name="T48" fmla="*/ 3 w 564"/>
                <a:gd name="T49" fmla="*/ 49 h 1114"/>
                <a:gd name="T50" fmla="*/ 4 w 564"/>
                <a:gd name="T51" fmla="*/ 48 h 1114"/>
                <a:gd name="T52" fmla="*/ 4 w 564"/>
                <a:gd name="T53" fmla="*/ 48 h 1114"/>
                <a:gd name="T54" fmla="*/ 5 w 564"/>
                <a:gd name="T55" fmla="*/ 47 h 1114"/>
                <a:gd name="T56" fmla="*/ 6 w 564"/>
                <a:gd name="T57" fmla="*/ 46 h 1114"/>
                <a:gd name="T58" fmla="*/ 6 w 564"/>
                <a:gd name="T59" fmla="*/ 46 h 1114"/>
                <a:gd name="T60" fmla="*/ 7 w 564"/>
                <a:gd name="T61" fmla="*/ 45 h 1114"/>
                <a:gd name="T62" fmla="*/ 8 w 564"/>
                <a:gd name="T63" fmla="*/ 44 h 1114"/>
                <a:gd name="T64" fmla="*/ 8 w 564"/>
                <a:gd name="T65" fmla="*/ 43 h 1114"/>
                <a:gd name="T66" fmla="*/ 9 w 564"/>
                <a:gd name="T67" fmla="*/ 43 h 1114"/>
                <a:gd name="T68" fmla="*/ 9 w 564"/>
                <a:gd name="T69" fmla="*/ 42 h 1114"/>
                <a:gd name="T70" fmla="*/ 10 w 564"/>
                <a:gd name="T71" fmla="*/ 41 h 1114"/>
                <a:gd name="T72" fmla="*/ 11 w 564"/>
                <a:gd name="T73" fmla="*/ 40 h 1114"/>
                <a:gd name="T74" fmla="*/ 25 w 564"/>
                <a:gd name="T75" fmla="*/ 40 h 1114"/>
                <a:gd name="T76" fmla="*/ 25 w 564"/>
                <a:gd name="T77" fmla="*/ 69 h 1114"/>
                <a:gd name="T78" fmla="*/ 35 w 564"/>
                <a:gd name="T79" fmla="*/ 69 h 1114"/>
                <a:gd name="T80" fmla="*/ 35 w 564"/>
                <a:gd name="T81" fmla="*/ 0 h 11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1114"/>
                <a:gd name="T125" fmla="*/ 564 w 564"/>
                <a:gd name="T126" fmla="*/ 1114 h 11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1114">
                  <a:moveTo>
                    <a:pt x="564" y="0"/>
                  </a:moveTo>
                  <a:lnTo>
                    <a:pt x="396" y="0"/>
                  </a:lnTo>
                  <a:lnTo>
                    <a:pt x="396" y="490"/>
                  </a:lnTo>
                  <a:lnTo>
                    <a:pt x="171" y="490"/>
                  </a:lnTo>
                  <a:lnTo>
                    <a:pt x="165" y="477"/>
                  </a:lnTo>
                  <a:lnTo>
                    <a:pt x="158" y="464"/>
                  </a:lnTo>
                  <a:lnTo>
                    <a:pt x="151" y="452"/>
                  </a:lnTo>
                  <a:lnTo>
                    <a:pt x="143" y="440"/>
                  </a:lnTo>
                  <a:lnTo>
                    <a:pt x="135" y="428"/>
                  </a:lnTo>
                  <a:lnTo>
                    <a:pt x="125" y="416"/>
                  </a:lnTo>
                  <a:lnTo>
                    <a:pt x="116" y="406"/>
                  </a:lnTo>
                  <a:lnTo>
                    <a:pt x="105" y="395"/>
                  </a:lnTo>
                  <a:lnTo>
                    <a:pt x="95" y="385"/>
                  </a:lnTo>
                  <a:lnTo>
                    <a:pt x="83" y="374"/>
                  </a:lnTo>
                  <a:lnTo>
                    <a:pt x="70" y="364"/>
                  </a:lnTo>
                  <a:lnTo>
                    <a:pt x="58" y="355"/>
                  </a:lnTo>
                  <a:lnTo>
                    <a:pt x="44" y="345"/>
                  </a:lnTo>
                  <a:lnTo>
                    <a:pt x="30" y="337"/>
                  </a:lnTo>
                  <a:lnTo>
                    <a:pt x="15" y="327"/>
                  </a:lnTo>
                  <a:lnTo>
                    <a:pt x="0" y="320"/>
                  </a:lnTo>
                  <a:lnTo>
                    <a:pt x="0" y="806"/>
                  </a:lnTo>
                  <a:lnTo>
                    <a:pt x="12" y="802"/>
                  </a:lnTo>
                  <a:lnTo>
                    <a:pt x="24" y="797"/>
                  </a:lnTo>
                  <a:lnTo>
                    <a:pt x="35" y="790"/>
                  </a:lnTo>
                  <a:lnTo>
                    <a:pt x="46" y="783"/>
                  </a:lnTo>
                  <a:lnTo>
                    <a:pt x="58" y="775"/>
                  </a:lnTo>
                  <a:lnTo>
                    <a:pt x="68" y="767"/>
                  </a:lnTo>
                  <a:lnTo>
                    <a:pt x="79" y="757"/>
                  </a:lnTo>
                  <a:lnTo>
                    <a:pt x="89" y="747"/>
                  </a:lnTo>
                  <a:lnTo>
                    <a:pt x="100" y="736"/>
                  </a:lnTo>
                  <a:lnTo>
                    <a:pt x="110" y="725"/>
                  </a:lnTo>
                  <a:lnTo>
                    <a:pt x="120" y="712"/>
                  </a:lnTo>
                  <a:lnTo>
                    <a:pt x="131" y="699"/>
                  </a:lnTo>
                  <a:lnTo>
                    <a:pt x="140" y="684"/>
                  </a:lnTo>
                  <a:lnTo>
                    <a:pt x="150" y="669"/>
                  </a:lnTo>
                  <a:lnTo>
                    <a:pt x="159" y="655"/>
                  </a:lnTo>
                  <a:lnTo>
                    <a:pt x="169" y="638"/>
                  </a:lnTo>
                  <a:lnTo>
                    <a:pt x="401" y="638"/>
                  </a:lnTo>
                  <a:lnTo>
                    <a:pt x="401" y="1114"/>
                  </a:lnTo>
                  <a:lnTo>
                    <a:pt x="564" y="1114"/>
                  </a:lnTo>
                  <a:lnTo>
                    <a:pt x="564" y="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4" name="Group 17"/>
          <p:cNvGrpSpPr>
            <a:grpSpLocks/>
          </p:cNvGrpSpPr>
          <p:nvPr/>
        </p:nvGrpSpPr>
        <p:grpSpPr bwMode="auto">
          <a:xfrm>
            <a:off x="1692275" y="1277181"/>
            <a:ext cx="1498600" cy="1489075"/>
            <a:chOff x="748" y="2946"/>
            <a:chExt cx="944" cy="938"/>
          </a:xfrm>
        </p:grpSpPr>
        <p:sp>
          <p:nvSpPr>
            <p:cNvPr id="550937" name="Oval 18"/>
            <p:cNvSpPr>
              <a:spLocks noChangeArrowheads="1"/>
            </p:cNvSpPr>
            <p:nvPr/>
          </p:nvSpPr>
          <p:spPr bwMode="auto">
            <a:xfrm>
              <a:off x="748" y="2946"/>
              <a:ext cx="944" cy="9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grpSp>
          <p:nvGrpSpPr>
            <p:cNvPr id="550938" name="Group 19"/>
            <p:cNvGrpSpPr>
              <a:grpSpLocks/>
            </p:cNvGrpSpPr>
            <p:nvPr/>
          </p:nvGrpSpPr>
          <p:grpSpPr bwMode="auto">
            <a:xfrm>
              <a:off x="884" y="3385"/>
              <a:ext cx="367" cy="383"/>
              <a:chOff x="1070" y="3398"/>
              <a:chExt cx="367" cy="383"/>
            </a:xfrm>
          </p:grpSpPr>
          <p:sp>
            <p:nvSpPr>
              <p:cNvPr id="550939" name="Freeform 20"/>
              <p:cNvSpPr>
                <a:spLocks/>
              </p:cNvSpPr>
              <p:nvPr/>
            </p:nvSpPr>
            <p:spPr bwMode="auto">
              <a:xfrm>
                <a:off x="1070" y="3609"/>
                <a:ext cx="123" cy="172"/>
              </a:xfrm>
              <a:custGeom>
                <a:avLst/>
                <a:gdLst>
                  <a:gd name="T0" fmla="*/ 21 w 492"/>
                  <a:gd name="T1" fmla="*/ 0 h 687"/>
                  <a:gd name="T2" fmla="*/ 0 w 492"/>
                  <a:gd name="T3" fmla="*/ 35 h 687"/>
                  <a:gd name="T4" fmla="*/ 0 w 492"/>
                  <a:gd name="T5" fmla="*/ 37 h 687"/>
                  <a:gd name="T6" fmla="*/ 11 w 492"/>
                  <a:gd name="T7" fmla="*/ 43 h 687"/>
                  <a:gd name="T8" fmla="*/ 12 w 492"/>
                  <a:gd name="T9" fmla="*/ 42 h 687"/>
                  <a:gd name="T10" fmla="*/ 13 w 492"/>
                  <a:gd name="T11" fmla="*/ 42 h 687"/>
                  <a:gd name="T12" fmla="*/ 14 w 492"/>
                  <a:gd name="T13" fmla="*/ 41 h 687"/>
                  <a:gd name="T14" fmla="*/ 15 w 492"/>
                  <a:gd name="T15" fmla="*/ 40 h 687"/>
                  <a:gd name="T16" fmla="*/ 17 w 492"/>
                  <a:gd name="T17" fmla="*/ 39 h 687"/>
                  <a:gd name="T18" fmla="*/ 18 w 492"/>
                  <a:gd name="T19" fmla="*/ 38 h 687"/>
                  <a:gd name="T20" fmla="*/ 19 w 492"/>
                  <a:gd name="T21" fmla="*/ 37 h 687"/>
                  <a:gd name="T22" fmla="*/ 20 w 492"/>
                  <a:gd name="T23" fmla="*/ 37 h 687"/>
                  <a:gd name="T24" fmla="*/ 21 w 492"/>
                  <a:gd name="T25" fmla="*/ 36 h 687"/>
                  <a:gd name="T26" fmla="*/ 22 w 492"/>
                  <a:gd name="T27" fmla="*/ 35 h 687"/>
                  <a:gd name="T28" fmla="*/ 23 w 492"/>
                  <a:gd name="T29" fmla="*/ 34 h 687"/>
                  <a:gd name="T30" fmla="*/ 23 w 492"/>
                  <a:gd name="T31" fmla="*/ 33 h 687"/>
                  <a:gd name="T32" fmla="*/ 24 w 492"/>
                  <a:gd name="T33" fmla="*/ 32 h 687"/>
                  <a:gd name="T34" fmla="*/ 25 w 492"/>
                  <a:gd name="T35" fmla="*/ 30 h 687"/>
                  <a:gd name="T36" fmla="*/ 26 w 492"/>
                  <a:gd name="T37" fmla="*/ 29 h 687"/>
                  <a:gd name="T38" fmla="*/ 26 w 492"/>
                  <a:gd name="T39" fmla="*/ 28 h 687"/>
                  <a:gd name="T40" fmla="*/ 27 w 492"/>
                  <a:gd name="T41" fmla="*/ 27 h 687"/>
                  <a:gd name="T42" fmla="*/ 27 w 492"/>
                  <a:gd name="T43" fmla="*/ 26 h 687"/>
                  <a:gd name="T44" fmla="*/ 28 w 492"/>
                  <a:gd name="T45" fmla="*/ 25 h 687"/>
                  <a:gd name="T46" fmla="*/ 29 w 492"/>
                  <a:gd name="T47" fmla="*/ 23 h 687"/>
                  <a:gd name="T48" fmla="*/ 29 w 492"/>
                  <a:gd name="T49" fmla="*/ 22 h 687"/>
                  <a:gd name="T50" fmla="*/ 29 w 492"/>
                  <a:gd name="T51" fmla="*/ 21 h 687"/>
                  <a:gd name="T52" fmla="*/ 30 w 492"/>
                  <a:gd name="T53" fmla="*/ 19 h 687"/>
                  <a:gd name="T54" fmla="*/ 30 w 492"/>
                  <a:gd name="T55" fmla="*/ 18 h 687"/>
                  <a:gd name="T56" fmla="*/ 30 w 492"/>
                  <a:gd name="T57" fmla="*/ 17 h 687"/>
                  <a:gd name="T58" fmla="*/ 31 w 492"/>
                  <a:gd name="T59" fmla="*/ 15 h 687"/>
                  <a:gd name="T60" fmla="*/ 31 w 492"/>
                  <a:gd name="T61" fmla="*/ 14 h 687"/>
                  <a:gd name="T62" fmla="*/ 31 w 492"/>
                  <a:gd name="T63" fmla="*/ 12 h 687"/>
                  <a:gd name="T64" fmla="*/ 31 w 492"/>
                  <a:gd name="T65" fmla="*/ 11 h 687"/>
                  <a:gd name="T66" fmla="*/ 31 w 492"/>
                  <a:gd name="T67" fmla="*/ 9 h 687"/>
                  <a:gd name="T68" fmla="*/ 31 w 492"/>
                  <a:gd name="T69" fmla="*/ 7 h 687"/>
                  <a:gd name="T70" fmla="*/ 31 w 492"/>
                  <a:gd name="T71" fmla="*/ 6 h 687"/>
                  <a:gd name="T72" fmla="*/ 23 w 492"/>
                  <a:gd name="T73" fmla="*/ 1 h 687"/>
                  <a:gd name="T74" fmla="*/ 21 w 492"/>
                  <a:gd name="T75" fmla="*/ 0 h 6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92"/>
                  <a:gd name="T115" fmla="*/ 0 h 687"/>
                  <a:gd name="T116" fmla="*/ 492 w 492"/>
                  <a:gd name="T117" fmla="*/ 687 h 6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92" h="687">
                    <a:moveTo>
                      <a:pt x="341" y="0"/>
                    </a:moveTo>
                    <a:lnTo>
                      <a:pt x="0" y="559"/>
                    </a:lnTo>
                    <a:lnTo>
                      <a:pt x="0" y="590"/>
                    </a:lnTo>
                    <a:lnTo>
                      <a:pt x="166" y="687"/>
                    </a:lnTo>
                    <a:lnTo>
                      <a:pt x="187" y="676"/>
                    </a:lnTo>
                    <a:lnTo>
                      <a:pt x="207" y="664"/>
                    </a:lnTo>
                    <a:lnTo>
                      <a:pt x="226" y="651"/>
                    </a:lnTo>
                    <a:lnTo>
                      <a:pt x="245" y="639"/>
                    </a:lnTo>
                    <a:lnTo>
                      <a:pt x="264" y="626"/>
                    </a:lnTo>
                    <a:lnTo>
                      <a:pt x="281" y="612"/>
                    </a:lnTo>
                    <a:lnTo>
                      <a:pt x="298" y="597"/>
                    </a:lnTo>
                    <a:lnTo>
                      <a:pt x="314" y="584"/>
                    </a:lnTo>
                    <a:lnTo>
                      <a:pt x="330" y="568"/>
                    </a:lnTo>
                    <a:lnTo>
                      <a:pt x="345" y="553"/>
                    </a:lnTo>
                    <a:lnTo>
                      <a:pt x="358" y="536"/>
                    </a:lnTo>
                    <a:lnTo>
                      <a:pt x="372" y="520"/>
                    </a:lnTo>
                    <a:lnTo>
                      <a:pt x="385" y="503"/>
                    </a:lnTo>
                    <a:lnTo>
                      <a:pt x="397" y="485"/>
                    </a:lnTo>
                    <a:lnTo>
                      <a:pt x="408" y="467"/>
                    </a:lnTo>
                    <a:lnTo>
                      <a:pt x="419" y="449"/>
                    </a:lnTo>
                    <a:lnTo>
                      <a:pt x="428" y="430"/>
                    </a:lnTo>
                    <a:lnTo>
                      <a:pt x="437" y="411"/>
                    </a:lnTo>
                    <a:lnTo>
                      <a:pt x="445" y="391"/>
                    </a:lnTo>
                    <a:lnTo>
                      <a:pt x="454" y="371"/>
                    </a:lnTo>
                    <a:lnTo>
                      <a:pt x="460" y="350"/>
                    </a:lnTo>
                    <a:lnTo>
                      <a:pt x="466" y="328"/>
                    </a:lnTo>
                    <a:lnTo>
                      <a:pt x="473" y="307"/>
                    </a:lnTo>
                    <a:lnTo>
                      <a:pt x="477" y="285"/>
                    </a:lnTo>
                    <a:lnTo>
                      <a:pt x="481" y="262"/>
                    </a:lnTo>
                    <a:lnTo>
                      <a:pt x="486" y="239"/>
                    </a:lnTo>
                    <a:lnTo>
                      <a:pt x="488" y="215"/>
                    </a:lnTo>
                    <a:lnTo>
                      <a:pt x="490" y="192"/>
                    </a:lnTo>
                    <a:lnTo>
                      <a:pt x="492" y="166"/>
                    </a:lnTo>
                    <a:lnTo>
                      <a:pt x="492" y="142"/>
                    </a:lnTo>
                    <a:lnTo>
                      <a:pt x="492" y="117"/>
                    </a:lnTo>
                    <a:lnTo>
                      <a:pt x="492" y="90"/>
                    </a:lnTo>
                    <a:lnTo>
                      <a:pt x="368" y="7"/>
                    </a:lnTo>
                    <a:lnTo>
                      <a:pt x="341" y="0"/>
                    </a:lnTo>
                    <a:close/>
                  </a:path>
                </a:pathLst>
              </a:custGeom>
              <a:solidFill>
                <a:srgbClr val="D5CF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40" name="Freeform 21"/>
              <p:cNvSpPr>
                <a:spLocks/>
              </p:cNvSpPr>
              <p:nvPr/>
            </p:nvSpPr>
            <p:spPr bwMode="auto">
              <a:xfrm>
                <a:off x="1070" y="3609"/>
                <a:ext cx="123" cy="172"/>
              </a:xfrm>
              <a:custGeom>
                <a:avLst/>
                <a:gdLst>
                  <a:gd name="T0" fmla="*/ 21 w 492"/>
                  <a:gd name="T1" fmla="*/ 0 h 687"/>
                  <a:gd name="T2" fmla="*/ 0 w 492"/>
                  <a:gd name="T3" fmla="*/ 35 h 687"/>
                  <a:gd name="T4" fmla="*/ 0 w 492"/>
                  <a:gd name="T5" fmla="*/ 37 h 687"/>
                  <a:gd name="T6" fmla="*/ 11 w 492"/>
                  <a:gd name="T7" fmla="*/ 43 h 687"/>
                  <a:gd name="T8" fmla="*/ 12 w 492"/>
                  <a:gd name="T9" fmla="*/ 42 h 687"/>
                  <a:gd name="T10" fmla="*/ 13 w 492"/>
                  <a:gd name="T11" fmla="*/ 42 h 687"/>
                  <a:gd name="T12" fmla="*/ 14 w 492"/>
                  <a:gd name="T13" fmla="*/ 41 h 687"/>
                  <a:gd name="T14" fmla="*/ 15 w 492"/>
                  <a:gd name="T15" fmla="*/ 40 h 687"/>
                  <a:gd name="T16" fmla="*/ 17 w 492"/>
                  <a:gd name="T17" fmla="*/ 39 h 687"/>
                  <a:gd name="T18" fmla="*/ 18 w 492"/>
                  <a:gd name="T19" fmla="*/ 38 h 687"/>
                  <a:gd name="T20" fmla="*/ 19 w 492"/>
                  <a:gd name="T21" fmla="*/ 37 h 687"/>
                  <a:gd name="T22" fmla="*/ 20 w 492"/>
                  <a:gd name="T23" fmla="*/ 37 h 687"/>
                  <a:gd name="T24" fmla="*/ 21 w 492"/>
                  <a:gd name="T25" fmla="*/ 36 h 687"/>
                  <a:gd name="T26" fmla="*/ 22 w 492"/>
                  <a:gd name="T27" fmla="*/ 35 h 687"/>
                  <a:gd name="T28" fmla="*/ 23 w 492"/>
                  <a:gd name="T29" fmla="*/ 34 h 687"/>
                  <a:gd name="T30" fmla="*/ 23 w 492"/>
                  <a:gd name="T31" fmla="*/ 33 h 687"/>
                  <a:gd name="T32" fmla="*/ 24 w 492"/>
                  <a:gd name="T33" fmla="*/ 32 h 687"/>
                  <a:gd name="T34" fmla="*/ 25 w 492"/>
                  <a:gd name="T35" fmla="*/ 30 h 687"/>
                  <a:gd name="T36" fmla="*/ 26 w 492"/>
                  <a:gd name="T37" fmla="*/ 29 h 687"/>
                  <a:gd name="T38" fmla="*/ 26 w 492"/>
                  <a:gd name="T39" fmla="*/ 28 h 687"/>
                  <a:gd name="T40" fmla="*/ 27 w 492"/>
                  <a:gd name="T41" fmla="*/ 27 h 687"/>
                  <a:gd name="T42" fmla="*/ 27 w 492"/>
                  <a:gd name="T43" fmla="*/ 26 h 687"/>
                  <a:gd name="T44" fmla="*/ 28 w 492"/>
                  <a:gd name="T45" fmla="*/ 25 h 687"/>
                  <a:gd name="T46" fmla="*/ 29 w 492"/>
                  <a:gd name="T47" fmla="*/ 23 h 687"/>
                  <a:gd name="T48" fmla="*/ 29 w 492"/>
                  <a:gd name="T49" fmla="*/ 22 h 687"/>
                  <a:gd name="T50" fmla="*/ 29 w 492"/>
                  <a:gd name="T51" fmla="*/ 21 h 687"/>
                  <a:gd name="T52" fmla="*/ 30 w 492"/>
                  <a:gd name="T53" fmla="*/ 19 h 687"/>
                  <a:gd name="T54" fmla="*/ 30 w 492"/>
                  <a:gd name="T55" fmla="*/ 18 h 687"/>
                  <a:gd name="T56" fmla="*/ 30 w 492"/>
                  <a:gd name="T57" fmla="*/ 17 h 687"/>
                  <a:gd name="T58" fmla="*/ 31 w 492"/>
                  <a:gd name="T59" fmla="*/ 15 h 687"/>
                  <a:gd name="T60" fmla="*/ 31 w 492"/>
                  <a:gd name="T61" fmla="*/ 14 h 687"/>
                  <a:gd name="T62" fmla="*/ 31 w 492"/>
                  <a:gd name="T63" fmla="*/ 12 h 687"/>
                  <a:gd name="T64" fmla="*/ 31 w 492"/>
                  <a:gd name="T65" fmla="*/ 11 h 687"/>
                  <a:gd name="T66" fmla="*/ 31 w 492"/>
                  <a:gd name="T67" fmla="*/ 9 h 687"/>
                  <a:gd name="T68" fmla="*/ 31 w 492"/>
                  <a:gd name="T69" fmla="*/ 7 h 687"/>
                  <a:gd name="T70" fmla="*/ 31 w 492"/>
                  <a:gd name="T71" fmla="*/ 6 h 687"/>
                  <a:gd name="T72" fmla="*/ 23 w 492"/>
                  <a:gd name="T73" fmla="*/ 1 h 687"/>
                  <a:gd name="T74" fmla="*/ 21 w 492"/>
                  <a:gd name="T75" fmla="*/ 0 h 6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92"/>
                  <a:gd name="T115" fmla="*/ 0 h 687"/>
                  <a:gd name="T116" fmla="*/ 492 w 492"/>
                  <a:gd name="T117" fmla="*/ 687 h 6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92" h="687">
                    <a:moveTo>
                      <a:pt x="341" y="0"/>
                    </a:moveTo>
                    <a:lnTo>
                      <a:pt x="0" y="559"/>
                    </a:lnTo>
                    <a:lnTo>
                      <a:pt x="0" y="590"/>
                    </a:lnTo>
                    <a:lnTo>
                      <a:pt x="166" y="687"/>
                    </a:lnTo>
                    <a:lnTo>
                      <a:pt x="187" y="676"/>
                    </a:lnTo>
                    <a:lnTo>
                      <a:pt x="207" y="664"/>
                    </a:lnTo>
                    <a:lnTo>
                      <a:pt x="226" y="651"/>
                    </a:lnTo>
                    <a:lnTo>
                      <a:pt x="245" y="639"/>
                    </a:lnTo>
                    <a:lnTo>
                      <a:pt x="264" y="626"/>
                    </a:lnTo>
                    <a:lnTo>
                      <a:pt x="281" y="612"/>
                    </a:lnTo>
                    <a:lnTo>
                      <a:pt x="298" y="597"/>
                    </a:lnTo>
                    <a:lnTo>
                      <a:pt x="314" y="584"/>
                    </a:lnTo>
                    <a:lnTo>
                      <a:pt x="330" y="568"/>
                    </a:lnTo>
                    <a:lnTo>
                      <a:pt x="345" y="553"/>
                    </a:lnTo>
                    <a:lnTo>
                      <a:pt x="358" y="536"/>
                    </a:lnTo>
                    <a:lnTo>
                      <a:pt x="372" y="520"/>
                    </a:lnTo>
                    <a:lnTo>
                      <a:pt x="385" y="503"/>
                    </a:lnTo>
                    <a:lnTo>
                      <a:pt x="397" y="485"/>
                    </a:lnTo>
                    <a:lnTo>
                      <a:pt x="408" y="467"/>
                    </a:lnTo>
                    <a:lnTo>
                      <a:pt x="419" y="449"/>
                    </a:lnTo>
                    <a:lnTo>
                      <a:pt x="428" y="430"/>
                    </a:lnTo>
                    <a:lnTo>
                      <a:pt x="437" y="411"/>
                    </a:lnTo>
                    <a:lnTo>
                      <a:pt x="445" y="391"/>
                    </a:lnTo>
                    <a:lnTo>
                      <a:pt x="454" y="371"/>
                    </a:lnTo>
                    <a:lnTo>
                      <a:pt x="460" y="350"/>
                    </a:lnTo>
                    <a:lnTo>
                      <a:pt x="466" y="328"/>
                    </a:lnTo>
                    <a:lnTo>
                      <a:pt x="473" y="307"/>
                    </a:lnTo>
                    <a:lnTo>
                      <a:pt x="477" y="285"/>
                    </a:lnTo>
                    <a:lnTo>
                      <a:pt x="481" y="262"/>
                    </a:lnTo>
                    <a:lnTo>
                      <a:pt x="486" y="239"/>
                    </a:lnTo>
                    <a:lnTo>
                      <a:pt x="488" y="215"/>
                    </a:lnTo>
                    <a:lnTo>
                      <a:pt x="490" y="192"/>
                    </a:lnTo>
                    <a:lnTo>
                      <a:pt x="492" y="166"/>
                    </a:lnTo>
                    <a:lnTo>
                      <a:pt x="492" y="142"/>
                    </a:lnTo>
                    <a:lnTo>
                      <a:pt x="492" y="117"/>
                    </a:lnTo>
                    <a:lnTo>
                      <a:pt x="492" y="90"/>
                    </a:lnTo>
                    <a:lnTo>
                      <a:pt x="368" y="7"/>
                    </a:lnTo>
                    <a:lnTo>
                      <a:pt x="341"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41" name="Line 22"/>
              <p:cNvSpPr>
                <a:spLocks noChangeShapeType="1"/>
              </p:cNvSpPr>
              <p:nvPr/>
            </p:nvSpPr>
            <p:spPr bwMode="auto">
              <a:xfrm flipH="1">
                <a:off x="1083" y="3616"/>
                <a:ext cx="87" cy="147"/>
              </a:xfrm>
              <a:prstGeom prst="line">
                <a:avLst/>
              </a:prstGeom>
              <a:noFill/>
              <a:ln w="4763">
                <a:solidFill>
                  <a:srgbClr val="1F1A17"/>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0942" name="Freeform 23"/>
              <p:cNvSpPr>
                <a:spLocks/>
              </p:cNvSpPr>
              <p:nvPr/>
            </p:nvSpPr>
            <p:spPr bwMode="auto">
              <a:xfrm>
                <a:off x="1161" y="3446"/>
                <a:ext cx="261" cy="302"/>
              </a:xfrm>
              <a:custGeom>
                <a:avLst/>
                <a:gdLst>
                  <a:gd name="T0" fmla="*/ 0 w 1046"/>
                  <a:gd name="T1" fmla="*/ 74 h 1209"/>
                  <a:gd name="T2" fmla="*/ 2 w 1046"/>
                  <a:gd name="T3" fmla="*/ 75 h 1209"/>
                  <a:gd name="T4" fmla="*/ 5 w 1046"/>
                  <a:gd name="T5" fmla="*/ 75 h 1209"/>
                  <a:gd name="T6" fmla="*/ 7 w 1046"/>
                  <a:gd name="T7" fmla="*/ 75 h 1209"/>
                  <a:gd name="T8" fmla="*/ 9 w 1046"/>
                  <a:gd name="T9" fmla="*/ 75 h 1209"/>
                  <a:gd name="T10" fmla="*/ 12 w 1046"/>
                  <a:gd name="T11" fmla="*/ 75 h 1209"/>
                  <a:gd name="T12" fmla="*/ 14 w 1046"/>
                  <a:gd name="T13" fmla="*/ 75 h 1209"/>
                  <a:gd name="T14" fmla="*/ 17 w 1046"/>
                  <a:gd name="T15" fmla="*/ 74 h 1209"/>
                  <a:gd name="T16" fmla="*/ 19 w 1046"/>
                  <a:gd name="T17" fmla="*/ 73 h 1209"/>
                  <a:gd name="T18" fmla="*/ 22 w 1046"/>
                  <a:gd name="T19" fmla="*/ 72 h 1209"/>
                  <a:gd name="T20" fmla="*/ 24 w 1046"/>
                  <a:gd name="T21" fmla="*/ 71 h 1209"/>
                  <a:gd name="T22" fmla="*/ 26 w 1046"/>
                  <a:gd name="T23" fmla="*/ 70 h 1209"/>
                  <a:gd name="T24" fmla="*/ 29 w 1046"/>
                  <a:gd name="T25" fmla="*/ 68 h 1209"/>
                  <a:gd name="T26" fmla="*/ 31 w 1046"/>
                  <a:gd name="T27" fmla="*/ 66 h 1209"/>
                  <a:gd name="T28" fmla="*/ 34 w 1046"/>
                  <a:gd name="T29" fmla="*/ 64 h 1209"/>
                  <a:gd name="T30" fmla="*/ 36 w 1046"/>
                  <a:gd name="T31" fmla="*/ 62 h 1209"/>
                  <a:gd name="T32" fmla="*/ 38 w 1046"/>
                  <a:gd name="T33" fmla="*/ 60 h 1209"/>
                  <a:gd name="T34" fmla="*/ 43 w 1046"/>
                  <a:gd name="T35" fmla="*/ 54 h 1209"/>
                  <a:gd name="T36" fmla="*/ 46 w 1046"/>
                  <a:gd name="T37" fmla="*/ 51 h 1209"/>
                  <a:gd name="T38" fmla="*/ 48 w 1046"/>
                  <a:gd name="T39" fmla="*/ 47 h 1209"/>
                  <a:gd name="T40" fmla="*/ 51 w 1046"/>
                  <a:gd name="T41" fmla="*/ 43 h 1209"/>
                  <a:gd name="T42" fmla="*/ 53 w 1046"/>
                  <a:gd name="T43" fmla="*/ 39 h 1209"/>
                  <a:gd name="T44" fmla="*/ 55 w 1046"/>
                  <a:gd name="T45" fmla="*/ 34 h 1209"/>
                  <a:gd name="T46" fmla="*/ 57 w 1046"/>
                  <a:gd name="T47" fmla="*/ 29 h 1209"/>
                  <a:gd name="T48" fmla="*/ 61 w 1046"/>
                  <a:gd name="T49" fmla="*/ 20 h 1209"/>
                  <a:gd name="T50" fmla="*/ 63 w 1046"/>
                  <a:gd name="T51" fmla="*/ 13 h 1209"/>
                  <a:gd name="T52" fmla="*/ 64 w 1046"/>
                  <a:gd name="T53" fmla="*/ 7 h 1209"/>
                  <a:gd name="T54" fmla="*/ 65 w 1046"/>
                  <a:gd name="T55" fmla="*/ 1 h 1209"/>
                  <a:gd name="T56" fmla="*/ 56 w 1046"/>
                  <a:gd name="T57" fmla="*/ 2 h 1209"/>
                  <a:gd name="T58" fmla="*/ 56 w 1046"/>
                  <a:gd name="T59" fmla="*/ 6 h 1209"/>
                  <a:gd name="T60" fmla="*/ 55 w 1046"/>
                  <a:gd name="T61" fmla="*/ 9 h 1209"/>
                  <a:gd name="T62" fmla="*/ 54 w 1046"/>
                  <a:gd name="T63" fmla="*/ 13 h 1209"/>
                  <a:gd name="T64" fmla="*/ 52 w 1046"/>
                  <a:gd name="T65" fmla="*/ 16 h 1209"/>
                  <a:gd name="T66" fmla="*/ 51 w 1046"/>
                  <a:gd name="T67" fmla="*/ 20 h 1209"/>
                  <a:gd name="T68" fmla="*/ 49 w 1046"/>
                  <a:gd name="T69" fmla="*/ 23 h 1209"/>
                  <a:gd name="T70" fmla="*/ 48 w 1046"/>
                  <a:gd name="T71" fmla="*/ 27 h 1209"/>
                  <a:gd name="T72" fmla="*/ 46 w 1046"/>
                  <a:gd name="T73" fmla="*/ 30 h 1209"/>
                  <a:gd name="T74" fmla="*/ 45 w 1046"/>
                  <a:gd name="T75" fmla="*/ 34 h 1209"/>
                  <a:gd name="T76" fmla="*/ 43 w 1046"/>
                  <a:gd name="T77" fmla="*/ 37 h 1209"/>
                  <a:gd name="T78" fmla="*/ 41 w 1046"/>
                  <a:gd name="T79" fmla="*/ 40 h 1209"/>
                  <a:gd name="T80" fmla="*/ 39 w 1046"/>
                  <a:gd name="T81" fmla="*/ 43 h 1209"/>
                  <a:gd name="T82" fmla="*/ 37 w 1046"/>
                  <a:gd name="T83" fmla="*/ 46 h 1209"/>
                  <a:gd name="T84" fmla="*/ 35 w 1046"/>
                  <a:gd name="T85" fmla="*/ 49 h 1209"/>
                  <a:gd name="T86" fmla="*/ 32 w 1046"/>
                  <a:gd name="T87" fmla="*/ 51 h 1209"/>
                  <a:gd name="T88" fmla="*/ 29 w 1046"/>
                  <a:gd name="T89" fmla="*/ 54 h 1209"/>
                  <a:gd name="T90" fmla="*/ 26 w 1046"/>
                  <a:gd name="T91" fmla="*/ 57 h 1209"/>
                  <a:gd name="T92" fmla="*/ 23 w 1046"/>
                  <a:gd name="T93" fmla="*/ 59 h 1209"/>
                  <a:gd name="T94" fmla="*/ 19 w 1046"/>
                  <a:gd name="T95" fmla="*/ 61 h 1209"/>
                  <a:gd name="T96" fmla="*/ 16 w 1046"/>
                  <a:gd name="T97" fmla="*/ 63 h 1209"/>
                  <a:gd name="T98" fmla="*/ 14 w 1046"/>
                  <a:gd name="T99" fmla="*/ 64 h 1209"/>
                  <a:gd name="T100" fmla="*/ 12 w 1046"/>
                  <a:gd name="T101" fmla="*/ 64 h 1209"/>
                  <a:gd name="T102" fmla="*/ 11 w 1046"/>
                  <a:gd name="T103" fmla="*/ 64 h 1209"/>
                  <a:gd name="T104" fmla="*/ 9 w 1046"/>
                  <a:gd name="T105" fmla="*/ 64 h 1209"/>
                  <a:gd name="T106" fmla="*/ 8 w 1046"/>
                  <a:gd name="T107" fmla="*/ 64 h 1209"/>
                  <a:gd name="T108" fmla="*/ 6 w 1046"/>
                  <a:gd name="T109" fmla="*/ 64 h 12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6"/>
                  <a:gd name="T166" fmla="*/ 0 h 1209"/>
                  <a:gd name="T167" fmla="*/ 1046 w 1046"/>
                  <a:gd name="T168" fmla="*/ 1209 h 12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6" h="1209">
                    <a:moveTo>
                      <a:pt x="94" y="1017"/>
                    </a:moveTo>
                    <a:lnTo>
                      <a:pt x="0" y="1194"/>
                    </a:lnTo>
                    <a:lnTo>
                      <a:pt x="19" y="1199"/>
                    </a:lnTo>
                    <a:lnTo>
                      <a:pt x="39" y="1202"/>
                    </a:lnTo>
                    <a:lnTo>
                      <a:pt x="58" y="1205"/>
                    </a:lnTo>
                    <a:lnTo>
                      <a:pt x="77" y="1207"/>
                    </a:lnTo>
                    <a:lnTo>
                      <a:pt x="96" y="1208"/>
                    </a:lnTo>
                    <a:lnTo>
                      <a:pt x="116" y="1209"/>
                    </a:lnTo>
                    <a:lnTo>
                      <a:pt x="135" y="1209"/>
                    </a:lnTo>
                    <a:lnTo>
                      <a:pt x="154" y="1208"/>
                    </a:lnTo>
                    <a:lnTo>
                      <a:pt x="173" y="1206"/>
                    </a:lnTo>
                    <a:lnTo>
                      <a:pt x="194" y="1204"/>
                    </a:lnTo>
                    <a:lnTo>
                      <a:pt x="213" y="1201"/>
                    </a:lnTo>
                    <a:lnTo>
                      <a:pt x="232" y="1196"/>
                    </a:lnTo>
                    <a:lnTo>
                      <a:pt x="251" y="1192"/>
                    </a:lnTo>
                    <a:lnTo>
                      <a:pt x="271" y="1187"/>
                    </a:lnTo>
                    <a:lnTo>
                      <a:pt x="290" y="1181"/>
                    </a:lnTo>
                    <a:lnTo>
                      <a:pt x="309" y="1173"/>
                    </a:lnTo>
                    <a:lnTo>
                      <a:pt x="328" y="1166"/>
                    </a:lnTo>
                    <a:lnTo>
                      <a:pt x="348" y="1157"/>
                    </a:lnTo>
                    <a:lnTo>
                      <a:pt x="367" y="1148"/>
                    </a:lnTo>
                    <a:lnTo>
                      <a:pt x="386" y="1138"/>
                    </a:lnTo>
                    <a:lnTo>
                      <a:pt x="405" y="1127"/>
                    </a:lnTo>
                    <a:lnTo>
                      <a:pt x="426" y="1115"/>
                    </a:lnTo>
                    <a:lnTo>
                      <a:pt x="445" y="1103"/>
                    </a:lnTo>
                    <a:lnTo>
                      <a:pt x="464" y="1089"/>
                    </a:lnTo>
                    <a:lnTo>
                      <a:pt x="483" y="1076"/>
                    </a:lnTo>
                    <a:lnTo>
                      <a:pt x="503" y="1061"/>
                    </a:lnTo>
                    <a:lnTo>
                      <a:pt x="522" y="1046"/>
                    </a:lnTo>
                    <a:lnTo>
                      <a:pt x="541" y="1030"/>
                    </a:lnTo>
                    <a:lnTo>
                      <a:pt x="560" y="1013"/>
                    </a:lnTo>
                    <a:lnTo>
                      <a:pt x="580" y="995"/>
                    </a:lnTo>
                    <a:lnTo>
                      <a:pt x="599" y="976"/>
                    </a:lnTo>
                    <a:lnTo>
                      <a:pt x="618" y="957"/>
                    </a:lnTo>
                    <a:lnTo>
                      <a:pt x="659" y="912"/>
                    </a:lnTo>
                    <a:lnTo>
                      <a:pt x="699" y="863"/>
                    </a:lnTo>
                    <a:lnTo>
                      <a:pt x="719" y="837"/>
                    </a:lnTo>
                    <a:lnTo>
                      <a:pt x="739" y="811"/>
                    </a:lnTo>
                    <a:lnTo>
                      <a:pt x="758" y="783"/>
                    </a:lnTo>
                    <a:lnTo>
                      <a:pt x="778" y="755"/>
                    </a:lnTo>
                    <a:lnTo>
                      <a:pt x="797" y="725"/>
                    </a:lnTo>
                    <a:lnTo>
                      <a:pt x="815" y="693"/>
                    </a:lnTo>
                    <a:lnTo>
                      <a:pt x="834" y="660"/>
                    </a:lnTo>
                    <a:lnTo>
                      <a:pt x="852" y="627"/>
                    </a:lnTo>
                    <a:lnTo>
                      <a:pt x="870" y="590"/>
                    </a:lnTo>
                    <a:lnTo>
                      <a:pt x="888" y="551"/>
                    </a:lnTo>
                    <a:lnTo>
                      <a:pt x="905" y="511"/>
                    </a:lnTo>
                    <a:lnTo>
                      <a:pt x="922" y="469"/>
                    </a:lnTo>
                    <a:lnTo>
                      <a:pt x="950" y="396"/>
                    </a:lnTo>
                    <a:lnTo>
                      <a:pt x="974" y="328"/>
                    </a:lnTo>
                    <a:lnTo>
                      <a:pt x="994" y="265"/>
                    </a:lnTo>
                    <a:lnTo>
                      <a:pt x="1010" y="208"/>
                    </a:lnTo>
                    <a:lnTo>
                      <a:pt x="1023" y="155"/>
                    </a:lnTo>
                    <a:lnTo>
                      <a:pt x="1034" y="108"/>
                    </a:lnTo>
                    <a:lnTo>
                      <a:pt x="1041" y="63"/>
                    </a:lnTo>
                    <a:lnTo>
                      <a:pt x="1046" y="22"/>
                    </a:lnTo>
                    <a:lnTo>
                      <a:pt x="911" y="0"/>
                    </a:lnTo>
                    <a:lnTo>
                      <a:pt x="905" y="30"/>
                    </a:lnTo>
                    <a:lnTo>
                      <a:pt x="899" y="60"/>
                    </a:lnTo>
                    <a:lnTo>
                      <a:pt x="893" y="91"/>
                    </a:lnTo>
                    <a:lnTo>
                      <a:pt x="885" y="120"/>
                    </a:lnTo>
                    <a:lnTo>
                      <a:pt x="878" y="149"/>
                    </a:lnTo>
                    <a:lnTo>
                      <a:pt x="869" y="179"/>
                    </a:lnTo>
                    <a:lnTo>
                      <a:pt x="861" y="207"/>
                    </a:lnTo>
                    <a:lnTo>
                      <a:pt x="851" y="237"/>
                    </a:lnTo>
                    <a:lnTo>
                      <a:pt x="841" y="264"/>
                    </a:lnTo>
                    <a:lnTo>
                      <a:pt x="830" y="293"/>
                    </a:lnTo>
                    <a:lnTo>
                      <a:pt x="819" y="322"/>
                    </a:lnTo>
                    <a:lnTo>
                      <a:pt x="807" y="349"/>
                    </a:lnTo>
                    <a:lnTo>
                      <a:pt x="794" y="377"/>
                    </a:lnTo>
                    <a:lnTo>
                      <a:pt x="781" y="404"/>
                    </a:lnTo>
                    <a:lnTo>
                      <a:pt x="768" y="431"/>
                    </a:lnTo>
                    <a:lnTo>
                      <a:pt x="754" y="458"/>
                    </a:lnTo>
                    <a:lnTo>
                      <a:pt x="742" y="486"/>
                    </a:lnTo>
                    <a:lnTo>
                      <a:pt x="731" y="513"/>
                    </a:lnTo>
                    <a:lnTo>
                      <a:pt x="718" y="541"/>
                    </a:lnTo>
                    <a:lnTo>
                      <a:pt x="704" y="566"/>
                    </a:lnTo>
                    <a:lnTo>
                      <a:pt x="690" y="593"/>
                    </a:lnTo>
                    <a:lnTo>
                      <a:pt x="676" y="617"/>
                    </a:lnTo>
                    <a:lnTo>
                      <a:pt x="661" y="642"/>
                    </a:lnTo>
                    <a:lnTo>
                      <a:pt x="645" y="667"/>
                    </a:lnTo>
                    <a:lnTo>
                      <a:pt x="628" y="690"/>
                    </a:lnTo>
                    <a:lnTo>
                      <a:pt x="611" y="713"/>
                    </a:lnTo>
                    <a:lnTo>
                      <a:pt x="594" y="736"/>
                    </a:lnTo>
                    <a:lnTo>
                      <a:pt x="575" y="759"/>
                    </a:lnTo>
                    <a:lnTo>
                      <a:pt x="557" y="780"/>
                    </a:lnTo>
                    <a:lnTo>
                      <a:pt x="538" y="802"/>
                    </a:lnTo>
                    <a:lnTo>
                      <a:pt x="519" y="824"/>
                    </a:lnTo>
                    <a:lnTo>
                      <a:pt x="499" y="845"/>
                    </a:lnTo>
                    <a:lnTo>
                      <a:pt x="471" y="869"/>
                    </a:lnTo>
                    <a:lnTo>
                      <a:pt x="444" y="894"/>
                    </a:lnTo>
                    <a:lnTo>
                      <a:pt x="416" y="915"/>
                    </a:lnTo>
                    <a:lnTo>
                      <a:pt x="390" y="936"/>
                    </a:lnTo>
                    <a:lnTo>
                      <a:pt x="363" y="954"/>
                    </a:lnTo>
                    <a:lnTo>
                      <a:pt x="337" y="971"/>
                    </a:lnTo>
                    <a:lnTo>
                      <a:pt x="310" y="986"/>
                    </a:lnTo>
                    <a:lnTo>
                      <a:pt x="285" y="998"/>
                    </a:lnTo>
                    <a:lnTo>
                      <a:pt x="259" y="1010"/>
                    </a:lnTo>
                    <a:lnTo>
                      <a:pt x="235" y="1018"/>
                    </a:lnTo>
                    <a:lnTo>
                      <a:pt x="222" y="1022"/>
                    </a:lnTo>
                    <a:lnTo>
                      <a:pt x="211" y="1025"/>
                    </a:lnTo>
                    <a:lnTo>
                      <a:pt x="198" y="1027"/>
                    </a:lnTo>
                    <a:lnTo>
                      <a:pt x="186" y="1028"/>
                    </a:lnTo>
                    <a:lnTo>
                      <a:pt x="175" y="1029"/>
                    </a:lnTo>
                    <a:lnTo>
                      <a:pt x="162" y="1029"/>
                    </a:lnTo>
                    <a:lnTo>
                      <a:pt x="150" y="1029"/>
                    </a:lnTo>
                    <a:lnTo>
                      <a:pt x="138" y="1028"/>
                    </a:lnTo>
                    <a:lnTo>
                      <a:pt x="128" y="1027"/>
                    </a:lnTo>
                    <a:lnTo>
                      <a:pt x="116" y="1024"/>
                    </a:lnTo>
                    <a:lnTo>
                      <a:pt x="105" y="1022"/>
                    </a:lnTo>
                    <a:lnTo>
                      <a:pt x="94" y="1017"/>
                    </a:lnTo>
                    <a:close/>
                  </a:path>
                </a:pathLst>
              </a:custGeom>
              <a:solidFill>
                <a:srgbClr val="D5CF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43" name="Freeform 24"/>
              <p:cNvSpPr>
                <a:spLocks/>
              </p:cNvSpPr>
              <p:nvPr/>
            </p:nvSpPr>
            <p:spPr bwMode="auto">
              <a:xfrm>
                <a:off x="1161" y="3446"/>
                <a:ext cx="261" cy="302"/>
              </a:xfrm>
              <a:custGeom>
                <a:avLst/>
                <a:gdLst>
                  <a:gd name="T0" fmla="*/ 0 w 1046"/>
                  <a:gd name="T1" fmla="*/ 74 h 1209"/>
                  <a:gd name="T2" fmla="*/ 2 w 1046"/>
                  <a:gd name="T3" fmla="*/ 75 h 1209"/>
                  <a:gd name="T4" fmla="*/ 5 w 1046"/>
                  <a:gd name="T5" fmla="*/ 75 h 1209"/>
                  <a:gd name="T6" fmla="*/ 7 w 1046"/>
                  <a:gd name="T7" fmla="*/ 75 h 1209"/>
                  <a:gd name="T8" fmla="*/ 9 w 1046"/>
                  <a:gd name="T9" fmla="*/ 75 h 1209"/>
                  <a:gd name="T10" fmla="*/ 12 w 1046"/>
                  <a:gd name="T11" fmla="*/ 75 h 1209"/>
                  <a:gd name="T12" fmla="*/ 14 w 1046"/>
                  <a:gd name="T13" fmla="*/ 75 h 1209"/>
                  <a:gd name="T14" fmla="*/ 17 w 1046"/>
                  <a:gd name="T15" fmla="*/ 74 h 1209"/>
                  <a:gd name="T16" fmla="*/ 19 w 1046"/>
                  <a:gd name="T17" fmla="*/ 73 h 1209"/>
                  <a:gd name="T18" fmla="*/ 22 w 1046"/>
                  <a:gd name="T19" fmla="*/ 72 h 1209"/>
                  <a:gd name="T20" fmla="*/ 24 w 1046"/>
                  <a:gd name="T21" fmla="*/ 71 h 1209"/>
                  <a:gd name="T22" fmla="*/ 26 w 1046"/>
                  <a:gd name="T23" fmla="*/ 70 h 1209"/>
                  <a:gd name="T24" fmla="*/ 29 w 1046"/>
                  <a:gd name="T25" fmla="*/ 68 h 1209"/>
                  <a:gd name="T26" fmla="*/ 31 w 1046"/>
                  <a:gd name="T27" fmla="*/ 66 h 1209"/>
                  <a:gd name="T28" fmla="*/ 34 w 1046"/>
                  <a:gd name="T29" fmla="*/ 64 h 1209"/>
                  <a:gd name="T30" fmla="*/ 36 w 1046"/>
                  <a:gd name="T31" fmla="*/ 62 h 1209"/>
                  <a:gd name="T32" fmla="*/ 38 w 1046"/>
                  <a:gd name="T33" fmla="*/ 60 h 1209"/>
                  <a:gd name="T34" fmla="*/ 43 w 1046"/>
                  <a:gd name="T35" fmla="*/ 54 h 1209"/>
                  <a:gd name="T36" fmla="*/ 46 w 1046"/>
                  <a:gd name="T37" fmla="*/ 51 h 1209"/>
                  <a:gd name="T38" fmla="*/ 48 w 1046"/>
                  <a:gd name="T39" fmla="*/ 47 h 1209"/>
                  <a:gd name="T40" fmla="*/ 51 w 1046"/>
                  <a:gd name="T41" fmla="*/ 43 h 1209"/>
                  <a:gd name="T42" fmla="*/ 53 w 1046"/>
                  <a:gd name="T43" fmla="*/ 39 h 1209"/>
                  <a:gd name="T44" fmla="*/ 55 w 1046"/>
                  <a:gd name="T45" fmla="*/ 34 h 1209"/>
                  <a:gd name="T46" fmla="*/ 57 w 1046"/>
                  <a:gd name="T47" fmla="*/ 29 h 1209"/>
                  <a:gd name="T48" fmla="*/ 61 w 1046"/>
                  <a:gd name="T49" fmla="*/ 20 h 1209"/>
                  <a:gd name="T50" fmla="*/ 63 w 1046"/>
                  <a:gd name="T51" fmla="*/ 13 h 1209"/>
                  <a:gd name="T52" fmla="*/ 64 w 1046"/>
                  <a:gd name="T53" fmla="*/ 7 h 1209"/>
                  <a:gd name="T54" fmla="*/ 65 w 1046"/>
                  <a:gd name="T55" fmla="*/ 1 h 1209"/>
                  <a:gd name="T56" fmla="*/ 56 w 1046"/>
                  <a:gd name="T57" fmla="*/ 2 h 1209"/>
                  <a:gd name="T58" fmla="*/ 56 w 1046"/>
                  <a:gd name="T59" fmla="*/ 6 h 1209"/>
                  <a:gd name="T60" fmla="*/ 55 w 1046"/>
                  <a:gd name="T61" fmla="*/ 9 h 1209"/>
                  <a:gd name="T62" fmla="*/ 54 w 1046"/>
                  <a:gd name="T63" fmla="*/ 13 h 1209"/>
                  <a:gd name="T64" fmla="*/ 52 w 1046"/>
                  <a:gd name="T65" fmla="*/ 16 h 1209"/>
                  <a:gd name="T66" fmla="*/ 51 w 1046"/>
                  <a:gd name="T67" fmla="*/ 20 h 1209"/>
                  <a:gd name="T68" fmla="*/ 49 w 1046"/>
                  <a:gd name="T69" fmla="*/ 23 h 1209"/>
                  <a:gd name="T70" fmla="*/ 48 w 1046"/>
                  <a:gd name="T71" fmla="*/ 27 h 1209"/>
                  <a:gd name="T72" fmla="*/ 46 w 1046"/>
                  <a:gd name="T73" fmla="*/ 30 h 1209"/>
                  <a:gd name="T74" fmla="*/ 45 w 1046"/>
                  <a:gd name="T75" fmla="*/ 34 h 1209"/>
                  <a:gd name="T76" fmla="*/ 43 w 1046"/>
                  <a:gd name="T77" fmla="*/ 37 h 1209"/>
                  <a:gd name="T78" fmla="*/ 41 w 1046"/>
                  <a:gd name="T79" fmla="*/ 40 h 1209"/>
                  <a:gd name="T80" fmla="*/ 39 w 1046"/>
                  <a:gd name="T81" fmla="*/ 43 h 1209"/>
                  <a:gd name="T82" fmla="*/ 37 w 1046"/>
                  <a:gd name="T83" fmla="*/ 46 h 1209"/>
                  <a:gd name="T84" fmla="*/ 35 w 1046"/>
                  <a:gd name="T85" fmla="*/ 49 h 1209"/>
                  <a:gd name="T86" fmla="*/ 32 w 1046"/>
                  <a:gd name="T87" fmla="*/ 51 h 1209"/>
                  <a:gd name="T88" fmla="*/ 29 w 1046"/>
                  <a:gd name="T89" fmla="*/ 54 h 1209"/>
                  <a:gd name="T90" fmla="*/ 26 w 1046"/>
                  <a:gd name="T91" fmla="*/ 57 h 1209"/>
                  <a:gd name="T92" fmla="*/ 23 w 1046"/>
                  <a:gd name="T93" fmla="*/ 59 h 1209"/>
                  <a:gd name="T94" fmla="*/ 19 w 1046"/>
                  <a:gd name="T95" fmla="*/ 61 h 1209"/>
                  <a:gd name="T96" fmla="*/ 16 w 1046"/>
                  <a:gd name="T97" fmla="*/ 63 h 1209"/>
                  <a:gd name="T98" fmla="*/ 14 w 1046"/>
                  <a:gd name="T99" fmla="*/ 64 h 1209"/>
                  <a:gd name="T100" fmla="*/ 12 w 1046"/>
                  <a:gd name="T101" fmla="*/ 64 h 1209"/>
                  <a:gd name="T102" fmla="*/ 11 w 1046"/>
                  <a:gd name="T103" fmla="*/ 64 h 1209"/>
                  <a:gd name="T104" fmla="*/ 9 w 1046"/>
                  <a:gd name="T105" fmla="*/ 64 h 1209"/>
                  <a:gd name="T106" fmla="*/ 8 w 1046"/>
                  <a:gd name="T107" fmla="*/ 64 h 1209"/>
                  <a:gd name="T108" fmla="*/ 6 w 1046"/>
                  <a:gd name="T109" fmla="*/ 64 h 12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6"/>
                  <a:gd name="T166" fmla="*/ 0 h 1209"/>
                  <a:gd name="T167" fmla="*/ 1046 w 1046"/>
                  <a:gd name="T168" fmla="*/ 1209 h 12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6" h="1209">
                    <a:moveTo>
                      <a:pt x="94" y="1017"/>
                    </a:moveTo>
                    <a:lnTo>
                      <a:pt x="0" y="1194"/>
                    </a:lnTo>
                    <a:lnTo>
                      <a:pt x="19" y="1199"/>
                    </a:lnTo>
                    <a:lnTo>
                      <a:pt x="39" y="1202"/>
                    </a:lnTo>
                    <a:lnTo>
                      <a:pt x="58" y="1205"/>
                    </a:lnTo>
                    <a:lnTo>
                      <a:pt x="77" y="1207"/>
                    </a:lnTo>
                    <a:lnTo>
                      <a:pt x="96" y="1208"/>
                    </a:lnTo>
                    <a:lnTo>
                      <a:pt x="116" y="1209"/>
                    </a:lnTo>
                    <a:lnTo>
                      <a:pt x="135" y="1209"/>
                    </a:lnTo>
                    <a:lnTo>
                      <a:pt x="154" y="1208"/>
                    </a:lnTo>
                    <a:lnTo>
                      <a:pt x="173" y="1206"/>
                    </a:lnTo>
                    <a:lnTo>
                      <a:pt x="194" y="1204"/>
                    </a:lnTo>
                    <a:lnTo>
                      <a:pt x="213" y="1201"/>
                    </a:lnTo>
                    <a:lnTo>
                      <a:pt x="232" y="1196"/>
                    </a:lnTo>
                    <a:lnTo>
                      <a:pt x="251" y="1192"/>
                    </a:lnTo>
                    <a:lnTo>
                      <a:pt x="271" y="1187"/>
                    </a:lnTo>
                    <a:lnTo>
                      <a:pt x="290" y="1181"/>
                    </a:lnTo>
                    <a:lnTo>
                      <a:pt x="309" y="1173"/>
                    </a:lnTo>
                    <a:lnTo>
                      <a:pt x="328" y="1166"/>
                    </a:lnTo>
                    <a:lnTo>
                      <a:pt x="348" y="1157"/>
                    </a:lnTo>
                    <a:lnTo>
                      <a:pt x="367" y="1148"/>
                    </a:lnTo>
                    <a:lnTo>
                      <a:pt x="386" y="1138"/>
                    </a:lnTo>
                    <a:lnTo>
                      <a:pt x="405" y="1127"/>
                    </a:lnTo>
                    <a:lnTo>
                      <a:pt x="426" y="1115"/>
                    </a:lnTo>
                    <a:lnTo>
                      <a:pt x="445" y="1103"/>
                    </a:lnTo>
                    <a:lnTo>
                      <a:pt x="464" y="1089"/>
                    </a:lnTo>
                    <a:lnTo>
                      <a:pt x="483" y="1076"/>
                    </a:lnTo>
                    <a:lnTo>
                      <a:pt x="503" y="1061"/>
                    </a:lnTo>
                    <a:lnTo>
                      <a:pt x="522" y="1046"/>
                    </a:lnTo>
                    <a:lnTo>
                      <a:pt x="541" y="1030"/>
                    </a:lnTo>
                    <a:lnTo>
                      <a:pt x="560" y="1013"/>
                    </a:lnTo>
                    <a:lnTo>
                      <a:pt x="580" y="995"/>
                    </a:lnTo>
                    <a:lnTo>
                      <a:pt x="599" y="976"/>
                    </a:lnTo>
                    <a:lnTo>
                      <a:pt x="618" y="957"/>
                    </a:lnTo>
                    <a:lnTo>
                      <a:pt x="659" y="912"/>
                    </a:lnTo>
                    <a:lnTo>
                      <a:pt x="699" y="863"/>
                    </a:lnTo>
                    <a:lnTo>
                      <a:pt x="719" y="837"/>
                    </a:lnTo>
                    <a:lnTo>
                      <a:pt x="739" y="811"/>
                    </a:lnTo>
                    <a:lnTo>
                      <a:pt x="758" y="783"/>
                    </a:lnTo>
                    <a:lnTo>
                      <a:pt x="778" y="755"/>
                    </a:lnTo>
                    <a:lnTo>
                      <a:pt x="797" y="725"/>
                    </a:lnTo>
                    <a:lnTo>
                      <a:pt x="815" y="693"/>
                    </a:lnTo>
                    <a:lnTo>
                      <a:pt x="834" y="660"/>
                    </a:lnTo>
                    <a:lnTo>
                      <a:pt x="852" y="627"/>
                    </a:lnTo>
                    <a:lnTo>
                      <a:pt x="870" y="590"/>
                    </a:lnTo>
                    <a:lnTo>
                      <a:pt x="888" y="551"/>
                    </a:lnTo>
                    <a:lnTo>
                      <a:pt x="905" y="511"/>
                    </a:lnTo>
                    <a:lnTo>
                      <a:pt x="922" y="469"/>
                    </a:lnTo>
                    <a:lnTo>
                      <a:pt x="950" y="396"/>
                    </a:lnTo>
                    <a:lnTo>
                      <a:pt x="974" y="328"/>
                    </a:lnTo>
                    <a:lnTo>
                      <a:pt x="994" y="265"/>
                    </a:lnTo>
                    <a:lnTo>
                      <a:pt x="1010" y="208"/>
                    </a:lnTo>
                    <a:lnTo>
                      <a:pt x="1023" y="155"/>
                    </a:lnTo>
                    <a:lnTo>
                      <a:pt x="1034" y="108"/>
                    </a:lnTo>
                    <a:lnTo>
                      <a:pt x="1041" y="63"/>
                    </a:lnTo>
                    <a:lnTo>
                      <a:pt x="1046" y="22"/>
                    </a:lnTo>
                    <a:lnTo>
                      <a:pt x="911" y="0"/>
                    </a:lnTo>
                    <a:lnTo>
                      <a:pt x="905" y="30"/>
                    </a:lnTo>
                    <a:lnTo>
                      <a:pt x="899" y="60"/>
                    </a:lnTo>
                    <a:lnTo>
                      <a:pt x="893" y="91"/>
                    </a:lnTo>
                    <a:lnTo>
                      <a:pt x="885" y="120"/>
                    </a:lnTo>
                    <a:lnTo>
                      <a:pt x="878" y="149"/>
                    </a:lnTo>
                    <a:lnTo>
                      <a:pt x="869" y="179"/>
                    </a:lnTo>
                    <a:lnTo>
                      <a:pt x="861" y="207"/>
                    </a:lnTo>
                    <a:lnTo>
                      <a:pt x="851" y="237"/>
                    </a:lnTo>
                    <a:lnTo>
                      <a:pt x="841" y="264"/>
                    </a:lnTo>
                    <a:lnTo>
                      <a:pt x="830" y="293"/>
                    </a:lnTo>
                    <a:lnTo>
                      <a:pt x="819" y="322"/>
                    </a:lnTo>
                    <a:lnTo>
                      <a:pt x="807" y="349"/>
                    </a:lnTo>
                    <a:lnTo>
                      <a:pt x="794" y="377"/>
                    </a:lnTo>
                    <a:lnTo>
                      <a:pt x="781" y="404"/>
                    </a:lnTo>
                    <a:lnTo>
                      <a:pt x="768" y="431"/>
                    </a:lnTo>
                    <a:lnTo>
                      <a:pt x="754" y="458"/>
                    </a:lnTo>
                    <a:lnTo>
                      <a:pt x="742" y="486"/>
                    </a:lnTo>
                    <a:lnTo>
                      <a:pt x="731" y="513"/>
                    </a:lnTo>
                    <a:lnTo>
                      <a:pt x="718" y="541"/>
                    </a:lnTo>
                    <a:lnTo>
                      <a:pt x="704" y="566"/>
                    </a:lnTo>
                    <a:lnTo>
                      <a:pt x="690" y="593"/>
                    </a:lnTo>
                    <a:lnTo>
                      <a:pt x="676" y="617"/>
                    </a:lnTo>
                    <a:lnTo>
                      <a:pt x="661" y="642"/>
                    </a:lnTo>
                    <a:lnTo>
                      <a:pt x="645" y="667"/>
                    </a:lnTo>
                    <a:lnTo>
                      <a:pt x="628" y="690"/>
                    </a:lnTo>
                    <a:lnTo>
                      <a:pt x="611" y="713"/>
                    </a:lnTo>
                    <a:lnTo>
                      <a:pt x="594" y="736"/>
                    </a:lnTo>
                    <a:lnTo>
                      <a:pt x="575" y="759"/>
                    </a:lnTo>
                    <a:lnTo>
                      <a:pt x="557" y="780"/>
                    </a:lnTo>
                    <a:lnTo>
                      <a:pt x="538" y="802"/>
                    </a:lnTo>
                    <a:lnTo>
                      <a:pt x="519" y="824"/>
                    </a:lnTo>
                    <a:lnTo>
                      <a:pt x="499" y="845"/>
                    </a:lnTo>
                    <a:lnTo>
                      <a:pt x="471" y="869"/>
                    </a:lnTo>
                    <a:lnTo>
                      <a:pt x="444" y="894"/>
                    </a:lnTo>
                    <a:lnTo>
                      <a:pt x="416" y="915"/>
                    </a:lnTo>
                    <a:lnTo>
                      <a:pt x="390" y="936"/>
                    </a:lnTo>
                    <a:lnTo>
                      <a:pt x="363" y="954"/>
                    </a:lnTo>
                    <a:lnTo>
                      <a:pt x="337" y="971"/>
                    </a:lnTo>
                    <a:lnTo>
                      <a:pt x="310" y="986"/>
                    </a:lnTo>
                    <a:lnTo>
                      <a:pt x="285" y="998"/>
                    </a:lnTo>
                    <a:lnTo>
                      <a:pt x="259" y="1010"/>
                    </a:lnTo>
                    <a:lnTo>
                      <a:pt x="235" y="1018"/>
                    </a:lnTo>
                    <a:lnTo>
                      <a:pt x="222" y="1022"/>
                    </a:lnTo>
                    <a:lnTo>
                      <a:pt x="211" y="1025"/>
                    </a:lnTo>
                    <a:lnTo>
                      <a:pt x="198" y="1027"/>
                    </a:lnTo>
                    <a:lnTo>
                      <a:pt x="186" y="1028"/>
                    </a:lnTo>
                    <a:lnTo>
                      <a:pt x="175" y="1029"/>
                    </a:lnTo>
                    <a:lnTo>
                      <a:pt x="162" y="1029"/>
                    </a:lnTo>
                    <a:lnTo>
                      <a:pt x="150" y="1029"/>
                    </a:lnTo>
                    <a:lnTo>
                      <a:pt x="138" y="1028"/>
                    </a:lnTo>
                    <a:lnTo>
                      <a:pt x="128" y="1027"/>
                    </a:lnTo>
                    <a:lnTo>
                      <a:pt x="116" y="1024"/>
                    </a:lnTo>
                    <a:lnTo>
                      <a:pt x="105" y="1022"/>
                    </a:lnTo>
                    <a:lnTo>
                      <a:pt x="94" y="1017"/>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44" name="Freeform 25"/>
              <p:cNvSpPr>
                <a:spLocks/>
              </p:cNvSpPr>
              <p:nvPr/>
            </p:nvSpPr>
            <p:spPr bwMode="auto">
              <a:xfrm>
                <a:off x="1381" y="3398"/>
                <a:ext cx="56" cy="56"/>
              </a:xfrm>
              <a:custGeom>
                <a:avLst/>
                <a:gdLst>
                  <a:gd name="T0" fmla="*/ 8 w 225"/>
                  <a:gd name="T1" fmla="*/ 14 h 224"/>
                  <a:gd name="T2" fmla="*/ 9 w 225"/>
                  <a:gd name="T3" fmla="*/ 14 h 224"/>
                  <a:gd name="T4" fmla="*/ 10 w 225"/>
                  <a:gd name="T5" fmla="*/ 13 h 224"/>
                  <a:gd name="T6" fmla="*/ 11 w 225"/>
                  <a:gd name="T7" fmla="*/ 13 h 224"/>
                  <a:gd name="T8" fmla="*/ 12 w 225"/>
                  <a:gd name="T9" fmla="*/ 12 h 224"/>
                  <a:gd name="T10" fmla="*/ 13 w 225"/>
                  <a:gd name="T11" fmla="*/ 10 h 224"/>
                  <a:gd name="T12" fmla="*/ 14 w 225"/>
                  <a:gd name="T13" fmla="*/ 9 h 224"/>
                  <a:gd name="T14" fmla="*/ 14 w 225"/>
                  <a:gd name="T15" fmla="*/ 8 h 224"/>
                  <a:gd name="T16" fmla="*/ 14 w 225"/>
                  <a:gd name="T17" fmla="*/ 6 h 224"/>
                  <a:gd name="T18" fmla="*/ 14 w 225"/>
                  <a:gd name="T19" fmla="*/ 5 h 224"/>
                  <a:gd name="T20" fmla="*/ 13 w 225"/>
                  <a:gd name="T21" fmla="*/ 4 h 224"/>
                  <a:gd name="T22" fmla="*/ 12 w 225"/>
                  <a:gd name="T23" fmla="*/ 3 h 224"/>
                  <a:gd name="T24" fmla="*/ 11 w 225"/>
                  <a:gd name="T25" fmla="*/ 2 h 224"/>
                  <a:gd name="T26" fmla="*/ 10 w 225"/>
                  <a:gd name="T27" fmla="*/ 1 h 224"/>
                  <a:gd name="T28" fmla="*/ 9 w 225"/>
                  <a:gd name="T29" fmla="*/ 0 h 224"/>
                  <a:gd name="T30" fmla="*/ 8 w 225"/>
                  <a:gd name="T31" fmla="*/ 0 h 224"/>
                  <a:gd name="T32" fmla="*/ 6 w 225"/>
                  <a:gd name="T33" fmla="*/ 0 h 224"/>
                  <a:gd name="T34" fmla="*/ 5 w 225"/>
                  <a:gd name="T35" fmla="*/ 0 h 224"/>
                  <a:gd name="T36" fmla="*/ 3 w 225"/>
                  <a:gd name="T37" fmla="*/ 1 h 224"/>
                  <a:gd name="T38" fmla="*/ 2 w 225"/>
                  <a:gd name="T39" fmla="*/ 2 h 224"/>
                  <a:gd name="T40" fmla="*/ 1 w 225"/>
                  <a:gd name="T41" fmla="*/ 3 h 224"/>
                  <a:gd name="T42" fmla="*/ 1 w 225"/>
                  <a:gd name="T43" fmla="*/ 4 h 224"/>
                  <a:gd name="T44" fmla="*/ 0 w 225"/>
                  <a:gd name="T45" fmla="*/ 5 h 224"/>
                  <a:gd name="T46" fmla="*/ 0 w 225"/>
                  <a:gd name="T47" fmla="*/ 6 h 224"/>
                  <a:gd name="T48" fmla="*/ 0 w 225"/>
                  <a:gd name="T49" fmla="*/ 8 h 224"/>
                  <a:gd name="T50" fmla="*/ 0 w 225"/>
                  <a:gd name="T51" fmla="*/ 9 h 224"/>
                  <a:gd name="T52" fmla="*/ 1 w 225"/>
                  <a:gd name="T53" fmla="*/ 10 h 224"/>
                  <a:gd name="T54" fmla="*/ 1 w 225"/>
                  <a:gd name="T55" fmla="*/ 12 h 224"/>
                  <a:gd name="T56" fmla="*/ 2 w 225"/>
                  <a:gd name="T57" fmla="*/ 13 h 224"/>
                  <a:gd name="T58" fmla="*/ 3 w 225"/>
                  <a:gd name="T59" fmla="*/ 13 h 224"/>
                  <a:gd name="T60" fmla="*/ 5 w 225"/>
                  <a:gd name="T61" fmla="*/ 14 h 224"/>
                  <a:gd name="T62" fmla="*/ 6 w 225"/>
                  <a:gd name="T63" fmla="*/ 14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5"/>
                  <a:gd name="T97" fmla="*/ 0 h 224"/>
                  <a:gd name="T98" fmla="*/ 225 w 225"/>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5" h="224">
                    <a:moveTo>
                      <a:pt x="112" y="224"/>
                    </a:moveTo>
                    <a:lnTo>
                      <a:pt x="124" y="223"/>
                    </a:lnTo>
                    <a:lnTo>
                      <a:pt x="135" y="222"/>
                    </a:lnTo>
                    <a:lnTo>
                      <a:pt x="145" y="219"/>
                    </a:lnTo>
                    <a:lnTo>
                      <a:pt x="156" y="216"/>
                    </a:lnTo>
                    <a:lnTo>
                      <a:pt x="165" y="211"/>
                    </a:lnTo>
                    <a:lnTo>
                      <a:pt x="175" y="205"/>
                    </a:lnTo>
                    <a:lnTo>
                      <a:pt x="183" y="199"/>
                    </a:lnTo>
                    <a:lnTo>
                      <a:pt x="192" y="192"/>
                    </a:lnTo>
                    <a:lnTo>
                      <a:pt x="199" y="183"/>
                    </a:lnTo>
                    <a:lnTo>
                      <a:pt x="206" y="175"/>
                    </a:lnTo>
                    <a:lnTo>
                      <a:pt x="211" y="165"/>
                    </a:lnTo>
                    <a:lnTo>
                      <a:pt x="216" y="156"/>
                    </a:lnTo>
                    <a:lnTo>
                      <a:pt x="219" y="145"/>
                    </a:lnTo>
                    <a:lnTo>
                      <a:pt x="223" y="134"/>
                    </a:lnTo>
                    <a:lnTo>
                      <a:pt x="224" y="124"/>
                    </a:lnTo>
                    <a:lnTo>
                      <a:pt x="225" y="112"/>
                    </a:lnTo>
                    <a:lnTo>
                      <a:pt x="224" y="100"/>
                    </a:lnTo>
                    <a:lnTo>
                      <a:pt x="223" y="89"/>
                    </a:lnTo>
                    <a:lnTo>
                      <a:pt x="219" y="78"/>
                    </a:lnTo>
                    <a:lnTo>
                      <a:pt x="216" y="68"/>
                    </a:lnTo>
                    <a:lnTo>
                      <a:pt x="211" y="58"/>
                    </a:lnTo>
                    <a:lnTo>
                      <a:pt x="206" y="49"/>
                    </a:lnTo>
                    <a:lnTo>
                      <a:pt x="199" y="40"/>
                    </a:lnTo>
                    <a:lnTo>
                      <a:pt x="192" y="33"/>
                    </a:lnTo>
                    <a:lnTo>
                      <a:pt x="183" y="25"/>
                    </a:lnTo>
                    <a:lnTo>
                      <a:pt x="175" y="19"/>
                    </a:lnTo>
                    <a:lnTo>
                      <a:pt x="165" y="13"/>
                    </a:lnTo>
                    <a:lnTo>
                      <a:pt x="156" y="8"/>
                    </a:lnTo>
                    <a:lnTo>
                      <a:pt x="145" y="4"/>
                    </a:lnTo>
                    <a:lnTo>
                      <a:pt x="135" y="2"/>
                    </a:lnTo>
                    <a:lnTo>
                      <a:pt x="124" y="0"/>
                    </a:lnTo>
                    <a:lnTo>
                      <a:pt x="112" y="0"/>
                    </a:lnTo>
                    <a:lnTo>
                      <a:pt x="101" y="0"/>
                    </a:lnTo>
                    <a:lnTo>
                      <a:pt x="89" y="2"/>
                    </a:lnTo>
                    <a:lnTo>
                      <a:pt x="78" y="4"/>
                    </a:lnTo>
                    <a:lnTo>
                      <a:pt x="69" y="8"/>
                    </a:lnTo>
                    <a:lnTo>
                      <a:pt x="58" y="13"/>
                    </a:lnTo>
                    <a:lnTo>
                      <a:pt x="49" y="19"/>
                    </a:lnTo>
                    <a:lnTo>
                      <a:pt x="40" y="25"/>
                    </a:lnTo>
                    <a:lnTo>
                      <a:pt x="33" y="33"/>
                    </a:lnTo>
                    <a:lnTo>
                      <a:pt x="26" y="40"/>
                    </a:lnTo>
                    <a:lnTo>
                      <a:pt x="19" y="49"/>
                    </a:lnTo>
                    <a:lnTo>
                      <a:pt x="13" y="58"/>
                    </a:lnTo>
                    <a:lnTo>
                      <a:pt x="9" y="68"/>
                    </a:lnTo>
                    <a:lnTo>
                      <a:pt x="4" y="78"/>
                    </a:lnTo>
                    <a:lnTo>
                      <a:pt x="2" y="89"/>
                    </a:lnTo>
                    <a:lnTo>
                      <a:pt x="0" y="100"/>
                    </a:lnTo>
                    <a:lnTo>
                      <a:pt x="0" y="112"/>
                    </a:lnTo>
                    <a:lnTo>
                      <a:pt x="0" y="124"/>
                    </a:lnTo>
                    <a:lnTo>
                      <a:pt x="2" y="134"/>
                    </a:lnTo>
                    <a:lnTo>
                      <a:pt x="4" y="145"/>
                    </a:lnTo>
                    <a:lnTo>
                      <a:pt x="9" y="156"/>
                    </a:lnTo>
                    <a:lnTo>
                      <a:pt x="13" y="165"/>
                    </a:lnTo>
                    <a:lnTo>
                      <a:pt x="19" y="175"/>
                    </a:lnTo>
                    <a:lnTo>
                      <a:pt x="26" y="183"/>
                    </a:lnTo>
                    <a:lnTo>
                      <a:pt x="33" y="192"/>
                    </a:lnTo>
                    <a:lnTo>
                      <a:pt x="40" y="199"/>
                    </a:lnTo>
                    <a:lnTo>
                      <a:pt x="49" y="205"/>
                    </a:lnTo>
                    <a:lnTo>
                      <a:pt x="58" y="211"/>
                    </a:lnTo>
                    <a:lnTo>
                      <a:pt x="69" y="216"/>
                    </a:lnTo>
                    <a:lnTo>
                      <a:pt x="78" y="219"/>
                    </a:lnTo>
                    <a:lnTo>
                      <a:pt x="89" y="222"/>
                    </a:lnTo>
                    <a:lnTo>
                      <a:pt x="101" y="223"/>
                    </a:lnTo>
                    <a:lnTo>
                      <a:pt x="112" y="224"/>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45" name="Freeform 26"/>
              <p:cNvSpPr>
                <a:spLocks/>
              </p:cNvSpPr>
              <p:nvPr/>
            </p:nvSpPr>
            <p:spPr bwMode="auto">
              <a:xfrm>
                <a:off x="1381" y="3398"/>
                <a:ext cx="56" cy="56"/>
              </a:xfrm>
              <a:custGeom>
                <a:avLst/>
                <a:gdLst>
                  <a:gd name="T0" fmla="*/ 8 w 225"/>
                  <a:gd name="T1" fmla="*/ 14 h 224"/>
                  <a:gd name="T2" fmla="*/ 9 w 225"/>
                  <a:gd name="T3" fmla="*/ 14 h 224"/>
                  <a:gd name="T4" fmla="*/ 10 w 225"/>
                  <a:gd name="T5" fmla="*/ 13 h 224"/>
                  <a:gd name="T6" fmla="*/ 11 w 225"/>
                  <a:gd name="T7" fmla="*/ 13 h 224"/>
                  <a:gd name="T8" fmla="*/ 12 w 225"/>
                  <a:gd name="T9" fmla="*/ 12 h 224"/>
                  <a:gd name="T10" fmla="*/ 13 w 225"/>
                  <a:gd name="T11" fmla="*/ 10 h 224"/>
                  <a:gd name="T12" fmla="*/ 14 w 225"/>
                  <a:gd name="T13" fmla="*/ 9 h 224"/>
                  <a:gd name="T14" fmla="*/ 14 w 225"/>
                  <a:gd name="T15" fmla="*/ 8 h 224"/>
                  <a:gd name="T16" fmla="*/ 14 w 225"/>
                  <a:gd name="T17" fmla="*/ 6 h 224"/>
                  <a:gd name="T18" fmla="*/ 14 w 225"/>
                  <a:gd name="T19" fmla="*/ 5 h 224"/>
                  <a:gd name="T20" fmla="*/ 13 w 225"/>
                  <a:gd name="T21" fmla="*/ 4 h 224"/>
                  <a:gd name="T22" fmla="*/ 12 w 225"/>
                  <a:gd name="T23" fmla="*/ 3 h 224"/>
                  <a:gd name="T24" fmla="*/ 11 w 225"/>
                  <a:gd name="T25" fmla="*/ 2 h 224"/>
                  <a:gd name="T26" fmla="*/ 10 w 225"/>
                  <a:gd name="T27" fmla="*/ 1 h 224"/>
                  <a:gd name="T28" fmla="*/ 9 w 225"/>
                  <a:gd name="T29" fmla="*/ 0 h 224"/>
                  <a:gd name="T30" fmla="*/ 8 w 225"/>
                  <a:gd name="T31" fmla="*/ 0 h 224"/>
                  <a:gd name="T32" fmla="*/ 6 w 225"/>
                  <a:gd name="T33" fmla="*/ 0 h 224"/>
                  <a:gd name="T34" fmla="*/ 5 w 225"/>
                  <a:gd name="T35" fmla="*/ 0 h 224"/>
                  <a:gd name="T36" fmla="*/ 3 w 225"/>
                  <a:gd name="T37" fmla="*/ 1 h 224"/>
                  <a:gd name="T38" fmla="*/ 2 w 225"/>
                  <a:gd name="T39" fmla="*/ 2 h 224"/>
                  <a:gd name="T40" fmla="*/ 1 w 225"/>
                  <a:gd name="T41" fmla="*/ 3 h 224"/>
                  <a:gd name="T42" fmla="*/ 1 w 225"/>
                  <a:gd name="T43" fmla="*/ 4 h 224"/>
                  <a:gd name="T44" fmla="*/ 0 w 225"/>
                  <a:gd name="T45" fmla="*/ 5 h 224"/>
                  <a:gd name="T46" fmla="*/ 0 w 225"/>
                  <a:gd name="T47" fmla="*/ 6 h 224"/>
                  <a:gd name="T48" fmla="*/ 0 w 225"/>
                  <a:gd name="T49" fmla="*/ 8 h 224"/>
                  <a:gd name="T50" fmla="*/ 0 w 225"/>
                  <a:gd name="T51" fmla="*/ 9 h 224"/>
                  <a:gd name="T52" fmla="*/ 1 w 225"/>
                  <a:gd name="T53" fmla="*/ 10 h 224"/>
                  <a:gd name="T54" fmla="*/ 1 w 225"/>
                  <a:gd name="T55" fmla="*/ 12 h 224"/>
                  <a:gd name="T56" fmla="*/ 2 w 225"/>
                  <a:gd name="T57" fmla="*/ 13 h 224"/>
                  <a:gd name="T58" fmla="*/ 3 w 225"/>
                  <a:gd name="T59" fmla="*/ 13 h 224"/>
                  <a:gd name="T60" fmla="*/ 5 w 225"/>
                  <a:gd name="T61" fmla="*/ 14 h 224"/>
                  <a:gd name="T62" fmla="*/ 6 w 225"/>
                  <a:gd name="T63" fmla="*/ 14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5"/>
                  <a:gd name="T97" fmla="*/ 0 h 224"/>
                  <a:gd name="T98" fmla="*/ 225 w 225"/>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5" h="224">
                    <a:moveTo>
                      <a:pt x="112" y="224"/>
                    </a:moveTo>
                    <a:lnTo>
                      <a:pt x="124" y="223"/>
                    </a:lnTo>
                    <a:lnTo>
                      <a:pt x="135" y="222"/>
                    </a:lnTo>
                    <a:lnTo>
                      <a:pt x="145" y="219"/>
                    </a:lnTo>
                    <a:lnTo>
                      <a:pt x="156" y="216"/>
                    </a:lnTo>
                    <a:lnTo>
                      <a:pt x="165" y="211"/>
                    </a:lnTo>
                    <a:lnTo>
                      <a:pt x="175" y="205"/>
                    </a:lnTo>
                    <a:lnTo>
                      <a:pt x="183" y="199"/>
                    </a:lnTo>
                    <a:lnTo>
                      <a:pt x="192" y="192"/>
                    </a:lnTo>
                    <a:lnTo>
                      <a:pt x="199" y="183"/>
                    </a:lnTo>
                    <a:lnTo>
                      <a:pt x="206" y="175"/>
                    </a:lnTo>
                    <a:lnTo>
                      <a:pt x="211" y="165"/>
                    </a:lnTo>
                    <a:lnTo>
                      <a:pt x="216" y="156"/>
                    </a:lnTo>
                    <a:lnTo>
                      <a:pt x="219" y="145"/>
                    </a:lnTo>
                    <a:lnTo>
                      <a:pt x="223" y="134"/>
                    </a:lnTo>
                    <a:lnTo>
                      <a:pt x="224" y="124"/>
                    </a:lnTo>
                    <a:lnTo>
                      <a:pt x="225" y="112"/>
                    </a:lnTo>
                    <a:lnTo>
                      <a:pt x="224" y="100"/>
                    </a:lnTo>
                    <a:lnTo>
                      <a:pt x="223" y="89"/>
                    </a:lnTo>
                    <a:lnTo>
                      <a:pt x="219" y="78"/>
                    </a:lnTo>
                    <a:lnTo>
                      <a:pt x="216" y="68"/>
                    </a:lnTo>
                    <a:lnTo>
                      <a:pt x="211" y="58"/>
                    </a:lnTo>
                    <a:lnTo>
                      <a:pt x="206" y="49"/>
                    </a:lnTo>
                    <a:lnTo>
                      <a:pt x="199" y="40"/>
                    </a:lnTo>
                    <a:lnTo>
                      <a:pt x="192" y="33"/>
                    </a:lnTo>
                    <a:lnTo>
                      <a:pt x="183" y="25"/>
                    </a:lnTo>
                    <a:lnTo>
                      <a:pt x="175" y="19"/>
                    </a:lnTo>
                    <a:lnTo>
                      <a:pt x="165" y="13"/>
                    </a:lnTo>
                    <a:lnTo>
                      <a:pt x="156" y="8"/>
                    </a:lnTo>
                    <a:lnTo>
                      <a:pt x="145" y="4"/>
                    </a:lnTo>
                    <a:lnTo>
                      <a:pt x="135" y="2"/>
                    </a:lnTo>
                    <a:lnTo>
                      <a:pt x="124" y="0"/>
                    </a:lnTo>
                    <a:lnTo>
                      <a:pt x="112" y="0"/>
                    </a:lnTo>
                    <a:lnTo>
                      <a:pt x="101" y="0"/>
                    </a:lnTo>
                    <a:lnTo>
                      <a:pt x="89" y="2"/>
                    </a:lnTo>
                    <a:lnTo>
                      <a:pt x="78" y="4"/>
                    </a:lnTo>
                    <a:lnTo>
                      <a:pt x="69" y="8"/>
                    </a:lnTo>
                    <a:lnTo>
                      <a:pt x="58" y="13"/>
                    </a:lnTo>
                    <a:lnTo>
                      <a:pt x="49" y="19"/>
                    </a:lnTo>
                    <a:lnTo>
                      <a:pt x="40" y="25"/>
                    </a:lnTo>
                    <a:lnTo>
                      <a:pt x="33" y="33"/>
                    </a:lnTo>
                    <a:lnTo>
                      <a:pt x="26" y="40"/>
                    </a:lnTo>
                    <a:lnTo>
                      <a:pt x="19" y="49"/>
                    </a:lnTo>
                    <a:lnTo>
                      <a:pt x="13" y="58"/>
                    </a:lnTo>
                    <a:lnTo>
                      <a:pt x="9" y="68"/>
                    </a:lnTo>
                    <a:lnTo>
                      <a:pt x="4" y="78"/>
                    </a:lnTo>
                    <a:lnTo>
                      <a:pt x="2" y="89"/>
                    </a:lnTo>
                    <a:lnTo>
                      <a:pt x="0" y="100"/>
                    </a:lnTo>
                    <a:lnTo>
                      <a:pt x="0" y="112"/>
                    </a:lnTo>
                    <a:lnTo>
                      <a:pt x="0" y="124"/>
                    </a:lnTo>
                    <a:lnTo>
                      <a:pt x="2" y="134"/>
                    </a:lnTo>
                    <a:lnTo>
                      <a:pt x="4" y="145"/>
                    </a:lnTo>
                    <a:lnTo>
                      <a:pt x="9" y="156"/>
                    </a:lnTo>
                    <a:lnTo>
                      <a:pt x="13" y="165"/>
                    </a:lnTo>
                    <a:lnTo>
                      <a:pt x="19" y="175"/>
                    </a:lnTo>
                    <a:lnTo>
                      <a:pt x="26" y="183"/>
                    </a:lnTo>
                    <a:lnTo>
                      <a:pt x="33" y="192"/>
                    </a:lnTo>
                    <a:lnTo>
                      <a:pt x="40" y="199"/>
                    </a:lnTo>
                    <a:lnTo>
                      <a:pt x="49" y="205"/>
                    </a:lnTo>
                    <a:lnTo>
                      <a:pt x="58" y="211"/>
                    </a:lnTo>
                    <a:lnTo>
                      <a:pt x="69" y="216"/>
                    </a:lnTo>
                    <a:lnTo>
                      <a:pt x="78" y="219"/>
                    </a:lnTo>
                    <a:lnTo>
                      <a:pt x="89" y="222"/>
                    </a:lnTo>
                    <a:lnTo>
                      <a:pt x="101" y="223"/>
                    </a:lnTo>
                    <a:lnTo>
                      <a:pt x="112" y="224"/>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grpSp>
        <p:nvGrpSpPr>
          <p:cNvPr id="6" name="Group 27"/>
          <p:cNvGrpSpPr>
            <a:grpSpLocks/>
          </p:cNvGrpSpPr>
          <p:nvPr/>
        </p:nvGrpSpPr>
        <p:grpSpPr bwMode="auto">
          <a:xfrm>
            <a:off x="2333625" y="2124906"/>
            <a:ext cx="906463" cy="207962"/>
            <a:chOff x="1513" y="3557"/>
            <a:chExt cx="571" cy="131"/>
          </a:xfrm>
        </p:grpSpPr>
        <p:sp>
          <p:nvSpPr>
            <p:cNvPr id="550925" name="Rectangle 28"/>
            <p:cNvSpPr>
              <a:spLocks noChangeArrowheads="1"/>
            </p:cNvSpPr>
            <p:nvPr/>
          </p:nvSpPr>
          <p:spPr bwMode="auto">
            <a:xfrm>
              <a:off x="1556" y="3614"/>
              <a:ext cx="409" cy="27"/>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50926" name="Rectangle 29"/>
            <p:cNvSpPr>
              <a:spLocks noChangeArrowheads="1"/>
            </p:cNvSpPr>
            <p:nvPr/>
          </p:nvSpPr>
          <p:spPr bwMode="auto">
            <a:xfrm>
              <a:off x="1556" y="3614"/>
              <a:ext cx="409" cy="27"/>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27" name="Rectangle 30"/>
            <p:cNvSpPr>
              <a:spLocks noChangeArrowheads="1"/>
            </p:cNvSpPr>
            <p:nvPr/>
          </p:nvSpPr>
          <p:spPr bwMode="auto">
            <a:xfrm>
              <a:off x="1964" y="3558"/>
              <a:ext cx="111" cy="129"/>
            </a:xfrm>
            <a:prstGeom prst="rect">
              <a:avLst/>
            </a:prstGeom>
            <a:solidFill>
              <a:srgbClr val="D5CF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50928" name="Rectangle 31"/>
            <p:cNvSpPr>
              <a:spLocks noChangeArrowheads="1"/>
            </p:cNvSpPr>
            <p:nvPr/>
          </p:nvSpPr>
          <p:spPr bwMode="auto">
            <a:xfrm>
              <a:off x="1964" y="3558"/>
              <a:ext cx="111"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29" name="Freeform 32"/>
            <p:cNvSpPr>
              <a:spLocks/>
            </p:cNvSpPr>
            <p:nvPr/>
          </p:nvSpPr>
          <p:spPr bwMode="auto">
            <a:xfrm>
              <a:off x="1513" y="3601"/>
              <a:ext cx="53" cy="52"/>
            </a:xfrm>
            <a:custGeom>
              <a:avLst/>
              <a:gdLst>
                <a:gd name="T0" fmla="*/ 7 w 211"/>
                <a:gd name="T1" fmla="*/ 13 h 210"/>
                <a:gd name="T2" fmla="*/ 9 w 211"/>
                <a:gd name="T3" fmla="*/ 13 h 210"/>
                <a:gd name="T4" fmla="*/ 10 w 211"/>
                <a:gd name="T5" fmla="*/ 12 h 210"/>
                <a:gd name="T6" fmla="*/ 11 w 211"/>
                <a:gd name="T7" fmla="*/ 11 h 210"/>
                <a:gd name="T8" fmla="*/ 12 w 211"/>
                <a:gd name="T9" fmla="*/ 10 h 210"/>
                <a:gd name="T10" fmla="*/ 12 w 211"/>
                <a:gd name="T11" fmla="*/ 10 h 210"/>
                <a:gd name="T12" fmla="*/ 13 w 211"/>
                <a:gd name="T13" fmla="*/ 8 h 210"/>
                <a:gd name="T14" fmla="*/ 13 w 211"/>
                <a:gd name="T15" fmla="*/ 7 h 210"/>
                <a:gd name="T16" fmla="*/ 13 w 211"/>
                <a:gd name="T17" fmla="*/ 6 h 210"/>
                <a:gd name="T18" fmla="*/ 13 w 211"/>
                <a:gd name="T19" fmla="*/ 4 h 210"/>
                <a:gd name="T20" fmla="*/ 12 w 211"/>
                <a:gd name="T21" fmla="*/ 3 h 210"/>
                <a:gd name="T22" fmla="*/ 12 w 211"/>
                <a:gd name="T23" fmla="*/ 2 h 210"/>
                <a:gd name="T24" fmla="*/ 11 w 211"/>
                <a:gd name="T25" fmla="*/ 1 h 210"/>
                <a:gd name="T26" fmla="*/ 10 w 211"/>
                <a:gd name="T27" fmla="*/ 1 h 210"/>
                <a:gd name="T28" fmla="*/ 9 w 211"/>
                <a:gd name="T29" fmla="*/ 0 h 210"/>
                <a:gd name="T30" fmla="*/ 7 w 211"/>
                <a:gd name="T31" fmla="*/ 0 h 210"/>
                <a:gd name="T32" fmla="*/ 6 w 211"/>
                <a:gd name="T33" fmla="*/ 0 h 210"/>
                <a:gd name="T34" fmla="*/ 5 w 211"/>
                <a:gd name="T35" fmla="*/ 0 h 210"/>
                <a:gd name="T36" fmla="*/ 4 w 211"/>
                <a:gd name="T37" fmla="*/ 1 h 210"/>
                <a:gd name="T38" fmla="*/ 3 w 211"/>
                <a:gd name="T39" fmla="*/ 1 h 210"/>
                <a:gd name="T40" fmla="*/ 2 w 211"/>
                <a:gd name="T41" fmla="*/ 2 h 210"/>
                <a:gd name="T42" fmla="*/ 1 w 211"/>
                <a:gd name="T43" fmla="*/ 3 h 210"/>
                <a:gd name="T44" fmla="*/ 0 w 211"/>
                <a:gd name="T45" fmla="*/ 4 h 210"/>
                <a:gd name="T46" fmla="*/ 0 w 211"/>
                <a:gd name="T47" fmla="*/ 6 h 210"/>
                <a:gd name="T48" fmla="*/ 0 w 211"/>
                <a:gd name="T49" fmla="*/ 7 h 210"/>
                <a:gd name="T50" fmla="*/ 0 w 211"/>
                <a:gd name="T51" fmla="*/ 8 h 210"/>
                <a:gd name="T52" fmla="*/ 1 w 211"/>
                <a:gd name="T53" fmla="*/ 10 h 210"/>
                <a:gd name="T54" fmla="*/ 2 w 211"/>
                <a:gd name="T55" fmla="*/ 10 h 210"/>
                <a:gd name="T56" fmla="*/ 3 w 211"/>
                <a:gd name="T57" fmla="*/ 11 h 210"/>
                <a:gd name="T58" fmla="*/ 4 w 211"/>
                <a:gd name="T59" fmla="*/ 12 h 210"/>
                <a:gd name="T60" fmla="*/ 5 w 211"/>
                <a:gd name="T61" fmla="*/ 13 h 210"/>
                <a:gd name="T62" fmla="*/ 6 w 211"/>
                <a:gd name="T63" fmla="*/ 13 h 2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210"/>
                <a:gd name="T98" fmla="*/ 211 w 211"/>
                <a:gd name="T99" fmla="*/ 210 h 2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210">
                  <a:moveTo>
                    <a:pt x="105" y="210"/>
                  </a:moveTo>
                  <a:lnTo>
                    <a:pt x="116" y="210"/>
                  </a:lnTo>
                  <a:lnTo>
                    <a:pt x="126" y="207"/>
                  </a:lnTo>
                  <a:lnTo>
                    <a:pt x="137" y="205"/>
                  </a:lnTo>
                  <a:lnTo>
                    <a:pt x="146" y="202"/>
                  </a:lnTo>
                  <a:lnTo>
                    <a:pt x="156" y="197"/>
                  </a:lnTo>
                  <a:lnTo>
                    <a:pt x="164" y="193"/>
                  </a:lnTo>
                  <a:lnTo>
                    <a:pt x="171" y="186"/>
                  </a:lnTo>
                  <a:lnTo>
                    <a:pt x="179" y="179"/>
                  </a:lnTo>
                  <a:lnTo>
                    <a:pt x="186" y="171"/>
                  </a:lnTo>
                  <a:lnTo>
                    <a:pt x="193" y="164"/>
                  </a:lnTo>
                  <a:lnTo>
                    <a:pt x="197" y="156"/>
                  </a:lnTo>
                  <a:lnTo>
                    <a:pt x="202" y="146"/>
                  </a:lnTo>
                  <a:lnTo>
                    <a:pt x="205" y="136"/>
                  </a:lnTo>
                  <a:lnTo>
                    <a:pt x="208" y="126"/>
                  </a:lnTo>
                  <a:lnTo>
                    <a:pt x="210" y="116"/>
                  </a:lnTo>
                  <a:lnTo>
                    <a:pt x="211" y="105"/>
                  </a:lnTo>
                  <a:lnTo>
                    <a:pt x="210" y="94"/>
                  </a:lnTo>
                  <a:lnTo>
                    <a:pt x="208" y="83"/>
                  </a:lnTo>
                  <a:lnTo>
                    <a:pt x="205" y="74"/>
                  </a:lnTo>
                  <a:lnTo>
                    <a:pt x="202" y="64"/>
                  </a:lnTo>
                  <a:lnTo>
                    <a:pt x="197" y="55"/>
                  </a:lnTo>
                  <a:lnTo>
                    <a:pt x="193" y="46"/>
                  </a:lnTo>
                  <a:lnTo>
                    <a:pt x="186" y="38"/>
                  </a:lnTo>
                  <a:lnTo>
                    <a:pt x="179" y="31"/>
                  </a:lnTo>
                  <a:lnTo>
                    <a:pt x="171" y="24"/>
                  </a:lnTo>
                  <a:lnTo>
                    <a:pt x="164" y="18"/>
                  </a:lnTo>
                  <a:lnTo>
                    <a:pt x="156" y="13"/>
                  </a:lnTo>
                  <a:lnTo>
                    <a:pt x="146" y="8"/>
                  </a:lnTo>
                  <a:lnTo>
                    <a:pt x="137" y="5"/>
                  </a:lnTo>
                  <a:lnTo>
                    <a:pt x="126" y="2"/>
                  </a:lnTo>
                  <a:lnTo>
                    <a:pt x="116" y="1"/>
                  </a:lnTo>
                  <a:lnTo>
                    <a:pt x="105" y="0"/>
                  </a:lnTo>
                  <a:lnTo>
                    <a:pt x="94" y="1"/>
                  </a:lnTo>
                  <a:lnTo>
                    <a:pt x="84" y="2"/>
                  </a:lnTo>
                  <a:lnTo>
                    <a:pt x="74" y="5"/>
                  </a:lnTo>
                  <a:lnTo>
                    <a:pt x="65" y="8"/>
                  </a:lnTo>
                  <a:lnTo>
                    <a:pt x="55" y="13"/>
                  </a:lnTo>
                  <a:lnTo>
                    <a:pt x="46" y="18"/>
                  </a:lnTo>
                  <a:lnTo>
                    <a:pt x="38" y="24"/>
                  </a:lnTo>
                  <a:lnTo>
                    <a:pt x="31" y="31"/>
                  </a:lnTo>
                  <a:lnTo>
                    <a:pt x="24" y="38"/>
                  </a:lnTo>
                  <a:lnTo>
                    <a:pt x="18" y="46"/>
                  </a:lnTo>
                  <a:lnTo>
                    <a:pt x="13" y="55"/>
                  </a:lnTo>
                  <a:lnTo>
                    <a:pt x="8" y="64"/>
                  </a:lnTo>
                  <a:lnTo>
                    <a:pt x="5" y="74"/>
                  </a:lnTo>
                  <a:lnTo>
                    <a:pt x="2" y="83"/>
                  </a:lnTo>
                  <a:lnTo>
                    <a:pt x="1" y="94"/>
                  </a:lnTo>
                  <a:lnTo>
                    <a:pt x="0" y="105"/>
                  </a:lnTo>
                  <a:lnTo>
                    <a:pt x="1" y="116"/>
                  </a:lnTo>
                  <a:lnTo>
                    <a:pt x="2" y="126"/>
                  </a:lnTo>
                  <a:lnTo>
                    <a:pt x="5" y="136"/>
                  </a:lnTo>
                  <a:lnTo>
                    <a:pt x="8" y="146"/>
                  </a:lnTo>
                  <a:lnTo>
                    <a:pt x="13" y="156"/>
                  </a:lnTo>
                  <a:lnTo>
                    <a:pt x="18" y="164"/>
                  </a:lnTo>
                  <a:lnTo>
                    <a:pt x="24" y="171"/>
                  </a:lnTo>
                  <a:lnTo>
                    <a:pt x="31" y="179"/>
                  </a:lnTo>
                  <a:lnTo>
                    <a:pt x="38" y="186"/>
                  </a:lnTo>
                  <a:lnTo>
                    <a:pt x="46" y="193"/>
                  </a:lnTo>
                  <a:lnTo>
                    <a:pt x="55" y="197"/>
                  </a:lnTo>
                  <a:lnTo>
                    <a:pt x="65" y="202"/>
                  </a:lnTo>
                  <a:lnTo>
                    <a:pt x="74" y="205"/>
                  </a:lnTo>
                  <a:lnTo>
                    <a:pt x="84" y="207"/>
                  </a:lnTo>
                  <a:lnTo>
                    <a:pt x="94" y="210"/>
                  </a:lnTo>
                  <a:lnTo>
                    <a:pt x="105" y="21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30" name="Freeform 33"/>
            <p:cNvSpPr>
              <a:spLocks/>
            </p:cNvSpPr>
            <p:nvPr/>
          </p:nvSpPr>
          <p:spPr bwMode="auto">
            <a:xfrm>
              <a:off x="1513" y="3601"/>
              <a:ext cx="53" cy="52"/>
            </a:xfrm>
            <a:custGeom>
              <a:avLst/>
              <a:gdLst>
                <a:gd name="T0" fmla="*/ 7 w 211"/>
                <a:gd name="T1" fmla="*/ 13 h 210"/>
                <a:gd name="T2" fmla="*/ 9 w 211"/>
                <a:gd name="T3" fmla="*/ 13 h 210"/>
                <a:gd name="T4" fmla="*/ 10 w 211"/>
                <a:gd name="T5" fmla="*/ 12 h 210"/>
                <a:gd name="T6" fmla="*/ 11 w 211"/>
                <a:gd name="T7" fmla="*/ 11 h 210"/>
                <a:gd name="T8" fmla="*/ 12 w 211"/>
                <a:gd name="T9" fmla="*/ 10 h 210"/>
                <a:gd name="T10" fmla="*/ 12 w 211"/>
                <a:gd name="T11" fmla="*/ 10 h 210"/>
                <a:gd name="T12" fmla="*/ 13 w 211"/>
                <a:gd name="T13" fmla="*/ 8 h 210"/>
                <a:gd name="T14" fmla="*/ 13 w 211"/>
                <a:gd name="T15" fmla="*/ 7 h 210"/>
                <a:gd name="T16" fmla="*/ 13 w 211"/>
                <a:gd name="T17" fmla="*/ 6 h 210"/>
                <a:gd name="T18" fmla="*/ 13 w 211"/>
                <a:gd name="T19" fmla="*/ 4 h 210"/>
                <a:gd name="T20" fmla="*/ 12 w 211"/>
                <a:gd name="T21" fmla="*/ 3 h 210"/>
                <a:gd name="T22" fmla="*/ 12 w 211"/>
                <a:gd name="T23" fmla="*/ 2 h 210"/>
                <a:gd name="T24" fmla="*/ 11 w 211"/>
                <a:gd name="T25" fmla="*/ 1 h 210"/>
                <a:gd name="T26" fmla="*/ 10 w 211"/>
                <a:gd name="T27" fmla="*/ 1 h 210"/>
                <a:gd name="T28" fmla="*/ 9 w 211"/>
                <a:gd name="T29" fmla="*/ 0 h 210"/>
                <a:gd name="T30" fmla="*/ 7 w 211"/>
                <a:gd name="T31" fmla="*/ 0 h 210"/>
                <a:gd name="T32" fmla="*/ 6 w 211"/>
                <a:gd name="T33" fmla="*/ 0 h 210"/>
                <a:gd name="T34" fmla="*/ 5 w 211"/>
                <a:gd name="T35" fmla="*/ 0 h 210"/>
                <a:gd name="T36" fmla="*/ 4 w 211"/>
                <a:gd name="T37" fmla="*/ 1 h 210"/>
                <a:gd name="T38" fmla="*/ 3 w 211"/>
                <a:gd name="T39" fmla="*/ 1 h 210"/>
                <a:gd name="T40" fmla="*/ 2 w 211"/>
                <a:gd name="T41" fmla="*/ 2 h 210"/>
                <a:gd name="T42" fmla="*/ 1 w 211"/>
                <a:gd name="T43" fmla="*/ 3 h 210"/>
                <a:gd name="T44" fmla="*/ 0 w 211"/>
                <a:gd name="T45" fmla="*/ 4 h 210"/>
                <a:gd name="T46" fmla="*/ 0 w 211"/>
                <a:gd name="T47" fmla="*/ 6 h 210"/>
                <a:gd name="T48" fmla="*/ 0 w 211"/>
                <a:gd name="T49" fmla="*/ 7 h 210"/>
                <a:gd name="T50" fmla="*/ 0 w 211"/>
                <a:gd name="T51" fmla="*/ 8 h 210"/>
                <a:gd name="T52" fmla="*/ 1 w 211"/>
                <a:gd name="T53" fmla="*/ 10 h 210"/>
                <a:gd name="T54" fmla="*/ 2 w 211"/>
                <a:gd name="T55" fmla="*/ 10 h 210"/>
                <a:gd name="T56" fmla="*/ 3 w 211"/>
                <a:gd name="T57" fmla="*/ 11 h 210"/>
                <a:gd name="T58" fmla="*/ 4 w 211"/>
                <a:gd name="T59" fmla="*/ 12 h 210"/>
                <a:gd name="T60" fmla="*/ 5 w 211"/>
                <a:gd name="T61" fmla="*/ 13 h 210"/>
                <a:gd name="T62" fmla="*/ 6 w 211"/>
                <a:gd name="T63" fmla="*/ 13 h 2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210"/>
                <a:gd name="T98" fmla="*/ 211 w 211"/>
                <a:gd name="T99" fmla="*/ 210 h 2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210">
                  <a:moveTo>
                    <a:pt x="105" y="210"/>
                  </a:moveTo>
                  <a:lnTo>
                    <a:pt x="116" y="210"/>
                  </a:lnTo>
                  <a:lnTo>
                    <a:pt x="126" y="207"/>
                  </a:lnTo>
                  <a:lnTo>
                    <a:pt x="137" y="205"/>
                  </a:lnTo>
                  <a:lnTo>
                    <a:pt x="146" y="202"/>
                  </a:lnTo>
                  <a:lnTo>
                    <a:pt x="156" y="197"/>
                  </a:lnTo>
                  <a:lnTo>
                    <a:pt x="164" y="193"/>
                  </a:lnTo>
                  <a:lnTo>
                    <a:pt x="171" y="186"/>
                  </a:lnTo>
                  <a:lnTo>
                    <a:pt x="179" y="179"/>
                  </a:lnTo>
                  <a:lnTo>
                    <a:pt x="186" y="171"/>
                  </a:lnTo>
                  <a:lnTo>
                    <a:pt x="193" y="164"/>
                  </a:lnTo>
                  <a:lnTo>
                    <a:pt x="197" y="156"/>
                  </a:lnTo>
                  <a:lnTo>
                    <a:pt x="202" y="146"/>
                  </a:lnTo>
                  <a:lnTo>
                    <a:pt x="205" y="136"/>
                  </a:lnTo>
                  <a:lnTo>
                    <a:pt x="208" y="126"/>
                  </a:lnTo>
                  <a:lnTo>
                    <a:pt x="210" y="116"/>
                  </a:lnTo>
                  <a:lnTo>
                    <a:pt x="211" y="105"/>
                  </a:lnTo>
                  <a:lnTo>
                    <a:pt x="210" y="94"/>
                  </a:lnTo>
                  <a:lnTo>
                    <a:pt x="208" y="83"/>
                  </a:lnTo>
                  <a:lnTo>
                    <a:pt x="205" y="74"/>
                  </a:lnTo>
                  <a:lnTo>
                    <a:pt x="202" y="64"/>
                  </a:lnTo>
                  <a:lnTo>
                    <a:pt x="197" y="55"/>
                  </a:lnTo>
                  <a:lnTo>
                    <a:pt x="193" y="46"/>
                  </a:lnTo>
                  <a:lnTo>
                    <a:pt x="186" y="38"/>
                  </a:lnTo>
                  <a:lnTo>
                    <a:pt x="179" y="31"/>
                  </a:lnTo>
                  <a:lnTo>
                    <a:pt x="171" y="24"/>
                  </a:lnTo>
                  <a:lnTo>
                    <a:pt x="164" y="18"/>
                  </a:lnTo>
                  <a:lnTo>
                    <a:pt x="156" y="13"/>
                  </a:lnTo>
                  <a:lnTo>
                    <a:pt x="146" y="8"/>
                  </a:lnTo>
                  <a:lnTo>
                    <a:pt x="137" y="5"/>
                  </a:lnTo>
                  <a:lnTo>
                    <a:pt x="126" y="2"/>
                  </a:lnTo>
                  <a:lnTo>
                    <a:pt x="116" y="1"/>
                  </a:lnTo>
                  <a:lnTo>
                    <a:pt x="105" y="0"/>
                  </a:lnTo>
                  <a:lnTo>
                    <a:pt x="94" y="1"/>
                  </a:lnTo>
                  <a:lnTo>
                    <a:pt x="84" y="2"/>
                  </a:lnTo>
                  <a:lnTo>
                    <a:pt x="74" y="5"/>
                  </a:lnTo>
                  <a:lnTo>
                    <a:pt x="65" y="8"/>
                  </a:lnTo>
                  <a:lnTo>
                    <a:pt x="55" y="13"/>
                  </a:lnTo>
                  <a:lnTo>
                    <a:pt x="46" y="18"/>
                  </a:lnTo>
                  <a:lnTo>
                    <a:pt x="38" y="24"/>
                  </a:lnTo>
                  <a:lnTo>
                    <a:pt x="31" y="31"/>
                  </a:lnTo>
                  <a:lnTo>
                    <a:pt x="24" y="38"/>
                  </a:lnTo>
                  <a:lnTo>
                    <a:pt x="18" y="46"/>
                  </a:lnTo>
                  <a:lnTo>
                    <a:pt x="13" y="55"/>
                  </a:lnTo>
                  <a:lnTo>
                    <a:pt x="8" y="64"/>
                  </a:lnTo>
                  <a:lnTo>
                    <a:pt x="5" y="74"/>
                  </a:lnTo>
                  <a:lnTo>
                    <a:pt x="2" y="83"/>
                  </a:lnTo>
                  <a:lnTo>
                    <a:pt x="1" y="94"/>
                  </a:lnTo>
                  <a:lnTo>
                    <a:pt x="0" y="105"/>
                  </a:lnTo>
                  <a:lnTo>
                    <a:pt x="1" y="116"/>
                  </a:lnTo>
                  <a:lnTo>
                    <a:pt x="2" y="126"/>
                  </a:lnTo>
                  <a:lnTo>
                    <a:pt x="5" y="136"/>
                  </a:lnTo>
                  <a:lnTo>
                    <a:pt x="8" y="146"/>
                  </a:lnTo>
                  <a:lnTo>
                    <a:pt x="13" y="156"/>
                  </a:lnTo>
                  <a:lnTo>
                    <a:pt x="18" y="164"/>
                  </a:lnTo>
                  <a:lnTo>
                    <a:pt x="24" y="171"/>
                  </a:lnTo>
                  <a:lnTo>
                    <a:pt x="31" y="179"/>
                  </a:lnTo>
                  <a:lnTo>
                    <a:pt x="38" y="186"/>
                  </a:lnTo>
                  <a:lnTo>
                    <a:pt x="46" y="193"/>
                  </a:lnTo>
                  <a:lnTo>
                    <a:pt x="55" y="197"/>
                  </a:lnTo>
                  <a:lnTo>
                    <a:pt x="65" y="202"/>
                  </a:lnTo>
                  <a:lnTo>
                    <a:pt x="74" y="205"/>
                  </a:lnTo>
                  <a:lnTo>
                    <a:pt x="84" y="207"/>
                  </a:lnTo>
                  <a:lnTo>
                    <a:pt x="94" y="210"/>
                  </a:lnTo>
                  <a:lnTo>
                    <a:pt x="105" y="21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31" name="Rectangle 34"/>
            <p:cNvSpPr>
              <a:spLocks noChangeArrowheads="1"/>
            </p:cNvSpPr>
            <p:nvPr/>
          </p:nvSpPr>
          <p:spPr bwMode="auto">
            <a:xfrm>
              <a:off x="2058" y="3558"/>
              <a:ext cx="26" cy="129"/>
            </a:xfrm>
            <a:prstGeom prst="rect">
              <a:avLst/>
            </a:prstGeom>
            <a:solidFill>
              <a:srgbClr val="72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50932" name="Rectangle 35"/>
            <p:cNvSpPr>
              <a:spLocks noChangeArrowheads="1"/>
            </p:cNvSpPr>
            <p:nvPr/>
          </p:nvSpPr>
          <p:spPr bwMode="auto">
            <a:xfrm>
              <a:off x="2058" y="3558"/>
              <a:ext cx="26"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33" name="Rectangle 36"/>
            <p:cNvSpPr>
              <a:spLocks noChangeArrowheads="1"/>
            </p:cNvSpPr>
            <p:nvPr/>
          </p:nvSpPr>
          <p:spPr bwMode="auto">
            <a:xfrm>
              <a:off x="1964" y="3558"/>
              <a:ext cx="27" cy="129"/>
            </a:xfrm>
            <a:prstGeom prst="rect">
              <a:avLst/>
            </a:prstGeom>
            <a:solidFill>
              <a:srgbClr val="72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550934" name="Rectangle 37"/>
            <p:cNvSpPr>
              <a:spLocks noChangeArrowheads="1"/>
            </p:cNvSpPr>
            <p:nvPr/>
          </p:nvSpPr>
          <p:spPr bwMode="auto">
            <a:xfrm>
              <a:off x="1964" y="3558"/>
              <a:ext cx="27" cy="129"/>
            </a:xfrm>
            <a:prstGeom prst="rect">
              <a:avLst/>
            </a:prstGeom>
            <a:noFill/>
            <a:ln w="476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50935" name="Freeform 38"/>
            <p:cNvSpPr>
              <a:spLocks/>
            </p:cNvSpPr>
            <p:nvPr/>
          </p:nvSpPr>
          <p:spPr bwMode="auto">
            <a:xfrm>
              <a:off x="1988" y="3557"/>
              <a:ext cx="73" cy="131"/>
            </a:xfrm>
            <a:custGeom>
              <a:avLst/>
              <a:gdLst>
                <a:gd name="T0" fmla="*/ 18 w 292"/>
                <a:gd name="T1" fmla="*/ 0 h 523"/>
                <a:gd name="T2" fmla="*/ 18 w 292"/>
                <a:gd name="T3" fmla="*/ 33 h 523"/>
                <a:gd name="T4" fmla="*/ 16 w 292"/>
                <a:gd name="T5" fmla="*/ 32 h 523"/>
                <a:gd name="T6" fmla="*/ 14 w 292"/>
                <a:gd name="T7" fmla="*/ 32 h 523"/>
                <a:gd name="T8" fmla="*/ 11 w 292"/>
                <a:gd name="T9" fmla="*/ 32 h 523"/>
                <a:gd name="T10" fmla="*/ 9 w 292"/>
                <a:gd name="T11" fmla="*/ 32 h 523"/>
                <a:gd name="T12" fmla="*/ 7 w 292"/>
                <a:gd name="T13" fmla="*/ 32 h 523"/>
                <a:gd name="T14" fmla="*/ 5 w 292"/>
                <a:gd name="T15" fmla="*/ 32 h 523"/>
                <a:gd name="T16" fmla="*/ 2 w 292"/>
                <a:gd name="T17" fmla="*/ 32 h 523"/>
                <a:gd name="T18" fmla="*/ 0 w 292"/>
                <a:gd name="T19" fmla="*/ 33 h 523"/>
                <a:gd name="T20" fmla="*/ 0 w 292"/>
                <a:gd name="T21" fmla="*/ 0 h 523"/>
                <a:gd name="T22" fmla="*/ 1 w 292"/>
                <a:gd name="T23" fmla="*/ 0 h 523"/>
                <a:gd name="T24" fmla="*/ 2 w 292"/>
                <a:gd name="T25" fmla="*/ 1 h 523"/>
                <a:gd name="T26" fmla="*/ 4 w 292"/>
                <a:gd name="T27" fmla="*/ 1 h 523"/>
                <a:gd name="T28" fmla="*/ 5 w 292"/>
                <a:gd name="T29" fmla="*/ 1 h 523"/>
                <a:gd name="T30" fmla="*/ 7 w 292"/>
                <a:gd name="T31" fmla="*/ 1 h 523"/>
                <a:gd name="T32" fmla="*/ 9 w 292"/>
                <a:gd name="T33" fmla="*/ 1 h 523"/>
                <a:gd name="T34" fmla="*/ 12 w 292"/>
                <a:gd name="T35" fmla="*/ 1 h 523"/>
                <a:gd name="T36" fmla="*/ 14 w 292"/>
                <a:gd name="T37" fmla="*/ 1 h 523"/>
                <a:gd name="T38" fmla="*/ 16 w 292"/>
                <a:gd name="T39" fmla="*/ 1 h 523"/>
                <a:gd name="T40" fmla="*/ 18 w 292"/>
                <a:gd name="T41" fmla="*/ 0 h 5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2"/>
                <a:gd name="T64" fmla="*/ 0 h 523"/>
                <a:gd name="T65" fmla="*/ 292 w 292"/>
                <a:gd name="T66" fmla="*/ 523 h 5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2" h="523">
                  <a:moveTo>
                    <a:pt x="292" y="0"/>
                  </a:moveTo>
                  <a:lnTo>
                    <a:pt x="292" y="523"/>
                  </a:lnTo>
                  <a:lnTo>
                    <a:pt x="253" y="517"/>
                  </a:lnTo>
                  <a:lnTo>
                    <a:pt x="216" y="514"/>
                  </a:lnTo>
                  <a:lnTo>
                    <a:pt x="180" y="510"/>
                  </a:lnTo>
                  <a:lnTo>
                    <a:pt x="144" y="509"/>
                  </a:lnTo>
                  <a:lnTo>
                    <a:pt x="108" y="510"/>
                  </a:lnTo>
                  <a:lnTo>
                    <a:pt x="72" y="513"/>
                  </a:lnTo>
                  <a:lnTo>
                    <a:pt x="36" y="517"/>
                  </a:lnTo>
                  <a:lnTo>
                    <a:pt x="0" y="523"/>
                  </a:lnTo>
                  <a:lnTo>
                    <a:pt x="0" y="0"/>
                  </a:lnTo>
                  <a:lnTo>
                    <a:pt x="18" y="3"/>
                  </a:lnTo>
                  <a:lnTo>
                    <a:pt x="37" y="6"/>
                  </a:lnTo>
                  <a:lnTo>
                    <a:pt x="55" y="9"/>
                  </a:lnTo>
                  <a:lnTo>
                    <a:pt x="74" y="12"/>
                  </a:lnTo>
                  <a:lnTo>
                    <a:pt x="111" y="14"/>
                  </a:lnTo>
                  <a:lnTo>
                    <a:pt x="149" y="15"/>
                  </a:lnTo>
                  <a:lnTo>
                    <a:pt x="186" y="14"/>
                  </a:lnTo>
                  <a:lnTo>
                    <a:pt x="222" y="11"/>
                  </a:lnTo>
                  <a:lnTo>
                    <a:pt x="257" y="6"/>
                  </a:lnTo>
                  <a:lnTo>
                    <a:pt x="292" y="0"/>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36" name="Freeform 39"/>
            <p:cNvSpPr>
              <a:spLocks/>
            </p:cNvSpPr>
            <p:nvPr/>
          </p:nvSpPr>
          <p:spPr bwMode="auto">
            <a:xfrm>
              <a:off x="1988" y="3557"/>
              <a:ext cx="73" cy="131"/>
            </a:xfrm>
            <a:custGeom>
              <a:avLst/>
              <a:gdLst>
                <a:gd name="T0" fmla="*/ 18 w 292"/>
                <a:gd name="T1" fmla="*/ 0 h 523"/>
                <a:gd name="T2" fmla="*/ 18 w 292"/>
                <a:gd name="T3" fmla="*/ 33 h 523"/>
                <a:gd name="T4" fmla="*/ 16 w 292"/>
                <a:gd name="T5" fmla="*/ 32 h 523"/>
                <a:gd name="T6" fmla="*/ 14 w 292"/>
                <a:gd name="T7" fmla="*/ 32 h 523"/>
                <a:gd name="T8" fmla="*/ 11 w 292"/>
                <a:gd name="T9" fmla="*/ 32 h 523"/>
                <a:gd name="T10" fmla="*/ 9 w 292"/>
                <a:gd name="T11" fmla="*/ 32 h 523"/>
                <a:gd name="T12" fmla="*/ 7 w 292"/>
                <a:gd name="T13" fmla="*/ 32 h 523"/>
                <a:gd name="T14" fmla="*/ 5 w 292"/>
                <a:gd name="T15" fmla="*/ 32 h 523"/>
                <a:gd name="T16" fmla="*/ 2 w 292"/>
                <a:gd name="T17" fmla="*/ 32 h 523"/>
                <a:gd name="T18" fmla="*/ 0 w 292"/>
                <a:gd name="T19" fmla="*/ 33 h 523"/>
                <a:gd name="T20" fmla="*/ 0 w 292"/>
                <a:gd name="T21" fmla="*/ 0 h 523"/>
                <a:gd name="T22" fmla="*/ 1 w 292"/>
                <a:gd name="T23" fmla="*/ 0 h 523"/>
                <a:gd name="T24" fmla="*/ 2 w 292"/>
                <a:gd name="T25" fmla="*/ 1 h 523"/>
                <a:gd name="T26" fmla="*/ 4 w 292"/>
                <a:gd name="T27" fmla="*/ 1 h 523"/>
                <a:gd name="T28" fmla="*/ 5 w 292"/>
                <a:gd name="T29" fmla="*/ 1 h 523"/>
                <a:gd name="T30" fmla="*/ 7 w 292"/>
                <a:gd name="T31" fmla="*/ 1 h 523"/>
                <a:gd name="T32" fmla="*/ 9 w 292"/>
                <a:gd name="T33" fmla="*/ 1 h 523"/>
                <a:gd name="T34" fmla="*/ 12 w 292"/>
                <a:gd name="T35" fmla="*/ 1 h 523"/>
                <a:gd name="T36" fmla="*/ 14 w 292"/>
                <a:gd name="T37" fmla="*/ 1 h 523"/>
                <a:gd name="T38" fmla="*/ 16 w 292"/>
                <a:gd name="T39" fmla="*/ 1 h 523"/>
                <a:gd name="T40" fmla="*/ 18 w 292"/>
                <a:gd name="T41" fmla="*/ 0 h 5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2"/>
                <a:gd name="T64" fmla="*/ 0 h 523"/>
                <a:gd name="T65" fmla="*/ 292 w 292"/>
                <a:gd name="T66" fmla="*/ 523 h 5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2" h="523">
                  <a:moveTo>
                    <a:pt x="292" y="0"/>
                  </a:moveTo>
                  <a:lnTo>
                    <a:pt x="292" y="523"/>
                  </a:lnTo>
                  <a:lnTo>
                    <a:pt x="253" y="517"/>
                  </a:lnTo>
                  <a:lnTo>
                    <a:pt x="216" y="514"/>
                  </a:lnTo>
                  <a:lnTo>
                    <a:pt x="180" y="510"/>
                  </a:lnTo>
                  <a:lnTo>
                    <a:pt x="144" y="509"/>
                  </a:lnTo>
                  <a:lnTo>
                    <a:pt x="108" y="510"/>
                  </a:lnTo>
                  <a:lnTo>
                    <a:pt x="72" y="513"/>
                  </a:lnTo>
                  <a:lnTo>
                    <a:pt x="36" y="517"/>
                  </a:lnTo>
                  <a:lnTo>
                    <a:pt x="0" y="523"/>
                  </a:lnTo>
                  <a:lnTo>
                    <a:pt x="0" y="0"/>
                  </a:lnTo>
                  <a:lnTo>
                    <a:pt x="18" y="3"/>
                  </a:lnTo>
                  <a:lnTo>
                    <a:pt x="37" y="6"/>
                  </a:lnTo>
                  <a:lnTo>
                    <a:pt x="55" y="9"/>
                  </a:lnTo>
                  <a:lnTo>
                    <a:pt x="74" y="12"/>
                  </a:lnTo>
                  <a:lnTo>
                    <a:pt x="111" y="14"/>
                  </a:lnTo>
                  <a:lnTo>
                    <a:pt x="149" y="15"/>
                  </a:lnTo>
                  <a:lnTo>
                    <a:pt x="186" y="14"/>
                  </a:lnTo>
                  <a:lnTo>
                    <a:pt x="222" y="11"/>
                  </a:lnTo>
                  <a:lnTo>
                    <a:pt x="257" y="6"/>
                  </a:lnTo>
                  <a:lnTo>
                    <a:pt x="292"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7" name="Group 40"/>
          <p:cNvGrpSpPr>
            <a:grpSpLocks/>
          </p:cNvGrpSpPr>
          <p:nvPr/>
        </p:nvGrpSpPr>
        <p:grpSpPr bwMode="auto">
          <a:xfrm>
            <a:off x="6445250" y="2724981"/>
            <a:ext cx="223838" cy="439737"/>
            <a:chOff x="3831" y="1794"/>
            <a:chExt cx="141" cy="277"/>
          </a:xfrm>
        </p:grpSpPr>
        <p:sp>
          <p:nvSpPr>
            <p:cNvPr id="550923" name="Freeform 41"/>
            <p:cNvSpPr>
              <a:spLocks/>
            </p:cNvSpPr>
            <p:nvPr/>
          </p:nvSpPr>
          <p:spPr bwMode="auto">
            <a:xfrm>
              <a:off x="3831" y="1794"/>
              <a:ext cx="141" cy="277"/>
            </a:xfrm>
            <a:custGeom>
              <a:avLst/>
              <a:gdLst>
                <a:gd name="T0" fmla="*/ 0 w 565"/>
                <a:gd name="T1" fmla="*/ 0 h 1107"/>
                <a:gd name="T2" fmla="*/ 10 w 565"/>
                <a:gd name="T3" fmla="*/ 0 h 1107"/>
                <a:gd name="T4" fmla="*/ 10 w 565"/>
                <a:gd name="T5" fmla="*/ 31 h 1107"/>
                <a:gd name="T6" fmla="*/ 24 w 565"/>
                <a:gd name="T7" fmla="*/ 31 h 1107"/>
                <a:gd name="T8" fmla="*/ 25 w 565"/>
                <a:gd name="T9" fmla="*/ 30 h 1107"/>
                <a:gd name="T10" fmla="*/ 25 w 565"/>
                <a:gd name="T11" fmla="*/ 29 h 1107"/>
                <a:gd name="T12" fmla="*/ 26 w 565"/>
                <a:gd name="T13" fmla="*/ 28 h 1107"/>
                <a:gd name="T14" fmla="*/ 26 w 565"/>
                <a:gd name="T15" fmla="*/ 27 h 1107"/>
                <a:gd name="T16" fmla="*/ 27 w 565"/>
                <a:gd name="T17" fmla="*/ 27 h 1107"/>
                <a:gd name="T18" fmla="*/ 27 w 565"/>
                <a:gd name="T19" fmla="*/ 26 h 1107"/>
                <a:gd name="T20" fmla="*/ 28 w 565"/>
                <a:gd name="T21" fmla="*/ 25 h 1107"/>
                <a:gd name="T22" fmla="*/ 29 w 565"/>
                <a:gd name="T23" fmla="*/ 25 h 1107"/>
                <a:gd name="T24" fmla="*/ 29 w 565"/>
                <a:gd name="T25" fmla="*/ 24 h 1107"/>
                <a:gd name="T26" fmla="*/ 30 w 565"/>
                <a:gd name="T27" fmla="*/ 23 h 1107"/>
                <a:gd name="T28" fmla="*/ 31 w 565"/>
                <a:gd name="T29" fmla="*/ 23 h 1107"/>
                <a:gd name="T30" fmla="*/ 32 w 565"/>
                <a:gd name="T31" fmla="*/ 22 h 1107"/>
                <a:gd name="T32" fmla="*/ 32 w 565"/>
                <a:gd name="T33" fmla="*/ 22 h 1107"/>
                <a:gd name="T34" fmla="*/ 33 w 565"/>
                <a:gd name="T35" fmla="*/ 21 h 1107"/>
                <a:gd name="T36" fmla="*/ 34 w 565"/>
                <a:gd name="T37" fmla="*/ 21 h 1107"/>
                <a:gd name="T38" fmla="*/ 35 w 565"/>
                <a:gd name="T39" fmla="*/ 20 h 1107"/>
                <a:gd name="T40" fmla="*/ 35 w 565"/>
                <a:gd name="T41" fmla="*/ 50 h 1107"/>
                <a:gd name="T42" fmla="*/ 34 w 565"/>
                <a:gd name="T43" fmla="*/ 50 h 1107"/>
                <a:gd name="T44" fmla="*/ 34 w 565"/>
                <a:gd name="T45" fmla="*/ 50 h 1107"/>
                <a:gd name="T46" fmla="*/ 33 w 565"/>
                <a:gd name="T47" fmla="*/ 49 h 1107"/>
                <a:gd name="T48" fmla="*/ 32 w 565"/>
                <a:gd name="T49" fmla="*/ 49 h 1107"/>
                <a:gd name="T50" fmla="*/ 32 w 565"/>
                <a:gd name="T51" fmla="*/ 48 h 1107"/>
                <a:gd name="T52" fmla="*/ 31 w 565"/>
                <a:gd name="T53" fmla="*/ 48 h 1107"/>
                <a:gd name="T54" fmla="*/ 30 w 565"/>
                <a:gd name="T55" fmla="*/ 47 h 1107"/>
                <a:gd name="T56" fmla="*/ 30 w 565"/>
                <a:gd name="T57" fmla="*/ 47 h 1107"/>
                <a:gd name="T58" fmla="*/ 29 w 565"/>
                <a:gd name="T59" fmla="*/ 46 h 1107"/>
                <a:gd name="T60" fmla="*/ 28 w 565"/>
                <a:gd name="T61" fmla="*/ 45 h 1107"/>
                <a:gd name="T62" fmla="*/ 28 w 565"/>
                <a:gd name="T63" fmla="*/ 44 h 1107"/>
                <a:gd name="T64" fmla="*/ 27 w 565"/>
                <a:gd name="T65" fmla="*/ 44 h 1107"/>
                <a:gd name="T66" fmla="*/ 26 w 565"/>
                <a:gd name="T67" fmla="*/ 43 h 1107"/>
                <a:gd name="T68" fmla="*/ 26 w 565"/>
                <a:gd name="T69" fmla="*/ 42 h 1107"/>
                <a:gd name="T70" fmla="*/ 25 w 565"/>
                <a:gd name="T71" fmla="*/ 41 h 1107"/>
                <a:gd name="T72" fmla="*/ 25 w 565"/>
                <a:gd name="T73" fmla="*/ 40 h 1107"/>
                <a:gd name="T74" fmla="*/ 10 w 565"/>
                <a:gd name="T75" fmla="*/ 40 h 1107"/>
                <a:gd name="T76" fmla="*/ 10 w 565"/>
                <a:gd name="T77" fmla="*/ 69 h 1107"/>
                <a:gd name="T78" fmla="*/ 0 w 565"/>
                <a:gd name="T79" fmla="*/ 69 h 1107"/>
                <a:gd name="T80" fmla="*/ 0 w 565"/>
                <a:gd name="T81" fmla="*/ 0 h 11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5"/>
                <a:gd name="T124" fmla="*/ 0 h 1107"/>
                <a:gd name="T125" fmla="*/ 565 w 565"/>
                <a:gd name="T126" fmla="*/ 1107 h 11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5" h="1107">
                  <a:moveTo>
                    <a:pt x="0" y="0"/>
                  </a:moveTo>
                  <a:lnTo>
                    <a:pt x="169" y="0"/>
                  </a:lnTo>
                  <a:lnTo>
                    <a:pt x="169" y="487"/>
                  </a:lnTo>
                  <a:lnTo>
                    <a:pt x="394" y="487"/>
                  </a:lnTo>
                  <a:lnTo>
                    <a:pt x="400" y="474"/>
                  </a:lnTo>
                  <a:lnTo>
                    <a:pt x="407" y="461"/>
                  </a:lnTo>
                  <a:lnTo>
                    <a:pt x="414" y="450"/>
                  </a:lnTo>
                  <a:lnTo>
                    <a:pt x="422" y="437"/>
                  </a:lnTo>
                  <a:lnTo>
                    <a:pt x="430" y="425"/>
                  </a:lnTo>
                  <a:lnTo>
                    <a:pt x="440" y="415"/>
                  </a:lnTo>
                  <a:lnTo>
                    <a:pt x="449" y="403"/>
                  </a:lnTo>
                  <a:lnTo>
                    <a:pt x="460" y="392"/>
                  </a:lnTo>
                  <a:lnTo>
                    <a:pt x="470" y="382"/>
                  </a:lnTo>
                  <a:lnTo>
                    <a:pt x="482" y="372"/>
                  </a:lnTo>
                  <a:lnTo>
                    <a:pt x="494" y="362"/>
                  </a:lnTo>
                  <a:lnTo>
                    <a:pt x="507" y="352"/>
                  </a:lnTo>
                  <a:lnTo>
                    <a:pt x="520" y="344"/>
                  </a:lnTo>
                  <a:lnTo>
                    <a:pt x="535" y="334"/>
                  </a:lnTo>
                  <a:lnTo>
                    <a:pt x="550" y="326"/>
                  </a:lnTo>
                  <a:lnTo>
                    <a:pt x="565" y="317"/>
                  </a:lnTo>
                  <a:lnTo>
                    <a:pt x="565" y="801"/>
                  </a:lnTo>
                  <a:lnTo>
                    <a:pt x="553" y="797"/>
                  </a:lnTo>
                  <a:lnTo>
                    <a:pt x="541" y="792"/>
                  </a:lnTo>
                  <a:lnTo>
                    <a:pt x="530" y="785"/>
                  </a:lnTo>
                  <a:lnTo>
                    <a:pt x="519" y="778"/>
                  </a:lnTo>
                  <a:lnTo>
                    <a:pt x="507" y="770"/>
                  </a:lnTo>
                  <a:lnTo>
                    <a:pt x="497" y="762"/>
                  </a:lnTo>
                  <a:lnTo>
                    <a:pt x="486" y="752"/>
                  </a:lnTo>
                  <a:lnTo>
                    <a:pt x="476" y="743"/>
                  </a:lnTo>
                  <a:lnTo>
                    <a:pt x="465" y="731"/>
                  </a:lnTo>
                  <a:lnTo>
                    <a:pt x="455" y="720"/>
                  </a:lnTo>
                  <a:lnTo>
                    <a:pt x="444" y="708"/>
                  </a:lnTo>
                  <a:lnTo>
                    <a:pt x="434" y="694"/>
                  </a:lnTo>
                  <a:lnTo>
                    <a:pt x="425" y="680"/>
                  </a:lnTo>
                  <a:lnTo>
                    <a:pt x="414" y="666"/>
                  </a:lnTo>
                  <a:lnTo>
                    <a:pt x="405" y="650"/>
                  </a:lnTo>
                  <a:lnTo>
                    <a:pt x="396" y="634"/>
                  </a:lnTo>
                  <a:lnTo>
                    <a:pt x="164" y="634"/>
                  </a:lnTo>
                  <a:lnTo>
                    <a:pt x="164" y="1107"/>
                  </a:lnTo>
                  <a:lnTo>
                    <a:pt x="0" y="1107"/>
                  </a:lnTo>
                  <a:lnTo>
                    <a:pt x="0" y="0"/>
                  </a:lnTo>
                  <a:close/>
                </a:path>
              </a:pathLst>
            </a:custGeom>
            <a:solidFill>
              <a:srgbClr val="C5C2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550924" name="Freeform 42"/>
            <p:cNvSpPr>
              <a:spLocks/>
            </p:cNvSpPr>
            <p:nvPr/>
          </p:nvSpPr>
          <p:spPr bwMode="auto">
            <a:xfrm>
              <a:off x="3831" y="1794"/>
              <a:ext cx="141" cy="277"/>
            </a:xfrm>
            <a:custGeom>
              <a:avLst/>
              <a:gdLst>
                <a:gd name="T0" fmla="*/ 0 w 565"/>
                <a:gd name="T1" fmla="*/ 0 h 1107"/>
                <a:gd name="T2" fmla="*/ 10 w 565"/>
                <a:gd name="T3" fmla="*/ 0 h 1107"/>
                <a:gd name="T4" fmla="*/ 10 w 565"/>
                <a:gd name="T5" fmla="*/ 31 h 1107"/>
                <a:gd name="T6" fmla="*/ 24 w 565"/>
                <a:gd name="T7" fmla="*/ 31 h 1107"/>
                <a:gd name="T8" fmla="*/ 25 w 565"/>
                <a:gd name="T9" fmla="*/ 30 h 1107"/>
                <a:gd name="T10" fmla="*/ 25 w 565"/>
                <a:gd name="T11" fmla="*/ 29 h 1107"/>
                <a:gd name="T12" fmla="*/ 26 w 565"/>
                <a:gd name="T13" fmla="*/ 28 h 1107"/>
                <a:gd name="T14" fmla="*/ 26 w 565"/>
                <a:gd name="T15" fmla="*/ 27 h 1107"/>
                <a:gd name="T16" fmla="*/ 27 w 565"/>
                <a:gd name="T17" fmla="*/ 27 h 1107"/>
                <a:gd name="T18" fmla="*/ 27 w 565"/>
                <a:gd name="T19" fmla="*/ 26 h 1107"/>
                <a:gd name="T20" fmla="*/ 28 w 565"/>
                <a:gd name="T21" fmla="*/ 25 h 1107"/>
                <a:gd name="T22" fmla="*/ 29 w 565"/>
                <a:gd name="T23" fmla="*/ 25 h 1107"/>
                <a:gd name="T24" fmla="*/ 29 w 565"/>
                <a:gd name="T25" fmla="*/ 24 h 1107"/>
                <a:gd name="T26" fmla="*/ 30 w 565"/>
                <a:gd name="T27" fmla="*/ 23 h 1107"/>
                <a:gd name="T28" fmla="*/ 31 w 565"/>
                <a:gd name="T29" fmla="*/ 23 h 1107"/>
                <a:gd name="T30" fmla="*/ 32 w 565"/>
                <a:gd name="T31" fmla="*/ 22 h 1107"/>
                <a:gd name="T32" fmla="*/ 32 w 565"/>
                <a:gd name="T33" fmla="*/ 22 h 1107"/>
                <a:gd name="T34" fmla="*/ 33 w 565"/>
                <a:gd name="T35" fmla="*/ 21 h 1107"/>
                <a:gd name="T36" fmla="*/ 34 w 565"/>
                <a:gd name="T37" fmla="*/ 21 h 1107"/>
                <a:gd name="T38" fmla="*/ 35 w 565"/>
                <a:gd name="T39" fmla="*/ 20 h 1107"/>
                <a:gd name="T40" fmla="*/ 35 w 565"/>
                <a:gd name="T41" fmla="*/ 50 h 1107"/>
                <a:gd name="T42" fmla="*/ 34 w 565"/>
                <a:gd name="T43" fmla="*/ 50 h 1107"/>
                <a:gd name="T44" fmla="*/ 34 w 565"/>
                <a:gd name="T45" fmla="*/ 50 h 1107"/>
                <a:gd name="T46" fmla="*/ 33 w 565"/>
                <a:gd name="T47" fmla="*/ 49 h 1107"/>
                <a:gd name="T48" fmla="*/ 32 w 565"/>
                <a:gd name="T49" fmla="*/ 49 h 1107"/>
                <a:gd name="T50" fmla="*/ 32 w 565"/>
                <a:gd name="T51" fmla="*/ 48 h 1107"/>
                <a:gd name="T52" fmla="*/ 31 w 565"/>
                <a:gd name="T53" fmla="*/ 48 h 1107"/>
                <a:gd name="T54" fmla="*/ 30 w 565"/>
                <a:gd name="T55" fmla="*/ 47 h 1107"/>
                <a:gd name="T56" fmla="*/ 30 w 565"/>
                <a:gd name="T57" fmla="*/ 47 h 1107"/>
                <a:gd name="T58" fmla="*/ 29 w 565"/>
                <a:gd name="T59" fmla="*/ 46 h 1107"/>
                <a:gd name="T60" fmla="*/ 28 w 565"/>
                <a:gd name="T61" fmla="*/ 45 h 1107"/>
                <a:gd name="T62" fmla="*/ 28 w 565"/>
                <a:gd name="T63" fmla="*/ 44 h 1107"/>
                <a:gd name="T64" fmla="*/ 27 w 565"/>
                <a:gd name="T65" fmla="*/ 44 h 1107"/>
                <a:gd name="T66" fmla="*/ 26 w 565"/>
                <a:gd name="T67" fmla="*/ 43 h 1107"/>
                <a:gd name="T68" fmla="*/ 26 w 565"/>
                <a:gd name="T69" fmla="*/ 42 h 1107"/>
                <a:gd name="T70" fmla="*/ 25 w 565"/>
                <a:gd name="T71" fmla="*/ 41 h 1107"/>
                <a:gd name="T72" fmla="*/ 25 w 565"/>
                <a:gd name="T73" fmla="*/ 40 h 1107"/>
                <a:gd name="T74" fmla="*/ 10 w 565"/>
                <a:gd name="T75" fmla="*/ 40 h 1107"/>
                <a:gd name="T76" fmla="*/ 10 w 565"/>
                <a:gd name="T77" fmla="*/ 69 h 1107"/>
                <a:gd name="T78" fmla="*/ 0 w 565"/>
                <a:gd name="T79" fmla="*/ 69 h 1107"/>
                <a:gd name="T80" fmla="*/ 0 w 565"/>
                <a:gd name="T81" fmla="*/ 0 h 11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5"/>
                <a:gd name="T124" fmla="*/ 0 h 1107"/>
                <a:gd name="T125" fmla="*/ 565 w 565"/>
                <a:gd name="T126" fmla="*/ 1107 h 11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5" h="1107">
                  <a:moveTo>
                    <a:pt x="0" y="0"/>
                  </a:moveTo>
                  <a:lnTo>
                    <a:pt x="169" y="0"/>
                  </a:lnTo>
                  <a:lnTo>
                    <a:pt x="169" y="487"/>
                  </a:lnTo>
                  <a:lnTo>
                    <a:pt x="394" y="487"/>
                  </a:lnTo>
                  <a:lnTo>
                    <a:pt x="400" y="474"/>
                  </a:lnTo>
                  <a:lnTo>
                    <a:pt x="407" y="461"/>
                  </a:lnTo>
                  <a:lnTo>
                    <a:pt x="414" y="450"/>
                  </a:lnTo>
                  <a:lnTo>
                    <a:pt x="422" y="437"/>
                  </a:lnTo>
                  <a:lnTo>
                    <a:pt x="430" y="425"/>
                  </a:lnTo>
                  <a:lnTo>
                    <a:pt x="440" y="415"/>
                  </a:lnTo>
                  <a:lnTo>
                    <a:pt x="449" y="403"/>
                  </a:lnTo>
                  <a:lnTo>
                    <a:pt x="460" y="392"/>
                  </a:lnTo>
                  <a:lnTo>
                    <a:pt x="470" y="382"/>
                  </a:lnTo>
                  <a:lnTo>
                    <a:pt x="482" y="372"/>
                  </a:lnTo>
                  <a:lnTo>
                    <a:pt x="494" y="362"/>
                  </a:lnTo>
                  <a:lnTo>
                    <a:pt x="507" y="352"/>
                  </a:lnTo>
                  <a:lnTo>
                    <a:pt x="520" y="344"/>
                  </a:lnTo>
                  <a:lnTo>
                    <a:pt x="535" y="334"/>
                  </a:lnTo>
                  <a:lnTo>
                    <a:pt x="550" y="326"/>
                  </a:lnTo>
                  <a:lnTo>
                    <a:pt x="565" y="317"/>
                  </a:lnTo>
                  <a:lnTo>
                    <a:pt x="565" y="801"/>
                  </a:lnTo>
                  <a:lnTo>
                    <a:pt x="553" y="797"/>
                  </a:lnTo>
                  <a:lnTo>
                    <a:pt x="541" y="792"/>
                  </a:lnTo>
                  <a:lnTo>
                    <a:pt x="530" y="785"/>
                  </a:lnTo>
                  <a:lnTo>
                    <a:pt x="519" y="778"/>
                  </a:lnTo>
                  <a:lnTo>
                    <a:pt x="507" y="770"/>
                  </a:lnTo>
                  <a:lnTo>
                    <a:pt x="497" y="762"/>
                  </a:lnTo>
                  <a:lnTo>
                    <a:pt x="486" y="752"/>
                  </a:lnTo>
                  <a:lnTo>
                    <a:pt x="476" y="743"/>
                  </a:lnTo>
                  <a:lnTo>
                    <a:pt x="465" y="731"/>
                  </a:lnTo>
                  <a:lnTo>
                    <a:pt x="455" y="720"/>
                  </a:lnTo>
                  <a:lnTo>
                    <a:pt x="444" y="708"/>
                  </a:lnTo>
                  <a:lnTo>
                    <a:pt x="434" y="694"/>
                  </a:lnTo>
                  <a:lnTo>
                    <a:pt x="425" y="680"/>
                  </a:lnTo>
                  <a:lnTo>
                    <a:pt x="414" y="666"/>
                  </a:lnTo>
                  <a:lnTo>
                    <a:pt x="405" y="650"/>
                  </a:lnTo>
                  <a:lnTo>
                    <a:pt x="396" y="634"/>
                  </a:lnTo>
                  <a:lnTo>
                    <a:pt x="164" y="634"/>
                  </a:lnTo>
                  <a:lnTo>
                    <a:pt x="164" y="1107"/>
                  </a:lnTo>
                  <a:lnTo>
                    <a:pt x="0" y="1107"/>
                  </a:lnTo>
                  <a:lnTo>
                    <a:pt x="0" y="0"/>
                  </a:lnTo>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411691" name="Freeform 43"/>
          <p:cNvSpPr>
            <a:spLocks/>
          </p:cNvSpPr>
          <p:nvPr/>
        </p:nvSpPr>
        <p:spPr bwMode="auto">
          <a:xfrm>
            <a:off x="6696075" y="2859918"/>
            <a:ext cx="30163" cy="177800"/>
          </a:xfrm>
          <a:custGeom>
            <a:avLst/>
            <a:gdLst>
              <a:gd name="T0" fmla="*/ 47884556 w 19"/>
              <a:gd name="T1" fmla="*/ 0 h 112"/>
              <a:gd name="T2" fmla="*/ 47884556 w 19"/>
              <a:gd name="T3" fmla="*/ 282257500 h 112"/>
              <a:gd name="T4" fmla="*/ 10080792 w 19"/>
              <a:gd name="T5" fmla="*/ 219254388 h 112"/>
              <a:gd name="T6" fmla="*/ 25201980 w 19"/>
              <a:gd name="T7" fmla="*/ 176410938 h 112"/>
              <a:gd name="T8" fmla="*/ 0 w 19"/>
              <a:gd name="T9" fmla="*/ 136088438 h 112"/>
              <a:gd name="T10" fmla="*/ 25201980 w 19"/>
              <a:gd name="T11" fmla="*/ 98286888 h 112"/>
              <a:gd name="T12" fmla="*/ 37803764 w 19"/>
              <a:gd name="T13" fmla="*/ 55443438 h 112"/>
              <a:gd name="T14" fmla="*/ 32763368 w 19"/>
              <a:gd name="T15" fmla="*/ 30241875 h 112"/>
              <a:gd name="T16" fmla="*/ 47884556 w 19"/>
              <a:gd name="T17" fmla="*/ 0 h 1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12"/>
              <a:gd name="T29" fmla="*/ 19 w 19"/>
              <a:gd name="T30" fmla="*/ 112 h 1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12">
                <a:moveTo>
                  <a:pt x="19" y="0"/>
                </a:moveTo>
                <a:lnTo>
                  <a:pt x="19" y="112"/>
                </a:lnTo>
                <a:lnTo>
                  <a:pt x="4" y="87"/>
                </a:lnTo>
                <a:lnTo>
                  <a:pt x="10" y="70"/>
                </a:lnTo>
                <a:lnTo>
                  <a:pt x="0" y="54"/>
                </a:lnTo>
                <a:lnTo>
                  <a:pt x="10" y="39"/>
                </a:lnTo>
                <a:lnTo>
                  <a:pt x="15" y="22"/>
                </a:lnTo>
                <a:lnTo>
                  <a:pt x="13" y="12"/>
                </a:lnTo>
                <a:lnTo>
                  <a:pt x="1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411692" name="Freeform 44"/>
          <p:cNvSpPr>
            <a:spLocks/>
          </p:cNvSpPr>
          <p:nvPr/>
        </p:nvSpPr>
        <p:spPr bwMode="auto">
          <a:xfrm flipH="1">
            <a:off x="6804025" y="2859918"/>
            <a:ext cx="42863" cy="177800"/>
          </a:xfrm>
          <a:custGeom>
            <a:avLst/>
            <a:gdLst>
              <a:gd name="T0" fmla="*/ 96696672 w 19"/>
              <a:gd name="T1" fmla="*/ 0 h 112"/>
              <a:gd name="T2" fmla="*/ 96696672 w 19"/>
              <a:gd name="T3" fmla="*/ 282257500 h 112"/>
              <a:gd name="T4" fmla="*/ 20357669 w 19"/>
              <a:gd name="T5" fmla="*/ 219254388 h 112"/>
              <a:gd name="T6" fmla="*/ 50891917 w 19"/>
              <a:gd name="T7" fmla="*/ 176410938 h 112"/>
              <a:gd name="T8" fmla="*/ 0 w 19"/>
              <a:gd name="T9" fmla="*/ 136088438 h 112"/>
              <a:gd name="T10" fmla="*/ 50891917 w 19"/>
              <a:gd name="T11" fmla="*/ 98286888 h 112"/>
              <a:gd name="T12" fmla="*/ 76339003 w 19"/>
              <a:gd name="T13" fmla="*/ 55443438 h 112"/>
              <a:gd name="T14" fmla="*/ 66160168 w 19"/>
              <a:gd name="T15" fmla="*/ 30241875 h 112"/>
              <a:gd name="T16" fmla="*/ 96696672 w 19"/>
              <a:gd name="T17" fmla="*/ 0 h 1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12"/>
              <a:gd name="T29" fmla="*/ 19 w 19"/>
              <a:gd name="T30" fmla="*/ 112 h 1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12">
                <a:moveTo>
                  <a:pt x="19" y="0"/>
                </a:moveTo>
                <a:lnTo>
                  <a:pt x="19" y="112"/>
                </a:lnTo>
                <a:lnTo>
                  <a:pt x="4" y="87"/>
                </a:lnTo>
                <a:lnTo>
                  <a:pt x="10" y="70"/>
                </a:lnTo>
                <a:lnTo>
                  <a:pt x="0" y="54"/>
                </a:lnTo>
                <a:lnTo>
                  <a:pt x="10" y="39"/>
                </a:lnTo>
                <a:lnTo>
                  <a:pt x="15" y="22"/>
                </a:lnTo>
                <a:lnTo>
                  <a:pt x="13" y="12"/>
                </a:lnTo>
                <a:lnTo>
                  <a:pt x="1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411693" name="AutoShape 45"/>
          <p:cNvSpPr>
            <a:spLocks noChangeArrowheads="1"/>
          </p:cNvSpPr>
          <p:nvPr/>
        </p:nvSpPr>
        <p:spPr bwMode="auto">
          <a:xfrm>
            <a:off x="-5253" y="3760586"/>
            <a:ext cx="5843072" cy="1940957"/>
          </a:xfrm>
          <a:prstGeom prst="wedgeRoundRectCallout">
            <a:avLst>
              <a:gd name="adj1" fmla="val 57856"/>
              <a:gd name="adj2" fmla="val -74981"/>
              <a:gd name="adj3" fmla="val 16667"/>
            </a:avLst>
          </a:prstGeom>
          <a:solidFill>
            <a:srgbClr val="FFFFCC"/>
          </a:solidFill>
          <a:ln w="9525">
            <a:solidFill>
              <a:schemeClr val="tx1"/>
            </a:solidFill>
            <a:miter lim="800000"/>
            <a:headEnd/>
            <a:tailEnd/>
          </a:ln>
        </p:spPr>
        <p:txBody>
          <a:bodyPr wrap="square">
            <a:spAutoFit/>
          </a:bodyPr>
          <a:lstStyle/>
          <a:p>
            <a:pPr algn="ctr" eaLnBrk="1" hangingPunct="1"/>
            <a:r>
              <a:rPr lang="eu-ES" dirty="0"/>
              <a:t>Balazta pastillen artean eta gurpilen disko metalikoaren artean marruskadura indarra erabiltzen da ibilgailuaren abiadura gutxiagotzeko edo gelditzeko. Marruskadura indar honek balantzen pastillak asko berotzea ondorioztatzen du. Beraz marruskadurarengatik balazta pastillak gastatzen dira eta eragina galdu egiten dute.</a:t>
            </a:r>
          </a:p>
        </p:txBody>
      </p:sp>
      <p:pic>
        <p:nvPicPr>
          <p:cNvPr id="4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423617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1650"/>
                                        </p:tgtEl>
                                        <p:attrNameLst>
                                          <p:attrName>style.visibility</p:attrName>
                                        </p:attrNameLst>
                                      </p:cBhvr>
                                      <p:to>
                                        <p:strVal val="visible"/>
                                      </p:to>
                                    </p:set>
                                    <p:animEffect transition="in" filter="fade">
                                      <p:cBhvr>
                                        <p:cTn id="7" dur="1000"/>
                                        <p:tgtEl>
                                          <p:spTgt spid="411650"/>
                                        </p:tgtEl>
                                      </p:cBhvr>
                                    </p:animEffect>
                                    <p:anim calcmode="lin" valueType="num">
                                      <p:cBhvr>
                                        <p:cTn id="8" dur="1000" fill="hold"/>
                                        <p:tgtEl>
                                          <p:spTgt spid="411650"/>
                                        </p:tgtEl>
                                        <p:attrNameLst>
                                          <p:attrName>ppt_x</p:attrName>
                                        </p:attrNameLst>
                                      </p:cBhvr>
                                      <p:tavLst>
                                        <p:tav tm="0">
                                          <p:val>
                                            <p:strVal val="#ppt_x"/>
                                          </p:val>
                                        </p:tav>
                                        <p:tav tm="100000">
                                          <p:val>
                                            <p:strVal val="#ppt_x"/>
                                          </p:val>
                                        </p:tav>
                                      </p:tavLst>
                                    </p:anim>
                                    <p:anim calcmode="lin" valueType="num">
                                      <p:cBhvr>
                                        <p:cTn id="9" dur="1000" fill="hold"/>
                                        <p:tgtEl>
                                          <p:spTgt spid="41165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mph" presetSubtype="0" fill="hold" nodeType="clickEffect">
                                  <p:stCondLst>
                                    <p:cond delay="0"/>
                                  </p:stCondLst>
                                  <p:childTnLst>
                                    <p:animRot by="-1800000">
                                      <p:cBhvr>
                                        <p:cTn id="13" dur="2000" fill="hold"/>
                                        <p:tgtEl>
                                          <p:spTgt spid="4"/>
                                        </p:tgtEl>
                                        <p:attrNameLst>
                                          <p:attrName>r</p:attrName>
                                        </p:attrNameLst>
                                      </p:cBhvr>
                                    </p:animRot>
                                  </p:childTnLst>
                                </p:cTn>
                              </p:par>
                              <p:par>
                                <p:cTn id="14" presetID="63" presetClass="path" presetSubtype="0" fill="hold" nodeType="withEffect">
                                  <p:stCondLst>
                                    <p:cond delay="0"/>
                                  </p:stCondLst>
                                  <p:childTnLst>
                                    <p:animMotion origin="layout" path="M -5.55556E-7 -1.48148E-6 L 0.01597 -1.48148E-6 " pathEditMode="relative" rAng="0" ptsTypes="AA">
                                      <p:cBhvr>
                                        <p:cTn id="15" dur="2000" fill="hold"/>
                                        <p:tgtEl>
                                          <p:spTgt spid="6"/>
                                        </p:tgtEl>
                                        <p:attrNameLst>
                                          <p:attrName>ppt_x</p:attrName>
                                          <p:attrName>ppt_y</p:attrName>
                                        </p:attrNameLst>
                                      </p:cBhvr>
                                      <p:rCtr x="799" y="0"/>
                                    </p:animMotion>
                                  </p:childTnLst>
                                </p:cTn>
                              </p:par>
                              <p:par>
                                <p:cTn id="16" presetID="63" presetClass="path" presetSubtype="0" fill="hold" nodeType="withEffect">
                                  <p:stCondLst>
                                    <p:cond delay="0"/>
                                  </p:stCondLst>
                                  <p:childTnLst>
                                    <p:animMotion origin="layout" path="M 2.5E-6 1.48148E-6 L 0.00607 0.00023 " pathEditMode="relative" rAng="0" ptsTypes="AA">
                                      <p:cBhvr>
                                        <p:cTn id="17" dur="2000" fill="hold"/>
                                        <p:tgtEl>
                                          <p:spTgt spid="7"/>
                                        </p:tgtEl>
                                        <p:attrNameLst>
                                          <p:attrName>ppt_x</p:attrName>
                                          <p:attrName>ppt_y</p:attrName>
                                        </p:attrNameLst>
                                      </p:cBhvr>
                                      <p:rCtr x="295" y="0"/>
                                    </p:animMotion>
                                  </p:childTnLst>
                                </p:cTn>
                              </p:par>
                              <p:par>
                                <p:cTn id="18" presetID="35" presetClass="path" presetSubtype="0" fill="hold" nodeType="withEffect">
                                  <p:stCondLst>
                                    <p:cond delay="0"/>
                                  </p:stCondLst>
                                  <p:childTnLst>
                                    <p:animMotion origin="layout" path="M 4.16667E-6 0.0 L -0.00573 0.0 " pathEditMode="relative" rAng="0" ptsTypes="AA">
                                      <p:cBhvr>
                                        <p:cTn id="19" dur="2000" fill="hold"/>
                                        <p:tgtEl>
                                          <p:spTgt spid="3"/>
                                        </p:tgtEl>
                                        <p:attrNameLst>
                                          <p:attrName>ppt_x</p:attrName>
                                          <p:attrName>ppt_y</p:attrName>
                                        </p:attrNameLst>
                                      </p:cBhvr>
                                      <p:rCtr x="-295" y="0"/>
                                    </p:animMotion>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11691"/>
                                        </p:tgtEl>
                                        <p:attrNameLst>
                                          <p:attrName>style.visibility</p:attrName>
                                        </p:attrNameLst>
                                      </p:cBhvr>
                                      <p:to>
                                        <p:strVal val="visible"/>
                                      </p:to>
                                    </p:set>
                                    <p:animEffect transition="in" filter="fade">
                                      <p:cBhvr>
                                        <p:cTn id="23" dur="2000"/>
                                        <p:tgtEl>
                                          <p:spTgt spid="41169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1692"/>
                                        </p:tgtEl>
                                        <p:attrNameLst>
                                          <p:attrName>style.visibility</p:attrName>
                                        </p:attrNameLst>
                                      </p:cBhvr>
                                      <p:to>
                                        <p:strVal val="visible"/>
                                      </p:to>
                                    </p:set>
                                    <p:animEffect transition="in" filter="fade">
                                      <p:cBhvr>
                                        <p:cTn id="26" dur="2000"/>
                                        <p:tgtEl>
                                          <p:spTgt spid="411692"/>
                                        </p:tgtEl>
                                      </p:cBhvr>
                                    </p:animEffect>
                                  </p:childTnLst>
                                </p:cTn>
                              </p:par>
                            </p:childTnLst>
                          </p:cTn>
                        </p:par>
                        <p:par>
                          <p:cTn id="27" fill="hold" nodeType="afterGroup">
                            <p:stCondLst>
                              <p:cond delay="4000"/>
                            </p:stCondLst>
                            <p:childTnLst>
                              <p:par>
                                <p:cTn id="28" presetID="23" presetClass="entr" presetSubtype="16" fill="hold" grpId="0" nodeType="afterEffect">
                                  <p:stCondLst>
                                    <p:cond delay="0"/>
                                  </p:stCondLst>
                                  <p:childTnLst>
                                    <p:set>
                                      <p:cBhvr>
                                        <p:cTn id="29" dur="1" fill="hold">
                                          <p:stCondLst>
                                            <p:cond delay="0"/>
                                          </p:stCondLst>
                                        </p:cTn>
                                        <p:tgtEl>
                                          <p:spTgt spid="411693"/>
                                        </p:tgtEl>
                                        <p:attrNameLst>
                                          <p:attrName>style.visibility</p:attrName>
                                        </p:attrNameLst>
                                      </p:cBhvr>
                                      <p:to>
                                        <p:strVal val="visible"/>
                                      </p:to>
                                    </p:set>
                                    <p:anim calcmode="lin" valueType="num">
                                      <p:cBhvr>
                                        <p:cTn id="30" dur="500" fill="hold"/>
                                        <p:tgtEl>
                                          <p:spTgt spid="411693"/>
                                        </p:tgtEl>
                                        <p:attrNameLst>
                                          <p:attrName>ppt_w</p:attrName>
                                        </p:attrNameLst>
                                      </p:cBhvr>
                                      <p:tavLst>
                                        <p:tav tm="0">
                                          <p:val>
                                            <p:fltVal val="0"/>
                                          </p:val>
                                        </p:tav>
                                        <p:tav tm="100000">
                                          <p:val>
                                            <p:strVal val="#ppt_w"/>
                                          </p:val>
                                        </p:tav>
                                      </p:tavLst>
                                    </p:anim>
                                    <p:anim calcmode="lin" valueType="num">
                                      <p:cBhvr>
                                        <p:cTn id="31" dur="500" fill="hold"/>
                                        <p:tgtEl>
                                          <p:spTgt spid="4116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0" grpId="0" animBg="1"/>
      <p:bldP spid="411691" grpId="0" animBg="1"/>
      <p:bldP spid="411692" grpId="0" animBg="1"/>
      <p:bldP spid="41169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5B55506-C8D9-BB4C-B2DE-B87267D49D65}" type="slidenum">
              <a:rPr lang="eu-ES" sz="1400">
                <a:latin typeface="Times" charset="0"/>
              </a:rPr>
              <a:pPr/>
              <a:t>31</a:t>
            </a:fld>
            <a:endParaRPr lang="eu-ES" sz="1400">
              <a:latin typeface="Times" charset="0"/>
            </a:endParaRPr>
          </a:p>
        </p:txBody>
      </p:sp>
      <p:sp>
        <p:nvSpPr>
          <p:cNvPr id="742404" name="Text Box 1028"/>
          <p:cNvSpPr txBox="1">
            <a:spLocks noChangeArrowheads="1"/>
          </p:cNvSpPr>
          <p:nvPr/>
        </p:nvSpPr>
        <p:spPr bwMode="auto">
          <a:xfrm>
            <a:off x="2057400" y="1543050"/>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cs typeface="Arial" charset="0"/>
              </a:rPr>
              <a:t>Zer da prentsa hidraulikoa, zertarako balio du eta zertan oinarritzen da bere funtzionamendua?</a:t>
            </a:r>
          </a:p>
        </p:txBody>
      </p:sp>
      <p:sp>
        <p:nvSpPr>
          <p:cNvPr id="742491" name="AutoShape 1115"/>
          <p:cNvSpPr>
            <a:spLocks noChangeArrowheads="1"/>
          </p:cNvSpPr>
          <p:nvPr/>
        </p:nvSpPr>
        <p:spPr bwMode="auto">
          <a:xfrm>
            <a:off x="2057400" y="4053112"/>
            <a:ext cx="4814887" cy="365125"/>
          </a:xfrm>
          <a:prstGeom prst="wedgeRoundRectCallout">
            <a:avLst>
              <a:gd name="adj1" fmla="val 59264"/>
              <a:gd name="adj2" fmla="val -75000"/>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a:t>Prentsa hidraulikoaren funtzionamendua.</a:t>
            </a:r>
          </a:p>
        </p:txBody>
      </p:sp>
      <p:sp>
        <p:nvSpPr>
          <p:cNvPr id="552965" name="Text Box 6">
            <a:hlinkClick r:id="rId2"/>
          </p:cNvPr>
          <p:cNvSpPr txBox="1">
            <a:spLocks noChangeArrowheads="1"/>
          </p:cNvSpPr>
          <p:nvPr/>
        </p:nvSpPr>
        <p:spPr bwMode="auto">
          <a:xfrm>
            <a:off x="3929063" y="2961083"/>
            <a:ext cx="936625"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dirty="0" err="1"/>
              <a:t>sakatu</a:t>
            </a:r>
            <a:endParaRPr lang="es-ES" dirty="0"/>
          </a:p>
        </p:txBody>
      </p:sp>
      <p:pic>
        <p:nvPicPr>
          <p:cNvPr id="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08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42404"/>
                                        </p:tgtEl>
                                        <p:attrNameLst>
                                          <p:attrName>style.visibility</p:attrName>
                                        </p:attrNameLst>
                                      </p:cBhvr>
                                      <p:to>
                                        <p:strVal val="visible"/>
                                      </p:to>
                                    </p:set>
                                    <p:animEffect transition="in" filter="fade">
                                      <p:cBhvr>
                                        <p:cTn id="7" dur="1000"/>
                                        <p:tgtEl>
                                          <p:spTgt spid="742404"/>
                                        </p:tgtEl>
                                      </p:cBhvr>
                                    </p:animEffect>
                                    <p:anim calcmode="lin" valueType="num">
                                      <p:cBhvr>
                                        <p:cTn id="8" dur="1000" fill="hold"/>
                                        <p:tgtEl>
                                          <p:spTgt spid="742404"/>
                                        </p:tgtEl>
                                        <p:attrNameLst>
                                          <p:attrName>ppt_x</p:attrName>
                                        </p:attrNameLst>
                                      </p:cBhvr>
                                      <p:tavLst>
                                        <p:tav tm="0">
                                          <p:val>
                                            <p:strVal val="#ppt_x"/>
                                          </p:val>
                                        </p:tav>
                                        <p:tav tm="100000">
                                          <p:val>
                                            <p:strVal val="#ppt_x"/>
                                          </p:val>
                                        </p:tav>
                                      </p:tavLst>
                                    </p:anim>
                                    <p:anim calcmode="lin" valueType="num">
                                      <p:cBhvr>
                                        <p:cTn id="9" dur="1000" fill="hold"/>
                                        <p:tgtEl>
                                          <p:spTgt spid="74240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742491"/>
                                        </p:tgtEl>
                                        <p:attrNameLst>
                                          <p:attrName>style.visibility</p:attrName>
                                        </p:attrNameLst>
                                      </p:cBhvr>
                                      <p:to>
                                        <p:strVal val="visible"/>
                                      </p:to>
                                    </p:set>
                                    <p:anim calcmode="lin" valueType="num">
                                      <p:cBhvr>
                                        <p:cTn id="13" dur="500" fill="hold"/>
                                        <p:tgtEl>
                                          <p:spTgt spid="742491"/>
                                        </p:tgtEl>
                                        <p:attrNameLst>
                                          <p:attrName>ppt_w</p:attrName>
                                        </p:attrNameLst>
                                      </p:cBhvr>
                                      <p:tavLst>
                                        <p:tav tm="0">
                                          <p:val>
                                            <p:fltVal val="0"/>
                                          </p:val>
                                        </p:tav>
                                        <p:tav tm="100000">
                                          <p:val>
                                            <p:strVal val="#ppt_w"/>
                                          </p:val>
                                        </p:tav>
                                      </p:tavLst>
                                    </p:anim>
                                    <p:anim calcmode="lin" valueType="num">
                                      <p:cBhvr>
                                        <p:cTn id="14" dur="500" fill="hold"/>
                                        <p:tgtEl>
                                          <p:spTgt spid="7424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2404" grpId="0" animBg="1"/>
      <p:bldP spid="74249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543A676-A48E-3B42-BAA8-0A88E2B2F61E}" type="slidenum">
              <a:rPr lang="eu-ES" sz="1400">
                <a:latin typeface="Times" charset="0"/>
              </a:rPr>
              <a:pPr/>
              <a:t>32</a:t>
            </a:fld>
            <a:endParaRPr lang="eu-ES" sz="1400">
              <a:latin typeface="Times" charset="0"/>
            </a:endParaRPr>
          </a:p>
        </p:txBody>
      </p:sp>
      <p:sp>
        <p:nvSpPr>
          <p:cNvPr id="743428" name="Text Box 1028"/>
          <p:cNvSpPr txBox="1">
            <a:spLocks noChangeArrowheads="1"/>
          </p:cNvSpPr>
          <p:nvPr/>
        </p:nvSpPr>
        <p:spPr bwMode="auto">
          <a:xfrm>
            <a:off x="1908175" y="1333500"/>
            <a:ext cx="5313363" cy="10795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cs typeface="Arial" charset="0"/>
              </a:rPr>
              <a:t>Prentsa hidraulikoaren pistoi baten azalera 12 cm</a:t>
            </a:r>
            <a:r>
              <a:rPr lang="eu-ES" baseline="30000" dirty="0">
                <a:cs typeface="Arial" charset="0"/>
              </a:rPr>
              <a:t>2</a:t>
            </a:r>
            <a:r>
              <a:rPr lang="eu-ES" dirty="0">
                <a:cs typeface="Arial" charset="0"/>
              </a:rPr>
              <a:t> da eta bestearena 131,8 dm</a:t>
            </a:r>
            <a:r>
              <a:rPr lang="eu-ES" baseline="30000" dirty="0">
                <a:cs typeface="Arial" charset="0"/>
              </a:rPr>
              <a:t>2</a:t>
            </a:r>
            <a:r>
              <a:rPr lang="eu-ES" dirty="0">
                <a:cs typeface="Arial" charset="0"/>
              </a:rPr>
              <a:t> da. Konprobatu 186310 Kp egiten direla bigarrengoan lehenengoan 162 Kp egiten badira?</a:t>
            </a:r>
          </a:p>
        </p:txBody>
      </p:sp>
      <p:grpSp>
        <p:nvGrpSpPr>
          <p:cNvPr id="553987" name="Group 1042"/>
          <p:cNvGrpSpPr>
            <a:grpSpLocks/>
          </p:cNvGrpSpPr>
          <p:nvPr/>
        </p:nvGrpSpPr>
        <p:grpSpPr bwMode="auto">
          <a:xfrm>
            <a:off x="2484438" y="2636838"/>
            <a:ext cx="4032250" cy="1268412"/>
            <a:chOff x="169" y="2011"/>
            <a:chExt cx="2540" cy="799"/>
          </a:xfrm>
        </p:grpSpPr>
        <p:sp>
          <p:nvSpPr>
            <p:cNvPr id="743429" name="Text Box 1029"/>
            <p:cNvSpPr txBox="1">
              <a:spLocks noChangeArrowheads="1"/>
            </p:cNvSpPr>
            <p:nvPr/>
          </p:nvSpPr>
          <p:spPr bwMode="auto">
            <a:xfrm>
              <a:off x="169" y="2011"/>
              <a:ext cx="2540" cy="799"/>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a:lstStyle/>
            <a:p>
              <a:pPr algn="ctr" eaLnBrk="1" hangingPunct="1">
                <a:defRPr/>
              </a:pPr>
              <a:r>
                <a:rPr lang="eu-ES" baseline="30000">
                  <a:ea typeface="+mn-ea"/>
                  <a:cs typeface="+mn-cs"/>
                </a:rPr>
                <a:t> </a:t>
              </a: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p:txBody>
        </p:sp>
        <p:sp>
          <p:nvSpPr>
            <p:cNvPr id="553989" name="Text Box 1031"/>
            <p:cNvSpPr txBox="1">
              <a:spLocks noChangeArrowheads="1"/>
            </p:cNvSpPr>
            <p:nvPr/>
          </p:nvSpPr>
          <p:spPr bwMode="auto">
            <a:xfrm>
              <a:off x="373" y="2322"/>
              <a:ext cx="3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 =</a:t>
              </a:r>
            </a:p>
          </p:txBody>
        </p:sp>
        <p:sp>
          <p:nvSpPr>
            <p:cNvPr id="553990" name="Text Box 1032"/>
            <p:cNvSpPr txBox="1">
              <a:spLocks noChangeArrowheads="1"/>
            </p:cNvSpPr>
            <p:nvPr/>
          </p:nvSpPr>
          <p:spPr bwMode="auto">
            <a:xfrm>
              <a:off x="1003" y="2250"/>
              <a:ext cx="22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a:t>
              </a:r>
              <a:r>
                <a:rPr lang="ja-JP" altLang="eu-ES" i="1"/>
                <a:t>’</a:t>
              </a:r>
              <a:endParaRPr lang="eu-ES" i="1"/>
            </a:p>
          </p:txBody>
        </p:sp>
        <p:sp>
          <p:nvSpPr>
            <p:cNvPr id="553991" name="Text Box 1033"/>
            <p:cNvSpPr txBox="1">
              <a:spLocks noChangeArrowheads="1"/>
            </p:cNvSpPr>
            <p:nvPr/>
          </p:nvSpPr>
          <p:spPr bwMode="auto">
            <a:xfrm>
              <a:off x="967" y="2428"/>
              <a:ext cx="2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a:t>
              </a:r>
              <a:r>
                <a:rPr lang="ja-JP" altLang="eu-ES" i="1"/>
                <a:t>’</a:t>
              </a:r>
              <a:endParaRPr lang="eu-ES" i="1"/>
            </a:p>
          </p:txBody>
        </p:sp>
        <p:sp>
          <p:nvSpPr>
            <p:cNvPr id="553992" name="Line 1034"/>
            <p:cNvSpPr>
              <a:spLocks noChangeShapeType="1"/>
            </p:cNvSpPr>
            <p:nvPr/>
          </p:nvSpPr>
          <p:spPr bwMode="auto">
            <a:xfrm>
              <a:off x="1009" y="2431"/>
              <a:ext cx="1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3993" name="Text Box 1035"/>
            <p:cNvSpPr txBox="1">
              <a:spLocks noChangeArrowheads="1"/>
            </p:cNvSpPr>
            <p:nvPr/>
          </p:nvSpPr>
          <p:spPr bwMode="auto">
            <a:xfrm>
              <a:off x="1190" y="2325"/>
              <a:ext cx="1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t>
              </a:r>
            </a:p>
          </p:txBody>
        </p:sp>
        <p:sp>
          <p:nvSpPr>
            <p:cNvPr id="553994" name="Text Box 1036"/>
            <p:cNvSpPr txBox="1">
              <a:spLocks noChangeArrowheads="1"/>
            </p:cNvSpPr>
            <p:nvPr/>
          </p:nvSpPr>
          <p:spPr bwMode="auto">
            <a:xfrm>
              <a:off x="1492" y="2250"/>
              <a:ext cx="47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13180</a:t>
              </a:r>
            </a:p>
          </p:txBody>
        </p:sp>
        <p:sp>
          <p:nvSpPr>
            <p:cNvPr id="553995" name="Text Box 1037"/>
            <p:cNvSpPr txBox="1">
              <a:spLocks noChangeArrowheads="1"/>
            </p:cNvSpPr>
            <p:nvPr/>
          </p:nvSpPr>
          <p:spPr bwMode="auto">
            <a:xfrm>
              <a:off x="1579" y="241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12</a:t>
              </a:r>
            </a:p>
          </p:txBody>
        </p:sp>
        <p:sp>
          <p:nvSpPr>
            <p:cNvPr id="553996" name="Line 1038"/>
            <p:cNvSpPr>
              <a:spLocks noChangeShapeType="1"/>
            </p:cNvSpPr>
            <p:nvPr/>
          </p:nvSpPr>
          <p:spPr bwMode="auto">
            <a:xfrm>
              <a:off x="1519" y="2431"/>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3997" name="Text Box 1040"/>
            <p:cNvSpPr txBox="1">
              <a:spLocks noChangeArrowheads="1"/>
            </p:cNvSpPr>
            <p:nvPr/>
          </p:nvSpPr>
          <p:spPr bwMode="auto">
            <a:xfrm>
              <a:off x="657" y="2296"/>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A</a:t>
              </a:r>
            </a:p>
          </p:txBody>
        </p:sp>
        <p:sp>
          <p:nvSpPr>
            <p:cNvPr id="553998" name="Text Box 1041"/>
            <p:cNvSpPr txBox="1">
              <a:spLocks noChangeArrowheads="1"/>
            </p:cNvSpPr>
            <p:nvPr/>
          </p:nvSpPr>
          <p:spPr bwMode="auto">
            <a:xfrm>
              <a:off x="2018" y="2296"/>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162</a:t>
              </a:r>
            </a:p>
          </p:txBody>
        </p:sp>
      </p:grpSp>
      <p:pic>
        <p:nvPicPr>
          <p:cNvPr id="1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34818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43428"/>
                                        </p:tgtEl>
                                        <p:attrNameLst>
                                          <p:attrName>style.visibility</p:attrName>
                                        </p:attrNameLst>
                                      </p:cBhvr>
                                      <p:to>
                                        <p:strVal val="visible"/>
                                      </p:to>
                                    </p:set>
                                    <p:animEffect transition="in" filter="fade">
                                      <p:cBhvr>
                                        <p:cTn id="7" dur="1000"/>
                                        <p:tgtEl>
                                          <p:spTgt spid="743428"/>
                                        </p:tgtEl>
                                      </p:cBhvr>
                                    </p:animEffect>
                                    <p:anim calcmode="lin" valueType="num">
                                      <p:cBhvr>
                                        <p:cTn id="8" dur="1000" fill="hold"/>
                                        <p:tgtEl>
                                          <p:spTgt spid="743428"/>
                                        </p:tgtEl>
                                        <p:attrNameLst>
                                          <p:attrName>ppt_x</p:attrName>
                                        </p:attrNameLst>
                                      </p:cBhvr>
                                      <p:tavLst>
                                        <p:tav tm="0">
                                          <p:val>
                                            <p:strVal val="#ppt_x"/>
                                          </p:val>
                                        </p:tav>
                                        <p:tav tm="100000">
                                          <p:val>
                                            <p:strVal val="#ppt_x"/>
                                          </p:val>
                                        </p:tav>
                                      </p:tavLst>
                                    </p:anim>
                                    <p:anim calcmode="lin" valueType="num">
                                      <p:cBhvr>
                                        <p:cTn id="9" dur="1000" fill="hold"/>
                                        <p:tgtEl>
                                          <p:spTgt spid="7434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0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E95DBF1-27C6-D446-B9B3-EF09FAC2631C}" type="slidenum">
              <a:rPr lang="eu-ES" sz="1400">
                <a:latin typeface="Times" charset="0"/>
              </a:rPr>
              <a:pPr/>
              <a:t>33</a:t>
            </a:fld>
            <a:endParaRPr lang="eu-ES" sz="1400">
              <a:latin typeface="Times" charset="0"/>
            </a:endParaRPr>
          </a:p>
        </p:txBody>
      </p:sp>
      <p:sp>
        <p:nvSpPr>
          <p:cNvPr id="744452" name="Text Box 1028"/>
          <p:cNvSpPr txBox="1">
            <a:spLocks noChangeArrowheads="1"/>
          </p:cNvSpPr>
          <p:nvPr/>
        </p:nvSpPr>
        <p:spPr bwMode="auto">
          <a:xfrm>
            <a:off x="1908175" y="1004507"/>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Grabitazio indarrarengatik likidoetan sortzen diren presioak</a:t>
            </a:r>
          </a:p>
        </p:txBody>
      </p:sp>
      <p:sp>
        <p:nvSpPr>
          <p:cNvPr id="744453" name="Text Box 1029"/>
          <p:cNvSpPr txBox="1">
            <a:spLocks noChangeArrowheads="1"/>
          </p:cNvSpPr>
          <p:nvPr/>
        </p:nvSpPr>
        <p:spPr bwMode="auto">
          <a:xfrm>
            <a:off x="1116013" y="1808163"/>
            <a:ext cx="6911975" cy="10795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Ontzi batean dagoen goialdeko likidoak behealdekoari eta ontziaren ormei presioa egiten die. Zergatik?</a:t>
            </a:r>
          </a:p>
          <a:p>
            <a:pPr algn="ctr" eaLnBrk="1" hangingPunct="1"/>
            <a:endParaRPr lang="eu-ES">
              <a:cs typeface="Arial" charset="0"/>
            </a:endParaRPr>
          </a:p>
          <a:p>
            <a:pPr algn="ctr" eaLnBrk="1" hangingPunct="1"/>
            <a:r>
              <a:rPr lang="eu-ES">
                <a:cs typeface="Arial" charset="0"/>
              </a:rPr>
              <a:t>Nola neur dezakegu presio hau? Diseina ezazu esperientzia.</a:t>
            </a:r>
          </a:p>
        </p:txBody>
      </p:sp>
      <p:sp>
        <p:nvSpPr>
          <p:cNvPr id="744454" name="Text Box 1030"/>
          <p:cNvSpPr txBox="1">
            <a:spLocks noChangeArrowheads="1"/>
          </p:cNvSpPr>
          <p:nvPr/>
        </p:nvSpPr>
        <p:spPr bwMode="auto">
          <a:xfrm>
            <a:off x="1116013" y="3148013"/>
            <a:ext cx="6911975"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Likidoak beheko azalera horizontalari egiten dion indarra pisuarekin erlazionatuta dago. Grabitate indarrak eragiten du.</a:t>
            </a:r>
          </a:p>
        </p:txBody>
      </p:sp>
      <p:sp>
        <p:nvSpPr>
          <p:cNvPr id="744455" name="Text Box 1031"/>
          <p:cNvSpPr txBox="1">
            <a:spLocks noChangeArrowheads="1"/>
          </p:cNvSpPr>
          <p:nvPr/>
        </p:nvSpPr>
        <p:spPr bwMode="auto">
          <a:xfrm>
            <a:off x="1116013" y="4005263"/>
            <a:ext cx="1727200" cy="15684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A eta B puntuetan dagoen presioa kalkula ezazu.</a:t>
            </a:r>
          </a:p>
          <a:p>
            <a:pPr algn="ctr" eaLnBrk="1" hangingPunct="1"/>
            <a:r>
              <a:rPr lang="eu-ES">
                <a:cs typeface="Arial" charset="0"/>
              </a:rPr>
              <a:t>Zenbat balio du </a:t>
            </a:r>
            <a:r>
              <a:rPr lang="eu-ES">
                <a:cs typeface="Arial" charset="0"/>
                <a:sym typeface="Symbol" charset="0"/>
              </a:rPr>
              <a:t>P=P</a:t>
            </a:r>
            <a:r>
              <a:rPr lang="eu-ES" baseline="-25000">
                <a:cs typeface="Arial" charset="0"/>
                <a:sym typeface="Symbol" charset="0"/>
              </a:rPr>
              <a:t>B</a:t>
            </a:r>
            <a:r>
              <a:rPr lang="eu-ES">
                <a:cs typeface="Arial" charset="0"/>
                <a:sym typeface="Symbol" charset="0"/>
              </a:rPr>
              <a:t>-P</a:t>
            </a:r>
            <a:r>
              <a:rPr lang="eu-ES" baseline="-25000">
                <a:cs typeface="Arial" charset="0"/>
                <a:sym typeface="Symbol" charset="0"/>
              </a:rPr>
              <a:t>A</a:t>
            </a:r>
          </a:p>
        </p:txBody>
      </p:sp>
      <p:sp>
        <p:nvSpPr>
          <p:cNvPr id="555014" name="Line 1032"/>
          <p:cNvSpPr>
            <a:spLocks noChangeShapeType="1"/>
          </p:cNvSpPr>
          <p:nvPr/>
        </p:nvSpPr>
        <p:spPr bwMode="auto">
          <a:xfrm>
            <a:off x="3851275" y="4149725"/>
            <a:ext cx="0" cy="208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5015" name="Line 1033"/>
          <p:cNvSpPr>
            <a:spLocks noChangeShapeType="1"/>
          </p:cNvSpPr>
          <p:nvPr/>
        </p:nvSpPr>
        <p:spPr bwMode="auto">
          <a:xfrm>
            <a:off x="3851275" y="6237288"/>
            <a:ext cx="32416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5016" name="Line 1034"/>
          <p:cNvSpPr>
            <a:spLocks noChangeShapeType="1"/>
          </p:cNvSpPr>
          <p:nvPr/>
        </p:nvSpPr>
        <p:spPr bwMode="auto">
          <a:xfrm flipV="1">
            <a:off x="7092950" y="4149725"/>
            <a:ext cx="0" cy="208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55017" name="Rectangle 1035"/>
          <p:cNvSpPr>
            <a:spLocks noChangeArrowheads="1"/>
          </p:cNvSpPr>
          <p:nvPr/>
        </p:nvSpPr>
        <p:spPr bwMode="auto">
          <a:xfrm>
            <a:off x="3870325" y="4311650"/>
            <a:ext cx="3206750" cy="1908175"/>
          </a:xfrm>
          <a:prstGeom prst="rect">
            <a:avLst/>
          </a:prstGeom>
          <a:solidFill>
            <a:schemeClr val="accent1"/>
          </a:solidFill>
          <a:ln w="9525">
            <a:solidFill>
              <a:schemeClr val="accent1"/>
            </a:solidFill>
            <a:miter lim="800000"/>
            <a:headEnd/>
            <a:tailEnd/>
          </a:ln>
        </p:spPr>
        <p:txBody>
          <a:bodyPr wrap="none" anchor="ctr"/>
          <a:lstStyle/>
          <a:p>
            <a:endParaRPr lang="es-ES"/>
          </a:p>
        </p:txBody>
      </p:sp>
      <p:sp>
        <p:nvSpPr>
          <p:cNvPr id="555018" name="Oval 1036"/>
          <p:cNvSpPr>
            <a:spLocks noChangeArrowheads="1"/>
          </p:cNvSpPr>
          <p:nvPr/>
        </p:nvSpPr>
        <p:spPr bwMode="auto">
          <a:xfrm>
            <a:off x="5219700" y="4273550"/>
            <a:ext cx="73025" cy="73025"/>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555019" name="Oval 1037"/>
          <p:cNvSpPr>
            <a:spLocks noChangeArrowheads="1"/>
          </p:cNvSpPr>
          <p:nvPr/>
        </p:nvSpPr>
        <p:spPr bwMode="auto">
          <a:xfrm>
            <a:off x="5219700" y="6019800"/>
            <a:ext cx="73025" cy="73025"/>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555020" name="Line 1038"/>
          <p:cNvSpPr>
            <a:spLocks noChangeShapeType="1"/>
          </p:cNvSpPr>
          <p:nvPr/>
        </p:nvSpPr>
        <p:spPr bwMode="auto">
          <a:xfrm>
            <a:off x="4859338" y="4292600"/>
            <a:ext cx="0" cy="1800225"/>
          </a:xfrm>
          <a:prstGeom prst="line">
            <a:avLst/>
          </a:prstGeom>
          <a:noFill/>
          <a:ln w="9525" cap="rnd">
            <a:solidFill>
              <a:schemeClr val="tx1"/>
            </a:solidFill>
            <a:prstDash val="sysDot"/>
            <a:round/>
            <a:headEnd type="arrow" w="med" len="me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555021" name="Rectangle 1039"/>
          <p:cNvSpPr>
            <a:spLocks noChangeArrowheads="1"/>
          </p:cNvSpPr>
          <p:nvPr/>
        </p:nvSpPr>
        <p:spPr bwMode="auto">
          <a:xfrm>
            <a:off x="5292725" y="3860800"/>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u-ES" sz="2000"/>
              <a:t>A</a:t>
            </a:r>
            <a:endParaRPr lang="es-ES" sz="2000"/>
          </a:p>
        </p:txBody>
      </p:sp>
      <p:sp>
        <p:nvSpPr>
          <p:cNvPr id="555022" name="Rectangle 1040"/>
          <p:cNvSpPr>
            <a:spLocks noChangeArrowheads="1"/>
          </p:cNvSpPr>
          <p:nvPr/>
        </p:nvSpPr>
        <p:spPr bwMode="auto">
          <a:xfrm>
            <a:off x="5359400" y="5589588"/>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u-ES" sz="2000"/>
              <a:t>B</a:t>
            </a:r>
            <a:endParaRPr lang="es-ES" sz="2000"/>
          </a:p>
        </p:txBody>
      </p:sp>
      <p:sp>
        <p:nvSpPr>
          <p:cNvPr id="555023" name="Rectangle 1041"/>
          <p:cNvSpPr>
            <a:spLocks noChangeArrowheads="1"/>
          </p:cNvSpPr>
          <p:nvPr/>
        </p:nvSpPr>
        <p:spPr bwMode="auto">
          <a:xfrm>
            <a:off x="4284663" y="5157788"/>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u-ES" sz="2000"/>
              <a:t>h</a:t>
            </a:r>
            <a:endParaRPr lang="es-ES" sz="2000"/>
          </a:p>
        </p:txBody>
      </p:sp>
      <p:sp>
        <p:nvSpPr>
          <p:cNvPr id="555024" name="Text Box 4">
            <a:hlinkClick r:id="rId2"/>
          </p:cNvPr>
          <p:cNvSpPr txBox="1">
            <a:spLocks noChangeArrowheads="1"/>
          </p:cNvSpPr>
          <p:nvPr/>
        </p:nvSpPr>
        <p:spPr bwMode="auto">
          <a:xfrm>
            <a:off x="395288" y="5876925"/>
            <a:ext cx="2592387"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t>Ikus simulazioa</a:t>
            </a:r>
          </a:p>
        </p:txBody>
      </p:sp>
      <p:pic>
        <p:nvPicPr>
          <p:cNvPr id="1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3562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44452"/>
                                        </p:tgtEl>
                                        <p:attrNameLst>
                                          <p:attrName>style.visibility</p:attrName>
                                        </p:attrNameLst>
                                      </p:cBhvr>
                                      <p:to>
                                        <p:strVal val="visible"/>
                                      </p:to>
                                    </p:set>
                                    <p:animEffect transition="in" filter="fade">
                                      <p:cBhvr>
                                        <p:cTn id="7" dur="1000"/>
                                        <p:tgtEl>
                                          <p:spTgt spid="744452"/>
                                        </p:tgtEl>
                                      </p:cBhvr>
                                    </p:animEffect>
                                    <p:anim calcmode="lin" valueType="num">
                                      <p:cBhvr>
                                        <p:cTn id="8" dur="1000" fill="hold"/>
                                        <p:tgtEl>
                                          <p:spTgt spid="744452"/>
                                        </p:tgtEl>
                                        <p:attrNameLst>
                                          <p:attrName>ppt_x</p:attrName>
                                        </p:attrNameLst>
                                      </p:cBhvr>
                                      <p:tavLst>
                                        <p:tav tm="0">
                                          <p:val>
                                            <p:strVal val="#ppt_x"/>
                                          </p:val>
                                        </p:tav>
                                        <p:tav tm="100000">
                                          <p:val>
                                            <p:strVal val="#ppt_x"/>
                                          </p:val>
                                        </p:tav>
                                      </p:tavLst>
                                    </p:anim>
                                    <p:anim calcmode="lin" valueType="num">
                                      <p:cBhvr>
                                        <p:cTn id="9" dur="1000" fill="hold"/>
                                        <p:tgtEl>
                                          <p:spTgt spid="74445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44453"/>
                                        </p:tgtEl>
                                        <p:attrNameLst>
                                          <p:attrName>style.visibility</p:attrName>
                                        </p:attrNameLst>
                                      </p:cBhvr>
                                      <p:to>
                                        <p:strVal val="visible"/>
                                      </p:to>
                                    </p:set>
                                    <p:animEffect transition="in" filter="fade">
                                      <p:cBhvr>
                                        <p:cTn id="12" dur="1000"/>
                                        <p:tgtEl>
                                          <p:spTgt spid="744453"/>
                                        </p:tgtEl>
                                      </p:cBhvr>
                                    </p:animEffect>
                                    <p:anim calcmode="lin" valueType="num">
                                      <p:cBhvr>
                                        <p:cTn id="13" dur="1000" fill="hold"/>
                                        <p:tgtEl>
                                          <p:spTgt spid="744453"/>
                                        </p:tgtEl>
                                        <p:attrNameLst>
                                          <p:attrName>ppt_x</p:attrName>
                                        </p:attrNameLst>
                                      </p:cBhvr>
                                      <p:tavLst>
                                        <p:tav tm="0">
                                          <p:val>
                                            <p:strVal val="#ppt_x"/>
                                          </p:val>
                                        </p:tav>
                                        <p:tav tm="100000">
                                          <p:val>
                                            <p:strVal val="#ppt_x"/>
                                          </p:val>
                                        </p:tav>
                                      </p:tavLst>
                                    </p:anim>
                                    <p:anim calcmode="lin" valueType="num">
                                      <p:cBhvr>
                                        <p:cTn id="14" dur="1000" fill="hold"/>
                                        <p:tgtEl>
                                          <p:spTgt spid="74445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744454"/>
                                        </p:tgtEl>
                                        <p:attrNameLst>
                                          <p:attrName>style.visibility</p:attrName>
                                        </p:attrNameLst>
                                      </p:cBhvr>
                                      <p:to>
                                        <p:strVal val="visible"/>
                                      </p:to>
                                    </p:set>
                                    <p:animEffect transition="in" filter="fade">
                                      <p:cBhvr>
                                        <p:cTn id="17" dur="1000"/>
                                        <p:tgtEl>
                                          <p:spTgt spid="744454"/>
                                        </p:tgtEl>
                                      </p:cBhvr>
                                    </p:animEffect>
                                    <p:anim calcmode="lin" valueType="num">
                                      <p:cBhvr>
                                        <p:cTn id="18" dur="1000" fill="hold"/>
                                        <p:tgtEl>
                                          <p:spTgt spid="744454"/>
                                        </p:tgtEl>
                                        <p:attrNameLst>
                                          <p:attrName>ppt_x</p:attrName>
                                        </p:attrNameLst>
                                      </p:cBhvr>
                                      <p:tavLst>
                                        <p:tav tm="0">
                                          <p:val>
                                            <p:strVal val="#ppt_x"/>
                                          </p:val>
                                        </p:tav>
                                        <p:tav tm="100000">
                                          <p:val>
                                            <p:strVal val="#ppt_x"/>
                                          </p:val>
                                        </p:tav>
                                      </p:tavLst>
                                    </p:anim>
                                    <p:anim calcmode="lin" valueType="num">
                                      <p:cBhvr>
                                        <p:cTn id="19" dur="1000" fill="hold"/>
                                        <p:tgtEl>
                                          <p:spTgt spid="744454"/>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44455"/>
                                        </p:tgtEl>
                                        <p:attrNameLst>
                                          <p:attrName>style.visibility</p:attrName>
                                        </p:attrNameLst>
                                      </p:cBhvr>
                                      <p:to>
                                        <p:strVal val="visible"/>
                                      </p:to>
                                    </p:set>
                                    <p:animEffect transition="in" filter="fade">
                                      <p:cBhvr>
                                        <p:cTn id="22" dur="1000"/>
                                        <p:tgtEl>
                                          <p:spTgt spid="744455"/>
                                        </p:tgtEl>
                                      </p:cBhvr>
                                    </p:animEffect>
                                    <p:anim calcmode="lin" valueType="num">
                                      <p:cBhvr>
                                        <p:cTn id="23" dur="1000" fill="hold"/>
                                        <p:tgtEl>
                                          <p:spTgt spid="744455"/>
                                        </p:tgtEl>
                                        <p:attrNameLst>
                                          <p:attrName>ppt_x</p:attrName>
                                        </p:attrNameLst>
                                      </p:cBhvr>
                                      <p:tavLst>
                                        <p:tav tm="0">
                                          <p:val>
                                            <p:strVal val="#ppt_x"/>
                                          </p:val>
                                        </p:tav>
                                        <p:tav tm="100000">
                                          <p:val>
                                            <p:strVal val="#ppt_x"/>
                                          </p:val>
                                        </p:tav>
                                      </p:tavLst>
                                    </p:anim>
                                    <p:anim calcmode="lin" valueType="num">
                                      <p:cBhvr>
                                        <p:cTn id="24" dur="1000" fill="hold"/>
                                        <p:tgtEl>
                                          <p:spTgt spid="7444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2" grpId="0" animBg="1"/>
      <p:bldP spid="744453" grpId="0" animBg="1"/>
      <p:bldP spid="744454" grpId="0" animBg="1"/>
      <p:bldP spid="74445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F8AF939-34FE-544C-B5CE-E1DAFED1FC41}" type="slidenum">
              <a:rPr lang="eu-ES" sz="1400">
                <a:latin typeface="Times" charset="0"/>
              </a:rPr>
              <a:pPr/>
              <a:t>34</a:t>
            </a:fld>
            <a:endParaRPr lang="eu-ES" sz="1400">
              <a:latin typeface="Times" charset="0"/>
            </a:endParaRPr>
          </a:p>
        </p:txBody>
      </p:sp>
      <p:sp>
        <p:nvSpPr>
          <p:cNvPr id="745476" name="Text Box 1028"/>
          <p:cNvSpPr txBox="1">
            <a:spLocks noChangeArrowheads="1"/>
          </p:cNvSpPr>
          <p:nvPr/>
        </p:nvSpPr>
        <p:spPr bwMode="auto">
          <a:xfrm>
            <a:off x="1908175" y="788786"/>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Grabitazio indarrarengatik likidoetan sortzen diren presioak</a:t>
            </a:r>
          </a:p>
        </p:txBody>
      </p:sp>
      <p:sp>
        <p:nvSpPr>
          <p:cNvPr id="745477" name="Text Box 1029"/>
          <p:cNvSpPr txBox="1">
            <a:spLocks noChangeArrowheads="1"/>
          </p:cNvSpPr>
          <p:nvPr/>
        </p:nvSpPr>
        <p:spPr bwMode="auto">
          <a:xfrm>
            <a:off x="1116013" y="1385203"/>
            <a:ext cx="6911975" cy="83502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Azalera horizontaleko puntu guztien altura berdina denez presioa berdina izango da.</a:t>
            </a:r>
          </a:p>
          <a:p>
            <a:pPr algn="ctr" eaLnBrk="1" hangingPunct="1"/>
            <a:r>
              <a:rPr lang="eu-ES">
                <a:cs typeface="Arial" charset="0"/>
              </a:rPr>
              <a:t>Likidoen azalera laua da.</a:t>
            </a:r>
          </a:p>
        </p:txBody>
      </p:sp>
      <p:sp>
        <p:nvSpPr>
          <p:cNvPr id="745478" name="Text Box 1030"/>
          <p:cNvSpPr txBox="1">
            <a:spLocks noChangeArrowheads="1"/>
          </p:cNvSpPr>
          <p:nvPr/>
        </p:nvSpPr>
        <p:spPr bwMode="auto">
          <a:xfrm>
            <a:off x="1116013" y="2492375"/>
            <a:ext cx="6840537" cy="4064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sym typeface="Symbol" charset="0"/>
              </a:rPr>
              <a:t>P=P</a:t>
            </a:r>
            <a:r>
              <a:rPr lang="eu-ES" baseline="-25000">
                <a:cs typeface="Arial" charset="0"/>
                <a:sym typeface="Symbol" charset="0"/>
              </a:rPr>
              <a:t>B</a:t>
            </a:r>
            <a:r>
              <a:rPr lang="eu-ES">
                <a:cs typeface="Arial" charset="0"/>
                <a:sym typeface="Symbol" charset="0"/>
              </a:rPr>
              <a:t>-P</a:t>
            </a:r>
            <a:r>
              <a:rPr lang="eu-ES" baseline="-25000">
                <a:cs typeface="Arial" charset="0"/>
                <a:sym typeface="Symbol" charset="0"/>
              </a:rPr>
              <a:t>A</a:t>
            </a:r>
            <a:r>
              <a:rPr lang="eu-ES">
                <a:cs typeface="Arial" charset="0"/>
                <a:sym typeface="Symbol" charset="0"/>
              </a:rPr>
              <a:t>=</a:t>
            </a:r>
            <a:r>
              <a:rPr lang="eu-ES" sz="1800">
                <a:latin typeface="Symbol" charset="0"/>
                <a:cs typeface="Arial" charset="0"/>
                <a:sym typeface="Symbol" charset="0"/>
              </a:rPr>
              <a:t>r</a:t>
            </a:r>
            <a:r>
              <a:rPr lang="eu-ES" sz="1800">
                <a:cs typeface="Arial" charset="0"/>
                <a:sym typeface="Symbol" charset="0"/>
              </a:rPr>
              <a:t>g</a:t>
            </a:r>
            <a:r>
              <a:rPr lang="eu-ES" baseline="-25000">
                <a:cs typeface="Arial" charset="0"/>
                <a:sym typeface="Symbol" charset="0"/>
              </a:rPr>
              <a:t> </a:t>
            </a:r>
            <a:r>
              <a:rPr lang="eu-ES" sz="2000">
                <a:sym typeface="Symbol" charset="0"/>
              </a:rPr>
              <a:t>h</a:t>
            </a:r>
          </a:p>
        </p:txBody>
      </p:sp>
      <p:sp>
        <p:nvSpPr>
          <p:cNvPr id="745479" name="Text Box 1031"/>
          <p:cNvSpPr txBox="1">
            <a:spLocks noChangeArrowheads="1"/>
          </p:cNvSpPr>
          <p:nvPr/>
        </p:nvSpPr>
        <p:spPr bwMode="auto">
          <a:xfrm>
            <a:off x="1116013" y="3238500"/>
            <a:ext cx="6840537" cy="3460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sym typeface="Symbol" charset="0"/>
                <a:hlinkClick r:id="rId2"/>
              </a:rPr>
              <a:t>Zein da Haldat-en aparatua?</a:t>
            </a:r>
            <a:endParaRPr lang="eu-ES" sz="2000">
              <a:sym typeface="Symbol" charset="0"/>
            </a:endParaRPr>
          </a:p>
        </p:txBody>
      </p:sp>
      <p:sp>
        <p:nvSpPr>
          <p:cNvPr id="745480" name="Text Box 1032"/>
          <p:cNvSpPr txBox="1">
            <a:spLocks noChangeArrowheads="1"/>
          </p:cNvSpPr>
          <p:nvPr/>
        </p:nvSpPr>
        <p:spPr bwMode="auto">
          <a:xfrm>
            <a:off x="1116013" y="4019550"/>
            <a:ext cx="6840537"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sym typeface="Symbol" charset="0"/>
              </a:rPr>
              <a:t>Pascal-en barrikatxoa zeri deitzen zaio? Barrikak zergatik apur daiteke? Likido asko bota behar al da?</a:t>
            </a:r>
            <a:endParaRPr lang="eu-ES" sz="2000">
              <a:sym typeface="Symbol" charset="0"/>
            </a:endParaRPr>
          </a:p>
        </p:txBody>
      </p:sp>
      <p:sp>
        <p:nvSpPr>
          <p:cNvPr id="745481" name="Text Box 1033"/>
          <p:cNvSpPr txBox="1">
            <a:spLocks noChangeArrowheads="1"/>
          </p:cNvSpPr>
          <p:nvPr/>
        </p:nvSpPr>
        <p:spPr bwMode="auto">
          <a:xfrm>
            <a:off x="1116013" y="4854575"/>
            <a:ext cx="6840537" cy="10795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sym typeface="Symbol" charset="0"/>
              </a:rPr>
              <a:t>Ontzi koniko batean olioa zerbitzatzen dugu. Oinaren erradioa 3 dm-takoa da eta alturak 5 dm ditu. 0,92 dentsitatea duen olioz betetzen badugu zein izango da presioa ontziaren hondoan. Zein izango da indarraren balioa?</a:t>
            </a:r>
            <a:endParaRPr lang="eu-ES" sz="2000">
              <a:sym typeface="Symbol" charset="0"/>
            </a:endParaRPr>
          </a:p>
        </p:txBody>
      </p:sp>
      <p:pic>
        <p:nvPicPr>
          <p:cNvPr id="1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549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45476"/>
                                        </p:tgtEl>
                                        <p:attrNameLst>
                                          <p:attrName>style.visibility</p:attrName>
                                        </p:attrNameLst>
                                      </p:cBhvr>
                                      <p:to>
                                        <p:strVal val="visible"/>
                                      </p:to>
                                    </p:set>
                                    <p:animEffect transition="in" filter="fade">
                                      <p:cBhvr>
                                        <p:cTn id="7" dur="1000"/>
                                        <p:tgtEl>
                                          <p:spTgt spid="745476"/>
                                        </p:tgtEl>
                                      </p:cBhvr>
                                    </p:animEffect>
                                    <p:anim calcmode="lin" valueType="num">
                                      <p:cBhvr>
                                        <p:cTn id="8" dur="1000" fill="hold"/>
                                        <p:tgtEl>
                                          <p:spTgt spid="745476"/>
                                        </p:tgtEl>
                                        <p:attrNameLst>
                                          <p:attrName>ppt_x</p:attrName>
                                        </p:attrNameLst>
                                      </p:cBhvr>
                                      <p:tavLst>
                                        <p:tav tm="0">
                                          <p:val>
                                            <p:strVal val="#ppt_x"/>
                                          </p:val>
                                        </p:tav>
                                        <p:tav tm="100000">
                                          <p:val>
                                            <p:strVal val="#ppt_x"/>
                                          </p:val>
                                        </p:tav>
                                      </p:tavLst>
                                    </p:anim>
                                    <p:anim calcmode="lin" valueType="num">
                                      <p:cBhvr>
                                        <p:cTn id="9" dur="1000" fill="hold"/>
                                        <p:tgtEl>
                                          <p:spTgt spid="74547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45477"/>
                                        </p:tgtEl>
                                        <p:attrNameLst>
                                          <p:attrName>style.visibility</p:attrName>
                                        </p:attrNameLst>
                                      </p:cBhvr>
                                      <p:to>
                                        <p:strVal val="visible"/>
                                      </p:to>
                                    </p:set>
                                    <p:animEffect transition="in" filter="fade">
                                      <p:cBhvr>
                                        <p:cTn id="12" dur="1000"/>
                                        <p:tgtEl>
                                          <p:spTgt spid="745477"/>
                                        </p:tgtEl>
                                      </p:cBhvr>
                                    </p:animEffect>
                                    <p:anim calcmode="lin" valueType="num">
                                      <p:cBhvr>
                                        <p:cTn id="13" dur="1000" fill="hold"/>
                                        <p:tgtEl>
                                          <p:spTgt spid="745477"/>
                                        </p:tgtEl>
                                        <p:attrNameLst>
                                          <p:attrName>ppt_x</p:attrName>
                                        </p:attrNameLst>
                                      </p:cBhvr>
                                      <p:tavLst>
                                        <p:tav tm="0">
                                          <p:val>
                                            <p:strVal val="#ppt_x"/>
                                          </p:val>
                                        </p:tav>
                                        <p:tav tm="100000">
                                          <p:val>
                                            <p:strVal val="#ppt_x"/>
                                          </p:val>
                                        </p:tav>
                                      </p:tavLst>
                                    </p:anim>
                                    <p:anim calcmode="lin" valueType="num">
                                      <p:cBhvr>
                                        <p:cTn id="14" dur="1000" fill="hold"/>
                                        <p:tgtEl>
                                          <p:spTgt spid="74547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745478"/>
                                        </p:tgtEl>
                                        <p:attrNameLst>
                                          <p:attrName>style.visibility</p:attrName>
                                        </p:attrNameLst>
                                      </p:cBhvr>
                                      <p:to>
                                        <p:strVal val="visible"/>
                                      </p:to>
                                    </p:set>
                                    <p:animEffect transition="in" filter="fade">
                                      <p:cBhvr>
                                        <p:cTn id="17" dur="1000"/>
                                        <p:tgtEl>
                                          <p:spTgt spid="745478"/>
                                        </p:tgtEl>
                                      </p:cBhvr>
                                    </p:animEffect>
                                    <p:anim calcmode="lin" valueType="num">
                                      <p:cBhvr>
                                        <p:cTn id="18" dur="1000" fill="hold"/>
                                        <p:tgtEl>
                                          <p:spTgt spid="745478"/>
                                        </p:tgtEl>
                                        <p:attrNameLst>
                                          <p:attrName>ppt_x</p:attrName>
                                        </p:attrNameLst>
                                      </p:cBhvr>
                                      <p:tavLst>
                                        <p:tav tm="0">
                                          <p:val>
                                            <p:strVal val="#ppt_x"/>
                                          </p:val>
                                        </p:tav>
                                        <p:tav tm="100000">
                                          <p:val>
                                            <p:strVal val="#ppt_x"/>
                                          </p:val>
                                        </p:tav>
                                      </p:tavLst>
                                    </p:anim>
                                    <p:anim calcmode="lin" valueType="num">
                                      <p:cBhvr>
                                        <p:cTn id="19" dur="1000" fill="hold"/>
                                        <p:tgtEl>
                                          <p:spTgt spid="74547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45479"/>
                                        </p:tgtEl>
                                        <p:attrNameLst>
                                          <p:attrName>style.visibility</p:attrName>
                                        </p:attrNameLst>
                                      </p:cBhvr>
                                      <p:to>
                                        <p:strVal val="visible"/>
                                      </p:to>
                                    </p:set>
                                    <p:animEffect transition="in" filter="fade">
                                      <p:cBhvr>
                                        <p:cTn id="22" dur="1000"/>
                                        <p:tgtEl>
                                          <p:spTgt spid="745479"/>
                                        </p:tgtEl>
                                      </p:cBhvr>
                                    </p:animEffect>
                                    <p:anim calcmode="lin" valueType="num">
                                      <p:cBhvr>
                                        <p:cTn id="23" dur="1000" fill="hold"/>
                                        <p:tgtEl>
                                          <p:spTgt spid="745479"/>
                                        </p:tgtEl>
                                        <p:attrNameLst>
                                          <p:attrName>ppt_x</p:attrName>
                                        </p:attrNameLst>
                                      </p:cBhvr>
                                      <p:tavLst>
                                        <p:tav tm="0">
                                          <p:val>
                                            <p:strVal val="#ppt_x"/>
                                          </p:val>
                                        </p:tav>
                                        <p:tav tm="100000">
                                          <p:val>
                                            <p:strVal val="#ppt_x"/>
                                          </p:val>
                                        </p:tav>
                                      </p:tavLst>
                                    </p:anim>
                                    <p:anim calcmode="lin" valueType="num">
                                      <p:cBhvr>
                                        <p:cTn id="24" dur="1000" fill="hold"/>
                                        <p:tgtEl>
                                          <p:spTgt spid="745479"/>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745480"/>
                                        </p:tgtEl>
                                        <p:attrNameLst>
                                          <p:attrName>style.visibility</p:attrName>
                                        </p:attrNameLst>
                                      </p:cBhvr>
                                      <p:to>
                                        <p:strVal val="visible"/>
                                      </p:to>
                                    </p:set>
                                    <p:animEffect transition="in" filter="fade">
                                      <p:cBhvr>
                                        <p:cTn id="27" dur="1000"/>
                                        <p:tgtEl>
                                          <p:spTgt spid="745480"/>
                                        </p:tgtEl>
                                      </p:cBhvr>
                                    </p:animEffect>
                                    <p:anim calcmode="lin" valueType="num">
                                      <p:cBhvr>
                                        <p:cTn id="28" dur="1000" fill="hold"/>
                                        <p:tgtEl>
                                          <p:spTgt spid="745480"/>
                                        </p:tgtEl>
                                        <p:attrNameLst>
                                          <p:attrName>ppt_x</p:attrName>
                                        </p:attrNameLst>
                                      </p:cBhvr>
                                      <p:tavLst>
                                        <p:tav tm="0">
                                          <p:val>
                                            <p:strVal val="#ppt_x"/>
                                          </p:val>
                                        </p:tav>
                                        <p:tav tm="100000">
                                          <p:val>
                                            <p:strVal val="#ppt_x"/>
                                          </p:val>
                                        </p:tav>
                                      </p:tavLst>
                                    </p:anim>
                                    <p:anim calcmode="lin" valueType="num">
                                      <p:cBhvr>
                                        <p:cTn id="29" dur="1000" fill="hold"/>
                                        <p:tgtEl>
                                          <p:spTgt spid="745480"/>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745481"/>
                                        </p:tgtEl>
                                        <p:attrNameLst>
                                          <p:attrName>style.visibility</p:attrName>
                                        </p:attrNameLst>
                                      </p:cBhvr>
                                      <p:to>
                                        <p:strVal val="visible"/>
                                      </p:to>
                                    </p:set>
                                    <p:animEffect transition="in" filter="fade">
                                      <p:cBhvr>
                                        <p:cTn id="32" dur="1000"/>
                                        <p:tgtEl>
                                          <p:spTgt spid="745481"/>
                                        </p:tgtEl>
                                      </p:cBhvr>
                                    </p:animEffect>
                                    <p:anim calcmode="lin" valueType="num">
                                      <p:cBhvr>
                                        <p:cTn id="33" dur="1000" fill="hold"/>
                                        <p:tgtEl>
                                          <p:spTgt spid="745481"/>
                                        </p:tgtEl>
                                        <p:attrNameLst>
                                          <p:attrName>ppt_x</p:attrName>
                                        </p:attrNameLst>
                                      </p:cBhvr>
                                      <p:tavLst>
                                        <p:tav tm="0">
                                          <p:val>
                                            <p:strVal val="#ppt_x"/>
                                          </p:val>
                                        </p:tav>
                                        <p:tav tm="100000">
                                          <p:val>
                                            <p:strVal val="#ppt_x"/>
                                          </p:val>
                                        </p:tav>
                                      </p:tavLst>
                                    </p:anim>
                                    <p:anim calcmode="lin" valueType="num">
                                      <p:cBhvr>
                                        <p:cTn id="34" dur="1000" fill="hold"/>
                                        <p:tgtEl>
                                          <p:spTgt spid="7454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6" grpId="0" animBg="1"/>
      <p:bldP spid="745477" grpId="0" animBg="1"/>
      <p:bldP spid="745478" grpId="0" animBg="1"/>
      <p:bldP spid="745479" grpId="0" animBg="1"/>
      <p:bldP spid="745480" grpId="0" animBg="1"/>
      <p:bldP spid="74548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68DDA53-658F-5246-8C36-5A47BDB49B20}" type="slidenum">
              <a:rPr lang="eu-ES" sz="1400">
                <a:latin typeface="Times" charset="0"/>
              </a:rPr>
              <a:pPr/>
              <a:t>35</a:t>
            </a:fld>
            <a:endParaRPr lang="eu-ES" sz="1400">
              <a:latin typeface="Times" charset="0"/>
            </a:endParaRPr>
          </a:p>
        </p:txBody>
      </p:sp>
      <p:sp>
        <p:nvSpPr>
          <p:cNvPr id="747524" name="Text Box 1028"/>
          <p:cNvSpPr txBox="1">
            <a:spLocks noChangeArrowheads="1"/>
          </p:cNvSpPr>
          <p:nvPr/>
        </p:nvSpPr>
        <p:spPr bwMode="auto">
          <a:xfrm>
            <a:off x="1116013" y="1160463"/>
            <a:ext cx="6840537" cy="10795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sym typeface="Symbol" charset="0"/>
              </a:rPr>
              <a:t>Ontzi koniko batean olioa zerbitzatzen dugu. Oinaren erradioa 3 dm-takoa da eta alturak 5 dm ditu. 0,92 Kg/l dentsitatea duen olioz betetzen badugu zein izango da presioa ontziaren hondoan. Zein izango da indarraren balioa?</a:t>
            </a:r>
            <a:endParaRPr lang="eu-ES" sz="2000">
              <a:sym typeface="Symbol" charset="0"/>
            </a:endParaRPr>
          </a:p>
        </p:txBody>
      </p:sp>
      <p:sp>
        <p:nvSpPr>
          <p:cNvPr id="747526" name="Text Box 1030"/>
          <p:cNvSpPr txBox="1">
            <a:spLocks noChangeArrowheads="1"/>
          </p:cNvSpPr>
          <p:nvPr/>
        </p:nvSpPr>
        <p:spPr bwMode="auto">
          <a:xfrm>
            <a:off x="2484438" y="4248150"/>
            <a:ext cx="4032250" cy="1268413"/>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a:lstStyle/>
          <a:p>
            <a:pPr algn="ctr" eaLnBrk="1" hangingPunct="1">
              <a:defRPr/>
            </a:pPr>
            <a:r>
              <a:rPr lang="eu-ES" baseline="30000">
                <a:ea typeface="+mn-ea"/>
                <a:cs typeface="+mn-cs"/>
              </a:rPr>
              <a:t> </a:t>
            </a: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p:txBody>
      </p:sp>
      <p:sp>
        <p:nvSpPr>
          <p:cNvPr id="557060" name="Text Box 1031"/>
          <p:cNvSpPr txBox="1">
            <a:spLocks noChangeArrowheads="1"/>
          </p:cNvSpPr>
          <p:nvPr/>
        </p:nvSpPr>
        <p:spPr bwMode="auto">
          <a:xfrm>
            <a:off x="2808288" y="4741863"/>
            <a:ext cx="484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F =</a:t>
            </a:r>
          </a:p>
        </p:txBody>
      </p:sp>
      <p:sp>
        <p:nvSpPr>
          <p:cNvPr id="557061" name="Text Box 1039"/>
          <p:cNvSpPr txBox="1">
            <a:spLocks noChangeArrowheads="1"/>
          </p:cNvSpPr>
          <p:nvPr/>
        </p:nvSpPr>
        <p:spPr bwMode="auto">
          <a:xfrm>
            <a:off x="3259138" y="4738688"/>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A</a:t>
            </a:r>
          </a:p>
        </p:txBody>
      </p:sp>
      <p:sp>
        <p:nvSpPr>
          <p:cNvPr id="747537" name="Text Box 1041"/>
          <p:cNvSpPr txBox="1">
            <a:spLocks noChangeArrowheads="1"/>
          </p:cNvSpPr>
          <p:nvPr/>
        </p:nvSpPr>
        <p:spPr bwMode="auto">
          <a:xfrm>
            <a:off x="2484438" y="2856234"/>
            <a:ext cx="4032250" cy="1268413"/>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a:lstStyle/>
          <a:p>
            <a:pPr algn="ctr" eaLnBrk="1" hangingPunct="1">
              <a:defRPr/>
            </a:pPr>
            <a:r>
              <a:rPr lang="eu-ES" baseline="30000">
                <a:ea typeface="+mn-ea"/>
                <a:cs typeface="+mn-cs"/>
              </a:rPr>
              <a:t> </a:t>
            </a: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a:p>
            <a:pPr algn="ctr" eaLnBrk="1" hangingPunct="1">
              <a:defRPr/>
            </a:pPr>
            <a:endParaRPr lang="eu-ES">
              <a:ea typeface="+mn-ea"/>
              <a:cs typeface="+mn-cs"/>
            </a:endParaRPr>
          </a:p>
        </p:txBody>
      </p:sp>
      <p:sp>
        <p:nvSpPr>
          <p:cNvPr id="557063" name="Text Box 1042"/>
          <p:cNvSpPr txBox="1">
            <a:spLocks noChangeArrowheads="1"/>
          </p:cNvSpPr>
          <p:nvPr/>
        </p:nvSpPr>
        <p:spPr bwMode="auto">
          <a:xfrm>
            <a:off x="2700338" y="2765425"/>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a:sym typeface="Symbol" charset="0"/>
              </a:rPr>
              <a:t></a:t>
            </a:r>
            <a:r>
              <a:rPr lang="eu-ES" sz="2000"/>
              <a:t> </a:t>
            </a:r>
            <a:r>
              <a:rPr lang="eu-ES" i="1"/>
              <a:t>P =</a:t>
            </a:r>
          </a:p>
        </p:txBody>
      </p:sp>
      <p:sp>
        <p:nvSpPr>
          <p:cNvPr id="557064" name="Text Box 1052"/>
          <p:cNvSpPr txBox="1">
            <a:spLocks noChangeArrowheads="1"/>
          </p:cNvSpPr>
          <p:nvPr/>
        </p:nvSpPr>
        <p:spPr bwMode="auto">
          <a:xfrm>
            <a:off x="3284538" y="2832100"/>
            <a:ext cx="738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50 cm</a:t>
            </a:r>
          </a:p>
        </p:txBody>
      </p:sp>
      <p:sp>
        <p:nvSpPr>
          <p:cNvPr id="557065" name="Text Box 1053"/>
          <p:cNvSpPr txBox="1">
            <a:spLocks noChangeArrowheads="1"/>
          </p:cNvSpPr>
          <p:nvPr/>
        </p:nvSpPr>
        <p:spPr bwMode="auto">
          <a:xfrm>
            <a:off x="4929188" y="2827338"/>
            <a:ext cx="1201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0,92 g cm</a:t>
            </a:r>
            <a:r>
              <a:rPr lang="eu-ES" i="1" baseline="30000"/>
              <a:t>-3</a:t>
            </a:r>
          </a:p>
        </p:txBody>
      </p:sp>
      <p:sp>
        <p:nvSpPr>
          <p:cNvPr id="557066" name="Text Box 1054"/>
          <p:cNvSpPr txBox="1">
            <a:spLocks noChangeArrowheads="1"/>
          </p:cNvSpPr>
          <p:nvPr/>
        </p:nvSpPr>
        <p:spPr bwMode="auto">
          <a:xfrm>
            <a:off x="6069013" y="2840038"/>
            <a:ext cx="3032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a:t>
            </a:r>
          </a:p>
        </p:txBody>
      </p:sp>
      <p:sp>
        <p:nvSpPr>
          <p:cNvPr id="747553" name="Text Box 1057"/>
          <p:cNvSpPr txBox="1">
            <a:spLocks noChangeArrowheads="1"/>
          </p:cNvSpPr>
          <p:nvPr/>
        </p:nvSpPr>
        <p:spPr bwMode="auto">
          <a:xfrm>
            <a:off x="1116013" y="2359025"/>
            <a:ext cx="6840537" cy="40640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sym typeface="Symbol" charset="0"/>
              </a:rPr>
              <a:t>P=P</a:t>
            </a:r>
            <a:r>
              <a:rPr lang="eu-ES" baseline="-25000">
                <a:cs typeface="Arial" charset="0"/>
                <a:sym typeface="Symbol" charset="0"/>
              </a:rPr>
              <a:t>B</a:t>
            </a:r>
            <a:r>
              <a:rPr lang="eu-ES">
                <a:cs typeface="Arial" charset="0"/>
                <a:sym typeface="Symbol" charset="0"/>
              </a:rPr>
              <a:t>-P</a:t>
            </a:r>
            <a:r>
              <a:rPr lang="eu-ES" baseline="-25000">
                <a:cs typeface="Arial" charset="0"/>
                <a:sym typeface="Symbol" charset="0"/>
              </a:rPr>
              <a:t>A</a:t>
            </a:r>
            <a:r>
              <a:rPr lang="eu-ES">
                <a:cs typeface="Arial" charset="0"/>
                <a:sym typeface="Symbol" charset="0"/>
              </a:rPr>
              <a:t>=</a:t>
            </a:r>
            <a:r>
              <a:rPr lang="eu-ES" sz="1800">
                <a:latin typeface="Symbol" charset="0"/>
                <a:cs typeface="Arial" charset="0"/>
                <a:sym typeface="Symbol" charset="0"/>
              </a:rPr>
              <a:t>r</a:t>
            </a:r>
            <a:r>
              <a:rPr lang="eu-ES" sz="1800">
                <a:cs typeface="Arial" charset="0"/>
                <a:sym typeface="Symbol" charset="0"/>
              </a:rPr>
              <a:t>g</a:t>
            </a:r>
            <a:r>
              <a:rPr lang="eu-ES" baseline="-25000">
                <a:cs typeface="Arial" charset="0"/>
                <a:sym typeface="Symbol" charset="0"/>
              </a:rPr>
              <a:t> </a:t>
            </a:r>
            <a:r>
              <a:rPr lang="eu-ES" sz="2000">
                <a:sym typeface="Symbol" charset="0"/>
              </a:rPr>
              <a:t>h</a:t>
            </a:r>
          </a:p>
        </p:txBody>
      </p:sp>
      <p:sp>
        <p:nvSpPr>
          <p:cNvPr id="557068" name="Text Box 1058"/>
          <p:cNvSpPr txBox="1">
            <a:spLocks noChangeArrowheads="1"/>
          </p:cNvSpPr>
          <p:nvPr/>
        </p:nvSpPr>
        <p:spPr bwMode="auto">
          <a:xfrm>
            <a:off x="3924300" y="2827338"/>
            <a:ext cx="1368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980 cms</a:t>
            </a:r>
            <a:r>
              <a:rPr lang="eu-ES" i="1" baseline="30000"/>
              <a:t>-2</a:t>
            </a:r>
          </a:p>
        </p:txBody>
      </p:sp>
      <p:sp>
        <p:nvSpPr>
          <p:cNvPr id="557069" name="Text Box 1059"/>
          <p:cNvSpPr txBox="1">
            <a:spLocks noChangeArrowheads="1"/>
          </p:cNvSpPr>
          <p:nvPr/>
        </p:nvSpPr>
        <p:spPr bwMode="auto">
          <a:xfrm>
            <a:off x="3563938" y="4681538"/>
            <a:ext cx="5445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a:sym typeface="Symbol" charset="0"/>
              </a:rPr>
              <a:t></a:t>
            </a:r>
            <a:r>
              <a:rPr lang="eu-ES" sz="2000"/>
              <a:t> </a:t>
            </a:r>
            <a:r>
              <a:rPr lang="eu-ES"/>
              <a:t>P</a:t>
            </a:r>
          </a:p>
        </p:txBody>
      </p:sp>
      <p:sp>
        <p:nvSpPr>
          <p:cNvPr id="557070" name="Text Box 1060"/>
          <p:cNvSpPr txBox="1">
            <a:spLocks noChangeArrowheads="1"/>
          </p:cNvSpPr>
          <p:nvPr/>
        </p:nvSpPr>
        <p:spPr bwMode="auto">
          <a:xfrm>
            <a:off x="3995738" y="4724400"/>
            <a:ext cx="1152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  </a:t>
            </a:r>
            <a:r>
              <a:rPr lang="eu-ES" i="1">
                <a:latin typeface="Symbol" charset="0"/>
              </a:rPr>
              <a:t>p</a:t>
            </a:r>
            <a:r>
              <a:rPr lang="eu-ES" i="1"/>
              <a:t> 3</a:t>
            </a:r>
            <a:r>
              <a:rPr lang="eu-ES" i="1" baseline="30000"/>
              <a:t>2</a:t>
            </a:r>
            <a:r>
              <a:rPr lang="eu-ES" i="1"/>
              <a:t>   P</a:t>
            </a:r>
          </a:p>
        </p:txBody>
      </p:sp>
      <p:pic>
        <p:nvPicPr>
          <p:cNvPr id="1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1901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47524"/>
                                        </p:tgtEl>
                                        <p:attrNameLst>
                                          <p:attrName>style.visibility</p:attrName>
                                        </p:attrNameLst>
                                      </p:cBhvr>
                                      <p:to>
                                        <p:strVal val="visible"/>
                                      </p:to>
                                    </p:set>
                                    <p:animEffect transition="in" filter="fade">
                                      <p:cBhvr>
                                        <p:cTn id="7" dur="1000"/>
                                        <p:tgtEl>
                                          <p:spTgt spid="747524"/>
                                        </p:tgtEl>
                                      </p:cBhvr>
                                    </p:animEffect>
                                    <p:anim calcmode="lin" valueType="num">
                                      <p:cBhvr>
                                        <p:cTn id="8" dur="1000" fill="hold"/>
                                        <p:tgtEl>
                                          <p:spTgt spid="747524"/>
                                        </p:tgtEl>
                                        <p:attrNameLst>
                                          <p:attrName>ppt_x</p:attrName>
                                        </p:attrNameLst>
                                      </p:cBhvr>
                                      <p:tavLst>
                                        <p:tav tm="0">
                                          <p:val>
                                            <p:strVal val="#ppt_x"/>
                                          </p:val>
                                        </p:tav>
                                        <p:tav tm="100000">
                                          <p:val>
                                            <p:strVal val="#ppt_x"/>
                                          </p:val>
                                        </p:tav>
                                      </p:tavLst>
                                    </p:anim>
                                    <p:anim calcmode="lin" valueType="num">
                                      <p:cBhvr>
                                        <p:cTn id="9" dur="1000" fill="hold"/>
                                        <p:tgtEl>
                                          <p:spTgt spid="7475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47553"/>
                                        </p:tgtEl>
                                        <p:attrNameLst>
                                          <p:attrName>style.visibility</p:attrName>
                                        </p:attrNameLst>
                                      </p:cBhvr>
                                      <p:to>
                                        <p:strVal val="visible"/>
                                      </p:to>
                                    </p:set>
                                    <p:animEffect transition="in" filter="fade">
                                      <p:cBhvr>
                                        <p:cTn id="12" dur="1000"/>
                                        <p:tgtEl>
                                          <p:spTgt spid="747553"/>
                                        </p:tgtEl>
                                      </p:cBhvr>
                                    </p:animEffect>
                                    <p:anim calcmode="lin" valueType="num">
                                      <p:cBhvr>
                                        <p:cTn id="13" dur="1000" fill="hold"/>
                                        <p:tgtEl>
                                          <p:spTgt spid="747553"/>
                                        </p:tgtEl>
                                        <p:attrNameLst>
                                          <p:attrName>ppt_x</p:attrName>
                                        </p:attrNameLst>
                                      </p:cBhvr>
                                      <p:tavLst>
                                        <p:tav tm="0">
                                          <p:val>
                                            <p:strVal val="#ppt_x"/>
                                          </p:val>
                                        </p:tav>
                                        <p:tav tm="100000">
                                          <p:val>
                                            <p:strVal val="#ppt_x"/>
                                          </p:val>
                                        </p:tav>
                                      </p:tavLst>
                                    </p:anim>
                                    <p:anim calcmode="lin" valueType="num">
                                      <p:cBhvr>
                                        <p:cTn id="14" dur="1000" fill="hold"/>
                                        <p:tgtEl>
                                          <p:spTgt spid="7475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4" grpId="0" animBg="1"/>
      <p:bldP spid="74755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7F4A362-E39E-C64B-89E6-7546F93D56D3}" type="slidenum">
              <a:rPr lang="eu-ES" sz="1400">
                <a:latin typeface="Times" charset="0"/>
              </a:rPr>
              <a:pPr/>
              <a:t>36</a:t>
            </a:fld>
            <a:endParaRPr lang="eu-ES" sz="1400">
              <a:latin typeface="Times" charset="0"/>
            </a:endParaRPr>
          </a:p>
        </p:txBody>
      </p:sp>
      <p:sp>
        <p:nvSpPr>
          <p:cNvPr id="746500" name="Text Box 1028"/>
          <p:cNvSpPr txBox="1">
            <a:spLocks noChangeArrowheads="1"/>
          </p:cNvSpPr>
          <p:nvPr/>
        </p:nvSpPr>
        <p:spPr bwMode="auto">
          <a:xfrm>
            <a:off x="1908175" y="1697283"/>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Ontzi baten alboko ormetan fluidoan egiten al du indarrik?</a:t>
            </a:r>
          </a:p>
        </p:txBody>
      </p:sp>
      <p:sp>
        <p:nvSpPr>
          <p:cNvPr id="746501" name="Text Box 1029"/>
          <p:cNvSpPr txBox="1">
            <a:spLocks noChangeArrowheads="1"/>
          </p:cNvSpPr>
          <p:nvPr/>
        </p:nvSpPr>
        <p:spPr bwMode="auto">
          <a:xfrm>
            <a:off x="1908175" y="3095990"/>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Ontziari zuloa egiten bazaio, zer gertatuko da? Eta ur azalean flotatzen egongo balitz?</a:t>
            </a:r>
          </a:p>
        </p:txBody>
      </p:sp>
      <p:sp>
        <p:nvSpPr>
          <p:cNvPr id="746502" name="Text Box 1030"/>
          <p:cNvSpPr txBox="1">
            <a:spLocks noChangeArrowheads="1"/>
          </p:cNvSpPr>
          <p:nvPr/>
        </p:nvSpPr>
        <p:spPr bwMode="auto">
          <a:xfrm>
            <a:off x="1908175" y="4282785"/>
            <a:ext cx="5313363" cy="3460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Ura etxeetara zergatik iristen da?</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743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46500"/>
                                        </p:tgtEl>
                                        <p:attrNameLst>
                                          <p:attrName>style.visibility</p:attrName>
                                        </p:attrNameLst>
                                      </p:cBhvr>
                                      <p:to>
                                        <p:strVal val="visible"/>
                                      </p:to>
                                    </p:set>
                                    <p:animEffect transition="in" filter="fade">
                                      <p:cBhvr>
                                        <p:cTn id="7" dur="1000"/>
                                        <p:tgtEl>
                                          <p:spTgt spid="746500"/>
                                        </p:tgtEl>
                                      </p:cBhvr>
                                    </p:animEffect>
                                    <p:anim calcmode="lin" valueType="num">
                                      <p:cBhvr>
                                        <p:cTn id="8" dur="1000" fill="hold"/>
                                        <p:tgtEl>
                                          <p:spTgt spid="746500"/>
                                        </p:tgtEl>
                                        <p:attrNameLst>
                                          <p:attrName>ppt_x</p:attrName>
                                        </p:attrNameLst>
                                      </p:cBhvr>
                                      <p:tavLst>
                                        <p:tav tm="0">
                                          <p:val>
                                            <p:strVal val="#ppt_x"/>
                                          </p:val>
                                        </p:tav>
                                        <p:tav tm="100000">
                                          <p:val>
                                            <p:strVal val="#ppt_x"/>
                                          </p:val>
                                        </p:tav>
                                      </p:tavLst>
                                    </p:anim>
                                    <p:anim calcmode="lin" valueType="num">
                                      <p:cBhvr>
                                        <p:cTn id="9" dur="1000" fill="hold"/>
                                        <p:tgtEl>
                                          <p:spTgt spid="74650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46501"/>
                                        </p:tgtEl>
                                        <p:attrNameLst>
                                          <p:attrName>style.visibility</p:attrName>
                                        </p:attrNameLst>
                                      </p:cBhvr>
                                      <p:to>
                                        <p:strVal val="visible"/>
                                      </p:to>
                                    </p:set>
                                    <p:animEffect transition="in" filter="fade">
                                      <p:cBhvr>
                                        <p:cTn id="12" dur="1000"/>
                                        <p:tgtEl>
                                          <p:spTgt spid="746501"/>
                                        </p:tgtEl>
                                      </p:cBhvr>
                                    </p:animEffect>
                                    <p:anim calcmode="lin" valueType="num">
                                      <p:cBhvr>
                                        <p:cTn id="13" dur="1000" fill="hold"/>
                                        <p:tgtEl>
                                          <p:spTgt spid="746501"/>
                                        </p:tgtEl>
                                        <p:attrNameLst>
                                          <p:attrName>ppt_x</p:attrName>
                                        </p:attrNameLst>
                                      </p:cBhvr>
                                      <p:tavLst>
                                        <p:tav tm="0">
                                          <p:val>
                                            <p:strVal val="#ppt_x"/>
                                          </p:val>
                                        </p:tav>
                                        <p:tav tm="100000">
                                          <p:val>
                                            <p:strVal val="#ppt_x"/>
                                          </p:val>
                                        </p:tav>
                                      </p:tavLst>
                                    </p:anim>
                                    <p:anim calcmode="lin" valueType="num">
                                      <p:cBhvr>
                                        <p:cTn id="14" dur="1000" fill="hold"/>
                                        <p:tgtEl>
                                          <p:spTgt spid="74650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746502"/>
                                        </p:tgtEl>
                                        <p:attrNameLst>
                                          <p:attrName>style.visibility</p:attrName>
                                        </p:attrNameLst>
                                      </p:cBhvr>
                                      <p:to>
                                        <p:strVal val="visible"/>
                                      </p:to>
                                    </p:set>
                                    <p:animEffect transition="in" filter="fade">
                                      <p:cBhvr>
                                        <p:cTn id="17" dur="1000"/>
                                        <p:tgtEl>
                                          <p:spTgt spid="746502"/>
                                        </p:tgtEl>
                                      </p:cBhvr>
                                    </p:animEffect>
                                    <p:anim calcmode="lin" valueType="num">
                                      <p:cBhvr>
                                        <p:cTn id="18" dur="1000" fill="hold"/>
                                        <p:tgtEl>
                                          <p:spTgt spid="746502"/>
                                        </p:tgtEl>
                                        <p:attrNameLst>
                                          <p:attrName>ppt_x</p:attrName>
                                        </p:attrNameLst>
                                      </p:cBhvr>
                                      <p:tavLst>
                                        <p:tav tm="0">
                                          <p:val>
                                            <p:strVal val="#ppt_x"/>
                                          </p:val>
                                        </p:tav>
                                        <p:tav tm="100000">
                                          <p:val>
                                            <p:strVal val="#ppt_x"/>
                                          </p:val>
                                        </p:tav>
                                      </p:tavLst>
                                    </p:anim>
                                    <p:anim calcmode="lin" valueType="num">
                                      <p:cBhvr>
                                        <p:cTn id="19" dur="1000" fill="hold"/>
                                        <p:tgtEl>
                                          <p:spTgt spid="7465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500" grpId="0" animBg="1"/>
      <p:bldP spid="746501" grpId="0" animBg="1"/>
      <p:bldP spid="74650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58DE7B3-60A1-D649-BAD8-1C6AD1FF7DE0}" type="slidenum">
              <a:rPr lang="eu-ES" sz="1400">
                <a:latin typeface="Times" charset="0"/>
              </a:rPr>
              <a:pPr/>
              <a:t>37</a:t>
            </a:fld>
            <a:endParaRPr lang="eu-ES" sz="1400">
              <a:latin typeface="Times" charset="0"/>
            </a:endParaRPr>
          </a:p>
        </p:txBody>
      </p:sp>
      <p:sp>
        <p:nvSpPr>
          <p:cNvPr id="748548" name="Text Box 1028"/>
          <p:cNvSpPr txBox="1">
            <a:spLocks noChangeArrowheads="1"/>
          </p:cNvSpPr>
          <p:nvPr/>
        </p:nvSpPr>
        <p:spPr bwMode="auto">
          <a:xfrm>
            <a:off x="1908175" y="836613"/>
            <a:ext cx="5313363" cy="3460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Ura etxeetara zergatik iristen da?</a:t>
            </a:r>
          </a:p>
        </p:txBody>
      </p:sp>
      <p:sp>
        <p:nvSpPr>
          <p:cNvPr id="748549" name="Text Box 1029"/>
          <p:cNvSpPr txBox="1">
            <a:spLocks noChangeArrowheads="1"/>
          </p:cNvSpPr>
          <p:nvPr/>
        </p:nvSpPr>
        <p:spPr bwMode="auto">
          <a:xfrm>
            <a:off x="1908175" y="1643063"/>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hlinkClick r:id="rId2"/>
              </a:rPr>
              <a:t>Ontzi komunikatuak </a:t>
            </a:r>
            <a:r>
              <a:rPr lang="eu-ES">
                <a:cs typeface="Arial" charset="0"/>
              </a:rPr>
              <a:t>elkartuta dauden ontziak dira non likidoak batetik bestea pasa daiteke.</a:t>
            </a:r>
          </a:p>
        </p:txBody>
      </p:sp>
      <p:sp>
        <p:nvSpPr>
          <p:cNvPr id="748550" name="Text Box 1030"/>
          <p:cNvSpPr txBox="1">
            <a:spLocks noChangeArrowheads="1"/>
          </p:cNvSpPr>
          <p:nvPr/>
        </p:nvSpPr>
        <p:spPr bwMode="auto">
          <a:xfrm>
            <a:off x="1908175" y="2838450"/>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Bi besoetan dagoen likidoa berdina bada, zer gertatuko da?</a:t>
            </a:r>
          </a:p>
        </p:txBody>
      </p:sp>
      <p:sp>
        <p:nvSpPr>
          <p:cNvPr id="748551" name="Text Box 1031"/>
          <p:cNvSpPr txBox="1">
            <a:spLocks noChangeArrowheads="1"/>
          </p:cNvSpPr>
          <p:nvPr/>
        </p:nvSpPr>
        <p:spPr bwMode="auto">
          <a:xfrm>
            <a:off x="1908175" y="3846513"/>
            <a:ext cx="5313363"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Bi besoetan dagoen likidoa ezberdina bada, zer gertatuko da?</a:t>
            </a:r>
          </a:p>
        </p:txBody>
      </p:sp>
      <p:sp>
        <p:nvSpPr>
          <p:cNvPr id="748552" name="Text Box 1032"/>
          <p:cNvSpPr txBox="1">
            <a:spLocks noChangeArrowheads="1"/>
          </p:cNvSpPr>
          <p:nvPr/>
        </p:nvSpPr>
        <p:spPr bwMode="auto">
          <a:xfrm>
            <a:off x="1908175" y="4710113"/>
            <a:ext cx="5313363" cy="3460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Ontzien formak ba al du eraginik?</a:t>
            </a:r>
          </a:p>
        </p:txBody>
      </p:sp>
      <p:sp>
        <p:nvSpPr>
          <p:cNvPr id="748553" name="Text Box 1033"/>
          <p:cNvSpPr txBox="1">
            <a:spLocks noChangeArrowheads="1"/>
          </p:cNvSpPr>
          <p:nvPr/>
        </p:nvSpPr>
        <p:spPr bwMode="auto">
          <a:xfrm>
            <a:off x="1908175" y="5164138"/>
            <a:ext cx="5313362" cy="590550"/>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Ura buztinezko bi geruza iragazgaitzen artean badago eta goiko geruza zulatzen badugu, zer gertatuko da?</a:t>
            </a:r>
          </a:p>
        </p:txBody>
      </p:sp>
      <p:pic>
        <p:nvPicPr>
          <p:cNvPr id="1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365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48548"/>
                                        </p:tgtEl>
                                        <p:attrNameLst>
                                          <p:attrName>style.visibility</p:attrName>
                                        </p:attrNameLst>
                                      </p:cBhvr>
                                      <p:to>
                                        <p:strVal val="visible"/>
                                      </p:to>
                                    </p:set>
                                    <p:animEffect transition="in" filter="fade">
                                      <p:cBhvr>
                                        <p:cTn id="7" dur="1000"/>
                                        <p:tgtEl>
                                          <p:spTgt spid="748548"/>
                                        </p:tgtEl>
                                      </p:cBhvr>
                                    </p:animEffect>
                                    <p:anim calcmode="lin" valueType="num">
                                      <p:cBhvr>
                                        <p:cTn id="8" dur="1000" fill="hold"/>
                                        <p:tgtEl>
                                          <p:spTgt spid="748548"/>
                                        </p:tgtEl>
                                        <p:attrNameLst>
                                          <p:attrName>ppt_x</p:attrName>
                                        </p:attrNameLst>
                                      </p:cBhvr>
                                      <p:tavLst>
                                        <p:tav tm="0">
                                          <p:val>
                                            <p:strVal val="#ppt_x"/>
                                          </p:val>
                                        </p:tav>
                                        <p:tav tm="100000">
                                          <p:val>
                                            <p:strVal val="#ppt_x"/>
                                          </p:val>
                                        </p:tav>
                                      </p:tavLst>
                                    </p:anim>
                                    <p:anim calcmode="lin" valueType="num">
                                      <p:cBhvr>
                                        <p:cTn id="9" dur="1000" fill="hold"/>
                                        <p:tgtEl>
                                          <p:spTgt spid="74854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48549"/>
                                        </p:tgtEl>
                                        <p:attrNameLst>
                                          <p:attrName>style.visibility</p:attrName>
                                        </p:attrNameLst>
                                      </p:cBhvr>
                                      <p:to>
                                        <p:strVal val="visible"/>
                                      </p:to>
                                    </p:set>
                                    <p:animEffect transition="in" filter="fade">
                                      <p:cBhvr>
                                        <p:cTn id="12" dur="1000"/>
                                        <p:tgtEl>
                                          <p:spTgt spid="748549"/>
                                        </p:tgtEl>
                                      </p:cBhvr>
                                    </p:animEffect>
                                    <p:anim calcmode="lin" valueType="num">
                                      <p:cBhvr>
                                        <p:cTn id="13" dur="1000" fill="hold"/>
                                        <p:tgtEl>
                                          <p:spTgt spid="748549"/>
                                        </p:tgtEl>
                                        <p:attrNameLst>
                                          <p:attrName>ppt_x</p:attrName>
                                        </p:attrNameLst>
                                      </p:cBhvr>
                                      <p:tavLst>
                                        <p:tav tm="0">
                                          <p:val>
                                            <p:strVal val="#ppt_x"/>
                                          </p:val>
                                        </p:tav>
                                        <p:tav tm="100000">
                                          <p:val>
                                            <p:strVal val="#ppt_x"/>
                                          </p:val>
                                        </p:tav>
                                      </p:tavLst>
                                    </p:anim>
                                    <p:anim calcmode="lin" valueType="num">
                                      <p:cBhvr>
                                        <p:cTn id="14" dur="1000" fill="hold"/>
                                        <p:tgtEl>
                                          <p:spTgt spid="748549"/>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748550"/>
                                        </p:tgtEl>
                                        <p:attrNameLst>
                                          <p:attrName>style.visibility</p:attrName>
                                        </p:attrNameLst>
                                      </p:cBhvr>
                                      <p:to>
                                        <p:strVal val="visible"/>
                                      </p:to>
                                    </p:set>
                                    <p:animEffect transition="in" filter="fade">
                                      <p:cBhvr>
                                        <p:cTn id="17" dur="1000"/>
                                        <p:tgtEl>
                                          <p:spTgt spid="748550"/>
                                        </p:tgtEl>
                                      </p:cBhvr>
                                    </p:animEffect>
                                    <p:anim calcmode="lin" valueType="num">
                                      <p:cBhvr>
                                        <p:cTn id="18" dur="1000" fill="hold"/>
                                        <p:tgtEl>
                                          <p:spTgt spid="748550"/>
                                        </p:tgtEl>
                                        <p:attrNameLst>
                                          <p:attrName>ppt_x</p:attrName>
                                        </p:attrNameLst>
                                      </p:cBhvr>
                                      <p:tavLst>
                                        <p:tav tm="0">
                                          <p:val>
                                            <p:strVal val="#ppt_x"/>
                                          </p:val>
                                        </p:tav>
                                        <p:tav tm="100000">
                                          <p:val>
                                            <p:strVal val="#ppt_x"/>
                                          </p:val>
                                        </p:tav>
                                      </p:tavLst>
                                    </p:anim>
                                    <p:anim calcmode="lin" valueType="num">
                                      <p:cBhvr>
                                        <p:cTn id="19" dur="1000" fill="hold"/>
                                        <p:tgtEl>
                                          <p:spTgt spid="748550"/>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48551"/>
                                        </p:tgtEl>
                                        <p:attrNameLst>
                                          <p:attrName>style.visibility</p:attrName>
                                        </p:attrNameLst>
                                      </p:cBhvr>
                                      <p:to>
                                        <p:strVal val="visible"/>
                                      </p:to>
                                    </p:set>
                                    <p:animEffect transition="in" filter="fade">
                                      <p:cBhvr>
                                        <p:cTn id="22" dur="1000"/>
                                        <p:tgtEl>
                                          <p:spTgt spid="748551"/>
                                        </p:tgtEl>
                                      </p:cBhvr>
                                    </p:animEffect>
                                    <p:anim calcmode="lin" valueType="num">
                                      <p:cBhvr>
                                        <p:cTn id="23" dur="1000" fill="hold"/>
                                        <p:tgtEl>
                                          <p:spTgt spid="748551"/>
                                        </p:tgtEl>
                                        <p:attrNameLst>
                                          <p:attrName>ppt_x</p:attrName>
                                        </p:attrNameLst>
                                      </p:cBhvr>
                                      <p:tavLst>
                                        <p:tav tm="0">
                                          <p:val>
                                            <p:strVal val="#ppt_x"/>
                                          </p:val>
                                        </p:tav>
                                        <p:tav tm="100000">
                                          <p:val>
                                            <p:strVal val="#ppt_x"/>
                                          </p:val>
                                        </p:tav>
                                      </p:tavLst>
                                    </p:anim>
                                    <p:anim calcmode="lin" valueType="num">
                                      <p:cBhvr>
                                        <p:cTn id="24" dur="1000" fill="hold"/>
                                        <p:tgtEl>
                                          <p:spTgt spid="748551"/>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748552"/>
                                        </p:tgtEl>
                                        <p:attrNameLst>
                                          <p:attrName>style.visibility</p:attrName>
                                        </p:attrNameLst>
                                      </p:cBhvr>
                                      <p:to>
                                        <p:strVal val="visible"/>
                                      </p:to>
                                    </p:set>
                                    <p:animEffect transition="in" filter="fade">
                                      <p:cBhvr>
                                        <p:cTn id="27" dur="1000"/>
                                        <p:tgtEl>
                                          <p:spTgt spid="748552"/>
                                        </p:tgtEl>
                                      </p:cBhvr>
                                    </p:animEffect>
                                    <p:anim calcmode="lin" valueType="num">
                                      <p:cBhvr>
                                        <p:cTn id="28" dur="1000" fill="hold"/>
                                        <p:tgtEl>
                                          <p:spTgt spid="748552"/>
                                        </p:tgtEl>
                                        <p:attrNameLst>
                                          <p:attrName>ppt_x</p:attrName>
                                        </p:attrNameLst>
                                      </p:cBhvr>
                                      <p:tavLst>
                                        <p:tav tm="0">
                                          <p:val>
                                            <p:strVal val="#ppt_x"/>
                                          </p:val>
                                        </p:tav>
                                        <p:tav tm="100000">
                                          <p:val>
                                            <p:strVal val="#ppt_x"/>
                                          </p:val>
                                        </p:tav>
                                      </p:tavLst>
                                    </p:anim>
                                    <p:anim calcmode="lin" valueType="num">
                                      <p:cBhvr>
                                        <p:cTn id="29" dur="1000" fill="hold"/>
                                        <p:tgtEl>
                                          <p:spTgt spid="748552"/>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748553"/>
                                        </p:tgtEl>
                                        <p:attrNameLst>
                                          <p:attrName>style.visibility</p:attrName>
                                        </p:attrNameLst>
                                      </p:cBhvr>
                                      <p:to>
                                        <p:strVal val="visible"/>
                                      </p:to>
                                    </p:set>
                                    <p:animEffect transition="in" filter="fade">
                                      <p:cBhvr>
                                        <p:cTn id="32" dur="1000"/>
                                        <p:tgtEl>
                                          <p:spTgt spid="748553"/>
                                        </p:tgtEl>
                                      </p:cBhvr>
                                    </p:animEffect>
                                    <p:anim calcmode="lin" valueType="num">
                                      <p:cBhvr>
                                        <p:cTn id="33" dur="1000" fill="hold"/>
                                        <p:tgtEl>
                                          <p:spTgt spid="748553"/>
                                        </p:tgtEl>
                                        <p:attrNameLst>
                                          <p:attrName>ppt_x</p:attrName>
                                        </p:attrNameLst>
                                      </p:cBhvr>
                                      <p:tavLst>
                                        <p:tav tm="0">
                                          <p:val>
                                            <p:strVal val="#ppt_x"/>
                                          </p:val>
                                        </p:tav>
                                        <p:tav tm="100000">
                                          <p:val>
                                            <p:strVal val="#ppt_x"/>
                                          </p:val>
                                        </p:tav>
                                      </p:tavLst>
                                    </p:anim>
                                    <p:anim calcmode="lin" valueType="num">
                                      <p:cBhvr>
                                        <p:cTn id="34" dur="1000" fill="hold"/>
                                        <p:tgtEl>
                                          <p:spTgt spid="7485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8" grpId="0" animBg="1"/>
      <p:bldP spid="748549" grpId="0" animBg="1"/>
      <p:bldP spid="748550" grpId="0" animBg="1"/>
      <p:bldP spid="748551" grpId="0" animBg="1"/>
      <p:bldP spid="748552" grpId="0" animBg="1"/>
      <p:bldP spid="74855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9326587-A220-B146-9F46-A93036963186}" type="slidenum">
              <a:rPr lang="eu-ES" sz="1400">
                <a:latin typeface="Times" charset="0"/>
              </a:rPr>
              <a:pPr/>
              <a:t>38</a:t>
            </a:fld>
            <a:endParaRPr lang="eu-ES" sz="1400">
              <a:latin typeface="Times" charset="0"/>
            </a:endParaRPr>
          </a:p>
        </p:txBody>
      </p:sp>
      <p:sp>
        <p:nvSpPr>
          <p:cNvPr id="560130" name="Text Box 2"/>
          <p:cNvSpPr txBox="1">
            <a:spLocks noChangeArrowheads="1"/>
          </p:cNvSpPr>
          <p:nvPr/>
        </p:nvSpPr>
        <p:spPr bwMode="auto">
          <a:xfrm>
            <a:off x="236456" y="705238"/>
            <a:ext cx="8610600"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27.- Hartu handiagoa den beste xiringa bat eta kokatu enboloa 10 cm</a:t>
            </a:r>
            <a:r>
              <a:rPr lang="eu-ES" sz="2000" baseline="30000" dirty="0"/>
              <a:t>3</a:t>
            </a:r>
            <a:r>
              <a:rPr lang="eu-ES" sz="2000" dirty="0"/>
              <a:t> seinalatzen duen marran. </a:t>
            </a:r>
          </a:p>
          <a:p>
            <a:endParaRPr lang="eu-ES" sz="2000" dirty="0"/>
          </a:p>
          <a:p>
            <a:r>
              <a:rPr lang="eu-ES" sz="2000" dirty="0"/>
              <a:t>a) Xiringaren barruan dagoen presioa aurreko xiringan baino handiago, berdina ala txikiagoa al da?</a:t>
            </a:r>
          </a:p>
          <a:p>
            <a:r>
              <a:rPr lang="eu-ES" sz="2000" dirty="0"/>
              <a:t>b) Bultzatu enboloa, zuloa estaliz, bolumena 5 cm</a:t>
            </a:r>
            <a:r>
              <a:rPr lang="eu-ES" sz="2000" baseline="30000" dirty="0"/>
              <a:t>3</a:t>
            </a:r>
            <a:r>
              <a:rPr lang="eu-ES" sz="2000" dirty="0"/>
              <a:t> egin arte. Lehen baino gehiago, berdin ala gutxiago bultzatu behar al da? Nolakoa da orain presioa aurreko kasilarekin konparatuz? </a:t>
            </a:r>
          </a:p>
          <a:p>
            <a:endParaRPr lang="eu-ES" sz="2000" dirty="0"/>
          </a:p>
          <a:p>
            <a:r>
              <a:rPr lang="eu-ES" sz="2000" dirty="0"/>
              <a:t>28.- Hizkuntza teknikoan erabiltzen den unitate bat kilopondio.cm</a:t>
            </a:r>
            <a:r>
              <a:rPr lang="eu-ES" sz="2000" baseline="30000" dirty="0"/>
              <a:t>2</a:t>
            </a:r>
            <a:r>
              <a:rPr lang="eu-ES" sz="2000" dirty="0"/>
              <a:t> da. Arruntago esanda presio-kiloak. Hau da: 9,8 N . cm</a:t>
            </a:r>
            <a:r>
              <a:rPr lang="eu-ES" sz="2000" baseline="30000" dirty="0"/>
              <a:t>2</a:t>
            </a:r>
            <a:r>
              <a:rPr lang="eu-ES" sz="2000" dirty="0"/>
              <a:t>. Zenbat pascal dira? </a:t>
            </a:r>
          </a:p>
          <a:p>
            <a:endParaRPr lang="eu-ES" sz="2000" dirty="0"/>
          </a:p>
          <a:p>
            <a:r>
              <a:rPr lang="eu-ES" sz="2000" dirty="0"/>
              <a:t>Gurpil batek duen aireak 2,8 kilo presioa du. Kalkulatu egiten duen indarra. </a:t>
            </a:r>
          </a:p>
          <a:p>
            <a:endParaRPr lang="eu-ES" sz="2000" dirty="0"/>
          </a:p>
          <a:p>
            <a:r>
              <a:rPr lang="eu-ES" sz="2000" dirty="0"/>
              <a:t>a) Balbularen gainean, balbularen azalera 0,2 cm</a:t>
            </a:r>
            <a:r>
              <a:rPr lang="eu-ES" sz="2000" baseline="30000" dirty="0"/>
              <a:t>2</a:t>
            </a:r>
            <a:r>
              <a:rPr lang="eu-ES" sz="2000" dirty="0"/>
              <a:t> izanik. </a:t>
            </a:r>
          </a:p>
          <a:p>
            <a:r>
              <a:rPr lang="eu-ES" sz="2000" dirty="0"/>
              <a:t>b) Gurpil osoaren paretaren gainean, honen azalera 2000 cm</a:t>
            </a:r>
            <a:r>
              <a:rPr lang="eu-ES" sz="2000" baseline="30000" dirty="0"/>
              <a:t>2</a:t>
            </a:r>
            <a:r>
              <a:rPr lang="eu-ES" sz="2000" dirty="0"/>
              <a:t> izanik. </a:t>
            </a:r>
          </a:p>
          <a:p>
            <a:pPr>
              <a:spcBef>
                <a:spcPct val="50000"/>
              </a:spcBef>
            </a:pPr>
            <a:endParaRPr lang="eu-ES" sz="20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38397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2B85D5F-D3AB-E64F-AD1F-0EC30570E2B0}" type="slidenum">
              <a:rPr lang="eu-ES" sz="1400">
                <a:latin typeface="Times" charset="0"/>
              </a:rPr>
              <a:pPr/>
              <a:t>4</a:t>
            </a:fld>
            <a:endParaRPr lang="eu-ES" sz="1400">
              <a:latin typeface="Times" charset="0"/>
            </a:endParaRPr>
          </a:p>
        </p:txBody>
      </p:sp>
      <p:sp>
        <p:nvSpPr>
          <p:cNvPr id="368642" name="Text Box 2"/>
          <p:cNvSpPr txBox="1">
            <a:spLocks noChangeArrowheads="1"/>
          </p:cNvSpPr>
          <p:nvPr/>
        </p:nvSpPr>
        <p:spPr bwMode="auto">
          <a:xfrm>
            <a:off x="1807846" y="1881358"/>
            <a:ext cx="5141913" cy="3460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Esponja zein kasutan ondoratzen da gehiago?</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0601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8642"/>
                                        </p:tgtEl>
                                        <p:attrNameLst>
                                          <p:attrName>style.visibility</p:attrName>
                                        </p:attrNameLst>
                                      </p:cBhvr>
                                      <p:to>
                                        <p:strVal val="visible"/>
                                      </p:to>
                                    </p:set>
                                    <p:anim calcmode="lin" valueType="num">
                                      <p:cBhvr>
                                        <p:cTn id="7" dur="500" fill="hold"/>
                                        <p:tgtEl>
                                          <p:spTgt spid="368642"/>
                                        </p:tgtEl>
                                        <p:attrNameLst>
                                          <p:attrName>ppt_w</p:attrName>
                                        </p:attrNameLst>
                                      </p:cBhvr>
                                      <p:tavLst>
                                        <p:tav tm="0">
                                          <p:val>
                                            <p:fltVal val="0"/>
                                          </p:val>
                                        </p:tav>
                                        <p:tav tm="100000">
                                          <p:val>
                                            <p:strVal val="#ppt_w"/>
                                          </p:val>
                                        </p:tav>
                                      </p:tavLst>
                                    </p:anim>
                                    <p:anim calcmode="lin" valueType="num">
                                      <p:cBhvr>
                                        <p:cTn id="8" dur="500" fill="hold"/>
                                        <p:tgtEl>
                                          <p:spTgt spid="3686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EDE3369-B7B9-544C-AB1C-7414350B1AA2}" type="slidenum">
              <a:rPr lang="eu-ES" sz="1400">
                <a:latin typeface="Times" charset="0"/>
              </a:rPr>
              <a:pPr/>
              <a:t>5</a:t>
            </a:fld>
            <a:endParaRPr lang="eu-ES" sz="1400">
              <a:latin typeface="Times" charset="0"/>
            </a:endParaRPr>
          </a:p>
        </p:txBody>
      </p:sp>
      <p:sp>
        <p:nvSpPr>
          <p:cNvPr id="508931" name="Text Box 3"/>
          <p:cNvSpPr txBox="1">
            <a:spLocks noChangeArrowheads="1"/>
          </p:cNvSpPr>
          <p:nvPr/>
        </p:nvSpPr>
        <p:spPr bwMode="auto">
          <a:xfrm>
            <a:off x="1844546" y="1785139"/>
            <a:ext cx="5141913" cy="1015663"/>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000" dirty="0"/>
              <a:t>Esponja zein kasutan ondoratzen da gehiago</a:t>
            </a:r>
            <a:r>
              <a:rPr lang="eu-ES" sz="2000" dirty="0" smtClean="0"/>
              <a:t>? Zein alboaren gainean egon behar du?</a:t>
            </a:r>
            <a:endParaRPr lang="eu-ES" sz="2000" dirty="0"/>
          </a:p>
        </p:txBody>
      </p:sp>
      <p:sp>
        <p:nvSpPr>
          <p:cNvPr id="369673" name="AutoShape 9">
            <a:hlinkClick r:id="" action="ppaction://hlinkshowjump?jump=nextslide" highlightClick="1"/>
          </p:cNvPr>
          <p:cNvSpPr>
            <a:spLocks noChangeArrowheads="1"/>
          </p:cNvSpPr>
          <p:nvPr/>
        </p:nvSpPr>
        <p:spPr bwMode="auto">
          <a:xfrm>
            <a:off x="8621713" y="6546850"/>
            <a:ext cx="360362" cy="212725"/>
          </a:xfrm>
          <a:prstGeom prst="actionButtonForwardNext">
            <a:avLst/>
          </a:prstGeom>
          <a:solidFill>
            <a:schemeClr val="accent1"/>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endParaRPr lang="es-ES"/>
          </a:p>
        </p:txBody>
      </p:sp>
      <p:pic>
        <p:nvPicPr>
          <p:cNvPr id="1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511524"/>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96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7F5D8D5-D7F5-A243-AF39-2EB966310C85}" type="slidenum">
              <a:rPr lang="eu-ES" sz="1400">
                <a:latin typeface="Times" charset="0"/>
              </a:rPr>
              <a:pPr/>
              <a:t>6</a:t>
            </a:fld>
            <a:endParaRPr lang="eu-ES" sz="1400">
              <a:latin typeface="Times" charset="0"/>
            </a:endParaRPr>
          </a:p>
        </p:txBody>
      </p:sp>
      <p:sp>
        <p:nvSpPr>
          <p:cNvPr id="370690" name="Text Box 2"/>
          <p:cNvSpPr txBox="1">
            <a:spLocks noChangeArrowheads="1"/>
          </p:cNvSpPr>
          <p:nvPr/>
        </p:nvSpPr>
        <p:spPr bwMode="auto">
          <a:xfrm>
            <a:off x="1220788" y="1339373"/>
            <a:ext cx="7245350" cy="132397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Zeintzuk dira aldagai askeak eta menpekoak?</a:t>
            </a:r>
          </a:p>
          <a:p>
            <a:pPr algn="ctr" eaLnBrk="1" hangingPunct="1">
              <a:buFontTx/>
              <a:buChar char="-"/>
            </a:pPr>
            <a:r>
              <a:rPr lang="eu-ES" dirty="0"/>
              <a:t>Azalerak eragiten al du?</a:t>
            </a:r>
          </a:p>
          <a:p>
            <a:pPr algn="ctr" eaLnBrk="1" hangingPunct="1">
              <a:buFontTx/>
              <a:buChar char="-"/>
            </a:pPr>
            <a:r>
              <a:rPr lang="eu-ES" dirty="0"/>
              <a:t>Material motak eragiten al du?</a:t>
            </a:r>
          </a:p>
          <a:p>
            <a:pPr algn="ctr" eaLnBrk="1" hangingPunct="1">
              <a:buFontTx/>
              <a:buChar char="-"/>
            </a:pPr>
            <a:r>
              <a:rPr lang="eu-ES" dirty="0"/>
              <a:t>Bolumenak eragiten al du? Euskarria den aurpegiaren azalaren artean eta esponjan hondoratzen denaren arteko erlaziorik ba al dago?</a:t>
            </a:r>
          </a:p>
        </p:txBody>
      </p:sp>
      <p:sp>
        <p:nvSpPr>
          <p:cNvPr id="370692" name="Text Box 4"/>
          <p:cNvSpPr txBox="1">
            <a:spLocks noChangeArrowheads="1"/>
          </p:cNvSpPr>
          <p:nvPr/>
        </p:nvSpPr>
        <p:spPr bwMode="auto">
          <a:xfrm>
            <a:off x="2294148" y="3440605"/>
            <a:ext cx="4159250" cy="1077218"/>
          </a:xfrm>
          <a:prstGeom prst="rect">
            <a:avLst/>
          </a:prstGeom>
          <a:solidFill>
            <a:srgbClr val="FFFFCC"/>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smtClean="0"/>
              <a:t>Esponja gehiago ondoratzen da indarrak eragiten duen azalera txikiagoa denean. Kasu honetan indarra pisua da (erakarpen grabitatorioa).</a:t>
            </a:r>
            <a:endParaRPr lang="eu-ES" dirty="0"/>
          </a:p>
        </p:txBody>
      </p:sp>
      <p:pic>
        <p:nvPicPr>
          <p:cNvPr id="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64765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70690"/>
                                        </p:tgtEl>
                                        <p:attrNameLst>
                                          <p:attrName>style.visibility</p:attrName>
                                        </p:attrNameLst>
                                      </p:cBhvr>
                                      <p:to>
                                        <p:strVal val="visible"/>
                                      </p:to>
                                    </p:set>
                                    <p:anim calcmode="lin" valueType="num">
                                      <p:cBhvr>
                                        <p:cTn id="7" dur="500" fill="hold"/>
                                        <p:tgtEl>
                                          <p:spTgt spid="370690"/>
                                        </p:tgtEl>
                                        <p:attrNameLst>
                                          <p:attrName>ppt_w</p:attrName>
                                        </p:attrNameLst>
                                      </p:cBhvr>
                                      <p:tavLst>
                                        <p:tav tm="0">
                                          <p:val>
                                            <p:fltVal val="0"/>
                                          </p:val>
                                        </p:tav>
                                        <p:tav tm="100000">
                                          <p:val>
                                            <p:strVal val="#ppt_w"/>
                                          </p:val>
                                        </p:tav>
                                      </p:tavLst>
                                    </p:anim>
                                    <p:anim calcmode="lin" valueType="num">
                                      <p:cBhvr>
                                        <p:cTn id="8" dur="500" fill="hold"/>
                                        <p:tgtEl>
                                          <p:spTgt spid="37069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70692"/>
                                        </p:tgtEl>
                                        <p:attrNameLst>
                                          <p:attrName>style.visibility</p:attrName>
                                        </p:attrNameLst>
                                      </p:cBhvr>
                                      <p:to>
                                        <p:strVal val="visible"/>
                                      </p:to>
                                    </p:set>
                                    <p:anim calcmode="lin" valueType="num">
                                      <p:cBhvr>
                                        <p:cTn id="13" dur="500" fill="hold"/>
                                        <p:tgtEl>
                                          <p:spTgt spid="370692"/>
                                        </p:tgtEl>
                                        <p:attrNameLst>
                                          <p:attrName>ppt_w</p:attrName>
                                        </p:attrNameLst>
                                      </p:cBhvr>
                                      <p:tavLst>
                                        <p:tav tm="0">
                                          <p:val>
                                            <p:fltVal val="0"/>
                                          </p:val>
                                        </p:tav>
                                        <p:tav tm="100000">
                                          <p:val>
                                            <p:strVal val="#ppt_w"/>
                                          </p:val>
                                        </p:tav>
                                      </p:tavLst>
                                    </p:anim>
                                    <p:anim calcmode="lin" valueType="num">
                                      <p:cBhvr>
                                        <p:cTn id="14" dur="500" fill="hold"/>
                                        <p:tgtEl>
                                          <p:spTgt spid="3706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0" grpId="0" animBg="1"/>
      <p:bldP spid="3706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2D97F8F-2465-4C46-A471-3F8A1CD1236C}" type="slidenum">
              <a:rPr lang="eu-ES" sz="1400">
                <a:latin typeface="Times" charset="0"/>
              </a:rPr>
              <a:pPr/>
              <a:t>7</a:t>
            </a:fld>
            <a:endParaRPr lang="eu-ES" sz="1400">
              <a:latin typeface="Times" charset="0"/>
            </a:endParaRPr>
          </a:p>
        </p:txBody>
      </p:sp>
      <p:sp>
        <p:nvSpPr>
          <p:cNvPr id="737282" name="Text Box 1026"/>
          <p:cNvSpPr txBox="1">
            <a:spLocks noChangeArrowheads="1"/>
          </p:cNvSpPr>
          <p:nvPr/>
        </p:nvSpPr>
        <p:spPr bwMode="auto">
          <a:xfrm>
            <a:off x="1841500" y="1577975"/>
            <a:ext cx="4837113" cy="83502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Zein erlazio dago aldagaien artean?</a:t>
            </a:r>
          </a:p>
          <a:p>
            <a:pPr algn="ctr" eaLnBrk="1" hangingPunct="1"/>
            <a:r>
              <a:rPr lang="eu-ES" dirty="0"/>
              <a:t>Objektuaren aurpegiaren azalerak eragiten al du eta esponjaren ondoratzean eragiten al du?</a:t>
            </a:r>
          </a:p>
        </p:txBody>
      </p:sp>
      <p:sp>
        <p:nvSpPr>
          <p:cNvPr id="737284" name="Text Box 1028"/>
          <p:cNvSpPr txBox="1">
            <a:spLocks noChangeArrowheads="1"/>
          </p:cNvSpPr>
          <p:nvPr/>
        </p:nvSpPr>
        <p:spPr bwMode="auto">
          <a:xfrm>
            <a:off x="2393950" y="3017243"/>
            <a:ext cx="4159250" cy="1077218"/>
          </a:xfrm>
          <a:prstGeom prst="rect">
            <a:avLst/>
          </a:prstGeom>
          <a:solidFill>
            <a:srgbClr val="FFFFCC"/>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r>
              <a:rPr lang="eu-ES" dirty="0"/>
              <a:t>Zer  </a:t>
            </a:r>
            <a:r>
              <a:rPr lang="eu-ES" dirty="0" smtClean="0"/>
              <a:t>behatu behar duzu? </a:t>
            </a:r>
            <a:endParaRPr lang="eu-ES" dirty="0"/>
          </a:p>
          <a:p>
            <a:pPr algn="just"/>
            <a:r>
              <a:rPr lang="eu-ES" dirty="0"/>
              <a:t>Esponja gehiago hondoratzen da indarrak  (kasu honetan blokearen pisua</a:t>
            </a:r>
            <a:r>
              <a:rPr lang="eu-ES" dirty="0" smtClean="0"/>
              <a:t>) eragiten </a:t>
            </a:r>
            <a:r>
              <a:rPr lang="eu-ES" dirty="0"/>
              <a:t>duen </a:t>
            </a:r>
            <a:r>
              <a:rPr lang="eu-ES" dirty="0" smtClean="0"/>
              <a:t>azalera txikiagoa </a:t>
            </a:r>
            <a:r>
              <a:rPr lang="eu-ES" dirty="0"/>
              <a:t>denean.</a:t>
            </a:r>
          </a:p>
        </p:txBody>
      </p:sp>
      <p:pic>
        <p:nvPicPr>
          <p:cNvPr id="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72430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37282"/>
                                        </p:tgtEl>
                                        <p:attrNameLst>
                                          <p:attrName>style.visibility</p:attrName>
                                        </p:attrNameLst>
                                      </p:cBhvr>
                                      <p:to>
                                        <p:strVal val="visible"/>
                                      </p:to>
                                    </p:set>
                                    <p:anim calcmode="lin" valueType="num">
                                      <p:cBhvr>
                                        <p:cTn id="7" dur="500" fill="hold"/>
                                        <p:tgtEl>
                                          <p:spTgt spid="737282"/>
                                        </p:tgtEl>
                                        <p:attrNameLst>
                                          <p:attrName>ppt_w</p:attrName>
                                        </p:attrNameLst>
                                      </p:cBhvr>
                                      <p:tavLst>
                                        <p:tav tm="0">
                                          <p:val>
                                            <p:fltVal val="0"/>
                                          </p:val>
                                        </p:tav>
                                        <p:tav tm="100000">
                                          <p:val>
                                            <p:strVal val="#ppt_w"/>
                                          </p:val>
                                        </p:tav>
                                      </p:tavLst>
                                    </p:anim>
                                    <p:anim calcmode="lin" valueType="num">
                                      <p:cBhvr>
                                        <p:cTn id="8" dur="500" fill="hold"/>
                                        <p:tgtEl>
                                          <p:spTgt spid="73728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37284"/>
                                        </p:tgtEl>
                                        <p:attrNameLst>
                                          <p:attrName>style.visibility</p:attrName>
                                        </p:attrNameLst>
                                      </p:cBhvr>
                                      <p:to>
                                        <p:strVal val="visible"/>
                                      </p:to>
                                    </p:set>
                                    <p:anim calcmode="lin" valueType="num">
                                      <p:cBhvr>
                                        <p:cTn id="13" dur="500" fill="hold"/>
                                        <p:tgtEl>
                                          <p:spTgt spid="737284"/>
                                        </p:tgtEl>
                                        <p:attrNameLst>
                                          <p:attrName>ppt_w</p:attrName>
                                        </p:attrNameLst>
                                      </p:cBhvr>
                                      <p:tavLst>
                                        <p:tav tm="0">
                                          <p:val>
                                            <p:fltVal val="0"/>
                                          </p:val>
                                        </p:tav>
                                        <p:tav tm="100000">
                                          <p:val>
                                            <p:strVal val="#ppt_w"/>
                                          </p:val>
                                        </p:tav>
                                      </p:tavLst>
                                    </p:anim>
                                    <p:anim calcmode="lin" valueType="num">
                                      <p:cBhvr>
                                        <p:cTn id="14" dur="500" fill="hold"/>
                                        <p:tgtEl>
                                          <p:spTgt spid="7372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82" grpId="0" animBg="1"/>
      <p:bldP spid="73728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95DF050-A356-9746-9205-85D796860874}" type="slidenum">
              <a:rPr lang="eu-ES" sz="1400">
                <a:latin typeface="Times" charset="0"/>
              </a:rPr>
              <a:pPr/>
              <a:t>8</a:t>
            </a:fld>
            <a:endParaRPr lang="eu-ES" sz="1400">
              <a:latin typeface="Times" charset="0"/>
            </a:endParaRPr>
          </a:p>
        </p:txBody>
      </p:sp>
      <p:sp>
        <p:nvSpPr>
          <p:cNvPr id="739330" name="Text Box 1026"/>
          <p:cNvSpPr txBox="1">
            <a:spLocks noChangeArrowheads="1"/>
          </p:cNvSpPr>
          <p:nvPr/>
        </p:nvSpPr>
        <p:spPr bwMode="auto">
          <a:xfrm>
            <a:off x="2057400" y="1204787"/>
            <a:ext cx="4837113" cy="835025"/>
          </a:xfrm>
          <a:prstGeom prst="rect">
            <a:avLst/>
          </a:prstGeom>
          <a:solidFill>
            <a:srgbClr val="FFFF99"/>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Zein erlazio dago aldagaien artean?</a:t>
            </a:r>
          </a:p>
          <a:p>
            <a:pPr algn="ctr" eaLnBrk="1" hangingPunct="1"/>
            <a:r>
              <a:rPr lang="eu-ES"/>
              <a:t>Objektuaren aurpegiaren azalerak eragiten al du eta esponjaren ondoratzean eragiten al du?</a:t>
            </a:r>
          </a:p>
        </p:txBody>
      </p:sp>
      <p:sp>
        <p:nvSpPr>
          <p:cNvPr id="739332" name="Text Box 1028"/>
          <p:cNvSpPr txBox="1">
            <a:spLocks noChangeArrowheads="1"/>
          </p:cNvSpPr>
          <p:nvPr/>
        </p:nvSpPr>
        <p:spPr bwMode="auto">
          <a:xfrm>
            <a:off x="376367" y="2690098"/>
            <a:ext cx="4159250" cy="1815882"/>
          </a:xfrm>
          <a:prstGeom prst="rect">
            <a:avLst/>
          </a:prstGeom>
          <a:solidFill>
            <a:srgbClr val="FFFFCC"/>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a:r>
              <a:rPr lang="eu-ES" dirty="0"/>
              <a:t>Zer  behatu behar duzu? </a:t>
            </a:r>
          </a:p>
          <a:p>
            <a:pPr algn="just"/>
            <a:r>
              <a:rPr lang="eu-ES" dirty="0"/>
              <a:t>Esponja gehiago hondoratzen </a:t>
            </a:r>
            <a:r>
              <a:rPr lang="eu-ES" dirty="0" smtClean="0"/>
              <a:t>al da </a:t>
            </a:r>
            <a:r>
              <a:rPr lang="eu-ES" dirty="0"/>
              <a:t>indarrak  (kasu honetan blokearen pisua) eragiten duen azalera txikiagoa </a:t>
            </a:r>
            <a:r>
              <a:rPr lang="eu-ES" dirty="0" smtClean="0"/>
              <a:t>denean?</a:t>
            </a:r>
            <a:endParaRPr lang="eu-ES" dirty="0"/>
          </a:p>
          <a:p>
            <a:pPr algn="just" eaLnBrk="1" hangingPunct="1"/>
            <a:r>
              <a:rPr lang="eu-ES" dirty="0" smtClean="0"/>
              <a:t>Azalera </a:t>
            </a:r>
            <a:r>
              <a:rPr lang="eu-ES" dirty="0"/>
              <a:t>txikia denean eta indarra berdina denean gehiago, gutxiago ala berdin hondoratuko al da? </a:t>
            </a:r>
          </a:p>
        </p:txBody>
      </p:sp>
      <p:sp>
        <p:nvSpPr>
          <p:cNvPr id="739334" name="Text Box 1030"/>
          <p:cNvSpPr txBox="1">
            <a:spLocks noChangeArrowheads="1"/>
          </p:cNvSpPr>
          <p:nvPr/>
        </p:nvSpPr>
        <p:spPr bwMode="auto">
          <a:xfrm>
            <a:off x="5345906" y="3867150"/>
            <a:ext cx="3097213" cy="1930400"/>
          </a:xfrm>
          <a:prstGeom prst="rect">
            <a:avLst/>
          </a:prstGeom>
          <a:solidFill>
            <a:srgbClr val="FFFFCC"/>
          </a:solidFill>
          <a:ln w="9525">
            <a:solidFill>
              <a:srgbClr val="000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Indarrak eragiten duenean gehiago hondoratzen den esponja da azalera txikiena duena. Honek zer adierazten du?</a:t>
            </a:r>
          </a:p>
        </p:txBody>
      </p:sp>
      <p:pic>
        <p:nvPicPr>
          <p:cNvPr id="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59542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 calcmode="lin" valueType="num">
                                      <p:cBhvr>
                                        <p:cTn id="7" dur="500" fill="hold"/>
                                        <p:tgtEl>
                                          <p:spTgt spid="739330"/>
                                        </p:tgtEl>
                                        <p:attrNameLst>
                                          <p:attrName>ppt_w</p:attrName>
                                        </p:attrNameLst>
                                      </p:cBhvr>
                                      <p:tavLst>
                                        <p:tav tm="0">
                                          <p:val>
                                            <p:fltVal val="0"/>
                                          </p:val>
                                        </p:tav>
                                        <p:tav tm="100000">
                                          <p:val>
                                            <p:strVal val="#ppt_w"/>
                                          </p:val>
                                        </p:tav>
                                      </p:tavLst>
                                    </p:anim>
                                    <p:anim calcmode="lin" valueType="num">
                                      <p:cBhvr>
                                        <p:cTn id="8" dur="500" fill="hold"/>
                                        <p:tgtEl>
                                          <p:spTgt spid="7393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39332"/>
                                        </p:tgtEl>
                                        <p:attrNameLst>
                                          <p:attrName>style.visibility</p:attrName>
                                        </p:attrNameLst>
                                      </p:cBhvr>
                                      <p:to>
                                        <p:strVal val="visible"/>
                                      </p:to>
                                    </p:set>
                                    <p:anim calcmode="lin" valueType="num">
                                      <p:cBhvr>
                                        <p:cTn id="13" dur="500" fill="hold"/>
                                        <p:tgtEl>
                                          <p:spTgt spid="739332"/>
                                        </p:tgtEl>
                                        <p:attrNameLst>
                                          <p:attrName>ppt_w</p:attrName>
                                        </p:attrNameLst>
                                      </p:cBhvr>
                                      <p:tavLst>
                                        <p:tav tm="0">
                                          <p:val>
                                            <p:fltVal val="0"/>
                                          </p:val>
                                        </p:tav>
                                        <p:tav tm="100000">
                                          <p:val>
                                            <p:strVal val="#ppt_w"/>
                                          </p:val>
                                        </p:tav>
                                      </p:tavLst>
                                    </p:anim>
                                    <p:anim calcmode="lin" valueType="num">
                                      <p:cBhvr>
                                        <p:cTn id="14" dur="500" fill="hold"/>
                                        <p:tgtEl>
                                          <p:spTgt spid="739332"/>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39334"/>
                                        </p:tgtEl>
                                        <p:attrNameLst>
                                          <p:attrName>style.visibility</p:attrName>
                                        </p:attrNameLst>
                                      </p:cBhvr>
                                      <p:to>
                                        <p:strVal val="visible"/>
                                      </p:to>
                                    </p:set>
                                    <p:anim calcmode="lin" valueType="num">
                                      <p:cBhvr>
                                        <p:cTn id="19" dur="500" fill="hold"/>
                                        <p:tgtEl>
                                          <p:spTgt spid="739334"/>
                                        </p:tgtEl>
                                        <p:attrNameLst>
                                          <p:attrName>ppt_w</p:attrName>
                                        </p:attrNameLst>
                                      </p:cBhvr>
                                      <p:tavLst>
                                        <p:tav tm="0">
                                          <p:val>
                                            <p:fltVal val="0"/>
                                          </p:val>
                                        </p:tav>
                                        <p:tav tm="100000">
                                          <p:val>
                                            <p:strVal val="#ppt_w"/>
                                          </p:val>
                                        </p:tav>
                                      </p:tavLst>
                                    </p:anim>
                                    <p:anim calcmode="lin" valueType="num">
                                      <p:cBhvr>
                                        <p:cTn id="20" dur="500" fill="hold"/>
                                        <p:tgtEl>
                                          <p:spTgt spid="7393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animBg="1"/>
      <p:bldP spid="739332" grpId="0" animBg="1"/>
      <p:bldP spid="7393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797CEC6-442E-564D-B0B4-243454E42C46}" type="slidenum">
              <a:rPr lang="eu-ES" sz="1400">
                <a:latin typeface="Times" charset="0"/>
              </a:rPr>
              <a:pPr/>
              <a:t>9</a:t>
            </a:fld>
            <a:endParaRPr lang="eu-ES" sz="1400">
              <a:latin typeface="Times" charset="0"/>
            </a:endParaRPr>
          </a:p>
        </p:txBody>
      </p:sp>
      <p:sp>
        <p:nvSpPr>
          <p:cNvPr id="377858" name="Text Box 2"/>
          <p:cNvSpPr txBox="1">
            <a:spLocks noChangeArrowheads="1"/>
          </p:cNvSpPr>
          <p:nvPr/>
        </p:nvSpPr>
        <p:spPr bwMode="auto">
          <a:xfrm>
            <a:off x="285750" y="2651125"/>
            <a:ext cx="8607425" cy="590550"/>
          </a:xfrm>
          <a:prstGeom prst="rect">
            <a:avLst/>
          </a:prstGeom>
          <a:solidFill>
            <a:srgbClr val="FFFF99"/>
          </a:solidFill>
          <a:ln w="9525">
            <a:solidFill>
              <a:srgbClr val="000000"/>
            </a:solidFill>
            <a:miter lim="800000"/>
            <a:headEnd/>
            <a:tailEnd/>
          </a:ln>
        </p:spPr>
        <p:txBody>
          <a:bodyPr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solidFill>
                  <a:srgbClr val="000000"/>
                </a:solidFill>
              </a:rPr>
              <a:t>Ondorioz objektuaren eragina </a:t>
            </a:r>
            <a:r>
              <a:rPr lang="eu-ES" dirty="0" smtClean="0">
                <a:solidFill>
                  <a:srgbClr val="000000"/>
                </a:solidFill>
              </a:rPr>
              <a:t>ezaugarri moduan adieraztekomagnitude berri bat </a:t>
            </a:r>
            <a:r>
              <a:rPr lang="eu-ES" dirty="0">
                <a:solidFill>
                  <a:srgbClr val="000000"/>
                </a:solidFill>
              </a:rPr>
              <a:t>behar dugu, bi </a:t>
            </a:r>
            <a:r>
              <a:rPr lang="eu-ES" dirty="0" smtClean="0">
                <a:solidFill>
                  <a:srgbClr val="000000"/>
                </a:solidFill>
              </a:rPr>
              <a:t>eragile hoiek </a:t>
            </a:r>
            <a:r>
              <a:rPr lang="eu-ES" dirty="0">
                <a:solidFill>
                  <a:srgbClr val="000000"/>
                </a:solidFill>
              </a:rPr>
              <a:t>kontutan izango dituena.</a:t>
            </a:r>
          </a:p>
        </p:txBody>
      </p:sp>
      <p:sp>
        <p:nvSpPr>
          <p:cNvPr id="516099" name="Rectangle 3"/>
          <p:cNvSpPr>
            <a:spLocks noChangeArrowheads="1"/>
          </p:cNvSpPr>
          <p:nvPr/>
        </p:nvSpPr>
        <p:spPr bwMode="auto">
          <a:xfrm>
            <a:off x="2124075" y="1479550"/>
            <a:ext cx="13065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377860" name="Text Box 4"/>
          <p:cNvSpPr txBox="1">
            <a:spLocks noChangeArrowheads="1"/>
          </p:cNvSpPr>
          <p:nvPr/>
        </p:nvSpPr>
        <p:spPr bwMode="auto">
          <a:xfrm>
            <a:off x="285750" y="1325505"/>
            <a:ext cx="8607425" cy="1325620"/>
          </a:xfrm>
          <a:prstGeom prst="rect">
            <a:avLst/>
          </a:prstGeom>
          <a:solidFill>
            <a:srgbClr val="FFFF99"/>
          </a:solidFill>
          <a:ln w="9525">
            <a:solidFill>
              <a:srgbClr val="000000"/>
            </a:solidFill>
            <a:miter lim="800000"/>
            <a:headEnd/>
            <a:tailEnd/>
          </a:ln>
        </p:spPr>
        <p:txBody>
          <a:bodyPr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solidFill>
                  <a:srgbClr val="000000"/>
                </a:solidFill>
              </a:rPr>
              <a:t>Beraz bi eragile nagusi ditugu:</a:t>
            </a:r>
          </a:p>
          <a:p>
            <a:pPr algn="ctr" eaLnBrk="1" hangingPunct="1"/>
            <a:endParaRPr lang="eu-ES" dirty="0">
              <a:solidFill>
                <a:srgbClr val="000000"/>
              </a:solidFill>
            </a:endParaRPr>
          </a:p>
          <a:p>
            <a:pPr eaLnBrk="1" hangingPunct="1">
              <a:buFontTx/>
              <a:buChar char="-"/>
            </a:pPr>
            <a:r>
              <a:rPr lang="eu-ES" dirty="0">
                <a:solidFill>
                  <a:srgbClr val="000000"/>
                </a:solidFill>
              </a:rPr>
              <a:t>Materialaren ezaugarri berezia, dentsitatea. Bolumena berdina bada masa ezberdina izango da, beraz pisua (indarra) ezberdina izango da.</a:t>
            </a:r>
          </a:p>
          <a:p>
            <a:pPr eaLnBrk="1" hangingPunct="1">
              <a:buFontTx/>
              <a:buChar char="-"/>
            </a:pPr>
            <a:r>
              <a:rPr lang="eu-ES" dirty="0">
                <a:solidFill>
                  <a:srgbClr val="000000"/>
                </a:solidFill>
              </a:rPr>
              <a:t> Bestalde objektua berdina denean azalerak eragina duela behatzen </a:t>
            </a:r>
            <a:r>
              <a:rPr lang="eu-ES" dirty="0" smtClean="0">
                <a:solidFill>
                  <a:srgbClr val="000000"/>
                </a:solidFill>
              </a:rPr>
              <a:t>dugu</a:t>
            </a:r>
            <a:endParaRPr lang="eu-ES" dirty="0">
              <a:solidFill>
                <a:srgbClr val="000000"/>
              </a:solidFill>
            </a:endParaRPr>
          </a:p>
        </p:txBody>
      </p:sp>
      <p:sp>
        <p:nvSpPr>
          <p:cNvPr id="377861" name="Text Box 5"/>
          <p:cNvSpPr txBox="1">
            <a:spLocks noChangeArrowheads="1"/>
          </p:cNvSpPr>
          <p:nvPr/>
        </p:nvSpPr>
        <p:spPr bwMode="auto">
          <a:xfrm>
            <a:off x="285750" y="3282950"/>
            <a:ext cx="8607425" cy="1202510"/>
          </a:xfrm>
          <a:prstGeom prst="rect">
            <a:avLst/>
          </a:prstGeom>
          <a:solidFill>
            <a:srgbClr val="FFFF99"/>
          </a:solidFill>
          <a:ln w="9525">
            <a:solidFill>
              <a:srgbClr val="000000"/>
            </a:solidFill>
            <a:miter lim="800000"/>
            <a:headEnd/>
            <a:tailEnd/>
          </a:ln>
        </p:spPr>
        <p:txBody>
          <a:bodyPr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dirty="0" smtClean="0">
                <a:solidFill>
                  <a:srgbClr val="000000"/>
                </a:solidFill>
              </a:rPr>
              <a:t>Bi </a:t>
            </a:r>
            <a:r>
              <a:rPr lang="eu-ES" sz="1800" dirty="0">
                <a:solidFill>
                  <a:srgbClr val="000000"/>
                </a:solidFill>
              </a:rPr>
              <a:t>eragile horiek aintzat hartuta magnitude berria definitzera goaz, </a:t>
            </a:r>
          </a:p>
          <a:p>
            <a:pPr algn="ctr" eaLnBrk="1" hangingPunct="1"/>
            <a:r>
              <a:rPr lang="eu-ES" sz="1800" b="1" dirty="0" smtClean="0">
                <a:solidFill>
                  <a:srgbClr val="000000"/>
                </a:solidFill>
              </a:rPr>
              <a:t>Presioa</a:t>
            </a:r>
            <a:endParaRPr lang="eu-ES" sz="1800" dirty="0">
              <a:solidFill>
                <a:srgbClr val="000000"/>
              </a:solidFill>
            </a:endParaRPr>
          </a:p>
          <a:p>
            <a:pPr algn="ctr" eaLnBrk="1" hangingPunct="1"/>
            <a:r>
              <a:rPr lang="eu-ES" sz="1800" dirty="0">
                <a:solidFill>
                  <a:srgbClr val="000000"/>
                </a:solidFill>
              </a:rPr>
              <a:t>Indarra handiagoa bada, zer gertatzen zaio presioari?</a:t>
            </a:r>
          </a:p>
          <a:p>
            <a:pPr algn="ctr" eaLnBrk="1" hangingPunct="1"/>
            <a:r>
              <a:rPr lang="eu-ES" sz="1800" dirty="0">
                <a:solidFill>
                  <a:srgbClr val="000000"/>
                </a:solidFill>
              </a:rPr>
              <a:t>Azalera txikiagoa bada zer gertatzen zaio presioari?</a:t>
            </a:r>
          </a:p>
        </p:txBody>
      </p:sp>
      <p:sp>
        <p:nvSpPr>
          <p:cNvPr id="377863" name="Text Box 7"/>
          <p:cNvSpPr txBox="1">
            <a:spLocks noChangeArrowheads="1"/>
          </p:cNvSpPr>
          <p:nvPr/>
        </p:nvSpPr>
        <p:spPr bwMode="auto">
          <a:xfrm>
            <a:off x="282150" y="4597400"/>
            <a:ext cx="8607425" cy="925511"/>
          </a:xfrm>
          <a:prstGeom prst="rect">
            <a:avLst/>
          </a:prstGeom>
          <a:solidFill>
            <a:srgbClr val="FFFF99"/>
          </a:solidFill>
          <a:ln w="9525">
            <a:solidFill>
              <a:srgbClr val="000000"/>
            </a:solidFill>
            <a:miter lim="800000"/>
            <a:headEnd/>
            <a:tailEnd/>
          </a:ln>
        </p:spPr>
        <p:txBody>
          <a:bodyPr lIns="90000" tIns="46800" rIns="90000"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dirty="0" smtClean="0">
                <a:solidFill>
                  <a:srgbClr val="000000"/>
                </a:solidFill>
              </a:rPr>
              <a:t>Presioa</a:t>
            </a:r>
            <a:endParaRPr lang="eu-ES" sz="1800" dirty="0">
              <a:solidFill>
                <a:srgbClr val="000000"/>
              </a:solidFill>
            </a:endParaRPr>
          </a:p>
          <a:p>
            <a:pPr algn="ctr" eaLnBrk="1" hangingPunct="1"/>
            <a:r>
              <a:rPr lang="eu-ES" sz="1800" dirty="0">
                <a:solidFill>
                  <a:srgbClr val="000000"/>
                </a:solidFill>
              </a:rPr>
              <a:t>Indarra eta azaleraren arteko erlazioa izango da: Zuzena (indarra) eta alderantzizkoa (azalera)</a:t>
            </a:r>
          </a:p>
        </p:txBody>
      </p:sp>
      <p:pic>
        <p:nvPicPr>
          <p:cNvPr id="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34209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77860">
                                            <p:bg/>
                                          </p:spTgt>
                                        </p:tgtEl>
                                        <p:attrNameLst>
                                          <p:attrName>style.visibility</p:attrName>
                                        </p:attrNameLst>
                                      </p:cBhvr>
                                      <p:to>
                                        <p:strVal val="visible"/>
                                      </p:to>
                                    </p:set>
                                    <p:animEffect transition="in" filter="fade">
                                      <p:cBhvr>
                                        <p:cTn id="7" dur="1000"/>
                                        <p:tgtEl>
                                          <p:spTgt spid="377860">
                                            <p:bg/>
                                          </p:spTgt>
                                        </p:tgtEl>
                                      </p:cBhvr>
                                    </p:animEffect>
                                    <p:anim calcmode="lin" valueType="num">
                                      <p:cBhvr>
                                        <p:cTn id="8" dur="1000" fill="hold"/>
                                        <p:tgtEl>
                                          <p:spTgt spid="377860">
                                            <p:bg/>
                                          </p:spTgt>
                                        </p:tgtEl>
                                        <p:attrNameLst>
                                          <p:attrName>ppt_x</p:attrName>
                                        </p:attrNameLst>
                                      </p:cBhvr>
                                      <p:tavLst>
                                        <p:tav tm="0">
                                          <p:val>
                                            <p:strVal val="#ppt_x"/>
                                          </p:val>
                                        </p:tav>
                                        <p:tav tm="100000">
                                          <p:val>
                                            <p:strVal val="#ppt_x"/>
                                          </p:val>
                                        </p:tav>
                                      </p:tavLst>
                                    </p:anim>
                                    <p:anim calcmode="lin" valueType="num">
                                      <p:cBhvr>
                                        <p:cTn id="9" dur="1000" fill="hold"/>
                                        <p:tgtEl>
                                          <p:spTgt spid="377860">
                                            <p:bg/>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377860">
                                            <p:txEl>
                                              <p:pRg st="0" end="0"/>
                                            </p:txEl>
                                          </p:spTgt>
                                        </p:tgtEl>
                                        <p:attrNameLst>
                                          <p:attrName>style.visibility</p:attrName>
                                        </p:attrNameLst>
                                      </p:cBhvr>
                                      <p:to>
                                        <p:strVal val="visible"/>
                                      </p:to>
                                    </p:set>
                                    <p:anim calcmode="lin" valueType="num">
                                      <p:cBhvr>
                                        <p:cTn id="13" dur="500" fill="hold"/>
                                        <p:tgtEl>
                                          <p:spTgt spid="37786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77860">
                                            <p:txEl>
                                              <p:pRg st="0" end="0"/>
                                            </p:txEl>
                                          </p:spTgt>
                                        </p:tgtEl>
                                        <p:attrNameLst>
                                          <p:attrName>ppt_h</p:attrName>
                                        </p:attrNameLst>
                                      </p:cBhvr>
                                      <p:tavLst>
                                        <p:tav tm="0">
                                          <p:val>
                                            <p:fltVal val="0"/>
                                          </p:val>
                                        </p:tav>
                                        <p:tav tm="100000">
                                          <p:val>
                                            <p:strVal val="#ppt_h"/>
                                          </p:val>
                                        </p:tav>
                                      </p:tavLst>
                                    </p:anim>
                                  </p:childTnLst>
                                </p:cTn>
                              </p:par>
                            </p:childTnLst>
                          </p:cTn>
                        </p:par>
                        <p:par>
                          <p:cTn id="15" fill="hold" nodeType="afterGroup">
                            <p:stCondLst>
                              <p:cond delay="1500"/>
                            </p:stCondLst>
                            <p:childTnLst>
                              <p:par>
                                <p:cTn id="16" presetID="23" presetClass="entr" presetSubtype="16" fill="hold" grpId="0" nodeType="afterEffect">
                                  <p:stCondLst>
                                    <p:cond delay="0"/>
                                  </p:stCondLst>
                                  <p:childTnLst>
                                    <p:set>
                                      <p:cBhvr>
                                        <p:cTn id="17" dur="1" fill="hold">
                                          <p:stCondLst>
                                            <p:cond delay="0"/>
                                          </p:stCondLst>
                                        </p:cTn>
                                        <p:tgtEl>
                                          <p:spTgt spid="377860">
                                            <p:txEl>
                                              <p:pRg st="2" end="2"/>
                                            </p:txEl>
                                          </p:spTgt>
                                        </p:tgtEl>
                                        <p:attrNameLst>
                                          <p:attrName>style.visibility</p:attrName>
                                        </p:attrNameLst>
                                      </p:cBhvr>
                                      <p:to>
                                        <p:strVal val="visible"/>
                                      </p:to>
                                    </p:set>
                                    <p:anim calcmode="lin" valueType="num">
                                      <p:cBhvr>
                                        <p:cTn id="18" dur="500" fill="hold"/>
                                        <p:tgtEl>
                                          <p:spTgt spid="377860">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77860">
                                            <p:txEl>
                                              <p:pRg st="2" end="2"/>
                                            </p:txEl>
                                          </p:spTgt>
                                        </p:tgtEl>
                                        <p:attrNameLst>
                                          <p:attrName>ppt_h</p:attrName>
                                        </p:attrNameLst>
                                      </p:cBhvr>
                                      <p:tavLst>
                                        <p:tav tm="0">
                                          <p:val>
                                            <p:fltVal val="0"/>
                                          </p:val>
                                        </p:tav>
                                        <p:tav tm="100000">
                                          <p:val>
                                            <p:strVal val="#ppt_h"/>
                                          </p:val>
                                        </p:tav>
                                      </p:tavLst>
                                    </p:anim>
                                  </p:childTnLst>
                                </p:cTn>
                              </p:par>
                            </p:childTnLst>
                          </p:cTn>
                        </p:par>
                        <p:par>
                          <p:cTn id="20" fill="hold" nodeType="afterGroup">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377860">
                                            <p:txEl>
                                              <p:pRg st="3" end="3"/>
                                            </p:txEl>
                                          </p:spTgt>
                                        </p:tgtEl>
                                        <p:attrNameLst>
                                          <p:attrName>style.visibility</p:attrName>
                                        </p:attrNameLst>
                                      </p:cBhvr>
                                      <p:to>
                                        <p:strVal val="visible"/>
                                      </p:to>
                                    </p:set>
                                    <p:anim calcmode="lin" valueType="num">
                                      <p:cBhvr>
                                        <p:cTn id="23" dur="500" fill="hold"/>
                                        <p:tgtEl>
                                          <p:spTgt spid="377860">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77860">
                                            <p:txEl>
                                              <p:pRg st="3" end="3"/>
                                            </p:txEl>
                                          </p:spTgt>
                                        </p:tgtEl>
                                        <p:attrNameLst>
                                          <p:attrName>ppt_h</p:attrName>
                                        </p:attrNameLst>
                                      </p:cBhvr>
                                      <p:tavLst>
                                        <p:tav tm="0">
                                          <p:val>
                                            <p:fltVal val="0"/>
                                          </p:val>
                                        </p:tav>
                                        <p:tav tm="100000">
                                          <p:val>
                                            <p:strVal val="#ppt_h"/>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77858">
                                            <p:bg/>
                                          </p:spTgt>
                                        </p:tgtEl>
                                        <p:attrNameLst>
                                          <p:attrName>style.visibility</p:attrName>
                                        </p:attrNameLst>
                                      </p:cBhvr>
                                      <p:to>
                                        <p:strVal val="visible"/>
                                      </p:to>
                                    </p:set>
                                    <p:animEffect transition="in" filter="fade">
                                      <p:cBhvr>
                                        <p:cTn id="27" dur="1000"/>
                                        <p:tgtEl>
                                          <p:spTgt spid="377858">
                                            <p:bg/>
                                          </p:spTgt>
                                        </p:tgtEl>
                                      </p:cBhvr>
                                    </p:animEffect>
                                    <p:anim calcmode="lin" valueType="num">
                                      <p:cBhvr>
                                        <p:cTn id="28" dur="1000" fill="hold"/>
                                        <p:tgtEl>
                                          <p:spTgt spid="377858">
                                            <p:bg/>
                                          </p:spTgt>
                                        </p:tgtEl>
                                        <p:attrNameLst>
                                          <p:attrName>ppt_x</p:attrName>
                                        </p:attrNameLst>
                                      </p:cBhvr>
                                      <p:tavLst>
                                        <p:tav tm="0">
                                          <p:val>
                                            <p:strVal val="#ppt_x"/>
                                          </p:val>
                                        </p:tav>
                                        <p:tav tm="100000">
                                          <p:val>
                                            <p:strVal val="#ppt_x"/>
                                          </p:val>
                                        </p:tav>
                                      </p:tavLst>
                                    </p:anim>
                                    <p:anim calcmode="lin" valueType="num">
                                      <p:cBhvr>
                                        <p:cTn id="29" dur="1000" fill="hold"/>
                                        <p:tgtEl>
                                          <p:spTgt spid="377858">
                                            <p:bg/>
                                          </p:spTgt>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3000"/>
                            </p:stCondLst>
                            <p:childTnLst>
                              <p:par>
                                <p:cTn id="31" presetID="23" presetClass="entr" presetSubtype="16" fill="hold" grpId="0" nodeType="afterEffect">
                                  <p:stCondLst>
                                    <p:cond delay="0"/>
                                  </p:stCondLst>
                                  <p:childTnLst>
                                    <p:set>
                                      <p:cBhvr>
                                        <p:cTn id="32" dur="1" fill="hold">
                                          <p:stCondLst>
                                            <p:cond delay="0"/>
                                          </p:stCondLst>
                                        </p:cTn>
                                        <p:tgtEl>
                                          <p:spTgt spid="377858">
                                            <p:txEl>
                                              <p:pRg st="0" end="0"/>
                                            </p:txEl>
                                          </p:spTgt>
                                        </p:tgtEl>
                                        <p:attrNameLst>
                                          <p:attrName>style.visibility</p:attrName>
                                        </p:attrNameLst>
                                      </p:cBhvr>
                                      <p:to>
                                        <p:strVal val="visible"/>
                                      </p:to>
                                    </p:set>
                                    <p:anim calcmode="lin" valueType="num">
                                      <p:cBhvr>
                                        <p:cTn id="33" dur="500" fill="hold"/>
                                        <p:tgtEl>
                                          <p:spTgt spid="37785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377858">
                                            <p:txEl>
                                              <p:pRg st="0" end="0"/>
                                            </p:txEl>
                                          </p:spTgt>
                                        </p:tgtEl>
                                        <p:attrNameLst>
                                          <p:attrName>ppt_h</p:attrName>
                                        </p:attrNameLst>
                                      </p:cBhvr>
                                      <p:tavLst>
                                        <p:tav tm="0">
                                          <p:val>
                                            <p:fltVal val="0"/>
                                          </p:val>
                                        </p:tav>
                                        <p:tav tm="100000">
                                          <p:val>
                                            <p:strVal val="#ppt_h"/>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77861">
                                            <p:bg/>
                                          </p:spTgt>
                                        </p:tgtEl>
                                        <p:attrNameLst>
                                          <p:attrName>style.visibility</p:attrName>
                                        </p:attrNameLst>
                                      </p:cBhvr>
                                      <p:to>
                                        <p:strVal val="visible"/>
                                      </p:to>
                                    </p:set>
                                    <p:animEffect transition="in" filter="fade">
                                      <p:cBhvr>
                                        <p:cTn id="37" dur="1000"/>
                                        <p:tgtEl>
                                          <p:spTgt spid="377861">
                                            <p:bg/>
                                          </p:spTgt>
                                        </p:tgtEl>
                                      </p:cBhvr>
                                    </p:animEffect>
                                    <p:anim calcmode="lin" valueType="num">
                                      <p:cBhvr>
                                        <p:cTn id="38" dur="1000" fill="hold"/>
                                        <p:tgtEl>
                                          <p:spTgt spid="377861">
                                            <p:bg/>
                                          </p:spTgt>
                                        </p:tgtEl>
                                        <p:attrNameLst>
                                          <p:attrName>ppt_x</p:attrName>
                                        </p:attrNameLst>
                                      </p:cBhvr>
                                      <p:tavLst>
                                        <p:tav tm="0">
                                          <p:val>
                                            <p:strVal val="#ppt_x"/>
                                          </p:val>
                                        </p:tav>
                                        <p:tav tm="100000">
                                          <p:val>
                                            <p:strVal val="#ppt_x"/>
                                          </p:val>
                                        </p:tav>
                                      </p:tavLst>
                                    </p:anim>
                                    <p:anim calcmode="lin" valueType="num">
                                      <p:cBhvr>
                                        <p:cTn id="39" dur="1000" fill="hold"/>
                                        <p:tgtEl>
                                          <p:spTgt spid="377861">
                                            <p:bg/>
                                          </p:spTgt>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377861">
                                            <p:txEl>
                                              <p:pRg st="0" end="0"/>
                                            </p:txEl>
                                          </p:spTgt>
                                        </p:tgtEl>
                                        <p:attrNameLst>
                                          <p:attrName>style.visibility</p:attrName>
                                        </p:attrNameLst>
                                      </p:cBhvr>
                                      <p:to>
                                        <p:strVal val="visible"/>
                                      </p:to>
                                    </p:set>
                                    <p:anim calcmode="lin" valueType="num">
                                      <p:cBhvr>
                                        <p:cTn id="44" dur="500" fill="hold"/>
                                        <p:tgtEl>
                                          <p:spTgt spid="377861">
                                            <p:txEl>
                                              <p:pRg st="0" end="0"/>
                                            </p:txEl>
                                          </p:spTgt>
                                        </p:tgtEl>
                                        <p:attrNameLst>
                                          <p:attrName>ppt_w</p:attrName>
                                        </p:attrNameLst>
                                      </p:cBhvr>
                                      <p:tavLst>
                                        <p:tav tm="0">
                                          <p:val>
                                            <p:fltVal val="0"/>
                                          </p:val>
                                        </p:tav>
                                        <p:tav tm="100000">
                                          <p:val>
                                            <p:strVal val="#ppt_w"/>
                                          </p:val>
                                        </p:tav>
                                      </p:tavLst>
                                    </p:anim>
                                    <p:anim calcmode="lin" valueType="num">
                                      <p:cBhvr>
                                        <p:cTn id="45" dur="500" fill="hold"/>
                                        <p:tgtEl>
                                          <p:spTgt spid="37786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377861">
                                            <p:txEl>
                                              <p:pRg st="1" end="1"/>
                                            </p:txEl>
                                          </p:spTgt>
                                        </p:tgtEl>
                                        <p:attrNameLst>
                                          <p:attrName>style.visibility</p:attrName>
                                        </p:attrNameLst>
                                      </p:cBhvr>
                                      <p:to>
                                        <p:strVal val="visible"/>
                                      </p:to>
                                    </p:set>
                                    <p:anim calcmode="lin" valueType="num">
                                      <p:cBhvr>
                                        <p:cTn id="50" dur="500" fill="hold"/>
                                        <p:tgtEl>
                                          <p:spTgt spid="377861">
                                            <p:txEl>
                                              <p:pRg st="1" end="1"/>
                                            </p:txEl>
                                          </p:spTgt>
                                        </p:tgtEl>
                                        <p:attrNameLst>
                                          <p:attrName>ppt_w</p:attrName>
                                        </p:attrNameLst>
                                      </p:cBhvr>
                                      <p:tavLst>
                                        <p:tav tm="0">
                                          <p:val>
                                            <p:fltVal val="0"/>
                                          </p:val>
                                        </p:tav>
                                        <p:tav tm="100000">
                                          <p:val>
                                            <p:strVal val="#ppt_w"/>
                                          </p:val>
                                        </p:tav>
                                      </p:tavLst>
                                    </p:anim>
                                    <p:anim calcmode="lin" valueType="num">
                                      <p:cBhvr>
                                        <p:cTn id="51" dur="500" fill="hold"/>
                                        <p:tgtEl>
                                          <p:spTgt spid="37786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377861">
                                            <p:txEl>
                                              <p:pRg st="2" end="2"/>
                                            </p:txEl>
                                          </p:spTgt>
                                        </p:tgtEl>
                                        <p:attrNameLst>
                                          <p:attrName>style.visibility</p:attrName>
                                        </p:attrNameLst>
                                      </p:cBhvr>
                                      <p:to>
                                        <p:strVal val="visible"/>
                                      </p:to>
                                    </p:set>
                                    <p:anim calcmode="lin" valueType="num">
                                      <p:cBhvr>
                                        <p:cTn id="56" dur="500" fill="hold"/>
                                        <p:tgtEl>
                                          <p:spTgt spid="377861">
                                            <p:txEl>
                                              <p:pRg st="2" end="2"/>
                                            </p:txEl>
                                          </p:spTgt>
                                        </p:tgtEl>
                                        <p:attrNameLst>
                                          <p:attrName>ppt_w</p:attrName>
                                        </p:attrNameLst>
                                      </p:cBhvr>
                                      <p:tavLst>
                                        <p:tav tm="0">
                                          <p:val>
                                            <p:fltVal val="0"/>
                                          </p:val>
                                        </p:tav>
                                        <p:tav tm="100000">
                                          <p:val>
                                            <p:strVal val="#ppt_w"/>
                                          </p:val>
                                        </p:tav>
                                      </p:tavLst>
                                    </p:anim>
                                    <p:anim calcmode="lin" valueType="num">
                                      <p:cBhvr>
                                        <p:cTn id="57" dur="500" fill="hold"/>
                                        <p:tgtEl>
                                          <p:spTgt spid="37786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377861">
                                            <p:txEl>
                                              <p:pRg st="3" end="3"/>
                                            </p:txEl>
                                          </p:spTgt>
                                        </p:tgtEl>
                                        <p:attrNameLst>
                                          <p:attrName>style.visibility</p:attrName>
                                        </p:attrNameLst>
                                      </p:cBhvr>
                                      <p:to>
                                        <p:strVal val="visible"/>
                                      </p:to>
                                    </p:set>
                                    <p:anim calcmode="lin" valueType="num">
                                      <p:cBhvr>
                                        <p:cTn id="62" dur="500" fill="hold"/>
                                        <p:tgtEl>
                                          <p:spTgt spid="377861">
                                            <p:txEl>
                                              <p:pRg st="3" end="3"/>
                                            </p:txEl>
                                          </p:spTgt>
                                        </p:tgtEl>
                                        <p:attrNameLst>
                                          <p:attrName>ppt_w</p:attrName>
                                        </p:attrNameLst>
                                      </p:cBhvr>
                                      <p:tavLst>
                                        <p:tav tm="0">
                                          <p:val>
                                            <p:fltVal val="0"/>
                                          </p:val>
                                        </p:tav>
                                        <p:tav tm="100000">
                                          <p:val>
                                            <p:strVal val="#ppt_w"/>
                                          </p:val>
                                        </p:tav>
                                      </p:tavLst>
                                    </p:anim>
                                    <p:anim calcmode="lin" valueType="num">
                                      <p:cBhvr>
                                        <p:cTn id="63" dur="500" fill="hold"/>
                                        <p:tgtEl>
                                          <p:spTgt spid="377861">
                                            <p:txEl>
                                              <p:pRg st="3" end="3"/>
                                            </p:txEl>
                                          </p:spTgt>
                                        </p:tgtEl>
                                        <p:attrNameLst>
                                          <p:attrName>ppt_h</p:attrName>
                                        </p:attrNameLst>
                                      </p:cBhvr>
                                      <p:tavLst>
                                        <p:tav tm="0">
                                          <p:val>
                                            <p:fltVal val="0"/>
                                          </p:val>
                                        </p:tav>
                                        <p:tav tm="100000">
                                          <p:val>
                                            <p:strVal val="#ppt_h"/>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377863">
                                            <p:bg/>
                                          </p:spTgt>
                                        </p:tgtEl>
                                        <p:attrNameLst>
                                          <p:attrName>style.visibility</p:attrName>
                                        </p:attrNameLst>
                                      </p:cBhvr>
                                      <p:to>
                                        <p:strVal val="visible"/>
                                      </p:to>
                                    </p:set>
                                    <p:animEffect transition="in" filter="fade">
                                      <p:cBhvr>
                                        <p:cTn id="66" dur="1000"/>
                                        <p:tgtEl>
                                          <p:spTgt spid="377863">
                                            <p:bg/>
                                          </p:spTgt>
                                        </p:tgtEl>
                                      </p:cBhvr>
                                    </p:animEffect>
                                    <p:anim calcmode="lin" valueType="num">
                                      <p:cBhvr>
                                        <p:cTn id="67" dur="1000" fill="hold"/>
                                        <p:tgtEl>
                                          <p:spTgt spid="377863">
                                            <p:bg/>
                                          </p:spTgt>
                                        </p:tgtEl>
                                        <p:attrNameLst>
                                          <p:attrName>ppt_x</p:attrName>
                                        </p:attrNameLst>
                                      </p:cBhvr>
                                      <p:tavLst>
                                        <p:tav tm="0">
                                          <p:val>
                                            <p:strVal val="#ppt_x"/>
                                          </p:val>
                                        </p:tav>
                                        <p:tav tm="100000">
                                          <p:val>
                                            <p:strVal val="#ppt_x"/>
                                          </p:val>
                                        </p:tav>
                                      </p:tavLst>
                                    </p:anim>
                                    <p:anim calcmode="lin" valueType="num">
                                      <p:cBhvr>
                                        <p:cTn id="68" dur="1000" fill="hold"/>
                                        <p:tgtEl>
                                          <p:spTgt spid="377863">
                                            <p:bg/>
                                          </p:spTgt>
                                        </p:tgtEl>
                                        <p:attrNameLst>
                                          <p:attrName>ppt_y</p:attrName>
                                        </p:attrNameLst>
                                      </p:cBhvr>
                                      <p:tavLst>
                                        <p:tav tm="0">
                                          <p:val>
                                            <p:strVal val="#ppt_y-.1"/>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377863">
                                            <p:txEl>
                                              <p:pRg st="0" end="0"/>
                                            </p:txEl>
                                          </p:spTgt>
                                        </p:tgtEl>
                                        <p:attrNameLst>
                                          <p:attrName>style.visibility</p:attrName>
                                        </p:attrNameLst>
                                      </p:cBhvr>
                                      <p:to>
                                        <p:strVal val="visible"/>
                                      </p:to>
                                    </p:set>
                                    <p:anim calcmode="lin" valueType="num">
                                      <p:cBhvr>
                                        <p:cTn id="73" dur="500" fill="hold"/>
                                        <p:tgtEl>
                                          <p:spTgt spid="377863">
                                            <p:txEl>
                                              <p:pRg st="0" end="0"/>
                                            </p:txEl>
                                          </p:spTgt>
                                        </p:tgtEl>
                                        <p:attrNameLst>
                                          <p:attrName>ppt_w</p:attrName>
                                        </p:attrNameLst>
                                      </p:cBhvr>
                                      <p:tavLst>
                                        <p:tav tm="0">
                                          <p:val>
                                            <p:fltVal val="0"/>
                                          </p:val>
                                        </p:tav>
                                        <p:tav tm="100000">
                                          <p:val>
                                            <p:strVal val="#ppt_w"/>
                                          </p:val>
                                        </p:tav>
                                      </p:tavLst>
                                    </p:anim>
                                    <p:anim calcmode="lin" valueType="num">
                                      <p:cBhvr>
                                        <p:cTn id="74" dur="500" fill="hold"/>
                                        <p:tgtEl>
                                          <p:spTgt spid="3778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377863">
                                            <p:txEl>
                                              <p:pRg st="1" end="1"/>
                                            </p:txEl>
                                          </p:spTgt>
                                        </p:tgtEl>
                                        <p:attrNameLst>
                                          <p:attrName>style.visibility</p:attrName>
                                        </p:attrNameLst>
                                      </p:cBhvr>
                                      <p:to>
                                        <p:strVal val="visible"/>
                                      </p:to>
                                    </p:set>
                                    <p:anim calcmode="lin" valueType="num">
                                      <p:cBhvr>
                                        <p:cTn id="79" dur="500" fill="hold"/>
                                        <p:tgtEl>
                                          <p:spTgt spid="377863">
                                            <p:txEl>
                                              <p:pRg st="1" end="1"/>
                                            </p:txEl>
                                          </p:spTgt>
                                        </p:tgtEl>
                                        <p:attrNameLst>
                                          <p:attrName>ppt_w</p:attrName>
                                        </p:attrNameLst>
                                      </p:cBhvr>
                                      <p:tavLst>
                                        <p:tav tm="0">
                                          <p:val>
                                            <p:fltVal val="0"/>
                                          </p:val>
                                        </p:tav>
                                        <p:tav tm="100000">
                                          <p:val>
                                            <p:strVal val="#ppt_w"/>
                                          </p:val>
                                        </p:tav>
                                      </p:tavLst>
                                    </p:anim>
                                    <p:anim calcmode="lin" valueType="num">
                                      <p:cBhvr>
                                        <p:cTn id="80" dur="500" fill="hold"/>
                                        <p:tgtEl>
                                          <p:spTgt spid="37786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build="p" animBg="1"/>
      <p:bldP spid="377860" grpId="0" build="p" animBg="1"/>
      <p:bldP spid="377861" grpId="0" build="p" animBg="1"/>
      <p:bldP spid="377863" grpId="0" build="p"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1875</TotalTime>
  <Words>2296</Words>
  <Application>Microsoft Macintosh PowerPoint</Application>
  <PresentationFormat>Presentación en pantalla (4:3)</PresentationFormat>
  <Paragraphs>357</Paragraphs>
  <Slides>38</Slides>
  <Notes>17</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12</cp:revision>
  <dcterms:created xsi:type="dcterms:W3CDTF">2015-04-14T08:46:23Z</dcterms:created>
  <dcterms:modified xsi:type="dcterms:W3CDTF">2015-06-10T16:58:48Z</dcterms:modified>
</cp:coreProperties>
</file>