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audio2.bin" ContentType="audio/unknown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oleObject1.bin" ContentType="application/vnd.openxmlformats-officedocument.oleObject"/>
  <Override PartName="/ppt/notesSlides/notesSlide19.xml" ContentType="application/vnd.openxmlformats-officedocument.presentationml.notesSlide+xml"/>
  <Override PartName="/ppt/embeddings/oleObject2.bin" ContentType="application/vnd.openxmlformats-officedocument.oleObject"/>
  <Override PartName="/ppt/notesSlides/notesSlide20.xml" ContentType="application/vnd.openxmlformats-officedocument.presentationml.notesSlide+xml"/>
  <Override PartName="/ppt/embeddings/oleObject3.bin" ContentType="application/vnd.openxmlformats-officedocument.oleObject"/>
  <Override PartName="/ppt/notesSlides/notesSlide21.xml" ContentType="application/vnd.openxmlformats-officedocument.presentationml.notesSlide+xml"/>
  <Override PartName="/ppt/embeddings/oleObject4.bin" ContentType="application/vnd.openxmlformats-officedocument.oleObject"/>
  <Override PartName="/ppt/notesSlides/notesSlide22.xml" ContentType="application/vnd.openxmlformats-officedocument.presentationml.notesSlide+xml"/>
  <Override PartName="/ppt/embeddings/oleObject5.bin" ContentType="application/vnd.openxmlformats-officedocument.oleObject"/>
  <Override PartName="/ppt/notesSlides/notesSlide23.xml" ContentType="application/vnd.openxmlformats-officedocument.presentationml.notesSlide+xml"/>
  <Override PartName="/ppt/embeddings/oleObject6.bin" ContentType="application/vnd.openxmlformats-officedocument.oleObject"/>
  <Override PartName="/ppt/notesSlides/notesSlide24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31" r:id="rId74"/>
    <p:sldId id="332" r:id="rId75"/>
    <p:sldId id="333" r:id="rId76"/>
    <p:sldId id="334" r:id="rId7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esProps" Target="presProps.xml"/><Relationship Id="rId81" Type="http://schemas.openxmlformats.org/officeDocument/2006/relationships/viewProps" Target="viewProps.xml"/><Relationship Id="rId82" Type="http://schemas.openxmlformats.org/officeDocument/2006/relationships/theme" Target="theme/theme1.xml"/><Relationship Id="rId83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printerSettings" Target="printerSettings/printerSettings1.bin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DE6D8-F152-1D4A-9BED-9E50925F3BBD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9B250-E648-2648-92FA-AAEC2BB3A29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72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751341-1D91-F74E-B23B-36E548B8AC5F}" type="slidenum">
              <a:rPr lang="eu-ES" sz="1200">
                <a:latin typeface="Times" charset="0"/>
              </a:rPr>
              <a:pPr/>
              <a:t>2</a:t>
            </a:fld>
            <a:endParaRPr lang="eu-ES" sz="1200">
              <a:latin typeface="Times" charset="0"/>
            </a:endParaRPr>
          </a:p>
        </p:txBody>
      </p:sp>
      <p:sp>
        <p:nvSpPr>
          <p:cNvPr id="68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5F92BA-234A-C448-9956-A35A621FD7FA}" type="slidenum">
              <a:rPr lang="eu-ES" sz="1200">
                <a:latin typeface="Times" charset="0"/>
              </a:rPr>
              <a:pPr/>
              <a:t>11</a:t>
            </a:fld>
            <a:endParaRPr lang="eu-ES" sz="1200">
              <a:latin typeface="Times" charset="0"/>
            </a:endParaRPr>
          </a:p>
        </p:txBody>
      </p:sp>
      <p:sp>
        <p:nvSpPr>
          <p:cNvPr id="69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2718B4-79C3-0C47-81B8-346707E275F9}" type="slidenum">
              <a:rPr lang="eu-ES" sz="1200">
                <a:latin typeface="Times" charset="0"/>
              </a:rPr>
              <a:pPr/>
              <a:t>12</a:t>
            </a:fld>
            <a:endParaRPr lang="eu-ES" sz="1200">
              <a:latin typeface="Times" charset="0"/>
            </a:endParaRPr>
          </a:p>
        </p:txBody>
      </p:sp>
      <p:sp>
        <p:nvSpPr>
          <p:cNvPr id="69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No se como mantener el sonido mientras eso esté girando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7ECE71-C9AE-6042-9562-D0447F032CA7}" type="slidenum">
              <a:rPr lang="eu-ES" sz="1200">
                <a:latin typeface="Times" charset="0"/>
              </a:rPr>
              <a:pPr/>
              <a:t>13</a:t>
            </a:fld>
            <a:endParaRPr lang="eu-ES" sz="1200">
              <a:latin typeface="Times" charset="0"/>
            </a:endParaRPr>
          </a:p>
        </p:txBody>
      </p:sp>
      <p:sp>
        <p:nvSpPr>
          <p:cNvPr id="69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D4DF57-14A0-9944-8625-BBC12B965D8E}" type="slidenum">
              <a:rPr lang="eu-ES" sz="1200">
                <a:latin typeface="Times" charset="0"/>
              </a:rPr>
              <a:pPr/>
              <a:t>14</a:t>
            </a:fld>
            <a:endParaRPr lang="eu-ES" sz="1200">
              <a:latin typeface="Times" charset="0"/>
            </a:endParaRPr>
          </a:p>
        </p:txBody>
      </p:sp>
      <p:sp>
        <p:nvSpPr>
          <p:cNvPr id="69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No se como mantener el sonido mientras eso esté girando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1B43E0-E6B2-104E-898E-EDEF2D34D898}" type="slidenum">
              <a:rPr lang="eu-ES" sz="1200">
                <a:latin typeface="Times" charset="0"/>
              </a:rPr>
              <a:pPr/>
              <a:t>15</a:t>
            </a:fld>
            <a:endParaRPr lang="eu-ES" sz="1200">
              <a:latin typeface="Times" charset="0"/>
            </a:endParaRPr>
          </a:p>
        </p:txBody>
      </p:sp>
      <p:sp>
        <p:nvSpPr>
          <p:cNvPr id="69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AB075A-E504-DD4C-A9C3-7F086AC14736}" type="slidenum">
              <a:rPr lang="eu-ES" sz="1200">
                <a:latin typeface="Times" charset="0"/>
              </a:rPr>
              <a:pPr/>
              <a:t>16</a:t>
            </a:fld>
            <a:endParaRPr lang="eu-ES" sz="1200">
              <a:latin typeface="Times" charset="0"/>
            </a:endParaRPr>
          </a:p>
        </p:txBody>
      </p:sp>
      <p:sp>
        <p:nvSpPr>
          <p:cNvPr id="69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No se como mantener el sonido mientras eso esté girando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5A995F-E7B3-B548-BC5E-82057E41F7CC}" type="slidenum">
              <a:rPr lang="eu-ES" sz="1200">
                <a:latin typeface="Times" charset="0"/>
              </a:rPr>
              <a:pPr/>
              <a:t>17</a:t>
            </a:fld>
            <a:endParaRPr lang="eu-ES" sz="1200">
              <a:latin typeface="Times" charset="0"/>
            </a:endParaRPr>
          </a:p>
        </p:txBody>
      </p:sp>
      <p:sp>
        <p:nvSpPr>
          <p:cNvPr id="69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EBF6-B2DB-D14E-BBBF-645F7FC43E76}" type="slidenum">
              <a:rPr lang="eu-ES" sz="1200">
                <a:latin typeface="Times" charset="0"/>
              </a:rPr>
              <a:pPr/>
              <a:t>18</a:t>
            </a:fld>
            <a:endParaRPr lang="eu-ES" sz="1200">
              <a:latin typeface="Times" charset="0"/>
            </a:endParaRPr>
          </a:p>
        </p:txBody>
      </p:sp>
      <p:sp>
        <p:nvSpPr>
          <p:cNvPr id="70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6334FA-4A8D-7F44-B435-50842DDEAD23}" type="slidenum">
              <a:rPr lang="eu-ES" sz="1200">
                <a:latin typeface="Times" charset="0"/>
              </a:rPr>
              <a:pPr/>
              <a:t>19</a:t>
            </a:fld>
            <a:endParaRPr lang="eu-ES" sz="1200">
              <a:latin typeface="Times" charset="0"/>
            </a:endParaRPr>
          </a:p>
        </p:txBody>
      </p:sp>
      <p:sp>
        <p:nvSpPr>
          <p:cNvPr id="70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FF4105-4416-9449-908F-0726D2D8FF0C}" type="slidenum">
              <a:rPr lang="eu-ES" sz="1200">
                <a:latin typeface="Times" charset="0"/>
              </a:rPr>
              <a:pPr/>
              <a:t>20</a:t>
            </a:fld>
            <a:endParaRPr lang="eu-ES" sz="1200">
              <a:latin typeface="Times" charset="0"/>
            </a:endParaRPr>
          </a:p>
        </p:txBody>
      </p:sp>
      <p:sp>
        <p:nvSpPr>
          <p:cNvPr id="70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CE411F-2882-F641-9856-5A18ED385B29}" type="slidenum">
              <a:rPr lang="eu-ES" sz="1200">
                <a:latin typeface="Times" charset="0"/>
              </a:rPr>
              <a:pPr/>
              <a:t>3</a:t>
            </a:fld>
            <a:endParaRPr lang="eu-ES" sz="1200">
              <a:latin typeface="Times" charset="0"/>
            </a:endParaRPr>
          </a:p>
        </p:txBody>
      </p:sp>
      <p:sp>
        <p:nvSpPr>
          <p:cNvPr id="68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No se como mantener el sonido mientras eso esté girando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75AA83-D43C-B14F-AEA3-2BC00E539D5B}" type="slidenum">
              <a:rPr lang="eu-ES" sz="1200">
                <a:latin typeface="Times" charset="0"/>
              </a:rPr>
              <a:pPr/>
              <a:t>21</a:t>
            </a:fld>
            <a:endParaRPr lang="eu-ES" sz="1200">
              <a:latin typeface="Times" charset="0"/>
            </a:endParaRPr>
          </a:p>
        </p:txBody>
      </p:sp>
      <p:sp>
        <p:nvSpPr>
          <p:cNvPr id="70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CFBDFE-827D-A64D-A69B-12E092B17AB9}" type="slidenum">
              <a:rPr lang="eu-ES" sz="1200">
                <a:latin typeface="Times" charset="0"/>
              </a:rPr>
              <a:pPr/>
              <a:t>22</a:t>
            </a:fld>
            <a:endParaRPr lang="eu-ES" sz="1200">
              <a:latin typeface="Times" charset="0"/>
            </a:endParaRPr>
          </a:p>
        </p:txBody>
      </p:sp>
      <p:sp>
        <p:nvSpPr>
          <p:cNvPr id="70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16FD56-CDE5-8A42-9A7C-34D87EB242CE}" type="slidenum">
              <a:rPr lang="eu-ES" sz="1200">
                <a:latin typeface="Times" charset="0"/>
              </a:rPr>
              <a:pPr/>
              <a:t>23</a:t>
            </a:fld>
            <a:endParaRPr lang="eu-ES" sz="1200">
              <a:latin typeface="Times" charset="0"/>
            </a:endParaRPr>
          </a:p>
        </p:txBody>
      </p:sp>
      <p:sp>
        <p:nvSpPr>
          <p:cNvPr id="70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2C47CB-E9BA-1845-9DCC-202A394E0C0A}" type="slidenum">
              <a:rPr lang="eu-ES" sz="1200">
                <a:latin typeface="Times" charset="0"/>
              </a:rPr>
              <a:pPr/>
              <a:t>24</a:t>
            </a:fld>
            <a:endParaRPr lang="eu-ES" sz="1200">
              <a:latin typeface="Times" charset="0"/>
            </a:endParaRPr>
          </a:p>
        </p:txBody>
      </p:sp>
      <p:sp>
        <p:nvSpPr>
          <p:cNvPr id="70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0D25F1-2A47-924E-9C39-86370C6C0B99}" type="slidenum">
              <a:rPr lang="eu-ES" sz="1200">
                <a:latin typeface="Times" charset="0"/>
              </a:rPr>
              <a:pPr/>
              <a:t>25</a:t>
            </a:fld>
            <a:endParaRPr lang="eu-ES" sz="1200">
              <a:latin typeface="Times" charset="0"/>
            </a:endParaRPr>
          </a:p>
        </p:txBody>
      </p:sp>
      <p:sp>
        <p:nvSpPr>
          <p:cNvPr id="70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09AED1-186C-F148-A9B7-5F667261DC33}" type="slidenum">
              <a:rPr lang="eu-ES" sz="1200">
                <a:latin typeface="Times" charset="0"/>
              </a:rPr>
              <a:pPr/>
              <a:t>26</a:t>
            </a:fld>
            <a:endParaRPr lang="eu-ES" sz="1200">
              <a:latin typeface="Times" charset="0"/>
            </a:endParaRPr>
          </a:p>
        </p:txBody>
      </p:sp>
      <p:sp>
        <p:nvSpPr>
          <p:cNvPr id="70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0EE0EC-0546-C844-9BFE-A0668C5969BE}" type="slidenum">
              <a:rPr lang="eu-ES" sz="1200">
                <a:latin typeface="Times" charset="0"/>
              </a:rPr>
              <a:pPr/>
              <a:t>27</a:t>
            </a:fld>
            <a:endParaRPr lang="eu-ES" sz="1200">
              <a:latin typeface="Times" charset="0"/>
            </a:endParaRPr>
          </a:p>
        </p:txBody>
      </p:sp>
      <p:sp>
        <p:nvSpPr>
          <p:cNvPr id="70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20201B-D250-4740-948F-1565CDAA6B8B}" type="slidenum">
              <a:rPr lang="eu-ES" sz="1200">
                <a:latin typeface="Times" charset="0"/>
              </a:rPr>
              <a:pPr/>
              <a:t>30</a:t>
            </a:fld>
            <a:endParaRPr lang="eu-ES" sz="1200">
              <a:latin typeface="Times" charset="0"/>
            </a:endParaRPr>
          </a:p>
        </p:txBody>
      </p:sp>
      <p:sp>
        <p:nvSpPr>
          <p:cNvPr id="71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1D3D40-BB0F-9247-BB19-1A5DE13B9DEC}" type="slidenum">
              <a:rPr lang="eu-ES" sz="1200">
                <a:latin typeface="Times" charset="0"/>
              </a:rPr>
              <a:pPr/>
              <a:t>31</a:t>
            </a:fld>
            <a:endParaRPr lang="eu-ES" sz="1200">
              <a:latin typeface="Times" charset="0"/>
            </a:endParaRPr>
          </a:p>
        </p:txBody>
      </p:sp>
      <p:sp>
        <p:nvSpPr>
          <p:cNvPr id="71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64DA9C3-4023-D540-A6AE-B0C4C5E443BF}" type="slidenum">
              <a:rPr lang="eu-ES" sz="1200">
                <a:latin typeface="Times" charset="0"/>
              </a:rPr>
              <a:pPr/>
              <a:t>32</a:t>
            </a:fld>
            <a:endParaRPr lang="eu-ES" sz="1200">
              <a:latin typeface="Times" charset="0"/>
            </a:endParaRPr>
          </a:p>
        </p:txBody>
      </p:sp>
      <p:sp>
        <p:nvSpPr>
          <p:cNvPr id="71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6C322E-196B-3343-9954-406769E1380B}" type="slidenum">
              <a:rPr lang="eu-ES" sz="1200">
                <a:latin typeface="Times" charset="0"/>
              </a:rPr>
              <a:pPr/>
              <a:t>4</a:t>
            </a:fld>
            <a:endParaRPr lang="eu-ES" sz="1200">
              <a:latin typeface="Times" charset="0"/>
            </a:endParaRPr>
          </a:p>
        </p:txBody>
      </p:sp>
      <p:sp>
        <p:nvSpPr>
          <p:cNvPr id="68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E94C16-61B8-F04F-B829-4B6D7CF540E0}" type="slidenum">
              <a:rPr lang="eu-ES" sz="1200">
                <a:latin typeface="Times" charset="0"/>
              </a:rPr>
              <a:pPr/>
              <a:t>33</a:t>
            </a:fld>
            <a:endParaRPr lang="eu-ES" sz="1200">
              <a:latin typeface="Times" charset="0"/>
            </a:endParaRPr>
          </a:p>
        </p:txBody>
      </p:sp>
      <p:sp>
        <p:nvSpPr>
          <p:cNvPr id="71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CFBC19-BF30-844B-8FA6-AE19CE37A8AD}" type="slidenum">
              <a:rPr lang="eu-ES" sz="1200">
                <a:latin typeface="Times" charset="0"/>
              </a:rPr>
              <a:pPr/>
              <a:t>34</a:t>
            </a:fld>
            <a:endParaRPr lang="eu-ES" sz="1200">
              <a:latin typeface="Times" charset="0"/>
            </a:endParaRPr>
          </a:p>
        </p:txBody>
      </p:sp>
      <p:sp>
        <p:nvSpPr>
          <p:cNvPr id="71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AFD7BB-A810-404B-AB2F-9AFCB1DCB851}" type="slidenum">
              <a:rPr lang="eu-ES" sz="1200">
                <a:latin typeface="Times" charset="0"/>
              </a:rPr>
              <a:pPr/>
              <a:t>35</a:t>
            </a:fld>
            <a:endParaRPr lang="eu-ES" sz="1200">
              <a:latin typeface="Times" charset="0"/>
            </a:endParaRPr>
          </a:p>
        </p:txBody>
      </p:sp>
      <p:sp>
        <p:nvSpPr>
          <p:cNvPr id="71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F75442-0FFB-0A42-98A3-F661E9EE4FD4}" type="slidenum">
              <a:rPr lang="eu-ES" sz="1200">
                <a:latin typeface="Times" charset="0"/>
              </a:rPr>
              <a:pPr/>
              <a:t>36</a:t>
            </a:fld>
            <a:endParaRPr lang="eu-ES" sz="1200">
              <a:latin typeface="Times" charset="0"/>
            </a:endParaRPr>
          </a:p>
        </p:txBody>
      </p:sp>
      <p:sp>
        <p:nvSpPr>
          <p:cNvPr id="71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EA9C71-7782-564F-A700-2AFEDBDFD81A}" type="slidenum">
              <a:rPr lang="eu-ES" sz="1200">
                <a:latin typeface="Times" charset="0"/>
              </a:rPr>
              <a:pPr/>
              <a:t>37</a:t>
            </a:fld>
            <a:endParaRPr lang="eu-ES" sz="1200">
              <a:latin typeface="Times" charset="0"/>
            </a:endParaRPr>
          </a:p>
        </p:txBody>
      </p:sp>
      <p:sp>
        <p:nvSpPr>
          <p:cNvPr id="71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BC4CEC-5B17-E047-976E-075B6F4F1EAF}" type="slidenum">
              <a:rPr lang="eu-ES" sz="1200">
                <a:latin typeface="Times" charset="0"/>
              </a:rPr>
              <a:pPr/>
              <a:t>38</a:t>
            </a:fld>
            <a:endParaRPr lang="eu-ES" sz="1200">
              <a:latin typeface="Times" charset="0"/>
            </a:endParaRPr>
          </a:p>
        </p:txBody>
      </p:sp>
      <p:sp>
        <p:nvSpPr>
          <p:cNvPr id="71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3C5E7A-9BEE-C04C-AB17-C95D45B8ADE4}" type="slidenum">
              <a:rPr lang="eu-ES" sz="1200">
                <a:latin typeface="Times" charset="0"/>
              </a:rPr>
              <a:pPr/>
              <a:t>39</a:t>
            </a:fld>
            <a:endParaRPr lang="eu-ES" sz="1200">
              <a:latin typeface="Times" charset="0"/>
            </a:endParaRPr>
          </a:p>
        </p:txBody>
      </p:sp>
      <p:sp>
        <p:nvSpPr>
          <p:cNvPr id="71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0511C3-D221-9240-8AF3-5015808937E1}" type="slidenum">
              <a:rPr lang="eu-ES" sz="1200">
                <a:latin typeface="Times" charset="0"/>
              </a:rPr>
              <a:pPr/>
              <a:t>40</a:t>
            </a:fld>
            <a:endParaRPr lang="eu-ES" sz="1200">
              <a:latin typeface="Times" charset="0"/>
            </a:endParaRPr>
          </a:p>
        </p:txBody>
      </p:sp>
      <p:sp>
        <p:nvSpPr>
          <p:cNvPr id="72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31928F-B584-2D4B-813C-6FDF655FD04A}" type="slidenum">
              <a:rPr lang="eu-ES" sz="1200">
                <a:latin typeface="Times" charset="0"/>
              </a:rPr>
              <a:pPr/>
              <a:t>41</a:t>
            </a:fld>
            <a:endParaRPr lang="eu-ES" sz="1200">
              <a:latin typeface="Times" charset="0"/>
            </a:endParaRPr>
          </a:p>
        </p:txBody>
      </p:sp>
      <p:sp>
        <p:nvSpPr>
          <p:cNvPr id="72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153FE8-B9B7-304F-B2E7-9F63399F68FE}" type="slidenum">
              <a:rPr lang="eu-ES" sz="1200">
                <a:latin typeface="Times" charset="0"/>
              </a:rPr>
              <a:pPr/>
              <a:t>42</a:t>
            </a:fld>
            <a:endParaRPr lang="eu-ES" sz="1200">
              <a:latin typeface="Times" charset="0"/>
            </a:endParaRPr>
          </a:p>
        </p:txBody>
      </p:sp>
      <p:sp>
        <p:nvSpPr>
          <p:cNvPr id="72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538FB0-712E-A440-BB88-205CEFFA4C48}" type="slidenum">
              <a:rPr lang="eu-ES" sz="1200">
                <a:latin typeface="Times" charset="0"/>
              </a:rPr>
              <a:pPr/>
              <a:t>5</a:t>
            </a:fld>
            <a:endParaRPr lang="eu-ES" sz="1200">
              <a:latin typeface="Times" charset="0"/>
            </a:endParaRPr>
          </a:p>
        </p:txBody>
      </p:sp>
      <p:sp>
        <p:nvSpPr>
          <p:cNvPr id="68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24D58E-9940-AE40-9534-210550DB8639}" type="slidenum">
              <a:rPr lang="eu-ES" sz="1200">
                <a:latin typeface="Times" charset="0"/>
              </a:rPr>
              <a:pPr/>
              <a:t>43</a:t>
            </a:fld>
            <a:endParaRPr lang="eu-ES" sz="1200">
              <a:latin typeface="Times" charset="0"/>
            </a:endParaRPr>
          </a:p>
        </p:txBody>
      </p:sp>
      <p:sp>
        <p:nvSpPr>
          <p:cNvPr id="72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B0830F-349A-2C40-BD68-091F9A6997A2}" type="slidenum">
              <a:rPr lang="eu-ES" sz="1200">
                <a:latin typeface="Times" charset="0"/>
              </a:rPr>
              <a:pPr/>
              <a:t>44</a:t>
            </a:fld>
            <a:endParaRPr lang="eu-ES" sz="1200">
              <a:latin typeface="Times" charset="0"/>
            </a:endParaRPr>
          </a:p>
        </p:txBody>
      </p:sp>
      <p:sp>
        <p:nvSpPr>
          <p:cNvPr id="72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172FD3-3D96-064D-91EF-10B4AD606CA3}" type="slidenum">
              <a:rPr lang="eu-ES" sz="1200">
                <a:latin typeface="Times" charset="0"/>
              </a:rPr>
              <a:pPr/>
              <a:t>45</a:t>
            </a:fld>
            <a:endParaRPr lang="eu-ES" sz="1200">
              <a:latin typeface="Times" charset="0"/>
            </a:endParaRPr>
          </a:p>
        </p:txBody>
      </p:sp>
      <p:sp>
        <p:nvSpPr>
          <p:cNvPr id="72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795280-22F9-8844-A848-BD271A28A604}" type="slidenum">
              <a:rPr lang="eu-ES" sz="1200">
                <a:latin typeface="Times" charset="0"/>
              </a:rPr>
              <a:pPr/>
              <a:t>46</a:t>
            </a:fld>
            <a:endParaRPr lang="eu-ES" sz="1200">
              <a:latin typeface="Times" charset="0"/>
            </a:endParaRPr>
          </a:p>
        </p:txBody>
      </p:sp>
      <p:sp>
        <p:nvSpPr>
          <p:cNvPr id="72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E84FFB-7196-144E-88D7-456E1EF05AF5}" type="slidenum">
              <a:rPr lang="eu-ES" sz="1200">
                <a:latin typeface="Times" charset="0"/>
              </a:rPr>
              <a:pPr/>
              <a:t>47</a:t>
            </a:fld>
            <a:endParaRPr lang="eu-ES" sz="1200">
              <a:latin typeface="Times" charset="0"/>
            </a:endParaRPr>
          </a:p>
        </p:txBody>
      </p:sp>
      <p:sp>
        <p:nvSpPr>
          <p:cNvPr id="72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55A285-4A22-4145-8DAF-1CDD5A58FBB0}" type="slidenum">
              <a:rPr lang="eu-ES" sz="1200">
                <a:latin typeface="Times" charset="0"/>
              </a:rPr>
              <a:pPr/>
              <a:t>48</a:t>
            </a:fld>
            <a:endParaRPr lang="eu-ES" sz="1200">
              <a:latin typeface="Times" charset="0"/>
            </a:endParaRPr>
          </a:p>
        </p:txBody>
      </p:sp>
      <p:sp>
        <p:nvSpPr>
          <p:cNvPr id="72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7A9DC-2049-144D-9A8C-FCC6FC96AD4F}" type="slidenum">
              <a:rPr lang="eu-ES" sz="1200">
                <a:latin typeface="Times" charset="0"/>
              </a:rPr>
              <a:pPr/>
              <a:t>49</a:t>
            </a:fld>
            <a:endParaRPr lang="eu-ES" sz="1200">
              <a:latin typeface="Times" charset="0"/>
            </a:endParaRPr>
          </a:p>
        </p:txBody>
      </p:sp>
      <p:sp>
        <p:nvSpPr>
          <p:cNvPr id="73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FEA5AC-1AB3-CF47-A230-36B1D6D7656D}" type="slidenum">
              <a:rPr lang="eu-ES" sz="1200">
                <a:latin typeface="Times" charset="0"/>
              </a:rPr>
              <a:pPr/>
              <a:t>50</a:t>
            </a:fld>
            <a:endParaRPr lang="eu-ES" sz="1200">
              <a:latin typeface="Times" charset="0"/>
            </a:endParaRPr>
          </a:p>
        </p:txBody>
      </p:sp>
      <p:sp>
        <p:nvSpPr>
          <p:cNvPr id="73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habría que romper el coche para que se notara el choque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A83CFB-8914-A442-8736-DAF21D5294B7}" type="slidenum">
              <a:rPr lang="eu-ES" sz="1200">
                <a:latin typeface="Times" charset="0"/>
              </a:rPr>
              <a:pPr/>
              <a:t>51</a:t>
            </a:fld>
            <a:endParaRPr lang="eu-ES" sz="1200">
              <a:latin typeface="Times" charset="0"/>
            </a:endParaRPr>
          </a:p>
        </p:txBody>
      </p:sp>
      <p:sp>
        <p:nvSpPr>
          <p:cNvPr id="73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3C9ABA-F7BF-C349-8B65-FD88B335FB1C}" type="slidenum">
              <a:rPr lang="eu-ES" sz="1200">
                <a:latin typeface="Times" charset="0"/>
              </a:rPr>
              <a:pPr/>
              <a:t>52</a:t>
            </a:fld>
            <a:endParaRPr lang="eu-ES" sz="1200">
              <a:latin typeface="Times" charset="0"/>
            </a:endParaRPr>
          </a:p>
        </p:txBody>
      </p:sp>
      <p:sp>
        <p:nvSpPr>
          <p:cNvPr id="73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AADAB3-E6B0-2B40-B3D1-2FAC9EECF907}" type="slidenum">
              <a:rPr lang="eu-ES" sz="1200">
                <a:latin typeface="Times" charset="0"/>
              </a:rPr>
              <a:pPr/>
              <a:t>6</a:t>
            </a:fld>
            <a:endParaRPr lang="eu-ES" sz="1200">
              <a:latin typeface="Times" charset="0"/>
            </a:endParaRPr>
          </a:p>
        </p:txBody>
      </p:sp>
      <p:sp>
        <p:nvSpPr>
          <p:cNvPr id="68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EDE57E-E03F-EE40-BF5D-283E9E6713CE}" type="slidenum">
              <a:rPr lang="eu-ES" sz="1200">
                <a:latin typeface="Times" charset="0"/>
              </a:rPr>
              <a:pPr/>
              <a:t>53</a:t>
            </a:fld>
            <a:endParaRPr lang="eu-ES" sz="1200">
              <a:latin typeface="Times" charset="0"/>
            </a:endParaRPr>
          </a:p>
        </p:txBody>
      </p:sp>
      <p:sp>
        <p:nvSpPr>
          <p:cNvPr id="73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261EF2-76DA-F54B-BA2C-A0A8CFF87AF4}" type="slidenum">
              <a:rPr lang="eu-ES" sz="1200">
                <a:latin typeface="Times" charset="0"/>
              </a:rPr>
              <a:pPr/>
              <a:t>54</a:t>
            </a:fld>
            <a:endParaRPr lang="eu-ES" sz="1200">
              <a:latin typeface="Times" charset="0"/>
            </a:endParaRPr>
          </a:p>
        </p:txBody>
      </p:sp>
      <p:sp>
        <p:nvSpPr>
          <p:cNvPr id="73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769146-C4F1-8E41-B27F-475D51EF50C3}" type="slidenum">
              <a:rPr lang="eu-ES" sz="1200">
                <a:latin typeface="Times" charset="0"/>
              </a:rPr>
              <a:pPr/>
              <a:t>55</a:t>
            </a:fld>
            <a:endParaRPr lang="eu-ES" sz="1200">
              <a:latin typeface="Times" charset="0"/>
            </a:endParaRPr>
          </a:p>
        </p:txBody>
      </p:sp>
      <p:sp>
        <p:nvSpPr>
          <p:cNvPr id="73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512FEB-F086-6141-9401-20CDF64211BF}" type="slidenum">
              <a:rPr lang="eu-ES" sz="1200">
                <a:latin typeface="Times" charset="0"/>
              </a:rPr>
              <a:pPr/>
              <a:t>56</a:t>
            </a:fld>
            <a:endParaRPr lang="eu-ES" sz="1200">
              <a:latin typeface="Times" charset="0"/>
            </a:endParaRPr>
          </a:p>
        </p:txBody>
      </p:sp>
      <p:sp>
        <p:nvSpPr>
          <p:cNvPr id="73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66267C-8F95-9E40-A55C-EA451C8428A5}" type="slidenum">
              <a:rPr lang="eu-ES" sz="1200">
                <a:latin typeface="Times" charset="0"/>
              </a:rPr>
              <a:pPr/>
              <a:t>57</a:t>
            </a:fld>
            <a:endParaRPr lang="eu-ES" sz="1200">
              <a:latin typeface="Times" charset="0"/>
            </a:endParaRPr>
          </a:p>
        </p:txBody>
      </p:sp>
      <p:sp>
        <p:nvSpPr>
          <p:cNvPr id="73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A95D98-76A4-9040-93A2-ABDB90D068FA}" type="slidenum">
              <a:rPr lang="eu-ES" sz="1200">
                <a:latin typeface="Times" charset="0"/>
              </a:rPr>
              <a:pPr/>
              <a:t>58</a:t>
            </a:fld>
            <a:endParaRPr lang="eu-ES" sz="1200">
              <a:latin typeface="Times" charset="0"/>
            </a:endParaRPr>
          </a:p>
        </p:txBody>
      </p:sp>
      <p:sp>
        <p:nvSpPr>
          <p:cNvPr id="73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984377-9403-E34D-8407-B5936CE917BE}" type="slidenum">
              <a:rPr lang="eu-ES" sz="1200">
                <a:latin typeface="Times" charset="0"/>
              </a:rPr>
              <a:pPr/>
              <a:t>7</a:t>
            </a:fld>
            <a:endParaRPr lang="eu-ES" sz="1200">
              <a:latin typeface="Times" charset="0"/>
            </a:endParaRPr>
          </a:p>
        </p:txBody>
      </p:sp>
      <p:sp>
        <p:nvSpPr>
          <p:cNvPr id="68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697FE0-FD4D-334D-90BE-A85F6625AE80}" type="slidenum">
              <a:rPr lang="eu-ES" sz="1200">
                <a:latin typeface="Times" charset="0"/>
              </a:rPr>
              <a:pPr/>
              <a:t>8</a:t>
            </a:fld>
            <a:endParaRPr lang="eu-ES" sz="1200">
              <a:latin typeface="Times" charset="0"/>
            </a:endParaRPr>
          </a:p>
        </p:txBody>
      </p:sp>
      <p:sp>
        <p:nvSpPr>
          <p:cNvPr id="69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107005-8BF5-D146-B09F-CD356265BE5F}" type="slidenum">
              <a:rPr lang="eu-ES" sz="1200">
                <a:latin typeface="Times" charset="0"/>
              </a:rPr>
              <a:pPr/>
              <a:t>9</a:t>
            </a:fld>
            <a:endParaRPr lang="eu-ES" sz="1200">
              <a:latin typeface="Times" charset="0"/>
            </a:endParaRPr>
          </a:p>
        </p:txBody>
      </p:sp>
      <p:sp>
        <p:nvSpPr>
          <p:cNvPr id="69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95F20E-1731-A848-9171-F377EB3CC470}" type="slidenum">
              <a:rPr lang="eu-ES" sz="1200">
                <a:latin typeface="Times" charset="0"/>
              </a:rPr>
              <a:pPr/>
              <a:t>10</a:t>
            </a:fld>
            <a:endParaRPr lang="eu-ES" sz="1200">
              <a:latin typeface="Times" charset="0"/>
            </a:endParaRPr>
          </a:p>
        </p:txBody>
      </p:sp>
      <p:sp>
        <p:nvSpPr>
          <p:cNvPr id="69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/>
              <a:t>No se como mantener el sonido mientras eso esté girando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792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218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683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03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12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04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8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83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90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440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5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C79BC-32E1-CA4E-8FB2-277A8781C3B5}" type="datetimeFigureOut">
              <a:rPr lang="es-ES" smtClean="0"/>
              <a:t>10/6/15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C196-CAD2-B34B-A108-BC12E9371A5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088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6" Type="http://schemas.openxmlformats.org/officeDocument/2006/relationships/hyperlink" Target="http://creativecommons.org/licenses/by-nc-sa/2.5/es/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1" Type="http://schemas.openxmlformats.org/officeDocument/2006/relationships/hyperlink" Target="http://creativecommons.org/licenses/by-nc-sa/3.0/es/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walter-fendt.de/ph14s/n2law_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00FF"/>
                </a:solidFill>
              </a:rPr>
              <a:t>9. </a:t>
            </a:r>
            <a:r>
              <a:rPr lang="es-ES" dirty="0" err="1" smtClean="0">
                <a:solidFill>
                  <a:srgbClr val="0000FF"/>
                </a:solidFill>
              </a:rPr>
              <a:t>gaia</a:t>
            </a:r>
            <a:r>
              <a:rPr lang="es-ES" dirty="0" smtClean="0">
                <a:solidFill>
                  <a:srgbClr val="0000FF"/>
                </a:solidFill>
              </a:rPr>
              <a:t> DINAMIKAREN LEGEAK II</a:t>
            </a: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3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816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2B7FC6-9670-7241-909E-983A377DDEE3}" type="slidenum">
              <a:rPr lang="eu-ES" sz="1400">
                <a:latin typeface="Times" charset="0"/>
              </a:rPr>
              <a:pPr/>
              <a:t>10</a:t>
            </a:fld>
            <a:endParaRPr lang="eu-ES" sz="1400">
              <a:latin typeface="Times" charset="0"/>
            </a:endParaRPr>
          </a:p>
        </p:txBody>
      </p:sp>
      <p:sp>
        <p:nvSpPr>
          <p:cNvPr id="304131" name="Rectangle 2"/>
          <p:cNvSpPr>
            <a:spLocks noChangeArrowheads="1"/>
          </p:cNvSpPr>
          <p:nvPr/>
        </p:nvSpPr>
        <p:spPr bwMode="auto">
          <a:xfrm>
            <a:off x="2411413" y="1268413"/>
            <a:ext cx="4321175" cy="4321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0611" name="Oval 3"/>
          <p:cNvSpPr>
            <a:spLocks noChangeArrowheads="1"/>
          </p:cNvSpPr>
          <p:nvPr/>
        </p:nvSpPr>
        <p:spPr bwMode="auto">
          <a:xfrm>
            <a:off x="3132138" y="1989138"/>
            <a:ext cx="2879725" cy="28797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1847850"/>
            <a:ext cx="2879725" cy="3165475"/>
            <a:chOff x="1973" y="709"/>
            <a:chExt cx="1814" cy="1994"/>
          </a:xfrm>
        </p:grpSpPr>
        <p:grpSp>
          <p:nvGrpSpPr>
            <p:cNvPr id="304139" name="Group 5"/>
            <p:cNvGrpSpPr>
              <a:grpSpLocks/>
            </p:cNvGrpSpPr>
            <p:nvPr/>
          </p:nvGrpSpPr>
          <p:grpSpPr bwMode="auto">
            <a:xfrm>
              <a:off x="2789" y="709"/>
              <a:ext cx="180" cy="1994"/>
              <a:chOff x="2789" y="709"/>
              <a:chExt cx="180" cy="1994"/>
            </a:xfrm>
          </p:grpSpPr>
          <p:sp>
            <p:nvSpPr>
              <p:cNvPr id="304141" name="Oval 6"/>
              <p:cNvSpPr>
                <a:spLocks noChangeArrowheads="1"/>
              </p:cNvSpPr>
              <p:nvPr/>
            </p:nvSpPr>
            <p:spPr bwMode="auto">
              <a:xfrm>
                <a:off x="2789" y="2523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4142" name="Line 7"/>
              <p:cNvSpPr>
                <a:spLocks noChangeShapeType="1"/>
              </p:cNvSpPr>
              <p:nvPr/>
            </p:nvSpPr>
            <p:spPr bwMode="auto">
              <a:xfrm>
                <a:off x="2880" y="799"/>
                <a:ext cx="0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4143" name="Line 8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7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4144" name="Oval 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90" cy="90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4145" name="Oval 10"/>
              <p:cNvSpPr>
                <a:spLocks noChangeArrowheads="1"/>
              </p:cNvSpPr>
              <p:nvPr/>
            </p:nvSpPr>
            <p:spPr bwMode="auto">
              <a:xfrm>
                <a:off x="2789" y="70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04140" name="Oval 11"/>
            <p:cNvSpPr>
              <a:spLocks noChangeArrowheads="1"/>
            </p:cNvSpPr>
            <p:nvPr/>
          </p:nvSpPr>
          <p:spPr bwMode="auto">
            <a:xfrm>
              <a:off x="1973" y="799"/>
              <a:ext cx="1814" cy="181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80620" name="Oval 12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80621" name="Freeform 13"/>
          <p:cNvSpPr>
            <a:spLocks/>
          </p:cNvSpPr>
          <p:nvPr/>
        </p:nvSpPr>
        <p:spPr bwMode="auto">
          <a:xfrm>
            <a:off x="4598988" y="2782888"/>
            <a:ext cx="396875" cy="596900"/>
          </a:xfrm>
          <a:custGeom>
            <a:avLst/>
            <a:gdLst>
              <a:gd name="T0" fmla="*/ 0 w 250"/>
              <a:gd name="T1" fmla="*/ 596900 h 376"/>
              <a:gd name="T2" fmla="*/ 104775 w 250"/>
              <a:gd name="T3" fmla="*/ 411163 h 376"/>
              <a:gd name="T4" fmla="*/ 119063 w 250"/>
              <a:gd name="T5" fmla="*/ 450850 h 376"/>
              <a:gd name="T6" fmla="*/ 171450 w 250"/>
              <a:gd name="T7" fmla="*/ 357187 h 376"/>
              <a:gd name="T8" fmla="*/ 198438 w 250"/>
              <a:gd name="T9" fmla="*/ 317500 h 376"/>
              <a:gd name="T10" fmla="*/ 369888 w 250"/>
              <a:gd name="T11" fmla="*/ 265113 h 376"/>
              <a:gd name="T12" fmla="*/ 369888 w 250"/>
              <a:gd name="T13" fmla="*/ 146050 h 376"/>
              <a:gd name="T14" fmla="*/ 304800 w 250"/>
              <a:gd name="T15" fmla="*/ 52388 h 376"/>
              <a:gd name="T16" fmla="*/ 344488 w 250"/>
              <a:gd name="T17" fmla="*/ 0 h 3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"/>
              <a:gd name="T28" fmla="*/ 0 h 376"/>
              <a:gd name="T29" fmla="*/ 250 w 250"/>
              <a:gd name="T30" fmla="*/ 376 h 3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" h="376">
                <a:moveTo>
                  <a:pt x="0" y="376"/>
                </a:moveTo>
                <a:cubicBezTo>
                  <a:pt x="58" y="355"/>
                  <a:pt x="57" y="315"/>
                  <a:pt x="66" y="259"/>
                </a:cubicBezTo>
                <a:cubicBezTo>
                  <a:pt x="69" y="267"/>
                  <a:pt x="66" y="282"/>
                  <a:pt x="75" y="284"/>
                </a:cubicBezTo>
                <a:cubicBezTo>
                  <a:pt x="106" y="291"/>
                  <a:pt x="106" y="231"/>
                  <a:pt x="108" y="225"/>
                </a:cubicBezTo>
                <a:cubicBezTo>
                  <a:pt x="112" y="216"/>
                  <a:pt x="119" y="208"/>
                  <a:pt x="125" y="200"/>
                </a:cubicBezTo>
                <a:cubicBezTo>
                  <a:pt x="191" y="210"/>
                  <a:pt x="190" y="210"/>
                  <a:pt x="233" y="167"/>
                </a:cubicBezTo>
                <a:cubicBezTo>
                  <a:pt x="250" y="121"/>
                  <a:pt x="218" y="138"/>
                  <a:pt x="233" y="92"/>
                </a:cubicBezTo>
                <a:cubicBezTo>
                  <a:pt x="219" y="47"/>
                  <a:pt x="206" y="78"/>
                  <a:pt x="192" y="33"/>
                </a:cubicBezTo>
                <a:cubicBezTo>
                  <a:pt x="210" y="5"/>
                  <a:pt x="201" y="15"/>
                  <a:pt x="217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0622" name="Line 14"/>
          <p:cNvSpPr>
            <a:spLocks noChangeShapeType="1"/>
          </p:cNvSpPr>
          <p:nvPr/>
        </p:nvSpPr>
        <p:spPr bwMode="auto">
          <a:xfrm flipH="1" flipV="1">
            <a:off x="2057400" y="673100"/>
            <a:ext cx="3128963" cy="144462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0623" name="Oval 15"/>
          <p:cNvSpPr>
            <a:spLocks noChangeArrowheads="1"/>
          </p:cNvSpPr>
          <p:nvPr/>
        </p:nvSpPr>
        <p:spPr bwMode="auto">
          <a:xfrm>
            <a:off x="5076825" y="19891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1308100" y="756612"/>
            <a:ext cx="66087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mugimendua goitik ikusita adieraziko dugu, biraketa ardatzetik.</a:t>
            </a:r>
          </a:p>
        </p:txBody>
      </p:sp>
      <p:pic>
        <p:nvPicPr>
          <p:cNvPr id="19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899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4026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57574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82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9800000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8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23 L -0.36215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0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8" y="-1104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58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animBg="1"/>
      <p:bldP spid="580620" grpId="0" animBg="1"/>
      <p:bldP spid="580621" grpId="0" animBg="1"/>
      <p:bldP spid="580622" grpId="0" animBg="1"/>
      <p:bldP spid="580623" grpId="0" animBg="1"/>
      <p:bldP spid="580623" grpId="1" animBg="1"/>
      <p:bldP spid="5806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7D90B4-7E9D-4041-BF75-291F891AEE42}" type="slidenum">
              <a:rPr lang="eu-ES" sz="1400">
                <a:latin typeface="Times" charset="0"/>
              </a:rPr>
              <a:pPr/>
              <a:t>11</a:t>
            </a:fld>
            <a:endParaRPr lang="eu-ES" sz="1400">
              <a:latin typeface="Times" charset="0"/>
            </a:endParaRPr>
          </a:p>
        </p:txBody>
      </p:sp>
      <p:grpSp>
        <p:nvGrpSpPr>
          <p:cNvPr id="305155" name="Group 2"/>
          <p:cNvGrpSpPr>
            <a:grpSpLocks/>
          </p:cNvGrpSpPr>
          <p:nvPr/>
        </p:nvGrpSpPr>
        <p:grpSpPr bwMode="auto">
          <a:xfrm>
            <a:off x="769938" y="1662113"/>
            <a:ext cx="7604125" cy="2895600"/>
            <a:chOff x="793" y="888"/>
            <a:chExt cx="4790" cy="1824"/>
          </a:xfrm>
        </p:grpSpPr>
        <p:sp>
          <p:nvSpPr>
            <p:cNvPr id="305166" name="Freeform 3"/>
            <p:cNvSpPr>
              <a:spLocks/>
            </p:cNvSpPr>
            <p:nvPr/>
          </p:nvSpPr>
          <p:spPr bwMode="auto">
            <a:xfrm>
              <a:off x="793" y="890"/>
              <a:ext cx="4790" cy="1821"/>
            </a:xfrm>
            <a:custGeom>
              <a:avLst/>
              <a:gdLst>
                <a:gd name="T0" fmla="*/ 0 w 4790"/>
                <a:gd name="T1" fmla="*/ 1821 h 1821"/>
                <a:gd name="T2" fmla="*/ 0 w 4790"/>
                <a:gd name="T3" fmla="*/ 1707 h 1821"/>
                <a:gd name="T4" fmla="*/ 627 w 4790"/>
                <a:gd name="T5" fmla="*/ 0 h 1821"/>
                <a:gd name="T6" fmla="*/ 4790 w 4790"/>
                <a:gd name="T7" fmla="*/ 0 h 1821"/>
                <a:gd name="T8" fmla="*/ 4174 w 4790"/>
                <a:gd name="T9" fmla="*/ 1707 h 1821"/>
                <a:gd name="T10" fmla="*/ 4174 w 4790"/>
                <a:gd name="T11" fmla="*/ 1821 h 1821"/>
                <a:gd name="T12" fmla="*/ 0 w 4790"/>
                <a:gd name="T13" fmla="*/ 1821 h 18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90"/>
                <a:gd name="T22" fmla="*/ 0 h 1821"/>
                <a:gd name="T23" fmla="*/ 4790 w 4790"/>
                <a:gd name="T24" fmla="*/ 1821 h 18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90" h="1821">
                  <a:moveTo>
                    <a:pt x="0" y="1821"/>
                  </a:moveTo>
                  <a:lnTo>
                    <a:pt x="0" y="1707"/>
                  </a:lnTo>
                  <a:lnTo>
                    <a:pt x="627" y="0"/>
                  </a:lnTo>
                  <a:lnTo>
                    <a:pt x="4790" y="0"/>
                  </a:lnTo>
                  <a:lnTo>
                    <a:pt x="4174" y="1707"/>
                  </a:lnTo>
                  <a:lnTo>
                    <a:pt x="4174" y="1821"/>
                  </a:lnTo>
                  <a:lnTo>
                    <a:pt x="0" y="182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167" name="Line 4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5168" name="Freeform 5"/>
            <p:cNvSpPr>
              <a:spLocks/>
            </p:cNvSpPr>
            <p:nvPr/>
          </p:nvSpPr>
          <p:spPr bwMode="auto">
            <a:xfrm>
              <a:off x="4968" y="888"/>
              <a:ext cx="614" cy="1824"/>
            </a:xfrm>
            <a:custGeom>
              <a:avLst/>
              <a:gdLst>
                <a:gd name="T0" fmla="*/ 614 w 614"/>
                <a:gd name="T1" fmla="*/ 0 h 1824"/>
                <a:gd name="T2" fmla="*/ 614 w 614"/>
                <a:gd name="T3" fmla="*/ 134 h 1824"/>
                <a:gd name="T4" fmla="*/ 0 w 614"/>
                <a:gd name="T5" fmla="*/ 1824 h 1824"/>
                <a:gd name="T6" fmla="*/ 0 w 614"/>
                <a:gd name="T7" fmla="*/ 1718 h 1824"/>
                <a:gd name="T8" fmla="*/ 614 w 614"/>
                <a:gd name="T9" fmla="*/ 0 h 1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4"/>
                <a:gd name="T16" fmla="*/ 0 h 1824"/>
                <a:gd name="T17" fmla="*/ 614 w 614"/>
                <a:gd name="T18" fmla="*/ 1824 h 1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4" h="1824">
                  <a:moveTo>
                    <a:pt x="614" y="0"/>
                  </a:moveTo>
                  <a:lnTo>
                    <a:pt x="614" y="134"/>
                  </a:lnTo>
                  <a:lnTo>
                    <a:pt x="0" y="1824"/>
                  </a:lnTo>
                  <a:lnTo>
                    <a:pt x="0" y="1718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5156" name="Oval 6"/>
          <p:cNvSpPr>
            <a:spLocks noChangeArrowheads="1"/>
          </p:cNvSpPr>
          <p:nvPr/>
        </p:nvSpPr>
        <p:spPr bwMode="auto">
          <a:xfrm>
            <a:off x="2178050" y="2120900"/>
            <a:ext cx="4641850" cy="2066925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5157" name="Rectangle 7"/>
          <p:cNvSpPr>
            <a:spLocks noChangeArrowheads="1"/>
          </p:cNvSpPr>
          <p:nvPr/>
        </p:nvSpPr>
        <p:spPr bwMode="auto">
          <a:xfrm>
            <a:off x="4470400" y="2624138"/>
            <a:ext cx="142875" cy="649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2664" name="Oval 8"/>
          <p:cNvSpPr>
            <a:spLocks noChangeArrowheads="1"/>
          </p:cNvSpPr>
          <p:nvPr/>
        </p:nvSpPr>
        <p:spPr bwMode="auto">
          <a:xfrm>
            <a:off x="6716713" y="308768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2665" name="Rectangle 9"/>
          <p:cNvSpPr>
            <a:spLocks noChangeArrowheads="1"/>
          </p:cNvSpPr>
          <p:nvPr/>
        </p:nvSpPr>
        <p:spPr bwMode="auto">
          <a:xfrm>
            <a:off x="441325" y="987663"/>
            <a:ext cx="83343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 A puntutik pasatzerakoan soka apurtuko balitz egingo lukeen mugimendua adieraz ezazu.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582666" name="Text Box 10"/>
          <p:cNvSpPr txBox="1">
            <a:spLocks noChangeArrowheads="1"/>
          </p:cNvSpPr>
          <p:nvPr/>
        </p:nvSpPr>
        <p:spPr bwMode="auto">
          <a:xfrm>
            <a:off x="1073150" y="4814024"/>
            <a:ext cx="7027863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Soka uzterakoan, bolarengan eragiten duen indarren batura nulua da.</a:t>
            </a:r>
          </a:p>
          <a:p>
            <a:pPr algn="ctr" eaLnBrk="1" hangingPunct="1"/>
            <a:r>
              <a:rPr lang="eu-ES"/>
              <a:t> Bolaren mugimendua lerro zuzena izango da, libre uzterakoan zeramatzan </a:t>
            </a:r>
          </a:p>
          <a:p>
            <a:pPr algn="ctr" eaLnBrk="1" hangingPunct="1"/>
            <a:r>
              <a:rPr lang="eu-ES"/>
              <a:t>norabide eta noranzko berdina.</a:t>
            </a:r>
          </a:p>
        </p:txBody>
      </p:sp>
      <p:sp>
        <p:nvSpPr>
          <p:cNvPr id="305161" name="Text Box 11"/>
          <p:cNvSpPr txBox="1">
            <a:spLocks noChangeArrowheads="1"/>
          </p:cNvSpPr>
          <p:nvPr/>
        </p:nvSpPr>
        <p:spPr bwMode="auto">
          <a:xfrm>
            <a:off x="7043738" y="3117850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A</a:t>
            </a:r>
          </a:p>
        </p:txBody>
      </p:sp>
      <p:sp>
        <p:nvSpPr>
          <p:cNvPr id="305162" name="Oval 12"/>
          <p:cNvSpPr>
            <a:spLocks noChangeArrowheads="1"/>
          </p:cNvSpPr>
          <p:nvPr/>
        </p:nvSpPr>
        <p:spPr bwMode="auto">
          <a:xfrm>
            <a:off x="6778625" y="31924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2669" name="Line 13"/>
          <p:cNvSpPr>
            <a:spLocks noChangeShapeType="1"/>
          </p:cNvSpPr>
          <p:nvPr/>
        </p:nvSpPr>
        <p:spPr bwMode="auto">
          <a:xfrm flipV="1">
            <a:off x="6865938" y="1804988"/>
            <a:ext cx="706437" cy="141763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2670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75600" y="5703024"/>
            <a:ext cx="1119188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58267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0238" y="5701437"/>
            <a:ext cx="836612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Jarduera</a:t>
            </a:r>
          </a:p>
          <a:p>
            <a:pPr algn="ctr" eaLnBrk="1" hangingPunct="1"/>
            <a:r>
              <a:rPr lang="eu-ES" sz="1200"/>
              <a:t>jarraitu</a:t>
            </a:r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293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8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2.59259E-6 L 0.08055 -0.21412 " pathEditMode="relative" ptsTypes="AA">
                                      <p:cBhvr>
                                        <p:cTn id="16" dur="1000" fill="hold"/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8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64" grpId="0" animBg="1"/>
      <p:bldP spid="582664" grpId="1" animBg="1"/>
      <p:bldP spid="582664" grpId="2" animBg="1"/>
      <p:bldP spid="582665" grpId="0" animBg="1"/>
      <p:bldP spid="582666" grpId="0" animBg="1"/>
      <p:bldP spid="582669" grpId="0" animBg="1"/>
      <p:bldP spid="582670" grpId="0" animBg="1"/>
      <p:bldP spid="58267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4B2FB3-A5D9-BF4A-AD19-FE4E43320338}" type="slidenum">
              <a:rPr lang="eu-ES" sz="1400">
                <a:latin typeface="Times" charset="0"/>
              </a:rPr>
              <a:pPr/>
              <a:t>12</a:t>
            </a:fld>
            <a:endParaRPr lang="eu-ES" sz="1400">
              <a:latin typeface="Times" charset="0"/>
            </a:endParaRPr>
          </a:p>
        </p:txBody>
      </p:sp>
      <p:sp>
        <p:nvSpPr>
          <p:cNvPr id="306179" name="Rectangle 2"/>
          <p:cNvSpPr>
            <a:spLocks noChangeArrowheads="1"/>
          </p:cNvSpPr>
          <p:nvPr/>
        </p:nvSpPr>
        <p:spPr bwMode="auto">
          <a:xfrm>
            <a:off x="2411413" y="1268413"/>
            <a:ext cx="4321175" cy="4321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4707" name="Oval 3"/>
          <p:cNvSpPr>
            <a:spLocks noChangeArrowheads="1"/>
          </p:cNvSpPr>
          <p:nvPr/>
        </p:nvSpPr>
        <p:spPr bwMode="auto">
          <a:xfrm>
            <a:off x="3132138" y="1989138"/>
            <a:ext cx="2879725" cy="28797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1847850"/>
            <a:ext cx="2879725" cy="3165475"/>
            <a:chOff x="1973" y="709"/>
            <a:chExt cx="1814" cy="1994"/>
          </a:xfrm>
        </p:grpSpPr>
        <p:grpSp>
          <p:nvGrpSpPr>
            <p:cNvPr id="306188" name="Group 5"/>
            <p:cNvGrpSpPr>
              <a:grpSpLocks/>
            </p:cNvGrpSpPr>
            <p:nvPr/>
          </p:nvGrpSpPr>
          <p:grpSpPr bwMode="auto">
            <a:xfrm>
              <a:off x="2789" y="709"/>
              <a:ext cx="180" cy="1994"/>
              <a:chOff x="2789" y="709"/>
              <a:chExt cx="180" cy="1994"/>
            </a:xfrm>
          </p:grpSpPr>
          <p:sp>
            <p:nvSpPr>
              <p:cNvPr id="306190" name="Oval 6"/>
              <p:cNvSpPr>
                <a:spLocks noChangeArrowheads="1"/>
              </p:cNvSpPr>
              <p:nvPr/>
            </p:nvSpPr>
            <p:spPr bwMode="auto">
              <a:xfrm>
                <a:off x="2789" y="2523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6191" name="Line 7"/>
              <p:cNvSpPr>
                <a:spLocks noChangeShapeType="1"/>
              </p:cNvSpPr>
              <p:nvPr/>
            </p:nvSpPr>
            <p:spPr bwMode="auto">
              <a:xfrm>
                <a:off x="2880" y="799"/>
                <a:ext cx="0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6192" name="Line 8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7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6193" name="Oval 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90" cy="90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6194" name="Oval 10"/>
              <p:cNvSpPr>
                <a:spLocks noChangeArrowheads="1"/>
              </p:cNvSpPr>
              <p:nvPr/>
            </p:nvSpPr>
            <p:spPr bwMode="auto">
              <a:xfrm>
                <a:off x="2789" y="70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06189" name="Oval 11"/>
            <p:cNvSpPr>
              <a:spLocks noChangeArrowheads="1"/>
            </p:cNvSpPr>
            <p:nvPr/>
          </p:nvSpPr>
          <p:spPr bwMode="auto">
            <a:xfrm>
              <a:off x="1973" y="799"/>
              <a:ext cx="1814" cy="181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84716" name="Oval 12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84717" name="Freeform 13"/>
          <p:cNvSpPr>
            <a:spLocks/>
          </p:cNvSpPr>
          <p:nvPr/>
        </p:nvSpPr>
        <p:spPr bwMode="auto">
          <a:xfrm rot="2842617">
            <a:off x="4784725" y="3087688"/>
            <a:ext cx="396875" cy="596900"/>
          </a:xfrm>
          <a:custGeom>
            <a:avLst/>
            <a:gdLst>
              <a:gd name="T0" fmla="*/ 0 w 250"/>
              <a:gd name="T1" fmla="*/ 596900 h 376"/>
              <a:gd name="T2" fmla="*/ 104775 w 250"/>
              <a:gd name="T3" fmla="*/ 411163 h 376"/>
              <a:gd name="T4" fmla="*/ 119063 w 250"/>
              <a:gd name="T5" fmla="*/ 450850 h 376"/>
              <a:gd name="T6" fmla="*/ 171450 w 250"/>
              <a:gd name="T7" fmla="*/ 357187 h 376"/>
              <a:gd name="T8" fmla="*/ 198438 w 250"/>
              <a:gd name="T9" fmla="*/ 317500 h 376"/>
              <a:gd name="T10" fmla="*/ 369888 w 250"/>
              <a:gd name="T11" fmla="*/ 265113 h 376"/>
              <a:gd name="T12" fmla="*/ 369888 w 250"/>
              <a:gd name="T13" fmla="*/ 146050 h 376"/>
              <a:gd name="T14" fmla="*/ 304800 w 250"/>
              <a:gd name="T15" fmla="*/ 52388 h 376"/>
              <a:gd name="T16" fmla="*/ 344488 w 250"/>
              <a:gd name="T17" fmla="*/ 0 h 3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"/>
              <a:gd name="T28" fmla="*/ 0 h 376"/>
              <a:gd name="T29" fmla="*/ 250 w 250"/>
              <a:gd name="T30" fmla="*/ 376 h 3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" h="376">
                <a:moveTo>
                  <a:pt x="0" y="376"/>
                </a:moveTo>
                <a:cubicBezTo>
                  <a:pt x="58" y="355"/>
                  <a:pt x="57" y="315"/>
                  <a:pt x="66" y="259"/>
                </a:cubicBezTo>
                <a:cubicBezTo>
                  <a:pt x="69" y="267"/>
                  <a:pt x="66" y="282"/>
                  <a:pt x="75" y="284"/>
                </a:cubicBezTo>
                <a:cubicBezTo>
                  <a:pt x="106" y="291"/>
                  <a:pt x="106" y="231"/>
                  <a:pt x="108" y="225"/>
                </a:cubicBezTo>
                <a:cubicBezTo>
                  <a:pt x="112" y="216"/>
                  <a:pt x="119" y="208"/>
                  <a:pt x="125" y="200"/>
                </a:cubicBezTo>
                <a:cubicBezTo>
                  <a:pt x="191" y="210"/>
                  <a:pt x="190" y="210"/>
                  <a:pt x="233" y="167"/>
                </a:cubicBezTo>
                <a:cubicBezTo>
                  <a:pt x="250" y="121"/>
                  <a:pt x="218" y="138"/>
                  <a:pt x="233" y="92"/>
                </a:cubicBezTo>
                <a:cubicBezTo>
                  <a:pt x="219" y="47"/>
                  <a:pt x="206" y="78"/>
                  <a:pt x="192" y="33"/>
                </a:cubicBezTo>
                <a:cubicBezTo>
                  <a:pt x="210" y="5"/>
                  <a:pt x="201" y="15"/>
                  <a:pt x="217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4718" name="Line 14"/>
          <p:cNvSpPr>
            <a:spLocks noChangeShapeType="1"/>
          </p:cNvSpPr>
          <p:nvPr/>
        </p:nvSpPr>
        <p:spPr bwMode="auto">
          <a:xfrm flipH="1" flipV="1">
            <a:off x="5999163" y="-274638"/>
            <a:ext cx="14287" cy="365918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4719" name="Rectangle 15"/>
          <p:cNvSpPr>
            <a:spLocks noChangeArrowheads="1"/>
          </p:cNvSpPr>
          <p:nvPr/>
        </p:nvSpPr>
        <p:spPr bwMode="auto">
          <a:xfrm>
            <a:off x="1265238" y="756612"/>
            <a:ext cx="674211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mugimendua biraketa ardatzean, goitik ikusita, adieraziko dugu, </a:t>
            </a:r>
          </a:p>
        </p:txBody>
      </p:sp>
      <p:sp>
        <p:nvSpPr>
          <p:cNvPr id="306186" name="Text Box 16"/>
          <p:cNvSpPr txBox="1">
            <a:spLocks noChangeArrowheads="1"/>
          </p:cNvSpPr>
          <p:nvPr/>
        </p:nvSpPr>
        <p:spPr bwMode="auto">
          <a:xfrm>
            <a:off x="6196013" y="3278188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A</a:t>
            </a:r>
          </a:p>
        </p:txBody>
      </p:sp>
      <p:sp>
        <p:nvSpPr>
          <p:cNvPr id="584721" name="Oval 17"/>
          <p:cNvSpPr>
            <a:spLocks noChangeArrowheads="1"/>
          </p:cNvSpPr>
          <p:nvPr/>
        </p:nvSpPr>
        <p:spPr bwMode="auto">
          <a:xfrm>
            <a:off x="5859463" y="327501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77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6200000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8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023 L -0.00121 -0.541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4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708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584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animBg="1"/>
      <p:bldP spid="584716" grpId="0" animBg="1"/>
      <p:bldP spid="584717" grpId="0" animBg="1"/>
      <p:bldP spid="584718" grpId="0" animBg="1"/>
      <p:bldP spid="584719" grpId="0" animBg="1"/>
      <p:bldP spid="584721" grpId="0" animBg="1"/>
      <p:bldP spid="5847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035C5E-789B-1E4C-A86E-F1AEFEF8851A}" type="slidenum">
              <a:rPr lang="eu-ES" sz="1400">
                <a:latin typeface="Times" charset="0"/>
              </a:rPr>
              <a:pPr/>
              <a:t>13</a:t>
            </a:fld>
            <a:endParaRPr lang="eu-ES" sz="1400">
              <a:latin typeface="Times" charset="0"/>
            </a:endParaRPr>
          </a:p>
        </p:txBody>
      </p:sp>
      <p:grpSp>
        <p:nvGrpSpPr>
          <p:cNvPr id="307203" name="Group 2"/>
          <p:cNvGrpSpPr>
            <a:grpSpLocks/>
          </p:cNvGrpSpPr>
          <p:nvPr/>
        </p:nvGrpSpPr>
        <p:grpSpPr bwMode="auto">
          <a:xfrm>
            <a:off x="769938" y="1662113"/>
            <a:ext cx="7604125" cy="2895600"/>
            <a:chOff x="793" y="888"/>
            <a:chExt cx="4790" cy="1824"/>
          </a:xfrm>
        </p:grpSpPr>
        <p:sp>
          <p:nvSpPr>
            <p:cNvPr id="307214" name="Freeform 3"/>
            <p:cNvSpPr>
              <a:spLocks/>
            </p:cNvSpPr>
            <p:nvPr/>
          </p:nvSpPr>
          <p:spPr bwMode="auto">
            <a:xfrm>
              <a:off x="793" y="890"/>
              <a:ext cx="4790" cy="1821"/>
            </a:xfrm>
            <a:custGeom>
              <a:avLst/>
              <a:gdLst>
                <a:gd name="T0" fmla="*/ 0 w 4790"/>
                <a:gd name="T1" fmla="*/ 1821 h 1821"/>
                <a:gd name="T2" fmla="*/ 0 w 4790"/>
                <a:gd name="T3" fmla="*/ 1707 h 1821"/>
                <a:gd name="T4" fmla="*/ 627 w 4790"/>
                <a:gd name="T5" fmla="*/ 0 h 1821"/>
                <a:gd name="T6" fmla="*/ 4790 w 4790"/>
                <a:gd name="T7" fmla="*/ 0 h 1821"/>
                <a:gd name="T8" fmla="*/ 4174 w 4790"/>
                <a:gd name="T9" fmla="*/ 1707 h 1821"/>
                <a:gd name="T10" fmla="*/ 4174 w 4790"/>
                <a:gd name="T11" fmla="*/ 1821 h 1821"/>
                <a:gd name="T12" fmla="*/ 0 w 4790"/>
                <a:gd name="T13" fmla="*/ 1821 h 18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90"/>
                <a:gd name="T22" fmla="*/ 0 h 1821"/>
                <a:gd name="T23" fmla="*/ 4790 w 4790"/>
                <a:gd name="T24" fmla="*/ 1821 h 18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90" h="1821">
                  <a:moveTo>
                    <a:pt x="0" y="1821"/>
                  </a:moveTo>
                  <a:lnTo>
                    <a:pt x="0" y="1707"/>
                  </a:lnTo>
                  <a:lnTo>
                    <a:pt x="627" y="0"/>
                  </a:lnTo>
                  <a:lnTo>
                    <a:pt x="4790" y="0"/>
                  </a:lnTo>
                  <a:lnTo>
                    <a:pt x="4174" y="1707"/>
                  </a:lnTo>
                  <a:lnTo>
                    <a:pt x="4174" y="1821"/>
                  </a:lnTo>
                  <a:lnTo>
                    <a:pt x="0" y="182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7215" name="Line 4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7216" name="Freeform 5"/>
            <p:cNvSpPr>
              <a:spLocks/>
            </p:cNvSpPr>
            <p:nvPr/>
          </p:nvSpPr>
          <p:spPr bwMode="auto">
            <a:xfrm>
              <a:off x="4968" y="888"/>
              <a:ext cx="614" cy="1824"/>
            </a:xfrm>
            <a:custGeom>
              <a:avLst/>
              <a:gdLst>
                <a:gd name="T0" fmla="*/ 614 w 614"/>
                <a:gd name="T1" fmla="*/ 0 h 1824"/>
                <a:gd name="T2" fmla="*/ 614 w 614"/>
                <a:gd name="T3" fmla="*/ 134 h 1824"/>
                <a:gd name="T4" fmla="*/ 0 w 614"/>
                <a:gd name="T5" fmla="*/ 1824 h 1824"/>
                <a:gd name="T6" fmla="*/ 0 w 614"/>
                <a:gd name="T7" fmla="*/ 1718 h 1824"/>
                <a:gd name="T8" fmla="*/ 614 w 614"/>
                <a:gd name="T9" fmla="*/ 0 h 1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4"/>
                <a:gd name="T16" fmla="*/ 0 h 1824"/>
                <a:gd name="T17" fmla="*/ 614 w 614"/>
                <a:gd name="T18" fmla="*/ 1824 h 1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4" h="1824">
                  <a:moveTo>
                    <a:pt x="614" y="0"/>
                  </a:moveTo>
                  <a:lnTo>
                    <a:pt x="614" y="134"/>
                  </a:lnTo>
                  <a:lnTo>
                    <a:pt x="0" y="1824"/>
                  </a:lnTo>
                  <a:lnTo>
                    <a:pt x="0" y="1718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7204" name="Oval 6"/>
          <p:cNvSpPr>
            <a:spLocks noChangeArrowheads="1"/>
          </p:cNvSpPr>
          <p:nvPr/>
        </p:nvSpPr>
        <p:spPr bwMode="auto">
          <a:xfrm>
            <a:off x="2178050" y="2120900"/>
            <a:ext cx="4641850" cy="2066925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7205" name="Rectangle 7"/>
          <p:cNvSpPr>
            <a:spLocks noChangeArrowheads="1"/>
          </p:cNvSpPr>
          <p:nvPr/>
        </p:nvSpPr>
        <p:spPr bwMode="auto">
          <a:xfrm>
            <a:off x="4470400" y="2624138"/>
            <a:ext cx="142875" cy="649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6760" name="Oval 8"/>
          <p:cNvSpPr>
            <a:spLocks noChangeArrowheads="1"/>
          </p:cNvSpPr>
          <p:nvPr/>
        </p:nvSpPr>
        <p:spPr bwMode="auto">
          <a:xfrm>
            <a:off x="2044700" y="28876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6761" name="Rectangle 9"/>
          <p:cNvSpPr>
            <a:spLocks noChangeArrowheads="1"/>
          </p:cNvSpPr>
          <p:nvPr/>
        </p:nvSpPr>
        <p:spPr bwMode="auto">
          <a:xfrm>
            <a:off x="604838" y="1115826"/>
            <a:ext cx="75596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 puntutik pasatzerakoan soka utziko bagenu adierazi zein ibilbide egingo lukeen.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586762" name="Line 10"/>
          <p:cNvSpPr>
            <a:spLocks noChangeShapeType="1"/>
          </p:cNvSpPr>
          <p:nvPr/>
        </p:nvSpPr>
        <p:spPr bwMode="auto">
          <a:xfrm flipH="1">
            <a:off x="1250950" y="3040063"/>
            <a:ext cx="936625" cy="268287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7209" name="Text Box 11"/>
          <p:cNvSpPr txBox="1">
            <a:spLocks noChangeArrowheads="1"/>
          </p:cNvSpPr>
          <p:nvPr/>
        </p:nvSpPr>
        <p:spPr bwMode="auto">
          <a:xfrm>
            <a:off x="1838325" y="2860675"/>
            <a:ext cx="169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B</a:t>
            </a:r>
          </a:p>
        </p:txBody>
      </p:sp>
      <p:sp>
        <p:nvSpPr>
          <p:cNvPr id="307210" name="Oval 12"/>
          <p:cNvSpPr>
            <a:spLocks noChangeArrowheads="1"/>
          </p:cNvSpPr>
          <p:nvPr/>
        </p:nvSpPr>
        <p:spPr bwMode="auto">
          <a:xfrm>
            <a:off x="2147888" y="29972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676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54963" y="5491340"/>
            <a:ext cx="1162050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 </a:t>
            </a:r>
          </a:p>
          <a:p>
            <a:pPr algn="ctr" eaLnBrk="1" hangingPunct="1"/>
            <a:r>
              <a:rPr lang="eu-ES" sz="1200"/>
              <a:t>jarraitu</a:t>
            </a:r>
          </a:p>
        </p:txBody>
      </p:sp>
      <p:sp>
        <p:nvSpPr>
          <p:cNvPr id="58676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0238" y="5489753"/>
            <a:ext cx="836612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Jarduera</a:t>
            </a:r>
          </a:p>
          <a:p>
            <a:pPr algn="ctr" eaLnBrk="1" hangingPunct="1"/>
            <a:r>
              <a:rPr lang="eu-ES" sz="1200"/>
              <a:t>jarraitu</a:t>
            </a:r>
          </a:p>
        </p:txBody>
      </p:sp>
      <p:sp>
        <p:nvSpPr>
          <p:cNvPr id="586767" name="Text Box 15"/>
          <p:cNvSpPr txBox="1">
            <a:spLocks noChangeArrowheads="1"/>
          </p:cNvSpPr>
          <p:nvPr/>
        </p:nvSpPr>
        <p:spPr bwMode="auto">
          <a:xfrm>
            <a:off x="469900" y="4781550"/>
            <a:ext cx="8215313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Soka uzterakoan, bolarengan eragiten duen indarren batura nulua da.</a:t>
            </a:r>
          </a:p>
          <a:p>
            <a:pPr algn="ctr" eaLnBrk="1" hangingPunct="1"/>
            <a:r>
              <a:rPr lang="eu-ES"/>
              <a:t> Bolak lerro zuzena jarraituko du, uzterakoan zeramatzan norabide eta noranzko berdina.</a:t>
            </a:r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16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8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7 L -0.10504 0.408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6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20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86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6760" grpId="0" animBg="1"/>
      <p:bldP spid="586760" grpId="1" animBg="1"/>
      <p:bldP spid="586761" grpId="0" animBg="1"/>
      <p:bldP spid="586762" grpId="0" animBg="1"/>
      <p:bldP spid="586765" grpId="0" animBg="1"/>
      <p:bldP spid="586766" grpId="0" animBg="1"/>
      <p:bldP spid="5867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A4EDFC-8254-4C41-AC3E-12F423F66D94}" type="slidenum">
              <a:rPr lang="eu-ES" sz="1400">
                <a:latin typeface="Times" charset="0"/>
              </a:rPr>
              <a:pPr/>
              <a:t>14</a:t>
            </a:fld>
            <a:endParaRPr lang="eu-ES" sz="1400">
              <a:latin typeface="Times" charset="0"/>
            </a:endParaRPr>
          </a:p>
        </p:txBody>
      </p:sp>
      <p:sp>
        <p:nvSpPr>
          <p:cNvPr id="308227" name="Rectangle 2"/>
          <p:cNvSpPr>
            <a:spLocks noChangeArrowheads="1"/>
          </p:cNvSpPr>
          <p:nvPr/>
        </p:nvSpPr>
        <p:spPr bwMode="auto">
          <a:xfrm>
            <a:off x="2411413" y="1268413"/>
            <a:ext cx="4321175" cy="4321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88803" name="Oval 3"/>
          <p:cNvSpPr>
            <a:spLocks noChangeArrowheads="1"/>
          </p:cNvSpPr>
          <p:nvPr/>
        </p:nvSpPr>
        <p:spPr bwMode="auto">
          <a:xfrm>
            <a:off x="3132138" y="1989138"/>
            <a:ext cx="2879725" cy="28797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1847850"/>
            <a:ext cx="2879725" cy="3165475"/>
            <a:chOff x="1973" y="709"/>
            <a:chExt cx="1814" cy="1994"/>
          </a:xfrm>
        </p:grpSpPr>
        <p:grpSp>
          <p:nvGrpSpPr>
            <p:cNvPr id="308236" name="Group 5"/>
            <p:cNvGrpSpPr>
              <a:grpSpLocks/>
            </p:cNvGrpSpPr>
            <p:nvPr/>
          </p:nvGrpSpPr>
          <p:grpSpPr bwMode="auto">
            <a:xfrm>
              <a:off x="2789" y="709"/>
              <a:ext cx="180" cy="1994"/>
              <a:chOff x="2789" y="709"/>
              <a:chExt cx="180" cy="1994"/>
            </a:xfrm>
          </p:grpSpPr>
          <p:sp>
            <p:nvSpPr>
              <p:cNvPr id="308238" name="Oval 6"/>
              <p:cNvSpPr>
                <a:spLocks noChangeArrowheads="1"/>
              </p:cNvSpPr>
              <p:nvPr/>
            </p:nvSpPr>
            <p:spPr bwMode="auto">
              <a:xfrm>
                <a:off x="2789" y="2523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239" name="Line 7"/>
              <p:cNvSpPr>
                <a:spLocks noChangeShapeType="1"/>
              </p:cNvSpPr>
              <p:nvPr/>
            </p:nvSpPr>
            <p:spPr bwMode="auto">
              <a:xfrm>
                <a:off x="2880" y="799"/>
                <a:ext cx="0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240" name="Line 8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7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08241" name="Oval 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90" cy="90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8242" name="Oval 10"/>
              <p:cNvSpPr>
                <a:spLocks noChangeArrowheads="1"/>
              </p:cNvSpPr>
              <p:nvPr/>
            </p:nvSpPr>
            <p:spPr bwMode="auto">
              <a:xfrm>
                <a:off x="2789" y="70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08237" name="Oval 11"/>
            <p:cNvSpPr>
              <a:spLocks noChangeArrowheads="1"/>
            </p:cNvSpPr>
            <p:nvPr/>
          </p:nvSpPr>
          <p:spPr bwMode="auto">
            <a:xfrm>
              <a:off x="1973" y="799"/>
              <a:ext cx="1814" cy="181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88812" name="Oval 12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88813" name="Freeform 13"/>
          <p:cNvSpPr>
            <a:spLocks/>
          </p:cNvSpPr>
          <p:nvPr/>
        </p:nvSpPr>
        <p:spPr bwMode="auto">
          <a:xfrm rot="-6887783">
            <a:off x="3984625" y="3081338"/>
            <a:ext cx="396875" cy="596900"/>
          </a:xfrm>
          <a:custGeom>
            <a:avLst/>
            <a:gdLst>
              <a:gd name="T0" fmla="*/ 0 w 250"/>
              <a:gd name="T1" fmla="*/ 596900 h 376"/>
              <a:gd name="T2" fmla="*/ 104775 w 250"/>
              <a:gd name="T3" fmla="*/ 411163 h 376"/>
              <a:gd name="T4" fmla="*/ 119063 w 250"/>
              <a:gd name="T5" fmla="*/ 450850 h 376"/>
              <a:gd name="T6" fmla="*/ 171450 w 250"/>
              <a:gd name="T7" fmla="*/ 357187 h 376"/>
              <a:gd name="T8" fmla="*/ 198438 w 250"/>
              <a:gd name="T9" fmla="*/ 317500 h 376"/>
              <a:gd name="T10" fmla="*/ 369888 w 250"/>
              <a:gd name="T11" fmla="*/ 265113 h 376"/>
              <a:gd name="T12" fmla="*/ 369888 w 250"/>
              <a:gd name="T13" fmla="*/ 146050 h 376"/>
              <a:gd name="T14" fmla="*/ 304800 w 250"/>
              <a:gd name="T15" fmla="*/ 52388 h 376"/>
              <a:gd name="T16" fmla="*/ 344488 w 250"/>
              <a:gd name="T17" fmla="*/ 0 h 3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"/>
              <a:gd name="T28" fmla="*/ 0 h 376"/>
              <a:gd name="T29" fmla="*/ 250 w 250"/>
              <a:gd name="T30" fmla="*/ 376 h 3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" h="376">
                <a:moveTo>
                  <a:pt x="0" y="376"/>
                </a:moveTo>
                <a:cubicBezTo>
                  <a:pt x="58" y="355"/>
                  <a:pt x="57" y="315"/>
                  <a:pt x="66" y="259"/>
                </a:cubicBezTo>
                <a:cubicBezTo>
                  <a:pt x="69" y="267"/>
                  <a:pt x="66" y="282"/>
                  <a:pt x="75" y="284"/>
                </a:cubicBezTo>
                <a:cubicBezTo>
                  <a:pt x="106" y="291"/>
                  <a:pt x="106" y="231"/>
                  <a:pt x="108" y="225"/>
                </a:cubicBezTo>
                <a:cubicBezTo>
                  <a:pt x="112" y="216"/>
                  <a:pt x="119" y="208"/>
                  <a:pt x="125" y="200"/>
                </a:cubicBezTo>
                <a:cubicBezTo>
                  <a:pt x="191" y="210"/>
                  <a:pt x="190" y="210"/>
                  <a:pt x="233" y="167"/>
                </a:cubicBezTo>
                <a:cubicBezTo>
                  <a:pt x="250" y="121"/>
                  <a:pt x="218" y="138"/>
                  <a:pt x="233" y="92"/>
                </a:cubicBezTo>
                <a:cubicBezTo>
                  <a:pt x="219" y="47"/>
                  <a:pt x="206" y="78"/>
                  <a:pt x="192" y="33"/>
                </a:cubicBezTo>
                <a:cubicBezTo>
                  <a:pt x="210" y="5"/>
                  <a:pt x="201" y="15"/>
                  <a:pt x="217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8814" name="Line 14"/>
          <p:cNvSpPr>
            <a:spLocks noChangeShapeType="1"/>
          </p:cNvSpPr>
          <p:nvPr/>
        </p:nvSpPr>
        <p:spPr bwMode="auto">
          <a:xfrm flipV="1">
            <a:off x="3103563" y="3524250"/>
            <a:ext cx="38100" cy="38735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88815" name="Rectangle 15"/>
          <p:cNvSpPr>
            <a:spLocks noChangeArrowheads="1"/>
          </p:cNvSpPr>
          <p:nvPr/>
        </p:nvSpPr>
        <p:spPr bwMode="auto">
          <a:xfrm>
            <a:off x="1148556" y="922338"/>
            <a:ext cx="60086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mugimendua goitik biraketa-ardatzetik adierazten dugu, </a:t>
            </a:r>
          </a:p>
        </p:txBody>
      </p:sp>
      <p:sp>
        <p:nvSpPr>
          <p:cNvPr id="588816" name="Oval 16"/>
          <p:cNvSpPr>
            <a:spLocks noChangeArrowheads="1"/>
          </p:cNvSpPr>
          <p:nvPr/>
        </p:nvSpPr>
        <p:spPr bwMode="auto">
          <a:xfrm>
            <a:off x="2997200" y="32940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8235" name="Text Box 17"/>
          <p:cNvSpPr txBox="1">
            <a:spLocks noChangeArrowheads="1"/>
          </p:cNvSpPr>
          <p:nvPr/>
        </p:nvSpPr>
        <p:spPr bwMode="auto">
          <a:xfrm>
            <a:off x="2754313" y="3257550"/>
            <a:ext cx="169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B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5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8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0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0023 L -0.00399 0.5560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88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77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5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3" grpId="0" animBg="1"/>
      <p:bldP spid="588812" grpId="0" animBg="1"/>
      <p:bldP spid="588813" grpId="0" animBg="1"/>
      <p:bldP spid="588814" grpId="0" animBg="1"/>
      <p:bldP spid="588815" grpId="0" animBg="1"/>
      <p:bldP spid="588816" grpId="0" animBg="1"/>
      <p:bldP spid="58881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0E2F39-551F-174C-96BE-D420E388507B}" type="slidenum">
              <a:rPr lang="eu-ES" sz="1400">
                <a:latin typeface="Times" charset="0"/>
              </a:rPr>
              <a:pPr/>
              <a:t>15</a:t>
            </a:fld>
            <a:endParaRPr lang="eu-ES" sz="1400">
              <a:latin typeface="Times" charset="0"/>
            </a:endParaRPr>
          </a:p>
        </p:txBody>
      </p:sp>
      <p:grpSp>
        <p:nvGrpSpPr>
          <p:cNvPr id="309251" name="Group 2"/>
          <p:cNvGrpSpPr>
            <a:grpSpLocks/>
          </p:cNvGrpSpPr>
          <p:nvPr/>
        </p:nvGrpSpPr>
        <p:grpSpPr bwMode="auto">
          <a:xfrm>
            <a:off x="769938" y="1662113"/>
            <a:ext cx="7604125" cy="2895600"/>
            <a:chOff x="793" y="888"/>
            <a:chExt cx="4790" cy="1824"/>
          </a:xfrm>
        </p:grpSpPr>
        <p:sp>
          <p:nvSpPr>
            <p:cNvPr id="309262" name="Freeform 3"/>
            <p:cNvSpPr>
              <a:spLocks/>
            </p:cNvSpPr>
            <p:nvPr/>
          </p:nvSpPr>
          <p:spPr bwMode="auto">
            <a:xfrm>
              <a:off x="793" y="890"/>
              <a:ext cx="4790" cy="1821"/>
            </a:xfrm>
            <a:custGeom>
              <a:avLst/>
              <a:gdLst>
                <a:gd name="T0" fmla="*/ 0 w 4790"/>
                <a:gd name="T1" fmla="*/ 1821 h 1821"/>
                <a:gd name="T2" fmla="*/ 0 w 4790"/>
                <a:gd name="T3" fmla="*/ 1707 h 1821"/>
                <a:gd name="T4" fmla="*/ 627 w 4790"/>
                <a:gd name="T5" fmla="*/ 0 h 1821"/>
                <a:gd name="T6" fmla="*/ 4790 w 4790"/>
                <a:gd name="T7" fmla="*/ 0 h 1821"/>
                <a:gd name="T8" fmla="*/ 4174 w 4790"/>
                <a:gd name="T9" fmla="*/ 1707 h 1821"/>
                <a:gd name="T10" fmla="*/ 4174 w 4790"/>
                <a:gd name="T11" fmla="*/ 1821 h 1821"/>
                <a:gd name="T12" fmla="*/ 0 w 4790"/>
                <a:gd name="T13" fmla="*/ 1821 h 18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90"/>
                <a:gd name="T22" fmla="*/ 0 h 1821"/>
                <a:gd name="T23" fmla="*/ 4790 w 4790"/>
                <a:gd name="T24" fmla="*/ 1821 h 18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90" h="1821">
                  <a:moveTo>
                    <a:pt x="0" y="1821"/>
                  </a:moveTo>
                  <a:lnTo>
                    <a:pt x="0" y="1707"/>
                  </a:lnTo>
                  <a:lnTo>
                    <a:pt x="627" y="0"/>
                  </a:lnTo>
                  <a:lnTo>
                    <a:pt x="4790" y="0"/>
                  </a:lnTo>
                  <a:lnTo>
                    <a:pt x="4174" y="1707"/>
                  </a:lnTo>
                  <a:lnTo>
                    <a:pt x="4174" y="1821"/>
                  </a:lnTo>
                  <a:lnTo>
                    <a:pt x="0" y="182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9263" name="Line 4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9264" name="Freeform 5"/>
            <p:cNvSpPr>
              <a:spLocks/>
            </p:cNvSpPr>
            <p:nvPr/>
          </p:nvSpPr>
          <p:spPr bwMode="auto">
            <a:xfrm>
              <a:off x="4968" y="888"/>
              <a:ext cx="614" cy="1824"/>
            </a:xfrm>
            <a:custGeom>
              <a:avLst/>
              <a:gdLst>
                <a:gd name="T0" fmla="*/ 614 w 614"/>
                <a:gd name="T1" fmla="*/ 0 h 1824"/>
                <a:gd name="T2" fmla="*/ 614 w 614"/>
                <a:gd name="T3" fmla="*/ 134 h 1824"/>
                <a:gd name="T4" fmla="*/ 0 w 614"/>
                <a:gd name="T5" fmla="*/ 1824 h 1824"/>
                <a:gd name="T6" fmla="*/ 0 w 614"/>
                <a:gd name="T7" fmla="*/ 1718 h 1824"/>
                <a:gd name="T8" fmla="*/ 614 w 614"/>
                <a:gd name="T9" fmla="*/ 0 h 1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4"/>
                <a:gd name="T16" fmla="*/ 0 h 1824"/>
                <a:gd name="T17" fmla="*/ 614 w 614"/>
                <a:gd name="T18" fmla="*/ 1824 h 1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4" h="1824">
                  <a:moveTo>
                    <a:pt x="614" y="0"/>
                  </a:moveTo>
                  <a:lnTo>
                    <a:pt x="614" y="134"/>
                  </a:lnTo>
                  <a:lnTo>
                    <a:pt x="0" y="1824"/>
                  </a:lnTo>
                  <a:lnTo>
                    <a:pt x="0" y="1718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9252" name="Oval 6"/>
          <p:cNvSpPr>
            <a:spLocks noChangeArrowheads="1"/>
          </p:cNvSpPr>
          <p:nvPr/>
        </p:nvSpPr>
        <p:spPr bwMode="auto">
          <a:xfrm>
            <a:off x="2178050" y="2120900"/>
            <a:ext cx="4641850" cy="2066925"/>
          </a:xfrm>
          <a:prstGeom prst="ellips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9253" name="Rectangle 7"/>
          <p:cNvSpPr>
            <a:spLocks noChangeArrowheads="1"/>
          </p:cNvSpPr>
          <p:nvPr/>
        </p:nvSpPr>
        <p:spPr bwMode="auto">
          <a:xfrm>
            <a:off x="4470400" y="2624138"/>
            <a:ext cx="142875" cy="649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90856" name="Oval 8"/>
          <p:cNvSpPr>
            <a:spLocks noChangeArrowheads="1"/>
          </p:cNvSpPr>
          <p:nvPr/>
        </p:nvSpPr>
        <p:spPr bwMode="auto">
          <a:xfrm>
            <a:off x="4368800" y="404495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90857" name="Rectangle 9"/>
          <p:cNvSpPr>
            <a:spLocks noChangeArrowheads="1"/>
          </p:cNvSpPr>
          <p:nvPr/>
        </p:nvSpPr>
        <p:spPr bwMode="auto">
          <a:xfrm>
            <a:off x="1008063" y="1058095"/>
            <a:ext cx="71897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ibilbidea irudika ezazu C puntutik pasatzerakoan soka eusten badugu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590858" name="Line 10"/>
          <p:cNvSpPr>
            <a:spLocks noChangeShapeType="1"/>
          </p:cNvSpPr>
          <p:nvPr/>
        </p:nvSpPr>
        <p:spPr bwMode="auto">
          <a:xfrm rot="-5400000">
            <a:off x="6202363" y="2559050"/>
            <a:ext cx="1588" cy="324643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0859" name="Text Box 11"/>
          <p:cNvSpPr txBox="1">
            <a:spLocks noChangeArrowheads="1"/>
          </p:cNvSpPr>
          <p:nvPr/>
        </p:nvSpPr>
        <p:spPr bwMode="auto">
          <a:xfrm>
            <a:off x="275432" y="4784637"/>
            <a:ext cx="8551862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Soka eusterakoan, bolarengan eragiten duen indarren batura nulua da.</a:t>
            </a:r>
          </a:p>
          <a:p>
            <a:pPr algn="ctr" eaLnBrk="1" hangingPunct="1"/>
            <a:r>
              <a:rPr lang="eu-ES"/>
              <a:t> Bolak lerro zuzena jarraituko du, eusterakoan zeramatzan norabide eta noranzko berdinean.</a:t>
            </a:r>
          </a:p>
        </p:txBody>
      </p:sp>
      <p:sp>
        <p:nvSpPr>
          <p:cNvPr id="309258" name="Text Box 12"/>
          <p:cNvSpPr txBox="1">
            <a:spLocks noChangeArrowheads="1"/>
          </p:cNvSpPr>
          <p:nvPr/>
        </p:nvSpPr>
        <p:spPr bwMode="auto">
          <a:xfrm>
            <a:off x="4410075" y="3773488"/>
            <a:ext cx="180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C</a:t>
            </a:r>
          </a:p>
        </p:txBody>
      </p:sp>
      <p:sp>
        <p:nvSpPr>
          <p:cNvPr id="309259" name="Oval 13"/>
          <p:cNvSpPr>
            <a:spLocks noChangeArrowheads="1"/>
          </p:cNvSpPr>
          <p:nvPr/>
        </p:nvSpPr>
        <p:spPr bwMode="auto">
          <a:xfrm>
            <a:off x="4462463" y="4149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90862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80363" y="5591885"/>
            <a:ext cx="1112837" cy="5095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590863" name="AutoShape 1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6978650" y="5585980"/>
            <a:ext cx="835025" cy="509587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Jarduera</a:t>
            </a:r>
          </a:p>
          <a:p>
            <a:pPr algn="ctr" eaLnBrk="1" hangingPunct="1"/>
            <a:r>
              <a:rPr lang="eu-ES" sz="1200"/>
              <a:t>amaitu</a:t>
            </a:r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411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90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90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69 L 0.36997 -0.003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90" y="-16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90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6" grpId="0" animBg="1"/>
      <p:bldP spid="590856" grpId="1" animBg="1"/>
      <p:bldP spid="590856" grpId="2" animBg="1"/>
      <p:bldP spid="590857" grpId="0" animBg="1"/>
      <p:bldP spid="590858" grpId="0" animBg="1"/>
      <p:bldP spid="590859" grpId="0" animBg="1"/>
      <p:bldP spid="590862" grpId="0" animBg="1"/>
      <p:bldP spid="5908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679B71-4E5C-984D-B717-8DB05AB6F784}" type="slidenum">
              <a:rPr lang="eu-ES" sz="1400">
                <a:latin typeface="Times" charset="0"/>
              </a:rPr>
              <a:pPr/>
              <a:t>16</a:t>
            </a:fld>
            <a:endParaRPr lang="eu-ES" sz="1400">
              <a:latin typeface="Times" charset="0"/>
            </a:endParaRPr>
          </a:p>
        </p:txBody>
      </p:sp>
      <p:sp>
        <p:nvSpPr>
          <p:cNvPr id="310275" name="Rectangle 2"/>
          <p:cNvSpPr>
            <a:spLocks noChangeArrowheads="1"/>
          </p:cNvSpPr>
          <p:nvPr/>
        </p:nvSpPr>
        <p:spPr bwMode="auto">
          <a:xfrm>
            <a:off x="2411413" y="1268413"/>
            <a:ext cx="4321175" cy="4321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92899" name="Oval 3"/>
          <p:cNvSpPr>
            <a:spLocks noChangeArrowheads="1"/>
          </p:cNvSpPr>
          <p:nvPr/>
        </p:nvSpPr>
        <p:spPr bwMode="auto">
          <a:xfrm>
            <a:off x="3132138" y="1989138"/>
            <a:ext cx="2879725" cy="28797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1847850"/>
            <a:ext cx="2879725" cy="3165475"/>
            <a:chOff x="1973" y="709"/>
            <a:chExt cx="1814" cy="1994"/>
          </a:xfrm>
        </p:grpSpPr>
        <p:grpSp>
          <p:nvGrpSpPr>
            <p:cNvPr id="310284" name="Group 5"/>
            <p:cNvGrpSpPr>
              <a:grpSpLocks/>
            </p:cNvGrpSpPr>
            <p:nvPr/>
          </p:nvGrpSpPr>
          <p:grpSpPr bwMode="auto">
            <a:xfrm>
              <a:off x="2789" y="709"/>
              <a:ext cx="180" cy="1994"/>
              <a:chOff x="2789" y="709"/>
              <a:chExt cx="180" cy="1994"/>
            </a:xfrm>
          </p:grpSpPr>
          <p:sp>
            <p:nvSpPr>
              <p:cNvPr id="310286" name="Oval 6"/>
              <p:cNvSpPr>
                <a:spLocks noChangeArrowheads="1"/>
              </p:cNvSpPr>
              <p:nvPr/>
            </p:nvSpPr>
            <p:spPr bwMode="auto">
              <a:xfrm>
                <a:off x="2789" y="2523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287" name="Line 7"/>
              <p:cNvSpPr>
                <a:spLocks noChangeShapeType="1"/>
              </p:cNvSpPr>
              <p:nvPr/>
            </p:nvSpPr>
            <p:spPr bwMode="auto">
              <a:xfrm>
                <a:off x="2880" y="799"/>
                <a:ext cx="0" cy="90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0288" name="Line 8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7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0289" name="Oval 9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90" cy="90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10290" name="Oval 10"/>
              <p:cNvSpPr>
                <a:spLocks noChangeArrowheads="1"/>
              </p:cNvSpPr>
              <p:nvPr/>
            </p:nvSpPr>
            <p:spPr bwMode="auto">
              <a:xfrm>
                <a:off x="2789" y="70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10285" name="Oval 11"/>
            <p:cNvSpPr>
              <a:spLocks noChangeArrowheads="1"/>
            </p:cNvSpPr>
            <p:nvPr/>
          </p:nvSpPr>
          <p:spPr bwMode="auto">
            <a:xfrm>
              <a:off x="1973" y="799"/>
              <a:ext cx="1814" cy="181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92908" name="Oval 12"/>
          <p:cNvSpPr>
            <a:spLocks noChangeArrowheads="1"/>
          </p:cNvSpPr>
          <p:nvPr/>
        </p:nvSpPr>
        <p:spPr bwMode="auto">
          <a:xfrm>
            <a:off x="4500563" y="3357563"/>
            <a:ext cx="142875" cy="142875"/>
          </a:xfrm>
          <a:prstGeom prst="ellipse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2909" name="Freeform 13"/>
          <p:cNvSpPr>
            <a:spLocks/>
          </p:cNvSpPr>
          <p:nvPr/>
        </p:nvSpPr>
        <p:spPr bwMode="auto">
          <a:xfrm rot="9146831">
            <a:off x="4319588" y="3498850"/>
            <a:ext cx="396875" cy="596900"/>
          </a:xfrm>
          <a:custGeom>
            <a:avLst/>
            <a:gdLst>
              <a:gd name="T0" fmla="*/ 0 w 250"/>
              <a:gd name="T1" fmla="*/ 596900 h 376"/>
              <a:gd name="T2" fmla="*/ 104775 w 250"/>
              <a:gd name="T3" fmla="*/ 411163 h 376"/>
              <a:gd name="T4" fmla="*/ 119063 w 250"/>
              <a:gd name="T5" fmla="*/ 450850 h 376"/>
              <a:gd name="T6" fmla="*/ 171450 w 250"/>
              <a:gd name="T7" fmla="*/ 357187 h 376"/>
              <a:gd name="T8" fmla="*/ 198438 w 250"/>
              <a:gd name="T9" fmla="*/ 317500 h 376"/>
              <a:gd name="T10" fmla="*/ 369888 w 250"/>
              <a:gd name="T11" fmla="*/ 265113 h 376"/>
              <a:gd name="T12" fmla="*/ 369888 w 250"/>
              <a:gd name="T13" fmla="*/ 146050 h 376"/>
              <a:gd name="T14" fmla="*/ 304800 w 250"/>
              <a:gd name="T15" fmla="*/ 52388 h 376"/>
              <a:gd name="T16" fmla="*/ 344488 w 250"/>
              <a:gd name="T17" fmla="*/ 0 h 37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0"/>
              <a:gd name="T28" fmla="*/ 0 h 376"/>
              <a:gd name="T29" fmla="*/ 250 w 250"/>
              <a:gd name="T30" fmla="*/ 376 h 37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0" h="376">
                <a:moveTo>
                  <a:pt x="0" y="376"/>
                </a:moveTo>
                <a:cubicBezTo>
                  <a:pt x="58" y="355"/>
                  <a:pt x="57" y="315"/>
                  <a:pt x="66" y="259"/>
                </a:cubicBezTo>
                <a:cubicBezTo>
                  <a:pt x="69" y="267"/>
                  <a:pt x="66" y="282"/>
                  <a:pt x="75" y="284"/>
                </a:cubicBezTo>
                <a:cubicBezTo>
                  <a:pt x="106" y="291"/>
                  <a:pt x="106" y="231"/>
                  <a:pt x="108" y="225"/>
                </a:cubicBezTo>
                <a:cubicBezTo>
                  <a:pt x="112" y="216"/>
                  <a:pt x="119" y="208"/>
                  <a:pt x="125" y="200"/>
                </a:cubicBezTo>
                <a:cubicBezTo>
                  <a:pt x="191" y="210"/>
                  <a:pt x="190" y="210"/>
                  <a:pt x="233" y="167"/>
                </a:cubicBezTo>
                <a:cubicBezTo>
                  <a:pt x="250" y="121"/>
                  <a:pt x="218" y="138"/>
                  <a:pt x="233" y="92"/>
                </a:cubicBezTo>
                <a:cubicBezTo>
                  <a:pt x="219" y="47"/>
                  <a:pt x="206" y="78"/>
                  <a:pt x="192" y="33"/>
                </a:cubicBezTo>
                <a:cubicBezTo>
                  <a:pt x="210" y="5"/>
                  <a:pt x="201" y="15"/>
                  <a:pt x="217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2910" name="Line 14"/>
          <p:cNvSpPr>
            <a:spLocks noChangeShapeType="1"/>
          </p:cNvSpPr>
          <p:nvPr/>
        </p:nvSpPr>
        <p:spPr bwMode="auto">
          <a:xfrm flipH="1">
            <a:off x="4557713" y="4864100"/>
            <a:ext cx="4767262" cy="3175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2911" name="Rectangle 15"/>
          <p:cNvSpPr>
            <a:spLocks noChangeArrowheads="1"/>
          </p:cNvSpPr>
          <p:nvPr/>
        </p:nvSpPr>
        <p:spPr bwMode="auto">
          <a:xfrm>
            <a:off x="1612900" y="919931"/>
            <a:ext cx="60071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mugimendua goitik adieraziko dugu, biraketa-ardatzean.</a:t>
            </a:r>
          </a:p>
        </p:txBody>
      </p:sp>
      <p:sp>
        <p:nvSpPr>
          <p:cNvPr id="592912" name="Oval 16"/>
          <p:cNvSpPr>
            <a:spLocks noChangeArrowheads="1"/>
          </p:cNvSpPr>
          <p:nvPr/>
        </p:nvSpPr>
        <p:spPr bwMode="auto">
          <a:xfrm>
            <a:off x="4421188" y="47291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0283" name="Text Box 17"/>
          <p:cNvSpPr txBox="1">
            <a:spLocks noChangeArrowheads="1"/>
          </p:cNvSpPr>
          <p:nvPr/>
        </p:nvSpPr>
        <p:spPr bwMode="auto">
          <a:xfrm>
            <a:off x="4481513" y="5059363"/>
            <a:ext cx="1809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0" rIns="1800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C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916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9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00000">
                                      <p:cBhvr>
                                        <p:cTn id="11" dur="6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9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23 L 0.5283 -0.0009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6" y="-6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59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animBg="1"/>
      <p:bldP spid="592908" grpId="0" animBg="1"/>
      <p:bldP spid="592909" grpId="0" animBg="1"/>
      <p:bldP spid="592910" grpId="0" animBg="1"/>
      <p:bldP spid="592911" grpId="0" animBg="1"/>
      <p:bldP spid="592912" grpId="0" animBg="1"/>
      <p:bldP spid="59291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89B5AD-D09F-F340-AF07-82F2AF40DE97}" type="slidenum">
              <a:rPr lang="eu-ES" sz="1400">
                <a:latin typeface="Times" charset="0"/>
              </a:rPr>
              <a:pPr/>
              <a:t>17</a:t>
            </a:fld>
            <a:endParaRPr lang="eu-ES" sz="1400">
              <a:latin typeface="Times" charset="0"/>
            </a:endParaRPr>
          </a:p>
        </p:txBody>
      </p:sp>
      <p:sp>
        <p:nvSpPr>
          <p:cNvPr id="594946" name="Oval 2"/>
          <p:cNvSpPr>
            <a:spLocks noChangeArrowheads="1"/>
          </p:cNvSpPr>
          <p:nvPr/>
        </p:nvSpPr>
        <p:spPr bwMode="auto">
          <a:xfrm>
            <a:off x="2413000" y="1268413"/>
            <a:ext cx="4321175" cy="43211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388938" y="677863"/>
            <a:ext cx="83804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Marrazkiak lurraren mugimendua eguzkian zehar adierazten du.</a:t>
            </a:r>
          </a:p>
          <a:p>
            <a:pPr algn="ctr" eaLnBrk="1" hangingPunct="1"/>
            <a:r>
              <a:rPr lang="eu-ES"/>
              <a:t>Irudian adierazitako kokapen ezberdinetan lurrarengan eragiten duen indarra marraz itzazu</a:t>
            </a:r>
            <a:endParaRPr lang="eu-ES" i="1"/>
          </a:p>
        </p:txBody>
      </p:sp>
      <p:sp>
        <p:nvSpPr>
          <p:cNvPr id="5949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800" y="5011738"/>
            <a:ext cx="1268413" cy="577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pic>
        <p:nvPicPr>
          <p:cNvPr id="594950" name="Picture 6" descr="fototierr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699FF"/>
              </a:clrFrom>
              <a:clrTo>
                <a:srgbClr val="6699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1628775"/>
            <a:ext cx="568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2013" y="3141663"/>
            <a:ext cx="4887912" cy="574675"/>
            <a:chOff x="435" y="1979"/>
            <a:chExt cx="3079" cy="362"/>
          </a:xfrm>
        </p:grpSpPr>
        <p:pic>
          <p:nvPicPr>
            <p:cNvPr id="311313" name="Picture 8" descr="fototierra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699FF"/>
                </a:clrFrom>
                <a:clrTo>
                  <a:srgbClr val="6699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" y="1979"/>
              <a:ext cx="358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314" name="Rectangle 9"/>
            <p:cNvSpPr>
              <a:spLocks noChangeArrowheads="1"/>
            </p:cNvSpPr>
            <p:nvPr/>
          </p:nvSpPr>
          <p:spPr bwMode="auto">
            <a:xfrm>
              <a:off x="3152" y="1979"/>
              <a:ext cx="362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594954" name="Picture 10" descr="fototierr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699FF"/>
              </a:clrFrom>
              <a:clrTo>
                <a:srgbClr val="6699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363" y="4652963"/>
            <a:ext cx="568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955" name="Picture 11" descr="fototierr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699FF"/>
              </a:clrFrom>
              <a:clrTo>
                <a:srgbClr val="6699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4652963"/>
            <a:ext cx="568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956" name="Picture 12" descr="fototierr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699FF"/>
              </a:clrFrom>
              <a:clrTo>
                <a:srgbClr val="6699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50" y="1628775"/>
            <a:ext cx="5683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957" name="Line 13"/>
          <p:cNvSpPr>
            <a:spLocks noChangeShapeType="1"/>
          </p:cNvSpPr>
          <p:nvPr/>
        </p:nvSpPr>
        <p:spPr bwMode="auto">
          <a:xfrm>
            <a:off x="3060700" y="1916113"/>
            <a:ext cx="792163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4958" name="Text Box 14"/>
          <p:cNvSpPr txBox="1">
            <a:spLocks noChangeArrowheads="1"/>
          </p:cNvSpPr>
          <p:nvPr/>
        </p:nvSpPr>
        <p:spPr bwMode="auto">
          <a:xfrm>
            <a:off x="1428036" y="5582241"/>
            <a:ext cx="6902450" cy="8096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Lurrarengan eragiten duen indar bakarra eguzkiaren erakarpen indarra da.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Indar hori eguzkiaren erdigunera zuzenduta dago.</a:t>
            </a:r>
          </a:p>
        </p:txBody>
      </p:sp>
      <p:sp>
        <p:nvSpPr>
          <p:cNvPr id="594959" name="Line 15"/>
          <p:cNvSpPr>
            <a:spLocks noChangeShapeType="1"/>
          </p:cNvSpPr>
          <p:nvPr/>
        </p:nvSpPr>
        <p:spPr bwMode="auto">
          <a:xfrm flipV="1">
            <a:off x="3060700" y="4149725"/>
            <a:ext cx="792163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4960" name="Line 16"/>
          <p:cNvSpPr>
            <a:spLocks noChangeShapeType="1"/>
          </p:cNvSpPr>
          <p:nvPr/>
        </p:nvSpPr>
        <p:spPr bwMode="auto">
          <a:xfrm flipH="1" flipV="1">
            <a:off x="5292725" y="4149725"/>
            <a:ext cx="792163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94961" name="Line 17"/>
          <p:cNvSpPr>
            <a:spLocks noChangeShapeType="1"/>
          </p:cNvSpPr>
          <p:nvPr/>
        </p:nvSpPr>
        <p:spPr bwMode="auto">
          <a:xfrm flipH="1">
            <a:off x="5292725" y="1916113"/>
            <a:ext cx="792163" cy="7921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3852863" y="2708275"/>
            <a:ext cx="1439862" cy="144145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03673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49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94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9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94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949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9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94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9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594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9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594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94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0" dur="1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9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948"/>
                  </p:tgtEl>
                </p:cond>
              </p:nextCondLst>
            </p:seq>
          </p:childTnLst>
        </p:cTn>
      </p:par>
    </p:tnLst>
    <p:bldLst>
      <p:bldP spid="594946" grpId="0" animBg="1"/>
      <p:bldP spid="594946" grpId="1" animBg="1"/>
      <p:bldP spid="594947" grpId="0" animBg="1"/>
      <p:bldP spid="594957" grpId="0" animBg="1"/>
      <p:bldP spid="594957" grpId="1" animBg="1"/>
      <p:bldP spid="594958" grpId="0" build="p" animBg="1"/>
      <p:bldP spid="594959" grpId="0" animBg="1"/>
      <p:bldP spid="594959" grpId="1" animBg="1"/>
      <p:bldP spid="594960" grpId="0" animBg="1"/>
      <p:bldP spid="594960" grpId="1" animBg="1"/>
      <p:bldP spid="594961" grpId="0" animBg="1"/>
      <p:bldP spid="59496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2B0937-0BEF-8B48-8973-C47D13934548}" type="slidenum">
              <a:rPr lang="eu-ES" sz="1400">
                <a:latin typeface="Times" charset="0"/>
              </a:rPr>
              <a:pPr/>
              <a:t>18</a:t>
            </a:fld>
            <a:endParaRPr lang="eu-ES" sz="1400">
              <a:latin typeface="Times" charset="0"/>
            </a:endParaRPr>
          </a:p>
        </p:txBody>
      </p:sp>
      <p:sp>
        <p:nvSpPr>
          <p:cNvPr id="596994" name="Oval 2"/>
          <p:cNvSpPr>
            <a:spLocks noChangeArrowheads="1"/>
          </p:cNvSpPr>
          <p:nvPr/>
        </p:nvSpPr>
        <p:spPr bwMode="auto">
          <a:xfrm>
            <a:off x="2414588" y="1268413"/>
            <a:ext cx="4321175" cy="43211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6995" name="Text Box 3"/>
          <p:cNvSpPr txBox="1">
            <a:spLocks noChangeArrowheads="1"/>
          </p:cNvSpPr>
          <p:nvPr/>
        </p:nvSpPr>
        <p:spPr bwMode="auto">
          <a:xfrm>
            <a:off x="268288" y="777950"/>
            <a:ext cx="86756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Nola uler daiteke talkarik ez egitea eta lurra eta eguzkiaren artean erakarpen indarrak egotea?</a:t>
            </a:r>
            <a:endParaRPr lang="eu-ES" i="1"/>
          </a:p>
        </p:txBody>
      </p:sp>
      <p:sp>
        <p:nvSpPr>
          <p:cNvPr id="59699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800" y="5011738"/>
            <a:ext cx="1268413" cy="577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sp>
        <p:nvSpPr>
          <p:cNvPr id="596998" name="Text Box 6"/>
          <p:cNvSpPr txBox="1">
            <a:spLocks noChangeArrowheads="1"/>
          </p:cNvSpPr>
          <p:nvPr/>
        </p:nvSpPr>
        <p:spPr bwMode="auto">
          <a:xfrm>
            <a:off x="1400175" y="5645174"/>
            <a:ext cx="6688138" cy="8096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Lurra ez da eguzkian erortzen, eguzkiaren erakarpen indarraren eragina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lurraren mugimenduak daraman norabidea aldatzea baita.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997200"/>
            <a:ext cx="4887913" cy="863600"/>
            <a:chOff x="1338" y="1843"/>
            <a:chExt cx="3079" cy="544"/>
          </a:xfrm>
        </p:grpSpPr>
        <p:grpSp>
          <p:nvGrpSpPr>
            <p:cNvPr id="312329" name="Group 8"/>
            <p:cNvGrpSpPr>
              <a:grpSpLocks/>
            </p:cNvGrpSpPr>
            <p:nvPr/>
          </p:nvGrpSpPr>
          <p:grpSpPr bwMode="auto">
            <a:xfrm>
              <a:off x="1338" y="1933"/>
              <a:ext cx="3079" cy="362"/>
              <a:chOff x="435" y="1979"/>
              <a:chExt cx="3079" cy="362"/>
            </a:xfrm>
          </p:grpSpPr>
          <p:pic>
            <p:nvPicPr>
              <p:cNvPr id="312332" name="Picture 9" descr="fototierra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6699FF"/>
                  </a:clrFrom>
                  <a:clrTo>
                    <a:srgbClr val="6699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5" y="1979"/>
                <a:ext cx="358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2333" name="Rectangle 10"/>
              <p:cNvSpPr>
                <a:spLocks noChangeArrowheads="1"/>
              </p:cNvSpPr>
              <p:nvPr/>
            </p:nvSpPr>
            <p:spPr bwMode="auto">
              <a:xfrm>
                <a:off x="3152" y="1979"/>
                <a:ext cx="362" cy="3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12330" name="Line 11"/>
            <p:cNvSpPr>
              <a:spLocks noChangeShapeType="1"/>
            </p:cNvSpPr>
            <p:nvPr/>
          </p:nvSpPr>
          <p:spPr bwMode="auto">
            <a:xfrm rot="2700000" flipV="1">
              <a:off x="1610" y="1843"/>
              <a:ext cx="499" cy="4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2331" name="Line 12"/>
            <p:cNvSpPr>
              <a:spLocks noChangeShapeType="1"/>
            </p:cNvSpPr>
            <p:nvPr/>
          </p:nvSpPr>
          <p:spPr bwMode="auto">
            <a:xfrm rot="-2700000" flipH="1" flipV="1">
              <a:off x="3606" y="1888"/>
              <a:ext cx="499" cy="499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4194407" y="2904575"/>
            <a:ext cx="1058222" cy="1048851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36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699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96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96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6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6996"/>
                  </p:tgtEl>
                </p:cond>
              </p:nextCondLst>
            </p:seq>
          </p:childTnLst>
        </p:cTn>
      </p:par>
    </p:tnLst>
    <p:bldLst>
      <p:bldP spid="596994" grpId="0" animBg="1"/>
      <p:bldP spid="596994" grpId="1" animBg="1"/>
      <p:bldP spid="596995" grpId="0" animBg="1"/>
      <p:bldP spid="59699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04FA34-5614-2546-A55B-D3097E86806F}" type="slidenum">
              <a:rPr lang="eu-ES" sz="1400">
                <a:latin typeface="Times" charset="0"/>
              </a:rPr>
              <a:pPr/>
              <a:t>19</a:t>
            </a:fld>
            <a:endParaRPr lang="eu-ES" sz="1400">
              <a:latin typeface="Times" charset="0"/>
            </a:endParaRPr>
          </a:p>
        </p:txBody>
      </p:sp>
      <p:sp>
        <p:nvSpPr>
          <p:cNvPr id="599042" name="Oval 2"/>
          <p:cNvSpPr>
            <a:spLocks noChangeArrowheads="1"/>
          </p:cNvSpPr>
          <p:nvPr/>
        </p:nvSpPr>
        <p:spPr bwMode="auto">
          <a:xfrm>
            <a:off x="2411413" y="1625600"/>
            <a:ext cx="4321175" cy="43211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99044" name="Text Box 4"/>
          <p:cNvSpPr txBox="1">
            <a:spLocks noChangeArrowheads="1"/>
          </p:cNvSpPr>
          <p:nvPr/>
        </p:nvSpPr>
        <p:spPr bwMode="auto">
          <a:xfrm>
            <a:off x="200025" y="973138"/>
            <a:ext cx="8742363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Hispasat 1C komunikazio satelitea lurraren inguruan zorutik 36 000 km-tara dabil, beraz deskribatzen duen orbita zirkularra 42 400 km-tako erradioa duena da.</a:t>
            </a:r>
            <a:endParaRPr lang="eu-ES" i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51050" y="1268413"/>
            <a:ext cx="5011738" cy="5038725"/>
            <a:chOff x="855" y="572"/>
            <a:chExt cx="3157" cy="3174"/>
          </a:xfrm>
        </p:grpSpPr>
        <p:sp>
          <p:nvSpPr>
            <p:cNvPr id="34831" name="Oval 6"/>
            <p:cNvSpPr>
              <a:spLocks noChangeArrowheads="1"/>
            </p:cNvSpPr>
            <p:nvPr/>
          </p:nvSpPr>
          <p:spPr bwMode="auto">
            <a:xfrm>
              <a:off x="1066" y="800"/>
              <a:ext cx="2720" cy="272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34818" name="Object 7"/>
            <p:cNvGraphicFramePr>
              <a:graphicFrameLocks noChangeAspect="1"/>
            </p:cNvGraphicFramePr>
            <p:nvPr/>
          </p:nvGraphicFramePr>
          <p:xfrm>
            <a:off x="855" y="1951"/>
            <a:ext cx="422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CorelDRAW" r:id="rId4" imgW="1135122" imgH="1177368" progId="CorelDraw.Gráfico.9">
                    <p:embed/>
                  </p:oleObj>
                </mc:Choice>
                <mc:Fallback>
                  <p:oleObj name="CorelDRAW" r:id="rId4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" y="1951"/>
                          <a:ext cx="422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832" name="Rectangle 8"/>
            <p:cNvSpPr>
              <a:spLocks noChangeArrowheads="1"/>
            </p:cNvSpPr>
            <p:nvPr/>
          </p:nvSpPr>
          <p:spPr bwMode="auto">
            <a:xfrm>
              <a:off x="2200" y="3294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3" name="Rectangle 9"/>
            <p:cNvSpPr>
              <a:spLocks noChangeArrowheads="1"/>
            </p:cNvSpPr>
            <p:nvPr/>
          </p:nvSpPr>
          <p:spPr bwMode="auto">
            <a:xfrm>
              <a:off x="3560" y="1933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4834" name="Rectangle 10"/>
            <p:cNvSpPr>
              <a:spLocks noChangeArrowheads="1"/>
            </p:cNvSpPr>
            <p:nvPr/>
          </p:nvSpPr>
          <p:spPr bwMode="auto">
            <a:xfrm>
              <a:off x="2200" y="572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990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18388" y="5370513"/>
            <a:ext cx="1268412" cy="57785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400"/>
              <a:t>Mugimendua</a:t>
            </a:r>
          </a:p>
          <a:p>
            <a:pPr algn="ctr" eaLnBrk="1" hangingPunct="1"/>
            <a:r>
              <a:rPr lang="eu-ES" sz="1400"/>
              <a:t>simulatu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492500" y="3786188"/>
            <a:ext cx="1617663" cy="1871662"/>
            <a:chOff x="1066" y="2160"/>
            <a:chExt cx="1019" cy="1179"/>
          </a:xfrm>
        </p:grpSpPr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 flipH="1">
              <a:off x="1066" y="2160"/>
              <a:ext cx="680" cy="117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830" name="Text Box 14"/>
            <p:cNvSpPr txBox="1">
              <a:spLocks noChangeArrowheads="1"/>
            </p:cNvSpPr>
            <p:nvPr/>
          </p:nvSpPr>
          <p:spPr bwMode="auto">
            <a:xfrm>
              <a:off x="1371" y="2822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42 400 km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11413" y="3425825"/>
            <a:ext cx="1728787" cy="360363"/>
            <a:chOff x="385" y="1933"/>
            <a:chExt cx="1089" cy="227"/>
          </a:xfrm>
        </p:grpSpPr>
        <p:sp>
          <p:nvSpPr>
            <p:cNvPr id="34827" name="Line 16"/>
            <p:cNvSpPr>
              <a:spLocks noChangeShapeType="1"/>
            </p:cNvSpPr>
            <p:nvPr/>
          </p:nvSpPr>
          <p:spPr bwMode="auto">
            <a:xfrm flipH="1">
              <a:off x="385" y="2160"/>
              <a:ext cx="108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828" name="Text Box 17"/>
            <p:cNvSpPr txBox="1">
              <a:spLocks noChangeArrowheads="1"/>
            </p:cNvSpPr>
            <p:nvPr/>
          </p:nvSpPr>
          <p:spPr bwMode="auto">
            <a:xfrm>
              <a:off x="657" y="1933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36 000 km</a:t>
              </a:r>
            </a:p>
          </p:txBody>
        </p:sp>
      </p:grp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4140200" y="3136735"/>
            <a:ext cx="1150910" cy="10098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15866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99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9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9051"/>
                  </p:tgtEl>
                </p:cond>
              </p:nextCondLst>
            </p:seq>
          </p:childTnLst>
        </p:cTn>
      </p:par>
    </p:tnLst>
    <p:bldLst>
      <p:bldP spid="599042" grpId="0" animBg="1"/>
      <p:bldP spid="599042" grpId="1" animBg="1"/>
      <p:bldP spid="599042" grpId="2" animBg="1"/>
      <p:bldP spid="5990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5605834"/>
            <a:ext cx="21336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3B305E-B952-8242-8E2B-49367862D617}" type="slidenum">
              <a:rPr lang="eu-ES" sz="1400">
                <a:latin typeface="Times" charset="0"/>
              </a:rPr>
              <a:pPr/>
              <a:t>2</a:t>
            </a:fld>
            <a:endParaRPr lang="eu-ES" sz="1400">
              <a:latin typeface="Times" charset="0"/>
            </a:endParaRPr>
          </a:p>
        </p:txBody>
      </p:sp>
      <p:sp>
        <p:nvSpPr>
          <p:cNvPr id="295939" name="Rectangle 2"/>
          <p:cNvSpPr>
            <a:spLocks noChangeArrowheads="1"/>
          </p:cNvSpPr>
          <p:nvPr/>
        </p:nvSpPr>
        <p:spPr bwMode="auto">
          <a:xfrm>
            <a:off x="1319212" y="752743"/>
            <a:ext cx="65055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Mahai baten gainean soka bati lotutako bola bat dago eta biraka dabil.</a:t>
            </a:r>
          </a:p>
        </p:txBody>
      </p:sp>
      <p:grpSp>
        <p:nvGrpSpPr>
          <p:cNvPr id="295940" name="Group 3"/>
          <p:cNvGrpSpPr>
            <a:grpSpLocks/>
          </p:cNvGrpSpPr>
          <p:nvPr/>
        </p:nvGrpSpPr>
        <p:grpSpPr bwMode="auto">
          <a:xfrm>
            <a:off x="1258888" y="1412875"/>
            <a:ext cx="6626225" cy="2890838"/>
            <a:chOff x="793" y="890"/>
            <a:chExt cx="4174" cy="1821"/>
          </a:xfrm>
        </p:grpSpPr>
        <p:sp>
          <p:nvSpPr>
            <p:cNvPr id="295973" name="Freeform 4"/>
            <p:cNvSpPr>
              <a:spLocks/>
            </p:cNvSpPr>
            <p:nvPr/>
          </p:nvSpPr>
          <p:spPr bwMode="auto">
            <a:xfrm>
              <a:off x="793" y="890"/>
              <a:ext cx="4174" cy="1821"/>
            </a:xfrm>
            <a:custGeom>
              <a:avLst/>
              <a:gdLst>
                <a:gd name="T0" fmla="*/ 0 w 3085"/>
                <a:gd name="T1" fmla="*/ 1821 h 1459"/>
                <a:gd name="T2" fmla="*/ 0 w 3085"/>
                <a:gd name="T3" fmla="*/ 1707 h 1459"/>
                <a:gd name="T4" fmla="*/ 460 w 3085"/>
                <a:gd name="T5" fmla="*/ 0 h 1459"/>
                <a:gd name="T6" fmla="*/ 3688 w 3085"/>
                <a:gd name="T7" fmla="*/ 0 h 1459"/>
                <a:gd name="T8" fmla="*/ 4174 w 3085"/>
                <a:gd name="T9" fmla="*/ 1707 h 1459"/>
                <a:gd name="T10" fmla="*/ 4174 w 3085"/>
                <a:gd name="T11" fmla="*/ 1821 h 1459"/>
                <a:gd name="T12" fmla="*/ 0 w 3085"/>
                <a:gd name="T13" fmla="*/ 1821 h 14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5"/>
                <a:gd name="T22" fmla="*/ 0 h 1459"/>
                <a:gd name="T23" fmla="*/ 3085 w 3085"/>
                <a:gd name="T24" fmla="*/ 1459 h 14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5" h="1459">
                  <a:moveTo>
                    <a:pt x="0" y="1459"/>
                  </a:moveTo>
                  <a:lnTo>
                    <a:pt x="0" y="1368"/>
                  </a:lnTo>
                  <a:lnTo>
                    <a:pt x="340" y="0"/>
                  </a:lnTo>
                  <a:lnTo>
                    <a:pt x="2726" y="0"/>
                  </a:lnTo>
                  <a:lnTo>
                    <a:pt x="3085" y="1368"/>
                  </a:lnTo>
                  <a:lnTo>
                    <a:pt x="3085" y="1459"/>
                  </a:lnTo>
                  <a:lnTo>
                    <a:pt x="0" y="14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95974" name="Line 5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95941" name="Oval 6"/>
          <p:cNvSpPr>
            <a:spLocks noChangeArrowheads="1"/>
          </p:cNvSpPr>
          <p:nvPr/>
        </p:nvSpPr>
        <p:spPr bwMode="auto">
          <a:xfrm rot="10800000" flipH="1">
            <a:off x="1919288" y="1628775"/>
            <a:ext cx="5295900" cy="21605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5942" name="Rectangle 7"/>
          <p:cNvSpPr>
            <a:spLocks noChangeArrowheads="1"/>
          </p:cNvSpPr>
          <p:nvPr/>
        </p:nvSpPr>
        <p:spPr bwMode="auto">
          <a:xfrm>
            <a:off x="4500563" y="1989138"/>
            <a:ext cx="142875" cy="720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43" name="Oval 8"/>
          <p:cNvSpPr>
            <a:spLocks noChangeArrowheads="1"/>
          </p:cNvSpPr>
          <p:nvPr/>
        </p:nvSpPr>
        <p:spPr bwMode="auto">
          <a:xfrm>
            <a:off x="4427538" y="148431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44" name="Line 9"/>
          <p:cNvSpPr>
            <a:spLocks noChangeShapeType="1"/>
          </p:cNvSpPr>
          <p:nvPr/>
        </p:nvSpPr>
        <p:spPr bwMode="auto">
          <a:xfrm flipV="1">
            <a:off x="2627313" y="2420938"/>
            <a:ext cx="1944687" cy="10080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45" name="Line 10"/>
          <p:cNvSpPr>
            <a:spLocks noChangeShapeType="1"/>
          </p:cNvSpPr>
          <p:nvPr/>
        </p:nvSpPr>
        <p:spPr bwMode="auto">
          <a:xfrm flipH="1">
            <a:off x="2046288" y="2432050"/>
            <a:ext cx="2452687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46" name="Line 11"/>
          <p:cNvSpPr>
            <a:spLocks noChangeShapeType="1"/>
          </p:cNvSpPr>
          <p:nvPr/>
        </p:nvSpPr>
        <p:spPr bwMode="auto">
          <a:xfrm flipH="1">
            <a:off x="2062163" y="2433638"/>
            <a:ext cx="2443162" cy="5540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47" name="Line 12"/>
          <p:cNvSpPr>
            <a:spLocks noChangeShapeType="1"/>
          </p:cNvSpPr>
          <p:nvPr/>
        </p:nvSpPr>
        <p:spPr bwMode="auto">
          <a:xfrm flipH="1" flipV="1">
            <a:off x="2682875" y="1981200"/>
            <a:ext cx="1822450" cy="447675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48" name="Line 13"/>
          <p:cNvSpPr>
            <a:spLocks noChangeShapeType="1"/>
          </p:cNvSpPr>
          <p:nvPr/>
        </p:nvSpPr>
        <p:spPr bwMode="auto">
          <a:xfrm flipH="1" flipV="1">
            <a:off x="3525838" y="1717675"/>
            <a:ext cx="985837" cy="7048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49" name="Line 14"/>
          <p:cNvSpPr>
            <a:spLocks noChangeShapeType="1"/>
          </p:cNvSpPr>
          <p:nvPr/>
        </p:nvSpPr>
        <p:spPr bwMode="auto">
          <a:xfrm flipV="1">
            <a:off x="4511675" y="1692275"/>
            <a:ext cx="34925" cy="7302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0" name="Line 15"/>
          <p:cNvSpPr>
            <a:spLocks noChangeShapeType="1"/>
          </p:cNvSpPr>
          <p:nvPr/>
        </p:nvSpPr>
        <p:spPr bwMode="auto">
          <a:xfrm flipV="1">
            <a:off x="4587875" y="1736725"/>
            <a:ext cx="1076325" cy="701675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1" name="Line 16"/>
          <p:cNvSpPr>
            <a:spLocks noChangeShapeType="1"/>
          </p:cNvSpPr>
          <p:nvPr/>
        </p:nvSpPr>
        <p:spPr bwMode="auto">
          <a:xfrm flipV="1">
            <a:off x="4587875" y="1960563"/>
            <a:ext cx="1893888" cy="473075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2" name="Line 17"/>
          <p:cNvSpPr>
            <a:spLocks noChangeShapeType="1"/>
          </p:cNvSpPr>
          <p:nvPr/>
        </p:nvSpPr>
        <p:spPr bwMode="auto">
          <a:xfrm>
            <a:off x="4592638" y="2433638"/>
            <a:ext cx="25146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3" name="Line 18"/>
          <p:cNvSpPr>
            <a:spLocks noChangeShapeType="1"/>
          </p:cNvSpPr>
          <p:nvPr/>
        </p:nvSpPr>
        <p:spPr bwMode="auto">
          <a:xfrm>
            <a:off x="4597400" y="2443163"/>
            <a:ext cx="2519363" cy="549275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4" name="Line 19"/>
          <p:cNvSpPr>
            <a:spLocks noChangeShapeType="1"/>
          </p:cNvSpPr>
          <p:nvPr/>
        </p:nvSpPr>
        <p:spPr bwMode="auto">
          <a:xfrm>
            <a:off x="4592638" y="2447925"/>
            <a:ext cx="1817687" cy="10160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5" name="Line 20"/>
          <p:cNvSpPr>
            <a:spLocks noChangeShapeType="1"/>
          </p:cNvSpPr>
          <p:nvPr/>
        </p:nvSpPr>
        <p:spPr bwMode="auto">
          <a:xfrm>
            <a:off x="4587875" y="2463800"/>
            <a:ext cx="873125" cy="12446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6" name="Line 21"/>
          <p:cNvSpPr>
            <a:spLocks noChangeShapeType="1"/>
          </p:cNvSpPr>
          <p:nvPr/>
        </p:nvSpPr>
        <p:spPr bwMode="auto">
          <a:xfrm flipH="1">
            <a:off x="4237038" y="2468563"/>
            <a:ext cx="334962" cy="12954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7" name="Line 22"/>
          <p:cNvSpPr>
            <a:spLocks noChangeShapeType="1"/>
          </p:cNvSpPr>
          <p:nvPr/>
        </p:nvSpPr>
        <p:spPr bwMode="auto">
          <a:xfrm flipH="1">
            <a:off x="3336925" y="2463800"/>
            <a:ext cx="1239838" cy="119380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5958" name="Oval 23"/>
          <p:cNvSpPr>
            <a:spLocks noChangeArrowheads="1"/>
          </p:cNvSpPr>
          <p:nvPr/>
        </p:nvSpPr>
        <p:spPr bwMode="auto">
          <a:xfrm>
            <a:off x="3394075" y="15541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59" name="Oval 24"/>
          <p:cNvSpPr>
            <a:spLocks noChangeArrowheads="1"/>
          </p:cNvSpPr>
          <p:nvPr/>
        </p:nvSpPr>
        <p:spPr bwMode="auto">
          <a:xfrm>
            <a:off x="2505075" y="18240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0" name="Oval 25"/>
          <p:cNvSpPr>
            <a:spLocks noChangeArrowheads="1"/>
          </p:cNvSpPr>
          <p:nvPr/>
        </p:nvSpPr>
        <p:spPr bwMode="auto">
          <a:xfrm>
            <a:off x="1858963" y="229870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1" name="Oval 26"/>
          <p:cNvSpPr>
            <a:spLocks noChangeArrowheads="1"/>
          </p:cNvSpPr>
          <p:nvPr/>
        </p:nvSpPr>
        <p:spPr bwMode="auto">
          <a:xfrm>
            <a:off x="1898650" y="286385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2" name="Oval 27"/>
          <p:cNvSpPr>
            <a:spLocks noChangeArrowheads="1"/>
          </p:cNvSpPr>
          <p:nvPr/>
        </p:nvSpPr>
        <p:spPr bwMode="auto">
          <a:xfrm>
            <a:off x="2463800" y="330200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3" name="Oval 28"/>
          <p:cNvSpPr>
            <a:spLocks noChangeArrowheads="1"/>
          </p:cNvSpPr>
          <p:nvPr/>
        </p:nvSpPr>
        <p:spPr bwMode="auto">
          <a:xfrm>
            <a:off x="3197225" y="35258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4" name="Oval 29"/>
          <p:cNvSpPr>
            <a:spLocks noChangeArrowheads="1"/>
          </p:cNvSpPr>
          <p:nvPr/>
        </p:nvSpPr>
        <p:spPr bwMode="auto">
          <a:xfrm>
            <a:off x="4090988" y="364331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5" name="Oval 30"/>
          <p:cNvSpPr>
            <a:spLocks noChangeArrowheads="1"/>
          </p:cNvSpPr>
          <p:nvPr/>
        </p:nvSpPr>
        <p:spPr bwMode="auto">
          <a:xfrm>
            <a:off x="5295900" y="359568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6" name="Oval 31"/>
          <p:cNvSpPr>
            <a:spLocks noChangeArrowheads="1"/>
          </p:cNvSpPr>
          <p:nvPr/>
        </p:nvSpPr>
        <p:spPr bwMode="auto">
          <a:xfrm>
            <a:off x="6243638" y="333851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7" name="Oval 32"/>
          <p:cNvSpPr>
            <a:spLocks noChangeArrowheads="1"/>
          </p:cNvSpPr>
          <p:nvPr/>
        </p:nvSpPr>
        <p:spPr bwMode="auto">
          <a:xfrm>
            <a:off x="6948488" y="2860675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8" name="Oval 33"/>
          <p:cNvSpPr>
            <a:spLocks noChangeArrowheads="1"/>
          </p:cNvSpPr>
          <p:nvPr/>
        </p:nvSpPr>
        <p:spPr bwMode="auto">
          <a:xfrm>
            <a:off x="6951663" y="229870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69" name="Oval 34"/>
          <p:cNvSpPr>
            <a:spLocks noChangeArrowheads="1"/>
          </p:cNvSpPr>
          <p:nvPr/>
        </p:nvSpPr>
        <p:spPr bwMode="auto">
          <a:xfrm>
            <a:off x="6361113" y="1812925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70" name="Oval 35"/>
          <p:cNvSpPr>
            <a:spLocks noChangeArrowheads="1"/>
          </p:cNvSpPr>
          <p:nvPr/>
        </p:nvSpPr>
        <p:spPr bwMode="auto">
          <a:xfrm>
            <a:off x="5532438" y="156368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5971" name="AutoShape 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759575" y="5482009"/>
            <a:ext cx="1112838" cy="5095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295972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031163" y="5482009"/>
            <a:ext cx="835025" cy="5095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Jarduera</a:t>
            </a:r>
          </a:p>
          <a:p>
            <a:pPr algn="ctr" eaLnBrk="1" hangingPunct="1"/>
            <a:r>
              <a:rPr lang="eu-ES" sz="1200"/>
              <a:t>Ebatzi</a:t>
            </a:r>
          </a:p>
        </p:txBody>
      </p:sp>
      <p:pic>
        <p:nvPicPr>
          <p:cNvPr id="4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629194"/>
      </p:ext>
    </p:extLst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AA817A-11FD-4A40-B768-230955FC3AC3}" type="slidenum">
              <a:rPr lang="eu-ES" sz="1400">
                <a:latin typeface="Times" charset="0"/>
              </a:rPr>
              <a:pPr/>
              <a:t>20</a:t>
            </a:fld>
            <a:endParaRPr lang="eu-ES" sz="1400">
              <a:latin typeface="Times" charset="0"/>
            </a:endParaRPr>
          </a:p>
        </p:txBody>
      </p:sp>
      <p:sp>
        <p:nvSpPr>
          <p:cNvPr id="601090" name="Oval 2"/>
          <p:cNvSpPr>
            <a:spLocks noChangeArrowheads="1"/>
          </p:cNvSpPr>
          <p:nvPr/>
        </p:nvSpPr>
        <p:spPr bwMode="auto">
          <a:xfrm>
            <a:off x="611188" y="1268413"/>
            <a:ext cx="4321175" cy="43211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01092" name="Text Box 4"/>
          <p:cNvSpPr txBox="1">
            <a:spLocks noChangeArrowheads="1"/>
          </p:cNvSpPr>
          <p:nvPr/>
        </p:nvSpPr>
        <p:spPr bwMode="auto">
          <a:xfrm>
            <a:off x="171450" y="773262"/>
            <a:ext cx="87915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36 000 km-tako alturan badago, orbitaren erradioa 42 400 km-takoa dela zergatik esaten dugu?</a:t>
            </a:r>
            <a:endParaRPr lang="eu-ES" i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0988" y="908050"/>
            <a:ext cx="5011737" cy="5038725"/>
            <a:chOff x="855" y="572"/>
            <a:chExt cx="3157" cy="3174"/>
          </a:xfrm>
        </p:grpSpPr>
        <p:sp>
          <p:nvSpPr>
            <p:cNvPr id="35855" name="Oval 6"/>
            <p:cNvSpPr>
              <a:spLocks noChangeArrowheads="1"/>
            </p:cNvSpPr>
            <p:nvPr/>
          </p:nvSpPr>
          <p:spPr bwMode="auto">
            <a:xfrm>
              <a:off x="1066" y="800"/>
              <a:ext cx="2720" cy="272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35842" name="Object 7"/>
            <p:cNvGraphicFramePr>
              <a:graphicFrameLocks noChangeAspect="1"/>
            </p:cNvGraphicFramePr>
            <p:nvPr/>
          </p:nvGraphicFramePr>
          <p:xfrm>
            <a:off x="855" y="1951"/>
            <a:ext cx="422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CorelDRAW" r:id="rId4" imgW="1135122" imgH="1177368" progId="CorelDraw.Gráfico.9">
                    <p:embed/>
                  </p:oleObj>
                </mc:Choice>
                <mc:Fallback>
                  <p:oleObj name="CorelDRAW" r:id="rId4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" y="1951"/>
                          <a:ext cx="422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56" name="Rectangle 8"/>
            <p:cNvSpPr>
              <a:spLocks noChangeArrowheads="1"/>
            </p:cNvSpPr>
            <p:nvPr/>
          </p:nvSpPr>
          <p:spPr bwMode="auto">
            <a:xfrm>
              <a:off x="2200" y="3294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857" name="Rectangle 9"/>
            <p:cNvSpPr>
              <a:spLocks noChangeArrowheads="1"/>
            </p:cNvSpPr>
            <p:nvPr/>
          </p:nvSpPr>
          <p:spPr bwMode="auto">
            <a:xfrm>
              <a:off x="3560" y="1933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858" name="Rectangle 10"/>
            <p:cNvSpPr>
              <a:spLocks noChangeArrowheads="1"/>
            </p:cNvSpPr>
            <p:nvPr/>
          </p:nvSpPr>
          <p:spPr bwMode="auto">
            <a:xfrm>
              <a:off x="2200" y="572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92275" y="3429000"/>
            <a:ext cx="1617663" cy="1871663"/>
            <a:chOff x="1066" y="2160"/>
            <a:chExt cx="1019" cy="1179"/>
          </a:xfrm>
        </p:grpSpPr>
        <p:sp>
          <p:nvSpPr>
            <p:cNvPr id="35853" name="Line 12"/>
            <p:cNvSpPr>
              <a:spLocks noChangeShapeType="1"/>
            </p:cNvSpPr>
            <p:nvPr/>
          </p:nvSpPr>
          <p:spPr bwMode="auto">
            <a:xfrm flipH="1">
              <a:off x="1066" y="2160"/>
              <a:ext cx="680" cy="117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854" name="Text Box 13"/>
            <p:cNvSpPr txBox="1">
              <a:spLocks noChangeArrowheads="1"/>
            </p:cNvSpPr>
            <p:nvPr/>
          </p:nvSpPr>
          <p:spPr bwMode="auto">
            <a:xfrm>
              <a:off x="1371" y="2822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42 400 km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11188" y="3068638"/>
            <a:ext cx="1728787" cy="360362"/>
            <a:chOff x="385" y="1933"/>
            <a:chExt cx="1089" cy="227"/>
          </a:xfrm>
        </p:grpSpPr>
        <p:sp>
          <p:nvSpPr>
            <p:cNvPr id="35851" name="Line 15"/>
            <p:cNvSpPr>
              <a:spLocks noChangeShapeType="1"/>
            </p:cNvSpPr>
            <p:nvPr/>
          </p:nvSpPr>
          <p:spPr bwMode="auto">
            <a:xfrm flipH="1">
              <a:off x="385" y="2160"/>
              <a:ext cx="108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5852" name="Text Box 16"/>
            <p:cNvSpPr txBox="1">
              <a:spLocks noChangeArrowheads="1"/>
            </p:cNvSpPr>
            <p:nvPr/>
          </p:nvSpPr>
          <p:spPr bwMode="auto">
            <a:xfrm>
              <a:off x="657" y="1933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36 000 km</a:t>
              </a:r>
            </a:p>
          </p:txBody>
        </p:sp>
      </p:grpSp>
      <p:sp>
        <p:nvSpPr>
          <p:cNvPr id="601105" name="Text Box 17"/>
          <p:cNvSpPr txBox="1">
            <a:spLocks noChangeArrowheads="1"/>
          </p:cNvSpPr>
          <p:nvPr/>
        </p:nvSpPr>
        <p:spPr bwMode="auto">
          <a:xfrm>
            <a:off x="4995863" y="2349500"/>
            <a:ext cx="4159250" cy="17875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Altura lurrazaletik neurtzen baita, orbitaren</a:t>
            </a:r>
          </a:p>
          <a:p>
            <a:pPr algn="ctr" eaLnBrk="1" hangingPunct="1"/>
            <a:r>
              <a:rPr lang="eu-ES"/>
              <a:t>Erradioa lurraren zentrotik </a:t>
            </a:r>
          </a:p>
          <a:p>
            <a:pPr algn="ctr" eaLnBrk="1" hangingPunct="1"/>
            <a:r>
              <a:rPr lang="eu-ES"/>
              <a:t>neurtzen den bitartean.</a:t>
            </a:r>
          </a:p>
          <a:p>
            <a:pPr algn="ctr" eaLnBrk="1" hangingPunct="1"/>
            <a:endParaRPr lang="eu-ES"/>
          </a:p>
          <a:p>
            <a:pPr algn="ctr" eaLnBrk="1" hangingPunct="1">
              <a:lnSpc>
                <a:spcPct val="130000"/>
              </a:lnSpc>
            </a:pPr>
            <a:r>
              <a:rPr lang="eu-ES"/>
              <a:t>Orbitaren erradioa=altura+Lurraren erradioa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42 400 km  =   36 000 km  +  6 400 km</a:t>
            </a:r>
            <a:endParaRPr lang="eu-ES" sz="1400">
              <a:cs typeface="Arial" charset="0"/>
            </a:endParaRP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2416175" y="2905810"/>
            <a:ext cx="893763" cy="8803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263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011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01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01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01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01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01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0" grpId="0" animBg="1"/>
      <p:bldP spid="601090" grpId="1" animBg="1"/>
      <p:bldP spid="601092" grpId="0" animBg="1"/>
      <p:bldP spid="601105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C5130-055C-C74B-AFF4-7542F0E96C07}" type="slidenum">
              <a:rPr lang="eu-ES" sz="1400">
                <a:latin typeface="Times" charset="0"/>
              </a:rPr>
              <a:pPr/>
              <a:t>21</a:t>
            </a:fld>
            <a:endParaRPr lang="eu-ES" sz="1400">
              <a:latin typeface="Times" charset="0"/>
            </a:endParaRPr>
          </a:p>
        </p:txBody>
      </p:sp>
      <p:sp>
        <p:nvSpPr>
          <p:cNvPr id="603138" name="Oval 2"/>
          <p:cNvSpPr>
            <a:spLocks noChangeArrowheads="1"/>
          </p:cNvSpPr>
          <p:nvPr/>
        </p:nvSpPr>
        <p:spPr bwMode="auto">
          <a:xfrm>
            <a:off x="611188" y="1268413"/>
            <a:ext cx="4321175" cy="43211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3917688" y="843268"/>
            <a:ext cx="4990617" cy="85028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Sateliteak lurraren inguruan bira osoa egun baten inguruan ematen badu,</a:t>
            </a:r>
          </a:p>
          <a:p>
            <a:pPr algn="ctr" eaLnBrk="1" hangingPunct="1"/>
            <a:r>
              <a:rPr lang="eu-ES"/>
              <a:t>Zein da satelitearen abiadura km/h-tan?</a:t>
            </a:r>
            <a:endParaRPr lang="eu-ES" i="1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80988" y="908050"/>
            <a:ext cx="5011737" cy="5038725"/>
            <a:chOff x="855" y="572"/>
            <a:chExt cx="3157" cy="3174"/>
          </a:xfrm>
        </p:grpSpPr>
        <p:sp>
          <p:nvSpPr>
            <p:cNvPr id="36879" name="Oval 6"/>
            <p:cNvSpPr>
              <a:spLocks noChangeArrowheads="1"/>
            </p:cNvSpPr>
            <p:nvPr/>
          </p:nvSpPr>
          <p:spPr bwMode="auto">
            <a:xfrm>
              <a:off x="1066" y="800"/>
              <a:ext cx="2720" cy="272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36866" name="Object 7"/>
            <p:cNvGraphicFramePr>
              <a:graphicFrameLocks noChangeAspect="1"/>
            </p:cNvGraphicFramePr>
            <p:nvPr/>
          </p:nvGraphicFramePr>
          <p:xfrm>
            <a:off x="855" y="1951"/>
            <a:ext cx="422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CorelDRAW" r:id="rId4" imgW="1135122" imgH="1177368" progId="CorelDraw.Gráfico.9">
                    <p:embed/>
                  </p:oleObj>
                </mc:Choice>
                <mc:Fallback>
                  <p:oleObj name="CorelDRAW" r:id="rId4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" y="1951"/>
                          <a:ext cx="422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80" name="Rectangle 8"/>
            <p:cNvSpPr>
              <a:spLocks noChangeArrowheads="1"/>
            </p:cNvSpPr>
            <p:nvPr/>
          </p:nvSpPr>
          <p:spPr bwMode="auto">
            <a:xfrm>
              <a:off x="2200" y="3294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1" name="Rectangle 9"/>
            <p:cNvSpPr>
              <a:spLocks noChangeArrowheads="1"/>
            </p:cNvSpPr>
            <p:nvPr/>
          </p:nvSpPr>
          <p:spPr bwMode="auto">
            <a:xfrm>
              <a:off x="3560" y="1933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2" name="Rectangle 10"/>
            <p:cNvSpPr>
              <a:spLocks noChangeArrowheads="1"/>
            </p:cNvSpPr>
            <p:nvPr/>
          </p:nvSpPr>
          <p:spPr bwMode="auto">
            <a:xfrm>
              <a:off x="2200" y="572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92275" y="3429000"/>
            <a:ext cx="1617663" cy="1871663"/>
            <a:chOff x="1066" y="2160"/>
            <a:chExt cx="1019" cy="1179"/>
          </a:xfrm>
        </p:grpSpPr>
        <p:sp>
          <p:nvSpPr>
            <p:cNvPr id="36877" name="Line 12"/>
            <p:cNvSpPr>
              <a:spLocks noChangeShapeType="1"/>
            </p:cNvSpPr>
            <p:nvPr/>
          </p:nvSpPr>
          <p:spPr bwMode="auto">
            <a:xfrm flipH="1">
              <a:off x="1066" y="2160"/>
              <a:ext cx="680" cy="1179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878" name="Text Box 13"/>
            <p:cNvSpPr txBox="1">
              <a:spLocks noChangeArrowheads="1"/>
            </p:cNvSpPr>
            <p:nvPr/>
          </p:nvSpPr>
          <p:spPr bwMode="auto">
            <a:xfrm>
              <a:off x="1371" y="2822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42 400 km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11188" y="3068638"/>
            <a:ext cx="1728787" cy="360362"/>
            <a:chOff x="385" y="1933"/>
            <a:chExt cx="1089" cy="227"/>
          </a:xfrm>
        </p:grpSpPr>
        <p:sp>
          <p:nvSpPr>
            <p:cNvPr id="36875" name="Line 15"/>
            <p:cNvSpPr>
              <a:spLocks noChangeShapeType="1"/>
            </p:cNvSpPr>
            <p:nvPr/>
          </p:nvSpPr>
          <p:spPr bwMode="auto">
            <a:xfrm flipH="1">
              <a:off x="385" y="2160"/>
              <a:ext cx="1089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6876" name="Text Box 16"/>
            <p:cNvSpPr txBox="1">
              <a:spLocks noChangeArrowheads="1"/>
            </p:cNvSpPr>
            <p:nvPr/>
          </p:nvSpPr>
          <p:spPr bwMode="auto">
            <a:xfrm>
              <a:off x="657" y="1933"/>
              <a:ext cx="7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36 000 km</a:t>
              </a:r>
            </a:p>
          </p:txBody>
        </p:sp>
      </p:grpSp>
      <p:sp>
        <p:nvSpPr>
          <p:cNvPr id="603153" name="Text Box 17"/>
          <p:cNvSpPr txBox="1">
            <a:spLocks noChangeArrowheads="1"/>
          </p:cNvSpPr>
          <p:nvPr/>
        </p:nvSpPr>
        <p:spPr bwMode="auto">
          <a:xfrm>
            <a:off x="5357813" y="2420938"/>
            <a:ext cx="3363912" cy="19335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Bira baten luzera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L</a:t>
            </a:r>
            <a:r>
              <a:rPr lang="eu-ES"/>
              <a:t> = 2 </a:t>
            </a:r>
            <a:r>
              <a:rPr lang="eu-ES">
                <a:cs typeface="Arial" charset="0"/>
              </a:rPr>
              <a:t>π </a:t>
            </a:r>
            <a:r>
              <a:rPr lang="eu-ES" i="1">
                <a:cs typeface="Arial" charset="0"/>
              </a:rPr>
              <a:t>R</a:t>
            </a:r>
            <a:r>
              <a:rPr lang="eu-ES" baseline="-25000">
                <a:cs typeface="Arial" charset="0"/>
              </a:rPr>
              <a:t>orbita</a:t>
            </a:r>
            <a:endParaRPr lang="eu-ES">
              <a:cs typeface="Arial" charset="0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eu-ES" i="1">
                <a:cs typeface="Arial" charset="0"/>
              </a:rPr>
              <a:t>L</a:t>
            </a:r>
            <a:r>
              <a:rPr lang="eu-ES">
                <a:cs typeface="Arial" charset="0"/>
              </a:rPr>
              <a:t> = 2 · 3,14 · 42 400 = 266 272 km</a:t>
            </a:r>
            <a:r>
              <a:rPr lang="eu-ES"/>
              <a:t> </a:t>
            </a:r>
          </a:p>
          <a:p>
            <a:pPr algn="ctr" eaLnBrk="1" hangingPunct="1"/>
            <a:r>
              <a:rPr lang="eu-ES"/>
              <a:t>Distantzia hori egiteko sateliteak </a:t>
            </a:r>
          </a:p>
          <a:p>
            <a:pPr algn="ctr" eaLnBrk="1" hangingPunct="1"/>
            <a:r>
              <a:rPr lang="eu-ES"/>
              <a:t>24 ordu behar ditu. Abiadura da: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 </a:t>
            </a:r>
            <a:r>
              <a:rPr lang="eu-ES" i="1"/>
              <a:t>v</a:t>
            </a:r>
            <a:r>
              <a:rPr lang="eu-ES"/>
              <a:t> = 266 272/24 = 11 095 km/h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2416175" y="2771103"/>
            <a:ext cx="893763" cy="8274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61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03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03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03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03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03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03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03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8" presetID="8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 animBg="1"/>
      <p:bldP spid="603138" grpId="1" animBg="1"/>
      <p:bldP spid="603140" grpId="0" animBg="1"/>
      <p:bldP spid="60315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EC6415-E8FE-9C4F-A1F7-2E06982C9F4F}" type="slidenum">
              <a:rPr lang="eu-ES" sz="1400">
                <a:latin typeface="Times" charset="0"/>
              </a:rPr>
              <a:pPr/>
              <a:t>22</a:t>
            </a:fld>
            <a:endParaRPr lang="eu-ES" sz="1400">
              <a:latin typeface="Times" charset="0"/>
            </a:endParaRPr>
          </a:p>
        </p:txBody>
      </p:sp>
      <p:sp>
        <p:nvSpPr>
          <p:cNvPr id="605186" name="Text Box 2"/>
          <p:cNvSpPr txBox="1">
            <a:spLocks noChangeArrowheads="1"/>
          </p:cNvSpPr>
          <p:nvPr/>
        </p:nvSpPr>
        <p:spPr bwMode="auto">
          <a:xfrm>
            <a:off x="2432050" y="1279525"/>
            <a:ext cx="42465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Satelitearengan zein indarrek eragiten dute? </a:t>
            </a:r>
          </a:p>
        </p:txBody>
      </p:sp>
      <p:grpSp>
        <p:nvGrpSpPr>
          <p:cNvPr id="37893" name="Group 3"/>
          <p:cNvGrpSpPr>
            <a:grpSpLocks/>
          </p:cNvGrpSpPr>
          <p:nvPr/>
        </p:nvGrpSpPr>
        <p:grpSpPr bwMode="auto">
          <a:xfrm>
            <a:off x="250825" y="908050"/>
            <a:ext cx="5011738" cy="5038725"/>
            <a:chOff x="855" y="572"/>
            <a:chExt cx="3157" cy="3174"/>
          </a:xfrm>
        </p:grpSpPr>
        <p:sp>
          <p:nvSpPr>
            <p:cNvPr id="37906" name="Oval 4"/>
            <p:cNvSpPr>
              <a:spLocks noChangeArrowheads="1"/>
            </p:cNvSpPr>
            <p:nvPr/>
          </p:nvSpPr>
          <p:spPr bwMode="auto">
            <a:xfrm>
              <a:off x="1066" y="800"/>
              <a:ext cx="2720" cy="272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37890" name="Object 5"/>
            <p:cNvGraphicFramePr>
              <a:graphicFrameLocks noChangeAspect="1"/>
            </p:cNvGraphicFramePr>
            <p:nvPr/>
          </p:nvGraphicFramePr>
          <p:xfrm>
            <a:off x="855" y="1951"/>
            <a:ext cx="422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CorelDRAW" r:id="rId4" imgW="1135122" imgH="1177368" progId="CorelDraw.Gráfico.9">
                    <p:embed/>
                  </p:oleObj>
                </mc:Choice>
                <mc:Fallback>
                  <p:oleObj name="CorelDRAW" r:id="rId4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5" y="1951"/>
                          <a:ext cx="422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907" name="Rectangle 6"/>
            <p:cNvSpPr>
              <a:spLocks noChangeArrowheads="1"/>
            </p:cNvSpPr>
            <p:nvPr/>
          </p:nvSpPr>
          <p:spPr bwMode="auto">
            <a:xfrm>
              <a:off x="2200" y="3294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08" name="Rectangle 7"/>
            <p:cNvSpPr>
              <a:spLocks noChangeArrowheads="1"/>
            </p:cNvSpPr>
            <p:nvPr/>
          </p:nvSpPr>
          <p:spPr bwMode="auto">
            <a:xfrm>
              <a:off x="3560" y="1933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09" name="Rectangle 8"/>
            <p:cNvSpPr>
              <a:spLocks noChangeArrowheads="1"/>
            </p:cNvSpPr>
            <p:nvPr/>
          </p:nvSpPr>
          <p:spPr bwMode="auto">
            <a:xfrm>
              <a:off x="2200" y="572"/>
              <a:ext cx="452" cy="4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7894" name="Oval 9"/>
          <p:cNvSpPr>
            <a:spLocks noChangeArrowheads="1"/>
          </p:cNvSpPr>
          <p:nvPr/>
        </p:nvSpPr>
        <p:spPr bwMode="auto">
          <a:xfrm>
            <a:off x="581025" y="1268413"/>
            <a:ext cx="4321175" cy="43211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7895" name="Line 10"/>
          <p:cNvSpPr>
            <a:spLocks noChangeShapeType="1"/>
          </p:cNvSpPr>
          <p:nvPr/>
        </p:nvSpPr>
        <p:spPr bwMode="auto">
          <a:xfrm flipV="1">
            <a:off x="2741613" y="4652963"/>
            <a:ext cx="0" cy="9366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7896" name="Text Box 11"/>
          <p:cNvSpPr txBox="1">
            <a:spLocks noChangeArrowheads="1"/>
          </p:cNvSpPr>
          <p:nvPr/>
        </p:nvSpPr>
        <p:spPr bwMode="auto">
          <a:xfrm>
            <a:off x="2813050" y="4797425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i="1">
              <a:solidFill>
                <a:schemeClr val="accent1"/>
              </a:solidFill>
            </a:endParaRPr>
          </a:p>
        </p:txBody>
      </p:sp>
      <p:sp>
        <p:nvSpPr>
          <p:cNvPr id="37897" name="Text Box 12"/>
          <p:cNvSpPr txBox="1">
            <a:spLocks noChangeArrowheads="1"/>
          </p:cNvSpPr>
          <p:nvPr/>
        </p:nvSpPr>
        <p:spPr bwMode="auto">
          <a:xfrm>
            <a:off x="4037013" y="29972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i="1">
              <a:solidFill>
                <a:schemeClr val="accent1"/>
              </a:solidFill>
            </a:endParaRPr>
          </a:p>
        </p:txBody>
      </p:sp>
      <p:sp>
        <p:nvSpPr>
          <p:cNvPr id="37898" name="Text Box 13"/>
          <p:cNvSpPr txBox="1">
            <a:spLocks noChangeArrowheads="1"/>
          </p:cNvSpPr>
          <p:nvPr/>
        </p:nvSpPr>
        <p:spPr bwMode="auto">
          <a:xfrm>
            <a:off x="2020888" y="14843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i="1">
              <a:solidFill>
                <a:schemeClr val="accent1"/>
              </a:solidFill>
            </a:endParaRPr>
          </a:p>
        </p:txBody>
      </p: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741613" y="1268413"/>
            <a:ext cx="0" cy="9366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81025" y="3429000"/>
            <a:ext cx="949325" cy="407988"/>
            <a:chOff x="366" y="2160"/>
            <a:chExt cx="598" cy="257"/>
          </a:xfrm>
        </p:grpSpPr>
        <p:sp>
          <p:nvSpPr>
            <p:cNvPr id="37904" name="Text Box 16"/>
            <p:cNvSpPr txBox="1">
              <a:spLocks noChangeArrowheads="1"/>
            </p:cNvSpPr>
            <p:nvPr/>
          </p:nvSpPr>
          <p:spPr bwMode="auto">
            <a:xfrm>
              <a:off x="638" y="220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L,S</a:t>
              </a:r>
              <a:endParaRPr lang="eu-ES" i="1"/>
            </a:p>
          </p:txBody>
        </p: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 rot="5400000" flipV="1">
              <a:off x="661" y="1865"/>
              <a:ext cx="0" cy="59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7901" name="Line 18"/>
          <p:cNvSpPr>
            <a:spLocks noChangeShapeType="1"/>
          </p:cNvSpPr>
          <p:nvPr/>
        </p:nvSpPr>
        <p:spPr bwMode="auto">
          <a:xfrm rot="-5400000" flipH="1" flipV="1">
            <a:off x="4433888" y="2960687"/>
            <a:ext cx="0" cy="9366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05204" name="Text Box 20"/>
          <p:cNvSpPr txBox="1">
            <a:spLocks noChangeArrowheads="1"/>
          </p:cNvSpPr>
          <p:nvPr/>
        </p:nvSpPr>
        <p:spPr bwMode="auto">
          <a:xfrm>
            <a:off x="5292725" y="2420938"/>
            <a:ext cx="3559175" cy="6635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Satelitearengan soilik lurraren erakarpen indarrak eragiten du.</a:t>
            </a:r>
          </a:p>
        </p:txBody>
      </p:sp>
      <p:pic>
        <p:nvPicPr>
          <p:cNvPr id="23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2205038" y="2997200"/>
            <a:ext cx="1046590" cy="83978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46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052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0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nimBg="1"/>
      <p:bldP spid="605204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C3BAE0-3366-A444-A9A1-0D8EE77F2B52}" type="slidenum">
              <a:rPr lang="eu-ES" sz="1400">
                <a:latin typeface="Times" charset="0"/>
              </a:rPr>
              <a:pPr/>
              <a:t>23</a:t>
            </a:fld>
            <a:endParaRPr lang="eu-ES" sz="1400">
              <a:latin typeface="Times" charset="0"/>
            </a:endParaRPr>
          </a:p>
        </p:txBody>
      </p:sp>
      <p:sp>
        <p:nvSpPr>
          <p:cNvPr id="607234" name="Text Box 2"/>
          <p:cNvSpPr txBox="1">
            <a:spLocks noChangeArrowheads="1"/>
          </p:cNvSpPr>
          <p:nvPr/>
        </p:nvSpPr>
        <p:spPr bwMode="auto">
          <a:xfrm>
            <a:off x="2454275" y="1035050"/>
            <a:ext cx="4246563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Satelitearengan zein indarrek eragiten dute? </a:t>
            </a:r>
          </a:p>
          <a:p>
            <a:pPr algn="ctr" eaLnBrk="1" hangingPunct="1"/>
            <a:r>
              <a:rPr lang="eu-ES"/>
              <a:t>Zergatik ez da lurrean erortzen?</a:t>
            </a:r>
            <a:endParaRPr lang="eu-ES" i="1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0825" y="908050"/>
            <a:ext cx="5011738" cy="5038725"/>
            <a:chOff x="177" y="572"/>
            <a:chExt cx="3157" cy="3174"/>
          </a:xfrm>
        </p:grpSpPr>
        <p:grpSp>
          <p:nvGrpSpPr>
            <p:cNvPr id="38920" name="Group 4"/>
            <p:cNvGrpSpPr>
              <a:grpSpLocks/>
            </p:cNvGrpSpPr>
            <p:nvPr/>
          </p:nvGrpSpPr>
          <p:grpSpPr bwMode="auto">
            <a:xfrm>
              <a:off x="177" y="572"/>
              <a:ext cx="3157" cy="3174"/>
              <a:chOff x="855" y="572"/>
              <a:chExt cx="3157" cy="3174"/>
            </a:xfrm>
          </p:grpSpPr>
          <p:sp>
            <p:nvSpPr>
              <p:cNvPr id="38930" name="Oval 5"/>
              <p:cNvSpPr>
                <a:spLocks noChangeArrowheads="1"/>
              </p:cNvSpPr>
              <p:nvPr/>
            </p:nvSpPr>
            <p:spPr bwMode="auto">
              <a:xfrm>
                <a:off x="1066" y="800"/>
                <a:ext cx="2720" cy="272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38914" name="Object 6"/>
              <p:cNvGraphicFramePr>
                <a:graphicFrameLocks noChangeAspect="1"/>
              </p:cNvGraphicFramePr>
              <p:nvPr/>
            </p:nvGraphicFramePr>
            <p:xfrm>
              <a:off x="855" y="1951"/>
              <a:ext cx="422" cy="4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0" name="CorelDRAW" r:id="rId4" imgW="1135122" imgH="1177368" progId="CorelDraw.Gráfico.9">
                      <p:embed/>
                    </p:oleObj>
                  </mc:Choice>
                  <mc:Fallback>
                    <p:oleObj name="CorelDRAW" r:id="rId4" imgW="1135122" imgH="1177368" progId="CorelDraw.Gráfico.9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5" y="1951"/>
                            <a:ext cx="422" cy="4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31" name="Rectangle 7"/>
              <p:cNvSpPr>
                <a:spLocks noChangeArrowheads="1"/>
              </p:cNvSpPr>
              <p:nvPr/>
            </p:nvSpPr>
            <p:spPr bwMode="auto">
              <a:xfrm>
                <a:off x="2200" y="3294"/>
                <a:ext cx="452" cy="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932" name="Rectangle 8"/>
              <p:cNvSpPr>
                <a:spLocks noChangeArrowheads="1"/>
              </p:cNvSpPr>
              <p:nvPr/>
            </p:nvSpPr>
            <p:spPr bwMode="auto">
              <a:xfrm>
                <a:off x="3560" y="1933"/>
                <a:ext cx="452" cy="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933" name="Rectangle 9"/>
              <p:cNvSpPr>
                <a:spLocks noChangeArrowheads="1"/>
              </p:cNvSpPr>
              <p:nvPr/>
            </p:nvSpPr>
            <p:spPr bwMode="auto">
              <a:xfrm>
                <a:off x="2200" y="572"/>
                <a:ext cx="452" cy="4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38921" name="Oval 10"/>
            <p:cNvSpPr>
              <a:spLocks noChangeArrowheads="1"/>
            </p:cNvSpPr>
            <p:nvPr/>
          </p:nvSpPr>
          <p:spPr bwMode="auto">
            <a:xfrm>
              <a:off x="385" y="799"/>
              <a:ext cx="2722" cy="2722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dash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922" name="Line 11"/>
            <p:cNvSpPr>
              <a:spLocks noChangeShapeType="1"/>
            </p:cNvSpPr>
            <p:nvPr/>
          </p:nvSpPr>
          <p:spPr bwMode="auto">
            <a:xfrm flipV="1">
              <a:off x="1746" y="2931"/>
              <a:ext cx="0" cy="5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923" name="Text Box 12"/>
            <p:cNvSpPr txBox="1">
              <a:spLocks noChangeArrowheads="1"/>
            </p:cNvSpPr>
            <p:nvPr/>
          </p:nvSpPr>
          <p:spPr bwMode="auto">
            <a:xfrm>
              <a:off x="1791" y="3022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s-ES" i="1">
                <a:solidFill>
                  <a:schemeClr val="accent1"/>
                </a:solidFill>
              </a:endParaRPr>
            </a:p>
          </p:txBody>
        </p:sp>
        <p:sp>
          <p:nvSpPr>
            <p:cNvPr id="38924" name="Text Box 13"/>
            <p:cNvSpPr txBox="1">
              <a:spLocks noChangeArrowheads="1"/>
            </p:cNvSpPr>
            <p:nvPr/>
          </p:nvSpPr>
          <p:spPr bwMode="auto">
            <a:xfrm>
              <a:off x="2562" y="1888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s-ES" i="1">
                <a:solidFill>
                  <a:schemeClr val="accent1"/>
                </a:solidFill>
              </a:endParaRPr>
            </a:p>
          </p:txBody>
        </p:sp>
        <p:sp>
          <p:nvSpPr>
            <p:cNvPr id="38925" name="Text Box 14"/>
            <p:cNvSpPr txBox="1">
              <a:spLocks noChangeArrowheads="1"/>
            </p:cNvSpPr>
            <p:nvPr/>
          </p:nvSpPr>
          <p:spPr bwMode="auto">
            <a:xfrm>
              <a:off x="1292" y="935"/>
              <a:ext cx="1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endParaRPr lang="es-ES" i="1">
                <a:solidFill>
                  <a:schemeClr val="accent1"/>
                </a:solidFill>
              </a:endParaRPr>
            </a:p>
          </p:txBody>
        </p:sp>
        <p:sp>
          <p:nvSpPr>
            <p:cNvPr id="38926" name="Text Box 15"/>
            <p:cNvSpPr txBox="1">
              <a:spLocks noChangeArrowheads="1"/>
            </p:cNvSpPr>
            <p:nvPr/>
          </p:nvSpPr>
          <p:spPr bwMode="auto">
            <a:xfrm>
              <a:off x="657" y="220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L,S</a:t>
              </a:r>
              <a:endParaRPr lang="eu-ES" i="1"/>
            </a:p>
          </p:txBody>
        </p:sp>
        <p:sp>
          <p:nvSpPr>
            <p:cNvPr id="38927" name="Line 16"/>
            <p:cNvSpPr>
              <a:spLocks noChangeShapeType="1"/>
            </p:cNvSpPr>
            <p:nvPr/>
          </p:nvSpPr>
          <p:spPr bwMode="auto">
            <a:xfrm flipH="1">
              <a:off x="1746" y="799"/>
              <a:ext cx="0" cy="5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928" name="Line 17"/>
            <p:cNvSpPr>
              <a:spLocks noChangeShapeType="1"/>
            </p:cNvSpPr>
            <p:nvPr/>
          </p:nvSpPr>
          <p:spPr bwMode="auto">
            <a:xfrm rot="5400000" flipV="1">
              <a:off x="680" y="1865"/>
              <a:ext cx="0" cy="59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8929" name="Line 18"/>
            <p:cNvSpPr>
              <a:spLocks noChangeShapeType="1"/>
            </p:cNvSpPr>
            <p:nvPr/>
          </p:nvSpPr>
          <p:spPr bwMode="auto">
            <a:xfrm rot="-5400000" flipH="1" flipV="1">
              <a:off x="2812" y="1865"/>
              <a:ext cx="0" cy="59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07252" name="Text Box 20"/>
          <p:cNvSpPr txBox="1">
            <a:spLocks noChangeArrowheads="1"/>
          </p:cNvSpPr>
          <p:nvPr/>
        </p:nvSpPr>
        <p:spPr bwMode="auto">
          <a:xfrm>
            <a:off x="5292725" y="2420938"/>
            <a:ext cx="3559175" cy="16414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Eragiten duen indar bakarra lurraren erakarpen indarra da.</a:t>
            </a:r>
          </a:p>
          <a:p>
            <a:pPr algn="ctr" eaLnBrk="1" hangingPunct="1"/>
            <a:r>
              <a:rPr lang="eu-ES"/>
              <a:t>Lurrera ez da erortzen </a:t>
            </a:r>
          </a:p>
          <a:p>
            <a:pPr algn="ctr" eaLnBrk="1" hangingPunct="1"/>
            <a:r>
              <a:rPr lang="eu-ES"/>
              <a:t>Indar horren eragina una bakoitzean sateliteak daraman mugimenduaren norabidea aldatzea baita.</a:t>
            </a:r>
          </a:p>
        </p:txBody>
      </p:sp>
      <p:pic>
        <p:nvPicPr>
          <p:cNvPr id="23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2597454" y="2997200"/>
            <a:ext cx="1368121" cy="10652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25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07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07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07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4" grpId="0" build="p"/>
      <p:bldP spid="60725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2195513" y="3097213"/>
            <a:ext cx="940672" cy="7397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669219-7AD4-3C44-9739-A7232EAD4AF4}" type="slidenum">
              <a:rPr lang="eu-ES" sz="1400">
                <a:latin typeface="Times" charset="0"/>
              </a:rPr>
              <a:pPr/>
              <a:t>24</a:t>
            </a:fld>
            <a:endParaRPr lang="eu-ES" sz="1400">
              <a:latin typeface="Times" charset="0"/>
            </a:endParaRPr>
          </a:p>
        </p:txBody>
      </p:sp>
      <p:sp>
        <p:nvSpPr>
          <p:cNvPr id="609283" name="Text Box 3"/>
          <p:cNvSpPr txBox="1">
            <a:spLocks noChangeArrowheads="1"/>
          </p:cNvSpPr>
          <p:nvPr/>
        </p:nvSpPr>
        <p:spPr bwMode="auto">
          <a:xfrm>
            <a:off x="919163" y="1289468"/>
            <a:ext cx="7519987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Satelitea orbitan jartzerakoan 36 000 km-ko alturan pausagunean ipini izan balitz,</a:t>
            </a:r>
          </a:p>
          <a:p>
            <a:pPr algn="ctr" eaLnBrk="1" hangingPunct="1"/>
            <a:r>
              <a:rPr lang="eu-ES"/>
              <a:t>Zer gertatuko litzaioke sateliteari?</a:t>
            </a:r>
            <a:endParaRPr lang="eu-ES" i="1"/>
          </a:p>
        </p:txBody>
      </p:sp>
      <p:sp>
        <p:nvSpPr>
          <p:cNvPr id="39942" name="Oval 4"/>
          <p:cNvSpPr>
            <a:spLocks noChangeArrowheads="1"/>
          </p:cNvSpPr>
          <p:nvPr/>
        </p:nvSpPr>
        <p:spPr bwMode="auto">
          <a:xfrm>
            <a:off x="615950" y="1270000"/>
            <a:ext cx="4318000" cy="4318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09285" name="Text Box 5"/>
          <p:cNvSpPr txBox="1">
            <a:spLocks noChangeArrowheads="1"/>
          </p:cNvSpPr>
          <p:nvPr/>
        </p:nvSpPr>
        <p:spPr bwMode="auto">
          <a:xfrm>
            <a:off x="1042988" y="3500438"/>
            <a:ext cx="51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L,S</a:t>
            </a:r>
            <a:endParaRPr lang="eu-ES" i="1"/>
          </a:p>
        </p:txBody>
      </p:sp>
      <p:graphicFrame>
        <p:nvGraphicFramePr>
          <p:cNvPr id="609286" name="Object 6"/>
          <p:cNvGraphicFramePr>
            <a:graphicFrameLocks noChangeAspect="1"/>
          </p:cNvGraphicFramePr>
          <p:nvPr/>
        </p:nvGraphicFramePr>
        <p:xfrm>
          <a:off x="280988" y="3097213"/>
          <a:ext cx="6699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orelDRAW" r:id="rId4" imgW="1135122" imgH="1177368" progId="CorelDraw.Gráfico.9">
                  <p:embed/>
                </p:oleObj>
              </mc:Choice>
              <mc:Fallback>
                <p:oleObj name="CorelDRAW" r:id="rId4" imgW="1135122" imgH="1177368" progId="CorelDraw.Gráfico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3097213"/>
                        <a:ext cx="6699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9287" name="Line 7"/>
          <p:cNvSpPr>
            <a:spLocks noChangeShapeType="1"/>
          </p:cNvSpPr>
          <p:nvPr/>
        </p:nvSpPr>
        <p:spPr bwMode="auto">
          <a:xfrm rot="5400000" flipV="1">
            <a:off x="1079501" y="2960687"/>
            <a:ext cx="0" cy="936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09288" name="Rectangle 8"/>
          <p:cNvSpPr>
            <a:spLocks noChangeArrowheads="1"/>
          </p:cNvSpPr>
          <p:nvPr/>
        </p:nvSpPr>
        <p:spPr bwMode="auto">
          <a:xfrm>
            <a:off x="4567637" y="2699862"/>
            <a:ext cx="4480714" cy="147732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Satelitea, lurrak erakarriko luke,</a:t>
            </a:r>
          </a:p>
          <a:p>
            <a:pPr algn="ctr" eaLnBrk="1" hangingPunct="1"/>
            <a:r>
              <a:rPr lang="eu-ES" dirty="0"/>
              <a:t>eroriz.</a:t>
            </a:r>
          </a:p>
          <a:p>
            <a:pPr algn="ctr" eaLnBrk="1" hangingPunct="1"/>
            <a:r>
              <a:rPr lang="eu-ES" dirty="0"/>
              <a:t>Ekiditeko, egon behar duten alturan kokatzen </a:t>
            </a:r>
          </a:p>
          <a:p>
            <a:pPr algn="ctr" eaLnBrk="1" hangingPunct="1"/>
            <a:r>
              <a:rPr lang="eu-ES" dirty="0"/>
              <a:t>dira sateliteak, ez erortzeko eta ez aldentzeko </a:t>
            </a:r>
          </a:p>
          <a:p>
            <a:pPr algn="ctr" eaLnBrk="1" hangingPunct="1"/>
            <a:r>
              <a:rPr lang="eu-ES" dirty="0"/>
              <a:t>beharrezkoa den abiadura egokian</a:t>
            </a:r>
            <a:r>
              <a:rPr lang="eu-ES" dirty="0" smtClean="0"/>
              <a:t>.</a:t>
            </a:r>
            <a:endParaRPr lang="eu-ES" dirty="0"/>
          </a:p>
        </p:txBody>
      </p:sp>
      <p:sp>
        <p:nvSpPr>
          <p:cNvPr id="609289" name="Line 9"/>
          <p:cNvSpPr>
            <a:spLocks noChangeShapeType="1"/>
          </p:cNvSpPr>
          <p:nvPr/>
        </p:nvSpPr>
        <p:spPr bwMode="auto">
          <a:xfrm rot="5400000" flipV="1">
            <a:off x="2987676" y="2636837"/>
            <a:ext cx="0" cy="15843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09290" name="Text Box 10"/>
          <p:cNvSpPr txBox="1">
            <a:spLocks noChangeArrowheads="1"/>
          </p:cNvSpPr>
          <p:nvPr/>
        </p:nvSpPr>
        <p:spPr bwMode="auto">
          <a:xfrm>
            <a:off x="3276600" y="3500438"/>
            <a:ext cx="51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L,S</a:t>
            </a:r>
            <a:endParaRPr lang="eu-ES" i="1"/>
          </a:p>
        </p:txBody>
      </p:sp>
      <p:pic>
        <p:nvPicPr>
          <p:cNvPr id="12" name="Imagen 9" descr="Creative Commons License">
            <a:hlinkClick r:id="rId6" tooltip="&quot;Creative Commons License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11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547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092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609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09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09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09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63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0.15695 -0.00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09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47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09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0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09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09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609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animBg="1"/>
      <p:bldP spid="609285" grpId="0"/>
      <p:bldP spid="609287" grpId="0" animBg="1"/>
      <p:bldP spid="609288" grpId="0" build="p" animBg="1"/>
      <p:bldP spid="609289" grpId="0" animBg="1"/>
      <p:bldP spid="6092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988AD4-5F6A-C045-AE11-43BB5D5E628F}" type="slidenum">
              <a:rPr lang="eu-ES" sz="1400">
                <a:latin typeface="Times" charset="0"/>
              </a:rPr>
              <a:pPr/>
              <a:t>25</a:t>
            </a:fld>
            <a:endParaRPr lang="eu-ES" sz="1400">
              <a:latin typeface="Times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1188" y="1484313"/>
            <a:ext cx="4321175" cy="4032250"/>
            <a:chOff x="385" y="935"/>
            <a:chExt cx="2722" cy="2540"/>
          </a:xfrm>
        </p:grpSpPr>
        <p:sp>
          <p:nvSpPr>
            <p:cNvPr id="40973" name="Oval 3"/>
            <p:cNvSpPr>
              <a:spLocks noChangeArrowheads="1"/>
            </p:cNvSpPr>
            <p:nvPr/>
          </p:nvSpPr>
          <p:spPr bwMode="auto">
            <a:xfrm>
              <a:off x="431" y="935"/>
              <a:ext cx="2676" cy="25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40963" name="Object 4"/>
            <p:cNvGraphicFramePr>
              <a:graphicFrameLocks noChangeAspect="1"/>
            </p:cNvGraphicFramePr>
            <p:nvPr/>
          </p:nvGraphicFramePr>
          <p:xfrm>
            <a:off x="385" y="2069"/>
            <a:ext cx="160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CorelDRAW" r:id="rId4" imgW="1135122" imgH="1177368" progId="CorelDraw.Gráfico.9">
                    <p:embed/>
                  </p:oleObj>
                </mc:Choice>
                <mc:Fallback>
                  <p:oleObj name="CorelDRAW" r:id="rId4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" y="2069"/>
                          <a:ext cx="160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1334" name="Text Box 6"/>
          <p:cNvSpPr txBox="1">
            <a:spLocks noChangeArrowheads="1"/>
          </p:cNvSpPr>
          <p:nvPr/>
        </p:nvSpPr>
        <p:spPr bwMode="auto">
          <a:xfrm>
            <a:off x="1119188" y="1482637"/>
            <a:ext cx="704532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Seasat 1 satelitea olatuen altura, itsas azaleko tenperatura neurtzeko eta abar erabiltzen den satelitea da, Lurraren inguruan biraka dabil </a:t>
            </a:r>
          </a:p>
          <a:p>
            <a:pPr algn="ctr" eaLnBrk="1" hangingPunct="1"/>
            <a:r>
              <a:rPr lang="eu-ES"/>
              <a:t>750 km-tara. hispasat edo Seasat sateliteetatik zeinek du biratze-abiadura handiena? Zergatik?</a:t>
            </a:r>
          </a:p>
        </p:txBody>
      </p:sp>
      <p:sp>
        <p:nvSpPr>
          <p:cNvPr id="611335" name="Rectangle 7"/>
          <p:cNvSpPr>
            <a:spLocks noChangeArrowheads="1"/>
          </p:cNvSpPr>
          <p:nvPr/>
        </p:nvSpPr>
        <p:spPr bwMode="auto">
          <a:xfrm>
            <a:off x="4621918" y="3573463"/>
            <a:ext cx="4271257" cy="177641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/>
              <a:t>Biratze-abiadura handiena  lurrarekiko satelite gertuenak du. Hala izan behar du satelitearengan egiten du erakarpen indar handiena duelako eta lurrera erortze indarra konpentsatzeko abiadura handiagoa behar baita.</a:t>
            </a:r>
          </a:p>
        </p:txBody>
      </p:sp>
      <p:sp>
        <p:nvSpPr>
          <p:cNvPr id="611336" name="Text Box 8"/>
          <p:cNvSpPr txBox="1">
            <a:spLocks noChangeArrowheads="1"/>
          </p:cNvSpPr>
          <p:nvPr/>
        </p:nvSpPr>
        <p:spPr bwMode="auto">
          <a:xfrm>
            <a:off x="179388" y="2781300"/>
            <a:ext cx="1160462" cy="314325"/>
          </a:xfrm>
          <a:prstGeom prst="rect">
            <a:avLst/>
          </a:prstGeom>
          <a:solidFill>
            <a:srgbClr val="FFE8B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 sz="1400">
                <a:ea typeface="+mn-ea"/>
              </a:rPr>
              <a:t>Hispasat 1C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47700" y="1484313"/>
            <a:ext cx="4248150" cy="4032250"/>
            <a:chOff x="408" y="935"/>
            <a:chExt cx="2676" cy="2540"/>
          </a:xfrm>
        </p:grpSpPr>
        <p:graphicFrame>
          <p:nvGraphicFramePr>
            <p:cNvPr id="40962" name="Object 10"/>
            <p:cNvGraphicFramePr>
              <a:graphicFrameLocks noChangeAspect="1"/>
            </p:cNvGraphicFramePr>
            <p:nvPr/>
          </p:nvGraphicFramePr>
          <p:xfrm>
            <a:off x="1111" y="2069"/>
            <a:ext cx="160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5" name="CorelDRAW" r:id="rId6" imgW="1135122" imgH="1177368" progId="CorelDraw.Gráfico.9">
                    <p:embed/>
                  </p:oleObj>
                </mc:Choice>
                <mc:Fallback>
                  <p:oleObj name="CorelDRAW" r:id="rId6" imgW="1135122" imgH="1177368" progId="CorelDraw.Gráfico.9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069"/>
                          <a:ext cx="160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972" name="Oval 11"/>
            <p:cNvSpPr>
              <a:spLocks noChangeArrowheads="1"/>
            </p:cNvSpPr>
            <p:nvPr/>
          </p:nvSpPr>
          <p:spPr bwMode="auto">
            <a:xfrm>
              <a:off x="408" y="935"/>
              <a:ext cx="2676" cy="25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11340" name="Text Box 12"/>
          <p:cNvSpPr txBox="1">
            <a:spLocks noChangeArrowheads="1"/>
          </p:cNvSpPr>
          <p:nvPr/>
        </p:nvSpPr>
        <p:spPr bwMode="auto">
          <a:xfrm>
            <a:off x="1403350" y="3860800"/>
            <a:ext cx="893763" cy="3143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 sz="1400">
                <a:ea typeface="+mn-ea"/>
              </a:rPr>
              <a:t>Seasat 1</a:t>
            </a:r>
          </a:p>
        </p:txBody>
      </p: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901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1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1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4" grpId="0" animBg="1"/>
      <p:bldP spid="611335" grpId="0" animBg="1"/>
      <p:bldP spid="611336" grpId="0" animBg="1"/>
      <p:bldP spid="6113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A4E51C-F1B0-9D4C-B274-B502516BE81C}" type="slidenum">
              <a:rPr lang="eu-ES" sz="1400">
                <a:latin typeface="Times" charset="0"/>
              </a:rPr>
              <a:pPr/>
              <a:t>26</a:t>
            </a:fld>
            <a:endParaRPr lang="eu-ES" sz="1400">
              <a:latin typeface="Times" charset="0"/>
            </a:endParaRPr>
          </a:p>
        </p:txBody>
      </p:sp>
      <p:sp>
        <p:nvSpPr>
          <p:cNvPr id="613378" name="Text Box 2"/>
          <p:cNvSpPr txBox="1">
            <a:spLocks noChangeArrowheads="1"/>
          </p:cNvSpPr>
          <p:nvPr/>
        </p:nvSpPr>
        <p:spPr bwMode="auto">
          <a:xfrm>
            <a:off x="1870075" y="3716338"/>
            <a:ext cx="5518150" cy="16795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800" b="1">
                <a:solidFill>
                  <a:srgbClr val="CC3300"/>
                </a:solidFill>
              </a:rPr>
              <a:t>EZ DA egokia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Indarraren baturaren balio handituko da,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handiagoa izango balitz eta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eragiten duen gorputzaren masa gero eta txikiagoa bada.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ezin da handiagoa izan masa handiagoa bada.</a:t>
            </a:r>
            <a:endParaRPr lang="eu-ES" i="1"/>
          </a:p>
        </p:txBody>
      </p:sp>
      <p:sp>
        <p:nvSpPr>
          <p:cNvPr id="613379" name="Text Box 3"/>
          <p:cNvSpPr txBox="1">
            <a:spLocks noChangeArrowheads="1"/>
          </p:cNvSpPr>
          <p:nvPr/>
        </p:nvSpPr>
        <p:spPr bwMode="auto">
          <a:xfrm>
            <a:off x="1547813" y="3716338"/>
            <a:ext cx="6421437" cy="19732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800" b="1">
                <a:solidFill>
                  <a:srgbClr val="008000"/>
                </a:solidFill>
              </a:rPr>
              <a:t>EGOKIA izan daiteke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handiagoa izango da indarren batura handiagoa denean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eta txikiagoa masa handiagoa denean.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indarren baturarekiko zuzenki proportzionala izango da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eta masarekiko inbertsoki proportzionala.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Egokia den ala ez konprobatzeko esperimentatu behar da.</a:t>
            </a:r>
            <a:endParaRPr lang="eu-ES" i="1"/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1692275" y="3716338"/>
            <a:ext cx="6478588" cy="22669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800" b="1">
                <a:solidFill>
                  <a:srgbClr val="008000"/>
                </a:solidFill>
              </a:rPr>
              <a:t>EGOKIA izan daiteke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handiagoa izango da indarren batura handiagoa bada eta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txikiagoa masa handiagoa denean.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indarren baturaren zuzenki proportzionala eta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inbertsoki proportzionala masaren karratuaren balioa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egokia den ala ez konprobatzeko esperimentatu beharko genuke.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Masaren karratuarekiko ez dela proportzionala konprobatuko genuke.</a:t>
            </a:r>
            <a:endParaRPr lang="eu-ES" i="1"/>
          </a:p>
        </p:txBody>
      </p:sp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1349375" y="3716338"/>
            <a:ext cx="7038975" cy="13858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800" b="1">
                <a:solidFill>
                  <a:srgbClr val="CC3300"/>
                </a:solidFill>
              </a:rPr>
              <a:t>EZ DA egokia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legoke indarren batura nulua izan arren,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masarekiko proportzionala agertzen baita.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Horrez gain, bi magnitude ezberdin batzea desegokia da, indarra eta masa..</a:t>
            </a:r>
            <a:endParaRPr lang="eu-ES" i="1"/>
          </a:p>
        </p:txBody>
      </p:sp>
      <p:sp>
        <p:nvSpPr>
          <p:cNvPr id="613382" name="Rectangle 6"/>
          <p:cNvSpPr>
            <a:spLocks noChangeArrowheads="1"/>
          </p:cNvSpPr>
          <p:nvPr/>
        </p:nvSpPr>
        <p:spPr bwMode="auto">
          <a:xfrm>
            <a:off x="547688" y="725919"/>
            <a:ext cx="81153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Azal ezazu ondorengo azalpen hauetako bakoitza dinamikaren bigarren legea azaltzeko</a:t>
            </a:r>
          </a:p>
          <a:p>
            <a:pPr algn="ctr" eaLnBrk="1" hangingPunct="1"/>
            <a:r>
              <a:rPr lang="eu-ES"/>
              <a:t> egokia ote den. Erantzuna arrazona ezazu.</a:t>
            </a:r>
          </a:p>
        </p:txBody>
      </p:sp>
      <p:sp>
        <p:nvSpPr>
          <p:cNvPr id="313352" name="Rectangle 7"/>
          <p:cNvSpPr>
            <a:spLocks noChangeArrowheads="1"/>
          </p:cNvSpPr>
          <p:nvPr/>
        </p:nvSpPr>
        <p:spPr bwMode="auto">
          <a:xfrm>
            <a:off x="544513" y="1270000"/>
            <a:ext cx="1666875" cy="8905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u-ES" sz="1800" i="1" dirty="0"/>
              <a:t>a</a:t>
            </a:r>
            <a:r>
              <a:rPr lang="eu-ES" sz="1800" dirty="0"/>
              <a:t> = </a:t>
            </a:r>
            <a:r>
              <a:rPr lang="eu-ES" sz="1800" dirty="0" smtClean="0"/>
              <a:t>(</a:t>
            </a: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sz="1800" i="1" dirty="0" smtClean="0">
                <a:sym typeface="Euclid Symbol" charset="0"/>
              </a:rPr>
              <a:t>F</a:t>
            </a:r>
            <a:r>
              <a:rPr lang="eu-ES" sz="1800" dirty="0">
                <a:sym typeface="Euclid Symbol" charset="0"/>
              </a:rPr>
              <a:t>)·</a:t>
            </a:r>
            <a:r>
              <a:rPr lang="eu-ES" sz="1800" i="1" dirty="0">
                <a:sym typeface="Euclid Symbol" charset="0"/>
              </a:rPr>
              <a:t>m</a:t>
            </a:r>
          </a:p>
        </p:txBody>
      </p:sp>
      <p:sp>
        <p:nvSpPr>
          <p:cNvPr id="313353" name="Rectangle 8"/>
          <p:cNvSpPr>
            <a:spLocks noChangeArrowheads="1"/>
          </p:cNvSpPr>
          <p:nvPr/>
        </p:nvSpPr>
        <p:spPr bwMode="auto">
          <a:xfrm>
            <a:off x="2636838" y="1270000"/>
            <a:ext cx="1666875" cy="8905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3354" name="Rectangle 9"/>
          <p:cNvSpPr>
            <a:spLocks noChangeArrowheads="1"/>
          </p:cNvSpPr>
          <p:nvPr/>
        </p:nvSpPr>
        <p:spPr bwMode="auto">
          <a:xfrm>
            <a:off x="4729163" y="1270000"/>
            <a:ext cx="1666875" cy="8905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u-ES" sz="1800" i="1" dirty="0"/>
              <a:t>a</a:t>
            </a:r>
            <a:r>
              <a:rPr lang="eu-ES" sz="1800" dirty="0"/>
              <a:t> = (</a:t>
            </a:r>
            <a:r>
              <a:rPr lang="eu-ES" sz="1800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sz="1800" i="1" dirty="0">
                <a:sym typeface="Euclid Symbol" charset="0"/>
              </a:rPr>
              <a:t>F</a:t>
            </a:r>
            <a:r>
              <a:rPr lang="eu-ES" sz="1800" dirty="0">
                <a:sym typeface="Euclid Symbol" charset="0"/>
              </a:rPr>
              <a:t>)+</a:t>
            </a:r>
            <a:r>
              <a:rPr lang="eu-ES" sz="1800" i="1" dirty="0">
                <a:sym typeface="Euclid Symbol" charset="0"/>
              </a:rPr>
              <a:t>m</a:t>
            </a:r>
          </a:p>
        </p:txBody>
      </p:sp>
      <p:sp>
        <p:nvSpPr>
          <p:cNvPr id="313355" name="Rectangle 10"/>
          <p:cNvSpPr>
            <a:spLocks noChangeArrowheads="1"/>
          </p:cNvSpPr>
          <p:nvPr/>
        </p:nvSpPr>
        <p:spPr bwMode="auto">
          <a:xfrm>
            <a:off x="6821488" y="1270000"/>
            <a:ext cx="1666875" cy="8905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3387" name="Freeform 11"/>
          <p:cNvSpPr>
            <a:spLocks/>
          </p:cNvSpPr>
          <p:nvPr/>
        </p:nvSpPr>
        <p:spPr bwMode="auto">
          <a:xfrm>
            <a:off x="1435100" y="2176463"/>
            <a:ext cx="3136900" cy="1538287"/>
          </a:xfrm>
          <a:custGeom>
            <a:avLst/>
            <a:gdLst>
              <a:gd name="T0" fmla="*/ 0 w 1976"/>
              <a:gd name="T1" fmla="*/ 0 h 969"/>
              <a:gd name="T2" fmla="*/ 1227138 w 1976"/>
              <a:gd name="T3" fmla="*/ 1157287 h 969"/>
              <a:gd name="T4" fmla="*/ 1736725 w 1976"/>
              <a:gd name="T5" fmla="*/ 207962 h 969"/>
              <a:gd name="T6" fmla="*/ 3136900 w 1976"/>
              <a:gd name="T7" fmla="*/ 1538287 h 969"/>
              <a:gd name="T8" fmla="*/ 0 60000 65536"/>
              <a:gd name="T9" fmla="*/ 0 60000 65536"/>
              <a:gd name="T10" fmla="*/ 0 60000 65536"/>
              <a:gd name="T11" fmla="*/ 0 60000 65536"/>
              <a:gd name="T12" fmla="*/ 0 w 1976"/>
              <a:gd name="T13" fmla="*/ 0 h 969"/>
              <a:gd name="T14" fmla="*/ 1976 w 1976"/>
              <a:gd name="T15" fmla="*/ 969 h 9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6" h="969">
                <a:moveTo>
                  <a:pt x="0" y="0"/>
                </a:moveTo>
                <a:cubicBezTo>
                  <a:pt x="295" y="353"/>
                  <a:pt x="591" y="707"/>
                  <a:pt x="773" y="729"/>
                </a:cubicBezTo>
                <a:cubicBezTo>
                  <a:pt x="955" y="751"/>
                  <a:pt x="894" y="91"/>
                  <a:pt x="1094" y="131"/>
                </a:cubicBezTo>
                <a:cubicBezTo>
                  <a:pt x="1294" y="171"/>
                  <a:pt x="1635" y="570"/>
                  <a:pt x="1976" y="969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3388" name="Freeform 12"/>
          <p:cNvSpPr>
            <a:spLocks/>
          </p:cNvSpPr>
          <p:nvPr/>
        </p:nvSpPr>
        <p:spPr bwMode="auto">
          <a:xfrm>
            <a:off x="4629150" y="2163763"/>
            <a:ext cx="3044825" cy="1552575"/>
          </a:xfrm>
          <a:custGeom>
            <a:avLst/>
            <a:gdLst>
              <a:gd name="T0" fmla="*/ 3044825 w 1903"/>
              <a:gd name="T1" fmla="*/ 0 h 941"/>
              <a:gd name="T2" fmla="*/ 2169618 w 1903"/>
              <a:gd name="T3" fmla="*/ 1300137 h 941"/>
              <a:gd name="T4" fmla="*/ 1318411 w 1903"/>
              <a:gd name="T5" fmla="*/ 229339 h 941"/>
              <a:gd name="T6" fmla="*/ 0 w 1903"/>
              <a:gd name="T7" fmla="*/ 1552575 h 941"/>
              <a:gd name="T8" fmla="*/ 0 60000 65536"/>
              <a:gd name="T9" fmla="*/ 0 60000 65536"/>
              <a:gd name="T10" fmla="*/ 0 60000 65536"/>
              <a:gd name="T11" fmla="*/ 0 60000 65536"/>
              <a:gd name="T12" fmla="*/ 0 w 1903"/>
              <a:gd name="T13" fmla="*/ 0 h 941"/>
              <a:gd name="T14" fmla="*/ 1903 w 1903"/>
              <a:gd name="T15" fmla="*/ 941 h 94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3" h="941">
                <a:moveTo>
                  <a:pt x="1903" y="0"/>
                </a:moveTo>
                <a:cubicBezTo>
                  <a:pt x="1719" y="382"/>
                  <a:pt x="1536" y="765"/>
                  <a:pt x="1356" y="788"/>
                </a:cubicBezTo>
                <a:cubicBezTo>
                  <a:pt x="1176" y="811"/>
                  <a:pt x="1050" y="113"/>
                  <a:pt x="824" y="139"/>
                </a:cubicBezTo>
                <a:cubicBezTo>
                  <a:pt x="598" y="165"/>
                  <a:pt x="299" y="553"/>
                  <a:pt x="0" y="94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3389" name="Freeform 13"/>
          <p:cNvSpPr>
            <a:spLocks/>
          </p:cNvSpPr>
          <p:nvPr/>
        </p:nvSpPr>
        <p:spPr bwMode="auto">
          <a:xfrm>
            <a:off x="3436938" y="2176463"/>
            <a:ext cx="1123950" cy="1516062"/>
          </a:xfrm>
          <a:custGeom>
            <a:avLst/>
            <a:gdLst>
              <a:gd name="T0" fmla="*/ 0 w 708"/>
              <a:gd name="T1" fmla="*/ 0 h 918"/>
              <a:gd name="T2" fmla="*/ 185737 w 708"/>
              <a:gd name="T3" fmla="*/ 1094934 h 918"/>
              <a:gd name="T4" fmla="*/ 765175 w 708"/>
              <a:gd name="T5" fmla="*/ 516914 h 918"/>
              <a:gd name="T6" fmla="*/ 1123950 w 708"/>
              <a:gd name="T7" fmla="*/ 1516062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708"/>
              <a:gd name="T13" fmla="*/ 0 h 918"/>
              <a:gd name="T14" fmla="*/ 708 w 708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8" h="918">
                <a:moveTo>
                  <a:pt x="0" y="0"/>
                </a:moveTo>
                <a:cubicBezTo>
                  <a:pt x="18" y="305"/>
                  <a:pt x="37" y="611"/>
                  <a:pt x="117" y="663"/>
                </a:cubicBezTo>
                <a:cubicBezTo>
                  <a:pt x="197" y="715"/>
                  <a:pt x="383" y="271"/>
                  <a:pt x="482" y="313"/>
                </a:cubicBezTo>
                <a:cubicBezTo>
                  <a:pt x="581" y="355"/>
                  <a:pt x="672" y="817"/>
                  <a:pt x="708" y="91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3390" name="Freeform 14"/>
          <p:cNvSpPr>
            <a:spLocks/>
          </p:cNvSpPr>
          <p:nvPr/>
        </p:nvSpPr>
        <p:spPr bwMode="auto">
          <a:xfrm>
            <a:off x="4608513" y="2176463"/>
            <a:ext cx="1016000" cy="1504950"/>
          </a:xfrm>
          <a:custGeom>
            <a:avLst/>
            <a:gdLst>
              <a:gd name="T0" fmla="*/ 1016000 w 648"/>
              <a:gd name="T1" fmla="*/ 0 h 926"/>
              <a:gd name="T2" fmla="*/ 823148 w 648"/>
              <a:gd name="T3" fmla="*/ 1054765 h 926"/>
              <a:gd name="T4" fmla="*/ 354346 w 648"/>
              <a:gd name="T5" fmla="*/ 497316 h 926"/>
              <a:gd name="T6" fmla="*/ 0 w 648"/>
              <a:gd name="T7" fmla="*/ 1504950 h 926"/>
              <a:gd name="T8" fmla="*/ 0 60000 65536"/>
              <a:gd name="T9" fmla="*/ 0 60000 65536"/>
              <a:gd name="T10" fmla="*/ 0 60000 65536"/>
              <a:gd name="T11" fmla="*/ 0 60000 65536"/>
              <a:gd name="T12" fmla="*/ 0 w 648"/>
              <a:gd name="T13" fmla="*/ 0 h 926"/>
              <a:gd name="T14" fmla="*/ 648 w 648"/>
              <a:gd name="T15" fmla="*/ 926 h 9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8" h="926">
                <a:moveTo>
                  <a:pt x="648" y="0"/>
                </a:moveTo>
                <a:cubicBezTo>
                  <a:pt x="621" y="299"/>
                  <a:pt x="595" y="598"/>
                  <a:pt x="525" y="649"/>
                </a:cubicBezTo>
                <a:cubicBezTo>
                  <a:pt x="455" y="700"/>
                  <a:pt x="313" y="260"/>
                  <a:pt x="226" y="306"/>
                </a:cubicBezTo>
                <a:cubicBezTo>
                  <a:pt x="139" y="352"/>
                  <a:pt x="69" y="639"/>
                  <a:pt x="0" y="926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3391" name="Text Box 15"/>
          <p:cNvSpPr txBox="1">
            <a:spLocks noChangeArrowheads="1"/>
          </p:cNvSpPr>
          <p:nvPr/>
        </p:nvSpPr>
        <p:spPr bwMode="auto">
          <a:xfrm>
            <a:off x="112713" y="2860675"/>
            <a:ext cx="1365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200">
                <a:solidFill>
                  <a:srgbClr val="CC3300"/>
                </a:solidFill>
              </a:rPr>
              <a:t>Sakatu</a:t>
            </a:r>
          </a:p>
          <a:p>
            <a:pPr algn="ctr" eaLnBrk="1" hangingPunct="1"/>
            <a:r>
              <a:rPr lang="eu-ES" sz="1200">
                <a:solidFill>
                  <a:srgbClr val="CC3300"/>
                </a:solidFill>
              </a:rPr>
              <a:t> azalpen bakoitza</a:t>
            </a:r>
          </a:p>
        </p:txBody>
      </p:sp>
      <p:grpSp>
        <p:nvGrpSpPr>
          <p:cNvPr id="313361" name="Group 16"/>
          <p:cNvGrpSpPr>
            <a:grpSpLocks/>
          </p:cNvGrpSpPr>
          <p:nvPr/>
        </p:nvGrpSpPr>
        <p:grpSpPr bwMode="auto">
          <a:xfrm>
            <a:off x="2925763" y="1331913"/>
            <a:ext cx="1109662" cy="700087"/>
            <a:chOff x="2089" y="1917"/>
            <a:chExt cx="699" cy="441"/>
          </a:xfrm>
        </p:grpSpPr>
        <p:sp>
          <p:nvSpPr>
            <p:cNvPr id="313372" name="Text Box 17"/>
            <p:cNvSpPr txBox="1">
              <a:spLocks noChangeArrowheads="1"/>
            </p:cNvSpPr>
            <p:nvPr/>
          </p:nvSpPr>
          <p:spPr bwMode="auto">
            <a:xfrm>
              <a:off x="2089" y="2035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a =</a:t>
              </a:r>
            </a:p>
          </p:txBody>
        </p:sp>
        <p:sp>
          <p:nvSpPr>
            <p:cNvPr id="313373" name="Text Box 18"/>
            <p:cNvSpPr txBox="1">
              <a:spLocks noChangeArrowheads="1"/>
            </p:cNvSpPr>
            <p:nvPr/>
          </p:nvSpPr>
          <p:spPr bwMode="auto">
            <a:xfrm>
              <a:off x="2403" y="1917"/>
              <a:ext cx="3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sz="1800" dirty="0" smtClean="0"/>
                <a:t>(</a:t>
              </a:r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 smtClean="0">
                  <a:cs typeface="Arial" charset="0"/>
                </a:rPr>
                <a:t>F</a:t>
              </a:r>
              <a:r>
                <a:rPr lang="eu-ES" sz="1800" dirty="0">
                  <a:cs typeface="Arial" charset="0"/>
                </a:rPr>
                <a:t>)</a:t>
              </a:r>
            </a:p>
          </p:txBody>
        </p:sp>
        <p:sp>
          <p:nvSpPr>
            <p:cNvPr id="313374" name="Line 19"/>
            <p:cNvSpPr>
              <a:spLocks noChangeShapeType="1"/>
            </p:cNvSpPr>
            <p:nvPr/>
          </p:nvSpPr>
          <p:spPr bwMode="auto">
            <a:xfrm>
              <a:off x="2407" y="2158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3375" name="Text Box 20"/>
            <p:cNvSpPr txBox="1">
              <a:spLocks noChangeArrowheads="1"/>
            </p:cNvSpPr>
            <p:nvPr/>
          </p:nvSpPr>
          <p:spPr bwMode="auto">
            <a:xfrm>
              <a:off x="2478" y="2127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m</a:t>
              </a:r>
            </a:p>
          </p:txBody>
        </p:sp>
      </p:grpSp>
      <p:grpSp>
        <p:nvGrpSpPr>
          <p:cNvPr id="313362" name="Group 21"/>
          <p:cNvGrpSpPr>
            <a:grpSpLocks/>
          </p:cNvGrpSpPr>
          <p:nvPr/>
        </p:nvGrpSpPr>
        <p:grpSpPr bwMode="auto">
          <a:xfrm>
            <a:off x="7089775" y="1331913"/>
            <a:ext cx="1109663" cy="714375"/>
            <a:chOff x="1575" y="2318"/>
            <a:chExt cx="699" cy="450"/>
          </a:xfrm>
        </p:grpSpPr>
        <p:sp>
          <p:nvSpPr>
            <p:cNvPr id="313368" name="Text Box 22"/>
            <p:cNvSpPr txBox="1">
              <a:spLocks noChangeArrowheads="1"/>
            </p:cNvSpPr>
            <p:nvPr/>
          </p:nvSpPr>
          <p:spPr bwMode="auto">
            <a:xfrm>
              <a:off x="1575" y="2436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a =</a:t>
              </a:r>
            </a:p>
          </p:txBody>
        </p:sp>
        <p:sp>
          <p:nvSpPr>
            <p:cNvPr id="313369" name="Text Box 23"/>
            <p:cNvSpPr txBox="1">
              <a:spLocks noChangeArrowheads="1"/>
            </p:cNvSpPr>
            <p:nvPr/>
          </p:nvSpPr>
          <p:spPr bwMode="auto">
            <a:xfrm>
              <a:off x="1889" y="2318"/>
              <a:ext cx="3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dirty="0"/>
                <a:t>(</a:t>
              </a:r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>
                  <a:cs typeface="Arial" charset="0"/>
                </a:rPr>
                <a:t>F</a:t>
              </a:r>
              <a:r>
                <a:rPr lang="eu-ES" sz="1800" dirty="0">
                  <a:cs typeface="Arial" charset="0"/>
                </a:rPr>
                <a:t>)</a:t>
              </a:r>
            </a:p>
          </p:txBody>
        </p:sp>
        <p:sp>
          <p:nvSpPr>
            <p:cNvPr id="313370" name="Line 24"/>
            <p:cNvSpPr>
              <a:spLocks noChangeShapeType="1"/>
            </p:cNvSpPr>
            <p:nvPr/>
          </p:nvSpPr>
          <p:spPr bwMode="auto">
            <a:xfrm>
              <a:off x="1893" y="2559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3371" name="Text Box 25"/>
            <p:cNvSpPr txBox="1">
              <a:spLocks noChangeArrowheads="1"/>
            </p:cNvSpPr>
            <p:nvPr/>
          </p:nvSpPr>
          <p:spPr bwMode="auto">
            <a:xfrm>
              <a:off x="1940" y="2537"/>
              <a:ext cx="2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m</a:t>
              </a:r>
              <a:r>
                <a:rPr lang="eu-ES" sz="1800" i="1" baseline="30000"/>
                <a:t>2</a:t>
              </a:r>
              <a:endParaRPr lang="eu-ES" sz="1800" i="1"/>
            </a:p>
          </p:txBody>
        </p:sp>
      </p:grpSp>
      <p:sp>
        <p:nvSpPr>
          <p:cNvPr id="613402" name="AutoShape 2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7688" y="1270000"/>
            <a:ext cx="1677987" cy="939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 sz="2400"/>
          </a:p>
        </p:txBody>
      </p:sp>
      <p:sp>
        <p:nvSpPr>
          <p:cNvPr id="613403" name="AutoShape 2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04306" y="1324995"/>
            <a:ext cx="1677988" cy="939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 sz="2400"/>
          </a:p>
        </p:txBody>
      </p:sp>
      <p:sp>
        <p:nvSpPr>
          <p:cNvPr id="613404" name="AutoShape 2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9163" y="1324995"/>
            <a:ext cx="1677988" cy="939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 sz="2400"/>
          </a:p>
        </p:txBody>
      </p:sp>
      <p:sp>
        <p:nvSpPr>
          <p:cNvPr id="613405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99263" y="1236663"/>
            <a:ext cx="1677987" cy="9398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s-ES" sz="2400"/>
          </a:p>
        </p:txBody>
      </p:sp>
      <p:pic>
        <p:nvPicPr>
          <p:cNvPr id="3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948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82514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9086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306075"/>
      </p:ext>
    </p:extLst>
  </p:cSld>
  <p:clrMapOvr>
    <a:masterClrMapping/>
  </p:clrMapOvr>
  <p:transition xmlns:p14="http://schemas.microsoft.com/office/powerpoint/2010/main" advClick="0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6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61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61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61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613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3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13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40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13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613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403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6134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2" presetClass="entr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6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13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404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6134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 nodeType="clickPar">
                      <p:stCondLst>
                        <p:cond delay="0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1000"/>
                                        <p:tgtEl>
                                          <p:spTgt spid="6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13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3405"/>
                  </p:tgtEl>
                </p:cond>
              </p:nextCondLst>
            </p:seq>
          </p:childTnLst>
        </p:cTn>
      </p:par>
    </p:tnLst>
    <p:bldLst>
      <p:bldP spid="613378" grpId="0" animBg="1"/>
      <p:bldP spid="613378" grpId="1" animBg="1"/>
      <p:bldP spid="613378" grpId="2" animBg="1"/>
      <p:bldP spid="613378" grpId="3" animBg="1"/>
      <p:bldP spid="613378" grpId="4" animBg="1"/>
      <p:bldP spid="613379" grpId="0" animBg="1"/>
      <p:bldP spid="613379" grpId="1" animBg="1"/>
      <p:bldP spid="613379" grpId="2" animBg="1"/>
      <p:bldP spid="613379" grpId="3" animBg="1"/>
      <p:bldP spid="613379" grpId="4" animBg="1"/>
      <p:bldP spid="613380" grpId="0" animBg="1"/>
      <p:bldP spid="613380" grpId="1" animBg="1"/>
      <p:bldP spid="613380" grpId="2" animBg="1"/>
      <p:bldP spid="613380" grpId="3" animBg="1"/>
      <p:bldP spid="613380" grpId="4" animBg="1"/>
      <p:bldP spid="613381" grpId="0" animBg="1"/>
      <p:bldP spid="613381" grpId="1" animBg="1"/>
      <p:bldP spid="613381" grpId="2" animBg="1"/>
      <p:bldP spid="613381" grpId="3" animBg="1"/>
      <p:bldP spid="613381" grpId="4" animBg="1"/>
      <p:bldP spid="613382" grpId="0" animBg="1"/>
      <p:bldP spid="613387" grpId="0" animBg="1"/>
      <p:bldP spid="613387" grpId="1" animBg="1"/>
      <p:bldP spid="613387" grpId="2" animBg="1"/>
      <p:bldP spid="613387" grpId="3" animBg="1"/>
      <p:bldP spid="613387" grpId="4" animBg="1"/>
      <p:bldP spid="613388" grpId="0" animBg="1"/>
      <p:bldP spid="613388" grpId="1" animBg="1"/>
      <p:bldP spid="613388" grpId="2" animBg="1"/>
      <p:bldP spid="613388" grpId="3" animBg="1"/>
      <p:bldP spid="613388" grpId="4" animBg="1"/>
      <p:bldP spid="613389" grpId="0" animBg="1"/>
      <p:bldP spid="613389" grpId="1" animBg="1"/>
      <p:bldP spid="613389" grpId="2" animBg="1"/>
      <p:bldP spid="613389" grpId="3" animBg="1"/>
      <p:bldP spid="613389" grpId="4" animBg="1"/>
      <p:bldP spid="613390" grpId="0" animBg="1"/>
      <p:bldP spid="613390" grpId="1" animBg="1"/>
      <p:bldP spid="613390" grpId="2" animBg="1"/>
      <p:bldP spid="613390" grpId="3" animBg="1"/>
      <p:bldP spid="613390" grpId="4" animBg="1"/>
      <p:bldP spid="613391" grpId="0"/>
      <p:bldP spid="613402" grpId="0"/>
      <p:bldP spid="613403" grpId="0"/>
      <p:bldP spid="613404" grpId="0"/>
      <p:bldP spid="61340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26" name="Rectangle 2"/>
          <p:cNvSpPr>
            <a:spLocks noChangeArrowheads="1"/>
          </p:cNvSpPr>
          <p:nvPr/>
        </p:nvSpPr>
        <p:spPr bwMode="auto">
          <a:xfrm>
            <a:off x="1581150" y="1134451"/>
            <a:ext cx="603885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Dinamikaren 2. legearen azalpen egokia zein den konprobatzeko</a:t>
            </a:r>
          </a:p>
          <a:p>
            <a:pPr algn="ctr" eaLnBrk="1" hangingPunct="1"/>
            <a:r>
              <a:rPr lang="eu-ES" dirty="0"/>
              <a:t> esperimentaziora joko dugu.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41938" y="1985963"/>
            <a:ext cx="1666875" cy="890587"/>
            <a:chOff x="3365" y="1251"/>
            <a:chExt cx="1050" cy="561"/>
          </a:xfrm>
        </p:grpSpPr>
        <p:sp>
          <p:nvSpPr>
            <p:cNvPr id="314380" name="Rectangle 4"/>
            <p:cNvSpPr>
              <a:spLocks noChangeArrowheads="1"/>
            </p:cNvSpPr>
            <p:nvPr/>
          </p:nvSpPr>
          <p:spPr bwMode="auto">
            <a:xfrm>
              <a:off x="3365" y="1251"/>
              <a:ext cx="1050" cy="5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14381" name="Group 5"/>
            <p:cNvGrpSpPr>
              <a:grpSpLocks/>
            </p:cNvGrpSpPr>
            <p:nvPr/>
          </p:nvGrpSpPr>
          <p:grpSpPr bwMode="auto">
            <a:xfrm>
              <a:off x="3528" y="1298"/>
              <a:ext cx="699" cy="450"/>
              <a:chOff x="1575" y="2318"/>
              <a:chExt cx="699" cy="450"/>
            </a:xfrm>
          </p:grpSpPr>
          <p:sp>
            <p:nvSpPr>
              <p:cNvPr id="314382" name="Text Box 6"/>
              <p:cNvSpPr txBox="1">
                <a:spLocks noChangeArrowheads="1"/>
              </p:cNvSpPr>
              <p:nvPr/>
            </p:nvSpPr>
            <p:spPr bwMode="auto">
              <a:xfrm>
                <a:off x="1575" y="2436"/>
                <a:ext cx="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a =</a:t>
                </a:r>
              </a:p>
            </p:txBody>
          </p:sp>
          <p:sp>
            <p:nvSpPr>
              <p:cNvPr id="314383" name="Text Box 7"/>
              <p:cNvSpPr txBox="1">
                <a:spLocks noChangeArrowheads="1"/>
              </p:cNvSpPr>
              <p:nvPr/>
            </p:nvSpPr>
            <p:spPr bwMode="auto">
              <a:xfrm>
                <a:off x="1889" y="2318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u-ES" sz="1800" dirty="0" smtClean="0"/>
                  <a:t>(</a:t>
                </a:r>
                <a:r>
                  <a:rPr lang="eu-ES" sz="1800" dirty="0">
                    <a:latin typeface="Symbol" charset="2"/>
                    <a:cs typeface="Symbol" charset="2"/>
                    <a:sym typeface="Euclid Symbol" charset="0"/>
                  </a:rPr>
                  <a:t></a:t>
                </a:r>
                <a:r>
                  <a:rPr lang="eu-ES" sz="1800" i="1" dirty="0" smtClean="0">
                    <a:cs typeface="Arial" charset="0"/>
                  </a:rPr>
                  <a:t>F</a:t>
                </a:r>
                <a:r>
                  <a:rPr lang="eu-ES" sz="1800" dirty="0">
                    <a:cs typeface="Arial" charset="0"/>
                  </a:rPr>
                  <a:t>)</a:t>
                </a:r>
              </a:p>
            </p:txBody>
          </p:sp>
          <p:sp>
            <p:nvSpPr>
              <p:cNvPr id="314384" name="Line 8"/>
              <p:cNvSpPr>
                <a:spLocks noChangeShapeType="1"/>
              </p:cNvSpPr>
              <p:nvPr/>
            </p:nvSpPr>
            <p:spPr bwMode="auto">
              <a:xfrm>
                <a:off x="1893" y="2559"/>
                <a:ext cx="3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4385" name="Text Box 9"/>
              <p:cNvSpPr txBox="1">
                <a:spLocks noChangeArrowheads="1"/>
              </p:cNvSpPr>
              <p:nvPr/>
            </p:nvSpPr>
            <p:spPr bwMode="auto">
              <a:xfrm>
                <a:off x="1940" y="2537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m</a:t>
                </a:r>
                <a:r>
                  <a:rPr lang="eu-ES" sz="1800" i="1" baseline="30000"/>
                  <a:t>2</a:t>
                </a:r>
                <a:endParaRPr lang="eu-ES" sz="1800" i="1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28838" y="1985963"/>
            <a:ext cx="1666875" cy="890587"/>
            <a:chOff x="1341" y="1251"/>
            <a:chExt cx="1050" cy="561"/>
          </a:xfrm>
        </p:grpSpPr>
        <p:sp>
          <p:nvSpPr>
            <p:cNvPr id="314374" name="Rectangle 11"/>
            <p:cNvSpPr>
              <a:spLocks noChangeArrowheads="1"/>
            </p:cNvSpPr>
            <p:nvPr/>
          </p:nvSpPr>
          <p:spPr bwMode="auto">
            <a:xfrm>
              <a:off x="1341" y="1251"/>
              <a:ext cx="1050" cy="5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14375" name="Group 12"/>
            <p:cNvGrpSpPr>
              <a:grpSpLocks/>
            </p:cNvGrpSpPr>
            <p:nvPr/>
          </p:nvGrpSpPr>
          <p:grpSpPr bwMode="auto">
            <a:xfrm>
              <a:off x="1522" y="1302"/>
              <a:ext cx="699" cy="441"/>
              <a:chOff x="2089" y="1917"/>
              <a:chExt cx="699" cy="441"/>
            </a:xfrm>
          </p:grpSpPr>
          <p:sp>
            <p:nvSpPr>
              <p:cNvPr id="314376" name="Text Box 13"/>
              <p:cNvSpPr txBox="1">
                <a:spLocks noChangeArrowheads="1"/>
              </p:cNvSpPr>
              <p:nvPr/>
            </p:nvSpPr>
            <p:spPr bwMode="auto">
              <a:xfrm>
                <a:off x="2089" y="2035"/>
                <a:ext cx="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a =</a:t>
                </a:r>
              </a:p>
            </p:txBody>
          </p:sp>
          <p:sp>
            <p:nvSpPr>
              <p:cNvPr id="314377" name="Text Box 14"/>
              <p:cNvSpPr txBox="1">
                <a:spLocks noChangeArrowheads="1"/>
              </p:cNvSpPr>
              <p:nvPr/>
            </p:nvSpPr>
            <p:spPr bwMode="auto">
              <a:xfrm>
                <a:off x="2403" y="1917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u-ES" sz="1800" dirty="0" smtClean="0"/>
                  <a:t>(</a:t>
                </a:r>
                <a:r>
                  <a:rPr lang="eu-ES" sz="1800" dirty="0">
                    <a:latin typeface="Symbol" charset="2"/>
                    <a:cs typeface="Symbol" charset="2"/>
                    <a:sym typeface="Euclid Symbol" charset="0"/>
                  </a:rPr>
                  <a:t></a:t>
                </a:r>
                <a:r>
                  <a:rPr lang="eu-ES" sz="1800" i="1" dirty="0" smtClean="0">
                    <a:cs typeface="Arial" charset="0"/>
                  </a:rPr>
                  <a:t>F</a:t>
                </a:r>
                <a:r>
                  <a:rPr lang="eu-ES" sz="1800" dirty="0">
                    <a:cs typeface="Arial" charset="0"/>
                  </a:rPr>
                  <a:t>)</a:t>
                </a:r>
              </a:p>
            </p:txBody>
          </p:sp>
          <p:sp>
            <p:nvSpPr>
              <p:cNvPr id="314378" name="Line 15"/>
              <p:cNvSpPr>
                <a:spLocks noChangeShapeType="1"/>
              </p:cNvSpPr>
              <p:nvPr/>
            </p:nvSpPr>
            <p:spPr bwMode="auto">
              <a:xfrm>
                <a:off x="2407" y="2158"/>
                <a:ext cx="3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4379" name="Text Box 16"/>
              <p:cNvSpPr txBox="1">
                <a:spLocks noChangeArrowheads="1"/>
              </p:cNvSpPr>
              <p:nvPr/>
            </p:nvSpPr>
            <p:spPr bwMode="auto">
              <a:xfrm>
                <a:off x="2478" y="2127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m</a:t>
                </a:r>
              </a:p>
            </p:txBody>
          </p:sp>
        </p:grpSp>
      </p:grpSp>
      <p:pic>
        <p:nvPicPr>
          <p:cNvPr id="1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0154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93E1F7-F3C8-F04F-A70F-A7C41C80D177}" type="slidenum">
              <a:rPr lang="eu-ES" sz="1400">
                <a:latin typeface="Times" charset="0"/>
              </a:rPr>
              <a:pPr/>
              <a:t>28</a:t>
            </a:fld>
            <a:endParaRPr lang="eu-ES" sz="1400">
              <a:latin typeface="Times" charset="0"/>
            </a:endParaRPr>
          </a:p>
        </p:txBody>
      </p:sp>
      <p:pic>
        <p:nvPicPr>
          <p:cNvPr id="6174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751604"/>
            <a:ext cx="563562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1042452" y="4732338"/>
            <a:ext cx="7008813" cy="9080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828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Esperimentua era birtualean egin dezakegu:</a:t>
            </a:r>
          </a:p>
          <a:p>
            <a:pPr algn="ctr" eaLnBrk="1" hangingPunct="1"/>
            <a:r>
              <a:rPr lang="eu-ES"/>
              <a:t>Zintzilikatutako objektuaren bitartez, orgatxoak mugimendu uniformeki azeleratua izatea lor dezakegu.</a:t>
            </a:r>
            <a:endParaRPr lang="eu-ES" sz="1700" b="1" i="1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617476" name="Text Box 4"/>
          <p:cNvSpPr txBox="1">
            <a:spLocks noChangeArrowheads="1"/>
          </p:cNvSpPr>
          <p:nvPr/>
        </p:nvSpPr>
        <p:spPr bwMode="auto">
          <a:xfrm>
            <a:off x="107950" y="1412875"/>
            <a:ext cx="16621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Gurdia edo orga</a:t>
            </a:r>
          </a:p>
        </p:txBody>
      </p:sp>
      <p:sp>
        <p:nvSpPr>
          <p:cNvPr id="617477" name="Text Box 5"/>
          <p:cNvSpPr txBox="1">
            <a:spLocks noChangeArrowheads="1"/>
          </p:cNvSpPr>
          <p:nvPr/>
        </p:nvSpPr>
        <p:spPr bwMode="auto">
          <a:xfrm>
            <a:off x="6245225" y="1616075"/>
            <a:ext cx="23590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Zintzilikatutako objektua</a:t>
            </a:r>
          </a:p>
        </p:txBody>
      </p:sp>
      <p:sp>
        <p:nvSpPr>
          <p:cNvPr id="617478" name="Freeform 6"/>
          <p:cNvSpPr>
            <a:spLocks/>
          </p:cNvSpPr>
          <p:nvPr/>
        </p:nvSpPr>
        <p:spPr bwMode="auto">
          <a:xfrm>
            <a:off x="1436688" y="1858963"/>
            <a:ext cx="1095375" cy="331787"/>
          </a:xfrm>
          <a:custGeom>
            <a:avLst/>
            <a:gdLst>
              <a:gd name="T0" fmla="*/ 0 w 1976"/>
              <a:gd name="T1" fmla="*/ 0 h 969"/>
              <a:gd name="T2" fmla="*/ 428505 w 1976"/>
              <a:gd name="T3" fmla="*/ 249611 h 969"/>
              <a:gd name="T4" fmla="*/ 606448 w 1976"/>
              <a:gd name="T5" fmla="*/ 44855 h 969"/>
              <a:gd name="T6" fmla="*/ 1095375 w 1976"/>
              <a:gd name="T7" fmla="*/ 331787 h 969"/>
              <a:gd name="T8" fmla="*/ 0 60000 65536"/>
              <a:gd name="T9" fmla="*/ 0 60000 65536"/>
              <a:gd name="T10" fmla="*/ 0 60000 65536"/>
              <a:gd name="T11" fmla="*/ 0 60000 65536"/>
              <a:gd name="T12" fmla="*/ 0 w 1976"/>
              <a:gd name="T13" fmla="*/ 0 h 969"/>
              <a:gd name="T14" fmla="*/ 1976 w 1976"/>
              <a:gd name="T15" fmla="*/ 969 h 9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6" h="969">
                <a:moveTo>
                  <a:pt x="0" y="0"/>
                </a:moveTo>
                <a:cubicBezTo>
                  <a:pt x="295" y="353"/>
                  <a:pt x="591" y="707"/>
                  <a:pt x="773" y="729"/>
                </a:cubicBezTo>
                <a:cubicBezTo>
                  <a:pt x="955" y="751"/>
                  <a:pt x="894" y="91"/>
                  <a:pt x="1094" y="131"/>
                </a:cubicBezTo>
                <a:cubicBezTo>
                  <a:pt x="1294" y="171"/>
                  <a:pt x="1635" y="570"/>
                  <a:pt x="1976" y="969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7479" name="Freeform 7"/>
          <p:cNvSpPr>
            <a:spLocks/>
          </p:cNvSpPr>
          <p:nvPr/>
        </p:nvSpPr>
        <p:spPr bwMode="auto">
          <a:xfrm flipH="1">
            <a:off x="4113213" y="1811338"/>
            <a:ext cx="2125662" cy="642937"/>
          </a:xfrm>
          <a:custGeom>
            <a:avLst/>
            <a:gdLst>
              <a:gd name="T0" fmla="*/ 0 w 1976"/>
              <a:gd name="T1" fmla="*/ 0 h 969"/>
              <a:gd name="T2" fmla="*/ 831547 w 1976"/>
              <a:gd name="T3" fmla="*/ 483696 h 969"/>
              <a:gd name="T4" fmla="*/ 1176860 w 1976"/>
              <a:gd name="T5" fmla="*/ 86919 h 969"/>
              <a:gd name="T6" fmla="*/ 2125662 w 1976"/>
              <a:gd name="T7" fmla="*/ 642937 h 969"/>
              <a:gd name="T8" fmla="*/ 0 60000 65536"/>
              <a:gd name="T9" fmla="*/ 0 60000 65536"/>
              <a:gd name="T10" fmla="*/ 0 60000 65536"/>
              <a:gd name="T11" fmla="*/ 0 60000 65536"/>
              <a:gd name="T12" fmla="*/ 0 w 1976"/>
              <a:gd name="T13" fmla="*/ 0 h 969"/>
              <a:gd name="T14" fmla="*/ 1976 w 1976"/>
              <a:gd name="T15" fmla="*/ 969 h 9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6" h="969">
                <a:moveTo>
                  <a:pt x="0" y="0"/>
                </a:moveTo>
                <a:cubicBezTo>
                  <a:pt x="295" y="353"/>
                  <a:pt x="591" y="707"/>
                  <a:pt x="773" y="729"/>
                </a:cubicBezTo>
                <a:cubicBezTo>
                  <a:pt x="955" y="751"/>
                  <a:pt x="894" y="91"/>
                  <a:pt x="1094" y="131"/>
                </a:cubicBezTo>
                <a:cubicBezTo>
                  <a:pt x="1294" y="171"/>
                  <a:pt x="1635" y="570"/>
                  <a:pt x="1976" y="969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9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8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7619198" y="1962150"/>
            <a:ext cx="15248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_tradnl" dirty="0"/>
              <a:t>http://</a:t>
            </a:r>
            <a:r>
              <a:rPr lang="es-ES_tradnl" dirty="0" err="1"/>
              <a:t>www.walter-fendt.de</a:t>
            </a:r>
            <a:r>
              <a:rPr lang="es-ES_tradnl" dirty="0"/>
              <a:t>/ph14s/n2law_s.htm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1589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74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 animBg="1"/>
      <p:bldP spid="617476" grpId="0" animBg="1"/>
      <p:bldP spid="617477" grpId="0" animBg="1"/>
      <p:bldP spid="617478" grpId="0" animBg="1"/>
      <p:bldP spid="61747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EC0F06-87AD-5243-8E59-B4ED7BA79420}" type="slidenum">
              <a:rPr lang="eu-ES" sz="1400">
                <a:latin typeface="Times" charset="0"/>
              </a:rPr>
              <a:pPr/>
              <a:t>29</a:t>
            </a:fld>
            <a:endParaRPr lang="eu-ES" sz="1400">
              <a:latin typeface="Times" charset="0"/>
            </a:endParaRPr>
          </a:p>
        </p:txBody>
      </p:sp>
      <p:pic>
        <p:nvPicPr>
          <p:cNvPr id="316419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184150"/>
            <a:ext cx="5635625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499" name="Text Box 3"/>
          <p:cNvSpPr txBox="1">
            <a:spLocks noChangeArrowheads="1"/>
          </p:cNvSpPr>
          <p:nvPr/>
        </p:nvSpPr>
        <p:spPr bwMode="auto">
          <a:xfrm>
            <a:off x="793750" y="4603750"/>
            <a:ext cx="7551738" cy="22050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828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Orgatxoak LS hesira iristeko behar duen denbora neur dezakegu.</a:t>
            </a:r>
          </a:p>
          <a:p>
            <a:pPr algn="ctr" eaLnBrk="1" hangingPunct="1"/>
            <a:r>
              <a:rPr lang="eu-ES" dirty="0"/>
              <a:t>Mugimenduaren ekuazioarekin azelerazioa kalkula dezakegu:</a:t>
            </a:r>
          </a:p>
          <a:p>
            <a:pPr algn="ctr" eaLnBrk="1" hangingPunct="1"/>
            <a:endParaRPr lang="eu-ES" dirty="0"/>
          </a:p>
          <a:p>
            <a:pPr algn="ctr" eaLnBrk="1" hangingPunct="1"/>
            <a:endParaRPr lang="eu-ES" dirty="0"/>
          </a:p>
          <a:p>
            <a:pPr algn="ctr" eaLnBrk="1" hangingPunct="1"/>
            <a:endParaRPr lang="eu-ES" dirty="0"/>
          </a:p>
          <a:p>
            <a:pPr algn="ctr" eaLnBrk="1" hangingPunct="1"/>
            <a:r>
              <a:rPr lang="eu-ES" dirty="0"/>
              <a:t>Eta konparatu dinamikaren 2. legearekin lortzen dugun azelerazioaren balioarekin</a:t>
            </a:r>
          </a:p>
          <a:p>
            <a:pPr algn="ctr" eaLnBrk="1" hangingPunct="1"/>
            <a:r>
              <a:rPr lang="eu-ES" sz="1800" b="1" dirty="0">
                <a:solidFill>
                  <a:srgbClr val="3333CC"/>
                </a:solidFill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sz="1700" b="1" i="1" dirty="0">
                <a:solidFill>
                  <a:srgbClr val="3333CC"/>
                </a:solidFill>
                <a:cs typeface="Arial" charset="0"/>
              </a:rPr>
              <a:t>F = </a:t>
            </a:r>
            <a:r>
              <a:rPr lang="eu-ES" sz="2000" b="1" i="1" dirty="0">
                <a:solidFill>
                  <a:srgbClr val="3333CC"/>
                </a:solidFill>
              </a:rPr>
              <a:t>F </a:t>
            </a:r>
            <a:r>
              <a:rPr lang="eu-ES" sz="2000" b="1" i="1" baseline="-25000" dirty="0">
                <a:solidFill>
                  <a:srgbClr val="3333CC"/>
                </a:solidFill>
              </a:rPr>
              <a:t>Sokak, orgatxoari</a:t>
            </a:r>
            <a:r>
              <a:rPr lang="eu-ES" sz="2000" dirty="0"/>
              <a:t> = - </a:t>
            </a:r>
            <a:r>
              <a:rPr lang="eu-ES" sz="1700" b="1" i="1" dirty="0">
                <a:solidFill>
                  <a:srgbClr val="3333CC"/>
                </a:solidFill>
                <a:cs typeface="Arial" charset="0"/>
              </a:rPr>
              <a:t>F</a:t>
            </a:r>
            <a:r>
              <a:rPr lang="eu-ES" sz="1700" b="1" i="1" baseline="-25000" dirty="0">
                <a:solidFill>
                  <a:srgbClr val="3333CC"/>
                </a:solidFill>
                <a:cs typeface="Arial" charset="0"/>
              </a:rPr>
              <a:t>Lurra, zintzilikatutako masa</a:t>
            </a:r>
            <a:r>
              <a:rPr lang="eu-ES" i="1" baseline="-25000" dirty="0">
                <a:cs typeface="Arial" charset="0"/>
              </a:rPr>
              <a:t> </a:t>
            </a:r>
            <a:r>
              <a:rPr lang="eu-ES" i="1" dirty="0">
                <a:cs typeface="Arial" charset="0"/>
              </a:rPr>
              <a:t> </a:t>
            </a:r>
          </a:p>
          <a:p>
            <a:pPr algn="ctr" eaLnBrk="1" hangingPunct="1"/>
            <a:r>
              <a:rPr lang="eu-ES" i="1" dirty="0">
                <a:cs typeface="Arial" charset="0"/>
              </a:rPr>
              <a:t>denez eta </a:t>
            </a:r>
            <a:r>
              <a:rPr lang="eu-ES" sz="1700" b="1" i="1" dirty="0">
                <a:solidFill>
                  <a:srgbClr val="3333CC"/>
                </a:solidFill>
                <a:cs typeface="Arial" charset="0"/>
              </a:rPr>
              <a:t>m = orgatxoaren masa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64013" y="5284788"/>
            <a:ext cx="857250" cy="612775"/>
            <a:chOff x="2623" y="3413"/>
            <a:chExt cx="540" cy="386"/>
          </a:xfrm>
        </p:grpSpPr>
        <p:sp>
          <p:nvSpPr>
            <p:cNvPr id="316425" name="Text Box 5"/>
            <p:cNvSpPr txBox="1">
              <a:spLocks noChangeArrowheads="1"/>
            </p:cNvSpPr>
            <p:nvPr/>
          </p:nvSpPr>
          <p:spPr bwMode="auto">
            <a:xfrm>
              <a:off x="2623" y="3508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</a:t>
              </a:r>
              <a:r>
                <a:rPr lang="eu-ES"/>
                <a:t> =</a:t>
              </a:r>
            </a:p>
          </p:txBody>
        </p:sp>
        <p:sp>
          <p:nvSpPr>
            <p:cNvPr id="316426" name="Line 6"/>
            <p:cNvSpPr>
              <a:spLocks noChangeShapeType="1"/>
            </p:cNvSpPr>
            <p:nvPr/>
          </p:nvSpPr>
          <p:spPr bwMode="auto">
            <a:xfrm flipV="1">
              <a:off x="2932" y="3620"/>
              <a:ext cx="1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6427" name="Text Box 7"/>
            <p:cNvSpPr txBox="1">
              <a:spLocks noChangeArrowheads="1"/>
            </p:cNvSpPr>
            <p:nvPr/>
          </p:nvSpPr>
          <p:spPr bwMode="auto">
            <a:xfrm>
              <a:off x="2878" y="3413"/>
              <a:ext cx="2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</a:t>
              </a:r>
              <a:r>
                <a:rPr lang="eu-ES" i="1"/>
                <a:t>e</a:t>
              </a:r>
            </a:p>
          </p:txBody>
        </p:sp>
        <p:sp>
          <p:nvSpPr>
            <p:cNvPr id="316428" name="Text Box 8"/>
            <p:cNvSpPr txBox="1">
              <a:spLocks noChangeArrowheads="1"/>
            </p:cNvSpPr>
            <p:nvPr/>
          </p:nvSpPr>
          <p:spPr bwMode="auto">
            <a:xfrm>
              <a:off x="2926" y="3587"/>
              <a:ext cx="23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t</a:t>
              </a:r>
              <a:r>
                <a:rPr lang="eu-ES" i="1">
                  <a:cs typeface="Arial" charset="0"/>
                </a:rPr>
                <a:t> </a:t>
              </a:r>
              <a:r>
                <a:rPr lang="eu-ES" baseline="30000"/>
                <a:t>2</a:t>
              </a:r>
              <a:endParaRPr lang="eu-ES"/>
            </a:p>
          </p:txBody>
        </p:sp>
      </p:grpSp>
      <p:sp>
        <p:nvSpPr>
          <p:cNvPr id="618505" name="Text Box 9"/>
          <p:cNvSpPr txBox="1">
            <a:spLocks noChangeArrowheads="1"/>
          </p:cNvSpPr>
          <p:nvPr/>
        </p:nvSpPr>
        <p:spPr bwMode="auto">
          <a:xfrm>
            <a:off x="7480300" y="3989388"/>
            <a:ext cx="11747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sz="1200">
                <a:solidFill>
                  <a:srgbClr val="FF0000"/>
                </a:solidFill>
              </a:rPr>
              <a:t>Sakatu irudian</a:t>
            </a:r>
          </a:p>
        </p:txBody>
      </p:sp>
      <p:sp>
        <p:nvSpPr>
          <p:cNvPr id="618506" name="Text Box 10"/>
          <p:cNvSpPr txBox="1">
            <a:spLocks noChangeArrowheads="1"/>
          </p:cNvSpPr>
          <p:nvPr/>
        </p:nvSpPr>
        <p:spPr bwMode="auto">
          <a:xfrm>
            <a:off x="941388" y="1503363"/>
            <a:ext cx="98266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u-ES">
                <a:ea typeface="+mn-ea"/>
              </a:rPr>
              <a:t>LS hesia</a:t>
            </a:r>
          </a:p>
        </p:txBody>
      </p:sp>
      <p:sp>
        <p:nvSpPr>
          <p:cNvPr id="618507" name="Freeform 11"/>
          <p:cNvSpPr>
            <a:spLocks/>
          </p:cNvSpPr>
          <p:nvPr/>
        </p:nvSpPr>
        <p:spPr bwMode="auto">
          <a:xfrm>
            <a:off x="2119313" y="1666875"/>
            <a:ext cx="1095375" cy="331788"/>
          </a:xfrm>
          <a:custGeom>
            <a:avLst/>
            <a:gdLst>
              <a:gd name="T0" fmla="*/ 0 w 1976"/>
              <a:gd name="T1" fmla="*/ 0 h 969"/>
              <a:gd name="T2" fmla="*/ 428505 w 1976"/>
              <a:gd name="T3" fmla="*/ 249611 h 969"/>
              <a:gd name="T4" fmla="*/ 606448 w 1976"/>
              <a:gd name="T5" fmla="*/ 44855 h 969"/>
              <a:gd name="T6" fmla="*/ 1095375 w 1976"/>
              <a:gd name="T7" fmla="*/ 331788 h 969"/>
              <a:gd name="T8" fmla="*/ 0 60000 65536"/>
              <a:gd name="T9" fmla="*/ 0 60000 65536"/>
              <a:gd name="T10" fmla="*/ 0 60000 65536"/>
              <a:gd name="T11" fmla="*/ 0 60000 65536"/>
              <a:gd name="T12" fmla="*/ 0 w 1976"/>
              <a:gd name="T13" fmla="*/ 0 h 969"/>
              <a:gd name="T14" fmla="*/ 1976 w 1976"/>
              <a:gd name="T15" fmla="*/ 969 h 96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76" h="969">
                <a:moveTo>
                  <a:pt x="0" y="0"/>
                </a:moveTo>
                <a:cubicBezTo>
                  <a:pt x="295" y="353"/>
                  <a:pt x="591" y="707"/>
                  <a:pt x="773" y="729"/>
                </a:cubicBezTo>
                <a:cubicBezTo>
                  <a:pt x="955" y="751"/>
                  <a:pt x="894" y="91"/>
                  <a:pt x="1094" y="131"/>
                </a:cubicBezTo>
                <a:cubicBezTo>
                  <a:pt x="1294" y="171"/>
                  <a:pt x="1635" y="570"/>
                  <a:pt x="1976" y="969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14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7619198" y="1366308"/>
            <a:ext cx="15248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_tradnl" dirty="0"/>
              <a:t>http://</a:t>
            </a:r>
            <a:r>
              <a:rPr lang="es-ES_tradnl" dirty="0" err="1"/>
              <a:t>www.walter-fendt.de</a:t>
            </a:r>
            <a:r>
              <a:rPr lang="es-ES_tradnl" dirty="0"/>
              <a:t>/ph14s/n2law_s.htm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652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84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8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8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8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8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499" grpId="0" build="p" animBg="1"/>
      <p:bldP spid="618505" grpId="0"/>
      <p:bldP spid="618505" grpId="1"/>
      <p:bldP spid="618506" grpId="0" animBg="1"/>
      <p:bldP spid="61850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ChangeArrowheads="1"/>
          </p:cNvSpPr>
          <p:nvPr/>
        </p:nvSpPr>
        <p:spPr bwMode="auto">
          <a:xfrm>
            <a:off x="2153445" y="757238"/>
            <a:ext cx="48371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 mugimendua goitik ikusita adieraziko dugu,</a:t>
            </a:r>
          </a:p>
          <a:p>
            <a:pPr algn="ctr" eaLnBrk="1" hangingPunct="1"/>
            <a:r>
              <a:rPr lang="eu-ES"/>
              <a:t>biraketa-ardatzean kokatutako posiziotik.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2429101" y="1751289"/>
            <a:ext cx="4321175" cy="43211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66276" name="Oval 4"/>
          <p:cNvSpPr>
            <a:spLocks noChangeArrowheads="1"/>
          </p:cNvSpPr>
          <p:nvPr/>
        </p:nvSpPr>
        <p:spPr bwMode="auto">
          <a:xfrm>
            <a:off x="3132138" y="1989138"/>
            <a:ext cx="2879725" cy="28797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32138" y="1847850"/>
            <a:ext cx="2879725" cy="3165475"/>
            <a:chOff x="1973" y="709"/>
            <a:chExt cx="1814" cy="1994"/>
          </a:xfrm>
        </p:grpSpPr>
        <p:grpSp>
          <p:nvGrpSpPr>
            <p:cNvPr id="296967" name="Group 6"/>
            <p:cNvGrpSpPr>
              <a:grpSpLocks/>
            </p:cNvGrpSpPr>
            <p:nvPr/>
          </p:nvGrpSpPr>
          <p:grpSpPr bwMode="auto">
            <a:xfrm>
              <a:off x="2789" y="709"/>
              <a:ext cx="180" cy="1994"/>
              <a:chOff x="2789" y="709"/>
              <a:chExt cx="180" cy="1994"/>
            </a:xfrm>
          </p:grpSpPr>
          <p:sp>
            <p:nvSpPr>
              <p:cNvPr id="296969" name="Oval 7"/>
              <p:cNvSpPr>
                <a:spLocks noChangeArrowheads="1"/>
              </p:cNvSpPr>
              <p:nvPr/>
            </p:nvSpPr>
            <p:spPr bwMode="auto">
              <a:xfrm>
                <a:off x="2789" y="2523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96970" name="Line 8"/>
              <p:cNvSpPr>
                <a:spLocks noChangeShapeType="1"/>
              </p:cNvSpPr>
              <p:nvPr/>
            </p:nvSpPr>
            <p:spPr bwMode="auto">
              <a:xfrm>
                <a:off x="2880" y="799"/>
                <a:ext cx="0" cy="907"/>
              </a:xfrm>
              <a:prstGeom prst="line">
                <a:avLst/>
              </a:prstGeom>
              <a:noFill/>
              <a:ln w="190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6971" name="Line 9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907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6972" name="Oval 10"/>
              <p:cNvSpPr>
                <a:spLocks noChangeArrowheads="1"/>
              </p:cNvSpPr>
              <p:nvPr/>
            </p:nvSpPr>
            <p:spPr bwMode="auto">
              <a:xfrm>
                <a:off x="2835" y="1661"/>
                <a:ext cx="90" cy="90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rgbClr val="FF99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96973" name="Oval 11"/>
              <p:cNvSpPr>
                <a:spLocks noChangeArrowheads="1"/>
              </p:cNvSpPr>
              <p:nvPr/>
            </p:nvSpPr>
            <p:spPr bwMode="auto">
              <a:xfrm>
                <a:off x="2789" y="70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296968" name="Oval 12"/>
            <p:cNvSpPr>
              <a:spLocks noChangeArrowheads="1"/>
            </p:cNvSpPr>
            <p:nvPr/>
          </p:nvSpPr>
          <p:spPr bwMode="auto">
            <a:xfrm>
              <a:off x="1973" y="799"/>
              <a:ext cx="1814" cy="181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77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6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216000000">
                                      <p:cBhvr>
                                        <p:cTn id="10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 vol="62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6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4" grpId="0" animBg="1"/>
      <p:bldP spid="56627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232A14-42EF-3E46-854B-032EA4472ACC}" type="slidenum">
              <a:rPr lang="eu-ES" sz="1400">
                <a:latin typeface="Times" charset="0"/>
              </a:rPr>
              <a:pPr/>
              <a:t>30</a:t>
            </a:fld>
            <a:endParaRPr lang="eu-ES" sz="1400">
              <a:latin typeface="Times" charset="0"/>
            </a:endParaRPr>
          </a:p>
        </p:txBody>
      </p:sp>
      <p:sp>
        <p:nvSpPr>
          <p:cNvPr id="619522" name="Rectangle 2"/>
          <p:cNvSpPr>
            <a:spLocks noChangeArrowheads="1"/>
          </p:cNvSpPr>
          <p:nvPr/>
        </p:nvSpPr>
        <p:spPr bwMode="auto">
          <a:xfrm>
            <a:off x="3235325" y="801688"/>
            <a:ext cx="26971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Zein da adierazpen egokia?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27650" y="3362325"/>
            <a:ext cx="1666875" cy="890588"/>
            <a:chOff x="3365" y="1251"/>
            <a:chExt cx="1050" cy="561"/>
          </a:xfrm>
        </p:grpSpPr>
        <p:sp>
          <p:nvSpPr>
            <p:cNvPr id="317483" name="Rectangle 4"/>
            <p:cNvSpPr>
              <a:spLocks noChangeArrowheads="1"/>
            </p:cNvSpPr>
            <p:nvPr/>
          </p:nvSpPr>
          <p:spPr bwMode="auto">
            <a:xfrm>
              <a:off x="3365" y="1251"/>
              <a:ext cx="1050" cy="5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17484" name="Group 5"/>
            <p:cNvGrpSpPr>
              <a:grpSpLocks/>
            </p:cNvGrpSpPr>
            <p:nvPr/>
          </p:nvGrpSpPr>
          <p:grpSpPr bwMode="auto">
            <a:xfrm>
              <a:off x="3528" y="1298"/>
              <a:ext cx="699" cy="450"/>
              <a:chOff x="1575" y="2318"/>
              <a:chExt cx="699" cy="450"/>
            </a:xfrm>
          </p:grpSpPr>
          <p:sp>
            <p:nvSpPr>
              <p:cNvPr id="317485" name="Text Box 6"/>
              <p:cNvSpPr txBox="1">
                <a:spLocks noChangeArrowheads="1"/>
              </p:cNvSpPr>
              <p:nvPr/>
            </p:nvSpPr>
            <p:spPr bwMode="auto">
              <a:xfrm>
                <a:off x="1575" y="2436"/>
                <a:ext cx="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a =</a:t>
                </a:r>
              </a:p>
            </p:txBody>
          </p:sp>
          <p:sp>
            <p:nvSpPr>
              <p:cNvPr id="317486" name="Text Box 7"/>
              <p:cNvSpPr txBox="1">
                <a:spLocks noChangeArrowheads="1"/>
              </p:cNvSpPr>
              <p:nvPr/>
            </p:nvSpPr>
            <p:spPr bwMode="auto">
              <a:xfrm>
                <a:off x="1889" y="2318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u-ES" sz="1800" dirty="0" smtClean="0"/>
                  <a:t>(</a:t>
                </a:r>
                <a:r>
                  <a:rPr lang="eu-ES" sz="1800" dirty="0">
                    <a:latin typeface="Symbol" charset="2"/>
                    <a:cs typeface="Symbol" charset="2"/>
                    <a:sym typeface="Euclid Symbol" charset="0"/>
                  </a:rPr>
                  <a:t></a:t>
                </a:r>
                <a:r>
                  <a:rPr lang="eu-ES" sz="1800" i="1" dirty="0" smtClean="0">
                    <a:cs typeface="Arial" charset="0"/>
                  </a:rPr>
                  <a:t>F</a:t>
                </a:r>
                <a:r>
                  <a:rPr lang="eu-ES" sz="1800" dirty="0">
                    <a:cs typeface="Arial" charset="0"/>
                  </a:rPr>
                  <a:t>)</a:t>
                </a:r>
              </a:p>
            </p:txBody>
          </p:sp>
          <p:sp>
            <p:nvSpPr>
              <p:cNvPr id="317487" name="Line 8"/>
              <p:cNvSpPr>
                <a:spLocks noChangeShapeType="1"/>
              </p:cNvSpPr>
              <p:nvPr/>
            </p:nvSpPr>
            <p:spPr bwMode="auto">
              <a:xfrm>
                <a:off x="1893" y="2559"/>
                <a:ext cx="3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488" name="Text Box 9"/>
              <p:cNvSpPr txBox="1">
                <a:spLocks noChangeArrowheads="1"/>
              </p:cNvSpPr>
              <p:nvPr/>
            </p:nvSpPr>
            <p:spPr bwMode="auto">
              <a:xfrm>
                <a:off x="1940" y="2537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m</a:t>
                </a:r>
                <a:r>
                  <a:rPr lang="eu-ES" sz="1800" i="1" baseline="30000"/>
                  <a:t>2</a:t>
                </a:r>
                <a:endParaRPr lang="eu-ES" sz="1800" i="1"/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14550" y="3362325"/>
            <a:ext cx="1666875" cy="890588"/>
            <a:chOff x="1341" y="1251"/>
            <a:chExt cx="1050" cy="561"/>
          </a:xfrm>
        </p:grpSpPr>
        <p:sp>
          <p:nvSpPr>
            <p:cNvPr id="317477" name="Rectangle 11"/>
            <p:cNvSpPr>
              <a:spLocks noChangeArrowheads="1"/>
            </p:cNvSpPr>
            <p:nvPr/>
          </p:nvSpPr>
          <p:spPr bwMode="auto">
            <a:xfrm>
              <a:off x="1341" y="1251"/>
              <a:ext cx="1050" cy="5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17478" name="Group 12"/>
            <p:cNvGrpSpPr>
              <a:grpSpLocks/>
            </p:cNvGrpSpPr>
            <p:nvPr/>
          </p:nvGrpSpPr>
          <p:grpSpPr bwMode="auto">
            <a:xfrm>
              <a:off x="1522" y="1302"/>
              <a:ext cx="699" cy="441"/>
              <a:chOff x="2089" y="1917"/>
              <a:chExt cx="699" cy="441"/>
            </a:xfrm>
          </p:grpSpPr>
          <p:sp>
            <p:nvSpPr>
              <p:cNvPr id="317479" name="Text Box 13"/>
              <p:cNvSpPr txBox="1">
                <a:spLocks noChangeArrowheads="1"/>
              </p:cNvSpPr>
              <p:nvPr/>
            </p:nvSpPr>
            <p:spPr bwMode="auto">
              <a:xfrm>
                <a:off x="2089" y="2035"/>
                <a:ext cx="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a =</a:t>
                </a:r>
              </a:p>
            </p:txBody>
          </p:sp>
          <p:sp>
            <p:nvSpPr>
              <p:cNvPr id="317480" name="Text Box 14"/>
              <p:cNvSpPr txBox="1">
                <a:spLocks noChangeArrowheads="1"/>
              </p:cNvSpPr>
              <p:nvPr/>
            </p:nvSpPr>
            <p:spPr bwMode="auto">
              <a:xfrm>
                <a:off x="2403" y="1917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r>
                  <a:rPr lang="eu-ES" sz="1800" dirty="0" smtClean="0"/>
                  <a:t>(</a:t>
                </a:r>
                <a:r>
                  <a:rPr lang="eu-ES" sz="1800" dirty="0">
                    <a:latin typeface="Symbol" charset="2"/>
                    <a:cs typeface="Symbol" charset="2"/>
                    <a:sym typeface="Euclid Symbol" charset="0"/>
                  </a:rPr>
                  <a:t></a:t>
                </a:r>
                <a:r>
                  <a:rPr lang="eu-ES" sz="1800" i="1" dirty="0" smtClean="0">
                    <a:cs typeface="Arial" charset="0"/>
                  </a:rPr>
                  <a:t>F</a:t>
                </a:r>
                <a:r>
                  <a:rPr lang="eu-ES" sz="1800" dirty="0">
                    <a:cs typeface="Arial" charset="0"/>
                  </a:rPr>
                  <a:t>)</a:t>
                </a:r>
              </a:p>
            </p:txBody>
          </p:sp>
          <p:sp>
            <p:nvSpPr>
              <p:cNvPr id="317481" name="Line 15"/>
              <p:cNvSpPr>
                <a:spLocks noChangeShapeType="1"/>
              </p:cNvSpPr>
              <p:nvPr/>
            </p:nvSpPr>
            <p:spPr bwMode="auto">
              <a:xfrm>
                <a:off x="2407" y="2158"/>
                <a:ext cx="3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482" name="Text Box 16"/>
              <p:cNvSpPr txBox="1">
                <a:spLocks noChangeArrowheads="1"/>
              </p:cNvSpPr>
              <p:nvPr/>
            </p:nvSpPr>
            <p:spPr bwMode="auto">
              <a:xfrm>
                <a:off x="2478" y="2127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m</a:t>
                </a:r>
              </a:p>
            </p:txBody>
          </p:sp>
        </p:grpSp>
      </p:grpSp>
      <p:sp>
        <p:nvSpPr>
          <p:cNvPr id="619537" name="Rectangle 17"/>
          <p:cNvSpPr>
            <a:spLocks noChangeArrowheads="1"/>
          </p:cNvSpPr>
          <p:nvPr/>
        </p:nvSpPr>
        <p:spPr bwMode="auto">
          <a:xfrm>
            <a:off x="2363788" y="4730750"/>
            <a:ext cx="2279650" cy="15414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200"/>
          </a:p>
        </p:txBody>
      </p:sp>
      <p:sp>
        <p:nvSpPr>
          <p:cNvPr id="619538" name="Text Box 18"/>
          <p:cNvSpPr txBox="1">
            <a:spLocks noChangeArrowheads="1"/>
          </p:cNvSpPr>
          <p:nvPr/>
        </p:nvSpPr>
        <p:spPr bwMode="auto">
          <a:xfrm>
            <a:off x="2638425" y="5691188"/>
            <a:ext cx="1614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a</a:t>
            </a:r>
            <a:r>
              <a:rPr lang="eu-ES"/>
              <a:t> = 0,0981 m/s</a:t>
            </a:r>
            <a:r>
              <a:rPr lang="eu-ES" baseline="30000"/>
              <a:t>2</a:t>
            </a:r>
            <a:endParaRPr lang="eu-ES"/>
          </a:p>
        </p:txBody>
      </p:sp>
      <p:sp>
        <p:nvSpPr>
          <p:cNvPr id="619539" name="Rectangle 19"/>
          <p:cNvSpPr>
            <a:spLocks noChangeArrowheads="1"/>
          </p:cNvSpPr>
          <p:nvPr/>
        </p:nvSpPr>
        <p:spPr bwMode="auto">
          <a:xfrm>
            <a:off x="5045075" y="4730750"/>
            <a:ext cx="2279650" cy="15414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 sz="1200"/>
          </a:p>
        </p:txBody>
      </p:sp>
      <p:sp>
        <p:nvSpPr>
          <p:cNvPr id="619540" name="Text Box 20"/>
          <p:cNvSpPr txBox="1">
            <a:spLocks noChangeArrowheads="1"/>
          </p:cNvSpPr>
          <p:nvPr/>
        </p:nvSpPr>
        <p:spPr bwMode="auto">
          <a:xfrm>
            <a:off x="5419725" y="5675313"/>
            <a:ext cx="1501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a</a:t>
            </a:r>
            <a:r>
              <a:rPr lang="eu-ES"/>
              <a:t> = 0,981 m/s</a:t>
            </a:r>
            <a:r>
              <a:rPr lang="eu-ES" baseline="30000"/>
              <a:t>2</a:t>
            </a:r>
            <a:endParaRPr lang="eu-ES"/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638425" y="4935538"/>
            <a:ext cx="1646238" cy="671512"/>
            <a:chOff x="4555" y="594"/>
            <a:chExt cx="1037" cy="423"/>
          </a:xfrm>
        </p:grpSpPr>
        <p:sp>
          <p:nvSpPr>
            <p:cNvPr id="317473" name="Text Box 22"/>
            <p:cNvSpPr txBox="1">
              <a:spLocks noChangeArrowheads="1"/>
            </p:cNvSpPr>
            <p:nvPr/>
          </p:nvSpPr>
          <p:spPr bwMode="auto">
            <a:xfrm>
              <a:off x="4555" y="710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17474" name="Text Box 23"/>
            <p:cNvSpPr txBox="1">
              <a:spLocks noChangeArrowheads="1"/>
            </p:cNvSpPr>
            <p:nvPr/>
          </p:nvSpPr>
          <p:spPr bwMode="auto">
            <a:xfrm>
              <a:off x="4869" y="594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0,001·9,81</a:t>
              </a:r>
            </a:p>
          </p:txBody>
        </p:sp>
        <p:sp>
          <p:nvSpPr>
            <p:cNvPr id="317475" name="Line 24"/>
            <p:cNvSpPr>
              <a:spLocks noChangeShapeType="1"/>
            </p:cNvSpPr>
            <p:nvPr/>
          </p:nvSpPr>
          <p:spPr bwMode="auto">
            <a:xfrm flipV="1">
              <a:off x="4873" y="817"/>
              <a:ext cx="719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476" name="Text Box 25"/>
            <p:cNvSpPr txBox="1">
              <a:spLocks noChangeArrowheads="1"/>
            </p:cNvSpPr>
            <p:nvPr/>
          </p:nvSpPr>
          <p:spPr bwMode="auto">
            <a:xfrm>
              <a:off x="4890" y="805"/>
              <a:ext cx="29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0,1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5364163" y="4930775"/>
            <a:ext cx="1644650" cy="658813"/>
            <a:chOff x="4484" y="1375"/>
            <a:chExt cx="1036" cy="415"/>
          </a:xfrm>
        </p:grpSpPr>
        <p:sp>
          <p:nvSpPr>
            <p:cNvPr id="317469" name="Text Box 27"/>
            <p:cNvSpPr txBox="1">
              <a:spLocks noChangeArrowheads="1"/>
            </p:cNvSpPr>
            <p:nvPr/>
          </p:nvSpPr>
          <p:spPr bwMode="auto">
            <a:xfrm>
              <a:off x="4484" y="1491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17470" name="Text Box 28"/>
            <p:cNvSpPr txBox="1">
              <a:spLocks noChangeArrowheads="1"/>
            </p:cNvSpPr>
            <p:nvPr/>
          </p:nvSpPr>
          <p:spPr bwMode="auto">
            <a:xfrm>
              <a:off x="4798" y="1375"/>
              <a:ext cx="7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0,001·9,81</a:t>
              </a:r>
            </a:p>
          </p:txBody>
        </p:sp>
        <p:sp>
          <p:nvSpPr>
            <p:cNvPr id="317471" name="Line 29"/>
            <p:cNvSpPr>
              <a:spLocks noChangeShapeType="1"/>
            </p:cNvSpPr>
            <p:nvPr/>
          </p:nvSpPr>
          <p:spPr bwMode="auto">
            <a:xfrm flipV="1">
              <a:off x="4802" y="1598"/>
              <a:ext cx="71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7472" name="Text Box 30"/>
            <p:cNvSpPr txBox="1">
              <a:spLocks noChangeArrowheads="1"/>
            </p:cNvSpPr>
            <p:nvPr/>
          </p:nvSpPr>
          <p:spPr bwMode="auto">
            <a:xfrm>
              <a:off x="4739" y="1578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(0,1)</a:t>
              </a:r>
              <a:r>
                <a:rPr lang="eu-ES" baseline="30000"/>
                <a:t>2</a:t>
              </a:r>
              <a:endParaRPr lang="eu-ES"/>
            </a:p>
          </p:txBody>
        </p:sp>
      </p:grpSp>
      <p:sp>
        <p:nvSpPr>
          <p:cNvPr id="619551" name="Text Box 31"/>
          <p:cNvSpPr txBox="1">
            <a:spLocks noChangeArrowheads="1"/>
          </p:cNvSpPr>
          <p:nvPr/>
        </p:nvSpPr>
        <p:spPr bwMode="auto">
          <a:xfrm>
            <a:off x="163513" y="4430713"/>
            <a:ext cx="2865437" cy="590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</a:rPr>
              <a:t>m zintzilikatutakoa</a:t>
            </a:r>
            <a:r>
              <a:rPr lang="eu-ES">
                <a:ea typeface="+mn-ea"/>
              </a:rPr>
              <a:t> = 0,001 kg</a:t>
            </a:r>
          </a:p>
          <a:p>
            <a:pPr eaLnBrk="1" hangingPunct="1">
              <a:defRPr/>
            </a:pPr>
            <a:r>
              <a:rPr lang="eu-ES" i="1">
                <a:ea typeface="+mn-ea"/>
              </a:rPr>
              <a:t>m orgatxoa = </a:t>
            </a:r>
            <a:r>
              <a:rPr lang="eu-ES">
                <a:ea typeface="+mn-ea"/>
              </a:rPr>
              <a:t>0,1 kg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727450" y="1612900"/>
            <a:ext cx="1666875" cy="890588"/>
            <a:chOff x="1341" y="1251"/>
            <a:chExt cx="1050" cy="561"/>
          </a:xfrm>
        </p:grpSpPr>
        <p:sp>
          <p:nvSpPr>
            <p:cNvPr id="317463" name="Rectangle 33"/>
            <p:cNvSpPr>
              <a:spLocks noChangeArrowheads="1"/>
            </p:cNvSpPr>
            <p:nvPr/>
          </p:nvSpPr>
          <p:spPr bwMode="auto">
            <a:xfrm>
              <a:off x="1341" y="1251"/>
              <a:ext cx="1050" cy="561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17464" name="Group 34"/>
            <p:cNvGrpSpPr>
              <a:grpSpLocks/>
            </p:cNvGrpSpPr>
            <p:nvPr/>
          </p:nvGrpSpPr>
          <p:grpSpPr bwMode="auto">
            <a:xfrm>
              <a:off x="1522" y="1302"/>
              <a:ext cx="699" cy="441"/>
              <a:chOff x="2089" y="1917"/>
              <a:chExt cx="699" cy="441"/>
            </a:xfrm>
          </p:grpSpPr>
          <p:sp>
            <p:nvSpPr>
              <p:cNvPr id="317465" name="Text Box 35"/>
              <p:cNvSpPr txBox="1">
                <a:spLocks noChangeArrowheads="1"/>
              </p:cNvSpPr>
              <p:nvPr/>
            </p:nvSpPr>
            <p:spPr bwMode="auto">
              <a:xfrm>
                <a:off x="2089" y="2035"/>
                <a:ext cx="32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a =</a:t>
                </a:r>
              </a:p>
            </p:txBody>
          </p:sp>
          <p:sp>
            <p:nvSpPr>
              <p:cNvPr id="317466" name="Text Box 36"/>
              <p:cNvSpPr txBox="1">
                <a:spLocks noChangeArrowheads="1"/>
              </p:cNvSpPr>
              <p:nvPr/>
            </p:nvSpPr>
            <p:spPr bwMode="auto">
              <a:xfrm>
                <a:off x="2403" y="1917"/>
                <a:ext cx="38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/>
                  <a:t>(</a:t>
                </a:r>
                <a:r>
                  <a:rPr lang="eu-ES" sz="1800">
                    <a:sym typeface="Euclid Symbol" charset="0"/>
                  </a:rPr>
                  <a:t></a:t>
                </a:r>
                <a:r>
                  <a:rPr lang="eu-ES" sz="1800" i="1">
                    <a:cs typeface="Arial" charset="0"/>
                  </a:rPr>
                  <a:t>F</a:t>
                </a:r>
                <a:r>
                  <a:rPr lang="eu-ES" sz="1800">
                    <a:cs typeface="Arial" charset="0"/>
                  </a:rPr>
                  <a:t>)</a:t>
                </a:r>
              </a:p>
            </p:txBody>
          </p:sp>
          <p:sp>
            <p:nvSpPr>
              <p:cNvPr id="317467" name="Line 37"/>
              <p:cNvSpPr>
                <a:spLocks noChangeShapeType="1"/>
              </p:cNvSpPr>
              <p:nvPr/>
            </p:nvSpPr>
            <p:spPr bwMode="auto">
              <a:xfrm>
                <a:off x="2407" y="2158"/>
                <a:ext cx="37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468" name="Text Box 38"/>
              <p:cNvSpPr txBox="1">
                <a:spLocks noChangeArrowheads="1"/>
              </p:cNvSpPr>
              <p:nvPr/>
            </p:nvSpPr>
            <p:spPr bwMode="auto">
              <a:xfrm>
                <a:off x="2478" y="2127"/>
                <a:ext cx="23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sz="1800" i="1"/>
                  <a:t>m</a:t>
                </a:r>
              </a:p>
            </p:txBody>
          </p:sp>
        </p:grp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3432175" y="1404938"/>
            <a:ext cx="2279650" cy="1541462"/>
            <a:chOff x="2162" y="885"/>
            <a:chExt cx="1436" cy="971"/>
          </a:xfrm>
        </p:grpSpPr>
        <p:sp>
          <p:nvSpPr>
            <p:cNvPr id="317456" name="Rectangle 40"/>
            <p:cNvSpPr>
              <a:spLocks noChangeArrowheads="1"/>
            </p:cNvSpPr>
            <p:nvPr/>
          </p:nvSpPr>
          <p:spPr bwMode="auto">
            <a:xfrm>
              <a:off x="2162" y="885"/>
              <a:ext cx="1436" cy="971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s-ES" sz="1200"/>
            </a:p>
          </p:txBody>
        </p:sp>
        <p:grpSp>
          <p:nvGrpSpPr>
            <p:cNvPr id="317457" name="Group 41"/>
            <p:cNvGrpSpPr>
              <a:grpSpLocks/>
            </p:cNvGrpSpPr>
            <p:nvPr/>
          </p:nvGrpSpPr>
          <p:grpSpPr bwMode="auto">
            <a:xfrm>
              <a:off x="2592" y="1024"/>
              <a:ext cx="540" cy="386"/>
              <a:chOff x="2623" y="3413"/>
              <a:chExt cx="540" cy="386"/>
            </a:xfrm>
          </p:grpSpPr>
          <p:sp>
            <p:nvSpPr>
              <p:cNvPr id="317459" name="Text Box 42"/>
              <p:cNvSpPr txBox="1">
                <a:spLocks noChangeArrowheads="1"/>
              </p:cNvSpPr>
              <p:nvPr/>
            </p:nvSpPr>
            <p:spPr bwMode="auto">
              <a:xfrm>
                <a:off x="2623" y="3508"/>
                <a:ext cx="29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i="1"/>
                  <a:t>a</a:t>
                </a:r>
                <a:r>
                  <a:rPr lang="eu-ES"/>
                  <a:t> =</a:t>
                </a:r>
              </a:p>
            </p:txBody>
          </p:sp>
          <p:sp>
            <p:nvSpPr>
              <p:cNvPr id="317460" name="Line 43"/>
              <p:cNvSpPr>
                <a:spLocks noChangeShapeType="1"/>
              </p:cNvSpPr>
              <p:nvPr/>
            </p:nvSpPr>
            <p:spPr bwMode="auto">
              <a:xfrm flipV="1">
                <a:off x="2932" y="3620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461" name="Text Box 44"/>
              <p:cNvSpPr txBox="1">
                <a:spLocks noChangeArrowheads="1"/>
              </p:cNvSpPr>
              <p:nvPr/>
            </p:nvSpPr>
            <p:spPr bwMode="auto">
              <a:xfrm>
                <a:off x="2878" y="3413"/>
                <a:ext cx="25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/>
                  <a:t>2</a:t>
                </a:r>
                <a:r>
                  <a:rPr lang="eu-ES" i="1"/>
                  <a:t>e</a:t>
                </a:r>
              </a:p>
            </p:txBody>
          </p:sp>
          <p:sp>
            <p:nvSpPr>
              <p:cNvPr id="317462" name="Text Box 45"/>
              <p:cNvSpPr txBox="1">
                <a:spLocks noChangeArrowheads="1"/>
              </p:cNvSpPr>
              <p:nvPr/>
            </p:nvSpPr>
            <p:spPr bwMode="auto">
              <a:xfrm>
                <a:off x="2926" y="3587"/>
                <a:ext cx="23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i="1"/>
                  <a:t>t</a:t>
                </a:r>
                <a:r>
                  <a:rPr lang="eu-ES" i="1">
                    <a:cs typeface="Arial" charset="0"/>
                  </a:rPr>
                  <a:t> </a:t>
                </a:r>
                <a:r>
                  <a:rPr lang="eu-ES" baseline="30000"/>
                  <a:t>2</a:t>
                </a:r>
                <a:endParaRPr lang="eu-ES"/>
              </a:p>
            </p:txBody>
          </p:sp>
        </p:grpSp>
        <p:sp>
          <p:nvSpPr>
            <p:cNvPr id="317458" name="Text Box 46"/>
            <p:cNvSpPr txBox="1">
              <a:spLocks noChangeArrowheads="1"/>
            </p:cNvSpPr>
            <p:nvPr/>
          </p:nvSpPr>
          <p:spPr bwMode="auto">
            <a:xfrm>
              <a:off x="2407" y="1480"/>
              <a:ext cx="94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</a:t>
              </a:r>
              <a:r>
                <a:rPr lang="eu-ES"/>
                <a:t> = 0,097 m/s</a:t>
              </a:r>
              <a:r>
                <a:rPr lang="eu-ES" baseline="30000"/>
                <a:t>2</a:t>
              </a:r>
              <a:endParaRPr lang="eu-ES"/>
            </a:p>
          </p:txBody>
        </p:sp>
      </p:grpSp>
      <p:sp>
        <p:nvSpPr>
          <p:cNvPr id="619567" name="Text Box 47"/>
          <p:cNvSpPr txBox="1">
            <a:spLocks noChangeArrowheads="1"/>
          </p:cNvSpPr>
          <p:nvPr/>
        </p:nvSpPr>
        <p:spPr bwMode="auto">
          <a:xfrm>
            <a:off x="2284413" y="1147763"/>
            <a:ext cx="1274762" cy="5905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</a:rPr>
              <a:t>e</a:t>
            </a:r>
            <a:r>
              <a:rPr lang="eu-ES">
                <a:ea typeface="+mn-ea"/>
              </a:rPr>
              <a:t> = 0,500 m</a:t>
            </a:r>
          </a:p>
          <a:p>
            <a:pPr eaLnBrk="1" hangingPunct="1">
              <a:defRPr/>
            </a:pPr>
            <a:r>
              <a:rPr lang="eu-ES" i="1">
                <a:ea typeface="+mn-ea"/>
              </a:rPr>
              <a:t>t </a:t>
            </a:r>
            <a:r>
              <a:rPr lang="eu-ES">
                <a:ea typeface="+mn-ea"/>
              </a:rPr>
              <a:t>= 3,209 s</a:t>
            </a:r>
          </a:p>
        </p:txBody>
      </p:sp>
      <p:pic>
        <p:nvPicPr>
          <p:cNvPr id="5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1880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9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9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1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1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1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19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619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619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19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619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619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2" grpId="0" animBg="1"/>
      <p:bldP spid="619537" grpId="0" animBg="1"/>
      <p:bldP spid="619537" grpId="1" animBg="1"/>
      <p:bldP spid="619538" grpId="0"/>
      <p:bldP spid="619538" grpId="1"/>
      <p:bldP spid="619539" grpId="0" animBg="1"/>
      <p:bldP spid="619539" grpId="1" animBg="1"/>
      <p:bldP spid="619540" grpId="0"/>
      <p:bldP spid="619540" grpId="1"/>
      <p:bldP spid="619551" grpId="0" animBg="1"/>
      <p:bldP spid="619551" grpId="1" animBg="1"/>
      <p:bldP spid="619567" grpId="0" animBg="1"/>
      <p:bldP spid="619567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CEB755-B2BA-F841-B9F4-D30AE4BA893F}" type="slidenum">
              <a:rPr lang="eu-ES" sz="1400">
                <a:latin typeface="Times" charset="0"/>
              </a:rPr>
              <a:pPr/>
              <a:t>31</a:t>
            </a:fld>
            <a:endParaRPr lang="eu-ES" sz="1400">
              <a:latin typeface="Times" charset="0"/>
            </a:endParaRPr>
          </a:p>
        </p:txBody>
      </p:sp>
      <p:sp>
        <p:nvSpPr>
          <p:cNvPr id="621570" name="Text Box 2"/>
          <p:cNvSpPr txBox="1">
            <a:spLocks noChangeArrowheads="1"/>
          </p:cNvSpPr>
          <p:nvPr/>
        </p:nvSpPr>
        <p:spPr bwMode="auto">
          <a:xfrm>
            <a:off x="3146425" y="1730375"/>
            <a:ext cx="5768975" cy="22479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700" b="1">
                <a:solidFill>
                  <a:srgbClr val="3333CC"/>
                </a:solidFill>
              </a:rPr>
              <a:t>Biak azelerazio berdinarekin erortzen dira.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Erorketa askea denez, bolatxoekiko egiten den indar bakarra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lurraren erakarpen indarra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10 kg-ko bolatxoarengan 98 N-eko indarrak eragiten dira,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Eta 20 kg-ko bolatxoarengan 196 N.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Bolatxo bakoitza erortzerakoan duen azelerazioa kalkulatzeko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dinamikaren 2. legea aplikatzen dugu:</a:t>
            </a:r>
          </a:p>
        </p:txBody>
      </p:sp>
      <p:sp>
        <p:nvSpPr>
          <p:cNvPr id="621571" name="Rectangle 3"/>
          <p:cNvSpPr>
            <a:spLocks noChangeArrowheads="1"/>
          </p:cNvSpPr>
          <p:nvPr/>
        </p:nvSpPr>
        <p:spPr bwMode="auto">
          <a:xfrm>
            <a:off x="887413" y="855730"/>
            <a:ext cx="7556500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Erorketa askea egin dezaketen burdinazko bi bolatxo ditugu, </a:t>
            </a:r>
          </a:p>
          <a:p>
            <a:pPr algn="ctr" eaLnBrk="1" hangingPunct="1"/>
            <a:r>
              <a:rPr lang="eu-ES"/>
              <a:t>bata 10 kg-koa eta bestea 20 kg-koa. Azelerazio handiagoarekin zein eroriko da? </a:t>
            </a:r>
          </a:p>
          <a:p>
            <a:pPr algn="ctr" eaLnBrk="1" hangingPunct="1"/>
            <a:r>
              <a:rPr lang="eu-ES"/>
              <a:t>Altura berdinetik erortzen badira, zorura lehendabizi iritsiko dena zein izango da?</a:t>
            </a:r>
          </a:p>
        </p:txBody>
      </p:sp>
      <p:sp>
        <p:nvSpPr>
          <p:cNvPr id="621572" name="Text Box 4"/>
          <p:cNvSpPr txBox="1">
            <a:spLocks noChangeArrowheads="1"/>
          </p:cNvSpPr>
          <p:nvPr/>
        </p:nvSpPr>
        <p:spPr bwMode="auto">
          <a:xfrm>
            <a:off x="3384550" y="2124075"/>
            <a:ext cx="5330825" cy="13668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700" b="1">
                <a:solidFill>
                  <a:srgbClr val="3333CC"/>
                </a:solidFill>
              </a:rPr>
              <a:t>Lurrera edo zorura denbora berean iritsiko dira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 berdinarekin erortzen direnez,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Altura berdinetik egiten dutenez,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distantzia berdina egiteko denbora berdina beharko dute.</a:t>
            </a:r>
          </a:p>
        </p:txBody>
      </p:sp>
      <p:sp>
        <p:nvSpPr>
          <p:cNvPr id="318470" name="Oval 5"/>
          <p:cNvSpPr>
            <a:spLocks noChangeArrowheads="1"/>
          </p:cNvSpPr>
          <p:nvPr/>
        </p:nvSpPr>
        <p:spPr bwMode="auto">
          <a:xfrm>
            <a:off x="755650" y="2205038"/>
            <a:ext cx="358775" cy="358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8471" name="Oval 6"/>
          <p:cNvSpPr>
            <a:spLocks noChangeArrowheads="1"/>
          </p:cNvSpPr>
          <p:nvPr/>
        </p:nvSpPr>
        <p:spPr bwMode="auto">
          <a:xfrm>
            <a:off x="1763713" y="2133600"/>
            <a:ext cx="574675" cy="5715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8472" name="Rectangle 7" descr="Esterilla"/>
          <p:cNvSpPr>
            <a:spLocks noChangeArrowheads="1"/>
          </p:cNvSpPr>
          <p:nvPr/>
        </p:nvSpPr>
        <p:spPr bwMode="auto">
          <a:xfrm>
            <a:off x="323850" y="6284118"/>
            <a:ext cx="2303463" cy="1444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8473" name="Text Box 8"/>
          <p:cNvSpPr txBox="1">
            <a:spLocks noChangeArrowheads="1"/>
          </p:cNvSpPr>
          <p:nvPr/>
        </p:nvSpPr>
        <p:spPr bwMode="auto">
          <a:xfrm>
            <a:off x="592138" y="1614488"/>
            <a:ext cx="68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10 kg</a:t>
            </a:r>
          </a:p>
        </p:txBody>
      </p:sp>
      <p:sp>
        <p:nvSpPr>
          <p:cNvPr id="318474" name="Text Box 9"/>
          <p:cNvSpPr txBox="1">
            <a:spLocks noChangeArrowheads="1"/>
          </p:cNvSpPr>
          <p:nvPr/>
        </p:nvSpPr>
        <p:spPr bwMode="auto">
          <a:xfrm>
            <a:off x="1692275" y="1614488"/>
            <a:ext cx="681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20 kg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92138" y="2420938"/>
            <a:ext cx="612775" cy="1028700"/>
            <a:chOff x="373" y="1525"/>
            <a:chExt cx="386" cy="648"/>
          </a:xfrm>
        </p:grpSpPr>
        <p:sp>
          <p:nvSpPr>
            <p:cNvPr id="318503" name="Line 11"/>
            <p:cNvSpPr>
              <a:spLocks noChangeShapeType="1"/>
            </p:cNvSpPr>
            <p:nvPr/>
          </p:nvSpPr>
          <p:spPr bwMode="auto">
            <a:xfrm>
              <a:off x="589" y="1525"/>
              <a:ext cx="0" cy="4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504" name="Text Box 12"/>
            <p:cNvSpPr txBox="1">
              <a:spLocks noChangeArrowheads="1"/>
            </p:cNvSpPr>
            <p:nvPr/>
          </p:nvSpPr>
          <p:spPr bwMode="auto">
            <a:xfrm>
              <a:off x="373" y="1961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98 N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763713" y="2420938"/>
            <a:ext cx="725487" cy="1631950"/>
            <a:chOff x="1111" y="1525"/>
            <a:chExt cx="457" cy="1028"/>
          </a:xfrm>
        </p:grpSpPr>
        <p:sp>
          <p:nvSpPr>
            <p:cNvPr id="318501" name="Line 14"/>
            <p:cNvSpPr>
              <a:spLocks noChangeShapeType="1"/>
            </p:cNvSpPr>
            <p:nvPr/>
          </p:nvSpPr>
          <p:spPr bwMode="auto">
            <a:xfrm>
              <a:off x="1292" y="1525"/>
              <a:ext cx="0" cy="8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502" name="Text Box 15"/>
            <p:cNvSpPr txBox="1">
              <a:spLocks noChangeArrowheads="1"/>
            </p:cNvSpPr>
            <p:nvPr/>
          </p:nvSpPr>
          <p:spPr bwMode="auto">
            <a:xfrm>
              <a:off x="1111" y="2341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196 N</a:t>
              </a:r>
            </a:p>
          </p:txBody>
        </p:sp>
      </p:grpSp>
      <p:sp>
        <p:nvSpPr>
          <p:cNvPr id="621584" name="Rectangle 16"/>
          <p:cNvSpPr>
            <a:spLocks noChangeArrowheads="1"/>
          </p:cNvSpPr>
          <p:nvPr/>
        </p:nvSpPr>
        <p:spPr bwMode="auto">
          <a:xfrm>
            <a:off x="3414713" y="4157663"/>
            <a:ext cx="2376487" cy="20986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eu-ES"/>
              <a:t>10 kg-ko bolatxoa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048125" y="4524375"/>
            <a:ext cx="1109663" cy="700088"/>
            <a:chOff x="2089" y="1917"/>
            <a:chExt cx="699" cy="441"/>
          </a:xfrm>
        </p:grpSpPr>
        <p:sp>
          <p:nvSpPr>
            <p:cNvPr id="318497" name="Text Box 18"/>
            <p:cNvSpPr txBox="1">
              <a:spLocks noChangeArrowheads="1"/>
            </p:cNvSpPr>
            <p:nvPr/>
          </p:nvSpPr>
          <p:spPr bwMode="auto">
            <a:xfrm>
              <a:off x="2089" y="2035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a =</a:t>
              </a:r>
            </a:p>
          </p:txBody>
        </p:sp>
        <p:sp>
          <p:nvSpPr>
            <p:cNvPr id="318498" name="Text Box 19"/>
            <p:cNvSpPr txBox="1">
              <a:spLocks noChangeArrowheads="1"/>
            </p:cNvSpPr>
            <p:nvPr/>
          </p:nvSpPr>
          <p:spPr bwMode="auto">
            <a:xfrm>
              <a:off x="2403" y="1917"/>
              <a:ext cx="3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sz="1800" dirty="0" smtClean="0"/>
                <a:t>(</a:t>
              </a:r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 smtClean="0">
                  <a:cs typeface="Arial" charset="0"/>
                </a:rPr>
                <a:t>F</a:t>
              </a:r>
              <a:r>
                <a:rPr lang="eu-ES" sz="1800" dirty="0">
                  <a:cs typeface="Arial" charset="0"/>
                </a:rPr>
                <a:t>)</a:t>
              </a:r>
            </a:p>
          </p:txBody>
        </p:sp>
        <p:sp>
          <p:nvSpPr>
            <p:cNvPr id="318499" name="Line 20"/>
            <p:cNvSpPr>
              <a:spLocks noChangeShapeType="1"/>
            </p:cNvSpPr>
            <p:nvPr/>
          </p:nvSpPr>
          <p:spPr bwMode="auto">
            <a:xfrm>
              <a:off x="2407" y="2158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500" name="Text Box 21"/>
            <p:cNvSpPr txBox="1">
              <a:spLocks noChangeArrowheads="1"/>
            </p:cNvSpPr>
            <p:nvPr/>
          </p:nvSpPr>
          <p:spPr bwMode="auto">
            <a:xfrm>
              <a:off x="2478" y="2127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m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467100" y="5380038"/>
            <a:ext cx="2271713" cy="673100"/>
            <a:chOff x="2164" y="3241"/>
            <a:chExt cx="1431" cy="424"/>
          </a:xfrm>
        </p:grpSpPr>
        <p:sp>
          <p:nvSpPr>
            <p:cNvPr id="318492" name="Text Box 23"/>
            <p:cNvSpPr txBox="1">
              <a:spLocks noChangeArrowheads="1"/>
            </p:cNvSpPr>
            <p:nvPr/>
          </p:nvSpPr>
          <p:spPr bwMode="auto">
            <a:xfrm>
              <a:off x="2164" y="3357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18493" name="Text Box 24"/>
            <p:cNvSpPr txBox="1">
              <a:spLocks noChangeArrowheads="1"/>
            </p:cNvSpPr>
            <p:nvPr/>
          </p:nvSpPr>
          <p:spPr bwMode="auto">
            <a:xfrm>
              <a:off x="2478" y="3241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98 N</a:t>
              </a:r>
            </a:p>
          </p:txBody>
        </p:sp>
        <p:sp>
          <p:nvSpPr>
            <p:cNvPr id="318494" name="Line 25"/>
            <p:cNvSpPr>
              <a:spLocks noChangeShapeType="1"/>
            </p:cNvSpPr>
            <p:nvPr/>
          </p:nvSpPr>
          <p:spPr bwMode="auto">
            <a:xfrm flipV="1">
              <a:off x="2482" y="3465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495" name="Text Box 26"/>
            <p:cNvSpPr txBox="1">
              <a:spLocks noChangeArrowheads="1"/>
            </p:cNvSpPr>
            <p:nvPr/>
          </p:nvSpPr>
          <p:spPr bwMode="auto">
            <a:xfrm>
              <a:off x="2468" y="3453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10 kg</a:t>
              </a:r>
            </a:p>
          </p:txBody>
        </p:sp>
        <p:sp>
          <p:nvSpPr>
            <p:cNvPr id="318496" name="Text Box 27"/>
            <p:cNvSpPr txBox="1">
              <a:spLocks noChangeArrowheads="1"/>
            </p:cNvSpPr>
            <p:nvPr/>
          </p:nvSpPr>
          <p:spPr bwMode="auto">
            <a:xfrm>
              <a:off x="2898" y="3358"/>
              <a:ext cx="6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= </a:t>
              </a:r>
              <a:r>
                <a:rPr lang="eu-ES"/>
                <a:t>9,8 m/s</a:t>
              </a:r>
              <a:r>
                <a:rPr lang="eu-ES" baseline="30000"/>
                <a:t>2</a:t>
              </a:r>
              <a:endParaRPr lang="eu-ES"/>
            </a:p>
          </p:txBody>
        </p:sp>
      </p:grpSp>
      <p:sp>
        <p:nvSpPr>
          <p:cNvPr id="621596" name="Rectangle 28"/>
          <p:cNvSpPr>
            <a:spLocks noChangeArrowheads="1"/>
          </p:cNvSpPr>
          <p:nvPr/>
        </p:nvSpPr>
        <p:spPr bwMode="auto">
          <a:xfrm>
            <a:off x="6251575" y="4167188"/>
            <a:ext cx="2376488" cy="20986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1" hangingPunct="1"/>
            <a:r>
              <a:rPr lang="eu-ES"/>
              <a:t>20 kg-ko bolatxoa</a:t>
            </a: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6884988" y="4533900"/>
            <a:ext cx="1109662" cy="700088"/>
            <a:chOff x="2089" y="1917"/>
            <a:chExt cx="699" cy="441"/>
          </a:xfrm>
        </p:grpSpPr>
        <p:sp>
          <p:nvSpPr>
            <p:cNvPr id="318488" name="Text Box 30"/>
            <p:cNvSpPr txBox="1">
              <a:spLocks noChangeArrowheads="1"/>
            </p:cNvSpPr>
            <p:nvPr/>
          </p:nvSpPr>
          <p:spPr bwMode="auto">
            <a:xfrm>
              <a:off x="2089" y="2035"/>
              <a:ext cx="3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a =</a:t>
              </a:r>
            </a:p>
          </p:txBody>
        </p:sp>
        <p:sp>
          <p:nvSpPr>
            <p:cNvPr id="318489" name="Text Box 31"/>
            <p:cNvSpPr txBox="1">
              <a:spLocks noChangeArrowheads="1"/>
            </p:cNvSpPr>
            <p:nvPr/>
          </p:nvSpPr>
          <p:spPr bwMode="auto">
            <a:xfrm>
              <a:off x="2403" y="1917"/>
              <a:ext cx="38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sz="1800" dirty="0" smtClean="0"/>
                <a:t>(</a:t>
              </a:r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 smtClean="0">
                  <a:cs typeface="Arial" charset="0"/>
                </a:rPr>
                <a:t>F</a:t>
              </a:r>
              <a:r>
                <a:rPr lang="eu-ES" sz="1800" dirty="0">
                  <a:cs typeface="Arial" charset="0"/>
                </a:rPr>
                <a:t>)</a:t>
              </a:r>
            </a:p>
          </p:txBody>
        </p:sp>
        <p:sp>
          <p:nvSpPr>
            <p:cNvPr id="318490" name="Line 32"/>
            <p:cNvSpPr>
              <a:spLocks noChangeShapeType="1"/>
            </p:cNvSpPr>
            <p:nvPr/>
          </p:nvSpPr>
          <p:spPr bwMode="auto">
            <a:xfrm>
              <a:off x="2407" y="2158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491" name="Text Box 33"/>
            <p:cNvSpPr txBox="1">
              <a:spLocks noChangeArrowheads="1"/>
            </p:cNvSpPr>
            <p:nvPr/>
          </p:nvSpPr>
          <p:spPr bwMode="auto">
            <a:xfrm>
              <a:off x="2478" y="2127"/>
              <a:ext cx="2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m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6303963" y="5389563"/>
            <a:ext cx="2271712" cy="673100"/>
            <a:chOff x="3971" y="3395"/>
            <a:chExt cx="1431" cy="424"/>
          </a:xfrm>
        </p:grpSpPr>
        <p:sp>
          <p:nvSpPr>
            <p:cNvPr id="318483" name="Text Box 35"/>
            <p:cNvSpPr txBox="1">
              <a:spLocks noChangeArrowheads="1"/>
            </p:cNvSpPr>
            <p:nvPr/>
          </p:nvSpPr>
          <p:spPr bwMode="auto">
            <a:xfrm>
              <a:off x="3971" y="3511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18484" name="Text Box 36"/>
            <p:cNvSpPr txBox="1">
              <a:spLocks noChangeArrowheads="1"/>
            </p:cNvSpPr>
            <p:nvPr/>
          </p:nvSpPr>
          <p:spPr bwMode="auto">
            <a:xfrm>
              <a:off x="4285" y="3395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196 N</a:t>
              </a:r>
            </a:p>
          </p:txBody>
        </p:sp>
        <p:sp>
          <p:nvSpPr>
            <p:cNvPr id="318485" name="Line 37"/>
            <p:cNvSpPr>
              <a:spLocks noChangeShapeType="1"/>
            </p:cNvSpPr>
            <p:nvPr/>
          </p:nvSpPr>
          <p:spPr bwMode="auto">
            <a:xfrm flipV="1">
              <a:off x="4289" y="361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8486" name="Text Box 38"/>
            <p:cNvSpPr txBox="1">
              <a:spLocks noChangeArrowheads="1"/>
            </p:cNvSpPr>
            <p:nvPr/>
          </p:nvSpPr>
          <p:spPr bwMode="auto">
            <a:xfrm>
              <a:off x="4296" y="3607"/>
              <a:ext cx="4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 kg</a:t>
              </a:r>
            </a:p>
          </p:txBody>
        </p:sp>
        <p:sp>
          <p:nvSpPr>
            <p:cNvPr id="318487" name="Text Box 39"/>
            <p:cNvSpPr txBox="1">
              <a:spLocks noChangeArrowheads="1"/>
            </p:cNvSpPr>
            <p:nvPr/>
          </p:nvSpPr>
          <p:spPr bwMode="auto">
            <a:xfrm>
              <a:off x="4705" y="3512"/>
              <a:ext cx="6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= </a:t>
              </a:r>
              <a:r>
                <a:rPr lang="eu-ES"/>
                <a:t>9,8 m/s</a:t>
              </a:r>
              <a:r>
                <a:rPr lang="eu-ES" baseline="30000"/>
                <a:t>2</a:t>
              </a:r>
              <a:endParaRPr lang="eu-ES"/>
            </a:p>
          </p:txBody>
        </p:sp>
      </p:grpSp>
      <p:pic>
        <p:nvPicPr>
          <p:cNvPr id="42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89872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215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21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21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215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621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621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621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621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621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621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6215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15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621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6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570" grpId="0" build="p" animBg="1"/>
      <p:bldP spid="621570" grpId="1" build="allAtOnce" animBg="1"/>
      <p:bldP spid="621571" grpId="0" build="p" animBg="1"/>
      <p:bldP spid="621572" grpId="0" animBg="1"/>
      <p:bldP spid="621584" grpId="0" animBg="1"/>
      <p:bldP spid="621584" grpId="1" animBg="1"/>
      <p:bldP spid="621596" grpId="0" animBg="1"/>
      <p:bldP spid="621596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028432-FE70-2F47-9D80-B30F02B45A93}" type="slidenum">
              <a:rPr lang="eu-ES" sz="1400">
                <a:latin typeface="Times" charset="0"/>
              </a:rPr>
              <a:pPr/>
              <a:t>32</a:t>
            </a:fld>
            <a:endParaRPr lang="eu-ES" sz="1400">
              <a:latin typeface="Times" charset="0"/>
            </a:endParaRPr>
          </a:p>
        </p:txBody>
      </p:sp>
      <p:sp>
        <p:nvSpPr>
          <p:cNvPr id="623618" name="Text Box 2"/>
          <p:cNvSpPr txBox="1">
            <a:spLocks noChangeArrowheads="1"/>
          </p:cNvSpPr>
          <p:nvPr/>
        </p:nvSpPr>
        <p:spPr bwMode="auto">
          <a:xfrm>
            <a:off x="1058863" y="5302250"/>
            <a:ext cx="7169150" cy="10556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Indar guztien batura parakaidas itxiarekin irekitakoarekin baina handiagoa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Bi kasutan masa berdina denez,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Erortze azelerazioa handiagoa da parakaidas itxia dagoenean.</a:t>
            </a:r>
          </a:p>
        </p:txBody>
      </p:sp>
      <p:sp>
        <p:nvSpPr>
          <p:cNvPr id="623619" name="Rectangle 3"/>
          <p:cNvSpPr>
            <a:spLocks noChangeArrowheads="1"/>
          </p:cNvSpPr>
          <p:nvPr/>
        </p:nvSpPr>
        <p:spPr bwMode="auto">
          <a:xfrm>
            <a:off x="665843" y="754063"/>
            <a:ext cx="81026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Parakaidista jausgailu itxiarekin azkarrago erortzen da irekiarekin baino.</a:t>
            </a:r>
          </a:p>
          <a:p>
            <a:pPr algn="ctr" eaLnBrk="1" hangingPunct="1"/>
            <a:r>
              <a:rPr lang="eu-ES"/>
              <a:t> Zergatik gertatzen da hori altura berdinetik erortzen badira? Erantzuna arrazona ezazu.</a:t>
            </a:r>
          </a:p>
        </p:txBody>
      </p:sp>
      <p:sp>
        <p:nvSpPr>
          <p:cNvPr id="623639" name="Text Box 23"/>
          <p:cNvSpPr txBox="1">
            <a:spLocks noChangeArrowheads="1"/>
          </p:cNvSpPr>
          <p:nvPr/>
        </p:nvSpPr>
        <p:spPr bwMode="auto">
          <a:xfrm>
            <a:off x="220663" y="5300663"/>
            <a:ext cx="8885237" cy="7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Bi kasutan lurraren erakarpen indarra berdina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Parakaidasa irekita badago goranzko marruskadura itxita dagoenean baino askoz handiagoa da.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124075" y="3771176"/>
            <a:ext cx="623888" cy="1295400"/>
            <a:chOff x="1338" y="2024"/>
            <a:chExt cx="393" cy="816"/>
          </a:xfrm>
        </p:grpSpPr>
        <p:sp>
          <p:nvSpPr>
            <p:cNvPr id="319512" name="Line 26"/>
            <p:cNvSpPr>
              <a:spLocks noChangeShapeType="1"/>
            </p:cNvSpPr>
            <p:nvPr/>
          </p:nvSpPr>
          <p:spPr bwMode="auto">
            <a:xfrm>
              <a:off x="1338" y="2024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13" name="Text Box 27"/>
            <p:cNvSpPr txBox="1">
              <a:spLocks noChangeArrowheads="1"/>
            </p:cNvSpPr>
            <p:nvPr/>
          </p:nvSpPr>
          <p:spPr bwMode="auto">
            <a:xfrm>
              <a:off x="1383" y="2581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L,P</a:t>
              </a:r>
              <a:endParaRPr lang="eu-ES" sz="1800" i="1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580063" y="3482251"/>
            <a:ext cx="623887" cy="1295400"/>
            <a:chOff x="3515" y="1842"/>
            <a:chExt cx="393" cy="816"/>
          </a:xfrm>
        </p:grpSpPr>
        <p:sp>
          <p:nvSpPr>
            <p:cNvPr id="319510" name="Line 29"/>
            <p:cNvSpPr>
              <a:spLocks noChangeShapeType="1"/>
            </p:cNvSpPr>
            <p:nvPr/>
          </p:nvSpPr>
          <p:spPr bwMode="auto">
            <a:xfrm>
              <a:off x="3515" y="1842"/>
              <a:ext cx="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11" name="Text Box 30"/>
            <p:cNvSpPr txBox="1">
              <a:spLocks noChangeArrowheads="1"/>
            </p:cNvSpPr>
            <p:nvPr/>
          </p:nvSpPr>
          <p:spPr bwMode="auto">
            <a:xfrm>
              <a:off x="3560" y="238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L,P</a:t>
              </a:r>
              <a:endParaRPr lang="eu-ES" sz="1800" i="1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68538" y="1539151"/>
            <a:ext cx="1077912" cy="1008063"/>
            <a:chOff x="1429" y="618"/>
            <a:chExt cx="679" cy="635"/>
          </a:xfrm>
        </p:grpSpPr>
        <p:sp>
          <p:nvSpPr>
            <p:cNvPr id="319508" name="Line 32"/>
            <p:cNvSpPr>
              <a:spLocks noChangeShapeType="1"/>
            </p:cNvSpPr>
            <p:nvPr/>
          </p:nvSpPr>
          <p:spPr bwMode="auto">
            <a:xfrm flipV="1">
              <a:off x="1429" y="618"/>
              <a:ext cx="0" cy="635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09" name="Text Box 33"/>
            <p:cNvSpPr txBox="1">
              <a:spLocks noChangeArrowheads="1"/>
            </p:cNvSpPr>
            <p:nvPr/>
          </p:nvSpPr>
          <p:spPr bwMode="auto">
            <a:xfrm>
              <a:off x="1441" y="618"/>
              <a:ext cx="66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MARaire,P</a:t>
              </a:r>
              <a:endParaRPr lang="eu-ES" sz="1800" i="1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580063" y="2474189"/>
            <a:ext cx="1109662" cy="649287"/>
            <a:chOff x="3515" y="1207"/>
            <a:chExt cx="699" cy="409"/>
          </a:xfrm>
        </p:grpSpPr>
        <p:sp>
          <p:nvSpPr>
            <p:cNvPr id="319506" name="Line 35"/>
            <p:cNvSpPr>
              <a:spLocks noChangeShapeType="1"/>
            </p:cNvSpPr>
            <p:nvPr/>
          </p:nvSpPr>
          <p:spPr bwMode="auto">
            <a:xfrm flipV="1">
              <a:off x="3515" y="1390"/>
              <a:ext cx="0" cy="22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07" name="Text Box 36"/>
            <p:cNvSpPr txBox="1">
              <a:spLocks noChangeArrowheads="1"/>
            </p:cNvSpPr>
            <p:nvPr/>
          </p:nvSpPr>
          <p:spPr bwMode="auto">
            <a:xfrm>
              <a:off x="3515" y="1207"/>
              <a:ext cx="6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i="1" baseline="-25000"/>
                <a:t>r</a:t>
              </a:r>
              <a:r>
                <a:rPr lang="eu-ES" sz="1800" baseline="-25000"/>
                <a:t>MARaire,P</a:t>
              </a:r>
              <a:endParaRPr lang="eu-ES" sz="1800" i="1"/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3563935" y="3266351"/>
            <a:ext cx="492124" cy="369888"/>
            <a:chOff x="2245" y="1706"/>
            <a:chExt cx="310" cy="233"/>
          </a:xfrm>
        </p:grpSpPr>
        <p:sp>
          <p:nvSpPr>
            <p:cNvPr id="319504" name="Line 38"/>
            <p:cNvSpPr>
              <a:spLocks noChangeShapeType="1"/>
            </p:cNvSpPr>
            <p:nvPr/>
          </p:nvSpPr>
          <p:spPr bwMode="auto">
            <a:xfrm>
              <a:off x="2245" y="1706"/>
              <a:ext cx="0" cy="18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05" name="Text Box 39"/>
            <p:cNvSpPr txBox="1">
              <a:spLocks noChangeArrowheads="1"/>
            </p:cNvSpPr>
            <p:nvPr/>
          </p:nvSpPr>
          <p:spPr bwMode="auto">
            <a:xfrm>
              <a:off x="2245" y="1706"/>
              <a:ext cx="3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 smtClean="0">
                  <a:sym typeface="Euclid Symbol" charset="0"/>
                </a:rPr>
                <a:t>F</a:t>
              </a:r>
              <a:endParaRPr lang="eu-ES" sz="1800" dirty="0">
                <a:sym typeface="Euclid Symbol" charset="0"/>
              </a:endParaRPr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6948481" y="3266351"/>
            <a:ext cx="492124" cy="936625"/>
            <a:chOff x="4377" y="1706"/>
            <a:chExt cx="310" cy="590"/>
          </a:xfrm>
        </p:grpSpPr>
        <p:sp>
          <p:nvSpPr>
            <p:cNvPr id="319502" name="Line 41"/>
            <p:cNvSpPr>
              <a:spLocks noChangeShapeType="1"/>
            </p:cNvSpPr>
            <p:nvPr/>
          </p:nvSpPr>
          <p:spPr bwMode="auto">
            <a:xfrm>
              <a:off x="4377" y="1706"/>
              <a:ext cx="0" cy="59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19503" name="Text Box 42"/>
            <p:cNvSpPr txBox="1">
              <a:spLocks noChangeArrowheads="1"/>
            </p:cNvSpPr>
            <p:nvPr/>
          </p:nvSpPr>
          <p:spPr bwMode="auto">
            <a:xfrm>
              <a:off x="4377" y="1706"/>
              <a:ext cx="31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sz="1800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sz="1800" i="1" dirty="0" smtClean="0">
                  <a:sym typeface="Euclid Symbol" charset="0"/>
                </a:rPr>
                <a:t>F</a:t>
              </a:r>
              <a:endParaRPr lang="eu-ES" sz="1800" dirty="0">
                <a:sym typeface="Euclid Symbol" charset="0"/>
              </a:endParaRPr>
            </a:p>
          </p:txBody>
        </p:sp>
      </p:grpSp>
      <p:pic>
        <p:nvPicPr>
          <p:cNvPr id="4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75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236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2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23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2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3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623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3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236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36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236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23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23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623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8" grpId="0" build="p" animBg="1"/>
      <p:bldP spid="623619" grpId="0" animBg="1"/>
      <p:bldP spid="623639" grpId="0" build="p" animBg="1"/>
      <p:bldP spid="623639" grpId="1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C4C12C-0429-8346-93CD-CEB2DF86C35D}" type="slidenum">
              <a:rPr lang="eu-ES" sz="1400">
                <a:latin typeface="Times" charset="0"/>
              </a:rPr>
              <a:pPr/>
              <a:t>33</a:t>
            </a:fld>
            <a:endParaRPr lang="eu-ES" sz="1400">
              <a:latin typeface="Times" charset="0"/>
            </a:endParaRPr>
          </a:p>
        </p:txBody>
      </p:sp>
      <p:sp>
        <p:nvSpPr>
          <p:cNvPr id="625666" name="Rectangle 2"/>
          <p:cNvSpPr>
            <a:spLocks noChangeArrowheads="1"/>
          </p:cNvSpPr>
          <p:nvPr/>
        </p:nvSpPr>
        <p:spPr bwMode="auto">
          <a:xfrm>
            <a:off x="2590800" y="5148263"/>
            <a:ext cx="3960813" cy="10572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 eaLnBrk="1" hangingPunct="1"/>
            <a:r>
              <a:rPr lang="eu-ES" i="1"/>
              <a:t>v</a:t>
            </a:r>
            <a:r>
              <a:rPr lang="eu-ES">
                <a:sym typeface="Euclid Symbol" charset="0"/>
              </a:rPr>
              <a:t> = </a:t>
            </a:r>
            <a:r>
              <a:rPr lang="eu-ES" i="1">
                <a:sym typeface="Euclid Symbol" charset="0"/>
              </a:rPr>
              <a:t>v</a:t>
            </a:r>
            <a:r>
              <a:rPr lang="eu-ES" i="1" baseline="-25000">
                <a:sym typeface="Euclid Symbol" charset="0"/>
              </a:rPr>
              <a:t>0</a:t>
            </a:r>
            <a:r>
              <a:rPr lang="eu-ES">
                <a:sym typeface="Euclid Symbol" charset="0"/>
              </a:rPr>
              <a:t> + </a:t>
            </a:r>
            <a:r>
              <a:rPr lang="eu-ES" i="1">
                <a:sym typeface="Euclid Symbol" charset="0"/>
              </a:rPr>
              <a:t>a · t</a:t>
            </a:r>
          </a:p>
          <a:p>
            <a:pPr algn="ctr" eaLnBrk="1" hangingPunct="1"/>
            <a:endParaRPr lang="eu-ES" i="1">
              <a:sym typeface="Euclid Symbol" charset="0"/>
            </a:endParaRPr>
          </a:p>
          <a:p>
            <a:pPr algn="ctr" eaLnBrk="1" hangingPunct="1"/>
            <a:r>
              <a:rPr lang="eu-ES" i="1">
                <a:sym typeface="Euclid Symbol" charset="0"/>
              </a:rPr>
              <a:t>v </a:t>
            </a:r>
            <a:r>
              <a:rPr lang="eu-ES">
                <a:sym typeface="Euclid Symbol" charset="0"/>
              </a:rPr>
              <a:t>= 0 + 0,5 · 10 = 5 m/s</a:t>
            </a:r>
          </a:p>
        </p:txBody>
      </p:sp>
      <p:sp>
        <p:nvSpPr>
          <p:cNvPr id="625667" name="Rectangle 3"/>
          <p:cNvSpPr>
            <a:spLocks noChangeArrowheads="1"/>
          </p:cNvSpPr>
          <p:nvPr/>
        </p:nvSpPr>
        <p:spPr bwMode="auto">
          <a:xfrm>
            <a:off x="2590800" y="5041900"/>
            <a:ext cx="3960813" cy="1362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/>
            <a:r>
              <a:rPr lang="eu-ES" dirty="0" smtClean="0"/>
              <a:t>(</a:t>
            </a: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</a:t>
            </a:r>
            <a:r>
              <a:rPr lang="eu-ES" dirty="0">
                <a:sym typeface="Euclid Symbol" charset="0"/>
              </a:rPr>
              <a:t>) = 300 N </a:t>
            </a:r>
            <a:r>
              <a:rPr lang="eu-ES" dirty="0">
                <a:cs typeface="Arial" charset="0"/>
                <a:sym typeface="Euclid Symbol" charset="0"/>
              </a:rPr>
              <a:t>− </a:t>
            </a:r>
            <a:r>
              <a:rPr lang="eu-ES" dirty="0">
                <a:sym typeface="Euclid Symbol" charset="0"/>
              </a:rPr>
              <a:t>200 N = 100 N</a:t>
            </a:r>
          </a:p>
        </p:txBody>
      </p:sp>
      <p:sp>
        <p:nvSpPr>
          <p:cNvPr id="320517" name="Rectangle 4"/>
          <p:cNvSpPr>
            <a:spLocks noChangeArrowheads="1"/>
          </p:cNvSpPr>
          <p:nvPr/>
        </p:nvSpPr>
        <p:spPr bwMode="auto">
          <a:xfrm>
            <a:off x="-180975" y="2349500"/>
            <a:ext cx="932497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20518" name="Group 5"/>
          <p:cNvGrpSpPr>
            <a:grpSpLocks/>
          </p:cNvGrpSpPr>
          <p:nvPr/>
        </p:nvGrpSpPr>
        <p:grpSpPr bwMode="auto">
          <a:xfrm>
            <a:off x="3779838" y="1196975"/>
            <a:ext cx="2232025" cy="1727200"/>
            <a:chOff x="2381" y="754"/>
            <a:chExt cx="1406" cy="1088"/>
          </a:xfrm>
        </p:grpSpPr>
        <p:grpSp>
          <p:nvGrpSpPr>
            <p:cNvPr id="320599" name="Group 6"/>
            <p:cNvGrpSpPr>
              <a:grpSpLocks/>
            </p:cNvGrpSpPr>
            <p:nvPr/>
          </p:nvGrpSpPr>
          <p:grpSpPr bwMode="auto">
            <a:xfrm>
              <a:off x="2653" y="1434"/>
              <a:ext cx="862" cy="272"/>
              <a:chOff x="2789" y="1434"/>
              <a:chExt cx="590" cy="272"/>
            </a:xfrm>
          </p:grpSpPr>
          <p:sp>
            <p:nvSpPr>
              <p:cNvPr id="320610" name="Rectangle 7"/>
              <p:cNvSpPr>
                <a:spLocks noChangeArrowheads="1"/>
              </p:cNvSpPr>
              <p:nvPr/>
            </p:nvSpPr>
            <p:spPr bwMode="auto">
              <a:xfrm>
                <a:off x="2789" y="1434"/>
                <a:ext cx="590" cy="272"/>
              </a:xfrm>
              <a:prstGeom prst="rect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0611" name="Line 8"/>
              <p:cNvSpPr>
                <a:spLocks noChangeShapeType="1"/>
              </p:cNvSpPr>
              <p:nvPr/>
            </p:nvSpPr>
            <p:spPr bwMode="auto">
              <a:xfrm>
                <a:off x="2789" y="1616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0600" name="Group 9"/>
            <p:cNvGrpSpPr>
              <a:grpSpLocks/>
            </p:cNvGrpSpPr>
            <p:nvPr/>
          </p:nvGrpSpPr>
          <p:grpSpPr bwMode="auto">
            <a:xfrm>
              <a:off x="2517" y="1570"/>
              <a:ext cx="272" cy="272"/>
              <a:chOff x="612" y="2568"/>
              <a:chExt cx="272" cy="272"/>
            </a:xfrm>
          </p:grpSpPr>
          <p:sp>
            <p:nvSpPr>
              <p:cNvPr id="320608" name="Oval 10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0609" name="Oval 11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0601" name="Group 12"/>
            <p:cNvGrpSpPr>
              <a:grpSpLocks/>
            </p:cNvGrpSpPr>
            <p:nvPr/>
          </p:nvGrpSpPr>
          <p:grpSpPr bwMode="auto">
            <a:xfrm>
              <a:off x="3379" y="1570"/>
              <a:ext cx="272" cy="272"/>
              <a:chOff x="612" y="2568"/>
              <a:chExt cx="272" cy="272"/>
            </a:xfrm>
          </p:grpSpPr>
          <p:sp>
            <p:nvSpPr>
              <p:cNvPr id="320606" name="Oval 13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0607" name="Oval 14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0602" name="Group 15"/>
            <p:cNvGrpSpPr>
              <a:grpSpLocks/>
            </p:cNvGrpSpPr>
            <p:nvPr/>
          </p:nvGrpSpPr>
          <p:grpSpPr bwMode="auto">
            <a:xfrm>
              <a:off x="2381" y="754"/>
              <a:ext cx="1406" cy="680"/>
              <a:chOff x="2426" y="754"/>
              <a:chExt cx="1361" cy="680"/>
            </a:xfrm>
          </p:grpSpPr>
          <p:sp>
            <p:nvSpPr>
              <p:cNvPr id="320604" name="Rectangle 16"/>
              <p:cNvSpPr>
                <a:spLocks noChangeArrowheads="1"/>
              </p:cNvSpPr>
              <p:nvPr/>
            </p:nvSpPr>
            <p:spPr bwMode="auto">
              <a:xfrm>
                <a:off x="2426" y="754"/>
                <a:ext cx="1361" cy="680"/>
              </a:xfrm>
              <a:prstGeom prst="rect">
                <a:avLst/>
              </a:prstGeom>
              <a:solidFill>
                <a:srgbClr val="FBDFC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0605" name="Line 17"/>
              <p:cNvSpPr>
                <a:spLocks noChangeShapeType="1"/>
              </p:cNvSpPr>
              <p:nvPr/>
            </p:nvSpPr>
            <p:spPr bwMode="auto">
              <a:xfrm>
                <a:off x="2426" y="845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0603" name="Text Box 18"/>
            <p:cNvSpPr txBox="1">
              <a:spLocks noChangeArrowheads="1"/>
            </p:cNvSpPr>
            <p:nvPr/>
          </p:nvSpPr>
          <p:spPr bwMode="auto">
            <a:xfrm>
              <a:off x="2707" y="1026"/>
              <a:ext cx="7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  <a:r>
                <a:rPr lang="eu-ES"/>
                <a:t> = 200 kg</a:t>
              </a:r>
              <a:endParaRPr lang="eu-ES" i="1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851275" y="1125538"/>
            <a:ext cx="2160588" cy="336550"/>
            <a:chOff x="2426" y="723"/>
            <a:chExt cx="1361" cy="212"/>
          </a:xfrm>
        </p:grpSpPr>
        <p:sp>
          <p:nvSpPr>
            <p:cNvPr id="320597" name="Line 20"/>
            <p:cNvSpPr>
              <a:spLocks noChangeShapeType="1"/>
            </p:cNvSpPr>
            <p:nvPr/>
          </p:nvSpPr>
          <p:spPr bwMode="auto">
            <a:xfrm>
              <a:off x="2426" y="935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598" name="Text Box 21"/>
            <p:cNvSpPr txBox="1">
              <a:spLocks noChangeArrowheads="1"/>
            </p:cNvSpPr>
            <p:nvPr/>
          </p:nvSpPr>
          <p:spPr bwMode="auto">
            <a:xfrm>
              <a:off x="3198" y="723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300 N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4067175" y="2852738"/>
            <a:ext cx="1441450" cy="336550"/>
            <a:chOff x="2426" y="2024"/>
            <a:chExt cx="908" cy="212"/>
          </a:xfrm>
        </p:grpSpPr>
        <p:sp>
          <p:nvSpPr>
            <p:cNvPr id="320595" name="Line 23"/>
            <p:cNvSpPr>
              <a:spLocks noChangeShapeType="1"/>
            </p:cNvSpPr>
            <p:nvPr/>
          </p:nvSpPr>
          <p:spPr bwMode="auto">
            <a:xfrm flipH="1">
              <a:off x="2426" y="2024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596" name="Text Box 24"/>
            <p:cNvSpPr txBox="1">
              <a:spLocks noChangeArrowheads="1"/>
            </p:cNvSpPr>
            <p:nvPr/>
          </p:nvSpPr>
          <p:spPr bwMode="auto">
            <a:xfrm>
              <a:off x="2472" y="2024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N</a:t>
              </a:r>
            </a:p>
          </p:txBody>
        </p:sp>
      </p:grpSp>
      <p:sp>
        <p:nvSpPr>
          <p:cNvPr id="625689" name="Rectangle 25"/>
          <p:cNvSpPr>
            <a:spLocks noChangeArrowheads="1"/>
          </p:cNvSpPr>
          <p:nvPr/>
        </p:nvSpPr>
        <p:spPr bwMode="auto">
          <a:xfrm>
            <a:off x="1709738" y="696757"/>
            <a:ext cx="584835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10 segundu igaro ondoren zein izango da bagoiaren abiadura, </a:t>
            </a:r>
          </a:p>
          <a:p>
            <a:pPr algn="ctr" eaLnBrk="1" hangingPunct="1"/>
            <a:r>
              <a:rPr lang="eu-ES" dirty="0"/>
              <a:t>bultza aurretik pausagunean badago?</a:t>
            </a:r>
          </a:p>
        </p:txBody>
      </p:sp>
      <p:sp>
        <p:nvSpPr>
          <p:cNvPr id="625690" name="Text Box 26"/>
          <p:cNvSpPr txBox="1">
            <a:spLocks noChangeArrowheads="1"/>
          </p:cNvSpPr>
          <p:nvPr/>
        </p:nvSpPr>
        <p:spPr bwMode="auto">
          <a:xfrm>
            <a:off x="1571625" y="3933825"/>
            <a:ext cx="6029325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Azelerazioa ezagutu ondoren, abiadura, azelerazioa eta denbora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erlazionatzen duen ekuazioa aplikatzen dugu:</a:t>
            </a:r>
          </a:p>
        </p:txBody>
      </p:sp>
      <p:sp>
        <p:nvSpPr>
          <p:cNvPr id="625691" name="Text Box 27"/>
          <p:cNvSpPr txBox="1">
            <a:spLocks noChangeArrowheads="1"/>
          </p:cNvSpPr>
          <p:nvPr/>
        </p:nvSpPr>
        <p:spPr bwMode="auto">
          <a:xfrm>
            <a:off x="225425" y="3644900"/>
            <a:ext cx="8745538" cy="10731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sz="1700" b="1">
                <a:solidFill>
                  <a:srgbClr val="CC3300"/>
                </a:solidFill>
              </a:rPr>
              <a:t>Abiadura kalkulatzeko aurretik azelerazioa kalkulatu behar dugu</a:t>
            </a:r>
            <a:r>
              <a:rPr lang="eu-ES">
                <a:solidFill>
                  <a:srgbClr val="FF3300"/>
                </a:solidFill>
              </a:rPr>
              <a:t>.</a:t>
            </a: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 kalkulatzeko, dinamikaren 2. legea aplikatzen dugu,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Adierazten den ikurren irizpidea jarraituz: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052763" y="5630863"/>
            <a:ext cx="3176587" cy="679450"/>
            <a:chOff x="1923" y="2541"/>
            <a:chExt cx="2001" cy="428"/>
          </a:xfrm>
        </p:grpSpPr>
        <p:sp>
          <p:nvSpPr>
            <p:cNvPr id="320586" name="Text Box 29"/>
            <p:cNvSpPr txBox="1">
              <a:spLocks noChangeArrowheads="1"/>
            </p:cNvSpPr>
            <p:nvPr/>
          </p:nvSpPr>
          <p:spPr bwMode="auto">
            <a:xfrm>
              <a:off x="1923" y="2659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20587" name="Text Box 30"/>
            <p:cNvSpPr txBox="1">
              <a:spLocks noChangeArrowheads="1"/>
            </p:cNvSpPr>
            <p:nvPr/>
          </p:nvSpPr>
          <p:spPr bwMode="auto">
            <a:xfrm>
              <a:off x="2237" y="2541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dirty="0" smtClean="0"/>
                <a:t>(</a:t>
              </a:r>
              <a:r>
                <a:rPr lang="eu-ES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i="1" dirty="0" smtClean="0">
                  <a:cs typeface="Arial" charset="0"/>
                </a:rPr>
                <a:t>F</a:t>
              </a:r>
              <a:r>
                <a:rPr lang="eu-ES" dirty="0">
                  <a:cs typeface="Arial" charset="0"/>
                </a:rPr>
                <a:t>)</a:t>
              </a:r>
            </a:p>
          </p:txBody>
        </p:sp>
        <p:sp>
          <p:nvSpPr>
            <p:cNvPr id="320588" name="Line 31"/>
            <p:cNvSpPr>
              <a:spLocks noChangeShapeType="1"/>
            </p:cNvSpPr>
            <p:nvPr/>
          </p:nvSpPr>
          <p:spPr bwMode="auto">
            <a:xfrm>
              <a:off x="2237" y="2767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589" name="Text Box 32"/>
            <p:cNvSpPr txBox="1">
              <a:spLocks noChangeArrowheads="1"/>
            </p:cNvSpPr>
            <p:nvPr/>
          </p:nvSpPr>
          <p:spPr bwMode="auto">
            <a:xfrm>
              <a:off x="2312" y="2751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</a:p>
          </p:txBody>
        </p:sp>
        <p:sp>
          <p:nvSpPr>
            <p:cNvPr id="320590" name="Text Box 33"/>
            <p:cNvSpPr txBox="1">
              <a:spLocks noChangeArrowheads="1"/>
            </p:cNvSpPr>
            <p:nvPr/>
          </p:nvSpPr>
          <p:spPr bwMode="auto">
            <a:xfrm>
              <a:off x="2807" y="2545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100 N</a:t>
              </a:r>
            </a:p>
          </p:txBody>
        </p:sp>
        <p:sp>
          <p:nvSpPr>
            <p:cNvPr id="320591" name="Line 34"/>
            <p:cNvSpPr>
              <a:spLocks noChangeShapeType="1"/>
            </p:cNvSpPr>
            <p:nvPr/>
          </p:nvSpPr>
          <p:spPr bwMode="auto">
            <a:xfrm flipV="1">
              <a:off x="2811" y="276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592" name="Text Box 35"/>
            <p:cNvSpPr txBox="1">
              <a:spLocks noChangeArrowheads="1"/>
            </p:cNvSpPr>
            <p:nvPr/>
          </p:nvSpPr>
          <p:spPr bwMode="auto">
            <a:xfrm>
              <a:off x="2797" y="2757"/>
              <a:ext cx="5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kg</a:t>
              </a:r>
            </a:p>
          </p:txBody>
        </p:sp>
        <p:sp>
          <p:nvSpPr>
            <p:cNvPr id="320593" name="Text Box 36"/>
            <p:cNvSpPr txBox="1">
              <a:spLocks noChangeArrowheads="1"/>
            </p:cNvSpPr>
            <p:nvPr/>
          </p:nvSpPr>
          <p:spPr bwMode="auto">
            <a:xfrm>
              <a:off x="3227" y="2662"/>
              <a:ext cx="6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= </a:t>
              </a:r>
              <a:r>
                <a:rPr lang="eu-ES"/>
                <a:t>0,5 m/s</a:t>
              </a:r>
              <a:r>
                <a:rPr lang="eu-ES" baseline="30000"/>
                <a:t>2</a:t>
              </a:r>
              <a:endParaRPr lang="eu-ES"/>
            </a:p>
          </p:txBody>
        </p:sp>
        <p:sp>
          <p:nvSpPr>
            <p:cNvPr id="320594" name="Text Box 37"/>
            <p:cNvSpPr txBox="1">
              <a:spLocks noChangeArrowheads="1"/>
            </p:cNvSpPr>
            <p:nvPr/>
          </p:nvSpPr>
          <p:spPr bwMode="auto">
            <a:xfrm>
              <a:off x="2626" y="2657"/>
              <a:ext cx="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=</a:t>
              </a:r>
            </a:p>
          </p:txBody>
        </p:sp>
      </p:grpSp>
      <p:sp>
        <p:nvSpPr>
          <p:cNvPr id="625702" name="Rectangle 38"/>
          <p:cNvSpPr>
            <a:spLocks noChangeArrowheads="1"/>
          </p:cNvSpPr>
          <p:nvPr/>
        </p:nvSpPr>
        <p:spPr bwMode="auto">
          <a:xfrm>
            <a:off x="1801813" y="608393"/>
            <a:ext cx="5646737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200 kg-ko bagoia 300 N-eko indarrarekin bultzatzen badugu,</a:t>
            </a:r>
          </a:p>
          <a:p>
            <a:pPr algn="ctr" eaLnBrk="1" hangingPunct="1"/>
            <a:r>
              <a:rPr lang="eu-ES"/>
              <a:t>zoruaren marruskadura indarra 200 N-etakoa da.</a:t>
            </a:r>
          </a:p>
        </p:txBody>
      </p:sp>
      <p:grpSp>
        <p:nvGrpSpPr>
          <p:cNvPr id="11" name="Group 91"/>
          <p:cNvGrpSpPr>
            <a:grpSpLocks/>
          </p:cNvGrpSpPr>
          <p:nvPr/>
        </p:nvGrpSpPr>
        <p:grpSpPr bwMode="auto">
          <a:xfrm>
            <a:off x="5508625" y="3106738"/>
            <a:ext cx="936625" cy="144462"/>
            <a:chOff x="3470" y="1957"/>
            <a:chExt cx="590" cy="91"/>
          </a:xfrm>
        </p:grpSpPr>
        <p:sp>
          <p:nvSpPr>
            <p:cNvPr id="320528" name="Line 92"/>
            <p:cNvSpPr>
              <a:spLocks noChangeShapeType="1"/>
            </p:cNvSpPr>
            <p:nvPr/>
          </p:nvSpPr>
          <p:spPr bwMode="auto">
            <a:xfrm rot="5400000" flipH="1">
              <a:off x="3561" y="195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0529" name="Line 93"/>
            <p:cNvSpPr>
              <a:spLocks noChangeShapeType="1"/>
            </p:cNvSpPr>
            <p:nvPr/>
          </p:nvSpPr>
          <p:spPr bwMode="auto">
            <a:xfrm flipH="1">
              <a:off x="3561" y="200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0530" name="Group 94"/>
            <p:cNvGrpSpPr>
              <a:grpSpLocks/>
            </p:cNvGrpSpPr>
            <p:nvPr/>
          </p:nvGrpSpPr>
          <p:grpSpPr bwMode="auto">
            <a:xfrm>
              <a:off x="3878" y="1957"/>
              <a:ext cx="182" cy="91"/>
              <a:chOff x="5193" y="527"/>
              <a:chExt cx="182" cy="91"/>
            </a:xfrm>
          </p:grpSpPr>
          <p:sp>
            <p:nvSpPr>
              <p:cNvPr id="320531" name="Line 95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20532" name="Group 96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20533" name="Line 97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20534" name="Line 98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pic>
        <p:nvPicPr>
          <p:cNvPr id="10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4824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24782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7681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9115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257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25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25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25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25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257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7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6256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625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6256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625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625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25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625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25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625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25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6256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56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6256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625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625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625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62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 animBg="1"/>
      <p:bldP spid="625667" grpId="0" animBg="1" autoUpdateAnimBg="0"/>
      <p:bldP spid="625667" grpId="1" animBg="1"/>
      <p:bldP spid="625689" grpId="0" build="p" animBg="1"/>
      <p:bldP spid="625690" grpId="0" build="p" animBg="1"/>
      <p:bldP spid="625691" grpId="0" build="p" animBg="1"/>
      <p:bldP spid="625691" grpId="1" build="allAtOnce" animBg="1"/>
      <p:bldP spid="625702" grpId="0" build="p" animBg="1"/>
      <p:bldP spid="625702" grpId="1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7B848AB-6EFF-F049-9CB1-752FE9E24924}" type="slidenum">
              <a:rPr lang="eu-ES" sz="1400">
                <a:latin typeface="Times" charset="0"/>
              </a:rPr>
              <a:pPr/>
              <a:t>34</a:t>
            </a:fld>
            <a:endParaRPr lang="eu-ES" sz="1400">
              <a:latin typeface="Times" charset="0"/>
            </a:endParaRPr>
          </a:p>
        </p:txBody>
      </p:sp>
      <p:sp>
        <p:nvSpPr>
          <p:cNvPr id="627714" name="Text Box 2"/>
          <p:cNvSpPr txBox="1">
            <a:spLocks noChangeArrowheads="1"/>
          </p:cNvSpPr>
          <p:nvPr/>
        </p:nvSpPr>
        <p:spPr bwMode="auto">
          <a:xfrm>
            <a:off x="920750" y="3862388"/>
            <a:ext cx="7426325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Posizioa, azelerazioa eta denbora erlazionatzen duen ekuazioa aplikatuko dugu.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a=kte izan behar du ekuazio hau aplikatzeko.</a:t>
            </a:r>
          </a:p>
        </p:txBody>
      </p:sp>
      <p:sp>
        <p:nvSpPr>
          <p:cNvPr id="321540" name="Rectangle 3"/>
          <p:cNvSpPr>
            <a:spLocks noChangeArrowheads="1"/>
          </p:cNvSpPr>
          <p:nvPr/>
        </p:nvSpPr>
        <p:spPr bwMode="auto">
          <a:xfrm>
            <a:off x="-180975" y="2349500"/>
            <a:ext cx="932497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27768" name="Rectangle 56"/>
          <p:cNvSpPr>
            <a:spLocks noChangeArrowheads="1"/>
          </p:cNvSpPr>
          <p:nvPr/>
        </p:nvSpPr>
        <p:spPr bwMode="auto">
          <a:xfrm>
            <a:off x="2217738" y="709613"/>
            <a:ext cx="475456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Denbora horretan zenbateko distantzia egingo du?</a:t>
            </a:r>
          </a:p>
        </p:txBody>
      </p:sp>
      <p:grpSp>
        <p:nvGrpSpPr>
          <p:cNvPr id="321543" name="Group 57"/>
          <p:cNvGrpSpPr>
            <a:grpSpLocks/>
          </p:cNvGrpSpPr>
          <p:nvPr/>
        </p:nvGrpSpPr>
        <p:grpSpPr bwMode="auto">
          <a:xfrm>
            <a:off x="3779838" y="1196975"/>
            <a:ext cx="2232025" cy="1727200"/>
            <a:chOff x="2381" y="754"/>
            <a:chExt cx="1406" cy="1088"/>
          </a:xfrm>
        </p:grpSpPr>
        <p:grpSp>
          <p:nvGrpSpPr>
            <p:cNvPr id="321562" name="Group 58"/>
            <p:cNvGrpSpPr>
              <a:grpSpLocks/>
            </p:cNvGrpSpPr>
            <p:nvPr/>
          </p:nvGrpSpPr>
          <p:grpSpPr bwMode="auto">
            <a:xfrm>
              <a:off x="2653" y="1434"/>
              <a:ext cx="862" cy="272"/>
              <a:chOff x="2789" y="1434"/>
              <a:chExt cx="590" cy="272"/>
            </a:xfrm>
          </p:grpSpPr>
          <p:sp>
            <p:nvSpPr>
              <p:cNvPr id="321573" name="Rectangle 59"/>
              <p:cNvSpPr>
                <a:spLocks noChangeArrowheads="1"/>
              </p:cNvSpPr>
              <p:nvPr/>
            </p:nvSpPr>
            <p:spPr bwMode="auto">
              <a:xfrm>
                <a:off x="2789" y="1434"/>
                <a:ext cx="590" cy="272"/>
              </a:xfrm>
              <a:prstGeom prst="rect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1574" name="Line 60"/>
              <p:cNvSpPr>
                <a:spLocks noChangeShapeType="1"/>
              </p:cNvSpPr>
              <p:nvPr/>
            </p:nvSpPr>
            <p:spPr bwMode="auto">
              <a:xfrm>
                <a:off x="2789" y="1616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1563" name="Group 61"/>
            <p:cNvGrpSpPr>
              <a:grpSpLocks/>
            </p:cNvGrpSpPr>
            <p:nvPr/>
          </p:nvGrpSpPr>
          <p:grpSpPr bwMode="auto">
            <a:xfrm>
              <a:off x="2517" y="1570"/>
              <a:ext cx="272" cy="272"/>
              <a:chOff x="612" y="2568"/>
              <a:chExt cx="272" cy="272"/>
            </a:xfrm>
          </p:grpSpPr>
          <p:sp>
            <p:nvSpPr>
              <p:cNvPr id="321571" name="Oval 6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1572" name="Oval 63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1564" name="Group 64"/>
            <p:cNvGrpSpPr>
              <a:grpSpLocks/>
            </p:cNvGrpSpPr>
            <p:nvPr/>
          </p:nvGrpSpPr>
          <p:grpSpPr bwMode="auto">
            <a:xfrm>
              <a:off x="3379" y="1570"/>
              <a:ext cx="272" cy="272"/>
              <a:chOff x="612" y="2568"/>
              <a:chExt cx="272" cy="272"/>
            </a:xfrm>
          </p:grpSpPr>
          <p:sp>
            <p:nvSpPr>
              <p:cNvPr id="321569" name="Oval 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1570" name="Oval 66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1565" name="Group 67"/>
            <p:cNvGrpSpPr>
              <a:grpSpLocks/>
            </p:cNvGrpSpPr>
            <p:nvPr/>
          </p:nvGrpSpPr>
          <p:grpSpPr bwMode="auto">
            <a:xfrm>
              <a:off x="2381" y="754"/>
              <a:ext cx="1406" cy="680"/>
              <a:chOff x="2426" y="754"/>
              <a:chExt cx="1361" cy="680"/>
            </a:xfrm>
          </p:grpSpPr>
          <p:sp>
            <p:nvSpPr>
              <p:cNvPr id="321567" name="Rectangle 68"/>
              <p:cNvSpPr>
                <a:spLocks noChangeArrowheads="1"/>
              </p:cNvSpPr>
              <p:nvPr/>
            </p:nvSpPr>
            <p:spPr bwMode="auto">
              <a:xfrm>
                <a:off x="2426" y="754"/>
                <a:ext cx="1361" cy="680"/>
              </a:xfrm>
              <a:prstGeom prst="rect">
                <a:avLst/>
              </a:prstGeom>
              <a:solidFill>
                <a:srgbClr val="FBDFC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1568" name="Line 69"/>
              <p:cNvSpPr>
                <a:spLocks noChangeShapeType="1"/>
              </p:cNvSpPr>
              <p:nvPr/>
            </p:nvSpPr>
            <p:spPr bwMode="auto">
              <a:xfrm>
                <a:off x="2426" y="845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1566" name="Text Box 70"/>
            <p:cNvSpPr txBox="1">
              <a:spLocks noChangeArrowheads="1"/>
            </p:cNvSpPr>
            <p:nvPr/>
          </p:nvSpPr>
          <p:spPr bwMode="auto">
            <a:xfrm>
              <a:off x="2707" y="1026"/>
              <a:ext cx="7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  <a:r>
                <a:rPr lang="eu-ES"/>
                <a:t> = 200 kg</a:t>
              </a:r>
              <a:endParaRPr lang="eu-ES" i="1"/>
            </a:p>
          </p:txBody>
        </p:sp>
      </p:grpSp>
      <p:grpSp>
        <p:nvGrpSpPr>
          <p:cNvPr id="321544" name="Group 71"/>
          <p:cNvGrpSpPr>
            <a:grpSpLocks/>
          </p:cNvGrpSpPr>
          <p:nvPr/>
        </p:nvGrpSpPr>
        <p:grpSpPr bwMode="auto">
          <a:xfrm>
            <a:off x="3851275" y="1125538"/>
            <a:ext cx="2160588" cy="336550"/>
            <a:chOff x="2426" y="723"/>
            <a:chExt cx="1361" cy="212"/>
          </a:xfrm>
        </p:grpSpPr>
        <p:sp>
          <p:nvSpPr>
            <p:cNvPr id="321560" name="Line 72"/>
            <p:cNvSpPr>
              <a:spLocks noChangeShapeType="1"/>
            </p:cNvSpPr>
            <p:nvPr/>
          </p:nvSpPr>
          <p:spPr bwMode="auto">
            <a:xfrm>
              <a:off x="2426" y="935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1561" name="Text Box 73"/>
            <p:cNvSpPr txBox="1">
              <a:spLocks noChangeArrowheads="1"/>
            </p:cNvSpPr>
            <p:nvPr/>
          </p:nvSpPr>
          <p:spPr bwMode="auto">
            <a:xfrm>
              <a:off x="3198" y="723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300 N</a:t>
              </a:r>
            </a:p>
          </p:txBody>
        </p:sp>
      </p:grpSp>
      <p:grpSp>
        <p:nvGrpSpPr>
          <p:cNvPr id="321545" name="Group 74"/>
          <p:cNvGrpSpPr>
            <a:grpSpLocks/>
          </p:cNvGrpSpPr>
          <p:nvPr/>
        </p:nvGrpSpPr>
        <p:grpSpPr bwMode="auto">
          <a:xfrm>
            <a:off x="4067175" y="2852738"/>
            <a:ext cx="1441450" cy="336550"/>
            <a:chOff x="2426" y="2024"/>
            <a:chExt cx="908" cy="212"/>
          </a:xfrm>
        </p:grpSpPr>
        <p:sp>
          <p:nvSpPr>
            <p:cNvPr id="321558" name="Line 75"/>
            <p:cNvSpPr>
              <a:spLocks noChangeShapeType="1"/>
            </p:cNvSpPr>
            <p:nvPr/>
          </p:nvSpPr>
          <p:spPr bwMode="auto">
            <a:xfrm flipH="1">
              <a:off x="2426" y="2024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1559" name="Text Box 76"/>
            <p:cNvSpPr txBox="1">
              <a:spLocks noChangeArrowheads="1"/>
            </p:cNvSpPr>
            <p:nvPr/>
          </p:nvSpPr>
          <p:spPr bwMode="auto">
            <a:xfrm>
              <a:off x="2472" y="2024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N</a:t>
              </a:r>
            </a:p>
          </p:txBody>
        </p:sp>
      </p:grpSp>
      <p:sp>
        <p:nvSpPr>
          <p:cNvPr id="627789" name="Text Box 77"/>
          <p:cNvSpPr txBox="1">
            <a:spLocks noChangeArrowheads="1"/>
          </p:cNvSpPr>
          <p:nvPr/>
        </p:nvSpPr>
        <p:spPr bwMode="auto">
          <a:xfrm>
            <a:off x="1476375" y="3789363"/>
            <a:ext cx="6259513" cy="83502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Erreferentzia puntua finkatu behar dugu.</a:t>
            </a:r>
          </a:p>
          <a:p>
            <a:pPr algn="ctr" eaLnBrk="1" hangingPunct="1"/>
            <a:r>
              <a:rPr lang="eu-ES"/>
              <a:t> Erreferentzia puntua hautatuko dugu eta irudian agertzen den ikurren irizpidea jarraituko dugu.</a:t>
            </a:r>
          </a:p>
        </p:txBody>
      </p: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5508625" y="3068638"/>
            <a:ext cx="936625" cy="366712"/>
            <a:chOff x="4785" y="503"/>
            <a:chExt cx="590" cy="231"/>
          </a:xfrm>
        </p:grpSpPr>
        <p:sp>
          <p:nvSpPr>
            <p:cNvPr id="321550" name="Text Box 79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21551" name="Line 80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1552" name="Line 81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1553" name="Group 82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21554" name="Line 83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21555" name="Group 84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21556" name="Line 85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21557" name="Line 86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627799" name="Text Box 87"/>
          <p:cNvSpPr txBox="1">
            <a:spLocks noChangeArrowheads="1"/>
          </p:cNvSpPr>
          <p:nvPr/>
        </p:nvSpPr>
        <p:spPr bwMode="auto">
          <a:xfrm>
            <a:off x="1366838" y="5734050"/>
            <a:ext cx="6438900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Amaierako posizioa 25 m denez y eta hasierako posizioa 0 m denez,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Egindako distantzia 25 m-takoa izango da.</a:t>
            </a:r>
          </a:p>
        </p:txBody>
      </p:sp>
      <p:sp>
        <p:nvSpPr>
          <p:cNvPr id="627800" name="Rectangle 88"/>
          <p:cNvSpPr>
            <a:spLocks noChangeArrowheads="1"/>
          </p:cNvSpPr>
          <p:nvPr/>
        </p:nvSpPr>
        <p:spPr bwMode="auto">
          <a:xfrm>
            <a:off x="2590800" y="4575175"/>
            <a:ext cx="3960813" cy="10572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 eaLnBrk="1" hangingPunct="1"/>
            <a:r>
              <a:rPr lang="eu-ES" i="1"/>
              <a:t>e</a:t>
            </a:r>
            <a:r>
              <a:rPr lang="eu-ES">
                <a:sym typeface="Euclid Symbol" charset="0"/>
              </a:rPr>
              <a:t> = </a:t>
            </a:r>
            <a:r>
              <a:rPr lang="eu-ES" i="1">
                <a:sym typeface="Euclid Symbol" charset="0"/>
              </a:rPr>
              <a:t>e</a:t>
            </a:r>
            <a:r>
              <a:rPr lang="eu-ES" baseline="-25000">
                <a:sym typeface="Euclid Symbol" charset="0"/>
              </a:rPr>
              <a:t>0</a:t>
            </a:r>
            <a:r>
              <a:rPr lang="eu-ES">
                <a:sym typeface="Euclid Symbol" charset="0"/>
              </a:rPr>
              <a:t> + </a:t>
            </a:r>
            <a:r>
              <a:rPr lang="eu-ES" i="1">
                <a:sym typeface="Euclid Symbol" charset="0"/>
              </a:rPr>
              <a:t>v</a:t>
            </a:r>
            <a:r>
              <a:rPr lang="eu-ES" baseline="-25000">
                <a:sym typeface="Euclid Symbol" charset="0"/>
              </a:rPr>
              <a:t>0</a:t>
            </a:r>
            <a:r>
              <a:rPr lang="eu-ES">
                <a:sym typeface="Euclid Symbol" charset="0"/>
              </a:rPr>
              <a:t> · </a:t>
            </a:r>
            <a:r>
              <a:rPr lang="eu-ES" i="1">
                <a:sym typeface="Euclid Symbol" charset="0"/>
              </a:rPr>
              <a:t>t</a:t>
            </a:r>
            <a:r>
              <a:rPr lang="eu-ES">
                <a:sym typeface="Euclid Symbol" charset="0"/>
              </a:rPr>
              <a:t> + </a:t>
            </a:r>
            <a:r>
              <a:rPr lang="eu-ES" sz="1800">
                <a:cs typeface="Arial" charset="0"/>
              </a:rPr>
              <a:t>½</a:t>
            </a:r>
            <a:r>
              <a:rPr lang="eu-ES">
                <a:sym typeface="Euclid Symbol" charset="0"/>
              </a:rPr>
              <a:t> </a:t>
            </a:r>
            <a:r>
              <a:rPr lang="eu-ES" i="1">
                <a:sym typeface="Euclid Symbol" charset="0"/>
              </a:rPr>
              <a:t>a · </a:t>
            </a:r>
            <a:r>
              <a:rPr lang="eu-ES" sz="1800" i="1">
                <a:cs typeface="Arial" charset="0"/>
              </a:rPr>
              <a:t>t</a:t>
            </a:r>
            <a:r>
              <a:rPr lang="eu-ES" sz="1800" baseline="30000">
                <a:cs typeface="Arial" charset="0"/>
              </a:rPr>
              <a:t> 2</a:t>
            </a:r>
            <a:endParaRPr lang="eu-ES" sz="1800">
              <a:cs typeface="Arial" charset="0"/>
            </a:endParaRPr>
          </a:p>
          <a:p>
            <a:pPr algn="ctr" eaLnBrk="1" hangingPunct="1"/>
            <a:endParaRPr lang="eu-ES" i="1">
              <a:sym typeface="Euclid Symbol" charset="0"/>
            </a:endParaRPr>
          </a:p>
          <a:p>
            <a:pPr algn="ctr" eaLnBrk="1" hangingPunct="1"/>
            <a:r>
              <a:rPr lang="eu-ES" i="1">
                <a:sym typeface="Euclid Symbol" charset="0"/>
              </a:rPr>
              <a:t>e </a:t>
            </a:r>
            <a:r>
              <a:rPr lang="eu-ES">
                <a:sym typeface="Euclid Symbol" charset="0"/>
              </a:rPr>
              <a:t>= 0 + 0 + </a:t>
            </a:r>
            <a:r>
              <a:rPr lang="eu-ES" sz="1800">
                <a:cs typeface="Arial" charset="0"/>
              </a:rPr>
              <a:t>½</a:t>
            </a:r>
            <a:r>
              <a:rPr lang="eu-ES">
                <a:sym typeface="Euclid Symbol" charset="0"/>
              </a:rPr>
              <a:t>  0,5 · 10</a:t>
            </a:r>
            <a:r>
              <a:rPr lang="eu-ES" baseline="30000">
                <a:sym typeface="Euclid Symbol" charset="0"/>
              </a:rPr>
              <a:t>2</a:t>
            </a:r>
            <a:r>
              <a:rPr lang="eu-ES">
                <a:sym typeface="Euclid Symbol" charset="0"/>
              </a:rPr>
              <a:t> = 25 m</a:t>
            </a:r>
          </a:p>
        </p:txBody>
      </p:sp>
      <p:pic>
        <p:nvPicPr>
          <p:cNvPr id="9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36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77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2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27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27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277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27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278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27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278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277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27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6277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build="p" animBg="1"/>
      <p:bldP spid="627768" grpId="0" build="p" animBg="1"/>
      <p:bldP spid="627789" grpId="0" animBg="1"/>
      <p:bldP spid="627789" grpId="1" animBg="1"/>
      <p:bldP spid="627799" grpId="0" build="p" animBg="1"/>
      <p:bldP spid="627800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ChangeArrowheads="1"/>
          </p:cNvSpPr>
          <p:nvPr/>
        </p:nvSpPr>
        <p:spPr bwMode="auto">
          <a:xfrm>
            <a:off x="1584325" y="616137"/>
            <a:ext cx="59975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/>
              <a:t>t</a:t>
            </a:r>
            <a:r>
              <a:rPr lang="eu-ES"/>
              <a:t> = 10 s-etatik 5 s-tan bultzatzen badugu 200 N-eko indarrarekin,</a:t>
            </a:r>
          </a:p>
          <a:p>
            <a:pPr algn="ctr" eaLnBrk="1" hangingPunct="1"/>
            <a:r>
              <a:rPr lang="eu-ES"/>
              <a:t>Amaieran izango duen abiadura zein izango da?</a:t>
            </a:r>
          </a:p>
        </p:txBody>
      </p:sp>
      <p:sp>
        <p:nvSpPr>
          <p:cNvPr id="322564" name="Rectangle 3"/>
          <p:cNvSpPr>
            <a:spLocks noChangeArrowheads="1"/>
          </p:cNvSpPr>
          <p:nvPr/>
        </p:nvSpPr>
        <p:spPr bwMode="auto">
          <a:xfrm>
            <a:off x="-180975" y="2349500"/>
            <a:ext cx="932497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22565" name="Group 4"/>
          <p:cNvGrpSpPr>
            <a:grpSpLocks/>
          </p:cNvGrpSpPr>
          <p:nvPr/>
        </p:nvGrpSpPr>
        <p:grpSpPr bwMode="auto">
          <a:xfrm>
            <a:off x="3779838" y="1196975"/>
            <a:ext cx="2232025" cy="1727200"/>
            <a:chOff x="2381" y="754"/>
            <a:chExt cx="1406" cy="1088"/>
          </a:xfrm>
        </p:grpSpPr>
        <p:grpSp>
          <p:nvGrpSpPr>
            <p:cNvPr id="322634" name="Group 5"/>
            <p:cNvGrpSpPr>
              <a:grpSpLocks/>
            </p:cNvGrpSpPr>
            <p:nvPr/>
          </p:nvGrpSpPr>
          <p:grpSpPr bwMode="auto">
            <a:xfrm>
              <a:off x="2653" y="1434"/>
              <a:ext cx="862" cy="272"/>
              <a:chOff x="2789" y="1434"/>
              <a:chExt cx="590" cy="272"/>
            </a:xfrm>
          </p:grpSpPr>
          <p:sp>
            <p:nvSpPr>
              <p:cNvPr id="322645" name="Rectangle 6"/>
              <p:cNvSpPr>
                <a:spLocks noChangeArrowheads="1"/>
              </p:cNvSpPr>
              <p:nvPr/>
            </p:nvSpPr>
            <p:spPr bwMode="auto">
              <a:xfrm>
                <a:off x="2789" y="1434"/>
                <a:ext cx="590" cy="272"/>
              </a:xfrm>
              <a:prstGeom prst="rect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2646" name="Line 7"/>
              <p:cNvSpPr>
                <a:spLocks noChangeShapeType="1"/>
              </p:cNvSpPr>
              <p:nvPr/>
            </p:nvSpPr>
            <p:spPr bwMode="auto">
              <a:xfrm>
                <a:off x="2789" y="1616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2635" name="Group 8"/>
            <p:cNvGrpSpPr>
              <a:grpSpLocks/>
            </p:cNvGrpSpPr>
            <p:nvPr/>
          </p:nvGrpSpPr>
          <p:grpSpPr bwMode="auto">
            <a:xfrm>
              <a:off x="2517" y="1570"/>
              <a:ext cx="272" cy="272"/>
              <a:chOff x="612" y="2568"/>
              <a:chExt cx="272" cy="272"/>
            </a:xfrm>
          </p:grpSpPr>
          <p:sp>
            <p:nvSpPr>
              <p:cNvPr id="322643" name="Oval 9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2644" name="Oval 10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2636" name="Group 11"/>
            <p:cNvGrpSpPr>
              <a:grpSpLocks/>
            </p:cNvGrpSpPr>
            <p:nvPr/>
          </p:nvGrpSpPr>
          <p:grpSpPr bwMode="auto">
            <a:xfrm>
              <a:off x="3379" y="1570"/>
              <a:ext cx="272" cy="272"/>
              <a:chOff x="612" y="2568"/>
              <a:chExt cx="272" cy="272"/>
            </a:xfrm>
          </p:grpSpPr>
          <p:sp>
            <p:nvSpPr>
              <p:cNvPr id="322641" name="Oval 12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2642" name="Oval 13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2637" name="Group 14"/>
            <p:cNvGrpSpPr>
              <a:grpSpLocks/>
            </p:cNvGrpSpPr>
            <p:nvPr/>
          </p:nvGrpSpPr>
          <p:grpSpPr bwMode="auto">
            <a:xfrm>
              <a:off x="2381" y="754"/>
              <a:ext cx="1406" cy="680"/>
              <a:chOff x="2426" y="754"/>
              <a:chExt cx="1361" cy="680"/>
            </a:xfrm>
          </p:grpSpPr>
          <p:sp>
            <p:nvSpPr>
              <p:cNvPr id="322639" name="Rectangle 15"/>
              <p:cNvSpPr>
                <a:spLocks noChangeArrowheads="1"/>
              </p:cNvSpPr>
              <p:nvPr/>
            </p:nvSpPr>
            <p:spPr bwMode="auto">
              <a:xfrm>
                <a:off x="2426" y="754"/>
                <a:ext cx="1361" cy="680"/>
              </a:xfrm>
              <a:prstGeom prst="rect">
                <a:avLst/>
              </a:prstGeom>
              <a:solidFill>
                <a:srgbClr val="FBDFC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2640" name="Line 16"/>
              <p:cNvSpPr>
                <a:spLocks noChangeShapeType="1"/>
              </p:cNvSpPr>
              <p:nvPr/>
            </p:nvSpPr>
            <p:spPr bwMode="auto">
              <a:xfrm>
                <a:off x="2426" y="845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2638" name="Text Box 17"/>
            <p:cNvSpPr txBox="1">
              <a:spLocks noChangeArrowheads="1"/>
            </p:cNvSpPr>
            <p:nvPr/>
          </p:nvSpPr>
          <p:spPr bwMode="auto">
            <a:xfrm>
              <a:off x="2707" y="1026"/>
              <a:ext cx="7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  <a:r>
                <a:rPr lang="eu-ES"/>
                <a:t> = 200 kg</a:t>
              </a:r>
              <a:endParaRPr lang="eu-ES" i="1"/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851275" y="1125538"/>
            <a:ext cx="1446213" cy="336550"/>
            <a:chOff x="2426" y="709"/>
            <a:chExt cx="911" cy="212"/>
          </a:xfrm>
        </p:grpSpPr>
        <p:sp>
          <p:nvSpPr>
            <p:cNvPr id="322632" name="Line 19"/>
            <p:cNvSpPr>
              <a:spLocks noChangeShapeType="1"/>
            </p:cNvSpPr>
            <p:nvPr/>
          </p:nvSpPr>
          <p:spPr bwMode="auto">
            <a:xfrm>
              <a:off x="2426" y="921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2633" name="Text Box 20"/>
            <p:cNvSpPr txBox="1">
              <a:spLocks noChangeArrowheads="1"/>
            </p:cNvSpPr>
            <p:nvPr/>
          </p:nvSpPr>
          <p:spPr bwMode="auto">
            <a:xfrm>
              <a:off x="2880" y="709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N</a:t>
              </a:r>
            </a:p>
          </p:txBody>
        </p:sp>
      </p:grpSp>
      <p:grpSp>
        <p:nvGrpSpPr>
          <p:cNvPr id="322567" name="Group 21"/>
          <p:cNvGrpSpPr>
            <a:grpSpLocks/>
          </p:cNvGrpSpPr>
          <p:nvPr/>
        </p:nvGrpSpPr>
        <p:grpSpPr bwMode="auto">
          <a:xfrm>
            <a:off x="4067175" y="2852738"/>
            <a:ext cx="1441450" cy="336550"/>
            <a:chOff x="2426" y="2024"/>
            <a:chExt cx="908" cy="212"/>
          </a:xfrm>
        </p:grpSpPr>
        <p:sp>
          <p:nvSpPr>
            <p:cNvPr id="322630" name="Line 22"/>
            <p:cNvSpPr>
              <a:spLocks noChangeShapeType="1"/>
            </p:cNvSpPr>
            <p:nvPr/>
          </p:nvSpPr>
          <p:spPr bwMode="auto">
            <a:xfrm flipH="1">
              <a:off x="2426" y="2024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2631" name="Text Box 23"/>
            <p:cNvSpPr txBox="1">
              <a:spLocks noChangeArrowheads="1"/>
            </p:cNvSpPr>
            <p:nvPr/>
          </p:nvSpPr>
          <p:spPr bwMode="auto">
            <a:xfrm>
              <a:off x="2472" y="2024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N</a:t>
              </a:r>
            </a:p>
          </p:txBody>
        </p:sp>
      </p:grpSp>
      <p:sp>
        <p:nvSpPr>
          <p:cNvPr id="629784" name="Text Box 24"/>
          <p:cNvSpPr txBox="1">
            <a:spLocks noChangeArrowheads="1"/>
          </p:cNvSpPr>
          <p:nvPr/>
        </p:nvSpPr>
        <p:spPr bwMode="auto">
          <a:xfrm>
            <a:off x="1174750" y="4810125"/>
            <a:ext cx="6792913" cy="83502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Kasu honetan indarren batura 0 da. Ondorioz abiadura une horretan zeramana izango da, 5 m/s, 200 N-ekin bultzatzen dugun 5 segunduetan.</a:t>
            </a:r>
          </a:p>
        </p:txBody>
      </p:sp>
      <p:grpSp>
        <p:nvGrpSpPr>
          <p:cNvPr id="322570" name="Group 77"/>
          <p:cNvGrpSpPr>
            <a:grpSpLocks/>
          </p:cNvGrpSpPr>
          <p:nvPr/>
        </p:nvGrpSpPr>
        <p:grpSpPr bwMode="auto">
          <a:xfrm>
            <a:off x="5508625" y="3068638"/>
            <a:ext cx="936625" cy="366712"/>
            <a:chOff x="4785" y="503"/>
            <a:chExt cx="590" cy="231"/>
          </a:xfrm>
        </p:grpSpPr>
        <p:sp>
          <p:nvSpPr>
            <p:cNvPr id="322571" name="Text Box 78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22572" name="Line 79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2573" name="Line 80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2574" name="Group 81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22575" name="Line 82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22576" name="Group 83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22577" name="Line 84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22578" name="Line 85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pic>
        <p:nvPicPr>
          <p:cNvPr id="8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899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4026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57574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2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97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29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29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2" grpId="0" build="p" animBg="1"/>
      <p:bldP spid="62978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C83835-361B-AB45-BFDF-AD47B0419F03}" type="slidenum">
              <a:rPr lang="eu-ES" sz="1400">
                <a:latin typeface="Times" charset="0"/>
              </a:rPr>
              <a:pPr/>
              <a:t>36</a:t>
            </a:fld>
            <a:endParaRPr lang="eu-ES" sz="1400">
              <a:latin typeface="Times" charset="0"/>
            </a:endParaRPr>
          </a:p>
        </p:txBody>
      </p:sp>
      <p:sp>
        <p:nvSpPr>
          <p:cNvPr id="631810" name="Text Box 2"/>
          <p:cNvSpPr txBox="1">
            <a:spLocks noChangeArrowheads="1"/>
          </p:cNvSpPr>
          <p:nvPr/>
        </p:nvSpPr>
        <p:spPr bwMode="auto">
          <a:xfrm>
            <a:off x="398463" y="4106863"/>
            <a:ext cx="8462962" cy="83502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Orain indarren batura marruskadura indarra da. </a:t>
            </a:r>
          </a:p>
          <a:p>
            <a:pPr algn="ctr" eaLnBrk="1" hangingPunct="1"/>
            <a:r>
              <a:rPr lang="eu-ES"/>
              <a:t>Indar horren noranzkoa mugimenduaren aurkakoa da, beraz bagoia mantsotzen joango da. </a:t>
            </a:r>
          </a:p>
          <a:p>
            <a:pPr algn="ctr" eaLnBrk="1" hangingPunct="1"/>
            <a:r>
              <a:rPr lang="eu-ES"/>
              <a:t>Horrela, bagoiaren abiadura gutxiagotzen doa gelditu arte. </a:t>
            </a:r>
          </a:p>
        </p:txBody>
      </p:sp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2590800" y="5133975"/>
            <a:ext cx="3960813" cy="15208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 eaLnBrk="1" hangingPunct="1"/>
            <a:r>
              <a:rPr lang="eu-ES" i="1"/>
              <a:t>v</a:t>
            </a:r>
            <a:r>
              <a:rPr lang="eu-ES">
                <a:sym typeface="Euclid Symbol" charset="0"/>
              </a:rPr>
              <a:t> = </a:t>
            </a:r>
            <a:r>
              <a:rPr lang="eu-ES" i="1">
                <a:sym typeface="Euclid Symbol" charset="0"/>
              </a:rPr>
              <a:t>v</a:t>
            </a:r>
            <a:r>
              <a:rPr lang="eu-ES" i="1" baseline="-25000">
                <a:sym typeface="Euclid Symbol" charset="0"/>
              </a:rPr>
              <a:t>0</a:t>
            </a:r>
            <a:r>
              <a:rPr lang="eu-ES">
                <a:sym typeface="Euclid Symbol" charset="0"/>
              </a:rPr>
              <a:t> + </a:t>
            </a:r>
            <a:r>
              <a:rPr lang="eu-ES" i="1">
                <a:sym typeface="Euclid Symbol" charset="0"/>
              </a:rPr>
              <a:t>a · t</a:t>
            </a:r>
          </a:p>
          <a:p>
            <a:pPr algn="ctr" eaLnBrk="1" hangingPunct="1"/>
            <a:endParaRPr lang="eu-ES" i="1">
              <a:sym typeface="Euclid Symbol" charset="0"/>
            </a:endParaRPr>
          </a:p>
          <a:p>
            <a:pPr algn="ctr" eaLnBrk="1" hangingPunct="1"/>
            <a:r>
              <a:rPr lang="eu-ES">
                <a:sym typeface="Euclid Symbol" charset="0"/>
              </a:rPr>
              <a:t>0 = 5 </a:t>
            </a:r>
            <a:r>
              <a:rPr lang="eu-ES">
                <a:cs typeface="Arial" charset="0"/>
                <a:sym typeface="Euclid Symbol" charset="0"/>
              </a:rPr>
              <a:t>− 1</a:t>
            </a:r>
            <a:r>
              <a:rPr lang="eu-ES">
                <a:sym typeface="Euclid Symbol" charset="0"/>
              </a:rPr>
              <a:t> ·</a:t>
            </a:r>
            <a:r>
              <a:rPr lang="eu-ES" i="1">
                <a:sym typeface="Euclid Symbol" charset="0"/>
              </a:rPr>
              <a:t> t </a:t>
            </a:r>
          </a:p>
          <a:p>
            <a:pPr algn="ctr" eaLnBrk="1" hangingPunct="1"/>
            <a:endParaRPr lang="eu-ES">
              <a:sym typeface="Euclid Symbol" charset="0"/>
            </a:endParaRPr>
          </a:p>
          <a:p>
            <a:pPr algn="ctr" eaLnBrk="1" hangingPunct="1"/>
            <a:r>
              <a:rPr lang="eu-ES" i="1">
                <a:sym typeface="Euclid Symbol" charset="0"/>
              </a:rPr>
              <a:t>t</a:t>
            </a:r>
            <a:r>
              <a:rPr lang="eu-ES">
                <a:sym typeface="Euclid Symbol" charset="0"/>
              </a:rPr>
              <a:t> = 5 s</a:t>
            </a:r>
          </a:p>
        </p:txBody>
      </p:sp>
      <p:sp>
        <p:nvSpPr>
          <p:cNvPr id="631812" name="Rectangle 4"/>
          <p:cNvSpPr>
            <a:spLocks noChangeArrowheads="1"/>
          </p:cNvSpPr>
          <p:nvPr/>
        </p:nvSpPr>
        <p:spPr bwMode="auto">
          <a:xfrm>
            <a:off x="2590800" y="5151438"/>
            <a:ext cx="3960813" cy="1362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/>
            <a:r>
              <a:rPr lang="eu-ES" dirty="0" smtClean="0"/>
              <a:t>(</a:t>
            </a: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</a:t>
            </a:r>
            <a:r>
              <a:rPr lang="eu-ES" dirty="0">
                <a:sym typeface="Euclid Symbol" charset="0"/>
              </a:rPr>
              <a:t>) = </a:t>
            </a:r>
            <a:r>
              <a:rPr lang="eu-ES" dirty="0">
                <a:cs typeface="Arial" charset="0"/>
                <a:sym typeface="Euclid Symbol" charset="0"/>
              </a:rPr>
              <a:t>− </a:t>
            </a:r>
            <a:r>
              <a:rPr lang="eu-ES" dirty="0">
                <a:sym typeface="Euclid Symbol" charset="0"/>
              </a:rPr>
              <a:t>200 N </a:t>
            </a:r>
          </a:p>
        </p:txBody>
      </p:sp>
      <p:sp>
        <p:nvSpPr>
          <p:cNvPr id="631813" name="Text Box 5"/>
          <p:cNvSpPr txBox="1">
            <a:spLocks noChangeArrowheads="1"/>
          </p:cNvSpPr>
          <p:nvPr/>
        </p:nvSpPr>
        <p:spPr bwMode="auto">
          <a:xfrm>
            <a:off x="1303338" y="4365625"/>
            <a:ext cx="6591300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Daraman abiadura 5 m/s da eta amaierako abiadura 0 m/s da. Orduan:</a:t>
            </a:r>
          </a:p>
        </p:txBody>
      </p:sp>
      <p:sp>
        <p:nvSpPr>
          <p:cNvPr id="631814" name="Rectangle 6"/>
          <p:cNvSpPr>
            <a:spLocks noChangeArrowheads="1"/>
          </p:cNvSpPr>
          <p:nvPr/>
        </p:nvSpPr>
        <p:spPr bwMode="auto">
          <a:xfrm>
            <a:off x="621425" y="778218"/>
            <a:ext cx="80629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/>
              <a:t>t</a:t>
            </a:r>
            <a:r>
              <a:rPr lang="eu-ES"/>
              <a:t> = 15 s-etatik bultza egiten uzten badugu, bagoiaren mugimenduari zer gertatuko zaio?</a:t>
            </a:r>
          </a:p>
        </p:txBody>
      </p:sp>
      <p:sp>
        <p:nvSpPr>
          <p:cNvPr id="323592" name="Rectangle 7"/>
          <p:cNvSpPr>
            <a:spLocks noChangeArrowheads="1"/>
          </p:cNvSpPr>
          <p:nvPr/>
        </p:nvSpPr>
        <p:spPr bwMode="auto">
          <a:xfrm>
            <a:off x="-180975" y="2349500"/>
            <a:ext cx="9324975" cy="10795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23593" name="Group 8"/>
          <p:cNvGrpSpPr>
            <a:grpSpLocks/>
          </p:cNvGrpSpPr>
          <p:nvPr/>
        </p:nvGrpSpPr>
        <p:grpSpPr bwMode="auto">
          <a:xfrm>
            <a:off x="3779838" y="1196975"/>
            <a:ext cx="2232025" cy="1727200"/>
            <a:chOff x="2381" y="754"/>
            <a:chExt cx="1406" cy="1088"/>
          </a:xfrm>
        </p:grpSpPr>
        <p:grpSp>
          <p:nvGrpSpPr>
            <p:cNvPr id="323670" name="Group 9"/>
            <p:cNvGrpSpPr>
              <a:grpSpLocks/>
            </p:cNvGrpSpPr>
            <p:nvPr/>
          </p:nvGrpSpPr>
          <p:grpSpPr bwMode="auto">
            <a:xfrm>
              <a:off x="2653" y="1434"/>
              <a:ext cx="862" cy="272"/>
              <a:chOff x="2789" y="1434"/>
              <a:chExt cx="590" cy="272"/>
            </a:xfrm>
          </p:grpSpPr>
          <p:sp>
            <p:nvSpPr>
              <p:cNvPr id="323681" name="Rectangle 10"/>
              <p:cNvSpPr>
                <a:spLocks noChangeArrowheads="1"/>
              </p:cNvSpPr>
              <p:nvPr/>
            </p:nvSpPr>
            <p:spPr bwMode="auto">
              <a:xfrm>
                <a:off x="2789" y="1434"/>
                <a:ext cx="590" cy="272"/>
              </a:xfrm>
              <a:prstGeom prst="rect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3682" name="Line 11"/>
              <p:cNvSpPr>
                <a:spLocks noChangeShapeType="1"/>
              </p:cNvSpPr>
              <p:nvPr/>
            </p:nvSpPr>
            <p:spPr bwMode="auto">
              <a:xfrm>
                <a:off x="2789" y="1616"/>
                <a:ext cx="5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23671" name="Group 12"/>
            <p:cNvGrpSpPr>
              <a:grpSpLocks/>
            </p:cNvGrpSpPr>
            <p:nvPr/>
          </p:nvGrpSpPr>
          <p:grpSpPr bwMode="auto">
            <a:xfrm>
              <a:off x="2517" y="1570"/>
              <a:ext cx="272" cy="272"/>
              <a:chOff x="612" y="2568"/>
              <a:chExt cx="272" cy="272"/>
            </a:xfrm>
          </p:grpSpPr>
          <p:sp>
            <p:nvSpPr>
              <p:cNvPr id="323679" name="Oval 13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3680" name="Oval 14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3672" name="Group 15"/>
            <p:cNvGrpSpPr>
              <a:grpSpLocks/>
            </p:cNvGrpSpPr>
            <p:nvPr/>
          </p:nvGrpSpPr>
          <p:grpSpPr bwMode="auto">
            <a:xfrm>
              <a:off x="3379" y="1570"/>
              <a:ext cx="272" cy="272"/>
              <a:chOff x="612" y="2568"/>
              <a:chExt cx="272" cy="272"/>
            </a:xfrm>
          </p:grpSpPr>
          <p:sp>
            <p:nvSpPr>
              <p:cNvPr id="323677" name="Oval 16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272" cy="27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3678" name="Oval 17"/>
              <p:cNvSpPr>
                <a:spLocks noChangeArrowheads="1"/>
              </p:cNvSpPr>
              <p:nvPr/>
            </p:nvSpPr>
            <p:spPr bwMode="auto">
              <a:xfrm>
                <a:off x="657" y="2613"/>
                <a:ext cx="182" cy="182"/>
              </a:xfrm>
              <a:prstGeom prst="ellipse">
                <a:avLst/>
              </a:prstGeom>
              <a:solidFill>
                <a:srgbClr val="F7C96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23673" name="Group 18"/>
            <p:cNvGrpSpPr>
              <a:grpSpLocks/>
            </p:cNvGrpSpPr>
            <p:nvPr/>
          </p:nvGrpSpPr>
          <p:grpSpPr bwMode="auto">
            <a:xfrm>
              <a:off x="2381" y="754"/>
              <a:ext cx="1406" cy="680"/>
              <a:chOff x="2426" y="754"/>
              <a:chExt cx="1361" cy="680"/>
            </a:xfrm>
          </p:grpSpPr>
          <p:sp>
            <p:nvSpPr>
              <p:cNvPr id="323675" name="Rectangle 19"/>
              <p:cNvSpPr>
                <a:spLocks noChangeArrowheads="1"/>
              </p:cNvSpPr>
              <p:nvPr/>
            </p:nvSpPr>
            <p:spPr bwMode="auto">
              <a:xfrm>
                <a:off x="2426" y="754"/>
                <a:ext cx="1361" cy="680"/>
              </a:xfrm>
              <a:prstGeom prst="rect">
                <a:avLst/>
              </a:prstGeom>
              <a:solidFill>
                <a:srgbClr val="FBDFC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23676" name="Line 20"/>
              <p:cNvSpPr>
                <a:spLocks noChangeShapeType="1"/>
              </p:cNvSpPr>
              <p:nvPr/>
            </p:nvSpPr>
            <p:spPr bwMode="auto">
              <a:xfrm>
                <a:off x="2426" y="845"/>
                <a:ext cx="13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23674" name="Text Box 21"/>
            <p:cNvSpPr txBox="1">
              <a:spLocks noChangeArrowheads="1"/>
            </p:cNvSpPr>
            <p:nvPr/>
          </p:nvSpPr>
          <p:spPr bwMode="auto">
            <a:xfrm>
              <a:off x="2707" y="1026"/>
              <a:ext cx="75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  <a:r>
                <a:rPr lang="eu-ES"/>
                <a:t> = 200 kg</a:t>
              </a:r>
              <a:endParaRPr lang="eu-ES" i="1"/>
            </a:p>
          </p:txBody>
        </p:sp>
      </p:grpSp>
      <p:grpSp>
        <p:nvGrpSpPr>
          <p:cNvPr id="323594" name="Group 22"/>
          <p:cNvGrpSpPr>
            <a:grpSpLocks/>
          </p:cNvGrpSpPr>
          <p:nvPr/>
        </p:nvGrpSpPr>
        <p:grpSpPr bwMode="auto">
          <a:xfrm>
            <a:off x="4067175" y="2852738"/>
            <a:ext cx="1441450" cy="336550"/>
            <a:chOff x="2426" y="2024"/>
            <a:chExt cx="908" cy="212"/>
          </a:xfrm>
        </p:grpSpPr>
        <p:sp>
          <p:nvSpPr>
            <p:cNvPr id="323668" name="Line 23"/>
            <p:cNvSpPr>
              <a:spLocks noChangeShapeType="1"/>
            </p:cNvSpPr>
            <p:nvPr/>
          </p:nvSpPr>
          <p:spPr bwMode="auto">
            <a:xfrm flipH="1">
              <a:off x="2426" y="2024"/>
              <a:ext cx="90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3669" name="Text Box 24"/>
            <p:cNvSpPr txBox="1">
              <a:spLocks noChangeArrowheads="1"/>
            </p:cNvSpPr>
            <p:nvPr/>
          </p:nvSpPr>
          <p:spPr bwMode="auto">
            <a:xfrm>
              <a:off x="2472" y="2024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N</a:t>
              </a:r>
            </a:p>
          </p:txBody>
        </p:sp>
      </p:grpSp>
      <p:sp>
        <p:nvSpPr>
          <p:cNvPr id="631833" name="Text Box 25"/>
          <p:cNvSpPr txBox="1">
            <a:spLocks noChangeArrowheads="1"/>
          </p:cNvSpPr>
          <p:nvPr/>
        </p:nvSpPr>
        <p:spPr bwMode="auto">
          <a:xfrm>
            <a:off x="3167063" y="4352925"/>
            <a:ext cx="2832100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Azelerazioa kalkula dezagun:</a:t>
            </a:r>
          </a:p>
        </p:txBody>
      </p:sp>
      <p:grpSp>
        <p:nvGrpSpPr>
          <p:cNvPr id="323596" name="Group 26"/>
          <p:cNvGrpSpPr>
            <a:grpSpLocks/>
          </p:cNvGrpSpPr>
          <p:nvPr/>
        </p:nvGrpSpPr>
        <p:grpSpPr bwMode="auto">
          <a:xfrm>
            <a:off x="5508625" y="3068638"/>
            <a:ext cx="936625" cy="366712"/>
            <a:chOff x="4785" y="503"/>
            <a:chExt cx="590" cy="231"/>
          </a:xfrm>
        </p:grpSpPr>
        <p:sp>
          <p:nvSpPr>
            <p:cNvPr id="323660" name="Text Box 27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23661" name="Line 28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3662" name="Line 29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3663" name="Group 30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23664" name="Line 31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23665" name="Group 32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23666" name="Line 33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23667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631843" name="Rectangle 35"/>
          <p:cNvSpPr>
            <a:spLocks noChangeArrowheads="1"/>
          </p:cNvSpPr>
          <p:nvPr/>
        </p:nvSpPr>
        <p:spPr bwMode="auto">
          <a:xfrm>
            <a:off x="2744788" y="755725"/>
            <a:ext cx="38068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Gelditzeko zenbat denbora beharko du?</a:t>
            </a:r>
          </a:p>
        </p:txBody>
      </p: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3052763" y="5738813"/>
            <a:ext cx="3182937" cy="681037"/>
            <a:chOff x="1923" y="3615"/>
            <a:chExt cx="2005" cy="429"/>
          </a:xfrm>
        </p:grpSpPr>
        <p:sp>
          <p:nvSpPr>
            <p:cNvPr id="323651" name="Text Box 37"/>
            <p:cNvSpPr txBox="1">
              <a:spLocks noChangeArrowheads="1"/>
            </p:cNvSpPr>
            <p:nvPr/>
          </p:nvSpPr>
          <p:spPr bwMode="auto">
            <a:xfrm>
              <a:off x="1923" y="373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23652" name="Text Box 38"/>
            <p:cNvSpPr txBox="1">
              <a:spLocks noChangeArrowheads="1"/>
            </p:cNvSpPr>
            <p:nvPr/>
          </p:nvSpPr>
          <p:spPr bwMode="auto">
            <a:xfrm>
              <a:off x="2237" y="3616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dirty="0" smtClean="0"/>
                <a:t>(</a:t>
              </a:r>
              <a:r>
                <a:rPr lang="eu-ES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i="1" dirty="0" smtClean="0">
                  <a:cs typeface="Arial" charset="0"/>
                </a:rPr>
                <a:t>F</a:t>
              </a:r>
              <a:r>
                <a:rPr lang="eu-ES" dirty="0">
                  <a:cs typeface="Arial" charset="0"/>
                </a:rPr>
                <a:t>)</a:t>
              </a:r>
            </a:p>
          </p:txBody>
        </p:sp>
        <p:sp>
          <p:nvSpPr>
            <p:cNvPr id="323653" name="Line 39"/>
            <p:cNvSpPr>
              <a:spLocks noChangeShapeType="1"/>
            </p:cNvSpPr>
            <p:nvPr/>
          </p:nvSpPr>
          <p:spPr bwMode="auto">
            <a:xfrm>
              <a:off x="2237" y="3842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3654" name="Text Box 40"/>
            <p:cNvSpPr txBox="1">
              <a:spLocks noChangeArrowheads="1"/>
            </p:cNvSpPr>
            <p:nvPr/>
          </p:nvSpPr>
          <p:spPr bwMode="auto">
            <a:xfrm>
              <a:off x="2312" y="3826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</a:p>
          </p:txBody>
        </p:sp>
        <p:sp>
          <p:nvSpPr>
            <p:cNvPr id="323655" name="Text Box 41"/>
            <p:cNvSpPr txBox="1">
              <a:spLocks noChangeArrowheads="1"/>
            </p:cNvSpPr>
            <p:nvPr/>
          </p:nvSpPr>
          <p:spPr bwMode="auto">
            <a:xfrm>
              <a:off x="2742" y="3615"/>
              <a:ext cx="5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− 200 N</a:t>
              </a:r>
            </a:p>
          </p:txBody>
        </p:sp>
        <p:sp>
          <p:nvSpPr>
            <p:cNvPr id="323656" name="Line 42"/>
            <p:cNvSpPr>
              <a:spLocks noChangeShapeType="1"/>
            </p:cNvSpPr>
            <p:nvPr/>
          </p:nvSpPr>
          <p:spPr bwMode="auto">
            <a:xfrm>
              <a:off x="2811" y="3844"/>
              <a:ext cx="4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3657" name="Text Box 43"/>
            <p:cNvSpPr txBox="1">
              <a:spLocks noChangeArrowheads="1"/>
            </p:cNvSpPr>
            <p:nvPr/>
          </p:nvSpPr>
          <p:spPr bwMode="auto">
            <a:xfrm>
              <a:off x="2797" y="3832"/>
              <a:ext cx="5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kg</a:t>
              </a:r>
            </a:p>
          </p:txBody>
        </p:sp>
        <p:sp>
          <p:nvSpPr>
            <p:cNvPr id="323658" name="Text Box 44"/>
            <p:cNvSpPr txBox="1">
              <a:spLocks noChangeArrowheads="1"/>
            </p:cNvSpPr>
            <p:nvPr/>
          </p:nvSpPr>
          <p:spPr bwMode="auto">
            <a:xfrm>
              <a:off x="3227" y="3737"/>
              <a:ext cx="7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= </a:t>
              </a:r>
              <a:r>
                <a:rPr lang="eu-ES">
                  <a:cs typeface="Arial" charset="0"/>
                </a:rPr>
                <a:t>− 1</a:t>
              </a:r>
              <a:r>
                <a:rPr lang="eu-ES"/>
                <a:t> m/s</a:t>
              </a:r>
              <a:r>
                <a:rPr lang="eu-ES" baseline="30000"/>
                <a:t>2</a:t>
              </a:r>
              <a:endParaRPr lang="eu-ES"/>
            </a:p>
          </p:txBody>
        </p:sp>
        <p:sp>
          <p:nvSpPr>
            <p:cNvPr id="323659" name="Text Box 45"/>
            <p:cNvSpPr txBox="1">
              <a:spLocks noChangeArrowheads="1"/>
            </p:cNvSpPr>
            <p:nvPr/>
          </p:nvSpPr>
          <p:spPr bwMode="auto">
            <a:xfrm>
              <a:off x="2626" y="3732"/>
              <a:ext cx="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=</a:t>
              </a:r>
            </a:p>
          </p:txBody>
        </p:sp>
      </p:grpSp>
      <p:pic>
        <p:nvPicPr>
          <p:cNvPr id="10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48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18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31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318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31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1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318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18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31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3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3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3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631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631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3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0" grpId="0" animBg="1"/>
      <p:bldP spid="631810" grpId="1" animBg="1"/>
      <p:bldP spid="631811" grpId="0" animBg="1"/>
      <p:bldP spid="631812" grpId="0" animBg="1"/>
      <p:bldP spid="631812" grpId="1" animBg="1"/>
      <p:bldP spid="631813" grpId="0" animBg="1"/>
      <p:bldP spid="631814" grpId="0" build="p" animBg="1"/>
      <p:bldP spid="631814" grpId="1" build="allAtOnce" animBg="1"/>
      <p:bldP spid="631833" grpId="0" animBg="1"/>
      <p:bldP spid="631833" grpId="1" animBg="1"/>
      <p:bldP spid="63184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DF3FB6-8A6E-D141-A17B-FB5BDEA73E23}" type="slidenum">
              <a:rPr lang="eu-ES" sz="1400">
                <a:latin typeface="Times" charset="0"/>
              </a:rPr>
              <a:pPr/>
              <a:t>37</a:t>
            </a:fld>
            <a:endParaRPr lang="eu-ES" sz="1400">
              <a:latin typeface="Times" charset="0"/>
            </a:endParaRPr>
          </a:p>
        </p:txBody>
      </p:sp>
      <p:sp>
        <p:nvSpPr>
          <p:cNvPr id="633885" name="Rectangle 29"/>
          <p:cNvSpPr>
            <a:spLocks noChangeArrowheads="1"/>
          </p:cNvSpPr>
          <p:nvPr/>
        </p:nvSpPr>
        <p:spPr bwMode="auto">
          <a:xfrm>
            <a:off x="325438" y="636856"/>
            <a:ext cx="8505825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 dirty="0"/>
              <a:t>Futboleko baloi batek 400 gramoko masa du. Baloiari futbolariaren oinari egiten dion indarra kalkula ezazu, ostikadaren iraupena 0,1 segundo bada eta denbora horretan baloia pausagunetik 20 m/s abiadura edukitzera pasatzen bada.</a:t>
            </a:r>
          </a:p>
        </p:txBody>
      </p:sp>
      <p:sp>
        <p:nvSpPr>
          <p:cNvPr id="633886" name="Text Box 30"/>
          <p:cNvSpPr txBox="1">
            <a:spLocks noChangeArrowheads="1"/>
          </p:cNvSpPr>
          <p:nvPr/>
        </p:nvSpPr>
        <p:spPr bwMode="auto">
          <a:xfrm>
            <a:off x="5640388" y="3281363"/>
            <a:ext cx="569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/>
              <a:t>F</a:t>
            </a:r>
            <a:r>
              <a:rPr lang="eu-ES" sz="1800" baseline="-25000"/>
              <a:t>P,B</a:t>
            </a:r>
            <a:endParaRPr lang="eu-ES" sz="1800"/>
          </a:p>
        </p:txBody>
      </p:sp>
      <p:sp>
        <p:nvSpPr>
          <p:cNvPr id="324614" name="Rectangle 31"/>
          <p:cNvSpPr>
            <a:spLocks noChangeArrowheads="1"/>
          </p:cNvSpPr>
          <p:nvPr/>
        </p:nvSpPr>
        <p:spPr bwMode="auto">
          <a:xfrm>
            <a:off x="1649413" y="3832225"/>
            <a:ext cx="5843587" cy="450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33888" name="Line 32"/>
          <p:cNvSpPr>
            <a:spLocks noChangeShapeType="1"/>
          </p:cNvSpPr>
          <p:nvPr/>
        </p:nvSpPr>
        <p:spPr bwMode="auto">
          <a:xfrm>
            <a:off x="4632325" y="3065463"/>
            <a:ext cx="1800225" cy="0"/>
          </a:xfrm>
          <a:prstGeom prst="line">
            <a:avLst/>
          </a:prstGeom>
          <a:noFill/>
          <a:ln w="38100">
            <a:solidFill>
              <a:srgbClr val="CC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33889" name="Rectangle 33"/>
          <p:cNvSpPr>
            <a:spLocks noChangeAspect="1" noChangeArrowheads="1"/>
          </p:cNvSpPr>
          <p:nvPr/>
        </p:nvSpPr>
        <p:spPr bwMode="auto">
          <a:xfrm>
            <a:off x="1042988" y="4581525"/>
            <a:ext cx="7058025" cy="17843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 eaLnBrk="1" hangingPunct="1"/>
            <a:r>
              <a:rPr lang="eu-ES"/>
              <a:t>Lehendabizi, baloiaren higiduraren azelerazioa kalkula dezagun:</a:t>
            </a:r>
          </a:p>
          <a:p>
            <a:pPr algn="ctr" eaLnBrk="1" hangingPunct="1"/>
            <a:endParaRPr lang="eu-ES" i="1"/>
          </a:p>
          <a:p>
            <a:pPr algn="ctr" eaLnBrk="1" hangingPunct="1"/>
            <a:r>
              <a:rPr lang="eu-ES" i="1"/>
              <a:t>v</a:t>
            </a:r>
            <a:r>
              <a:rPr lang="eu-ES">
                <a:sym typeface="Euclid Symbol" charset="0"/>
              </a:rPr>
              <a:t> = </a:t>
            </a:r>
            <a:r>
              <a:rPr lang="eu-ES" i="1">
                <a:sym typeface="Euclid Symbol" charset="0"/>
              </a:rPr>
              <a:t>v</a:t>
            </a:r>
            <a:r>
              <a:rPr lang="eu-ES" i="1" baseline="-25000">
                <a:sym typeface="Euclid Symbol" charset="0"/>
              </a:rPr>
              <a:t>0</a:t>
            </a:r>
            <a:r>
              <a:rPr lang="eu-ES">
                <a:sym typeface="Euclid Symbol" charset="0"/>
              </a:rPr>
              <a:t> + </a:t>
            </a:r>
            <a:r>
              <a:rPr lang="eu-ES" i="1">
                <a:sym typeface="Euclid Symbol" charset="0"/>
              </a:rPr>
              <a:t>a  t</a:t>
            </a:r>
          </a:p>
          <a:p>
            <a:pPr algn="ctr" eaLnBrk="1" hangingPunct="1"/>
            <a:r>
              <a:rPr lang="eu-ES">
                <a:sym typeface="Euclid Symbol" charset="0"/>
              </a:rPr>
              <a:t>20 = 0 +</a:t>
            </a:r>
            <a:r>
              <a:rPr lang="eu-ES">
                <a:cs typeface="Arial" charset="0"/>
                <a:sym typeface="Euclid Symbol" charset="0"/>
              </a:rPr>
              <a:t> </a:t>
            </a:r>
            <a:r>
              <a:rPr lang="eu-ES" i="1">
                <a:cs typeface="Arial" charset="0"/>
                <a:sym typeface="Euclid Symbol" charset="0"/>
              </a:rPr>
              <a:t>a</a:t>
            </a:r>
            <a:r>
              <a:rPr lang="eu-ES">
                <a:sym typeface="Euclid Symbol" charset="0"/>
              </a:rPr>
              <a:t> ·</a:t>
            </a:r>
            <a:r>
              <a:rPr lang="eu-ES" i="1">
                <a:sym typeface="Euclid Symbol" charset="0"/>
              </a:rPr>
              <a:t> </a:t>
            </a:r>
            <a:r>
              <a:rPr lang="eu-ES">
                <a:sym typeface="Euclid Symbol" charset="0"/>
              </a:rPr>
              <a:t>0,1 </a:t>
            </a:r>
          </a:p>
          <a:p>
            <a:pPr algn="ctr" eaLnBrk="1" hangingPunct="1"/>
            <a:endParaRPr lang="eu-ES">
              <a:sym typeface="Euclid Symbol" charset="0"/>
            </a:endParaRPr>
          </a:p>
          <a:p>
            <a:pPr algn="ctr" eaLnBrk="1" hangingPunct="1"/>
            <a:r>
              <a:rPr lang="eu-ES" i="1">
                <a:sym typeface="Euclid Symbol" charset="0"/>
              </a:rPr>
              <a:t>a</a:t>
            </a:r>
            <a:r>
              <a:rPr lang="eu-ES">
                <a:sym typeface="Euclid Symbol" charset="0"/>
              </a:rPr>
              <a:t> = 200 m/s</a:t>
            </a:r>
            <a:r>
              <a:rPr lang="eu-ES" baseline="30000">
                <a:sym typeface="Euclid Symbol" charset="0"/>
              </a:rPr>
              <a:t>2</a:t>
            </a:r>
            <a:endParaRPr lang="eu-ES">
              <a:sym typeface="Euclid Symbol" charset="0"/>
            </a:endParaRPr>
          </a:p>
        </p:txBody>
      </p:sp>
      <p:sp>
        <p:nvSpPr>
          <p:cNvPr id="633890" name="Text Box 34"/>
          <p:cNvSpPr txBox="1">
            <a:spLocks noChangeArrowheads="1"/>
          </p:cNvSpPr>
          <p:nvPr/>
        </p:nvSpPr>
        <p:spPr bwMode="auto">
          <a:xfrm>
            <a:off x="4943475" y="1212850"/>
            <a:ext cx="3887788" cy="13239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Bigarrenez, indarren batura kalkula dezagun oinak baloiaren egiten dion indarra bada.</a:t>
            </a:r>
          </a:p>
          <a:p>
            <a:pPr algn="ctr" eaLnBrk="1" hangingPunct="1"/>
            <a:r>
              <a:rPr lang="eu-ES"/>
              <a:t>Dinamikaren 2. legea aplikatuz, indar hau kalkula dezakegu. </a:t>
            </a:r>
          </a:p>
        </p:txBody>
      </p:sp>
      <p:sp>
        <p:nvSpPr>
          <p:cNvPr id="633891" name="Rectangle 35"/>
          <p:cNvSpPr>
            <a:spLocks noChangeArrowheads="1"/>
          </p:cNvSpPr>
          <p:nvPr/>
        </p:nvSpPr>
        <p:spPr bwMode="auto">
          <a:xfrm>
            <a:off x="2590800" y="4508500"/>
            <a:ext cx="3960813" cy="2087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 eaLnBrk="1" hangingPunct="1"/>
            <a:r>
              <a:rPr lang="eu-ES"/>
              <a:t>(</a:t>
            </a:r>
            <a:r>
              <a:rPr lang="eu-ES">
                <a:sym typeface="Euclid Symbol" charset="0"/>
              </a:rPr>
              <a:t></a:t>
            </a:r>
            <a:r>
              <a:rPr lang="eu-ES" i="1">
                <a:sym typeface="Euclid Symbol" charset="0"/>
              </a:rPr>
              <a:t>F</a:t>
            </a:r>
            <a:r>
              <a:rPr lang="eu-ES">
                <a:sym typeface="Euclid Symbol" charset="0"/>
              </a:rPr>
              <a:t>) = </a:t>
            </a:r>
            <a:r>
              <a:rPr lang="eu-ES" i="1">
                <a:sym typeface="Euclid Symbol" charset="0"/>
              </a:rPr>
              <a:t>F</a:t>
            </a:r>
            <a:r>
              <a:rPr lang="eu-ES" baseline="-25000">
                <a:sym typeface="Euclid Symbol" charset="0"/>
              </a:rPr>
              <a:t>O,B</a:t>
            </a:r>
            <a:r>
              <a:rPr lang="eu-ES">
                <a:sym typeface="Euclid Symbol" charset="0"/>
              </a:rPr>
              <a:t> 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916238" y="5589588"/>
            <a:ext cx="1401762" cy="690562"/>
            <a:chOff x="2459" y="3418"/>
            <a:chExt cx="883" cy="435"/>
          </a:xfrm>
        </p:grpSpPr>
        <p:sp>
          <p:nvSpPr>
            <p:cNvPr id="324637" name="Text Box 37"/>
            <p:cNvSpPr txBox="1">
              <a:spLocks noChangeArrowheads="1"/>
            </p:cNvSpPr>
            <p:nvPr/>
          </p:nvSpPr>
          <p:spPr bwMode="auto">
            <a:xfrm>
              <a:off x="2459" y="3532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200</a:t>
              </a:r>
            </a:p>
          </p:txBody>
        </p:sp>
        <p:sp>
          <p:nvSpPr>
            <p:cNvPr id="324638" name="Text Box 38"/>
            <p:cNvSpPr txBox="1">
              <a:spLocks noChangeArrowheads="1"/>
            </p:cNvSpPr>
            <p:nvPr/>
          </p:nvSpPr>
          <p:spPr bwMode="auto">
            <a:xfrm>
              <a:off x="2968" y="3418"/>
              <a:ext cx="3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>
                  <a:cs typeface="Arial" charset="0"/>
                </a:rPr>
                <a:t>F</a:t>
              </a:r>
              <a:r>
                <a:rPr lang="eu-ES" baseline="-25000">
                  <a:cs typeface="Arial" charset="0"/>
                </a:rPr>
                <a:t>O,B</a:t>
              </a:r>
              <a:endParaRPr lang="eu-ES">
                <a:cs typeface="Arial" charset="0"/>
              </a:endParaRPr>
            </a:p>
          </p:txBody>
        </p:sp>
        <p:sp>
          <p:nvSpPr>
            <p:cNvPr id="324639" name="Line 39"/>
            <p:cNvSpPr>
              <a:spLocks noChangeShapeType="1"/>
            </p:cNvSpPr>
            <p:nvPr/>
          </p:nvSpPr>
          <p:spPr bwMode="auto">
            <a:xfrm>
              <a:off x="2907" y="3649"/>
              <a:ext cx="4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4640" name="Text Box 40"/>
            <p:cNvSpPr txBox="1">
              <a:spLocks noChangeArrowheads="1"/>
            </p:cNvSpPr>
            <p:nvPr/>
          </p:nvSpPr>
          <p:spPr bwMode="auto">
            <a:xfrm>
              <a:off x="2986" y="3641"/>
              <a:ext cx="33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0,4 </a:t>
              </a:r>
            </a:p>
          </p:txBody>
        </p:sp>
        <p:sp>
          <p:nvSpPr>
            <p:cNvPr id="324641" name="Text Box 41"/>
            <p:cNvSpPr txBox="1">
              <a:spLocks noChangeArrowheads="1"/>
            </p:cNvSpPr>
            <p:nvPr/>
          </p:nvSpPr>
          <p:spPr bwMode="auto">
            <a:xfrm>
              <a:off x="2722" y="3537"/>
              <a:ext cx="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=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024313" y="4983163"/>
            <a:ext cx="1093787" cy="669925"/>
            <a:chOff x="3152" y="1732"/>
            <a:chExt cx="689" cy="422"/>
          </a:xfrm>
        </p:grpSpPr>
        <p:sp>
          <p:nvSpPr>
            <p:cNvPr id="324633" name="Text Box 43"/>
            <p:cNvSpPr txBox="1">
              <a:spLocks noChangeArrowheads="1"/>
            </p:cNvSpPr>
            <p:nvPr/>
          </p:nvSpPr>
          <p:spPr bwMode="auto">
            <a:xfrm>
              <a:off x="3152" y="1850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24634" name="Text Box 44"/>
            <p:cNvSpPr txBox="1">
              <a:spLocks noChangeArrowheads="1"/>
            </p:cNvSpPr>
            <p:nvPr/>
          </p:nvSpPr>
          <p:spPr bwMode="auto">
            <a:xfrm>
              <a:off x="3466" y="1732"/>
              <a:ext cx="3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(</a:t>
              </a:r>
              <a:r>
                <a:rPr lang="eu-ES">
                  <a:sym typeface="Euclid Symbol" charset="0"/>
                </a:rPr>
                <a:t></a:t>
              </a:r>
              <a:r>
                <a:rPr lang="eu-ES" i="1">
                  <a:cs typeface="Arial" charset="0"/>
                </a:rPr>
                <a:t>F</a:t>
              </a:r>
              <a:r>
                <a:rPr lang="eu-ES">
                  <a:cs typeface="Arial" charset="0"/>
                </a:rPr>
                <a:t>)</a:t>
              </a:r>
            </a:p>
          </p:txBody>
        </p:sp>
        <p:sp>
          <p:nvSpPr>
            <p:cNvPr id="324635" name="Line 45"/>
            <p:cNvSpPr>
              <a:spLocks noChangeShapeType="1"/>
            </p:cNvSpPr>
            <p:nvPr/>
          </p:nvSpPr>
          <p:spPr bwMode="auto">
            <a:xfrm>
              <a:off x="3466" y="1958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4636" name="Text Box 46"/>
            <p:cNvSpPr txBox="1">
              <a:spLocks noChangeArrowheads="1"/>
            </p:cNvSpPr>
            <p:nvPr/>
          </p:nvSpPr>
          <p:spPr bwMode="auto">
            <a:xfrm>
              <a:off x="3541" y="1942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</a:p>
          </p:txBody>
        </p:sp>
      </p:grpSp>
      <p:sp>
        <p:nvSpPr>
          <p:cNvPr id="633903" name="Text Box 47"/>
          <p:cNvSpPr txBox="1">
            <a:spLocks noChangeArrowheads="1"/>
          </p:cNvSpPr>
          <p:nvPr/>
        </p:nvSpPr>
        <p:spPr bwMode="auto">
          <a:xfrm>
            <a:off x="4932363" y="5805488"/>
            <a:ext cx="120015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  <a:cs typeface="Arial" charset="0"/>
              </a:rPr>
              <a:t>F</a:t>
            </a:r>
            <a:r>
              <a:rPr lang="eu-ES" baseline="-25000">
                <a:ea typeface="+mn-ea"/>
                <a:cs typeface="Arial" charset="0"/>
              </a:rPr>
              <a:t>O,B</a:t>
            </a:r>
            <a:r>
              <a:rPr lang="eu-ES" i="1" baseline="-25000">
                <a:ea typeface="+mn-ea"/>
                <a:cs typeface="Arial" charset="0"/>
              </a:rPr>
              <a:t> </a:t>
            </a:r>
            <a:r>
              <a:rPr lang="eu-ES">
                <a:ea typeface="+mn-ea"/>
                <a:cs typeface="Arial" charset="0"/>
              </a:rPr>
              <a:t>= 80 N</a:t>
            </a:r>
          </a:p>
        </p:txBody>
      </p:sp>
      <p:sp>
        <p:nvSpPr>
          <p:cNvPr id="633904" name="Text Box 48"/>
          <p:cNvSpPr txBox="1">
            <a:spLocks noChangeArrowheads="1"/>
          </p:cNvSpPr>
          <p:nvPr/>
        </p:nvSpPr>
        <p:spPr bwMode="auto">
          <a:xfrm>
            <a:off x="2390775" y="3603625"/>
            <a:ext cx="134143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</a:rPr>
              <a:t>a </a:t>
            </a:r>
            <a:r>
              <a:rPr lang="eu-ES">
                <a:ea typeface="+mn-ea"/>
              </a:rPr>
              <a:t>= 200 m/s</a:t>
            </a:r>
            <a:r>
              <a:rPr lang="eu-ES" baseline="30000">
                <a:ea typeface="+mn-ea"/>
              </a:rPr>
              <a:t>2</a:t>
            </a:r>
            <a:endParaRPr lang="eu-ES">
              <a:ea typeface="+mn-ea"/>
            </a:endParaRPr>
          </a:p>
        </p:txBody>
      </p:sp>
      <p:sp>
        <p:nvSpPr>
          <p:cNvPr id="633905" name="Text Box 49"/>
          <p:cNvSpPr txBox="1">
            <a:spLocks noChangeArrowheads="1"/>
          </p:cNvSpPr>
          <p:nvPr/>
        </p:nvSpPr>
        <p:spPr bwMode="auto">
          <a:xfrm>
            <a:off x="1476375" y="4652963"/>
            <a:ext cx="6259513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Erreferentzia puntua aukeratu behar dugu eta ikurren irizpidea.</a:t>
            </a:r>
          </a:p>
          <a:p>
            <a:pPr algn="ctr" eaLnBrk="1" hangingPunct="1"/>
            <a:r>
              <a:rPr lang="eu-ES"/>
              <a:t> Marrazkiak irudikatzen dituenak aukeratzen ditugu.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932363" y="3938588"/>
            <a:ext cx="936625" cy="366712"/>
            <a:chOff x="4785" y="503"/>
            <a:chExt cx="590" cy="231"/>
          </a:xfrm>
        </p:grpSpPr>
        <p:sp>
          <p:nvSpPr>
            <p:cNvPr id="324625" name="Text Box 51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24626" name="Line 52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4627" name="Line 53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24628" name="Group 54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24629" name="Line 55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24630" name="Group 56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24631" name="Line 57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24632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pic>
        <p:nvPicPr>
          <p:cNvPr id="6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ipse 1"/>
          <p:cNvSpPr/>
          <p:nvPr/>
        </p:nvSpPr>
        <p:spPr>
          <a:xfrm>
            <a:off x="3160713" y="2228925"/>
            <a:ext cx="1362075" cy="137134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224968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339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338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3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3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3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3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63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63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63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63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63388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38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3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33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3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3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63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3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33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33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85" grpId="0" animBg="1"/>
      <p:bldP spid="633886" grpId="0"/>
      <p:bldP spid="633888" grpId="0" animBg="1"/>
      <p:bldP spid="633889" grpId="0" build="p" animBg="1"/>
      <p:bldP spid="633889" grpId="1" build="allAtOnce" animBg="1"/>
      <p:bldP spid="633890" grpId="0" animBg="1"/>
      <p:bldP spid="633891" grpId="0" animBg="1"/>
      <p:bldP spid="633903" grpId="0" animBg="1"/>
      <p:bldP spid="633904" grpId="0" animBg="1"/>
      <p:bldP spid="633905" grpId="0" animBg="1"/>
      <p:bldP spid="633905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434F86-2496-C74B-9E67-009FB5A27838}" type="slidenum">
              <a:rPr lang="eu-ES" sz="1400">
                <a:latin typeface="Times" charset="0"/>
              </a:rPr>
              <a:pPr/>
              <a:t>38</a:t>
            </a:fld>
            <a:endParaRPr lang="eu-ES" sz="1400">
              <a:latin typeface="Times" charset="0"/>
            </a:endParaRPr>
          </a:p>
        </p:txBody>
      </p:sp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5148263" y="1412875"/>
            <a:ext cx="576262" cy="14398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308850" y="1339850"/>
            <a:ext cx="647700" cy="1944688"/>
            <a:chOff x="3878" y="935"/>
            <a:chExt cx="408" cy="1225"/>
          </a:xfrm>
        </p:grpSpPr>
        <p:sp>
          <p:nvSpPr>
            <p:cNvPr id="325648" name="Line 5"/>
            <p:cNvSpPr>
              <a:spLocks noChangeShapeType="1"/>
            </p:cNvSpPr>
            <p:nvPr/>
          </p:nvSpPr>
          <p:spPr bwMode="auto">
            <a:xfrm flipV="1">
              <a:off x="4286" y="935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5649" name="Text Box 6"/>
            <p:cNvSpPr txBox="1">
              <a:spLocks noChangeArrowheads="1"/>
            </p:cNvSpPr>
            <p:nvPr/>
          </p:nvSpPr>
          <p:spPr bwMode="auto">
            <a:xfrm>
              <a:off x="3878" y="935"/>
              <a:ext cx="34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K,A</a:t>
              </a:r>
              <a:endParaRPr lang="eu-ES"/>
            </a:p>
          </p:txBody>
        </p:sp>
      </p:grpSp>
      <p:sp>
        <p:nvSpPr>
          <p:cNvPr id="635911" name="Rectangle 7"/>
          <p:cNvSpPr>
            <a:spLocks noChangeArrowheads="1"/>
          </p:cNvSpPr>
          <p:nvPr/>
        </p:nvSpPr>
        <p:spPr bwMode="auto">
          <a:xfrm>
            <a:off x="882650" y="711581"/>
            <a:ext cx="68802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Garabiaren laguntzaz 500 kg adreilu zorutik 24 m-ko alturara igo nahi dira.</a:t>
            </a:r>
          </a:p>
          <a:p>
            <a:pPr algn="ctr" eaLnBrk="1" hangingPunct="1"/>
            <a:r>
              <a:rPr lang="eu-ES"/>
              <a:t>Kableak adreiluei zein indar egin behar die ondorengo kasuetan:</a:t>
            </a:r>
          </a:p>
        </p:txBody>
      </p:sp>
      <p:sp>
        <p:nvSpPr>
          <p:cNvPr id="635912" name="Text Box 8"/>
          <p:cNvSpPr txBox="1">
            <a:spLocks noChangeArrowheads="1"/>
          </p:cNvSpPr>
          <p:nvPr/>
        </p:nvSpPr>
        <p:spPr bwMode="auto">
          <a:xfrm>
            <a:off x="312738" y="1844675"/>
            <a:ext cx="4697412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Adreiluei egiten dien indarrak hauek dira: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Lurrak adreiluei egiten dien indarra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L,A</a:t>
            </a:r>
            <a:r>
              <a:rPr lang="eu-ES"/>
              <a:t> = 500 · 9,8 = 4900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Kableak adreiluei egiten dien indarra da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K,A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Indar horren balioa adreiluen igoera mugimendua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nolakoa nahi dugunaren araberakoa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.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37388" y="3429000"/>
            <a:ext cx="919162" cy="1584325"/>
            <a:chOff x="4433" y="2160"/>
            <a:chExt cx="579" cy="998"/>
          </a:xfrm>
        </p:grpSpPr>
        <p:sp>
          <p:nvSpPr>
            <p:cNvPr id="325646" name="Line 10"/>
            <p:cNvSpPr>
              <a:spLocks noChangeShapeType="1"/>
            </p:cNvSpPr>
            <p:nvPr/>
          </p:nvSpPr>
          <p:spPr bwMode="auto">
            <a:xfrm>
              <a:off x="5012" y="2160"/>
              <a:ext cx="0" cy="9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5647" name="Text Box 11"/>
            <p:cNvSpPr txBox="1">
              <a:spLocks noChangeArrowheads="1"/>
            </p:cNvSpPr>
            <p:nvPr/>
          </p:nvSpPr>
          <p:spPr bwMode="auto">
            <a:xfrm>
              <a:off x="4433" y="284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sp>
        <p:nvSpPr>
          <p:cNvPr id="635916" name="Text Box 12"/>
          <p:cNvSpPr txBox="1">
            <a:spLocks noChangeArrowheads="1"/>
          </p:cNvSpPr>
          <p:nvPr/>
        </p:nvSpPr>
        <p:spPr bwMode="auto">
          <a:xfrm>
            <a:off x="1039813" y="4581525"/>
            <a:ext cx="3187700" cy="105568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Ikurren irizpidea finkatzera goaz.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Positiboa berantz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Negatiboa gorantz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292725" y="1628775"/>
            <a:ext cx="400050" cy="1008063"/>
            <a:chOff x="5148" y="1979"/>
            <a:chExt cx="252" cy="635"/>
          </a:xfrm>
        </p:grpSpPr>
        <p:sp>
          <p:nvSpPr>
            <p:cNvPr id="325644" name="Line 14"/>
            <p:cNvSpPr>
              <a:spLocks noChangeShapeType="1"/>
            </p:cNvSpPr>
            <p:nvPr/>
          </p:nvSpPr>
          <p:spPr bwMode="auto">
            <a:xfrm>
              <a:off x="5148" y="197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5645" name="Text Box 15"/>
            <p:cNvSpPr txBox="1">
              <a:spLocks noChangeArrowheads="1"/>
            </p:cNvSpPr>
            <p:nvPr/>
          </p:nvSpPr>
          <p:spPr bwMode="auto">
            <a:xfrm>
              <a:off x="5193" y="202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sp>
        <p:nvSpPr>
          <p:cNvPr id="325643" name="Text Box 19"/>
          <p:cNvSpPr txBox="1">
            <a:spLocks noChangeArrowheads="1"/>
          </p:cNvSpPr>
          <p:nvPr/>
        </p:nvSpPr>
        <p:spPr bwMode="auto">
          <a:xfrm>
            <a:off x="7235825" y="3789363"/>
            <a:ext cx="527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L,A</a:t>
            </a:r>
            <a:endParaRPr lang="eu-ES"/>
          </a:p>
        </p:txBody>
      </p:sp>
      <p:pic>
        <p:nvPicPr>
          <p:cNvPr id="1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948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82514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9086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3031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59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3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35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359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3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3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3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35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359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6359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359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359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359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635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635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635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5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07" grpId="0" animBg="1"/>
      <p:bldP spid="635911" grpId="0" build="p" animBg="1"/>
      <p:bldP spid="635912" grpId="0" build="p" animBg="1"/>
      <p:bldP spid="635916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02E6A9-C233-884B-AFAB-A552A1A48ECC}" type="slidenum">
              <a:rPr lang="eu-ES" sz="1400">
                <a:latin typeface="Times" charset="0"/>
              </a:rPr>
              <a:pPr/>
              <a:t>39</a:t>
            </a:fld>
            <a:endParaRPr lang="eu-ES" sz="1400">
              <a:latin typeface="Times" charset="0"/>
            </a:endParaRPr>
          </a:p>
        </p:txBody>
      </p:sp>
      <p:sp>
        <p:nvSpPr>
          <p:cNvPr id="326660" name="Rectangle 3"/>
          <p:cNvSpPr>
            <a:spLocks noChangeArrowheads="1"/>
          </p:cNvSpPr>
          <p:nvPr/>
        </p:nvSpPr>
        <p:spPr bwMode="auto">
          <a:xfrm>
            <a:off x="5148263" y="1412875"/>
            <a:ext cx="576262" cy="14398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1784350" y="754443"/>
            <a:ext cx="52355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Kableak adreiluei egin behar dien indarra kalkula ezazu </a:t>
            </a:r>
          </a:p>
          <a:p>
            <a:pPr algn="ctr" eaLnBrk="1" hangingPunct="1"/>
            <a:r>
              <a:rPr lang="eu-ES"/>
              <a:t>pausagunean airean mantentzen ditugunean.</a:t>
            </a:r>
          </a:p>
        </p:txBody>
      </p:sp>
      <p:sp>
        <p:nvSpPr>
          <p:cNvPr id="637957" name="Text Box 5"/>
          <p:cNvSpPr txBox="1">
            <a:spLocks noChangeArrowheads="1"/>
          </p:cNvSpPr>
          <p:nvPr/>
        </p:nvSpPr>
        <p:spPr bwMode="auto">
          <a:xfrm>
            <a:off x="725898" y="1844675"/>
            <a:ext cx="3801241" cy="344497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Pausagunean badago oreka egoera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Adreiluei eragiten dien indarren baturak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nulua izan behar du:</a:t>
            </a:r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i="1" dirty="0"/>
              <a:t>F</a:t>
            </a:r>
            <a:r>
              <a:rPr lang="eu-ES" baseline="-25000" dirty="0"/>
              <a:t>L,A</a:t>
            </a:r>
            <a:r>
              <a:rPr lang="eu-ES" dirty="0"/>
              <a:t>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0</a:t>
            </a:r>
            <a:endParaRPr lang="eu-ES" baseline="-25000" dirty="0"/>
          </a:p>
          <a:p>
            <a:pPr algn="ctr" eaLnBrk="1" hangingPunct="1">
              <a:lnSpc>
                <a:spcPct val="120000"/>
              </a:lnSpc>
            </a:pPr>
            <a:endParaRPr lang="eu-ES" dirty="0">
              <a:sym typeface="Euclid Symbol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4900 N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0</a:t>
            </a:r>
          </a:p>
          <a:p>
            <a:pPr algn="ctr" eaLnBrk="1" hangingPunct="1">
              <a:lnSpc>
                <a:spcPct val="120000"/>
              </a:lnSpc>
            </a:pPr>
            <a:endParaRPr lang="eu-ES" dirty="0"/>
          </a:p>
          <a:p>
            <a:pPr algn="ctr" eaLnBrk="1" hangingPunct="1">
              <a:lnSpc>
                <a:spcPct val="120000"/>
              </a:lnSpc>
            </a:pP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–</a:t>
            </a:r>
            <a:r>
              <a:rPr lang="eu-ES" dirty="0"/>
              <a:t> 4900 N</a:t>
            </a:r>
          </a:p>
          <a:p>
            <a:pPr algn="ctr" eaLnBrk="1" hangingPunct="1">
              <a:lnSpc>
                <a:spcPct val="120000"/>
              </a:lnSpc>
            </a:pPr>
            <a:endParaRPr lang="eu-ES" i="1" dirty="0"/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Minus ikurrak goranzkoa dela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adierazten digu.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308850" y="1339850"/>
            <a:ext cx="647700" cy="1944688"/>
            <a:chOff x="3878" y="935"/>
            <a:chExt cx="408" cy="1225"/>
          </a:xfrm>
        </p:grpSpPr>
        <p:sp>
          <p:nvSpPr>
            <p:cNvPr id="326674" name="Line 7"/>
            <p:cNvSpPr>
              <a:spLocks noChangeShapeType="1"/>
            </p:cNvSpPr>
            <p:nvPr/>
          </p:nvSpPr>
          <p:spPr bwMode="auto">
            <a:xfrm flipV="1">
              <a:off x="4286" y="935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6675" name="Text Box 8"/>
            <p:cNvSpPr txBox="1">
              <a:spLocks noChangeArrowheads="1"/>
            </p:cNvSpPr>
            <p:nvPr/>
          </p:nvSpPr>
          <p:spPr bwMode="auto">
            <a:xfrm>
              <a:off x="3878" y="935"/>
              <a:ext cx="34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K,A</a:t>
              </a:r>
              <a:endParaRPr lang="eu-E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19925" y="1700213"/>
            <a:ext cx="936625" cy="1584325"/>
            <a:chOff x="4422" y="1071"/>
            <a:chExt cx="590" cy="998"/>
          </a:xfrm>
        </p:grpSpPr>
        <p:sp>
          <p:nvSpPr>
            <p:cNvPr id="326672" name="Line 10"/>
            <p:cNvSpPr>
              <a:spLocks noChangeShapeType="1"/>
            </p:cNvSpPr>
            <p:nvPr/>
          </p:nvSpPr>
          <p:spPr bwMode="auto">
            <a:xfrm flipV="1">
              <a:off x="5012" y="1071"/>
              <a:ext cx="0" cy="9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6673" name="Text Box 11"/>
            <p:cNvSpPr txBox="1">
              <a:spLocks noChangeArrowheads="1"/>
            </p:cNvSpPr>
            <p:nvPr/>
          </p:nvSpPr>
          <p:spPr bwMode="auto">
            <a:xfrm>
              <a:off x="4422" y="148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grpSp>
        <p:nvGrpSpPr>
          <p:cNvPr id="326665" name="Group 12"/>
          <p:cNvGrpSpPr>
            <a:grpSpLocks/>
          </p:cNvGrpSpPr>
          <p:nvPr/>
        </p:nvGrpSpPr>
        <p:grpSpPr bwMode="auto">
          <a:xfrm>
            <a:off x="5292725" y="1628775"/>
            <a:ext cx="400050" cy="1008063"/>
            <a:chOff x="5148" y="1979"/>
            <a:chExt cx="252" cy="635"/>
          </a:xfrm>
        </p:grpSpPr>
        <p:sp>
          <p:nvSpPr>
            <p:cNvPr id="326670" name="Line 13"/>
            <p:cNvSpPr>
              <a:spLocks noChangeShapeType="1"/>
            </p:cNvSpPr>
            <p:nvPr/>
          </p:nvSpPr>
          <p:spPr bwMode="auto">
            <a:xfrm>
              <a:off x="5148" y="197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6671" name="Text Box 14"/>
            <p:cNvSpPr txBox="1">
              <a:spLocks noChangeArrowheads="1"/>
            </p:cNvSpPr>
            <p:nvPr/>
          </p:nvSpPr>
          <p:spPr bwMode="auto">
            <a:xfrm>
              <a:off x="5193" y="202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grpSp>
        <p:nvGrpSpPr>
          <p:cNvPr id="326666" name="Group 15"/>
          <p:cNvGrpSpPr>
            <a:grpSpLocks/>
          </p:cNvGrpSpPr>
          <p:nvPr/>
        </p:nvGrpSpPr>
        <p:grpSpPr bwMode="auto">
          <a:xfrm>
            <a:off x="7037388" y="3429000"/>
            <a:ext cx="919162" cy="1584325"/>
            <a:chOff x="4433" y="2160"/>
            <a:chExt cx="579" cy="998"/>
          </a:xfrm>
        </p:grpSpPr>
        <p:sp>
          <p:nvSpPr>
            <p:cNvPr id="326668" name="Line 16"/>
            <p:cNvSpPr>
              <a:spLocks noChangeShapeType="1"/>
            </p:cNvSpPr>
            <p:nvPr/>
          </p:nvSpPr>
          <p:spPr bwMode="auto">
            <a:xfrm>
              <a:off x="5012" y="2160"/>
              <a:ext cx="0" cy="9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6669" name="Text Box 17"/>
            <p:cNvSpPr txBox="1">
              <a:spLocks noChangeArrowheads="1"/>
            </p:cNvSpPr>
            <p:nvPr/>
          </p:nvSpPr>
          <p:spPr bwMode="auto">
            <a:xfrm>
              <a:off x="4433" y="284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sp>
        <p:nvSpPr>
          <p:cNvPr id="326667" name="Text Box 18"/>
          <p:cNvSpPr txBox="1">
            <a:spLocks noChangeArrowheads="1"/>
          </p:cNvSpPr>
          <p:nvPr/>
        </p:nvSpPr>
        <p:spPr bwMode="auto">
          <a:xfrm>
            <a:off x="7235825" y="3789363"/>
            <a:ext cx="527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L,A</a:t>
            </a:r>
            <a:endParaRPr lang="eu-ES"/>
          </a:p>
        </p:txBody>
      </p:sp>
      <p:pic>
        <p:nvPicPr>
          <p:cNvPr id="2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61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379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37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37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379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379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379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379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379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379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6379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379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6379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6" grpId="0" build="p" animBg="1"/>
      <p:bldP spid="63795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F437BB-8343-8942-AF26-40C29E640579}" type="slidenum">
              <a:rPr lang="eu-ES" sz="1400">
                <a:latin typeface="Times" charset="0"/>
              </a:rPr>
              <a:pPr/>
              <a:t>4</a:t>
            </a:fld>
            <a:endParaRPr lang="eu-ES" sz="1400">
              <a:latin typeface="Times" charset="0"/>
            </a:endParaRPr>
          </a:p>
        </p:txBody>
      </p:sp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2217738" y="5410200"/>
            <a:ext cx="4692650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La fuerza </a:t>
            </a:r>
            <a:r>
              <a:rPr lang="eu-ES" i="1"/>
              <a:t>F</a:t>
            </a:r>
            <a:r>
              <a:rPr lang="eu-ES" baseline="-25000"/>
              <a:t>1</a:t>
            </a:r>
            <a:r>
              <a:rPr lang="eu-ES"/>
              <a:t> sí existe.</a:t>
            </a:r>
          </a:p>
          <a:p>
            <a:pPr algn="ctr" eaLnBrk="1" hangingPunct="1"/>
            <a:r>
              <a:rPr lang="eu-ES"/>
              <a:t>Es la fuerza</a:t>
            </a:r>
            <a:r>
              <a:rPr lang="eu-ES" i="1"/>
              <a:t> </a:t>
            </a:r>
            <a:r>
              <a:rPr lang="eu-ES"/>
              <a:t>que hace la Tierra sobre la bola: </a:t>
            </a:r>
            <a:r>
              <a:rPr lang="eu-ES" i="1"/>
              <a:t>F</a:t>
            </a:r>
            <a:r>
              <a:rPr lang="eu-ES" baseline="-25000"/>
              <a:t>T,B</a:t>
            </a:r>
            <a:r>
              <a:rPr lang="eu-ES"/>
              <a:t>.</a:t>
            </a:r>
          </a:p>
          <a:p>
            <a:pPr algn="ctr" eaLnBrk="1" hangingPunct="1"/>
            <a:r>
              <a:rPr lang="eu-ES" i="1"/>
              <a:t>Gravitatoria</a:t>
            </a:r>
            <a:endParaRPr lang="eu-ES"/>
          </a:p>
        </p:txBody>
      </p:sp>
      <p:sp>
        <p:nvSpPr>
          <p:cNvPr id="568323" name="Text Box 3"/>
          <p:cNvSpPr txBox="1">
            <a:spLocks noChangeArrowheads="1"/>
          </p:cNvSpPr>
          <p:nvPr/>
        </p:nvSpPr>
        <p:spPr bwMode="auto">
          <a:xfrm>
            <a:off x="2219325" y="5408613"/>
            <a:ext cx="4687888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La fuerza </a:t>
            </a:r>
            <a:r>
              <a:rPr lang="eu-ES" i="1"/>
              <a:t>F</a:t>
            </a:r>
            <a:r>
              <a:rPr lang="eu-ES" baseline="-25000"/>
              <a:t>2</a:t>
            </a:r>
            <a:r>
              <a:rPr lang="eu-ES"/>
              <a:t> sí existe.</a:t>
            </a:r>
          </a:p>
          <a:p>
            <a:pPr algn="ctr" eaLnBrk="1" hangingPunct="1"/>
            <a:r>
              <a:rPr lang="eu-ES"/>
              <a:t>Es la fuerza</a:t>
            </a:r>
            <a:r>
              <a:rPr lang="eu-ES" i="1"/>
              <a:t> </a:t>
            </a:r>
            <a:r>
              <a:rPr lang="eu-ES"/>
              <a:t>que hace la mesa sobre la bola: </a:t>
            </a:r>
            <a:r>
              <a:rPr lang="eu-ES" i="1"/>
              <a:t>F</a:t>
            </a:r>
            <a:r>
              <a:rPr lang="eu-ES" baseline="-25000"/>
              <a:t>M,B</a:t>
            </a:r>
            <a:r>
              <a:rPr lang="eu-ES"/>
              <a:t>.</a:t>
            </a:r>
          </a:p>
          <a:p>
            <a:pPr algn="ctr" eaLnBrk="1" hangingPunct="1"/>
            <a:r>
              <a:rPr lang="eu-ES" i="1"/>
              <a:t>Electromagnética</a:t>
            </a:r>
            <a:endParaRPr lang="eu-ES"/>
          </a:p>
        </p:txBody>
      </p:sp>
      <p:sp>
        <p:nvSpPr>
          <p:cNvPr id="568324" name="Text Box 4"/>
          <p:cNvSpPr txBox="1">
            <a:spLocks noChangeArrowheads="1"/>
          </p:cNvSpPr>
          <p:nvPr/>
        </p:nvSpPr>
        <p:spPr bwMode="auto">
          <a:xfrm>
            <a:off x="2165350" y="5408613"/>
            <a:ext cx="4799013" cy="835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La fuerza </a:t>
            </a:r>
            <a:r>
              <a:rPr lang="eu-ES" i="1"/>
              <a:t>F</a:t>
            </a:r>
            <a:r>
              <a:rPr lang="eu-ES" baseline="-25000"/>
              <a:t>3</a:t>
            </a:r>
            <a:r>
              <a:rPr lang="eu-ES"/>
              <a:t> sí existe.</a:t>
            </a:r>
          </a:p>
          <a:p>
            <a:pPr algn="ctr" eaLnBrk="1" hangingPunct="1"/>
            <a:r>
              <a:rPr lang="eu-ES"/>
              <a:t>Es la fuerza</a:t>
            </a:r>
            <a:r>
              <a:rPr lang="eu-ES" i="1"/>
              <a:t> </a:t>
            </a:r>
            <a:r>
              <a:rPr lang="eu-ES"/>
              <a:t>que hace la cuerda sobre la bola: </a:t>
            </a:r>
            <a:r>
              <a:rPr lang="eu-ES" i="1"/>
              <a:t>F</a:t>
            </a:r>
            <a:r>
              <a:rPr lang="eu-ES" baseline="-25000"/>
              <a:t>C,B</a:t>
            </a:r>
            <a:r>
              <a:rPr lang="eu-ES"/>
              <a:t>.</a:t>
            </a:r>
          </a:p>
          <a:p>
            <a:pPr algn="ctr" eaLnBrk="1" hangingPunct="1"/>
            <a:r>
              <a:rPr lang="eu-ES" i="1"/>
              <a:t>Electromagnética</a:t>
            </a:r>
            <a:endParaRPr lang="eu-ES"/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1306513" y="5408613"/>
            <a:ext cx="6519862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La fuerza </a:t>
            </a:r>
            <a:r>
              <a:rPr lang="eu-ES" i="1"/>
              <a:t>F</a:t>
            </a:r>
            <a:r>
              <a:rPr lang="eu-ES" baseline="-25000"/>
              <a:t>4</a:t>
            </a:r>
            <a:r>
              <a:rPr lang="eu-ES"/>
              <a:t> </a:t>
            </a:r>
            <a:r>
              <a:rPr lang="eu-ES" b="1">
                <a:solidFill>
                  <a:srgbClr val="CC3300"/>
                </a:solidFill>
              </a:rPr>
              <a:t>NO</a:t>
            </a:r>
            <a:r>
              <a:rPr lang="eu-ES"/>
              <a:t> existe.</a:t>
            </a:r>
          </a:p>
          <a:p>
            <a:pPr algn="ctr" eaLnBrk="1" hangingPunct="1"/>
            <a:r>
              <a:rPr lang="eu-ES"/>
              <a:t>¿Qué cuerpo empuja o tira de la bola en esa dirección?</a:t>
            </a:r>
          </a:p>
          <a:p>
            <a:pPr algn="ctr" eaLnBrk="1" hangingPunct="1"/>
            <a:r>
              <a:rPr lang="eu-ES"/>
              <a:t>Puesto que no hay ningún cuerpo que ejerza esa fuerza sobre</a:t>
            </a:r>
            <a:r>
              <a:rPr lang="eu-ES" i="1"/>
              <a:t> </a:t>
            </a:r>
            <a:r>
              <a:rPr lang="eu-ES"/>
              <a:t>la bola,</a:t>
            </a:r>
          </a:p>
          <a:p>
            <a:pPr algn="ctr" eaLnBrk="1" hangingPunct="1"/>
            <a:r>
              <a:rPr lang="eu-ES"/>
              <a:t>esa fuerza no existe.</a:t>
            </a:r>
          </a:p>
        </p:txBody>
      </p:sp>
      <p:sp>
        <p:nvSpPr>
          <p:cNvPr id="568326" name="Text Box 6"/>
          <p:cNvSpPr txBox="1">
            <a:spLocks noChangeArrowheads="1"/>
          </p:cNvSpPr>
          <p:nvPr/>
        </p:nvSpPr>
        <p:spPr bwMode="auto">
          <a:xfrm>
            <a:off x="1250950" y="5408613"/>
            <a:ext cx="6665913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 dirty="0"/>
              <a:t>F</a:t>
            </a:r>
            <a:r>
              <a:rPr lang="eu-ES" baseline="-25000" dirty="0"/>
              <a:t>5</a:t>
            </a:r>
            <a:r>
              <a:rPr lang="eu-ES" dirty="0"/>
              <a:t> </a:t>
            </a:r>
            <a:r>
              <a:rPr lang="eu-ES" b="1" dirty="0">
                <a:solidFill>
                  <a:srgbClr val="CC3300"/>
                </a:solidFill>
              </a:rPr>
              <a:t>EZ DA existitzen</a:t>
            </a:r>
            <a:r>
              <a:rPr lang="eu-ES" dirty="0"/>
              <a:t>.</a:t>
            </a:r>
          </a:p>
          <a:p>
            <a:pPr algn="ctr" eaLnBrk="1" hangingPunct="1"/>
            <a:r>
              <a:rPr lang="eu-ES" dirty="0"/>
              <a:t>Zein gorputzak bolatik noranzko horretan bultzatzen du edo tiratzen du?</a:t>
            </a:r>
          </a:p>
          <a:p>
            <a:pPr algn="ctr" eaLnBrk="1" hangingPunct="1"/>
            <a:r>
              <a:rPr lang="eu-ES" dirty="0"/>
              <a:t>Inolako gorputzik ez dagoenez bolarengan indar hori egingo duenik,</a:t>
            </a:r>
          </a:p>
          <a:p>
            <a:pPr algn="ctr" eaLnBrk="1" hangingPunct="1"/>
            <a:r>
              <a:rPr lang="eu-ES" dirty="0"/>
              <a:t>ez da existitzen indar hori .</a:t>
            </a:r>
          </a:p>
        </p:txBody>
      </p:sp>
      <p:grpSp>
        <p:nvGrpSpPr>
          <p:cNvPr id="297992" name="Group 7"/>
          <p:cNvGrpSpPr>
            <a:grpSpLocks/>
          </p:cNvGrpSpPr>
          <p:nvPr/>
        </p:nvGrpSpPr>
        <p:grpSpPr bwMode="auto">
          <a:xfrm>
            <a:off x="1258888" y="1412875"/>
            <a:ext cx="6626225" cy="2890838"/>
            <a:chOff x="793" y="890"/>
            <a:chExt cx="4174" cy="1821"/>
          </a:xfrm>
        </p:grpSpPr>
        <p:sp>
          <p:nvSpPr>
            <p:cNvPr id="298024" name="Freeform 8"/>
            <p:cNvSpPr>
              <a:spLocks/>
            </p:cNvSpPr>
            <p:nvPr/>
          </p:nvSpPr>
          <p:spPr bwMode="auto">
            <a:xfrm>
              <a:off x="793" y="890"/>
              <a:ext cx="4174" cy="1821"/>
            </a:xfrm>
            <a:custGeom>
              <a:avLst/>
              <a:gdLst>
                <a:gd name="T0" fmla="*/ 0 w 3085"/>
                <a:gd name="T1" fmla="*/ 1821 h 1459"/>
                <a:gd name="T2" fmla="*/ 0 w 3085"/>
                <a:gd name="T3" fmla="*/ 1707 h 1459"/>
                <a:gd name="T4" fmla="*/ 460 w 3085"/>
                <a:gd name="T5" fmla="*/ 0 h 1459"/>
                <a:gd name="T6" fmla="*/ 3688 w 3085"/>
                <a:gd name="T7" fmla="*/ 0 h 1459"/>
                <a:gd name="T8" fmla="*/ 4174 w 3085"/>
                <a:gd name="T9" fmla="*/ 1707 h 1459"/>
                <a:gd name="T10" fmla="*/ 4174 w 3085"/>
                <a:gd name="T11" fmla="*/ 1821 h 1459"/>
                <a:gd name="T12" fmla="*/ 0 w 3085"/>
                <a:gd name="T13" fmla="*/ 1821 h 14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5"/>
                <a:gd name="T22" fmla="*/ 0 h 1459"/>
                <a:gd name="T23" fmla="*/ 3085 w 3085"/>
                <a:gd name="T24" fmla="*/ 1459 h 14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5" h="1459">
                  <a:moveTo>
                    <a:pt x="0" y="1459"/>
                  </a:moveTo>
                  <a:lnTo>
                    <a:pt x="0" y="1368"/>
                  </a:lnTo>
                  <a:lnTo>
                    <a:pt x="340" y="0"/>
                  </a:lnTo>
                  <a:lnTo>
                    <a:pt x="2726" y="0"/>
                  </a:lnTo>
                  <a:lnTo>
                    <a:pt x="3085" y="1368"/>
                  </a:lnTo>
                  <a:lnTo>
                    <a:pt x="3085" y="1459"/>
                  </a:lnTo>
                  <a:lnTo>
                    <a:pt x="0" y="14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98025" name="Line 9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97993" name="Oval 10"/>
          <p:cNvSpPr>
            <a:spLocks noChangeArrowheads="1"/>
          </p:cNvSpPr>
          <p:nvPr/>
        </p:nvSpPr>
        <p:spPr bwMode="auto">
          <a:xfrm>
            <a:off x="1979613" y="1628775"/>
            <a:ext cx="5235575" cy="21605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7994" name="Rectangle 11"/>
          <p:cNvSpPr>
            <a:spLocks noChangeArrowheads="1"/>
          </p:cNvSpPr>
          <p:nvPr/>
        </p:nvSpPr>
        <p:spPr bwMode="auto">
          <a:xfrm>
            <a:off x="4500563" y="1989138"/>
            <a:ext cx="142875" cy="720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7995" name="Line 12"/>
          <p:cNvSpPr>
            <a:spLocks noChangeShapeType="1"/>
          </p:cNvSpPr>
          <p:nvPr/>
        </p:nvSpPr>
        <p:spPr bwMode="auto">
          <a:xfrm flipV="1">
            <a:off x="2627313" y="2420938"/>
            <a:ext cx="1944687" cy="10080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7996" name="Oval 13"/>
          <p:cNvSpPr>
            <a:spLocks noChangeArrowheads="1"/>
          </p:cNvSpPr>
          <p:nvPr/>
        </p:nvSpPr>
        <p:spPr bwMode="auto">
          <a:xfrm>
            <a:off x="2484438" y="32845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627313" y="3429000"/>
            <a:ext cx="476250" cy="1477963"/>
            <a:chOff x="1655" y="2160"/>
            <a:chExt cx="300" cy="931"/>
          </a:xfrm>
        </p:grpSpPr>
        <p:sp>
          <p:nvSpPr>
            <p:cNvPr id="298022" name="Line 15"/>
            <p:cNvSpPr>
              <a:spLocks noChangeShapeType="1"/>
            </p:cNvSpPr>
            <p:nvPr/>
          </p:nvSpPr>
          <p:spPr bwMode="auto">
            <a:xfrm>
              <a:off x="1655" y="2160"/>
              <a:ext cx="0" cy="90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23" name="Text Box 16"/>
            <p:cNvSpPr txBox="1">
              <a:spLocks noChangeArrowheads="1"/>
            </p:cNvSpPr>
            <p:nvPr/>
          </p:nvSpPr>
          <p:spPr bwMode="auto">
            <a:xfrm>
              <a:off x="1698" y="2860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1</a:t>
              </a:r>
              <a:endParaRPr lang="eu-ES" sz="1800" i="1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627313" y="1989138"/>
            <a:ext cx="471487" cy="1439862"/>
            <a:chOff x="1655" y="1253"/>
            <a:chExt cx="297" cy="907"/>
          </a:xfrm>
        </p:grpSpPr>
        <p:sp>
          <p:nvSpPr>
            <p:cNvPr id="298020" name="Line 18"/>
            <p:cNvSpPr>
              <a:spLocks noChangeShapeType="1"/>
            </p:cNvSpPr>
            <p:nvPr/>
          </p:nvSpPr>
          <p:spPr bwMode="auto">
            <a:xfrm flipV="1">
              <a:off x="1655" y="1253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21" name="Text Box 19"/>
            <p:cNvSpPr txBox="1">
              <a:spLocks noChangeArrowheads="1"/>
            </p:cNvSpPr>
            <p:nvPr/>
          </p:nvSpPr>
          <p:spPr bwMode="auto">
            <a:xfrm>
              <a:off x="1695" y="1278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2</a:t>
              </a:r>
              <a:endParaRPr lang="eu-ES" sz="1800" i="1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2659063" y="2879725"/>
            <a:ext cx="1257300" cy="527050"/>
            <a:chOff x="1675" y="1814"/>
            <a:chExt cx="792" cy="332"/>
          </a:xfrm>
        </p:grpSpPr>
        <p:sp>
          <p:nvSpPr>
            <p:cNvPr id="298018" name="Line 21"/>
            <p:cNvSpPr>
              <a:spLocks noChangeShapeType="1"/>
            </p:cNvSpPr>
            <p:nvPr/>
          </p:nvSpPr>
          <p:spPr bwMode="auto">
            <a:xfrm flipV="1">
              <a:off x="1675" y="1814"/>
              <a:ext cx="646" cy="3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19" name="Text Box 22"/>
            <p:cNvSpPr txBox="1">
              <a:spLocks noChangeArrowheads="1"/>
            </p:cNvSpPr>
            <p:nvPr/>
          </p:nvSpPr>
          <p:spPr bwMode="auto">
            <a:xfrm>
              <a:off x="2210" y="1837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3</a:t>
              </a:r>
              <a:endParaRPr lang="eu-ES" sz="1800" i="1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627313" y="3429000"/>
            <a:ext cx="1657350" cy="685800"/>
            <a:chOff x="1655" y="2160"/>
            <a:chExt cx="1044" cy="432"/>
          </a:xfrm>
        </p:grpSpPr>
        <p:sp>
          <p:nvSpPr>
            <p:cNvPr id="298016" name="Line 24"/>
            <p:cNvSpPr>
              <a:spLocks noChangeShapeType="1"/>
            </p:cNvSpPr>
            <p:nvPr/>
          </p:nvSpPr>
          <p:spPr bwMode="auto">
            <a:xfrm>
              <a:off x="1655" y="2160"/>
              <a:ext cx="771" cy="318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17" name="Text Box 25"/>
            <p:cNvSpPr txBox="1">
              <a:spLocks noChangeArrowheads="1"/>
            </p:cNvSpPr>
            <p:nvPr/>
          </p:nvSpPr>
          <p:spPr bwMode="auto">
            <a:xfrm>
              <a:off x="2442" y="2361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4</a:t>
              </a:r>
              <a:endParaRPr lang="eu-ES" sz="1800" i="1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49400" y="3330575"/>
            <a:ext cx="1052513" cy="558800"/>
            <a:chOff x="976" y="2098"/>
            <a:chExt cx="663" cy="352"/>
          </a:xfrm>
        </p:grpSpPr>
        <p:sp>
          <p:nvSpPr>
            <p:cNvPr id="298014" name="Line 27"/>
            <p:cNvSpPr>
              <a:spLocks noChangeShapeType="1"/>
            </p:cNvSpPr>
            <p:nvPr/>
          </p:nvSpPr>
          <p:spPr bwMode="auto">
            <a:xfrm flipH="1">
              <a:off x="1075" y="2158"/>
              <a:ext cx="564" cy="292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15" name="Text Box 28"/>
            <p:cNvSpPr txBox="1">
              <a:spLocks noChangeArrowheads="1"/>
            </p:cNvSpPr>
            <p:nvPr/>
          </p:nvSpPr>
          <p:spPr bwMode="auto">
            <a:xfrm>
              <a:off x="976" y="2098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5</a:t>
              </a:r>
              <a:endParaRPr lang="eu-ES" sz="1800" i="1"/>
            </a:p>
          </p:txBody>
        </p:sp>
      </p:grpSp>
      <p:sp>
        <p:nvSpPr>
          <p:cNvPr id="568349" name="Rectangle 29"/>
          <p:cNvSpPr>
            <a:spLocks noChangeArrowheads="1"/>
          </p:cNvSpPr>
          <p:nvPr/>
        </p:nvSpPr>
        <p:spPr bwMode="auto">
          <a:xfrm>
            <a:off x="3357563" y="819301"/>
            <a:ext cx="25796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 dirty="0"/>
              <a:t>F</a:t>
            </a:r>
            <a:r>
              <a:rPr lang="eu-ES" baseline="-25000" dirty="0"/>
              <a:t>1 </a:t>
            </a:r>
            <a:r>
              <a:rPr lang="eu-ES" dirty="0"/>
              <a:t>indarra existitzen al da?</a:t>
            </a:r>
            <a:endParaRPr lang="eu-ES" dirty="0">
              <a:solidFill>
                <a:srgbClr val="FF3300"/>
              </a:solidFill>
            </a:endParaRPr>
          </a:p>
        </p:txBody>
      </p:sp>
      <p:sp>
        <p:nvSpPr>
          <p:cNvPr id="568350" name="Rectangle 30"/>
          <p:cNvSpPr>
            <a:spLocks noChangeArrowheads="1"/>
          </p:cNvSpPr>
          <p:nvPr/>
        </p:nvSpPr>
        <p:spPr bwMode="auto">
          <a:xfrm>
            <a:off x="3203575" y="772413"/>
            <a:ext cx="25796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 dirty="0"/>
              <a:t>F</a:t>
            </a:r>
            <a:r>
              <a:rPr lang="eu-ES" baseline="-25000" dirty="0"/>
              <a:t>2 </a:t>
            </a:r>
            <a:r>
              <a:rPr lang="eu-ES" dirty="0"/>
              <a:t>indarra existitzen al da?</a:t>
            </a:r>
            <a:endParaRPr lang="eu-ES" dirty="0">
              <a:solidFill>
                <a:srgbClr val="FF3300"/>
              </a:solidFill>
            </a:endParaRPr>
          </a:p>
        </p:txBody>
      </p:sp>
      <p:sp>
        <p:nvSpPr>
          <p:cNvPr id="568351" name="Rectangle 31"/>
          <p:cNvSpPr>
            <a:spLocks noChangeArrowheads="1"/>
          </p:cNvSpPr>
          <p:nvPr/>
        </p:nvSpPr>
        <p:spPr bwMode="auto">
          <a:xfrm>
            <a:off x="3276600" y="915669"/>
            <a:ext cx="25796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3 </a:t>
            </a:r>
            <a:r>
              <a:rPr lang="eu-ES"/>
              <a:t>indarra existitzen al da?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568352" name="Rectangle 32"/>
          <p:cNvSpPr>
            <a:spLocks noChangeArrowheads="1"/>
          </p:cNvSpPr>
          <p:nvPr/>
        </p:nvSpPr>
        <p:spPr bwMode="auto">
          <a:xfrm>
            <a:off x="898525" y="915669"/>
            <a:ext cx="7304088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 mugimenduaren noranzkoan bultzatzen duen </a:t>
            </a:r>
            <a:r>
              <a:rPr lang="eu-ES" sz="2000" i="1"/>
              <a:t>F</a:t>
            </a:r>
            <a:r>
              <a:rPr lang="eu-ES" sz="2000"/>
              <a:t>4 </a:t>
            </a:r>
            <a:r>
              <a:rPr lang="eu-ES"/>
              <a:t>indarra existitzen al da?</a:t>
            </a:r>
          </a:p>
        </p:txBody>
      </p:sp>
      <p:sp>
        <p:nvSpPr>
          <p:cNvPr id="568353" name="Rectangle 33"/>
          <p:cNvSpPr>
            <a:spLocks noChangeArrowheads="1"/>
          </p:cNvSpPr>
          <p:nvPr/>
        </p:nvSpPr>
        <p:spPr bwMode="auto">
          <a:xfrm>
            <a:off x="1908175" y="915669"/>
            <a:ext cx="53324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5</a:t>
            </a:r>
            <a:r>
              <a:rPr lang="eu-ES"/>
              <a:t> bola kanporantz tiratzen duen indarra existitzen al da?</a:t>
            </a:r>
            <a:endParaRPr lang="eu-ES">
              <a:solidFill>
                <a:srgbClr val="FF3300"/>
              </a:solidFill>
            </a:endParaRP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230563" y="3449638"/>
            <a:ext cx="723900" cy="733425"/>
            <a:chOff x="5146" y="1706"/>
            <a:chExt cx="456" cy="462"/>
          </a:xfrm>
        </p:grpSpPr>
        <p:sp>
          <p:nvSpPr>
            <p:cNvPr id="298012" name="Line 35"/>
            <p:cNvSpPr>
              <a:spLocks noChangeShapeType="1"/>
            </p:cNvSpPr>
            <p:nvPr/>
          </p:nvSpPr>
          <p:spPr bwMode="auto">
            <a:xfrm flipV="1">
              <a:off x="5146" y="1706"/>
              <a:ext cx="455" cy="46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13" name="Line 36"/>
            <p:cNvSpPr>
              <a:spLocks noChangeShapeType="1"/>
            </p:cNvSpPr>
            <p:nvPr/>
          </p:nvSpPr>
          <p:spPr bwMode="auto">
            <a:xfrm>
              <a:off x="5147" y="1707"/>
              <a:ext cx="455" cy="46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1652588" y="3352800"/>
            <a:ext cx="723900" cy="733425"/>
            <a:chOff x="5146" y="1706"/>
            <a:chExt cx="456" cy="462"/>
          </a:xfrm>
        </p:grpSpPr>
        <p:sp>
          <p:nvSpPr>
            <p:cNvPr id="298010" name="Line 38"/>
            <p:cNvSpPr>
              <a:spLocks noChangeShapeType="1"/>
            </p:cNvSpPr>
            <p:nvPr/>
          </p:nvSpPr>
          <p:spPr bwMode="auto">
            <a:xfrm flipV="1">
              <a:off x="5146" y="1706"/>
              <a:ext cx="455" cy="46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8011" name="Line 39"/>
            <p:cNvSpPr>
              <a:spLocks noChangeShapeType="1"/>
            </p:cNvSpPr>
            <p:nvPr/>
          </p:nvSpPr>
          <p:spPr bwMode="auto">
            <a:xfrm>
              <a:off x="5147" y="1707"/>
              <a:ext cx="455" cy="461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68360" name="Rectangle 40"/>
          <p:cNvSpPr>
            <a:spLocks noChangeArrowheads="1"/>
          </p:cNvSpPr>
          <p:nvPr/>
        </p:nvSpPr>
        <p:spPr bwMode="auto">
          <a:xfrm>
            <a:off x="1116013" y="708831"/>
            <a:ext cx="6811962" cy="6048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Irudiko bolak mahaiaren gainean bira egiten du </a:t>
            </a:r>
            <a:r>
              <a:rPr lang="eu-ES" sz="1700" b="1" dirty="0">
                <a:solidFill>
                  <a:srgbClr val="CC3300"/>
                </a:solidFill>
              </a:rPr>
              <a:t>marruskadurarik gabe</a:t>
            </a:r>
            <a:r>
              <a:rPr lang="eu-ES" dirty="0"/>
              <a:t>.</a:t>
            </a:r>
          </a:p>
          <a:p>
            <a:pPr algn="ctr" eaLnBrk="1" hangingPunct="1"/>
            <a:r>
              <a:rPr lang="eu-ES" dirty="0"/>
              <a:t>Ondorengo indarrak ote dauden azter ezazu zure erantzunak azalduz.</a:t>
            </a:r>
          </a:p>
        </p:txBody>
      </p:sp>
      <p:pic>
        <p:nvPicPr>
          <p:cNvPr id="4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931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683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6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68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683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6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68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5683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6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6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568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683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68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68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5683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56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56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568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683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1000"/>
                                        <p:tgtEl>
                                          <p:spTgt spid="568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56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2" grpId="0" animBg="1"/>
      <p:bldP spid="568322" grpId="1" animBg="1"/>
      <p:bldP spid="568323" grpId="0" animBg="1"/>
      <p:bldP spid="568323" grpId="1" animBg="1"/>
      <p:bldP spid="568324" grpId="0" animBg="1"/>
      <p:bldP spid="568324" grpId="1" animBg="1"/>
      <p:bldP spid="568325" grpId="0" animBg="1"/>
      <p:bldP spid="568325" grpId="1" animBg="1"/>
      <p:bldP spid="568326" grpId="0" animBg="1"/>
      <p:bldP spid="568349" grpId="0" build="allAtOnce" animBg="1"/>
      <p:bldP spid="568349" grpId="1" build="allAtOnce" animBg="1"/>
      <p:bldP spid="568350" grpId="0" build="allAtOnce" animBg="1"/>
      <p:bldP spid="568350" grpId="1" build="allAtOnce" animBg="1"/>
      <p:bldP spid="568351" grpId="0" build="p" animBg="1"/>
      <p:bldP spid="568351" grpId="1" build="allAtOnce" animBg="1"/>
      <p:bldP spid="568352" grpId="0" build="p" animBg="1"/>
      <p:bldP spid="568352" grpId="1" build="allAtOnce" animBg="1"/>
      <p:bldP spid="568353" grpId="0" build="p" animBg="1"/>
      <p:bldP spid="568360" grpId="0" build="p" animBg="1"/>
      <p:bldP spid="568360" grpId="1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2EF5A9-950C-8A43-ADAF-8A98733AD3E6}" type="slidenum">
              <a:rPr lang="eu-ES" sz="1400">
                <a:latin typeface="Times" charset="0"/>
              </a:rPr>
              <a:pPr/>
              <a:t>40</a:t>
            </a:fld>
            <a:endParaRPr lang="eu-ES" sz="1400">
              <a:latin typeface="Times" charset="0"/>
            </a:endParaRPr>
          </a:p>
        </p:txBody>
      </p:sp>
      <p:sp>
        <p:nvSpPr>
          <p:cNvPr id="327684" name="Rectangle 3"/>
          <p:cNvSpPr>
            <a:spLocks noChangeArrowheads="1"/>
          </p:cNvSpPr>
          <p:nvPr/>
        </p:nvSpPr>
        <p:spPr bwMode="auto">
          <a:xfrm>
            <a:off x="5148263" y="1412875"/>
            <a:ext cx="576262" cy="14398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2068513" y="749300"/>
            <a:ext cx="50149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Kableak adreiluei zein indar egin behar die </a:t>
            </a:r>
          </a:p>
          <a:p>
            <a:pPr algn="ctr" eaLnBrk="1" hangingPunct="1"/>
            <a:r>
              <a:rPr lang="eu-ES"/>
              <a:t>0,4 m/s</a:t>
            </a:r>
            <a:r>
              <a:rPr lang="eu-ES" baseline="30000"/>
              <a:t>2</a:t>
            </a:r>
            <a:r>
              <a:rPr lang="eu-ES"/>
              <a:t>ko azelerazio konstantearekin igotzen badira.</a:t>
            </a:r>
          </a:p>
        </p:txBody>
      </p:sp>
      <p:sp>
        <p:nvSpPr>
          <p:cNvPr id="640005" name="Text Box 5"/>
          <p:cNvSpPr txBox="1">
            <a:spLocks noChangeArrowheads="1"/>
          </p:cNvSpPr>
          <p:nvPr/>
        </p:nvSpPr>
        <p:spPr bwMode="auto">
          <a:xfrm>
            <a:off x="334447" y="1268413"/>
            <a:ext cx="4690507" cy="492230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Abiadura handitzen dela suposatuko dugu.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Azelerazioaren ikurrak abiaduraren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ikurrak izan behar du.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Igotzen bada, negatiboa izango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 dirty="0"/>
              <a:t>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−</a:t>
            </a:r>
            <a:r>
              <a:rPr lang="eu-ES" dirty="0"/>
              <a:t> 0,4 m/s</a:t>
            </a:r>
            <a:r>
              <a:rPr lang="eu-ES" baseline="30000" dirty="0"/>
              <a:t>2</a:t>
            </a:r>
            <a:endParaRPr lang="eu-ES" dirty="0"/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Dinamikaren 2. legea aplikatzen badugu:</a:t>
            </a:r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i="1" dirty="0"/>
              <a:t>F</a:t>
            </a:r>
            <a:r>
              <a:rPr lang="eu-ES" baseline="-25000" dirty="0"/>
              <a:t>L,A</a:t>
            </a:r>
            <a:r>
              <a:rPr lang="eu-ES" dirty="0"/>
              <a:t>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500 · (</a:t>
            </a:r>
            <a:r>
              <a:rPr lang="eu-ES" dirty="0">
                <a:cs typeface="Arial" charset="0"/>
              </a:rPr>
              <a:t>−0,4) = −200 N</a:t>
            </a:r>
            <a:endParaRPr lang="eu-ES" baseline="-25000" dirty="0">
              <a:cs typeface="Arial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eu-ES" dirty="0">
              <a:sym typeface="Euclid Symbol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4900 N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−200 N</a:t>
            </a:r>
          </a:p>
          <a:p>
            <a:pPr algn="ctr" eaLnBrk="1" hangingPunct="1">
              <a:lnSpc>
                <a:spcPct val="120000"/>
              </a:lnSpc>
            </a:pPr>
            <a:endParaRPr lang="eu-ES" dirty="0"/>
          </a:p>
          <a:p>
            <a:pPr algn="ctr" eaLnBrk="1" hangingPunct="1">
              <a:lnSpc>
                <a:spcPct val="120000"/>
              </a:lnSpc>
            </a:pP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−</a:t>
            </a:r>
            <a:r>
              <a:rPr lang="eu-ES" dirty="0"/>
              <a:t> 5100 N</a:t>
            </a:r>
          </a:p>
          <a:p>
            <a:pPr algn="ctr" eaLnBrk="1" hangingPunct="1">
              <a:lnSpc>
                <a:spcPct val="120000"/>
              </a:lnSpc>
            </a:pPr>
            <a:endParaRPr lang="eu-ES" i="1" dirty="0"/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Negatiboak adierazten du indarra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goranzkoa dela.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Balioak pisuak baino handiagoa izan behar du,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 mantentzeaz gain abiadurak handitu behar baitu.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308850" y="1339850"/>
            <a:ext cx="647700" cy="1944688"/>
            <a:chOff x="3878" y="935"/>
            <a:chExt cx="408" cy="1225"/>
          </a:xfrm>
        </p:grpSpPr>
        <p:sp>
          <p:nvSpPr>
            <p:cNvPr id="327698" name="Line 7"/>
            <p:cNvSpPr>
              <a:spLocks noChangeShapeType="1"/>
            </p:cNvSpPr>
            <p:nvPr/>
          </p:nvSpPr>
          <p:spPr bwMode="auto">
            <a:xfrm flipV="1">
              <a:off x="4286" y="935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699" name="Text Box 8"/>
            <p:cNvSpPr txBox="1">
              <a:spLocks noChangeArrowheads="1"/>
            </p:cNvSpPr>
            <p:nvPr/>
          </p:nvSpPr>
          <p:spPr bwMode="auto">
            <a:xfrm>
              <a:off x="3878" y="935"/>
              <a:ext cx="337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C,L</a:t>
              </a:r>
              <a:endParaRPr lang="eu-E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019925" y="1555750"/>
            <a:ext cx="935038" cy="1728788"/>
            <a:chOff x="4422" y="980"/>
            <a:chExt cx="589" cy="1089"/>
          </a:xfrm>
        </p:grpSpPr>
        <p:sp>
          <p:nvSpPr>
            <p:cNvPr id="327696" name="Line 10"/>
            <p:cNvSpPr>
              <a:spLocks noChangeShapeType="1"/>
            </p:cNvSpPr>
            <p:nvPr/>
          </p:nvSpPr>
          <p:spPr bwMode="auto">
            <a:xfrm flipV="1">
              <a:off x="5011" y="980"/>
              <a:ext cx="0" cy="108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697" name="Text Box 11"/>
            <p:cNvSpPr txBox="1">
              <a:spLocks noChangeArrowheads="1"/>
            </p:cNvSpPr>
            <p:nvPr/>
          </p:nvSpPr>
          <p:spPr bwMode="auto">
            <a:xfrm>
              <a:off x="4422" y="1344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5100 N</a:t>
              </a:r>
            </a:p>
          </p:txBody>
        </p:sp>
      </p:grpSp>
      <p:grpSp>
        <p:nvGrpSpPr>
          <p:cNvPr id="327689" name="Group 12"/>
          <p:cNvGrpSpPr>
            <a:grpSpLocks/>
          </p:cNvGrpSpPr>
          <p:nvPr/>
        </p:nvGrpSpPr>
        <p:grpSpPr bwMode="auto">
          <a:xfrm>
            <a:off x="5292725" y="1628775"/>
            <a:ext cx="400050" cy="1008063"/>
            <a:chOff x="5148" y="1979"/>
            <a:chExt cx="252" cy="635"/>
          </a:xfrm>
        </p:grpSpPr>
        <p:sp>
          <p:nvSpPr>
            <p:cNvPr id="327694" name="Line 13"/>
            <p:cNvSpPr>
              <a:spLocks noChangeShapeType="1"/>
            </p:cNvSpPr>
            <p:nvPr/>
          </p:nvSpPr>
          <p:spPr bwMode="auto">
            <a:xfrm>
              <a:off x="5148" y="197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695" name="Text Box 14"/>
            <p:cNvSpPr txBox="1">
              <a:spLocks noChangeArrowheads="1"/>
            </p:cNvSpPr>
            <p:nvPr/>
          </p:nvSpPr>
          <p:spPr bwMode="auto">
            <a:xfrm>
              <a:off x="5193" y="202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grpSp>
        <p:nvGrpSpPr>
          <p:cNvPr id="327690" name="Group 15"/>
          <p:cNvGrpSpPr>
            <a:grpSpLocks/>
          </p:cNvGrpSpPr>
          <p:nvPr/>
        </p:nvGrpSpPr>
        <p:grpSpPr bwMode="auto">
          <a:xfrm>
            <a:off x="7037388" y="3429000"/>
            <a:ext cx="919162" cy="1584325"/>
            <a:chOff x="4433" y="2160"/>
            <a:chExt cx="579" cy="998"/>
          </a:xfrm>
        </p:grpSpPr>
        <p:sp>
          <p:nvSpPr>
            <p:cNvPr id="327692" name="Line 16"/>
            <p:cNvSpPr>
              <a:spLocks noChangeShapeType="1"/>
            </p:cNvSpPr>
            <p:nvPr/>
          </p:nvSpPr>
          <p:spPr bwMode="auto">
            <a:xfrm>
              <a:off x="5012" y="2160"/>
              <a:ext cx="0" cy="9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7693" name="Text Box 17"/>
            <p:cNvSpPr txBox="1">
              <a:spLocks noChangeArrowheads="1"/>
            </p:cNvSpPr>
            <p:nvPr/>
          </p:nvSpPr>
          <p:spPr bwMode="auto">
            <a:xfrm>
              <a:off x="4433" y="284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sp>
        <p:nvSpPr>
          <p:cNvPr id="327691" name="Text Box 18"/>
          <p:cNvSpPr txBox="1">
            <a:spLocks noChangeArrowheads="1"/>
          </p:cNvSpPr>
          <p:nvPr/>
        </p:nvSpPr>
        <p:spPr bwMode="auto">
          <a:xfrm>
            <a:off x="7235825" y="3789363"/>
            <a:ext cx="527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L,A</a:t>
            </a:r>
            <a:endParaRPr lang="eu-ES"/>
          </a:p>
        </p:txBody>
      </p:sp>
      <p:pic>
        <p:nvPicPr>
          <p:cNvPr id="2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5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00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4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4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400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40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400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400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400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400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400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6400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400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400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6400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6400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6400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4" grpId="0" build="p" animBg="1"/>
      <p:bldP spid="640005" grpId="0" build="p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25442E-0793-3841-9295-9054171991D2}" type="slidenum">
              <a:rPr lang="eu-ES" sz="1400">
                <a:latin typeface="Times" charset="0"/>
              </a:rPr>
              <a:pPr/>
              <a:t>41</a:t>
            </a:fld>
            <a:endParaRPr lang="eu-ES" sz="1400">
              <a:latin typeface="Times" charset="0"/>
            </a:endParaRPr>
          </a:p>
        </p:txBody>
      </p:sp>
      <p:sp>
        <p:nvSpPr>
          <p:cNvPr id="328708" name="Rectangle 3"/>
          <p:cNvSpPr>
            <a:spLocks noChangeArrowheads="1"/>
          </p:cNvSpPr>
          <p:nvPr/>
        </p:nvSpPr>
        <p:spPr bwMode="auto">
          <a:xfrm>
            <a:off x="5148263" y="1412875"/>
            <a:ext cx="576262" cy="14398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42052" name="Rectangle 4"/>
          <p:cNvSpPr>
            <a:spLocks noChangeArrowheads="1"/>
          </p:cNvSpPr>
          <p:nvPr/>
        </p:nvSpPr>
        <p:spPr bwMode="auto">
          <a:xfrm>
            <a:off x="444675" y="709613"/>
            <a:ext cx="84105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Kableak adreiluei egin behar dien indarra kalkula ezazu 2 m/s-ko abiadura konstantearekin </a:t>
            </a:r>
          </a:p>
          <a:p>
            <a:pPr algn="ctr" eaLnBrk="1" hangingPunct="1"/>
            <a:r>
              <a:rPr lang="eu-ES"/>
              <a:t>igo nahi badugu.</a:t>
            </a:r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444675" y="1268413"/>
            <a:ext cx="4393851" cy="462683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Abiadura konstantea bada, azelerazioa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Nulua izango da: </a:t>
            </a:r>
            <a:r>
              <a:rPr lang="eu-ES" i="1" dirty="0"/>
              <a:t>a</a:t>
            </a:r>
            <a:r>
              <a:rPr lang="eu-ES" dirty="0"/>
              <a:t> = 0 m/s</a:t>
            </a:r>
            <a:r>
              <a:rPr lang="eu-ES" baseline="30000" dirty="0"/>
              <a:t>2</a:t>
            </a:r>
            <a:endParaRPr lang="eu-ES" dirty="0"/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Newtonen bigarren legea aplikatzen badugu:</a:t>
            </a:r>
          </a:p>
          <a:p>
            <a:pPr algn="ctr" eaLnBrk="1" hangingPunct="1">
              <a:lnSpc>
                <a:spcPct val="120000"/>
              </a:lnSpc>
            </a:pPr>
            <a:endParaRPr lang="eu-ES" dirty="0"/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i="1" dirty="0"/>
              <a:t>F</a:t>
            </a:r>
            <a:r>
              <a:rPr lang="eu-ES" baseline="-25000" dirty="0"/>
              <a:t>L,A</a:t>
            </a:r>
            <a:r>
              <a:rPr lang="eu-ES" dirty="0"/>
              <a:t>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500 · </a:t>
            </a:r>
            <a:r>
              <a:rPr lang="eu-ES" dirty="0">
                <a:cs typeface="Arial" charset="0"/>
              </a:rPr>
              <a:t>0 = 0 N</a:t>
            </a:r>
            <a:endParaRPr lang="eu-ES" baseline="-25000" dirty="0">
              <a:cs typeface="Arial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eu-ES" dirty="0">
              <a:sym typeface="Euclid Symbol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4900 N + </a:t>
            </a: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0 N</a:t>
            </a:r>
          </a:p>
          <a:p>
            <a:pPr algn="ctr" eaLnBrk="1" hangingPunct="1">
              <a:lnSpc>
                <a:spcPct val="120000"/>
              </a:lnSpc>
            </a:pPr>
            <a:endParaRPr lang="eu-ES" dirty="0"/>
          </a:p>
          <a:p>
            <a:pPr algn="ctr" eaLnBrk="1" hangingPunct="1">
              <a:lnSpc>
                <a:spcPct val="120000"/>
              </a:lnSpc>
            </a:pPr>
            <a:r>
              <a:rPr lang="eu-ES" i="1" dirty="0"/>
              <a:t>F</a:t>
            </a:r>
            <a:r>
              <a:rPr lang="eu-ES" baseline="-25000" dirty="0"/>
              <a:t>K,A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−</a:t>
            </a:r>
            <a:r>
              <a:rPr lang="eu-ES" dirty="0"/>
              <a:t> 4900 N</a:t>
            </a:r>
          </a:p>
          <a:p>
            <a:pPr algn="ctr" eaLnBrk="1" hangingPunct="1">
              <a:lnSpc>
                <a:spcPct val="120000"/>
              </a:lnSpc>
            </a:pPr>
            <a:endParaRPr lang="eu-ES" i="1" dirty="0"/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Ikur negatiboak goranzkoa dela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adierazten du.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Adreiluak mantentzeko eta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abiadura konstantearekin igotzeko berdina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 Harrigarria! Bi egoerak baliokideak dira..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019925" y="1700213"/>
            <a:ext cx="936625" cy="1584325"/>
            <a:chOff x="4422" y="1071"/>
            <a:chExt cx="590" cy="998"/>
          </a:xfrm>
        </p:grpSpPr>
        <p:sp>
          <p:nvSpPr>
            <p:cNvPr id="328722" name="Line 7"/>
            <p:cNvSpPr>
              <a:spLocks noChangeShapeType="1"/>
            </p:cNvSpPr>
            <p:nvPr/>
          </p:nvSpPr>
          <p:spPr bwMode="auto">
            <a:xfrm flipV="1">
              <a:off x="5012" y="1071"/>
              <a:ext cx="0" cy="9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8723" name="Text Box 8"/>
            <p:cNvSpPr txBox="1">
              <a:spLocks noChangeArrowheads="1"/>
            </p:cNvSpPr>
            <p:nvPr/>
          </p:nvSpPr>
          <p:spPr bwMode="auto">
            <a:xfrm>
              <a:off x="4422" y="148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08850" y="1339850"/>
            <a:ext cx="647700" cy="1944688"/>
            <a:chOff x="3878" y="935"/>
            <a:chExt cx="408" cy="1225"/>
          </a:xfrm>
        </p:grpSpPr>
        <p:sp>
          <p:nvSpPr>
            <p:cNvPr id="328720" name="Line 10"/>
            <p:cNvSpPr>
              <a:spLocks noChangeShapeType="1"/>
            </p:cNvSpPr>
            <p:nvPr/>
          </p:nvSpPr>
          <p:spPr bwMode="auto">
            <a:xfrm flipV="1">
              <a:off x="4286" y="935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8721" name="Text Box 11"/>
            <p:cNvSpPr txBox="1">
              <a:spLocks noChangeArrowheads="1"/>
            </p:cNvSpPr>
            <p:nvPr/>
          </p:nvSpPr>
          <p:spPr bwMode="auto">
            <a:xfrm>
              <a:off x="3878" y="935"/>
              <a:ext cx="34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K,A</a:t>
              </a:r>
              <a:endParaRPr lang="eu-ES"/>
            </a:p>
          </p:txBody>
        </p:sp>
      </p:grpSp>
      <p:grpSp>
        <p:nvGrpSpPr>
          <p:cNvPr id="328713" name="Group 12"/>
          <p:cNvGrpSpPr>
            <a:grpSpLocks/>
          </p:cNvGrpSpPr>
          <p:nvPr/>
        </p:nvGrpSpPr>
        <p:grpSpPr bwMode="auto">
          <a:xfrm>
            <a:off x="5292725" y="1628775"/>
            <a:ext cx="400050" cy="1008063"/>
            <a:chOff x="5148" y="1979"/>
            <a:chExt cx="252" cy="635"/>
          </a:xfrm>
        </p:grpSpPr>
        <p:sp>
          <p:nvSpPr>
            <p:cNvPr id="328718" name="Line 13"/>
            <p:cNvSpPr>
              <a:spLocks noChangeShapeType="1"/>
            </p:cNvSpPr>
            <p:nvPr/>
          </p:nvSpPr>
          <p:spPr bwMode="auto">
            <a:xfrm>
              <a:off x="5148" y="197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8719" name="Text Box 14"/>
            <p:cNvSpPr txBox="1">
              <a:spLocks noChangeArrowheads="1"/>
            </p:cNvSpPr>
            <p:nvPr/>
          </p:nvSpPr>
          <p:spPr bwMode="auto">
            <a:xfrm>
              <a:off x="5193" y="202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grpSp>
        <p:nvGrpSpPr>
          <p:cNvPr id="328714" name="Group 15"/>
          <p:cNvGrpSpPr>
            <a:grpSpLocks/>
          </p:cNvGrpSpPr>
          <p:nvPr/>
        </p:nvGrpSpPr>
        <p:grpSpPr bwMode="auto">
          <a:xfrm>
            <a:off x="7037388" y="3429000"/>
            <a:ext cx="919162" cy="1584325"/>
            <a:chOff x="4433" y="2160"/>
            <a:chExt cx="579" cy="998"/>
          </a:xfrm>
        </p:grpSpPr>
        <p:sp>
          <p:nvSpPr>
            <p:cNvPr id="328716" name="Line 16"/>
            <p:cNvSpPr>
              <a:spLocks noChangeShapeType="1"/>
            </p:cNvSpPr>
            <p:nvPr/>
          </p:nvSpPr>
          <p:spPr bwMode="auto">
            <a:xfrm>
              <a:off x="5012" y="2160"/>
              <a:ext cx="0" cy="9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8717" name="Text Box 17"/>
            <p:cNvSpPr txBox="1">
              <a:spLocks noChangeArrowheads="1"/>
            </p:cNvSpPr>
            <p:nvPr/>
          </p:nvSpPr>
          <p:spPr bwMode="auto">
            <a:xfrm>
              <a:off x="4433" y="284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sp>
        <p:nvSpPr>
          <p:cNvPr id="328715" name="Text Box 18"/>
          <p:cNvSpPr txBox="1">
            <a:spLocks noChangeArrowheads="1"/>
          </p:cNvSpPr>
          <p:nvPr/>
        </p:nvSpPr>
        <p:spPr bwMode="auto">
          <a:xfrm>
            <a:off x="7235825" y="3789363"/>
            <a:ext cx="527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L,A</a:t>
            </a:r>
            <a:endParaRPr lang="eu-ES"/>
          </a:p>
        </p:txBody>
      </p:sp>
      <p:pic>
        <p:nvPicPr>
          <p:cNvPr id="2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9755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63270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38330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6056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420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4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64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420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4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4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4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4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64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64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64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420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6420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6420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420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2052" grpId="0" build="p" animBg="1"/>
      <p:bldP spid="64205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002E4-C8CA-304C-956E-131219FE322C}" type="slidenum">
              <a:rPr lang="eu-ES" sz="1400">
                <a:latin typeface="Times" charset="0"/>
              </a:rPr>
              <a:pPr/>
              <a:t>42</a:t>
            </a:fld>
            <a:endParaRPr lang="eu-ES" sz="1400">
              <a:latin typeface="Times" charset="0"/>
            </a:endParaRPr>
          </a:p>
        </p:txBody>
      </p:sp>
      <p:sp>
        <p:nvSpPr>
          <p:cNvPr id="329732" name="Rectangle 3"/>
          <p:cNvSpPr>
            <a:spLocks noChangeArrowheads="1"/>
          </p:cNvSpPr>
          <p:nvPr/>
        </p:nvSpPr>
        <p:spPr bwMode="auto">
          <a:xfrm>
            <a:off x="5148263" y="1412875"/>
            <a:ext cx="576262" cy="143986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2378075" y="922338"/>
            <a:ext cx="44481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Kablea apurtzea zein kasutan da probableena?</a:t>
            </a:r>
          </a:p>
        </p:txBody>
      </p:sp>
      <p:sp>
        <p:nvSpPr>
          <p:cNvPr id="644101" name="Text Box 5"/>
          <p:cNvSpPr txBox="1">
            <a:spLocks noChangeArrowheads="1"/>
          </p:cNvSpPr>
          <p:nvPr/>
        </p:nvSpPr>
        <p:spPr bwMode="auto">
          <a:xfrm>
            <a:off x="300038" y="2205038"/>
            <a:ext cx="4662487" cy="16430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Kalea apurtzea gertatzea posibleagoa izango da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kableari egin behar zaion indarra handiena bada.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Beraz, arriskua handiagoa da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Adreiluak igo nahi badira abiadura handituz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(azelerazioarekin).</a:t>
            </a:r>
          </a:p>
        </p:txBody>
      </p:sp>
      <p:grpSp>
        <p:nvGrpSpPr>
          <p:cNvPr id="329735" name="Group 6"/>
          <p:cNvGrpSpPr>
            <a:grpSpLocks/>
          </p:cNvGrpSpPr>
          <p:nvPr/>
        </p:nvGrpSpPr>
        <p:grpSpPr bwMode="auto">
          <a:xfrm>
            <a:off x="7308850" y="1339850"/>
            <a:ext cx="647700" cy="1944688"/>
            <a:chOff x="3878" y="935"/>
            <a:chExt cx="408" cy="1225"/>
          </a:xfrm>
        </p:grpSpPr>
        <p:sp>
          <p:nvSpPr>
            <p:cNvPr id="329743" name="Line 7"/>
            <p:cNvSpPr>
              <a:spLocks noChangeShapeType="1"/>
            </p:cNvSpPr>
            <p:nvPr/>
          </p:nvSpPr>
          <p:spPr bwMode="auto">
            <a:xfrm flipV="1">
              <a:off x="4286" y="935"/>
              <a:ext cx="0" cy="12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9744" name="Text Box 8"/>
            <p:cNvSpPr txBox="1">
              <a:spLocks noChangeArrowheads="1"/>
            </p:cNvSpPr>
            <p:nvPr/>
          </p:nvSpPr>
          <p:spPr bwMode="auto">
            <a:xfrm>
              <a:off x="3878" y="935"/>
              <a:ext cx="342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F</a:t>
              </a:r>
              <a:r>
                <a:rPr lang="eu-ES" baseline="-25000"/>
                <a:t>K,A</a:t>
              </a:r>
              <a:endParaRPr lang="eu-ES"/>
            </a:p>
          </p:txBody>
        </p:sp>
      </p:grpSp>
      <p:grpSp>
        <p:nvGrpSpPr>
          <p:cNvPr id="329736" name="Group 9"/>
          <p:cNvGrpSpPr>
            <a:grpSpLocks/>
          </p:cNvGrpSpPr>
          <p:nvPr/>
        </p:nvGrpSpPr>
        <p:grpSpPr bwMode="auto">
          <a:xfrm>
            <a:off x="5292725" y="1628775"/>
            <a:ext cx="400050" cy="1008063"/>
            <a:chOff x="5148" y="1979"/>
            <a:chExt cx="252" cy="635"/>
          </a:xfrm>
        </p:grpSpPr>
        <p:sp>
          <p:nvSpPr>
            <p:cNvPr id="329741" name="Line 10"/>
            <p:cNvSpPr>
              <a:spLocks noChangeShapeType="1"/>
            </p:cNvSpPr>
            <p:nvPr/>
          </p:nvSpPr>
          <p:spPr bwMode="auto">
            <a:xfrm>
              <a:off x="5148" y="197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9742" name="Text Box 11"/>
            <p:cNvSpPr txBox="1">
              <a:spLocks noChangeArrowheads="1"/>
            </p:cNvSpPr>
            <p:nvPr/>
          </p:nvSpPr>
          <p:spPr bwMode="auto">
            <a:xfrm>
              <a:off x="5193" y="202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grpSp>
        <p:nvGrpSpPr>
          <p:cNvPr id="329737" name="Group 12"/>
          <p:cNvGrpSpPr>
            <a:grpSpLocks/>
          </p:cNvGrpSpPr>
          <p:nvPr/>
        </p:nvGrpSpPr>
        <p:grpSpPr bwMode="auto">
          <a:xfrm>
            <a:off x="7037388" y="3429000"/>
            <a:ext cx="919162" cy="1584325"/>
            <a:chOff x="4433" y="2160"/>
            <a:chExt cx="579" cy="998"/>
          </a:xfrm>
        </p:grpSpPr>
        <p:sp>
          <p:nvSpPr>
            <p:cNvPr id="329739" name="Line 13"/>
            <p:cNvSpPr>
              <a:spLocks noChangeShapeType="1"/>
            </p:cNvSpPr>
            <p:nvPr/>
          </p:nvSpPr>
          <p:spPr bwMode="auto">
            <a:xfrm>
              <a:off x="5012" y="2160"/>
              <a:ext cx="0" cy="99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29740" name="Text Box 14"/>
            <p:cNvSpPr txBox="1">
              <a:spLocks noChangeArrowheads="1"/>
            </p:cNvSpPr>
            <p:nvPr/>
          </p:nvSpPr>
          <p:spPr bwMode="auto">
            <a:xfrm>
              <a:off x="4433" y="2840"/>
              <a:ext cx="534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4900 N</a:t>
              </a:r>
            </a:p>
          </p:txBody>
        </p:sp>
      </p:grpSp>
      <p:sp>
        <p:nvSpPr>
          <p:cNvPr id="329738" name="Text Box 15"/>
          <p:cNvSpPr txBox="1">
            <a:spLocks noChangeArrowheads="1"/>
          </p:cNvSpPr>
          <p:nvPr/>
        </p:nvSpPr>
        <p:spPr bwMode="auto">
          <a:xfrm>
            <a:off x="7235825" y="3789363"/>
            <a:ext cx="5270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/>
              <a:t>F</a:t>
            </a:r>
            <a:r>
              <a:rPr lang="eu-ES" baseline="-25000"/>
              <a:t>L,A</a:t>
            </a:r>
            <a:endParaRPr lang="eu-ES"/>
          </a:p>
        </p:txBody>
      </p: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22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41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4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441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4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4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4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4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4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0" grpId="0" build="p" animBg="1"/>
      <p:bldP spid="644101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49EE42-FFA8-D140-913D-000F9A69F172}" type="slidenum">
              <a:rPr lang="eu-ES" sz="1400">
                <a:latin typeface="Times" charset="0"/>
              </a:rPr>
              <a:pPr/>
              <a:t>43</a:t>
            </a:fld>
            <a:endParaRPr lang="eu-ES" sz="1400">
              <a:latin typeface="Times" charset="0"/>
            </a:endParaRPr>
          </a:p>
        </p:txBody>
      </p:sp>
      <p:sp>
        <p:nvSpPr>
          <p:cNvPr id="330755" name="AutoShape 2"/>
          <p:cNvSpPr>
            <a:spLocks noChangeArrowheads="1"/>
          </p:cNvSpPr>
          <p:nvPr/>
        </p:nvSpPr>
        <p:spPr bwMode="auto">
          <a:xfrm>
            <a:off x="323850" y="1733550"/>
            <a:ext cx="8405813" cy="2182813"/>
          </a:xfrm>
          <a:prstGeom prst="parallelogram">
            <a:avLst>
              <a:gd name="adj" fmla="val 96273"/>
            </a:avLst>
          </a:prstGeom>
          <a:solidFill>
            <a:srgbClr val="FFDC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0756" name="AutoShape 3"/>
          <p:cNvSpPr>
            <a:spLocks noChangeArrowheads="1"/>
          </p:cNvSpPr>
          <p:nvPr/>
        </p:nvSpPr>
        <p:spPr bwMode="auto">
          <a:xfrm>
            <a:off x="801688" y="2036763"/>
            <a:ext cx="7623175" cy="1400175"/>
          </a:xfrm>
          <a:prstGeom prst="parallelogram">
            <a:avLst>
              <a:gd name="adj" fmla="val 96261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54340" name="Rectangle 4"/>
          <p:cNvSpPr>
            <a:spLocks noChangeArrowheads="1"/>
          </p:cNvSpPr>
          <p:nvPr/>
        </p:nvSpPr>
        <p:spPr bwMode="auto">
          <a:xfrm>
            <a:off x="669925" y="639074"/>
            <a:ext cx="786765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200 kg-ko txalupa ibaiaren korrontearen aurka higitzeko ertzetatik</a:t>
            </a:r>
          </a:p>
          <a:p>
            <a:pPr algn="ctr" eaLnBrk="1" hangingPunct="1"/>
            <a:r>
              <a:rPr lang="eu-ES"/>
              <a:t>Tiratzen dugu 300 N-eko indarrak eginez bien artean 60º-ko angelua osatzen badute.</a:t>
            </a:r>
          </a:p>
        </p:txBody>
      </p:sp>
      <p:sp>
        <p:nvSpPr>
          <p:cNvPr id="654341" name="Text Box 5"/>
          <p:cNvSpPr txBox="1">
            <a:spLocks noChangeArrowheads="1"/>
          </p:cNvSpPr>
          <p:nvPr/>
        </p:nvSpPr>
        <p:spPr bwMode="auto">
          <a:xfrm>
            <a:off x="2474913" y="4365625"/>
            <a:ext cx="4268787" cy="16430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Lehendabizi bi indarrak batu behar ditugu.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Baturaren balioa pertsona batek tiratuz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egin beharko lukeena izan beharko litzateke,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bi pertsonek bananduta egiten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dutenaren baturaren berdina izanik.</a:t>
            </a:r>
          </a:p>
        </p:txBody>
      </p:sp>
      <p:sp>
        <p:nvSpPr>
          <p:cNvPr id="330759" name="Arc 6"/>
          <p:cNvSpPr>
            <a:spLocks/>
          </p:cNvSpPr>
          <p:nvPr/>
        </p:nvSpPr>
        <p:spPr bwMode="auto">
          <a:xfrm>
            <a:off x="3724275" y="2189163"/>
            <a:ext cx="509588" cy="403225"/>
          </a:xfrm>
          <a:custGeom>
            <a:avLst/>
            <a:gdLst>
              <a:gd name="T0" fmla="*/ 10415365 w 21600"/>
              <a:gd name="T1" fmla="*/ 0 h 22528"/>
              <a:gd name="T2" fmla="*/ 10091422 w 21600"/>
              <a:gd name="T3" fmla="*/ 7217258 h 22528"/>
              <a:gd name="T4" fmla="*/ 0 w 21600"/>
              <a:gd name="T5" fmla="*/ 3456140 h 22528"/>
              <a:gd name="T6" fmla="*/ 0 60000 65536"/>
              <a:gd name="T7" fmla="*/ 0 60000 65536"/>
              <a:gd name="T8" fmla="*/ 0 60000 65536"/>
              <a:gd name="T9" fmla="*/ 0 w 21600"/>
              <a:gd name="T10" fmla="*/ 0 h 22528"/>
              <a:gd name="T11" fmla="*/ 21600 w 21600"/>
              <a:gd name="T12" fmla="*/ 22528 h 22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28" fill="none" extrusionOk="0">
                <a:moveTo>
                  <a:pt x="18713" y="-1"/>
                </a:moveTo>
                <a:cubicBezTo>
                  <a:pt x="20604" y="3280"/>
                  <a:pt x="21600" y="7001"/>
                  <a:pt x="21600" y="10788"/>
                </a:cubicBezTo>
                <a:cubicBezTo>
                  <a:pt x="21600" y="14953"/>
                  <a:pt x="20395" y="19031"/>
                  <a:pt x="18130" y="22527"/>
                </a:cubicBezTo>
              </a:path>
              <a:path w="21600" h="22528" stroke="0" extrusionOk="0">
                <a:moveTo>
                  <a:pt x="18713" y="-1"/>
                </a:moveTo>
                <a:cubicBezTo>
                  <a:pt x="20604" y="3280"/>
                  <a:pt x="21600" y="7001"/>
                  <a:pt x="21600" y="10788"/>
                </a:cubicBezTo>
                <a:cubicBezTo>
                  <a:pt x="21600" y="14953"/>
                  <a:pt x="20395" y="19031"/>
                  <a:pt x="18130" y="22527"/>
                </a:cubicBezTo>
                <a:lnTo>
                  <a:pt x="0" y="1078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0760" name="Text Box 7"/>
          <p:cNvSpPr txBox="1">
            <a:spLocks noChangeArrowheads="1"/>
          </p:cNvSpPr>
          <p:nvPr/>
        </p:nvSpPr>
        <p:spPr bwMode="auto">
          <a:xfrm>
            <a:off x="4318000" y="2224088"/>
            <a:ext cx="484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60º</a:t>
            </a:r>
          </a:p>
        </p:txBody>
      </p:sp>
      <p:sp>
        <p:nvSpPr>
          <p:cNvPr id="330761" name="Text Box 8"/>
          <p:cNvSpPr txBox="1">
            <a:spLocks noChangeArrowheads="1"/>
          </p:cNvSpPr>
          <p:nvPr/>
        </p:nvSpPr>
        <p:spPr bwMode="auto">
          <a:xfrm>
            <a:off x="3968750" y="294005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300 N</a:t>
            </a:r>
          </a:p>
        </p:txBody>
      </p:sp>
      <p:sp>
        <p:nvSpPr>
          <p:cNvPr id="330762" name="Text Box 9"/>
          <p:cNvSpPr txBox="1">
            <a:spLocks noChangeArrowheads="1"/>
          </p:cNvSpPr>
          <p:nvPr/>
        </p:nvSpPr>
        <p:spPr bwMode="auto">
          <a:xfrm>
            <a:off x="3860800" y="1676400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300 N</a:t>
            </a:r>
          </a:p>
        </p:txBody>
      </p:sp>
      <p:sp>
        <p:nvSpPr>
          <p:cNvPr id="654346" name="Rectangle 10"/>
          <p:cNvSpPr>
            <a:spLocks noChangeArrowheads="1"/>
          </p:cNvSpPr>
          <p:nvPr/>
        </p:nvSpPr>
        <p:spPr bwMode="auto">
          <a:xfrm>
            <a:off x="288925" y="737499"/>
            <a:ext cx="865981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Txaluparen mugimendua nolakoa izango da urarekin duen marruskadura indarra 450 N bada?</a:t>
            </a:r>
          </a:p>
        </p:txBody>
      </p:sp>
      <p:sp>
        <p:nvSpPr>
          <p:cNvPr id="330765" name="Line 58"/>
          <p:cNvSpPr>
            <a:spLocks noChangeShapeType="1"/>
          </p:cNvSpPr>
          <p:nvPr/>
        </p:nvSpPr>
        <p:spPr bwMode="auto">
          <a:xfrm flipH="1" flipV="1">
            <a:off x="3725863" y="2382838"/>
            <a:ext cx="1571625" cy="720725"/>
          </a:xfrm>
          <a:prstGeom prst="line">
            <a:avLst/>
          </a:prstGeom>
          <a:noFill/>
          <a:ln w="19050">
            <a:solidFill>
              <a:srgbClr val="C093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0768" name="Line 287"/>
          <p:cNvSpPr>
            <a:spLocks noChangeShapeType="1"/>
          </p:cNvSpPr>
          <p:nvPr/>
        </p:nvSpPr>
        <p:spPr bwMode="auto">
          <a:xfrm flipV="1">
            <a:off x="3708400" y="1274763"/>
            <a:ext cx="2379663" cy="1079500"/>
          </a:xfrm>
          <a:prstGeom prst="line">
            <a:avLst/>
          </a:prstGeom>
          <a:noFill/>
          <a:ln w="19050">
            <a:solidFill>
              <a:srgbClr val="C093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0769" name="Line 288"/>
          <p:cNvSpPr>
            <a:spLocks noChangeShapeType="1"/>
          </p:cNvSpPr>
          <p:nvPr/>
        </p:nvSpPr>
        <p:spPr bwMode="auto">
          <a:xfrm rot="1800000" flipV="1">
            <a:off x="3643313" y="2592388"/>
            <a:ext cx="1408112" cy="147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0770" name="Line 289"/>
          <p:cNvSpPr>
            <a:spLocks noChangeShapeType="1"/>
          </p:cNvSpPr>
          <p:nvPr/>
        </p:nvSpPr>
        <p:spPr bwMode="auto">
          <a:xfrm rot="-1800000">
            <a:off x="3644900" y="1998663"/>
            <a:ext cx="1476375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9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2873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0175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-15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81992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5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5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5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1000"/>
                                        <p:tgtEl>
                                          <p:spTgt spid="65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2" dur="1000"/>
                                        <p:tgtEl>
                                          <p:spTgt spid="65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5" dur="1000"/>
                                        <p:tgtEl>
                                          <p:spTgt spid="65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6543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54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543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5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65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5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5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65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340" grpId="0" build="p" animBg="1"/>
      <p:bldP spid="654340" grpId="1" build="allAtOnce" animBg="1"/>
      <p:bldP spid="654341" grpId="0" build="p" animBg="1"/>
      <p:bldP spid="654346" grpId="0" build="p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6AE068-2873-6749-8C56-E4C7BDFBA5A7}" type="slidenum">
              <a:rPr lang="eu-ES" sz="1400">
                <a:latin typeface="Times" charset="0"/>
              </a:rPr>
              <a:pPr/>
              <a:t>44</a:t>
            </a:fld>
            <a:endParaRPr lang="eu-ES" sz="1400">
              <a:latin typeface="Times" charset="0"/>
            </a:endParaRPr>
          </a:p>
        </p:txBody>
      </p:sp>
      <p:sp>
        <p:nvSpPr>
          <p:cNvPr id="656386" name="Rectangle 2"/>
          <p:cNvSpPr>
            <a:spLocks noChangeArrowheads="1"/>
          </p:cNvSpPr>
          <p:nvPr/>
        </p:nvSpPr>
        <p:spPr bwMode="auto">
          <a:xfrm>
            <a:off x="269875" y="624593"/>
            <a:ext cx="8855075" cy="9334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Bi indarren batura kalkulatzeko eskalan eta angelu egokiarekin marraztuko ditugu.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Errorea ahalik eta gutxien izan dadin, marrazkia handiena egiten saiatuko gara.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Erabiliko dugun eskala 1 cm: 50 N izango da, 300 N-eko indar bakoitzak 6 cm neurtzen duelarik.</a:t>
            </a:r>
          </a:p>
        </p:txBody>
      </p:sp>
      <p:sp>
        <p:nvSpPr>
          <p:cNvPr id="656387" name="Text Box 3"/>
          <p:cNvSpPr txBox="1">
            <a:spLocks noChangeArrowheads="1"/>
          </p:cNvSpPr>
          <p:nvPr/>
        </p:nvSpPr>
        <p:spPr bwMode="auto">
          <a:xfrm>
            <a:off x="1589088" y="561093"/>
            <a:ext cx="5986462" cy="13493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Bata bestearen ondoren ipiniko dugu.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Lehenaren jatorria bigarrenaren muturrarekin elkartzen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Batura bektorearen luzera kalkulatzen dugu: 10,4 cm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1 cm 50 N denez, baturaren balioa: 10,4 · 50 = 520 N izango da.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52513" y="3844925"/>
            <a:ext cx="1128712" cy="530225"/>
            <a:chOff x="663" y="2422"/>
            <a:chExt cx="711" cy="334"/>
          </a:xfrm>
        </p:grpSpPr>
        <p:sp>
          <p:nvSpPr>
            <p:cNvPr id="331793" name="Arc 5"/>
            <p:cNvSpPr>
              <a:spLocks/>
            </p:cNvSpPr>
            <p:nvPr/>
          </p:nvSpPr>
          <p:spPr bwMode="auto">
            <a:xfrm>
              <a:off x="663" y="2422"/>
              <a:ext cx="321" cy="334"/>
            </a:xfrm>
            <a:custGeom>
              <a:avLst/>
              <a:gdLst>
                <a:gd name="T0" fmla="*/ 4 w 21600"/>
                <a:gd name="T1" fmla="*/ 0 h 22528"/>
                <a:gd name="T2" fmla="*/ 4 w 21600"/>
                <a:gd name="T3" fmla="*/ 5 h 22528"/>
                <a:gd name="T4" fmla="*/ 0 w 21600"/>
                <a:gd name="T5" fmla="*/ 2 h 22528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528"/>
                <a:gd name="T11" fmla="*/ 21600 w 21600"/>
                <a:gd name="T12" fmla="*/ 22528 h 22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528" fill="none" extrusionOk="0">
                  <a:moveTo>
                    <a:pt x="18713" y="-1"/>
                  </a:moveTo>
                  <a:cubicBezTo>
                    <a:pt x="20604" y="3280"/>
                    <a:pt x="21600" y="7001"/>
                    <a:pt x="21600" y="10788"/>
                  </a:cubicBezTo>
                  <a:cubicBezTo>
                    <a:pt x="21600" y="14953"/>
                    <a:pt x="20395" y="19031"/>
                    <a:pt x="18130" y="22527"/>
                  </a:cubicBezTo>
                </a:path>
                <a:path w="21600" h="22528" stroke="0" extrusionOk="0">
                  <a:moveTo>
                    <a:pt x="18713" y="-1"/>
                  </a:moveTo>
                  <a:cubicBezTo>
                    <a:pt x="20604" y="3280"/>
                    <a:pt x="21600" y="7001"/>
                    <a:pt x="21600" y="10788"/>
                  </a:cubicBezTo>
                  <a:cubicBezTo>
                    <a:pt x="21600" y="14953"/>
                    <a:pt x="20395" y="19031"/>
                    <a:pt x="18130" y="22527"/>
                  </a:cubicBezTo>
                  <a:lnTo>
                    <a:pt x="0" y="1078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31794" name="Text Box 6"/>
            <p:cNvSpPr txBox="1">
              <a:spLocks noChangeArrowheads="1"/>
            </p:cNvSpPr>
            <p:nvPr/>
          </p:nvSpPr>
          <p:spPr bwMode="auto">
            <a:xfrm>
              <a:off x="1069" y="246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60º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717550" y="2206625"/>
            <a:ext cx="4321175" cy="798513"/>
            <a:chOff x="452" y="1390"/>
            <a:chExt cx="2722" cy="503"/>
          </a:xfrm>
        </p:grpSpPr>
        <p:sp>
          <p:nvSpPr>
            <p:cNvPr id="331791" name="Text Box 8"/>
            <p:cNvSpPr txBox="1">
              <a:spLocks noChangeArrowheads="1"/>
            </p:cNvSpPr>
            <p:nvPr/>
          </p:nvSpPr>
          <p:spPr bwMode="auto">
            <a:xfrm>
              <a:off x="1877" y="1390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300 N</a:t>
              </a:r>
            </a:p>
          </p:txBody>
        </p:sp>
        <p:sp>
          <p:nvSpPr>
            <p:cNvPr id="331792" name="Line 9"/>
            <p:cNvSpPr>
              <a:spLocks noChangeShapeType="1"/>
            </p:cNvSpPr>
            <p:nvPr/>
          </p:nvSpPr>
          <p:spPr bwMode="auto">
            <a:xfrm rot="19800000" flipV="1">
              <a:off x="452" y="1893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414838" y="3014663"/>
            <a:ext cx="4321175" cy="660400"/>
            <a:chOff x="440" y="3259"/>
            <a:chExt cx="2722" cy="416"/>
          </a:xfrm>
        </p:grpSpPr>
        <p:sp>
          <p:nvSpPr>
            <p:cNvPr id="331789" name="Text Box 11"/>
            <p:cNvSpPr txBox="1">
              <a:spLocks noChangeArrowheads="1"/>
            </p:cNvSpPr>
            <p:nvPr/>
          </p:nvSpPr>
          <p:spPr bwMode="auto">
            <a:xfrm>
              <a:off x="1602" y="3463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300 N</a:t>
              </a:r>
            </a:p>
          </p:txBody>
        </p:sp>
        <p:sp>
          <p:nvSpPr>
            <p:cNvPr id="331790" name="Line 12"/>
            <p:cNvSpPr>
              <a:spLocks noChangeShapeType="1"/>
            </p:cNvSpPr>
            <p:nvPr/>
          </p:nvSpPr>
          <p:spPr bwMode="auto">
            <a:xfrm rot="1800000">
              <a:off x="440" y="3259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698500" y="5173663"/>
            <a:ext cx="4321175" cy="660400"/>
            <a:chOff x="440" y="3259"/>
            <a:chExt cx="2722" cy="416"/>
          </a:xfrm>
        </p:grpSpPr>
        <p:sp>
          <p:nvSpPr>
            <p:cNvPr id="331787" name="Text Box 14"/>
            <p:cNvSpPr txBox="1">
              <a:spLocks noChangeArrowheads="1"/>
            </p:cNvSpPr>
            <p:nvPr/>
          </p:nvSpPr>
          <p:spPr bwMode="auto">
            <a:xfrm>
              <a:off x="1602" y="3463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300 N</a:t>
              </a:r>
            </a:p>
          </p:txBody>
        </p:sp>
        <p:sp>
          <p:nvSpPr>
            <p:cNvPr id="331788" name="Line 15"/>
            <p:cNvSpPr>
              <a:spLocks noChangeShapeType="1"/>
            </p:cNvSpPr>
            <p:nvPr/>
          </p:nvSpPr>
          <p:spPr bwMode="auto">
            <a:xfrm rot="1800000">
              <a:off x="440" y="3259"/>
              <a:ext cx="272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56400" name="Line 16"/>
          <p:cNvSpPr>
            <a:spLocks noChangeShapeType="1"/>
          </p:cNvSpPr>
          <p:nvPr/>
        </p:nvSpPr>
        <p:spPr bwMode="auto">
          <a:xfrm>
            <a:off x="1014413" y="4092575"/>
            <a:ext cx="74263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56401" name="Text Box 17"/>
          <p:cNvSpPr txBox="1">
            <a:spLocks noChangeArrowheads="1"/>
          </p:cNvSpPr>
          <p:nvPr/>
        </p:nvSpPr>
        <p:spPr bwMode="auto">
          <a:xfrm>
            <a:off x="4349750" y="4148138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520 N</a:t>
            </a: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-2873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10175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-15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991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5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65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5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6.40759E-7 L 0.40226 -0.3118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-15591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5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6" grpId="0" animBg="1"/>
      <p:bldP spid="656386" grpId="1" animBg="1"/>
      <p:bldP spid="656387" grpId="0" build="p" animBg="1"/>
      <p:bldP spid="656400" grpId="0" animBg="1"/>
      <p:bldP spid="65640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9E057E-957F-B942-A415-A07E46A3E78A}" type="slidenum">
              <a:rPr lang="eu-ES" sz="1400">
                <a:latin typeface="Times" charset="0"/>
              </a:rPr>
              <a:pPr/>
              <a:t>45</a:t>
            </a:fld>
            <a:endParaRPr lang="eu-ES" sz="1400">
              <a:latin typeface="Times" charset="0"/>
            </a:endParaRPr>
          </a:p>
        </p:txBody>
      </p:sp>
      <p:sp>
        <p:nvSpPr>
          <p:cNvPr id="332803" name="AutoShape 2"/>
          <p:cNvSpPr>
            <a:spLocks noChangeArrowheads="1"/>
          </p:cNvSpPr>
          <p:nvPr/>
        </p:nvSpPr>
        <p:spPr bwMode="auto">
          <a:xfrm>
            <a:off x="323850" y="1733550"/>
            <a:ext cx="8405813" cy="2182813"/>
          </a:xfrm>
          <a:prstGeom prst="parallelogram">
            <a:avLst>
              <a:gd name="adj" fmla="val 96273"/>
            </a:avLst>
          </a:prstGeom>
          <a:solidFill>
            <a:srgbClr val="FFDC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2804" name="AutoShape 3"/>
          <p:cNvSpPr>
            <a:spLocks noChangeArrowheads="1"/>
          </p:cNvSpPr>
          <p:nvPr/>
        </p:nvSpPr>
        <p:spPr bwMode="auto">
          <a:xfrm>
            <a:off x="801688" y="2036763"/>
            <a:ext cx="7623175" cy="1400175"/>
          </a:xfrm>
          <a:prstGeom prst="parallelogram">
            <a:avLst>
              <a:gd name="adj" fmla="val 96261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58610" name="Rectangle 178"/>
          <p:cNvSpPr>
            <a:spLocks noChangeArrowheads="1"/>
          </p:cNvSpPr>
          <p:nvPr/>
        </p:nvSpPr>
        <p:spPr bwMode="auto">
          <a:xfrm>
            <a:off x="1011238" y="781431"/>
            <a:ext cx="74898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Aurreko kasuarekin jarraituz, zein izango da txaluparen mugimendua</a:t>
            </a:r>
          </a:p>
          <a:p>
            <a:pPr algn="ctr" eaLnBrk="1" hangingPunct="1"/>
            <a:r>
              <a:rPr lang="eu-ES"/>
              <a:t> urraren marruskadura indarra txaluparekin 450 N bada? Txalupa 200 Kg-koa da.</a:t>
            </a:r>
          </a:p>
        </p:txBody>
      </p:sp>
      <p:sp>
        <p:nvSpPr>
          <p:cNvPr id="332807" name="Text Box 179"/>
          <p:cNvSpPr txBox="1">
            <a:spLocks noChangeArrowheads="1"/>
          </p:cNvSpPr>
          <p:nvPr/>
        </p:nvSpPr>
        <p:spPr bwMode="auto">
          <a:xfrm>
            <a:off x="4527550" y="2084388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520 N</a:t>
            </a:r>
          </a:p>
        </p:txBody>
      </p:sp>
      <p:sp>
        <p:nvSpPr>
          <p:cNvPr id="332808" name="Line 180"/>
          <p:cNvSpPr>
            <a:spLocks noChangeShapeType="1"/>
          </p:cNvSpPr>
          <p:nvPr/>
        </p:nvSpPr>
        <p:spPr bwMode="auto">
          <a:xfrm flipH="1" flipV="1">
            <a:off x="766763" y="2678113"/>
            <a:ext cx="250825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2809" name="Text Box 181"/>
          <p:cNvSpPr txBox="1">
            <a:spLocks noChangeArrowheads="1"/>
          </p:cNvSpPr>
          <p:nvPr/>
        </p:nvSpPr>
        <p:spPr bwMode="auto">
          <a:xfrm>
            <a:off x="1582738" y="2678113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450 N</a:t>
            </a:r>
          </a:p>
        </p:txBody>
      </p:sp>
      <p:sp>
        <p:nvSpPr>
          <p:cNvPr id="658614" name="Text Box 182"/>
          <p:cNvSpPr txBox="1">
            <a:spLocks noChangeArrowheads="1"/>
          </p:cNvSpPr>
          <p:nvPr/>
        </p:nvSpPr>
        <p:spPr bwMode="auto">
          <a:xfrm>
            <a:off x="323571" y="3903116"/>
            <a:ext cx="8488922" cy="255857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Txaluparengan eragiten duten indarren batura 520 </a:t>
            </a:r>
            <a:r>
              <a:rPr lang="eu-ES" dirty="0">
                <a:cs typeface="Arial" charset="0"/>
              </a:rPr>
              <a:t>−</a:t>
            </a:r>
            <a:r>
              <a:rPr lang="eu-ES" dirty="0"/>
              <a:t> 450 = 70 N da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Korrontearekiko paraleloa y eta pertsonak tiratzen ari diren mugimenduaren norabidean.. </a:t>
            </a:r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dirty="0"/>
              <a:t>70 N</a:t>
            </a:r>
            <a:endParaRPr lang="eu-ES" baseline="-25000" dirty="0"/>
          </a:p>
          <a:p>
            <a:pPr algn="ctr" eaLnBrk="1" hangingPunct="1">
              <a:lnSpc>
                <a:spcPct val="120000"/>
              </a:lnSpc>
            </a:pPr>
            <a:r>
              <a:rPr lang="eu-ES" dirty="0">
                <a:sym typeface="Euclid Symbol" charset="0"/>
              </a:rPr>
              <a:t>Indarren batura ez denez nulua, azelerazioa egongo da. Azelerazioaren balioa kalkulatzeko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>
                <a:sym typeface="Euclid Symbol" charset="0"/>
              </a:rPr>
              <a:t>dinamikaren 2. legea aplikatuko dugu:</a:t>
            </a:r>
          </a:p>
          <a:p>
            <a:pPr algn="ctr" eaLnBrk="1" hangingPunct="1">
              <a:lnSpc>
                <a:spcPct val="120000"/>
              </a:lnSpc>
            </a:pPr>
            <a:endParaRPr lang="eu-ES" dirty="0">
              <a:sym typeface="Euclid Symbol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eu-ES" dirty="0">
              <a:sym typeface="Euclid Symbol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eu-ES" dirty="0"/>
          </a:p>
        </p:txBody>
      </p:sp>
      <p:grpSp>
        <p:nvGrpSpPr>
          <p:cNvPr id="3" name="Group 183"/>
          <p:cNvGrpSpPr>
            <a:grpSpLocks/>
          </p:cNvGrpSpPr>
          <p:nvPr/>
        </p:nvGrpSpPr>
        <p:grpSpPr bwMode="auto">
          <a:xfrm>
            <a:off x="3162300" y="5794375"/>
            <a:ext cx="3289300" cy="679450"/>
            <a:chOff x="1923" y="2541"/>
            <a:chExt cx="2072" cy="428"/>
          </a:xfrm>
        </p:grpSpPr>
        <p:sp>
          <p:nvSpPr>
            <p:cNvPr id="332878" name="Text Box 184"/>
            <p:cNvSpPr txBox="1">
              <a:spLocks noChangeArrowheads="1"/>
            </p:cNvSpPr>
            <p:nvPr/>
          </p:nvSpPr>
          <p:spPr bwMode="auto">
            <a:xfrm>
              <a:off x="1923" y="2659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32879" name="Text Box 185"/>
            <p:cNvSpPr txBox="1">
              <a:spLocks noChangeArrowheads="1"/>
            </p:cNvSpPr>
            <p:nvPr/>
          </p:nvSpPr>
          <p:spPr bwMode="auto">
            <a:xfrm>
              <a:off x="2237" y="2541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dirty="0" smtClean="0"/>
                <a:t>(</a:t>
              </a:r>
              <a:r>
                <a:rPr lang="eu-ES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i="1" dirty="0" smtClean="0">
                  <a:cs typeface="Arial" charset="0"/>
                </a:rPr>
                <a:t>F</a:t>
              </a:r>
              <a:r>
                <a:rPr lang="eu-ES" dirty="0">
                  <a:cs typeface="Arial" charset="0"/>
                </a:rPr>
                <a:t>)</a:t>
              </a:r>
            </a:p>
          </p:txBody>
        </p:sp>
        <p:sp>
          <p:nvSpPr>
            <p:cNvPr id="332880" name="Line 186"/>
            <p:cNvSpPr>
              <a:spLocks noChangeShapeType="1"/>
            </p:cNvSpPr>
            <p:nvPr/>
          </p:nvSpPr>
          <p:spPr bwMode="auto">
            <a:xfrm>
              <a:off x="2237" y="2767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2881" name="Text Box 187"/>
            <p:cNvSpPr txBox="1">
              <a:spLocks noChangeArrowheads="1"/>
            </p:cNvSpPr>
            <p:nvPr/>
          </p:nvSpPr>
          <p:spPr bwMode="auto">
            <a:xfrm>
              <a:off x="2312" y="2751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</a:p>
          </p:txBody>
        </p:sp>
        <p:sp>
          <p:nvSpPr>
            <p:cNvPr id="332882" name="Text Box 188"/>
            <p:cNvSpPr txBox="1">
              <a:spLocks noChangeArrowheads="1"/>
            </p:cNvSpPr>
            <p:nvPr/>
          </p:nvSpPr>
          <p:spPr bwMode="auto">
            <a:xfrm>
              <a:off x="2807" y="2545"/>
              <a:ext cx="3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70 N</a:t>
              </a:r>
            </a:p>
          </p:txBody>
        </p:sp>
        <p:sp>
          <p:nvSpPr>
            <p:cNvPr id="332883" name="Line 189"/>
            <p:cNvSpPr>
              <a:spLocks noChangeShapeType="1"/>
            </p:cNvSpPr>
            <p:nvPr/>
          </p:nvSpPr>
          <p:spPr bwMode="auto">
            <a:xfrm flipV="1">
              <a:off x="2811" y="2769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2884" name="Text Box 190"/>
            <p:cNvSpPr txBox="1">
              <a:spLocks noChangeArrowheads="1"/>
            </p:cNvSpPr>
            <p:nvPr/>
          </p:nvSpPr>
          <p:spPr bwMode="auto">
            <a:xfrm>
              <a:off x="2797" y="2757"/>
              <a:ext cx="50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200 kg</a:t>
              </a:r>
            </a:p>
          </p:txBody>
        </p:sp>
        <p:sp>
          <p:nvSpPr>
            <p:cNvPr id="332885" name="Text Box 191"/>
            <p:cNvSpPr txBox="1">
              <a:spLocks noChangeArrowheads="1"/>
            </p:cNvSpPr>
            <p:nvPr/>
          </p:nvSpPr>
          <p:spPr bwMode="auto">
            <a:xfrm>
              <a:off x="3227" y="2662"/>
              <a:ext cx="76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= </a:t>
              </a:r>
              <a:r>
                <a:rPr lang="eu-ES"/>
                <a:t>0,35 m/s</a:t>
              </a:r>
              <a:r>
                <a:rPr lang="eu-ES" baseline="30000"/>
                <a:t>2</a:t>
              </a:r>
              <a:endParaRPr lang="eu-ES"/>
            </a:p>
          </p:txBody>
        </p:sp>
        <p:sp>
          <p:nvSpPr>
            <p:cNvPr id="332886" name="Text Box 192"/>
            <p:cNvSpPr txBox="1">
              <a:spLocks noChangeArrowheads="1"/>
            </p:cNvSpPr>
            <p:nvPr/>
          </p:nvSpPr>
          <p:spPr bwMode="auto">
            <a:xfrm>
              <a:off x="2626" y="2657"/>
              <a:ext cx="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=</a:t>
              </a:r>
            </a:p>
          </p:txBody>
        </p:sp>
      </p:grpSp>
      <p:sp>
        <p:nvSpPr>
          <p:cNvPr id="332813" name="Line 247"/>
          <p:cNvSpPr>
            <a:spLocks noChangeShapeType="1"/>
          </p:cNvSpPr>
          <p:nvPr/>
        </p:nvSpPr>
        <p:spPr bwMode="auto">
          <a:xfrm>
            <a:off x="3686175" y="2436813"/>
            <a:ext cx="3132138" cy="1587"/>
          </a:xfrm>
          <a:prstGeom prst="line">
            <a:avLst/>
          </a:prstGeom>
          <a:noFill/>
          <a:ln w="19050">
            <a:solidFill>
              <a:srgbClr val="C093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2814" name="Line 248"/>
          <p:cNvSpPr>
            <a:spLocks noChangeShapeType="1"/>
          </p:cNvSpPr>
          <p:nvPr/>
        </p:nvSpPr>
        <p:spPr bwMode="auto">
          <a:xfrm>
            <a:off x="3676650" y="2436813"/>
            <a:ext cx="2822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2815" name="Rectangle 249"/>
          <p:cNvSpPr>
            <a:spLocks noChangeArrowheads="1"/>
          </p:cNvSpPr>
          <p:nvPr/>
        </p:nvSpPr>
        <p:spPr bwMode="auto">
          <a:xfrm>
            <a:off x="6534150" y="2678113"/>
            <a:ext cx="771525" cy="45561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" name="Group 250"/>
          <p:cNvGrpSpPr>
            <a:grpSpLocks/>
          </p:cNvGrpSpPr>
          <p:nvPr/>
        </p:nvGrpSpPr>
        <p:grpSpPr bwMode="auto">
          <a:xfrm>
            <a:off x="3041650" y="3481388"/>
            <a:ext cx="936625" cy="366712"/>
            <a:chOff x="4785" y="503"/>
            <a:chExt cx="590" cy="231"/>
          </a:xfrm>
        </p:grpSpPr>
        <p:sp>
          <p:nvSpPr>
            <p:cNvPr id="332817" name="Text Box 251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2818" name="Line 252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2819" name="Line 253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2820" name="Group 254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2821" name="Line 255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2822" name="Group 256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2823" name="Line 257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2824" name="Line 258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pic>
        <p:nvPicPr>
          <p:cNvPr id="26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24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586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5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5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586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5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5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5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5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5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8610" grpId="0" build="p" animBg="1"/>
      <p:bldP spid="658614" grpId="0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8BF8B2-0FD4-1E47-99B8-412C83DA01C5}" type="slidenum">
              <a:rPr lang="eu-ES" sz="1400">
                <a:latin typeface="Times" charset="0"/>
              </a:rPr>
              <a:pPr/>
              <a:t>46</a:t>
            </a:fld>
            <a:endParaRPr lang="eu-ES" sz="1400">
              <a:latin typeface="Times" charset="0"/>
            </a:endParaRPr>
          </a:p>
        </p:txBody>
      </p:sp>
      <p:sp>
        <p:nvSpPr>
          <p:cNvPr id="333827" name="AutoShape 2"/>
          <p:cNvSpPr>
            <a:spLocks noChangeArrowheads="1"/>
          </p:cNvSpPr>
          <p:nvPr/>
        </p:nvSpPr>
        <p:spPr bwMode="auto">
          <a:xfrm>
            <a:off x="323850" y="1733550"/>
            <a:ext cx="8405813" cy="2182813"/>
          </a:xfrm>
          <a:prstGeom prst="parallelogram">
            <a:avLst>
              <a:gd name="adj" fmla="val 96273"/>
            </a:avLst>
          </a:prstGeom>
          <a:solidFill>
            <a:srgbClr val="FFDC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3828" name="AutoShape 3"/>
          <p:cNvSpPr>
            <a:spLocks noChangeArrowheads="1"/>
          </p:cNvSpPr>
          <p:nvPr/>
        </p:nvSpPr>
        <p:spPr bwMode="auto">
          <a:xfrm>
            <a:off x="801688" y="2036763"/>
            <a:ext cx="7623175" cy="1400175"/>
          </a:xfrm>
          <a:prstGeom prst="parallelogram">
            <a:avLst>
              <a:gd name="adj" fmla="val 96261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33830" name="Text Box 178"/>
          <p:cNvSpPr txBox="1">
            <a:spLocks noChangeArrowheads="1"/>
          </p:cNvSpPr>
          <p:nvPr/>
        </p:nvSpPr>
        <p:spPr bwMode="auto">
          <a:xfrm>
            <a:off x="4527550" y="2084388"/>
            <a:ext cx="725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520 N</a:t>
            </a:r>
          </a:p>
        </p:txBody>
      </p:sp>
      <p:sp>
        <p:nvSpPr>
          <p:cNvPr id="333831" name="Line 179"/>
          <p:cNvSpPr>
            <a:spLocks noChangeShapeType="1"/>
          </p:cNvSpPr>
          <p:nvPr/>
        </p:nvSpPr>
        <p:spPr bwMode="auto">
          <a:xfrm flipH="1" flipV="1">
            <a:off x="766763" y="2678113"/>
            <a:ext cx="250825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3832" name="Text Box 180"/>
          <p:cNvSpPr txBox="1">
            <a:spLocks noChangeArrowheads="1"/>
          </p:cNvSpPr>
          <p:nvPr/>
        </p:nvSpPr>
        <p:spPr bwMode="auto">
          <a:xfrm>
            <a:off x="1582738" y="2678113"/>
            <a:ext cx="7254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450 N</a:t>
            </a:r>
          </a:p>
        </p:txBody>
      </p:sp>
      <p:sp>
        <p:nvSpPr>
          <p:cNvPr id="333834" name="Line 235"/>
          <p:cNvSpPr>
            <a:spLocks noChangeShapeType="1"/>
          </p:cNvSpPr>
          <p:nvPr/>
        </p:nvSpPr>
        <p:spPr bwMode="auto">
          <a:xfrm>
            <a:off x="3686175" y="2436813"/>
            <a:ext cx="3132138" cy="1587"/>
          </a:xfrm>
          <a:prstGeom prst="line">
            <a:avLst/>
          </a:prstGeom>
          <a:noFill/>
          <a:ln w="19050">
            <a:solidFill>
              <a:srgbClr val="C0932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3835" name="Line 236"/>
          <p:cNvSpPr>
            <a:spLocks noChangeShapeType="1"/>
          </p:cNvSpPr>
          <p:nvPr/>
        </p:nvSpPr>
        <p:spPr bwMode="auto">
          <a:xfrm>
            <a:off x="3676650" y="2436813"/>
            <a:ext cx="2822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3836" name="Rectangle 237"/>
          <p:cNvSpPr>
            <a:spLocks noChangeArrowheads="1"/>
          </p:cNvSpPr>
          <p:nvPr/>
        </p:nvSpPr>
        <p:spPr bwMode="auto">
          <a:xfrm>
            <a:off x="6534150" y="2678113"/>
            <a:ext cx="771525" cy="45561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60718" name="Rectangle 238"/>
          <p:cNvSpPr>
            <a:spLocks noChangeArrowheads="1"/>
          </p:cNvSpPr>
          <p:nvPr/>
        </p:nvSpPr>
        <p:spPr bwMode="auto">
          <a:xfrm>
            <a:off x="1074738" y="804863"/>
            <a:ext cx="705802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Hasi eta 5 s-etara txaluparen mugimendua kalkula ezazu egin diren indarrak</a:t>
            </a:r>
          </a:p>
          <a:p>
            <a:pPr algn="ctr" eaLnBrk="1" hangingPunct="1"/>
            <a:r>
              <a:rPr lang="eu-ES"/>
              <a:t>konstanteak izan direla suposatuz.</a:t>
            </a:r>
          </a:p>
        </p:txBody>
      </p:sp>
      <p:sp>
        <p:nvSpPr>
          <p:cNvPr id="660719" name="Text Box 239"/>
          <p:cNvSpPr txBox="1">
            <a:spLocks noChangeArrowheads="1"/>
          </p:cNvSpPr>
          <p:nvPr/>
        </p:nvSpPr>
        <p:spPr bwMode="auto">
          <a:xfrm>
            <a:off x="1296988" y="4430713"/>
            <a:ext cx="6548437" cy="16430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Indarrak konstanteak izan badira, azelerazioa </a:t>
            </a:r>
            <a:r>
              <a:rPr lang="eu-ES" i="1"/>
              <a:t>a</a:t>
            </a:r>
            <a:r>
              <a:rPr lang="eu-ES"/>
              <a:t> = 0,35 m/s</a:t>
            </a:r>
            <a:r>
              <a:rPr lang="eu-ES" baseline="30000"/>
              <a:t>2</a:t>
            </a:r>
            <a:r>
              <a:rPr lang="eu-ES"/>
              <a:t> izango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>
                <a:sym typeface="Euclid Symbol" charset="0"/>
              </a:rPr>
              <a:t>5 s-etan abiadura kalkulatzeko, abiadura, denbora eta azelerazioaren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>
                <a:sym typeface="Euclid Symbol" charset="0"/>
              </a:rPr>
              <a:t>erlazioa ematen digun ekuazioa aplikatuko dugu</a:t>
            </a:r>
            <a:r>
              <a:rPr lang="eu-ES"/>
              <a:t>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</a:t>
            </a:r>
            <a:r>
              <a:rPr lang="eu-ES"/>
              <a:t> = </a:t>
            </a:r>
            <a:r>
              <a:rPr lang="eu-ES" i="1"/>
              <a:t>v</a:t>
            </a:r>
            <a:r>
              <a:rPr lang="eu-ES" baseline="-25000"/>
              <a:t>0</a:t>
            </a:r>
            <a:r>
              <a:rPr lang="eu-ES"/>
              <a:t> + </a:t>
            </a:r>
            <a:r>
              <a:rPr lang="eu-ES" i="1"/>
              <a:t>a t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</a:t>
            </a:r>
            <a:r>
              <a:rPr lang="eu-ES"/>
              <a:t> = 0 + 0,35 · 5 = 1,75 m/s</a:t>
            </a:r>
          </a:p>
        </p:txBody>
      </p:sp>
      <p:grpSp>
        <p:nvGrpSpPr>
          <p:cNvPr id="333839" name="Group 240"/>
          <p:cNvGrpSpPr>
            <a:grpSpLocks/>
          </p:cNvGrpSpPr>
          <p:nvPr/>
        </p:nvGrpSpPr>
        <p:grpSpPr bwMode="auto">
          <a:xfrm>
            <a:off x="3041650" y="3481388"/>
            <a:ext cx="936625" cy="366712"/>
            <a:chOff x="4785" y="503"/>
            <a:chExt cx="590" cy="231"/>
          </a:xfrm>
        </p:grpSpPr>
        <p:sp>
          <p:nvSpPr>
            <p:cNvPr id="333840" name="Text Box 241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3841" name="Line 242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3842" name="Line 243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3843" name="Group 244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3844" name="Line 245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3845" name="Group 246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3846" name="Line 247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3847" name="Line 248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pic>
        <p:nvPicPr>
          <p:cNvPr id="25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11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07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0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60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607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60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60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60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607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607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0718" grpId="0" build="p" animBg="1"/>
      <p:bldP spid="660719" grpId="0" build="p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3B9E64-0545-534A-98A2-308A546E7FE6}" type="slidenum">
              <a:rPr lang="eu-ES" sz="1400">
                <a:latin typeface="Times" charset="0"/>
              </a:rPr>
              <a:pPr/>
              <a:t>47</a:t>
            </a:fld>
            <a:endParaRPr lang="eu-ES" sz="1400">
              <a:latin typeface="Times" charset="0"/>
            </a:endParaRPr>
          </a:p>
        </p:txBody>
      </p:sp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260350" y="4621213"/>
            <a:ext cx="8629650" cy="1643062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Ekuazioak soluzioa duenez, talka gertatuko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Denbora kontatzen hasi eta 4,23 s-tara gertatzen da talka.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Beste emaitza, 15,77 s-takoak, ez du esanahi fisikorik.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Kontutan izan behar dugu, kamioia egongo ez balitz, kotxeak gelditzeko 10 s beharko lituzke.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Horrela, kotxearen mugimenduaren ekuazioak 0 eta 10 segunduen artean balio du.</a:t>
            </a:r>
          </a:p>
        </p:txBody>
      </p:sp>
      <p:sp>
        <p:nvSpPr>
          <p:cNvPr id="662531" name="Text Box 3"/>
          <p:cNvSpPr txBox="1">
            <a:spLocks noChangeArrowheads="1"/>
          </p:cNvSpPr>
          <p:nvPr/>
        </p:nvSpPr>
        <p:spPr bwMode="auto">
          <a:xfrm>
            <a:off x="619125" y="4911725"/>
            <a:ext cx="7915275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Kotxea eta kamioiaren arteko talkaren baldintza kotxearen posizioa </a:t>
            </a:r>
            <a:r>
              <a:rPr lang="eu-ES" i="1"/>
              <a:t>e</a:t>
            </a:r>
            <a:r>
              <a:rPr lang="eu-ES"/>
              <a:t> = 0 m izatea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Ekuazioan ordezkatuta, emaitzak hauek dira:</a:t>
            </a:r>
          </a:p>
        </p:txBody>
      </p:sp>
      <p:sp>
        <p:nvSpPr>
          <p:cNvPr id="662532" name="Text Box 4"/>
          <p:cNvSpPr txBox="1">
            <a:spLocks noChangeArrowheads="1"/>
          </p:cNvSpPr>
          <p:nvPr/>
        </p:nvSpPr>
        <p:spPr bwMode="auto">
          <a:xfrm>
            <a:off x="1462088" y="3236913"/>
            <a:ext cx="6234112" cy="1055687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Irizpide horrekin, kotxearen hasierako abiadura positiboa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Azelerazioak abiaduraren aurkako ikurra du, dezeleratzen ari baita.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Ondorioz, azelerazioa negatiboa da eta </a:t>
            </a:r>
            <a:r>
              <a:rPr lang="eu-ES">
                <a:cs typeface="Arial" charset="0"/>
              </a:rPr>
              <a:t>−3 m/s</a:t>
            </a:r>
            <a:r>
              <a:rPr lang="eu-ES" baseline="30000">
                <a:cs typeface="Arial" charset="0"/>
              </a:rPr>
              <a:t>2</a:t>
            </a:r>
            <a:r>
              <a:rPr lang="eu-ES">
                <a:cs typeface="Arial" charset="0"/>
              </a:rPr>
              <a:t>.</a:t>
            </a:r>
          </a:p>
        </p:txBody>
      </p:sp>
      <p:sp>
        <p:nvSpPr>
          <p:cNvPr id="662533" name="Rectangle 5"/>
          <p:cNvSpPr>
            <a:spLocks noChangeArrowheads="1"/>
          </p:cNvSpPr>
          <p:nvPr/>
        </p:nvSpPr>
        <p:spPr bwMode="auto">
          <a:xfrm>
            <a:off x="685800" y="725913"/>
            <a:ext cx="80422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1200 kg-ko kotxea 30 m/s-ko abiadurarekin doa. Gidaria 24 000 Kg-ko kamioitik</a:t>
            </a:r>
          </a:p>
          <a:p>
            <a:pPr algn="ctr" eaLnBrk="1" hangingPunct="1"/>
            <a:r>
              <a:rPr lang="eu-ES" dirty="0"/>
              <a:t> 100 m.-tara pausagunean dagoenean 3 m/s</a:t>
            </a:r>
            <a:r>
              <a:rPr lang="eu-ES" baseline="30000" dirty="0"/>
              <a:t>2</a:t>
            </a:r>
            <a:r>
              <a:rPr lang="eu-ES" dirty="0"/>
              <a:t> azelerazioarekin dezeleratzen hasten da.</a:t>
            </a:r>
          </a:p>
        </p:txBody>
      </p:sp>
      <p:sp>
        <p:nvSpPr>
          <p:cNvPr id="334855" name="Rectangle 6"/>
          <p:cNvSpPr>
            <a:spLocks noChangeArrowheads="1"/>
          </p:cNvSpPr>
          <p:nvPr/>
        </p:nvSpPr>
        <p:spPr bwMode="auto">
          <a:xfrm>
            <a:off x="-73025" y="2235200"/>
            <a:ext cx="9324975" cy="3127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2535" name="Rectangle 7"/>
          <p:cNvSpPr>
            <a:spLocks noChangeArrowheads="1"/>
          </p:cNvSpPr>
          <p:nvPr/>
        </p:nvSpPr>
        <p:spPr bwMode="auto">
          <a:xfrm>
            <a:off x="2544763" y="925512"/>
            <a:ext cx="40544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Kotxeak eta kamioiak talka egingo al dute?</a:t>
            </a:r>
          </a:p>
        </p:txBody>
      </p:sp>
      <p:sp>
        <p:nvSpPr>
          <p:cNvPr id="662538" name="Text Box 10"/>
          <p:cNvSpPr txBox="1">
            <a:spLocks noChangeArrowheads="1"/>
          </p:cNvSpPr>
          <p:nvPr/>
        </p:nvSpPr>
        <p:spPr bwMode="auto">
          <a:xfrm>
            <a:off x="1444625" y="3565525"/>
            <a:ext cx="6583363" cy="5905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u-ES"/>
              <a:t>Erreferentzia puntua eta ikurren irizpidea kalkulatu behar da. Marrazkiko erreferentzia puntua eta ikurren irizpidea aukeratzen dugu.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935663" y="2273300"/>
            <a:ext cx="936625" cy="366713"/>
            <a:chOff x="4785" y="503"/>
            <a:chExt cx="590" cy="231"/>
          </a:xfrm>
        </p:grpSpPr>
        <p:sp>
          <p:nvSpPr>
            <p:cNvPr id="334870" name="Text Box 12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4871" name="Line 13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4872" name="Line 14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4873" name="Group 15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4874" name="Line 16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4875" name="Group 17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4876" name="Line 18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4877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78013" y="1703388"/>
            <a:ext cx="4522787" cy="384175"/>
            <a:chOff x="1183" y="1073"/>
            <a:chExt cx="2849" cy="242"/>
          </a:xfrm>
        </p:grpSpPr>
        <p:sp>
          <p:nvSpPr>
            <p:cNvPr id="334868" name="Line 21"/>
            <p:cNvSpPr>
              <a:spLocks noChangeShapeType="1"/>
            </p:cNvSpPr>
            <p:nvPr/>
          </p:nvSpPr>
          <p:spPr bwMode="auto">
            <a:xfrm>
              <a:off x="1183" y="1315"/>
              <a:ext cx="284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4869" name="Text Box 22"/>
            <p:cNvSpPr txBox="1">
              <a:spLocks noChangeArrowheads="1"/>
            </p:cNvSpPr>
            <p:nvPr/>
          </p:nvSpPr>
          <p:spPr bwMode="auto">
            <a:xfrm>
              <a:off x="2372" y="1073"/>
              <a:ext cx="4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100 m</a:t>
              </a:r>
            </a:p>
          </p:txBody>
        </p:sp>
      </p:grpSp>
      <p:sp>
        <p:nvSpPr>
          <p:cNvPr id="662551" name="Text Box 23"/>
          <p:cNvSpPr txBox="1">
            <a:spLocks noChangeArrowheads="1"/>
          </p:cNvSpPr>
          <p:nvPr/>
        </p:nvSpPr>
        <p:spPr bwMode="auto">
          <a:xfrm>
            <a:off x="439738" y="1098550"/>
            <a:ext cx="121761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</a:rPr>
              <a:t>v</a:t>
            </a:r>
            <a:r>
              <a:rPr lang="eu-ES" baseline="-25000">
                <a:ea typeface="+mn-ea"/>
              </a:rPr>
              <a:t>0</a:t>
            </a:r>
            <a:r>
              <a:rPr lang="eu-ES">
                <a:ea typeface="+mn-ea"/>
              </a:rPr>
              <a:t> = 30 m/s</a:t>
            </a:r>
            <a:endParaRPr lang="eu-ES" i="1">
              <a:ea typeface="+mn-ea"/>
            </a:endParaRPr>
          </a:p>
        </p:txBody>
      </p:sp>
      <p:sp>
        <p:nvSpPr>
          <p:cNvPr id="662552" name="Line 24"/>
          <p:cNvSpPr>
            <a:spLocks noChangeShapeType="1"/>
          </p:cNvSpPr>
          <p:nvPr/>
        </p:nvSpPr>
        <p:spPr bwMode="auto">
          <a:xfrm>
            <a:off x="817563" y="1609725"/>
            <a:ext cx="527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62553" name="Text Box 25"/>
          <p:cNvSpPr txBox="1">
            <a:spLocks noChangeArrowheads="1"/>
          </p:cNvSpPr>
          <p:nvPr/>
        </p:nvSpPr>
        <p:spPr bwMode="auto">
          <a:xfrm>
            <a:off x="441325" y="2325688"/>
            <a:ext cx="1235075" cy="2762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tIns="10800" bIns="10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i="1">
                <a:cs typeface="Arial" charset="0"/>
              </a:rPr>
              <a:t>a </a:t>
            </a:r>
            <a:r>
              <a:rPr lang="eu-ES">
                <a:cs typeface="Arial" charset="0"/>
              </a:rPr>
              <a:t>= −3 m/s</a:t>
            </a:r>
            <a:r>
              <a:rPr lang="eu-ES" baseline="30000">
                <a:cs typeface="Arial" charset="0"/>
              </a:rPr>
              <a:t>2</a:t>
            </a:r>
            <a:endParaRPr lang="eu-ES">
              <a:cs typeface="Arial" charset="0"/>
            </a:endParaRPr>
          </a:p>
        </p:txBody>
      </p:sp>
      <p:sp>
        <p:nvSpPr>
          <p:cNvPr id="662554" name="Text Box 26"/>
          <p:cNvSpPr txBox="1">
            <a:spLocks noChangeArrowheads="1"/>
          </p:cNvSpPr>
          <p:nvPr/>
        </p:nvSpPr>
        <p:spPr bwMode="auto">
          <a:xfrm>
            <a:off x="1947863" y="3194050"/>
            <a:ext cx="5295900" cy="468313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Kotxearentzat mugimenduaren ekuazioak idatziko ditugu</a:t>
            </a:r>
          </a:p>
        </p:txBody>
      </p:sp>
      <p:sp>
        <p:nvSpPr>
          <p:cNvPr id="662555" name="Rectangle 27"/>
          <p:cNvSpPr>
            <a:spLocks noChangeArrowheads="1"/>
          </p:cNvSpPr>
          <p:nvPr/>
        </p:nvSpPr>
        <p:spPr bwMode="auto">
          <a:xfrm>
            <a:off x="3059113" y="5862638"/>
            <a:ext cx="3024187" cy="6635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0" tIns="82800" rIns="360000" bIns="82800" anchor="ctr">
            <a:spAutoFit/>
          </a:bodyPr>
          <a:lstStyle/>
          <a:p>
            <a:pPr algn="ctr" eaLnBrk="1" hangingPunct="1"/>
            <a:r>
              <a:rPr lang="eu-ES"/>
              <a:t>0 = </a:t>
            </a:r>
            <a:r>
              <a:rPr lang="eu-ES">
                <a:cs typeface="Arial" charset="0"/>
              </a:rPr>
              <a:t>−</a:t>
            </a:r>
            <a:r>
              <a:rPr lang="eu-ES"/>
              <a:t>100  +  30 </a:t>
            </a:r>
            <a:r>
              <a:rPr lang="eu-ES" i="1"/>
              <a:t>t</a:t>
            </a:r>
            <a:r>
              <a:rPr lang="eu-ES"/>
              <a:t>  </a:t>
            </a:r>
            <a:r>
              <a:rPr lang="eu-ES">
                <a:cs typeface="Arial" charset="0"/>
              </a:rPr>
              <a:t>− 1,5</a:t>
            </a:r>
            <a:r>
              <a:rPr lang="eu-ES"/>
              <a:t> </a:t>
            </a:r>
            <a:r>
              <a:rPr lang="eu-ES" i="1"/>
              <a:t>t</a:t>
            </a:r>
            <a:r>
              <a:rPr lang="eu-ES" baseline="30000"/>
              <a:t> 2</a:t>
            </a:r>
          </a:p>
          <a:p>
            <a:pPr algn="ctr" eaLnBrk="1" hangingPunct="1"/>
            <a:r>
              <a:rPr lang="eu-ES" i="1"/>
              <a:t>t</a:t>
            </a:r>
            <a:r>
              <a:rPr lang="eu-ES" baseline="-25000"/>
              <a:t>1</a:t>
            </a:r>
            <a:r>
              <a:rPr lang="eu-ES"/>
              <a:t> = 4,23 s;   </a:t>
            </a:r>
            <a:r>
              <a:rPr lang="eu-ES" i="1"/>
              <a:t>t</a:t>
            </a:r>
            <a:r>
              <a:rPr lang="eu-ES" baseline="-25000"/>
              <a:t>2</a:t>
            </a:r>
            <a:r>
              <a:rPr lang="eu-ES"/>
              <a:t> = 15,77 s</a:t>
            </a:r>
            <a:endParaRPr lang="eu-ES" i="1"/>
          </a:p>
        </p:txBody>
      </p:sp>
      <p:sp>
        <p:nvSpPr>
          <p:cNvPr id="662556" name="Rectangle 28"/>
          <p:cNvSpPr>
            <a:spLocks noChangeArrowheads="1"/>
          </p:cNvSpPr>
          <p:nvPr/>
        </p:nvSpPr>
        <p:spPr bwMode="auto">
          <a:xfrm>
            <a:off x="2817813" y="3975100"/>
            <a:ext cx="3506787" cy="6635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0" tIns="82800" rIns="360000" bIns="82800" anchor="ctr">
            <a:spAutoFit/>
          </a:bodyPr>
          <a:lstStyle/>
          <a:p>
            <a:pPr algn="ctr" eaLnBrk="1" hangingPunct="1"/>
            <a:r>
              <a:rPr lang="eu-ES" i="1"/>
              <a:t>e</a:t>
            </a:r>
            <a:r>
              <a:rPr lang="eu-ES"/>
              <a:t> = </a:t>
            </a:r>
            <a:r>
              <a:rPr lang="eu-ES">
                <a:cs typeface="Arial" charset="0"/>
              </a:rPr>
              <a:t>−</a:t>
            </a:r>
            <a:r>
              <a:rPr lang="eu-ES"/>
              <a:t>100  +  30 </a:t>
            </a:r>
            <a:r>
              <a:rPr lang="eu-ES" i="1"/>
              <a:t>t</a:t>
            </a:r>
            <a:r>
              <a:rPr lang="eu-ES"/>
              <a:t>  +  0,5·(</a:t>
            </a:r>
            <a:r>
              <a:rPr lang="eu-ES">
                <a:cs typeface="Arial" charset="0"/>
              </a:rPr>
              <a:t>−</a:t>
            </a:r>
            <a:r>
              <a:rPr lang="eu-ES"/>
              <a:t>3) </a:t>
            </a:r>
            <a:r>
              <a:rPr lang="eu-ES" i="1"/>
              <a:t>t</a:t>
            </a:r>
            <a:r>
              <a:rPr lang="eu-ES" baseline="30000"/>
              <a:t> 2</a:t>
            </a:r>
          </a:p>
          <a:p>
            <a:pPr algn="ctr" eaLnBrk="1" hangingPunct="1"/>
            <a:r>
              <a:rPr lang="eu-ES" i="1"/>
              <a:t>v</a:t>
            </a:r>
            <a:r>
              <a:rPr lang="eu-ES"/>
              <a:t> = 30 </a:t>
            </a:r>
            <a:r>
              <a:rPr lang="eu-ES">
                <a:cs typeface="Arial" charset="0"/>
              </a:rPr>
              <a:t>−</a:t>
            </a:r>
            <a:r>
              <a:rPr lang="eu-ES"/>
              <a:t> 3 </a:t>
            </a:r>
            <a:r>
              <a:rPr lang="eu-ES" i="1"/>
              <a:t>t</a:t>
            </a:r>
          </a:p>
        </p:txBody>
      </p:sp>
      <p:pic>
        <p:nvPicPr>
          <p:cNvPr id="3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39251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25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6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2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6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6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625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625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6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6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62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662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2000"/>
                                        <p:tgtEl>
                                          <p:spTgt spid="66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66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66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662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6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66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66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662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6625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1000"/>
                                        <p:tgtEl>
                                          <p:spTgt spid="66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66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66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62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1000"/>
                                        <p:tgtEl>
                                          <p:spTgt spid="66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1344 " pathEditMode="relative" ptsTypes="AA">
                                      <p:cBhvr>
                                        <p:cTn id="151" dur="2000" fill="hold"/>
                                        <p:tgtEl>
                                          <p:spTgt spid="662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1344 " pathEditMode="relative" ptsTypes="AA">
                                      <p:cBhvr>
                                        <p:cTn id="153" dur="2000" fill="hold"/>
                                        <p:tgtEl>
                                          <p:spTgt spid="662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31344 " pathEditMode="relative" ptsTypes="AA">
                                      <p:cBhvr>
                                        <p:cTn id="155" dur="2000" fill="hold"/>
                                        <p:tgtEl>
                                          <p:spTgt spid="662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6625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2000"/>
                                        <p:tgtEl>
                                          <p:spTgt spid="66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2000"/>
                                        <p:tgtEl>
                                          <p:spTgt spid="66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2000"/>
                                        <p:tgtEl>
                                          <p:spTgt spid="66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2000"/>
                                        <p:tgtEl>
                                          <p:spTgt spid="66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2000"/>
                                        <p:tgtEl>
                                          <p:spTgt spid="66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0" grpId="0" build="p" animBg="1"/>
      <p:bldP spid="662531" grpId="0" build="p" animBg="1"/>
      <p:bldP spid="662531" grpId="1" build="allAtOnce" animBg="1"/>
      <p:bldP spid="662532" grpId="0" build="p" animBg="1"/>
      <p:bldP spid="662532" grpId="1" build="allAtOnce" animBg="1"/>
      <p:bldP spid="662533" grpId="0" build="p" animBg="1"/>
      <p:bldP spid="662533" grpId="1" build="allAtOnce" animBg="1"/>
      <p:bldP spid="662535" grpId="0" build="p" animBg="1"/>
      <p:bldP spid="662538" grpId="0" animBg="1"/>
      <p:bldP spid="662538" grpId="1" animBg="1"/>
      <p:bldP spid="662551" grpId="0" animBg="1"/>
      <p:bldP spid="662552" grpId="0" animBg="1"/>
      <p:bldP spid="662553" grpId="0" animBg="1"/>
      <p:bldP spid="662554" grpId="0" build="p" animBg="1"/>
      <p:bldP spid="662554" grpId="1" build="allAtOnce" animBg="1"/>
      <p:bldP spid="662555" grpId="0" build="p" animBg="1"/>
      <p:bldP spid="662555" grpId="1" build="allAtOnce" animBg="1"/>
      <p:bldP spid="662556" grpId="0" animBg="1"/>
      <p:bldP spid="662556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E9DE49-6D93-224F-BA4A-0FD4C8A9E142}" type="slidenum">
              <a:rPr lang="eu-ES" sz="1400">
                <a:latin typeface="Times" charset="0"/>
              </a:rPr>
              <a:pPr/>
              <a:t>48</a:t>
            </a:fld>
            <a:endParaRPr lang="eu-ES" sz="1400">
              <a:latin typeface="Times" charset="0"/>
            </a:endParaRPr>
          </a:p>
        </p:txBody>
      </p:sp>
      <p:sp>
        <p:nvSpPr>
          <p:cNvPr id="335875" name="Rectangle 2"/>
          <p:cNvSpPr>
            <a:spLocks noChangeArrowheads="1"/>
          </p:cNvSpPr>
          <p:nvPr/>
        </p:nvSpPr>
        <p:spPr bwMode="auto">
          <a:xfrm>
            <a:off x="-73025" y="2235200"/>
            <a:ext cx="9324975" cy="3127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93663" y="3716338"/>
            <a:ext cx="9026525" cy="1727200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Kotxea eta kamioiaren arteko talka </a:t>
            </a:r>
            <a:r>
              <a:rPr lang="eu-ES" sz="1700" b="1">
                <a:solidFill>
                  <a:srgbClr val="CC3300"/>
                </a:solidFill>
              </a:rPr>
              <a:t>elkarrekintza da</a:t>
            </a:r>
            <a:r>
              <a:rPr lang="eu-ES"/>
              <a:t>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Elkarrekintza guztietan bi indar berdin eta aurkako noranzkoa dute,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Elkarrekintzan dauden gorputzei aplikatuta.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Horrela,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sz="1700" b="1">
                <a:solidFill>
                  <a:srgbClr val="3333CC"/>
                </a:solidFill>
              </a:rPr>
              <a:t>kotxeak kamioiari bultzatzen dio kamioiak kotxeari bultzatzen dion indar berdinarekin</a:t>
            </a:r>
            <a:r>
              <a:rPr lang="eu-ES"/>
              <a:t>.</a:t>
            </a:r>
          </a:p>
        </p:txBody>
      </p:sp>
      <p:grpSp>
        <p:nvGrpSpPr>
          <p:cNvPr id="335879" name="Group 6"/>
          <p:cNvGrpSpPr>
            <a:grpSpLocks/>
          </p:cNvGrpSpPr>
          <p:nvPr/>
        </p:nvGrpSpPr>
        <p:grpSpPr bwMode="auto">
          <a:xfrm>
            <a:off x="5935663" y="2273300"/>
            <a:ext cx="936625" cy="366713"/>
            <a:chOff x="4785" y="503"/>
            <a:chExt cx="590" cy="231"/>
          </a:xfrm>
        </p:grpSpPr>
        <p:sp>
          <p:nvSpPr>
            <p:cNvPr id="335887" name="Text Box 7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5888" name="Line 8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5889" name="Line 9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5890" name="Group 10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5891" name="Line 11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5892" name="Group 12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5893" name="Line 13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5894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084763" y="1228725"/>
            <a:ext cx="1130300" cy="368300"/>
            <a:chOff x="443" y="685"/>
            <a:chExt cx="712" cy="232"/>
          </a:xfrm>
        </p:grpSpPr>
        <p:sp>
          <p:nvSpPr>
            <p:cNvPr id="335885" name="Text Box 16"/>
            <p:cNvSpPr txBox="1">
              <a:spLocks noChangeArrowheads="1"/>
            </p:cNvSpPr>
            <p:nvPr/>
          </p:nvSpPr>
          <p:spPr bwMode="auto">
            <a:xfrm>
              <a:off x="443" y="685"/>
              <a:ext cx="7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v</a:t>
              </a:r>
              <a:r>
                <a:rPr lang="eu-ES"/>
                <a:t> = 20 m/s</a:t>
              </a:r>
              <a:endParaRPr lang="eu-ES" i="1"/>
            </a:p>
          </p:txBody>
        </p:sp>
        <p:sp>
          <p:nvSpPr>
            <p:cNvPr id="335886" name="Line 17"/>
            <p:cNvSpPr>
              <a:spLocks noChangeShapeType="1"/>
            </p:cNvSpPr>
            <p:nvPr/>
          </p:nvSpPr>
          <p:spPr bwMode="auto">
            <a:xfrm>
              <a:off x="528" y="917"/>
              <a:ext cx="3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998538" y="748950"/>
            <a:ext cx="7305675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Suposatu talka egiterakoan kotxearen abiadura 20 m/s dela,</a:t>
            </a:r>
          </a:p>
          <a:p>
            <a:pPr algn="ctr" eaLnBrk="1" hangingPunct="1"/>
            <a:r>
              <a:rPr lang="eu-ES"/>
              <a:t>Kotxeak kamioiari edo kamioiak kotxeari bultzatuko dio? Erantzuna azal ezazu.</a:t>
            </a:r>
          </a:p>
        </p:txBody>
      </p: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841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45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64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45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6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6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6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6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81" grpId="0" build="p" animBg="1"/>
      <p:bldP spid="664594" grpId="0" build="p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7C8D6C-91AE-5745-8907-DE6C14F3C550}" type="slidenum">
              <a:rPr lang="eu-ES" sz="1400">
                <a:latin typeface="Times" charset="0"/>
              </a:rPr>
              <a:pPr/>
              <a:t>49</a:t>
            </a:fld>
            <a:endParaRPr lang="eu-ES" sz="1400">
              <a:latin typeface="Times" charset="0"/>
            </a:endParaRPr>
          </a:p>
        </p:txBody>
      </p:sp>
      <p:sp>
        <p:nvSpPr>
          <p:cNvPr id="666626" name="Text Box 2"/>
          <p:cNvSpPr txBox="1">
            <a:spLocks noChangeArrowheads="1"/>
          </p:cNvSpPr>
          <p:nvPr/>
        </p:nvSpPr>
        <p:spPr bwMode="auto">
          <a:xfrm>
            <a:off x="611188" y="3357563"/>
            <a:ext cx="7915275" cy="2363787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Kotxearentzat indarren batura kalkulatzeko Newtonen bigarren legea aplikatuko dugu: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>
                <a:sym typeface="Euclid Symbol" charset="0"/>
              </a:rPr>
              <a:t></a:t>
            </a:r>
            <a:r>
              <a:rPr lang="eu-ES" i="1">
                <a:sym typeface="Euclid Symbol" charset="0"/>
              </a:rPr>
              <a:t>F</a:t>
            </a:r>
            <a:r>
              <a:rPr lang="eu-ES"/>
              <a:t> = 1200 · (</a:t>
            </a:r>
            <a:r>
              <a:rPr lang="eu-ES">
                <a:cs typeface="Arial" charset="0"/>
              </a:rPr>
              <a:t>−</a:t>
            </a:r>
            <a:r>
              <a:rPr lang="eu-ES"/>
              <a:t>100) = </a:t>
            </a:r>
            <a:r>
              <a:rPr lang="eu-ES">
                <a:cs typeface="Arial" charset="0"/>
              </a:rPr>
              <a:t>−120 000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>
                <a:cs typeface="Arial" charset="0"/>
              </a:rPr>
              <a:t>Norabide horizontalean kotxearengan eragiten duen indar bakarra da kotxeari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>
                <a:cs typeface="Arial" charset="0"/>
              </a:rPr>
              <a:t>Kamioiak egiten diona, idatz dezakegu</a:t>
            </a:r>
            <a:r>
              <a:rPr lang="eu-ES" sz="1800">
                <a:cs typeface="Arial" charset="0"/>
              </a:rPr>
              <a:t>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>
                <a:cs typeface="Arial" charset="0"/>
              </a:rPr>
              <a:t>F</a:t>
            </a:r>
            <a:r>
              <a:rPr lang="eu-ES" baseline="-25000">
                <a:cs typeface="Arial" charset="0"/>
              </a:rPr>
              <a:t>KAMIOI,KOTXEA</a:t>
            </a:r>
            <a:r>
              <a:rPr lang="eu-ES">
                <a:cs typeface="Arial" charset="0"/>
              </a:rPr>
              <a:t>= −120 000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>
                <a:cs typeface="Arial" charset="0"/>
              </a:rPr>
              <a:t>Ikurrak indarraren noranzkoa adierazten du (ezkerrerantz)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>
                <a:cs typeface="Arial" charset="0"/>
              </a:rPr>
              <a:t>Era berean, kotxeak kamioiari eskuinera 120 000 N-eko indarra egingo dio.</a:t>
            </a:r>
            <a:endParaRPr lang="eu-ES" i="1">
              <a:cs typeface="Arial" charset="0"/>
            </a:endParaRP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1003300" y="3362325"/>
            <a:ext cx="7183438" cy="1371600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/>
              <a:t>Aurrez kalkula dezagun kotxearen azelerazioa. Amaierako abiadura 0 m/s da,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Talka hasterako abiadura 20 m/s den bitartean. Beraz: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/>
              <a:t>0 = 20 + </a:t>
            </a:r>
            <a:r>
              <a:rPr lang="eu-ES" i="1"/>
              <a:t>a</a:t>
            </a:r>
            <a:r>
              <a:rPr lang="eu-ES"/>
              <a:t> · 0,2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/>
              <a:t>a</a:t>
            </a:r>
            <a:r>
              <a:rPr lang="eu-ES"/>
              <a:t> = </a:t>
            </a:r>
            <a:r>
              <a:rPr lang="eu-ES">
                <a:cs typeface="Arial" charset="0"/>
              </a:rPr>
              <a:t>−</a:t>
            </a:r>
            <a:r>
              <a:rPr lang="eu-ES"/>
              <a:t> 100 m/s</a:t>
            </a:r>
            <a:r>
              <a:rPr lang="eu-ES" baseline="30000"/>
              <a:t>2</a:t>
            </a:r>
            <a:endParaRPr lang="eu-ES" i="1"/>
          </a:p>
        </p:txBody>
      </p:sp>
      <p:sp>
        <p:nvSpPr>
          <p:cNvPr id="336901" name="Rectangle 4"/>
          <p:cNvSpPr>
            <a:spLocks noChangeArrowheads="1"/>
          </p:cNvSpPr>
          <p:nvPr/>
        </p:nvSpPr>
        <p:spPr bwMode="auto">
          <a:xfrm>
            <a:off x="-73025" y="2235200"/>
            <a:ext cx="9324975" cy="3127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36903" name="Group 6"/>
          <p:cNvGrpSpPr>
            <a:grpSpLocks/>
          </p:cNvGrpSpPr>
          <p:nvPr/>
        </p:nvGrpSpPr>
        <p:grpSpPr bwMode="auto">
          <a:xfrm>
            <a:off x="5935663" y="2273300"/>
            <a:ext cx="936625" cy="366713"/>
            <a:chOff x="4785" y="503"/>
            <a:chExt cx="590" cy="231"/>
          </a:xfrm>
        </p:grpSpPr>
        <p:sp>
          <p:nvSpPr>
            <p:cNvPr id="336912" name="Text Box 7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6913" name="Line 8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6914" name="Line 9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6915" name="Group 10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6916" name="Line 11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6917" name="Group 12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6918" name="Line 13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6919" name="Line 14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666639" name="Rectangle 15"/>
          <p:cNvSpPr>
            <a:spLocks noChangeArrowheads="1"/>
          </p:cNvSpPr>
          <p:nvPr/>
        </p:nvSpPr>
        <p:spPr bwMode="auto">
          <a:xfrm>
            <a:off x="1326103" y="786589"/>
            <a:ext cx="6754813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Talkak 0,2 s irauten badu (kotxea gelditu arte) eta </a:t>
            </a:r>
          </a:p>
          <a:p>
            <a:pPr algn="ctr" eaLnBrk="1" hangingPunct="1"/>
            <a:r>
              <a:rPr lang="eu-ES"/>
              <a:t>bitartean bien arteko indarra konstantea bada, zein da indarraren balioa?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504765" y="1568450"/>
            <a:ext cx="2432050" cy="473075"/>
            <a:chOff x="2438" y="988"/>
            <a:chExt cx="1532" cy="298"/>
          </a:xfrm>
        </p:grpSpPr>
        <p:sp>
          <p:nvSpPr>
            <p:cNvPr id="336910" name="Line 18"/>
            <p:cNvSpPr>
              <a:spLocks noChangeShapeType="1"/>
            </p:cNvSpPr>
            <p:nvPr/>
          </p:nvSpPr>
          <p:spPr bwMode="auto">
            <a:xfrm flipH="1">
              <a:off x="2438" y="1286"/>
              <a:ext cx="1532" cy="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6643" name="Text Box 19"/>
            <p:cNvSpPr txBox="1">
              <a:spLocks noChangeArrowheads="1"/>
            </p:cNvSpPr>
            <p:nvPr/>
          </p:nvSpPr>
          <p:spPr bwMode="auto">
            <a:xfrm>
              <a:off x="2635" y="988"/>
              <a:ext cx="1206" cy="21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u-ES" i="1">
                  <a:ea typeface="+mn-ea"/>
                </a:rPr>
                <a:t>F</a:t>
              </a:r>
              <a:r>
                <a:rPr lang="eu-ES" baseline="-25000">
                  <a:ea typeface="+mn-ea"/>
                </a:rPr>
                <a:t>KA,KO</a:t>
              </a:r>
              <a:r>
                <a:rPr lang="eu-ES">
                  <a:ea typeface="+mn-ea"/>
                </a:rPr>
                <a:t> = 120 000 N</a:t>
              </a:r>
              <a:endParaRPr lang="eu-ES" i="1">
                <a:ea typeface="+mn-ea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553200" y="1654816"/>
            <a:ext cx="2432050" cy="441325"/>
            <a:chOff x="4057" y="1004"/>
            <a:chExt cx="1532" cy="278"/>
          </a:xfrm>
        </p:grpSpPr>
        <p:sp>
          <p:nvSpPr>
            <p:cNvPr id="336908" name="Line 21"/>
            <p:cNvSpPr>
              <a:spLocks noChangeShapeType="1"/>
            </p:cNvSpPr>
            <p:nvPr/>
          </p:nvSpPr>
          <p:spPr bwMode="auto">
            <a:xfrm>
              <a:off x="4057" y="1282"/>
              <a:ext cx="1532" cy="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6646" name="Text Box 22"/>
            <p:cNvSpPr txBox="1">
              <a:spLocks noChangeArrowheads="1"/>
            </p:cNvSpPr>
            <p:nvPr/>
          </p:nvSpPr>
          <p:spPr bwMode="auto">
            <a:xfrm>
              <a:off x="4250" y="1004"/>
              <a:ext cx="1206" cy="21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u-ES" i="1">
                  <a:ea typeface="+mn-ea"/>
                </a:rPr>
                <a:t>F</a:t>
              </a:r>
              <a:r>
                <a:rPr lang="eu-ES" baseline="-25000">
                  <a:ea typeface="+mn-ea"/>
                </a:rPr>
                <a:t>KO,KA</a:t>
              </a:r>
              <a:r>
                <a:rPr lang="eu-ES">
                  <a:ea typeface="+mn-ea"/>
                </a:rPr>
                <a:t> = 120 000 N</a:t>
              </a:r>
              <a:endParaRPr lang="eu-ES" i="1">
                <a:ea typeface="+mn-ea"/>
              </a:endParaRPr>
            </a:p>
          </p:txBody>
        </p:sp>
      </p:grp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45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66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66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666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6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666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6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6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6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6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6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6" grpId="0" build="p" animBg="1"/>
      <p:bldP spid="666627" grpId="0" build="p" animBg="1"/>
      <p:bldP spid="666627" grpId="1" build="allAtOnce" animBg="1"/>
      <p:bldP spid="66663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37B8D1-9AD5-C64F-B469-F62B1D2D1CCB}" type="slidenum">
              <a:rPr lang="eu-ES" sz="1400">
                <a:latin typeface="Times" charset="0"/>
              </a:rPr>
              <a:pPr/>
              <a:t>5</a:t>
            </a:fld>
            <a:endParaRPr lang="eu-ES" sz="1400">
              <a:latin typeface="Times" charset="0"/>
            </a:endParaRPr>
          </a:p>
        </p:txBody>
      </p:sp>
      <p:sp>
        <p:nvSpPr>
          <p:cNvPr id="570370" name="Rectangle 2"/>
          <p:cNvSpPr>
            <a:spLocks noChangeArrowheads="1"/>
          </p:cNvSpPr>
          <p:nvPr/>
        </p:nvSpPr>
        <p:spPr bwMode="auto">
          <a:xfrm>
            <a:off x="1905000" y="788324"/>
            <a:ext cx="536733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Bolarengan eragiten duten indarren batura kalkula ezazu.</a:t>
            </a:r>
            <a:endParaRPr lang="eu-ES">
              <a:solidFill>
                <a:srgbClr val="FF3300"/>
              </a:solidFill>
            </a:endParaRPr>
          </a:p>
        </p:txBody>
      </p:sp>
      <p:grpSp>
        <p:nvGrpSpPr>
          <p:cNvPr id="299012" name="Group 3"/>
          <p:cNvGrpSpPr>
            <a:grpSpLocks/>
          </p:cNvGrpSpPr>
          <p:nvPr/>
        </p:nvGrpSpPr>
        <p:grpSpPr bwMode="auto">
          <a:xfrm>
            <a:off x="1258888" y="1412875"/>
            <a:ext cx="6626225" cy="2890838"/>
            <a:chOff x="793" y="890"/>
            <a:chExt cx="4174" cy="1821"/>
          </a:xfrm>
        </p:grpSpPr>
        <p:sp>
          <p:nvSpPr>
            <p:cNvPr id="299028" name="Freeform 4"/>
            <p:cNvSpPr>
              <a:spLocks/>
            </p:cNvSpPr>
            <p:nvPr/>
          </p:nvSpPr>
          <p:spPr bwMode="auto">
            <a:xfrm>
              <a:off x="793" y="890"/>
              <a:ext cx="4174" cy="1821"/>
            </a:xfrm>
            <a:custGeom>
              <a:avLst/>
              <a:gdLst>
                <a:gd name="T0" fmla="*/ 0 w 3085"/>
                <a:gd name="T1" fmla="*/ 1821 h 1459"/>
                <a:gd name="T2" fmla="*/ 0 w 3085"/>
                <a:gd name="T3" fmla="*/ 1707 h 1459"/>
                <a:gd name="T4" fmla="*/ 460 w 3085"/>
                <a:gd name="T5" fmla="*/ 0 h 1459"/>
                <a:gd name="T6" fmla="*/ 3688 w 3085"/>
                <a:gd name="T7" fmla="*/ 0 h 1459"/>
                <a:gd name="T8" fmla="*/ 4174 w 3085"/>
                <a:gd name="T9" fmla="*/ 1707 h 1459"/>
                <a:gd name="T10" fmla="*/ 4174 w 3085"/>
                <a:gd name="T11" fmla="*/ 1821 h 1459"/>
                <a:gd name="T12" fmla="*/ 0 w 3085"/>
                <a:gd name="T13" fmla="*/ 1821 h 14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85"/>
                <a:gd name="T22" fmla="*/ 0 h 1459"/>
                <a:gd name="T23" fmla="*/ 3085 w 3085"/>
                <a:gd name="T24" fmla="*/ 1459 h 14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85" h="1459">
                  <a:moveTo>
                    <a:pt x="0" y="1459"/>
                  </a:moveTo>
                  <a:lnTo>
                    <a:pt x="0" y="1368"/>
                  </a:lnTo>
                  <a:lnTo>
                    <a:pt x="340" y="0"/>
                  </a:lnTo>
                  <a:lnTo>
                    <a:pt x="2726" y="0"/>
                  </a:lnTo>
                  <a:lnTo>
                    <a:pt x="3085" y="1368"/>
                  </a:lnTo>
                  <a:lnTo>
                    <a:pt x="3085" y="1459"/>
                  </a:lnTo>
                  <a:lnTo>
                    <a:pt x="0" y="1459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99029" name="Line 5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99013" name="Oval 6"/>
          <p:cNvSpPr>
            <a:spLocks noChangeArrowheads="1"/>
          </p:cNvSpPr>
          <p:nvPr/>
        </p:nvSpPr>
        <p:spPr bwMode="auto">
          <a:xfrm>
            <a:off x="1979613" y="1628775"/>
            <a:ext cx="5235575" cy="21605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99014" name="Rectangle 7"/>
          <p:cNvSpPr>
            <a:spLocks noChangeArrowheads="1"/>
          </p:cNvSpPr>
          <p:nvPr/>
        </p:nvSpPr>
        <p:spPr bwMode="auto">
          <a:xfrm>
            <a:off x="4500563" y="1989138"/>
            <a:ext cx="142875" cy="7207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9015" name="Line 8"/>
          <p:cNvSpPr>
            <a:spLocks noChangeShapeType="1"/>
          </p:cNvSpPr>
          <p:nvPr/>
        </p:nvSpPr>
        <p:spPr bwMode="auto">
          <a:xfrm flipV="1">
            <a:off x="2627313" y="2420938"/>
            <a:ext cx="1944687" cy="10080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99016" name="Oval 9"/>
          <p:cNvSpPr>
            <a:spLocks noChangeArrowheads="1"/>
          </p:cNvSpPr>
          <p:nvPr/>
        </p:nvSpPr>
        <p:spPr bwMode="auto">
          <a:xfrm>
            <a:off x="2484438" y="32845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627313" y="3429000"/>
            <a:ext cx="476250" cy="1477963"/>
            <a:chOff x="1655" y="2160"/>
            <a:chExt cx="300" cy="931"/>
          </a:xfrm>
        </p:grpSpPr>
        <p:sp>
          <p:nvSpPr>
            <p:cNvPr id="299026" name="Line 11"/>
            <p:cNvSpPr>
              <a:spLocks noChangeShapeType="1"/>
            </p:cNvSpPr>
            <p:nvPr/>
          </p:nvSpPr>
          <p:spPr bwMode="auto">
            <a:xfrm>
              <a:off x="1655" y="2160"/>
              <a:ext cx="0" cy="90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9027" name="Text Box 12"/>
            <p:cNvSpPr txBox="1">
              <a:spLocks noChangeArrowheads="1"/>
            </p:cNvSpPr>
            <p:nvPr/>
          </p:nvSpPr>
          <p:spPr bwMode="auto">
            <a:xfrm>
              <a:off x="1698" y="2860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1</a:t>
              </a:r>
              <a:endParaRPr lang="eu-ES" sz="1800" i="1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627313" y="1989138"/>
            <a:ext cx="471487" cy="1439862"/>
            <a:chOff x="1655" y="1253"/>
            <a:chExt cx="297" cy="907"/>
          </a:xfrm>
        </p:grpSpPr>
        <p:sp>
          <p:nvSpPr>
            <p:cNvPr id="299024" name="Line 14"/>
            <p:cNvSpPr>
              <a:spLocks noChangeShapeType="1"/>
            </p:cNvSpPr>
            <p:nvPr/>
          </p:nvSpPr>
          <p:spPr bwMode="auto">
            <a:xfrm flipV="1">
              <a:off x="1655" y="1253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9025" name="Text Box 15"/>
            <p:cNvSpPr txBox="1">
              <a:spLocks noChangeArrowheads="1"/>
            </p:cNvSpPr>
            <p:nvPr/>
          </p:nvSpPr>
          <p:spPr bwMode="auto">
            <a:xfrm>
              <a:off x="1695" y="1278"/>
              <a:ext cx="25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i="1"/>
                <a:t>F</a:t>
              </a:r>
              <a:r>
                <a:rPr lang="eu-ES" sz="1800" baseline="-25000"/>
                <a:t>2</a:t>
              </a:r>
              <a:endParaRPr lang="eu-ES" sz="1800" i="1"/>
            </a:p>
          </p:txBody>
        </p:sp>
      </p:grpSp>
      <p:sp>
        <p:nvSpPr>
          <p:cNvPr id="299019" name="Line 16"/>
          <p:cNvSpPr>
            <a:spLocks noChangeShapeType="1"/>
          </p:cNvSpPr>
          <p:nvPr/>
        </p:nvSpPr>
        <p:spPr bwMode="auto">
          <a:xfrm flipV="1">
            <a:off x="2659063" y="2879725"/>
            <a:ext cx="1025525" cy="527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0385" name="Text Box 17"/>
          <p:cNvSpPr txBox="1">
            <a:spLocks noChangeArrowheads="1"/>
          </p:cNvSpPr>
          <p:nvPr/>
        </p:nvSpPr>
        <p:spPr bwMode="auto">
          <a:xfrm>
            <a:off x="3508375" y="2916238"/>
            <a:ext cx="949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sz="1800" i="1" dirty="0">
                <a:latin typeface="Arial Unicode MS" charset="0"/>
                <a:cs typeface="Arial Unicode MS" charset="0"/>
              </a:rPr>
              <a:t>F </a:t>
            </a:r>
            <a:r>
              <a:rPr lang="eu-ES" sz="1800" dirty="0">
                <a:latin typeface="Arial Unicode MS" charset="0"/>
                <a:cs typeface="Arial Unicode MS" charset="0"/>
              </a:rPr>
              <a:t>=</a:t>
            </a:r>
            <a:r>
              <a:rPr lang="eu-ES" sz="1800" i="1" dirty="0">
                <a:latin typeface="Arial Unicode MS" charset="0"/>
                <a:cs typeface="Arial Unicode MS" charset="0"/>
              </a:rPr>
              <a:t> </a:t>
            </a:r>
            <a:r>
              <a:rPr lang="eu-ES" sz="1800" i="1" dirty="0"/>
              <a:t>F</a:t>
            </a:r>
            <a:r>
              <a:rPr lang="eu-ES" sz="1800" baseline="-25000" dirty="0"/>
              <a:t>3</a:t>
            </a:r>
          </a:p>
        </p:txBody>
      </p:sp>
      <p:sp>
        <p:nvSpPr>
          <p:cNvPr id="570386" name="Text Box 18"/>
          <p:cNvSpPr txBox="1">
            <a:spLocks noChangeArrowheads="1"/>
          </p:cNvSpPr>
          <p:nvPr/>
        </p:nvSpPr>
        <p:spPr bwMode="auto">
          <a:xfrm>
            <a:off x="130175" y="4949896"/>
            <a:ext cx="9010650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Bola norabide bertikalean orekan dagoenez, indarren batura norabide bertikalean zero izango da. </a:t>
            </a:r>
          </a:p>
          <a:p>
            <a:pPr algn="ctr" eaLnBrk="1" hangingPunct="1"/>
            <a:r>
              <a:rPr lang="eu-ES"/>
              <a:t>Hau da, </a:t>
            </a:r>
            <a:r>
              <a:rPr lang="eu-ES" i="1"/>
              <a:t>F</a:t>
            </a:r>
            <a:r>
              <a:rPr lang="eu-ES" baseline="-25000"/>
              <a:t>1</a:t>
            </a:r>
            <a:r>
              <a:rPr lang="eu-ES"/>
              <a:t> eta </a:t>
            </a:r>
            <a:r>
              <a:rPr lang="eu-ES" i="1"/>
              <a:t>F</a:t>
            </a:r>
            <a:r>
              <a:rPr lang="eu-ES" baseline="-25000"/>
              <a:t>2</a:t>
            </a:r>
            <a:r>
              <a:rPr lang="eu-ES"/>
              <a:t> indarrek zenbakizko balio berdina dute,</a:t>
            </a:r>
          </a:p>
          <a:p>
            <a:pPr algn="ctr" eaLnBrk="1" hangingPunct="1"/>
            <a:r>
              <a:rPr lang="eu-ES"/>
              <a:t>Norabide berdina baina aurkako noranzkoa. </a:t>
            </a:r>
          </a:p>
          <a:p>
            <a:pPr algn="ctr" eaLnBrk="1" hangingPunct="1"/>
            <a:r>
              <a:rPr lang="eu-ES"/>
              <a:t>Bien batura nulua denez, ez dugu kontutan izango.</a:t>
            </a:r>
          </a:p>
        </p:txBody>
      </p:sp>
      <p:sp>
        <p:nvSpPr>
          <p:cNvPr id="570387" name="Text Box 19"/>
          <p:cNvSpPr txBox="1">
            <a:spLocks noChangeArrowheads="1"/>
          </p:cNvSpPr>
          <p:nvPr/>
        </p:nvSpPr>
        <p:spPr bwMode="auto">
          <a:xfrm>
            <a:off x="1341521" y="5245171"/>
            <a:ext cx="6553035" cy="61555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 dirty="0"/>
              <a:t>F</a:t>
            </a:r>
            <a:r>
              <a:rPr lang="eu-ES" baseline="-25000" dirty="0"/>
              <a:t>3</a:t>
            </a:r>
            <a:r>
              <a:rPr lang="eu-ES" dirty="0"/>
              <a:t> indarraren emaitza, indar guztien batura dela kontsidera dezakegu.</a:t>
            </a:r>
          </a:p>
          <a:p>
            <a:pPr algn="ctr" eaLnBrk="1" hangingPunct="1"/>
            <a:r>
              <a:rPr lang="eu-ES" dirty="0"/>
              <a:t>Ondorioz, </a:t>
            </a:r>
            <a:r>
              <a:rPr lang="eu-ES" sz="1800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>
                <a:latin typeface="Arial Unicode MS" charset="0"/>
                <a:cs typeface="Arial Unicode MS" charset="0"/>
                <a:sym typeface="Euclid Symbol" charset="0"/>
              </a:rPr>
              <a:t>F</a:t>
            </a:r>
            <a:r>
              <a:rPr lang="eu-ES" dirty="0">
                <a:latin typeface="Arial Unicode MS" charset="0"/>
                <a:cs typeface="Arial Unicode MS" charset="0"/>
                <a:sym typeface="Euclid Symbol" charset="0"/>
              </a:rPr>
              <a:t> =</a:t>
            </a:r>
            <a:r>
              <a:rPr lang="eu-ES" i="1" dirty="0">
                <a:latin typeface="Arial Unicode MS" charset="0"/>
                <a:cs typeface="Arial Unicode MS" charset="0"/>
                <a:sym typeface="Euclid Symbol" charset="0"/>
              </a:rPr>
              <a:t> F</a:t>
            </a:r>
            <a:r>
              <a:rPr lang="eu-ES" baseline="-25000" dirty="0">
                <a:latin typeface="Arial Unicode MS" charset="0"/>
                <a:cs typeface="Arial Unicode MS" charset="0"/>
                <a:sym typeface="Euclid Symbol" charset="0"/>
              </a:rPr>
              <a:t>3</a:t>
            </a:r>
          </a:p>
        </p:txBody>
      </p:sp>
      <p:sp>
        <p:nvSpPr>
          <p:cNvPr id="570388" name="Text Box 20"/>
          <p:cNvSpPr txBox="1">
            <a:spLocks noChangeArrowheads="1"/>
          </p:cNvSpPr>
          <p:nvPr/>
        </p:nvSpPr>
        <p:spPr bwMode="auto">
          <a:xfrm>
            <a:off x="3635375" y="2924175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i="1" dirty="0"/>
              <a:t>F</a:t>
            </a:r>
            <a:r>
              <a:rPr lang="eu-ES" sz="1800" baseline="-25000" dirty="0"/>
              <a:t>3</a:t>
            </a:r>
            <a:endParaRPr lang="eu-ES" sz="1800" i="1" dirty="0"/>
          </a:p>
        </p:txBody>
      </p:sp>
      <p:pic>
        <p:nvPicPr>
          <p:cNvPr id="2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72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03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7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0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7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7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7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7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7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7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57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7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5703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70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570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70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0370" grpId="0" build="p" animBg="1"/>
      <p:bldP spid="570385" grpId="0"/>
      <p:bldP spid="570386" grpId="0" build="p" animBg="1"/>
      <p:bldP spid="570386" grpId="1" build="allAtOnce" animBg="1"/>
      <p:bldP spid="570387" grpId="0" animBg="1"/>
      <p:bldP spid="57038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301577-ED08-C44F-97F4-FDBD24FF8474}" type="slidenum">
              <a:rPr lang="eu-ES" sz="1400">
                <a:latin typeface="Times" charset="0"/>
              </a:rPr>
              <a:pPr/>
              <a:t>50</a:t>
            </a:fld>
            <a:endParaRPr lang="eu-ES" sz="1400">
              <a:latin typeface="Times" charset="0"/>
            </a:endParaRPr>
          </a:p>
        </p:txBody>
      </p:sp>
      <p:sp>
        <p:nvSpPr>
          <p:cNvPr id="337923" name="Rectangle 2"/>
          <p:cNvSpPr>
            <a:spLocks noChangeArrowheads="1"/>
          </p:cNvSpPr>
          <p:nvPr/>
        </p:nvSpPr>
        <p:spPr bwMode="auto">
          <a:xfrm>
            <a:off x="-73025" y="2235200"/>
            <a:ext cx="9324975" cy="3127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37925" name="Group 4"/>
          <p:cNvGrpSpPr>
            <a:grpSpLocks/>
          </p:cNvGrpSpPr>
          <p:nvPr/>
        </p:nvGrpSpPr>
        <p:grpSpPr bwMode="auto">
          <a:xfrm>
            <a:off x="5935663" y="2273300"/>
            <a:ext cx="936625" cy="366713"/>
            <a:chOff x="4785" y="503"/>
            <a:chExt cx="590" cy="231"/>
          </a:xfrm>
        </p:grpSpPr>
        <p:sp>
          <p:nvSpPr>
            <p:cNvPr id="337935" name="Text Box 5"/>
            <p:cNvSpPr txBox="1">
              <a:spLocks noChangeArrowheads="1"/>
            </p:cNvSpPr>
            <p:nvPr/>
          </p:nvSpPr>
          <p:spPr bwMode="auto">
            <a:xfrm>
              <a:off x="4967" y="50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37936" name="Line 6"/>
            <p:cNvSpPr>
              <a:spLocks noChangeShapeType="1"/>
            </p:cNvSpPr>
            <p:nvPr/>
          </p:nvSpPr>
          <p:spPr bwMode="auto">
            <a:xfrm rot="5400000" flipH="1">
              <a:off x="4876" y="52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7937" name="Line 7"/>
            <p:cNvSpPr>
              <a:spLocks noChangeShapeType="1"/>
            </p:cNvSpPr>
            <p:nvPr/>
          </p:nvSpPr>
          <p:spPr bwMode="auto">
            <a:xfrm flipH="1">
              <a:off x="4876" y="572"/>
              <a:ext cx="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37938" name="Group 8"/>
            <p:cNvGrpSpPr>
              <a:grpSpLocks/>
            </p:cNvGrpSpPr>
            <p:nvPr/>
          </p:nvGrpSpPr>
          <p:grpSpPr bwMode="auto">
            <a:xfrm>
              <a:off x="5193" y="527"/>
              <a:ext cx="182" cy="91"/>
              <a:chOff x="5193" y="527"/>
              <a:chExt cx="182" cy="91"/>
            </a:xfrm>
          </p:grpSpPr>
          <p:sp>
            <p:nvSpPr>
              <p:cNvPr id="337939" name="Line 9"/>
              <p:cNvSpPr>
                <a:spLocks noChangeShapeType="1"/>
              </p:cNvSpPr>
              <p:nvPr/>
            </p:nvSpPr>
            <p:spPr bwMode="auto">
              <a:xfrm rot="5400000" flipV="1">
                <a:off x="5284" y="527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37940" name="Group 10"/>
              <p:cNvGrpSpPr>
                <a:grpSpLocks/>
              </p:cNvGrpSpPr>
              <p:nvPr/>
            </p:nvGrpSpPr>
            <p:grpSpPr bwMode="auto">
              <a:xfrm>
                <a:off x="5248" y="527"/>
                <a:ext cx="71" cy="71"/>
                <a:chOff x="4880" y="1437"/>
                <a:chExt cx="71" cy="71"/>
              </a:xfrm>
            </p:grpSpPr>
            <p:sp>
              <p:nvSpPr>
                <p:cNvPr id="337941" name="Line 11"/>
                <p:cNvSpPr>
                  <a:spLocks noChangeShapeType="1"/>
                </p:cNvSpPr>
                <p:nvPr/>
              </p:nvSpPr>
              <p:spPr bwMode="auto">
                <a:xfrm>
                  <a:off x="4880" y="147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337942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4880" y="1473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</p:grpSp>
      <p:sp>
        <p:nvSpPr>
          <p:cNvPr id="668685" name="Rectangle 13"/>
          <p:cNvSpPr>
            <a:spLocks noChangeArrowheads="1"/>
          </p:cNvSpPr>
          <p:nvPr/>
        </p:nvSpPr>
        <p:spPr bwMode="auto">
          <a:xfrm>
            <a:off x="324644" y="675031"/>
            <a:ext cx="8605837" cy="8350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u-ES"/>
              <a:t>Talka irauten duen bitartean kamioiarengan 100 000 N-eko marruskadura indarrak eragiten badu, mugituko al da? Baiezkoa bada, zein izango da kamioiaren abiadura talkaren amaieran?, zein distantzia egingo du?</a:t>
            </a:r>
          </a:p>
        </p:txBody>
      </p:sp>
      <p:sp>
        <p:nvSpPr>
          <p:cNvPr id="668687" name="Text Box 15"/>
          <p:cNvSpPr txBox="1">
            <a:spLocks noChangeArrowheads="1"/>
          </p:cNvSpPr>
          <p:nvPr/>
        </p:nvSpPr>
        <p:spPr bwMode="auto">
          <a:xfrm>
            <a:off x="492627" y="3205163"/>
            <a:ext cx="8161922" cy="3320909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u-ES" dirty="0"/>
              <a:t>Kamioiaren azelerazioa kalkulatzeko dinamikaren bigarren legea aplikatzen dugu:</a:t>
            </a:r>
          </a:p>
          <a:p>
            <a:pPr algn="ctr">
              <a:lnSpc>
                <a:spcPct val="13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</a:t>
            </a:r>
            <a:r>
              <a:rPr lang="eu-ES" dirty="0" smtClean="0"/>
              <a:t> </a:t>
            </a:r>
            <a:r>
              <a:rPr lang="eu-ES" dirty="0"/>
              <a:t>= 120 000 </a:t>
            </a:r>
            <a:r>
              <a:rPr lang="eu-ES" dirty="0">
                <a:cs typeface="Arial" charset="0"/>
              </a:rPr>
              <a:t>−</a:t>
            </a:r>
            <a:r>
              <a:rPr lang="eu-ES" dirty="0"/>
              <a:t>100 000 = 2</a:t>
            </a:r>
            <a:r>
              <a:rPr lang="eu-ES" dirty="0">
                <a:cs typeface="Arial" charset="0"/>
              </a:rPr>
              <a:t>0 000 N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 dirty="0">
                <a:cs typeface="Arial" charset="0"/>
              </a:rPr>
              <a:t>a </a:t>
            </a:r>
            <a:r>
              <a:rPr lang="eu-ES" dirty="0">
                <a:cs typeface="Arial" charset="0"/>
              </a:rPr>
              <a:t>= 20 000 N / 24 000 kg = 0,83 m/s</a:t>
            </a:r>
            <a:r>
              <a:rPr lang="eu-ES" baseline="30000" dirty="0">
                <a:cs typeface="Arial" charset="0"/>
              </a:rPr>
              <a:t>2</a:t>
            </a:r>
            <a:endParaRPr lang="eu-ES" i="1" dirty="0">
              <a:cs typeface="Arial" charset="0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eu-ES" dirty="0">
                <a:cs typeface="Arial" charset="0"/>
              </a:rPr>
              <a:t>Kamioia pausagunetik hasten da eta eskuinera higitzen da.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dirty="0">
                <a:cs typeface="Arial" charset="0"/>
              </a:rPr>
              <a:t>Kamioiaren azken abiadura izango da: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 dirty="0">
                <a:cs typeface="Arial" charset="0"/>
              </a:rPr>
              <a:t>v</a:t>
            </a:r>
            <a:r>
              <a:rPr lang="eu-ES" dirty="0">
                <a:cs typeface="Arial" charset="0"/>
              </a:rPr>
              <a:t> = 0 + 0,83·0,2  = 0,166 m/s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dirty="0">
                <a:cs typeface="Arial" charset="0"/>
              </a:rPr>
              <a:t>Talkaren amaieran kamioiaren posizioa hauxe izango da: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i="1" dirty="0">
                <a:cs typeface="Arial" charset="0"/>
              </a:rPr>
              <a:t>e</a:t>
            </a:r>
            <a:r>
              <a:rPr lang="eu-ES" dirty="0">
                <a:cs typeface="Arial" charset="0"/>
              </a:rPr>
              <a:t> = 0 + 0·0,2 + 0,5·0,83·0,2</a:t>
            </a:r>
            <a:r>
              <a:rPr lang="eu-ES" baseline="30000" dirty="0">
                <a:cs typeface="Arial" charset="0"/>
              </a:rPr>
              <a:t>2</a:t>
            </a:r>
            <a:r>
              <a:rPr lang="eu-ES" dirty="0">
                <a:cs typeface="Arial" charset="0"/>
              </a:rPr>
              <a:t> = 0,017 m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dirty="0">
                <a:cs typeface="Arial" charset="0"/>
              </a:rPr>
              <a:t>Beraz, egindako distantzia 1,7 cm-takoa da. Distantzia txiki hori ez da behagarria </a:t>
            </a:r>
          </a:p>
          <a:p>
            <a:pPr algn="ctr" eaLnBrk="1" hangingPunct="1">
              <a:lnSpc>
                <a:spcPct val="130000"/>
              </a:lnSpc>
            </a:pPr>
            <a:r>
              <a:rPr lang="eu-ES" dirty="0">
                <a:cs typeface="Arial" charset="0"/>
              </a:rPr>
              <a:t>Beraz, agian, pentsa dezakegu ez dela kamioia higitu, baina gutxi bada ere higitzen da.</a:t>
            </a:r>
            <a:endParaRPr lang="eu-ES" i="1" dirty="0">
              <a:cs typeface="Arial" charset="0"/>
            </a:endParaRPr>
          </a:p>
        </p:txBody>
      </p:sp>
      <p:grpSp>
        <p:nvGrpSpPr>
          <p:cNvPr id="337929" name="Group 16"/>
          <p:cNvGrpSpPr>
            <a:grpSpLocks/>
          </p:cNvGrpSpPr>
          <p:nvPr/>
        </p:nvGrpSpPr>
        <p:grpSpPr bwMode="auto">
          <a:xfrm>
            <a:off x="6887898" y="1700212"/>
            <a:ext cx="2432050" cy="793750"/>
            <a:chOff x="4057" y="782"/>
            <a:chExt cx="1532" cy="500"/>
          </a:xfrm>
        </p:grpSpPr>
        <p:sp>
          <p:nvSpPr>
            <p:cNvPr id="337933" name="Line 17"/>
            <p:cNvSpPr>
              <a:spLocks noChangeShapeType="1"/>
            </p:cNvSpPr>
            <p:nvPr/>
          </p:nvSpPr>
          <p:spPr bwMode="auto">
            <a:xfrm>
              <a:off x="4057" y="1282"/>
              <a:ext cx="1532" cy="0"/>
            </a:xfrm>
            <a:prstGeom prst="line">
              <a:avLst/>
            </a:prstGeom>
            <a:noFill/>
            <a:ln w="381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668690" name="Text Box 18"/>
            <p:cNvSpPr txBox="1">
              <a:spLocks noChangeArrowheads="1"/>
            </p:cNvSpPr>
            <p:nvPr/>
          </p:nvSpPr>
          <p:spPr bwMode="auto">
            <a:xfrm>
              <a:off x="4166" y="782"/>
              <a:ext cx="1206" cy="21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u-ES" i="1" dirty="0">
                  <a:ea typeface="+mn-ea"/>
                </a:rPr>
                <a:t>F</a:t>
              </a:r>
              <a:r>
                <a:rPr lang="eu-ES" baseline="-25000" dirty="0">
                  <a:ea typeface="+mn-ea"/>
                </a:rPr>
                <a:t>KO,KA</a:t>
              </a:r>
              <a:r>
                <a:rPr lang="eu-ES" dirty="0">
                  <a:ea typeface="+mn-ea"/>
                </a:rPr>
                <a:t> = 120 000 N</a:t>
              </a:r>
              <a:endParaRPr lang="eu-ES" i="1" dirty="0">
                <a:ea typeface="+mn-ea"/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6495549" y="2178808"/>
            <a:ext cx="2159000" cy="496887"/>
            <a:chOff x="3892" y="1385"/>
            <a:chExt cx="1360" cy="313"/>
          </a:xfrm>
        </p:grpSpPr>
        <p:sp>
          <p:nvSpPr>
            <p:cNvPr id="668692" name="Text Box 20"/>
            <p:cNvSpPr txBox="1">
              <a:spLocks noChangeArrowheads="1"/>
            </p:cNvSpPr>
            <p:nvPr/>
          </p:nvSpPr>
          <p:spPr bwMode="auto">
            <a:xfrm>
              <a:off x="3923" y="1480"/>
              <a:ext cx="1329" cy="218"/>
            </a:xfrm>
            <a:prstGeom prst="rect">
              <a:avLst/>
            </a:prstGeom>
            <a:solidFill>
              <a:srgbClr val="FFE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u-ES" i="1">
                  <a:ea typeface="+mn-ea"/>
                </a:rPr>
                <a:t>F</a:t>
              </a:r>
              <a:r>
                <a:rPr lang="eu-ES" baseline="-25000">
                  <a:ea typeface="+mn-ea"/>
                </a:rPr>
                <a:t>MARZ,KA</a:t>
              </a:r>
              <a:r>
                <a:rPr lang="eu-ES">
                  <a:ea typeface="+mn-ea"/>
                </a:rPr>
                <a:t> = 100 000 N</a:t>
              </a:r>
              <a:endParaRPr lang="eu-ES" i="1">
                <a:ea typeface="+mn-ea"/>
              </a:endParaRPr>
            </a:p>
          </p:txBody>
        </p:sp>
        <p:sp>
          <p:nvSpPr>
            <p:cNvPr id="337932" name="Line 21"/>
            <p:cNvSpPr>
              <a:spLocks noChangeShapeType="1"/>
            </p:cNvSpPr>
            <p:nvPr/>
          </p:nvSpPr>
          <p:spPr bwMode="auto">
            <a:xfrm flipH="1">
              <a:off x="3892" y="1385"/>
              <a:ext cx="126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899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4026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57574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70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686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6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686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6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6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6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686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686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686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686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686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6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86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85" grpId="0" build="p" animBg="1"/>
      <p:bldP spid="668687" grpId="0" build="p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5F320D-2CCC-D24F-8C6C-66F92647B8AC}" type="slidenum">
              <a:rPr lang="eu-ES" sz="1400">
                <a:latin typeface="Times" charset="0"/>
              </a:rPr>
              <a:pPr/>
              <a:t>51</a:t>
            </a:fld>
            <a:endParaRPr lang="eu-ES" sz="1400">
              <a:latin typeface="Times" charset="0"/>
            </a:endParaRPr>
          </a:p>
        </p:txBody>
      </p:sp>
      <p:sp>
        <p:nvSpPr>
          <p:cNvPr id="670722" name="Rectangle 2"/>
          <p:cNvSpPr>
            <a:spLocks noChangeArrowheads="1"/>
          </p:cNvSpPr>
          <p:nvPr/>
        </p:nvSpPr>
        <p:spPr bwMode="auto">
          <a:xfrm>
            <a:off x="296863" y="774655"/>
            <a:ext cx="8677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250 g-ko pilota eta 1 L uretan urperatzen da eta uzten da. Pilotaren azelerazioa kalkula ezazu.</a:t>
            </a:r>
          </a:p>
        </p:txBody>
      </p:sp>
      <p:sp>
        <p:nvSpPr>
          <p:cNvPr id="670723" name="Text Box 3"/>
          <p:cNvSpPr txBox="1">
            <a:spLocks noChangeArrowheads="1"/>
          </p:cNvSpPr>
          <p:nvPr/>
        </p:nvSpPr>
        <p:spPr bwMode="auto">
          <a:xfrm>
            <a:off x="2927350" y="1916113"/>
            <a:ext cx="5729288" cy="22304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Pilotarengan bi indarrek eragiten dute,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lurraren erakarpena eta Arkimedesen bultzada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(urak pilotari egiten dion indarra).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L,P</a:t>
            </a:r>
            <a:r>
              <a:rPr lang="eu-ES"/>
              <a:t> = 0,250 kg · 9,8 N/kg = 2,45 N</a:t>
            </a:r>
          </a:p>
          <a:p>
            <a:pPr algn="ctr" eaLnBrk="1" hangingPunct="1">
              <a:lnSpc>
                <a:spcPct val="120000"/>
              </a:lnSpc>
            </a:pPr>
            <a:endParaRPr lang="eu-ES" i="1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U,P</a:t>
            </a:r>
            <a:r>
              <a:rPr lang="eu-ES"/>
              <a:t> = </a:t>
            </a:r>
            <a:r>
              <a:rPr lang="eu-ES" i="1">
                <a:cs typeface="Arial" charset="0"/>
              </a:rPr>
              <a:t>ρ</a:t>
            </a:r>
            <a:r>
              <a:rPr lang="eu-ES" baseline="-25000">
                <a:cs typeface="Arial" charset="0"/>
              </a:rPr>
              <a:t>ura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V</a:t>
            </a:r>
            <a:r>
              <a:rPr lang="eu-ES" baseline="-25000">
                <a:cs typeface="Arial" charset="0"/>
              </a:rPr>
              <a:t> pilota</a:t>
            </a:r>
            <a:r>
              <a:rPr lang="eu-ES">
                <a:cs typeface="Arial" charset="0"/>
              </a:rPr>
              <a:t> </a:t>
            </a:r>
            <a:r>
              <a:rPr lang="eu-ES" i="1">
                <a:cs typeface="Arial" charset="0"/>
              </a:rPr>
              <a:t>g</a:t>
            </a:r>
            <a:r>
              <a:rPr lang="eu-ES">
                <a:cs typeface="Arial" charset="0"/>
              </a:rPr>
              <a:t> = 1000 kg/m</a:t>
            </a:r>
            <a:r>
              <a:rPr lang="eu-ES" baseline="30000">
                <a:cs typeface="Arial" charset="0"/>
              </a:rPr>
              <a:t>3</a:t>
            </a:r>
            <a:r>
              <a:rPr lang="eu-ES">
                <a:cs typeface="Arial" charset="0"/>
              </a:rPr>
              <a:t> · 0,001 m</a:t>
            </a:r>
            <a:r>
              <a:rPr lang="eu-ES" baseline="30000">
                <a:cs typeface="Arial" charset="0"/>
              </a:rPr>
              <a:t>3</a:t>
            </a:r>
            <a:r>
              <a:rPr lang="eu-ES">
                <a:cs typeface="Arial" charset="0"/>
              </a:rPr>
              <a:t> · 9,8 N/kg = 9,8 N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4002881" y="2425447"/>
            <a:ext cx="3725863" cy="105568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Azelerazioa kalkulatzeko, dinamikaren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2. Legea kalkulatzen dugu,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indarren batura lehendabizi kalkulatuz.</a:t>
            </a:r>
          </a:p>
        </p:txBody>
      </p:sp>
      <p:sp>
        <p:nvSpPr>
          <p:cNvPr id="338950" name="Freeform 5"/>
          <p:cNvSpPr>
            <a:spLocks/>
          </p:cNvSpPr>
          <p:nvPr/>
        </p:nvSpPr>
        <p:spPr bwMode="auto">
          <a:xfrm>
            <a:off x="250825" y="1412875"/>
            <a:ext cx="2160588" cy="4824413"/>
          </a:xfrm>
          <a:custGeom>
            <a:avLst/>
            <a:gdLst>
              <a:gd name="T0" fmla="*/ 0 w 177"/>
              <a:gd name="T1" fmla="*/ 0 h 70"/>
              <a:gd name="T2" fmla="*/ 0 w 177"/>
              <a:gd name="T3" fmla="*/ 4479812 h 70"/>
              <a:gd name="T4" fmla="*/ 97654 w 177"/>
              <a:gd name="T5" fmla="*/ 4824413 h 70"/>
              <a:gd name="T6" fmla="*/ 2062934 w 177"/>
              <a:gd name="T7" fmla="*/ 4824413 h 70"/>
              <a:gd name="T8" fmla="*/ 2160588 w 177"/>
              <a:gd name="T9" fmla="*/ 4410892 h 70"/>
              <a:gd name="T10" fmla="*/ 2160588 w 177"/>
              <a:gd name="T11" fmla="*/ 0 h 70"/>
              <a:gd name="T12" fmla="*/ 0 w 177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70"/>
              <a:gd name="T23" fmla="*/ 177 w 177"/>
              <a:gd name="T24" fmla="*/ 70 h 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70">
                <a:moveTo>
                  <a:pt x="0" y="0"/>
                </a:moveTo>
                <a:lnTo>
                  <a:pt x="0" y="65"/>
                </a:lnTo>
                <a:cubicBezTo>
                  <a:pt x="0" y="69"/>
                  <a:pt x="3" y="70"/>
                  <a:pt x="8" y="70"/>
                </a:cubicBezTo>
                <a:lnTo>
                  <a:pt x="169" y="70"/>
                </a:lnTo>
                <a:cubicBezTo>
                  <a:pt x="175" y="70"/>
                  <a:pt x="177" y="68"/>
                  <a:pt x="177" y="64"/>
                </a:cubicBezTo>
                <a:lnTo>
                  <a:pt x="177" y="0"/>
                </a:lnTo>
                <a:lnTo>
                  <a:pt x="0" y="0"/>
                </a:lnTo>
              </a:path>
            </a:pathLst>
          </a:custGeom>
          <a:solidFill>
            <a:srgbClr val="66CCFF"/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8951" name="Oval 6"/>
          <p:cNvSpPr>
            <a:spLocks noChangeArrowheads="1"/>
          </p:cNvSpPr>
          <p:nvPr/>
        </p:nvSpPr>
        <p:spPr bwMode="auto">
          <a:xfrm>
            <a:off x="923925" y="4371975"/>
            <a:ext cx="971550" cy="9715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s-ES" sz="80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09700" y="4870450"/>
            <a:ext cx="858838" cy="730250"/>
            <a:chOff x="888" y="3068"/>
            <a:chExt cx="541" cy="460"/>
          </a:xfrm>
        </p:grpSpPr>
        <p:sp>
          <p:nvSpPr>
            <p:cNvPr id="338973" name="Rectangle 8"/>
            <p:cNvSpPr>
              <a:spLocks noChangeArrowheads="1"/>
            </p:cNvSpPr>
            <p:nvPr/>
          </p:nvSpPr>
          <p:spPr bwMode="auto">
            <a:xfrm>
              <a:off x="936" y="331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/>
                <a:t>2,45 N</a:t>
              </a:r>
            </a:p>
          </p:txBody>
        </p:sp>
        <p:sp>
          <p:nvSpPr>
            <p:cNvPr id="338974" name="Line 9"/>
            <p:cNvSpPr>
              <a:spLocks noChangeShapeType="1"/>
            </p:cNvSpPr>
            <p:nvPr/>
          </p:nvSpPr>
          <p:spPr bwMode="auto">
            <a:xfrm>
              <a:off x="888" y="3068"/>
              <a:ext cx="0" cy="45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409700" y="1916113"/>
            <a:ext cx="747713" cy="2879725"/>
            <a:chOff x="888" y="1207"/>
            <a:chExt cx="471" cy="1814"/>
          </a:xfrm>
        </p:grpSpPr>
        <p:sp>
          <p:nvSpPr>
            <p:cNvPr id="338971" name="Rectangle 11"/>
            <p:cNvSpPr>
              <a:spLocks noChangeArrowheads="1"/>
            </p:cNvSpPr>
            <p:nvPr/>
          </p:nvSpPr>
          <p:spPr bwMode="auto">
            <a:xfrm>
              <a:off x="899" y="1525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sz="1800"/>
                <a:t>9,8 N</a:t>
              </a:r>
            </a:p>
          </p:txBody>
        </p:sp>
        <p:sp>
          <p:nvSpPr>
            <p:cNvPr id="338972" name="Line 12"/>
            <p:cNvSpPr>
              <a:spLocks noChangeShapeType="1"/>
            </p:cNvSpPr>
            <p:nvPr/>
          </p:nvSpPr>
          <p:spPr bwMode="auto">
            <a:xfrm flipV="1">
              <a:off x="888" y="1207"/>
              <a:ext cx="0" cy="1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70733" name="Text Box 13"/>
          <p:cNvSpPr txBox="1">
            <a:spLocks noChangeArrowheads="1"/>
          </p:cNvSpPr>
          <p:nvPr/>
        </p:nvSpPr>
        <p:spPr bwMode="auto">
          <a:xfrm>
            <a:off x="4300538" y="2425447"/>
            <a:ext cx="3130550" cy="105568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Ikurren irizpidea finkatzen dugu.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Positiboa gorantz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Negatiboa beherantz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 flipH="1">
            <a:off x="323850" y="4365625"/>
            <a:ext cx="400050" cy="1008063"/>
            <a:chOff x="5148" y="3339"/>
            <a:chExt cx="252" cy="635"/>
          </a:xfrm>
        </p:grpSpPr>
        <p:sp>
          <p:nvSpPr>
            <p:cNvPr id="338969" name="Line 15"/>
            <p:cNvSpPr>
              <a:spLocks noChangeShapeType="1"/>
            </p:cNvSpPr>
            <p:nvPr/>
          </p:nvSpPr>
          <p:spPr bwMode="auto">
            <a:xfrm>
              <a:off x="5148" y="333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8970" name="Text Box 16"/>
            <p:cNvSpPr txBox="1">
              <a:spLocks noChangeArrowheads="1"/>
            </p:cNvSpPr>
            <p:nvPr/>
          </p:nvSpPr>
          <p:spPr bwMode="auto">
            <a:xfrm flipV="1">
              <a:off x="5193" y="338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3814763" y="4149725"/>
            <a:ext cx="3960812" cy="20875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154800"/>
          <a:lstStyle/>
          <a:p>
            <a:pPr algn="ctr"/>
            <a:r>
              <a:rPr lang="eu-ES" dirty="0" smtClean="0"/>
              <a:t>(</a:t>
            </a: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</a:t>
            </a:r>
            <a:r>
              <a:rPr lang="eu-ES" dirty="0">
                <a:sym typeface="Euclid Symbol" charset="0"/>
              </a:rPr>
              <a:t>) = 9,8 </a:t>
            </a:r>
            <a:r>
              <a:rPr lang="eu-ES" dirty="0">
                <a:cs typeface="Arial" charset="0"/>
                <a:sym typeface="Euclid Symbol" charset="0"/>
              </a:rPr>
              <a:t>– 2,45 = 7,35 N</a:t>
            </a:r>
            <a:r>
              <a:rPr lang="eu-ES" dirty="0">
                <a:sym typeface="Euclid Symbol" charset="0"/>
              </a:rPr>
              <a:t> 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175125" y="5303838"/>
            <a:ext cx="1585913" cy="690562"/>
            <a:chOff x="2459" y="3418"/>
            <a:chExt cx="999" cy="435"/>
          </a:xfrm>
        </p:grpSpPr>
        <p:sp>
          <p:nvSpPr>
            <p:cNvPr id="338964" name="Text Box 19"/>
            <p:cNvSpPr txBox="1">
              <a:spLocks noChangeArrowheads="1"/>
            </p:cNvSpPr>
            <p:nvPr/>
          </p:nvSpPr>
          <p:spPr bwMode="auto">
            <a:xfrm>
              <a:off x="2459" y="3532"/>
              <a:ext cx="29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   a</a:t>
              </a:r>
            </a:p>
          </p:txBody>
        </p:sp>
        <p:sp>
          <p:nvSpPr>
            <p:cNvPr id="338965" name="Text Box 20"/>
            <p:cNvSpPr txBox="1">
              <a:spLocks noChangeArrowheads="1"/>
            </p:cNvSpPr>
            <p:nvPr/>
          </p:nvSpPr>
          <p:spPr bwMode="auto">
            <a:xfrm>
              <a:off x="2968" y="3418"/>
              <a:ext cx="4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 7,35</a:t>
              </a:r>
            </a:p>
          </p:txBody>
        </p:sp>
        <p:sp>
          <p:nvSpPr>
            <p:cNvPr id="338966" name="Line 21"/>
            <p:cNvSpPr>
              <a:spLocks noChangeShapeType="1"/>
            </p:cNvSpPr>
            <p:nvPr/>
          </p:nvSpPr>
          <p:spPr bwMode="auto">
            <a:xfrm>
              <a:off x="2907" y="3649"/>
              <a:ext cx="43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8967" name="Text Box 22"/>
            <p:cNvSpPr txBox="1">
              <a:spLocks noChangeArrowheads="1"/>
            </p:cNvSpPr>
            <p:nvPr/>
          </p:nvSpPr>
          <p:spPr bwMode="auto">
            <a:xfrm>
              <a:off x="2986" y="3641"/>
              <a:ext cx="4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0,250 </a:t>
              </a:r>
            </a:p>
          </p:txBody>
        </p:sp>
        <p:sp>
          <p:nvSpPr>
            <p:cNvPr id="338968" name="Text Box 23"/>
            <p:cNvSpPr txBox="1">
              <a:spLocks noChangeArrowheads="1"/>
            </p:cNvSpPr>
            <p:nvPr/>
          </p:nvSpPr>
          <p:spPr bwMode="auto">
            <a:xfrm>
              <a:off x="2722" y="3537"/>
              <a:ext cx="19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=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248275" y="4695825"/>
            <a:ext cx="1093788" cy="669925"/>
            <a:chOff x="3152" y="1732"/>
            <a:chExt cx="689" cy="422"/>
          </a:xfrm>
        </p:grpSpPr>
        <p:sp>
          <p:nvSpPr>
            <p:cNvPr id="338960" name="Text Box 25"/>
            <p:cNvSpPr txBox="1">
              <a:spLocks noChangeArrowheads="1"/>
            </p:cNvSpPr>
            <p:nvPr/>
          </p:nvSpPr>
          <p:spPr bwMode="auto">
            <a:xfrm>
              <a:off x="3152" y="1850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a =</a:t>
              </a:r>
            </a:p>
          </p:txBody>
        </p:sp>
        <p:sp>
          <p:nvSpPr>
            <p:cNvPr id="338961" name="Text Box 26"/>
            <p:cNvSpPr txBox="1">
              <a:spLocks noChangeArrowheads="1"/>
            </p:cNvSpPr>
            <p:nvPr/>
          </p:nvSpPr>
          <p:spPr bwMode="auto">
            <a:xfrm>
              <a:off x="3466" y="1732"/>
              <a:ext cx="3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u-ES" dirty="0" smtClean="0"/>
                <a:t>(</a:t>
              </a:r>
              <a:r>
                <a:rPr lang="eu-ES" dirty="0">
                  <a:latin typeface="Symbol" charset="2"/>
                  <a:cs typeface="Symbol" charset="2"/>
                  <a:sym typeface="Euclid Symbol" charset="0"/>
                </a:rPr>
                <a:t></a:t>
              </a:r>
              <a:r>
                <a:rPr lang="eu-ES" i="1" dirty="0" smtClean="0">
                  <a:cs typeface="Arial" charset="0"/>
                </a:rPr>
                <a:t>F</a:t>
              </a:r>
              <a:r>
                <a:rPr lang="eu-ES" dirty="0">
                  <a:cs typeface="Arial" charset="0"/>
                </a:rPr>
                <a:t>)</a:t>
              </a:r>
            </a:p>
          </p:txBody>
        </p:sp>
        <p:sp>
          <p:nvSpPr>
            <p:cNvPr id="338962" name="Line 27"/>
            <p:cNvSpPr>
              <a:spLocks noChangeShapeType="1"/>
            </p:cNvSpPr>
            <p:nvPr/>
          </p:nvSpPr>
          <p:spPr bwMode="auto">
            <a:xfrm>
              <a:off x="3466" y="1958"/>
              <a:ext cx="3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8963" name="Text Box 28"/>
            <p:cNvSpPr txBox="1">
              <a:spLocks noChangeArrowheads="1"/>
            </p:cNvSpPr>
            <p:nvPr/>
          </p:nvSpPr>
          <p:spPr bwMode="auto">
            <a:xfrm>
              <a:off x="3541" y="1942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i="1"/>
                <a:t>m</a:t>
              </a:r>
            </a:p>
          </p:txBody>
        </p:sp>
      </p:grpSp>
      <p:sp>
        <p:nvSpPr>
          <p:cNvPr id="670749" name="Text Box 29"/>
          <p:cNvSpPr txBox="1">
            <a:spLocks noChangeArrowheads="1"/>
          </p:cNvSpPr>
          <p:nvPr/>
        </p:nvSpPr>
        <p:spPr bwMode="auto">
          <a:xfrm>
            <a:off x="6156325" y="5518150"/>
            <a:ext cx="1436688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u-ES" i="1">
                <a:ea typeface="+mn-ea"/>
                <a:cs typeface="Arial" charset="0"/>
              </a:rPr>
              <a:t>a </a:t>
            </a:r>
            <a:r>
              <a:rPr lang="eu-ES" i="1" baseline="-25000">
                <a:ea typeface="+mn-ea"/>
                <a:cs typeface="Arial" charset="0"/>
              </a:rPr>
              <a:t> </a:t>
            </a:r>
            <a:r>
              <a:rPr lang="eu-ES">
                <a:ea typeface="+mn-ea"/>
                <a:cs typeface="Arial" charset="0"/>
              </a:rPr>
              <a:t>= 29,4 m/s</a:t>
            </a:r>
            <a:r>
              <a:rPr lang="eu-ES" baseline="30000">
                <a:ea typeface="+mn-ea"/>
                <a:cs typeface="Arial" charset="0"/>
              </a:rPr>
              <a:t>2</a:t>
            </a:r>
            <a:endParaRPr lang="eu-ES">
              <a:ea typeface="+mn-ea"/>
              <a:cs typeface="Arial" charset="0"/>
            </a:endParaRPr>
          </a:p>
        </p:txBody>
      </p:sp>
      <p:pic>
        <p:nvPicPr>
          <p:cNvPr id="3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6030146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07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7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6707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7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67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67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67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67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67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6707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07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6707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67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67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67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67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70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70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0722" grpId="0" build="p" animBg="1"/>
      <p:bldP spid="670723" grpId="0" build="p" animBg="1"/>
      <p:bldP spid="670723" grpId="1" build="allAtOnce" animBg="1"/>
      <p:bldP spid="670724" grpId="0" build="p" animBg="1"/>
      <p:bldP spid="670733" grpId="0" build="p" animBg="1"/>
      <p:bldP spid="670733" grpId="1" build="allAtOnce" animBg="1"/>
      <p:bldP spid="670737" grpId="0" animBg="1"/>
      <p:bldP spid="67074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1EE456-93D0-FA44-9D73-20FAD6027AAF}" type="slidenum">
              <a:rPr lang="eu-ES" sz="1400">
                <a:latin typeface="Times" charset="0"/>
              </a:rPr>
              <a:pPr/>
              <a:t>52</a:t>
            </a:fld>
            <a:endParaRPr lang="eu-ES" sz="1400">
              <a:latin typeface="Times" charset="0"/>
            </a:endParaRPr>
          </a:p>
        </p:txBody>
      </p:sp>
      <p:sp>
        <p:nvSpPr>
          <p:cNvPr id="672770" name="Rectangle 2"/>
          <p:cNvSpPr>
            <a:spLocks noChangeArrowheads="1"/>
          </p:cNvSpPr>
          <p:nvPr/>
        </p:nvSpPr>
        <p:spPr bwMode="auto">
          <a:xfrm>
            <a:off x="1427163" y="793899"/>
            <a:ext cx="64039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Pilotaren abiadura kalkula ezazu 1 metro bat urpean igotzen denean.</a:t>
            </a:r>
          </a:p>
        </p:txBody>
      </p:sp>
      <p:sp>
        <p:nvSpPr>
          <p:cNvPr id="672771" name="Text Box 3"/>
          <p:cNvSpPr txBox="1">
            <a:spLocks noChangeArrowheads="1"/>
          </p:cNvSpPr>
          <p:nvPr/>
        </p:nvSpPr>
        <p:spPr bwMode="auto">
          <a:xfrm>
            <a:off x="3219450" y="1341438"/>
            <a:ext cx="5040313" cy="51673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Erreferentzia puntua pilota uzteko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uretan duen posizioa hartzen badugu,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ekuazioaren mugimenduak hauek dira: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e</a:t>
            </a:r>
            <a:r>
              <a:rPr lang="eu-ES"/>
              <a:t> = 0 + 0·</a:t>
            </a:r>
            <a:r>
              <a:rPr lang="eu-ES" i="1"/>
              <a:t>t</a:t>
            </a:r>
            <a:r>
              <a:rPr lang="eu-ES"/>
              <a:t> + 0,5·29,4·</a:t>
            </a:r>
            <a:r>
              <a:rPr lang="eu-ES" i="1"/>
              <a:t>t</a:t>
            </a:r>
            <a:r>
              <a:rPr lang="eu-ES" baseline="30000"/>
              <a:t> 2</a:t>
            </a:r>
            <a:r>
              <a:rPr lang="eu-ES"/>
              <a:t> = 14,7·</a:t>
            </a:r>
            <a:r>
              <a:rPr lang="eu-ES" i="1"/>
              <a:t>t</a:t>
            </a:r>
            <a:r>
              <a:rPr lang="eu-ES" baseline="30000"/>
              <a:t> 2</a:t>
            </a:r>
            <a:r>
              <a:rPr lang="eu-ES"/>
              <a:t> </a:t>
            </a:r>
          </a:p>
          <a:p>
            <a:pPr algn="ctr" eaLnBrk="1" hangingPunct="1">
              <a:lnSpc>
                <a:spcPct val="120000"/>
              </a:lnSpc>
            </a:pPr>
            <a:endParaRPr lang="eu-ES" i="1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 </a:t>
            </a:r>
            <a:r>
              <a:rPr lang="eu-ES"/>
              <a:t>= 0 + 29,4·</a:t>
            </a:r>
            <a:r>
              <a:rPr lang="eu-ES" i="1"/>
              <a:t>t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 v </a:t>
            </a:r>
            <a:r>
              <a:rPr lang="eu-ES"/>
              <a:t>kalkulatu behar dugu</a:t>
            </a:r>
            <a:r>
              <a:rPr lang="eu-ES" i="1"/>
              <a:t> e = </a:t>
            </a:r>
            <a:r>
              <a:rPr lang="eu-ES"/>
              <a:t>1 m denean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1 = 14,7·</a:t>
            </a:r>
            <a:r>
              <a:rPr lang="eu-ES" i="1"/>
              <a:t>t</a:t>
            </a:r>
            <a:r>
              <a:rPr lang="eu-ES" baseline="30000"/>
              <a:t> 2</a:t>
            </a:r>
            <a:r>
              <a:rPr lang="eu-ES"/>
              <a:t>  </a:t>
            </a:r>
            <a:r>
              <a:rPr lang="eu-ES" i="1"/>
              <a:t>    t</a:t>
            </a:r>
            <a:r>
              <a:rPr lang="eu-ES"/>
              <a:t> = 0,26 s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</a:t>
            </a:r>
            <a:r>
              <a:rPr lang="eu-ES"/>
              <a:t> = 29,4·0,26 = 7,64 m/s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Ez dugu kontutan izan pilotaren marruskadura uretan.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 Indar horrek kalkulatutako abiadura txikiagoa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Izatea ondorioztatuko luke.</a:t>
            </a:r>
            <a:endParaRPr lang="eu-ES">
              <a:cs typeface="Arial" charset="0"/>
            </a:endParaRPr>
          </a:p>
        </p:txBody>
      </p:sp>
      <p:sp>
        <p:nvSpPr>
          <p:cNvPr id="339973" name="Freeform 4"/>
          <p:cNvSpPr>
            <a:spLocks/>
          </p:cNvSpPr>
          <p:nvPr/>
        </p:nvSpPr>
        <p:spPr bwMode="auto">
          <a:xfrm>
            <a:off x="250825" y="1412875"/>
            <a:ext cx="2160588" cy="4824413"/>
          </a:xfrm>
          <a:custGeom>
            <a:avLst/>
            <a:gdLst>
              <a:gd name="T0" fmla="*/ 0 w 177"/>
              <a:gd name="T1" fmla="*/ 0 h 70"/>
              <a:gd name="T2" fmla="*/ 0 w 177"/>
              <a:gd name="T3" fmla="*/ 4479812 h 70"/>
              <a:gd name="T4" fmla="*/ 97654 w 177"/>
              <a:gd name="T5" fmla="*/ 4824413 h 70"/>
              <a:gd name="T6" fmla="*/ 2062934 w 177"/>
              <a:gd name="T7" fmla="*/ 4824413 h 70"/>
              <a:gd name="T8" fmla="*/ 2160588 w 177"/>
              <a:gd name="T9" fmla="*/ 4410892 h 70"/>
              <a:gd name="T10" fmla="*/ 2160588 w 177"/>
              <a:gd name="T11" fmla="*/ 0 h 70"/>
              <a:gd name="T12" fmla="*/ 0 w 177"/>
              <a:gd name="T13" fmla="*/ 0 h 7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7"/>
              <a:gd name="T22" fmla="*/ 0 h 70"/>
              <a:gd name="T23" fmla="*/ 177 w 177"/>
              <a:gd name="T24" fmla="*/ 70 h 7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7" h="70">
                <a:moveTo>
                  <a:pt x="0" y="0"/>
                </a:moveTo>
                <a:lnTo>
                  <a:pt x="0" y="65"/>
                </a:lnTo>
                <a:cubicBezTo>
                  <a:pt x="0" y="69"/>
                  <a:pt x="3" y="70"/>
                  <a:pt x="8" y="70"/>
                </a:cubicBezTo>
                <a:lnTo>
                  <a:pt x="169" y="70"/>
                </a:lnTo>
                <a:cubicBezTo>
                  <a:pt x="175" y="70"/>
                  <a:pt x="177" y="68"/>
                  <a:pt x="177" y="64"/>
                </a:cubicBezTo>
                <a:lnTo>
                  <a:pt x="177" y="0"/>
                </a:lnTo>
                <a:lnTo>
                  <a:pt x="0" y="0"/>
                </a:lnTo>
              </a:path>
            </a:pathLst>
          </a:custGeom>
          <a:solidFill>
            <a:srgbClr val="66CCFF"/>
          </a:solidFill>
          <a:ln w="0">
            <a:solidFill>
              <a:srgbClr val="25221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9974" name="Oval 5"/>
          <p:cNvSpPr>
            <a:spLocks noChangeArrowheads="1"/>
          </p:cNvSpPr>
          <p:nvPr/>
        </p:nvSpPr>
        <p:spPr bwMode="auto">
          <a:xfrm>
            <a:off x="923925" y="4371975"/>
            <a:ext cx="971550" cy="9715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1" hangingPunct="1"/>
            <a:endParaRPr lang="es-ES" sz="800"/>
          </a:p>
        </p:txBody>
      </p:sp>
      <p:grpSp>
        <p:nvGrpSpPr>
          <p:cNvPr id="339975" name="Group 6"/>
          <p:cNvGrpSpPr>
            <a:grpSpLocks/>
          </p:cNvGrpSpPr>
          <p:nvPr/>
        </p:nvGrpSpPr>
        <p:grpSpPr bwMode="auto">
          <a:xfrm>
            <a:off x="1409700" y="4870450"/>
            <a:ext cx="858838" cy="730250"/>
            <a:chOff x="888" y="3068"/>
            <a:chExt cx="541" cy="460"/>
          </a:xfrm>
        </p:grpSpPr>
        <p:sp>
          <p:nvSpPr>
            <p:cNvPr id="339982" name="Rectangle 7"/>
            <p:cNvSpPr>
              <a:spLocks noChangeArrowheads="1"/>
            </p:cNvSpPr>
            <p:nvPr/>
          </p:nvSpPr>
          <p:spPr bwMode="auto">
            <a:xfrm>
              <a:off x="936" y="3316"/>
              <a:ext cx="49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/>
                <a:t>2,45 N</a:t>
              </a:r>
            </a:p>
          </p:txBody>
        </p:sp>
        <p:sp>
          <p:nvSpPr>
            <p:cNvPr id="339983" name="Line 8"/>
            <p:cNvSpPr>
              <a:spLocks noChangeShapeType="1"/>
            </p:cNvSpPr>
            <p:nvPr/>
          </p:nvSpPr>
          <p:spPr bwMode="auto">
            <a:xfrm>
              <a:off x="888" y="3068"/>
              <a:ext cx="0" cy="45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39976" name="Group 9"/>
          <p:cNvGrpSpPr>
            <a:grpSpLocks/>
          </p:cNvGrpSpPr>
          <p:nvPr/>
        </p:nvGrpSpPr>
        <p:grpSpPr bwMode="auto">
          <a:xfrm>
            <a:off x="1409700" y="1916113"/>
            <a:ext cx="747713" cy="2879725"/>
            <a:chOff x="888" y="1207"/>
            <a:chExt cx="471" cy="1814"/>
          </a:xfrm>
        </p:grpSpPr>
        <p:sp>
          <p:nvSpPr>
            <p:cNvPr id="339980" name="Rectangle 10"/>
            <p:cNvSpPr>
              <a:spLocks noChangeArrowheads="1"/>
            </p:cNvSpPr>
            <p:nvPr/>
          </p:nvSpPr>
          <p:spPr bwMode="auto">
            <a:xfrm>
              <a:off x="899" y="1525"/>
              <a:ext cx="4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u-ES" sz="1800"/>
                <a:t>9,8 N</a:t>
              </a:r>
            </a:p>
          </p:txBody>
        </p:sp>
        <p:sp>
          <p:nvSpPr>
            <p:cNvPr id="339981" name="Line 11"/>
            <p:cNvSpPr>
              <a:spLocks noChangeShapeType="1"/>
            </p:cNvSpPr>
            <p:nvPr/>
          </p:nvSpPr>
          <p:spPr bwMode="auto">
            <a:xfrm flipV="1">
              <a:off x="888" y="1207"/>
              <a:ext cx="0" cy="18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39977" name="Group 12"/>
          <p:cNvGrpSpPr>
            <a:grpSpLocks/>
          </p:cNvGrpSpPr>
          <p:nvPr/>
        </p:nvGrpSpPr>
        <p:grpSpPr bwMode="auto">
          <a:xfrm flipH="1">
            <a:off x="323850" y="4365625"/>
            <a:ext cx="400050" cy="1008063"/>
            <a:chOff x="5148" y="3339"/>
            <a:chExt cx="252" cy="635"/>
          </a:xfrm>
        </p:grpSpPr>
        <p:sp>
          <p:nvSpPr>
            <p:cNvPr id="339978" name="Line 13"/>
            <p:cNvSpPr>
              <a:spLocks noChangeShapeType="1"/>
            </p:cNvSpPr>
            <p:nvPr/>
          </p:nvSpPr>
          <p:spPr bwMode="auto">
            <a:xfrm>
              <a:off x="5148" y="3339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39979" name="Text Box 14"/>
            <p:cNvSpPr txBox="1">
              <a:spLocks noChangeArrowheads="1"/>
            </p:cNvSpPr>
            <p:nvPr/>
          </p:nvSpPr>
          <p:spPr bwMode="auto">
            <a:xfrm flipV="1">
              <a:off x="5193" y="3387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pic>
        <p:nvPicPr>
          <p:cNvPr id="1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6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727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7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7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7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7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67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67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7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7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7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0" grpId="0" build="p" animBg="1"/>
      <p:bldP spid="672771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BFA03F-A296-A247-8860-8F94AD30F99C}" type="slidenum">
              <a:rPr lang="eu-ES" sz="1400">
                <a:latin typeface="Times" charset="0"/>
              </a:rPr>
              <a:pPr/>
              <a:t>53</a:t>
            </a:fld>
            <a:endParaRPr lang="eu-ES" sz="1400">
              <a:latin typeface="Times" charset="0"/>
            </a:endParaRPr>
          </a:p>
        </p:txBody>
      </p:sp>
      <p:sp>
        <p:nvSpPr>
          <p:cNvPr id="674818" name="Rectangle 2"/>
          <p:cNvSpPr>
            <a:spLocks noChangeArrowheads="1"/>
          </p:cNvSpPr>
          <p:nvPr/>
        </p:nvSpPr>
        <p:spPr bwMode="auto">
          <a:xfrm>
            <a:off x="515938" y="1510735"/>
            <a:ext cx="819626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10 N-eko indar horizontala pausagunean planu horizontalean dagoen 8 Kg-ko gorputzari </a:t>
            </a:r>
          </a:p>
          <a:p>
            <a:pPr algn="ctr" eaLnBrk="1" hangingPunct="1"/>
            <a:r>
              <a:rPr lang="eu-ES"/>
              <a:t>aplikatzen diogu. 10 s ondoren abiadura 4 m/s da.</a:t>
            </a:r>
          </a:p>
        </p:txBody>
      </p:sp>
      <p:sp>
        <p:nvSpPr>
          <p:cNvPr id="340996" name="Rectangle 3"/>
          <p:cNvSpPr>
            <a:spLocks noChangeArrowheads="1"/>
          </p:cNvSpPr>
          <p:nvPr/>
        </p:nvSpPr>
        <p:spPr bwMode="auto">
          <a:xfrm>
            <a:off x="-176213" y="3007747"/>
            <a:ext cx="9496426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74823" name="Line 7"/>
          <p:cNvSpPr>
            <a:spLocks noChangeShapeType="1"/>
          </p:cNvSpPr>
          <p:nvPr/>
        </p:nvSpPr>
        <p:spPr bwMode="auto">
          <a:xfrm>
            <a:off x="3852863" y="2647385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74824" name="Text Box 8"/>
          <p:cNvSpPr txBox="1">
            <a:spLocks noChangeArrowheads="1"/>
          </p:cNvSpPr>
          <p:nvPr/>
        </p:nvSpPr>
        <p:spPr bwMode="auto">
          <a:xfrm>
            <a:off x="4265613" y="2215585"/>
            <a:ext cx="5461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tIns="46800" rIns="54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10 N</a:t>
            </a:r>
          </a:p>
        </p:txBody>
      </p:sp>
      <p:sp>
        <p:nvSpPr>
          <p:cNvPr id="674825" name="Rectangle 9"/>
          <p:cNvSpPr>
            <a:spLocks noChangeArrowheads="1"/>
          </p:cNvSpPr>
          <p:nvPr/>
        </p:nvSpPr>
        <p:spPr bwMode="auto">
          <a:xfrm>
            <a:off x="2843213" y="2215585"/>
            <a:ext cx="1008062" cy="7921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348038" y="3439547"/>
            <a:ext cx="962025" cy="366713"/>
            <a:chOff x="775" y="392"/>
            <a:chExt cx="606" cy="231"/>
          </a:xfrm>
        </p:grpSpPr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968" y="39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41004" name="Line 12"/>
            <p:cNvSpPr>
              <a:spLocks noChangeShapeType="1"/>
            </p:cNvSpPr>
            <p:nvPr/>
          </p:nvSpPr>
          <p:spPr bwMode="auto">
            <a:xfrm rot="10800000" flipH="1">
              <a:off x="1173" y="508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41005" name="Group 13"/>
            <p:cNvGrpSpPr>
              <a:grpSpLocks/>
            </p:cNvGrpSpPr>
            <p:nvPr/>
          </p:nvGrpSpPr>
          <p:grpSpPr bwMode="auto">
            <a:xfrm>
              <a:off x="775" y="455"/>
              <a:ext cx="208" cy="51"/>
              <a:chOff x="783" y="455"/>
              <a:chExt cx="208" cy="51"/>
            </a:xfrm>
          </p:grpSpPr>
          <p:sp>
            <p:nvSpPr>
              <p:cNvPr id="341009" name="Line 14"/>
              <p:cNvSpPr>
                <a:spLocks noChangeShapeType="1"/>
              </p:cNvSpPr>
              <p:nvPr/>
            </p:nvSpPr>
            <p:spPr bwMode="auto">
              <a:xfrm flipH="1">
                <a:off x="783" y="506"/>
                <a:ext cx="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1010" name="Line 15"/>
              <p:cNvSpPr>
                <a:spLocks noChangeShapeType="1"/>
              </p:cNvSpPr>
              <p:nvPr/>
            </p:nvSpPr>
            <p:spPr bwMode="auto">
              <a:xfrm>
                <a:off x="880" y="455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41006" name="Group 16"/>
            <p:cNvGrpSpPr>
              <a:grpSpLocks/>
            </p:cNvGrpSpPr>
            <p:nvPr/>
          </p:nvGrpSpPr>
          <p:grpSpPr bwMode="auto">
            <a:xfrm>
              <a:off x="1219" y="417"/>
              <a:ext cx="71" cy="71"/>
              <a:chOff x="4880" y="1437"/>
              <a:chExt cx="71" cy="71"/>
            </a:xfrm>
          </p:grpSpPr>
          <p:sp>
            <p:nvSpPr>
              <p:cNvPr id="341007" name="Line 17"/>
              <p:cNvSpPr>
                <a:spLocks noChangeShapeType="1"/>
              </p:cNvSpPr>
              <p:nvPr/>
            </p:nvSpPr>
            <p:spPr bwMode="auto">
              <a:xfrm>
                <a:off x="4880" y="147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1008" name="Line 18"/>
              <p:cNvSpPr>
                <a:spLocks noChangeShapeType="1"/>
              </p:cNvSpPr>
              <p:nvPr/>
            </p:nvSpPr>
            <p:spPr bwMode="auto">
              <a:xfrm rot="-5400000">
                <a:off x="4880" y="1473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674835" name="Text Box 19"/>
          <p:cNvSpPr txBox="1">
            <a:spLocks noChangeArrowheads="1"/>
          </p:cNvSpPr>
          <p:nvPr/>
        </p:nvSpPr>
        <p:spPr bwMode="auto">
          <a:xfrm>
            <a:off x="3144838" y="3806260"/>
            <a:ext cx="2859087" cy="1055688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Ikurren irizpideak hauek dira: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Positiboa eskuinerantz.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Negatiboa ezkerrerantz.</a:t>
            </a:r>
          </a:p>
        </p:txBody>
      </p:sp>
      <p:pic>
        <p:nvPicPr>
          <p:cNvPr id="22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991129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748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7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7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6748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7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7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67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4818" grpId="0" build="p" animBg="1"/>
      <p:bldP spid="674823" grpId="0" animBg="1"/>
      <p:bldP spid="674824" grpId="0" animBg="1"/>
      <p:bldP spid="674825" grpId="0" animBg="1"/>
      <p:bldP spid="674835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B4761D-D86D-8247-878D-C1071EDA9150}" type="slidenum">
              <a:rPr lang="eu-ES" sz="1400">
                <a:latin typeface="Times" charset="0"/>
              </a:rPr>
              <a:pPr/>
              <a:t>54</a:t>
            </a:fld>
            <a:endParaRPr lang="eu-ES" sz="1400">
              <a:latin typeface="Times" charset="0"/>
            </a:endParaRPr>
          </a:p>
        </p:txBody>
      </p:sp>
      <p:sp>
        <p:nvSpPr>
          <p:cNvPr id="676866" name="Text Box 2"/>
          <p:cNvSpPr txBox="1">
            <a:spLocks noChangeArrowheads="1"/>
          </p:cNvSpPr>
          <p:nvPr/>
        </p:nvSpPr>
        <p:spPr bwMode="auto">
          <a:xfrm>
            <a:off x="2027238" y="3192463"/>
            <a:ext cx="5087937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Lehendabizi higiduraren azelerazioa kalkulatuko dugu.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Abiadura 0-tik 4 m/s-ra 10 s-etan pasatzen da.</a:t>
            </a:r>
          </a:p>
        </p:txBody>
      </p:sp>
      <p:sp>
        <p:nvSpPr>
          <p:cNvPr id="676867" name="Text Box 3"/>
          <p:cNvSpPr txBox="1">
            <a:spLocks noChangeArrowheads="1"/>
          </p:cNvSpPr>
          <p:nvPr/>
        </p:nvSpPr>
        <p:spPr bwMode="auto">
          <a:xfrm>
            <a:off x="2043113" y="3192463"/>
            <a:ext cx="5081587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10 s-tan posizioa kalkulatuko dugu, suposatuz  </a:t>
            </a:r>
            <a:r>
              <a:rPr lang="eu-ES" i="1"/>
              <a:t>t</a:t>
            </a:r>
            <a:r>
              <a:rPr lang="eu-ES"/>
              <a:t> = 0 s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Puntuan erreferentzia puntuan zegoela.</a:t>
            </a:r>
          </a:p>
        </p:txBody>
      </p:sp>
      <p:sp>
        <p:nvSpPr>
          <p:cNvPr id="342021" name="Rectangle 4"/>
          <p:cNvSpPr>
            <a:spLocks noChangeArrowheads="1"/>
          </p:cNvSpPr>
          <p:nvPr/>
        </p:nvSpPr>
        <p:spPr bwMode="auto">
          <a:xfrm>
            <a:off x="-176213" y="2276475"/>
            <a:ext cx="9496426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2023" name="Line 8"/>
          <p:cNvSpPr>
            <a:spLocks noChangeShapeType="1"/>
          </p:cNvSpPr>
          <p:nvPr/>
        </p:nvSpPr>
        <p:spPr bwMode="auto">
          <a:xfrm>
            <a:off x="3852863" y="1916113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42024" name="Text Box 9"/>
          <p:cNvSpPr txBox="1">
            <a:spLocks noChangeArrowheads="1"/>
          </p:cNvSpPr>
          <p:nvPr/>
        </p:nvSpPr>
        <p:spPr bwMode="auto">
          <a:xfrm>
            <a:off x="4265613" y="1484313"/>
            <a:ext cx="5461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tIns="46800" rIns="54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10 N</a:t>
            </a:r>
          </a:p>
        </p:txBody>
      </p:sp>
      <p:sp>
        <p:nvSpPr>
          <p:cNvPr id="342025" name="Rectangle 10"/>
          <p:cNvSpPr>
            <a:spLocks noChangeArrowheads="1"/>
          </p:cNvSpPr>
          <p:nvPr/>
        </p:nvSpPr>
        <p:spPr bwMode="auto">
          <a:xfrm>
            <a:off x="2843213" y="1484313"/>
            <a:ext cx="1008062" cy="7921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841625" y="4098925"/>
            <a:ext cx="3459163" cy="857250"/>
            <a:chOff x="343" y="3334"/>
            <a:chExt cx="2179" cy="540"/>
          </a:xfrm>
        </p:grpSpPr>
        <p:sp>
          <p:nvSpPr>
            <p:cNvPr id="342040" name="Rectangle 12"/>
            <p:cNvSpPr>
              <a:spLocks noChangeArrowheads="1"/>
            </p:cNvSpPr>
            <p:nvPr/>
          </p:nvSpPr>
          <p:spPr bwMode="auto">
            <a:xfrm>
              <a:off x="343" y="3334"/>
              <a:ext cx="2179" cy="5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42041" name="Group 13"/>
            <p:cNvGrpSpPr>
              <a:grpSpLocks/>
            </p:cNvGrpSpPr>
            <p:nvPr/>
          </p:nvGrpSpPr>
          <p:grpSpPr bwMode="auto">
            <a:xfrm>
              <a:off x="446" y="3413"/>
              <a:ext cx="1921" cy="359"/>
              <a:chOff x="446" y="3413"/>
              <a:chExt cx="1921" cy="359"/>
            </a:xfrm>
          </p:grpSpPr>
          <p:sp>
            <p:nvSpPr>
              <p:cNvPr id="342042" name="Text Box 14"/>
              <p:cNvSpPr txBox="1">
                <a:spLocks noChangeArrowheads="1"/>
              </p:cNvSpPr>
              <p:nvPr/>
            </p:nvSpPr>
            <p:spPr bwMode="auto">
              <a:xfrm>
                <a:off x="744" y="3413"/>
                <a:ext cx="311" cy="1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/>
                  <a:t>4 </a:t>
                </a:r>
                <a:r>
                  <a:rPr lang="eu-ES">
                    <a:cs typeface="Arial" charset="0"/>
                  </a:rPr>
                  <a:t>− 0</a:t>
                </a:r>
              </a:p>
            </p:txBody>
          </p:sp>
          <p:sp>
            <p:nvSpPr>
              <p:cNvPr id="342043" name="Text Box 15"/>
              <p:cNvSpPr txBox="1">
                <a:spLocks noChangeArrowheads="1"/>
              </p:cNvSpPr>
              <p:nvPr/>
            </p:nvSpPr>
            <p:spPr bwMode="auto">
              <a:xfrm>
                <a:off x="691" y="3601"/>
                <a:ext cx="382" cy="1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/>
                  <a:t>10 </a:t>
                </a:r>
                <a:r>
                  <a:rPr lang="eu-ES">
                    <a:cs typeface="Arial" charset="0"/>
                  </a:rPr>
                  <a:t>− 0</a:t>
                </a:r>
              </a:p>
            </p:txBody>
          </p:sp>
          <p:sp>
            <p:nvSpPr>
              <p:cNvPr id="342044" name="Line 16"/>
              <p:cNvSpPr>
                <a:spLocks noChangeShapeType="1"/>
              </p:cNvSpPr>
              <p:nvPr/>
            </p:nvSpPr>
            <p:spPr bwMode="auto">
              <a:xfrm>
                <a:off x="680" y="3604"/>
                <a:ext cx="47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342045" name="Group 17"/>
              <p:cNvGrpSpPr>
                <a:grpSpLocks/>
              </p:cNvGrpSpPr>
              <p:nvPr/>
            </p:nvGrpSpPr>
            <p:grpSpPr bwMode="auto">
              <a:xfrm>
                <a:off x="1283" y="3416"/>
                <a:ext cx="474" cy="356"/>
                <a:chOff x="1283" y="3451"/>
                <a:chExt cx="474" cy="356"/>
              </a:xfrm>
            </p:grpSpPr>
            <p:sp>
              <p:nvSpPr>
                <p:cNvPr id="34204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438" y="3451"/>
                  <a:ext cx="93" cy="168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108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u-ES"/>
                    <a:t>4</a:t>
                  </a:r>
                  <a:endParaRPr lang="eu-ES">
                    <a:cs typeface="Arial" charset="0"/>
                  </a:endParaRPr>
                </a:p>
              </p:txBody>
            </p:sp>
            <p:sp>
              <p:nvSpPr>
                <p:cNvPr id="34205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403" y="3623"/>
                  <a:ext cx="164" cy="184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18000" tIns="36000" rIns="18000" bIns="10800">
                  <a:spAutoFit/>
                </a:bodyPr>
                <a:lstStyle>
                  <a:lvl1pPr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u-ES"/>
                    <a:t>10</a:t>
                  </a:r>
                  <a:endParaRPr lang="eu-ES">
                    <a:cs typeface="Arial" charset="0"/>
                  </a:endParaRPr>
                </a:p>
              </p:txBody>
            </p:sp>
            <p:sp>
              <p:nvSpPr>
                <p:cNvPr id="342051" name="Line 20"/>
                <p:cNvSpPr>
                  <a:spLocks noChangeShapeType="1"/>
                </p:cNvSpPr>
                <p:nvPr/>
              </p:nvSpPr>
              <p:spPr bwMode="auto">
                <a:xfrm>
                  <a:off x="1283" y="3639"/>
                  <a:ext cx="47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342046" name="Text Box 21"/>
              <p:cNvSpPr txBox="1">
                <a:spLocks noChangeArrowheads="1"/>
              </p:cNvSpPr>
              <p:nvPr/>
            </p:nvSpPr>
            <p:spPr bwMode="auto">
              <a:xfrm>
                <a:off x="1170" y="3520"/>
                <a:ext cx="97" cy="1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/>
                  <a:t>=</a:t>
                </a:r>
              </a:p>
            </p:txBody>
          </p:sp>
          <p:sp>
            <p:nvSpPr>
              <p:cNvPr id="342047" name="Text Box 22"/>
              <p:cNvSpPr txBox="1">
                <a:spLocks noChangeArrowheads="1"/>
              </p:cNvSpPr>
              <p:nvPr/>
            </p:nvSpPr>
            <p:spPr bwMode="auto">
              <a:xfrm>
                <a:off x="1764" y="3518"/>
                <a:ext cx="603" cy="1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/>
                  <a:t>= 0,4 m/s</a:t>
                </a:r>
                <a:r>
                  <a:rPr lang="eu-ES" baseline="30000"/>
                  <a:t>2</a:t>
                </a:r>
                <a:endParaRPr lang="eu-ES"/>
              </a:p>
            </p:txBody>
          </p:sp>
          <p:sp>
            <p:nvSpPr>
              <p:cNvPr id="342048" name="Text Box 23"/>
              <p:cNvSpPr txBox="1">
                <a:spLocks noChangeArrowheads="1"/>
              </p:cNvSpPr>
              <p:nvPr/>
            </p:nvSpPr>
            <p:spPr bwMode="auto">
              <a:xfrm>
                <a:off x="446" y="3520"/>
                <a:ext cx="204" cy="168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8000" tIns="10800" rIns="18000" bIns="10800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u-ES" i="1"/>
                  <a:t>a </a:t>
                </a:r>
                <a:r>
                  <a:rPr lang="eu-ES"/>
                  <a:t>=</a:t>
                </a:r>
              </a:p>
            </p:txBody>
          </p:sp>
        </p:grpSp>
      </p:grpSp>
      <p:sp>
        <p:nvSpPr>
          <p:cNvPr id="676888" name="Text Box 24"/>
          <p:cNvSpPr txBox="1">
            <a:spLocks noChangeArrowheads="1"/>
          </p:cNvSpPr>
          <p:nvPr/>
        </p:nvSpPr>
        <p:spPr bwMode="auto">
          <a:xfrm>
            <a:off x="2689225" y="4365625"/>
            <a:ext cx="3765550" cy="422275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 wrap="none" lIns="360000" tIns="82800" rIns="360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e</a:t>
            </a:r>
            <a:r>
              <a:rPr lang="eu-ES" baseline="-25000"/>
              <a:t>10</a:t>
            </a:r>
            <a:r>
              <a:rPr lang="eu-ES"/>
              <a:t> = 0 + 0·10 + </a:t>
            </a:r>
            <a:r>
              <a:rPr lang="eu-ES">
                <a:cs typeface="Arial" charset="0"/>
              </a:rPr>
              <a:t>½ 0,4·10</a:t>
            </a:r>
            <a:r>
              <a:rPr lang="eu-ES" baseline="30000">
                <a:cs typeface="Arial" charset="0"/>
              </a:rPr>
              <a:t>2</a:t>
            </a:r>
            <a:r>
              <a:rPr lang="eu-ES">
                <a:cs typeface="Arial" charset="0"/>
              </a:rPr>
              <a:t> = 20 m</a:t>
            </a:r>
          </a:p>
        </p:txBody>
      </p:sp>
      <p:sp>
        <p:nvSpPr>
          <p:cNvPr id="676889" name="Text Box 25"/>
          <p:cNvSpPr txBox="1">
            <a:spLocks noChangeArrowheads="1"/>
          </p:cNvSpPr>
          <p:nvPr/>
        </p:nvSpPr>
        <p:spPr bwMode="auto">
          <a:xfrm>
            <a:off x="725488" y="5013325"/>
            <a:ext cx="7766050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Egindako distantzia amaiera eta hasiera posizioen diferentziaren balio absolutua da.</a:t>
            </a:r>
          </a:p>
        </p:txBody>
      </p:sp>
      <p:sp>
        <p:nvSpPr>
          <p:cNvPr id="676890" name="Rectangle 26"/>
          <p:cNvSpPr>
            <a:spLocks noChangeArrowheads="1"/>
          </p:cNvSpPr>
          <p:nvPr/>
        </p:nvSpPr>
        <p:spPr bwMode="auto">
          <a:xfrm>
            <a:off x="2333625" y="5440363"/>
            <a:ext cx="4487863" cy="7254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0" rIns="360000" bIns="8280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u-ES"/>
              <a:t>Δ</a:t>
            </a:r>
            <a:r>
              <a:rPr lang="eu-ES" i="1"/>
              <a:t>e </a:t>
            </a:r>
            <a:r>
              <a:rPr lang="eu-ES"/>
              <a:t>= 20 m </a:t>
            </a:r>
            <a:r>
              <a:rPr lang="eu-ES">
                <a:cs typeface="Arial" charset="0"/>
              </a:rPr>
              <a:t>− 0 m = 20 m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Egindako distantzia hauxe da </a:t>
            </a:r>
            <a:r>
              <a:rPr lang="eu-ES">
                <a:cs typeface="Arial" charset="0"/>
              </a:rPr>
              <a:t>Ι</a:t>
            </a:r>
            <a:r>
              <a:rPr lang="eu-ES"/>
              <a:t>Δ</a:t>
            </a:r>
            <a:r>
              <a:rPr lang="eu-ES" i="1"/>
              <a:t>e</a:t>
            </a:r>
            <a:r>
              <a:rPr lang="eu-ES">
                <a:cs typeface="Arial" charset="0"/>
              </a:rPr>
              <a:t>Ι</a:t>
            </a:r>
            <a:r>
              <a:rPr lang="eu-ES" i="1"/>
              <a:t> </a:t>
            </a:r>
            <a:r>
              <a:rPr lang="eu-ES"/>
              <a:t>= 20 m</a:t>
            </a:r>
            <a:endParaRPr lang="eu-ES">
              <a:cs typeface="Arial" charset="0"/>
            </a:endParaRPr>
          </a:p>
        </p:txBody>
      </p:sp>
      <p:sp>
        <p:nvSpPr>
          <p:cNvPr id="676891" name="Rectangle 27"/>
          <p:cNvSpPr>
            <a:spLocks noChangeArrowheads="1"/>
          </p:cNvSpPr>
          <p:nvPr/>
        </p:nvSpPr>
        <p:spPr bwMode="auto">
          <a:xfrm>
            <a:off x="1611473" y="781587"/>
            <a:ext cx="59070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Gorputzak 10 segundutan egiten duen distantzia kalkula ezazu.</a:t>
            </a:r>
          </a:p>
        </p:txBody>
      </p:sp>
      <p:grpSp>
        <p:nvGrpSpPr>
          <p:cNvPr id="342031" name="Group 28"/>
          <p:cNvGrpSpPr>
            <a:grpSpLocks/>
          </p:cNvGrpSpPr>
          <p:nvPr/>
        </p:nvGrpSpPr>
        <p:grpSpPr bwMode="auto">
          <a:xfrm>
            <a:off x="3348038" y="2708275"/>
            <a:ext cx="962025" cy="366713"/>
            <a:chOff x="775" y="392"/>
            <a:chExt cx="606" cy="231"/>
          </a:xfrm>
        </p:grpSpPr>
        <p:sp>
          <p:nvSpPr>
            <p:cNvPr id="342032" name="Text Box 29"/>
            <p:cNvSpPr txBox="1">
              <a:spLocks noChangeArrowheads="1"/>
            </p:cNvSpPr>
            <p:nvPr/>
          </p:nvSpPr>
          <p:spPr bwMode="auto">
            <a:xfrm>
              <a:off x="968" y="39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42033" name="Line 30"/>
            <p:cNvSpPr>
              <a:spLocks noChangeShapeType="1"/>
            </p:cNvSpPr>
            <p:nvPr/>
          </p:nvSpPr>
          <p:spPr bwMode="auto">
            <a:xfrm rot="10800000" flipH="1">
              <a:off x="1173" y="508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42034" name="Group 31"/>
            <p:cNvGrpSpPr>
              <a:grpSpLocks/>
            </p:cNvGrpSpPr>
            <p:nvPr/>
          </p:nvGrpSpPr>
          <p:grpSpPr bwMode="auto">
            <a:xfrm>
              <a:off x="775" y="455"/>
              <a:ext cx="208" cy="51"/>
              <a:chOff x="783" y="455"/>
              <a:chExt cx="208" cy="51"/>
            </a:xfrm>
          </p:grpSpPr>
          <p:sp>
            <p:nvSpPr>
              <p:cNvPr id="342038" name="Line 32"/>
              <p:cNvSpPr>
                <a:spLocks noChangeShapeType="1"/>
              </p:cNvSpPr>
              <p:nvPr/>
            </p:nvSpPr>
            <p:spPr bwMode="auto">
              <a:xfrm flipH="1">
                <a:off x="783" y="506"/>
                <a:ext cx="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2039" name="Line 33"/>
              <p:cNvSpPr>
                <a:spLocks noChangeShapeType="1"/>
              </p:cNvSpPr>
              <p:nvPr/>
            </p:nvSpPr>
            <p:spPr bwMode="auto">
              <a:xfrm>
                <a:off x="880" y="455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42035" name="Group 34"/>
            <p:cNvGrpSpPr>
              <a:grpSpLocks/>
            </p:cNvGrpSpPr>
            <p:nvPr/>
          </p:nvGrpSpPr>
          <p:grpSpPr bwMode="auto">
            <a:xfrm>
              <a:off x="1219" y="417"/>
              <a:ext cx="71" cy="71"/>
              <a:chOff x="4880" y="1437"/>
              <a:chExt cx="71" cy="71"/>
            </a:xfrm>
          </p:grpSpPr>
          <p:sp>
            <p:nvSpPr>
              <p:cNvPr id="342036" name="Line 35"/>
              <p:cNvSpPr>
                <a:spLocks noChangeShapeType="1"/>
              </p:cNvSpPr>
              <p:nvPr/>
            </p:nvSpPr>
            <p:spPr bwMode="auto">
              <a:xfrm>
                <a:off x="4880" y="147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2037" name="Line 36"/>
              <p:cNvSpPr>
                <a:spLocks noChangeShapeType="1"/>
              </p:cNvSpPr>
              <p:nvPr/>
            </p:nvSpPr>
            <p:spPr bwMode="auto">
              <a:xfrm rot="-5400000">
                <a:off x="4880" y="1473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pic>
        <p:nvPicPr>
          <p:cNvPr id="3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88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76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76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768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7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7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7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68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676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7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6768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76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76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6" grpId="0" build="p" animBg="1"/>
      <p:bldP spid="676866" grpId="1" animBg="1"/>
      <p:bldP spid="676866" grpId="2" animBg="1"/>
      <p:bldP spid="676867" grpId="0" build="p" animBg="1"/>
      <p:bldP spid="676888" grpId="0" build="p" animBg="1"/>
      <p:bldP spid="676889" grpId="0" animBg="1"/>
      <p:bldP spid="676890" grpId="0" build="p" animBg="1"/>
      <p:bldP spid="676891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64D66E-89B5-C948-ABA0-1619AFE2E96E}" type="slidenum">
              <a:rPr lang="eu-ES" sz="1400">
                <a:latin typeface="Times" charset="0"/>
              </a:rPr>
              <a:pPr/>
              <a:t>55</a:t>
            </a:fld>
            <a:endParaRPr lang="eu-ES" sz="1400">
              <a:latin typeface="Times" charset="0"/>
            </a:endParaRPr>
          </a:p>
        </p:txBody>
      </p:sp>
      <p:sp>
        <p:nvSpPr>
          <p:cNvPr id="343043" name="Rectangle 2"/>
          <p:cNvSpPr>
            <a:spLocks noChangeArrowheads="1"/>
          </p:cNvSpPr>
          <p:nvPr/>
        </p:nvSpPr>
        <p:spPr bwMode="auto">
          <a:xfrm>
            <a:off x="-176213" y="2276475"/>
            <a:ext cx="9496426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43045" name="Line 6"/>
          <p:cNvSpPr>
            <a:spLocks noChangeShapeType="1"/>
          </p:cNvSpPr>
          <p:nvPr/>
        </p:nvSpPr>
        <p:spPr bwMode="auto">
          <a:xfrm>
            <a:off x="3852863" y="1916113"/>
            <a:ext cx="14398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43046" name="Text Box 7"/>
          <p:cNvSpPr txBox="1">
            <a:spLocks noChangeArrowheads="1"/>
          </p:cNvSpPr>
          <p:nvPr/>
        </p:nvSpPr>
        <p:spPr bwMode="auto">
          <a:xfrm>
            <a:off x="4265613" y="1484313"/>
            <a:ext cx="5461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tIns="46800" rIns="54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10 N</a:t>
            </a:r>
          </a:p>
        </p:txBody>
      </p:sp>
      <p:sp>
        <p:nvSpPr>
          <p:cNvPr id="343047" name="Rectangle 8"/>
          <p:cNvSpPr>
            <a:spLocks noChangeArrowheads="1"/>
          </p:cNvSpPr>
          <p:nvPr/>
        </p:nvSpPr>
        <p:spPr bwMode="auto">
          <a:xfrm>
            <a:off x="2843213" y="1484313"/>
            <a:ext cx="1008062" cy="7921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78921" name="Text Box 9"/>
          <p:cNvSpPr txBox="1">
            <a:spLocks noChangeArrowheads="1"/>
          </p:cNvSpPr>
          <p:nvPr/>
        </p:nvSpPr>
        <p:spPr bwMode="auto">
          <a:xfrm>
            <a:off x="1991652" y="3217316"/>
            <a:ext cx="5192447" cy="1080223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Azelerazioa 0,4 m/s</a:t>
            </a:r>
            <a:r>
              <a:rPr lang="eu-ES" baseline="30000" dirty="0"/>
              <a:t>2</a:t>
            </a:r>
            <a:r>
              <a:rPr lang="eu-ES" dirty="0"/>
              <a:t> da.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Gorputzarengan eragiten duen indar guztien batura da: </a:t>
            </a:r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i="1" dirty="0">
                <a:cs typeface="Arial" charset="0"/>
              </a:rPr>
              <a:t>m a</a:t>
            </a:r>
            <a:r>
              <a:rPr lang="eu-ES" dirty="0"/>
              <a:t> = 8 · 0,4 = 3,2 N</a:t>
            </a:r>
          </a:p>
        </p:txBody>
      </p: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1303267" y="4441279"/>
            <a:ext cx="6537467" cy="1967646"/>
          </a:xfrm>
          <a:prstGeom prst="rect">
            <a:avLst/>
          </a:prstGeom>
          <a:solidFill>
            <a:srgbClr val="FEF7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 dirty="0"/>
              <a:t>Soilik indar horizontalak aztertuz, 10 N-ko indarraz gain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gorputzarengan zoruaren marruskadura indarrak eragiten du. Horrela:</a:t>
            </a:r>
          </a:p>
          <a:p>
            <a:pPr algn="ctr">
              <a:lnSpc>
                <a:spcPct val="120000"/>
              </a:lnSpc>
            </a:pP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dirty="0">
                <a:cs typeface="Arial" charset="0"/>
              </a:rPr>
              <a:t>10 N</a:t>
            </a:r>
            <a:r>
              <a:rPr lang="eu-ES" i="1" dirty="0">
                <a:cs typeface="Arial" charset="0"/>
              </a:rPr>
              <a:t> + F</a:t>
            </a:r>
            <a:r>
              <a:rPr lang="eu-ES" baseline="-25000" dirty="0">
                <a:cs typeface="Arial" charset="0"/>
              </a:rPr>
              <a:t>MARZ,K</a:t>
            </a:r>
            <a:r>
              <a:rPr lang="eu-ES" dirty="0"/>
              <a:t> = 3,2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 dirty="0">
                <a:cs typeface="Arial" charset="0"/>
              </a:rPr>
              <a:t>F</a:t>
            </a:r>
            <a:r>
              <a:rPr lang="eu-ES" baseline="-25000" dirty="0">
                <a:cs typeface="Arial" charset="0"/>
              </a:rPr>
              <a:t>MARZ,K</a:t>
            </a:r>
            <a:r>
              <a:rPr lang="eu-ES" dirty="0"/>
              <a:t> = 3,2 N </a:t>
            </a:r>
            <a:r>
              <a:rPr lang="eu-ES" dirty="0">
                <a:cs typeface="Arial" charset="0"/>
              </a:rPr>
              <a:t>− 10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 dirty="0">
                <a:cs typeface="Arial" charset="0"/>
              </a:rPr>
              <a:t>F</a:t>
            </a:r>
            <a:r>
              <a:rPr lang="eu-ES" baseline="-25000" dirty="0">
                <a:cs typeface="Arial" charset="0"/>
              </a:rPr>
              <a:t>MARZ,K</a:t>
            </a:r>
            <a:r>
              <a:rPr lang="eu-ES" dirty="0"/>
              <a:t> = </a:t>
            </a:r>
            <a:r>
              <a:rPr lang="eu-ES" dirty="0">
                <a:cs typeface="Arial" charset="0"/>
              </a:rPr>
              <a:t>− 6,8</a:t>
            </a:r>
            <a:r>
              <a:rPr lang="eu-ES" dirty="0"/>
              <a:t>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Minus ikurrak adierazten du indarra ezkerrerantz zuzenduta dagoela.</a:t>
            </a:r>
          </a:p>
        </p:txBody>
      </p:sp>
      <p:sp>
        <p:nvSpPr>
          <p:cNvPr id="678923" name="Rectangle 11"/>
          <p:cNvSpPr>
            <a:spLocks noChangeArrowheads="1"/>
          </p:cNvSpPr>
          <p:nvPr/>
        </p:nvSpPr>
        <p:spPr bwMode="auto">
          <a:xfrm>
            <a:off x="1452563" y="914638"/>
            <a:ext cx="630396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Gorputzarengan eragiten duen marruskadura indarra kalkula ezazu.</a:t>
            </a:r>
          </a:p>
        </p:txBody>
      </p:sp>
      <p:grpSp>
        <p:nvGrpSpPr>
          <p:cNvPr id="343051" name="Group 12"/>
          <p:cNvGrpSpPr>
            <a:grpSpLocks/>
          </p:cNvGrpSpPr>
          <p:nvPr/>
        </p:nvGrpSpPr>
        <p:grpSpPr bwMode="auto">
          <a:xfrm>
            <a:off x="3348038" y="2708275"/>
            <a:ext cx="962025" cy="366713"/>
            <a:chOff x="775" y="392"/>
            <a:chExt cx="606" cy="231"/>
          </a:xfrm>
        </p:grpSpPr>
        <p:sp>
          <p:nvSpPr>
            <p:cNvPr id="343054" name="Text Box 13"/>
            <p:cNvSpPr txBox="1">
              <a:spLocks noChangeArrowheads="1"/>
            </p:cNvSpPr>
            <p:nvPr/>
          </p:nvSpPr>
          <p:spPr bwMode="auto">
            <a:xfrm>
              <a:off x="968" y="39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43055" name="Line 14"/>
            <p:cNvSpPr>
              <a:spLocks noChangeShapeType="1"/>
            </p:cNvSpPr>
            <p:nvPr/>
          </p:nvSpPr>
          <p:spPr bwMode="auto">
            <a:xfrm rot="10800000" flipH="1">
              <a:off x="1173" y="508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43056" name="Group 15"/>
            <p:cNvGrpSpPr>
              <a:grpSpLocks/>
            </p:cNvGrpSpPr>
            <p:nvPr/>
          </p:nvGrpSpPr>
          <p:grpSpPr bwMode="auto">
            <a:xfrm>
              <a:off x="775" y="455"/>
              <a:ext cx="208" cy="51"/>
              <a:chOff x="783" y="455"/>
              <a:chExt cx="208" cy="51"/>
            </a:xfrm>
          </p:grpSpPr>
          <p:sp>
            <p:nvSpPr>
              <p:cNvPr id="343060" name="Line 16"/>
              <p:cNvSpPr>
                <a:spLocks noChangeShapeType="1"/>
              </p:cNvSpPr>
              <p:nvPr/>
            </p:nvSpPr>
            <p:spPr bwMode="auto">
              <a:xfrm flipH="1">
                <a:off x="783" y="506"/>
                <a:ext cx="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3061" name="Line 17"/>
              <p:cNvSpPr>
                <a:spLocks noChangeShapeType="1"/>
              </p:cNvSpPr>
              <p:nvPr/>
            </p:nvSpPr>
            <p:spPr bwMode="auto">
              <a:xfrm>
                <a:off x="880" y="455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43057" name="Group 18"/>
            <p:cNvGrpSpPr>
              <a:grpSpLocks/>
            </p:cNvGrpSpPr>
            <p:nvPr/>
          </p:nvGrpSpPr>
          <p:grpSpPr bwMode="auto">
            <a:xfrm>
              <a:off x="1219" y="417"/>
              <a:ext cx="71" cy="71"/>
              <a:chOff x="4880" y="1437"/>
              <a:chExt cx="71" cy="71"/>
            </a:xfrm>
          </p:grpSpPr>
          <p:sp>
            <p:nvSpPr>
              <p:cNvPr id="343058" name="Line 19"/>
              <p:cNvSpPr>
                <a:spLocks noChangeShapeType="1"/>
              </p:cNvSpPr>
              <p:nvPr/>
            </p:nvSpPr>
            <p:spPr bwMode="auto">
              <a:xfrm>
                <a:off x="4880" y="147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3059" name="Line 20"/>
              <p:cNvSpPr>
                <a:spLocks noChangeShapeType="1"/>
              </p:cNvSpPr>
              <p:nvPr/>
            </p:nvSpPr>
            <p:spPr bwMode="auto">
              <a:xfrm rot="-5400000">
                <a:off x="4880" y="1473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678933" name="Line 21"/>
          <p:cNvSpPr>
            <a:spLocks noChangeShapeType="1"/>
          </p:cNvSpPr>
          <p:nvPr/>
        </p:nvSpPr>
        <p:spPr bwMode="auto">
          <a:xfrm flipH="1">
            <a:off x="1979613" y="220503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78934" name="Rectangle 22"/>
          <p:cNvSpPr>
            <a:spLocks noChangeArrowheads="1"/>
          </p:cNvSpPr>
          <p:nvPr/>
        </p:nvSpPr>
        <p:spPr bwMode="auto">
          <a:xfrm>
            <a:off x="971550" y="1643063"/>
            <a:ext cx="1771650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46800" rIns="54000" bIns="46800"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MARZ,K</a:t>
            </a:r>
            <a:r>
              <a:rPr lang="eu-ES"/>
              <a:t> = − 6,8 N</a:t>
            </a:r>
          </a:p>
        </p:txBody>
      </p: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038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789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78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789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8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8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8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6789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7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78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678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678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678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78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67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67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1" grpId="0" build="p" animBg="1"/>
      <p:bldP spid="678922" grpId="0" build="p" animBg="1"/>
      <p:bldP spid="678923" grpId="0" build="p" animBg="1"/>
      <p:bldP spid="678933" grpId="0" animBg="1"/>
      <p:bldP spid="67893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A05432-E6FB-DC47-867C-8B67C46F9DEE}" type="slidenum">
              <a:rPr lang="eu-ES" sz="1400">
                <a:latin typeface="Times" charset="0"/>
              </a:rPr>
              <a:pPr/>
              <a:t>56</a:t>
            </a:fld>
            <a:endParaRPr lang="eu-ES" sz="1400">
              <a:latin typeface="Times" charset="0"/>
            </a:endParaRPr>
          </a:p>
        </p:txBody>
      </p:sp>
      <p:sp>
        <p:nvSpPr>
          <p:cNvPr id="344067" name="Rectangle 1026"/>
          <p:cNvSpPr>
            <a:spLocks noChangeArrowheads="1"/>
          </p:cNvSpPr>
          <p:nvPr/>
        </p:nvSpPr>
        <p:spPr bwMode="auto">
          <a:xfrm>
            <a:off x="-176213" y="2276475"/>
            <a:ext cx="9496426" cy="411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0966" name="Line 1030"/>
          <p:cNvSpPr>
            <a:spLocks noChangeShapeType="1"/>
          </p:cNvSpPr>
          <p:nvPr/>
        </p:nvSpPr>
        <p:spPr bwMode="auto">
          <a:xfrm>
            <a:off x="3852863" y="1916113"/>
            <a:ext cx="11509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80967" name="Text Box 1031"/>
          <p:cNvSpPr txBox="1">
            <a:spLocks noChangeArrowheads="1"/>
          </p:cNvSpPr>
          <p:nvPr/>
        </p:nvSpPr>
        <p:spPr bwMode="auto">
          <a:xfrm>
            <a:off x="4265613" y="1484313"/>
            <a:ext cx="433387" cy="346075"/>
          </a:xfrm>
          <a:prstGeom prst="rect">
            <a:avLst/>
          </a:prstGeom>
          <a:solidFill>
            <a:srgbClr val="F7C9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54000" tIns="46800" rIns="54000" bIns="46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8 N</a:t>
            </a:r>
          </a:p>
        </p:txBody>
      </p:sp>
      <p:sp>
        <p:nvSpPr>
          <p:cNvPr id="344071" name="Rectangle 1032"/>
          <p:cNvSpPr>
            <a:spLocks noChangeArrowheads="1"/>
          </p:cNvSpPr>
          <p:nvPr/>
        </p:nvSpPr>
        <p:spPr bwMode="auto">
          <a:xfrm>
            <a:off x="2843213" y="1484313"/>
            <a:ext cx="1008062" cy="792162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80969" name="Rectangle 1033"/>
          <p:cNvSpPr>
            <a:spLocks noChangeArrowheads="1"/>
          </p:cNvSpPr>
          <p:nvPr/>
        </p:nvSpPr>
        <p:spPr bwMode="auto">
          <a:xfrm>
            <a:off x="157163" y="752475"/>
            <a:ext cx="880745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10 s tan gorputzak egingo lukeen distantzia aplikatutako indar horizontala 8 N-koa izango balitz.</a:t>
            </a:r>
          </a:p>
        </p:txBody>
      </p:sp>
      <p:grpSp>
        <p:nvGrpSpPr>
          <p:cNvPr id="344073" name="Group 1034"/>
          <p:cNvGrpSpPr>
            <a:grpSpLocks/>
          </p:cNvGrpSpPr>
          <p:nvPr/>
        </p:nvGrpSpPr>
        <p:grpSpPr bwMode="auto">
          <a:xfrm>
            <a:off x="3348038" y="2708275"/>
            <a:ext cx="962025" cy="366713"/>
            <a:chOff x="775" y="392"/>
            <a:chExt cx="606" cy="231"/>
          </a:xfrm>
        </p:grpSpPr>
        <p:sp>
          <p:nvSpPr>
            <p:cNvPr id="344081" name="Text Box 1035"/>
            <p:cNvSpPr txBox="1">
              <a:spLocks noChangeArrowheads="1"/>
            </p:cNvSpPr>
            <p:nvPr/>
          </p:nvSpPr>
          <p:spPr bwMode="auto">
            <a:xfrm>
              <a:off x="968" y="392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/>
                <a:t>R</a:t>
              </a:r>
            </a:p>
          </p:txBody>
        </p:sp>
        <p:sp>
          <p:nvSpPr>
            <p:cNvPr id="344082" name="Line 1036"/>
            <p:cNvSpPr>
              <a:spLocks noChangeShapeType="1"/>
            </p:cNvSpPr>
            <p:nvPr/>
          </p:nvSpPr>
          <p:spPr bwMode="auto">
            <a:xfrm rot="10800000" flipH="1">
              <a:off x="1173" y="508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344083" name="Group 1037"/>
            <p:cNvGrpSpPr>
              <a:grpSpLocks/>
            </p:cNvGrpSpPr>
            <p:nvPr/>
          </p:nvGrpSpPr>
          <p:grpSpPr bwMode="auto">
            <a:xfrm>
              <a:off x="775" y="455"/>
              <a:ext cx="208" cy="51"/>
              <a:chOff x="783" y="455"/>
              <a:chExt cx="208" cy="51"/>
            </a:xfrm>
          </p:grpSpPr>
          <p:sp>
            <p:nvSpPr>
              <p:cNvPr id="344087" name="Line 1038"/>
              <p:cNvSpPr>
                <a:spLocks noChangeShapeType="1"/>
              </p:cNvSpPr>
              <p:nvPr/>
            </p:nvSpPr>
            <p:spPr bwMode="auto">
              <a:xfrm flipH="1">
                <a:off x="783" y="506"/>
                <a:ext cx="2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4088" name="Line 1039"/>
              <p:cNvSpPr>
                <a:spLocks noChangeShapeType="1"/>
              </p:cNvSpPr>
              <p:nvPr/>
            </p:nvSpPr>
            <p:spPr bwMode="auto">
              <a:xfrm>
                <a:off x="880" y="455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44084" name="Group 1040"/>
            <p:cNvGrpSpPr>
              <a:grpSpLocks/>
            </p:cNvGrpSpPr>
            <p:nvPr/>
          </p:nvGrpSpPr>
          <p:grpSpPr bwMode="auto">
            <a:xfrm>
              <a:off x="1219" y="417"/>
              <a:ext cx="71" cy="71"/>
              <a:chOff x="4880" y="1437"/>
              <a:chExt cx="71" cy="71"/>
            </a:xfrm>
          </p:grpSpPr>
          <p:sp>
            <p:nvSpPr>
              <p:cNvPr id="344085" name="Line 1041"/>
              <p:cNvSpPr>
                <a:spLocks noChangeShapeType="1"/>
              </p:cNvSpPr>
              <p:nvPr/>
            </p:nvSpPr>
            <p:spPr bwMode="auto">
              <a:xfrm>
                <a:off x="4880" y="147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44086" name="Line 1042"/>
              <p:cNvSpPr>
                <a:spLocks noChangeShapeType="1"/>
              </p:cNvSpPr>
              <p:nvPr/>
            </p:nvSpPr>
            <p:spPr bwMode="auto">
              <a:xfrm rot="-5400000">
                <a:off x="4880" y="1473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44074" name="Line 1043"/>
          <p:cNvSpPr>
            <a:spLocks noChangeShapeType="1"/>
          </p:cNvSpPr>
          <p:nvPr/>
        </p:nvSpPr>
        <p:spPr bwMode="auto">
          <a:xfrm flipH="1">
            <a:off x="1979613" y="2205038"/>
            <a:ext cx="10080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80980" name="Text Box 1044"/>
          <p:cNvSpPr txBox="1">
            <a:spLocks noChangeArrowheads="1"/>
          </p:cNvSpPr>
          <p:nvPr/>
        </p:nvSpPr>
        <p:spPr bwMode="auto">
          <a:xfrm>
            <a:off x="2035175" y="3387725"/>
            <a:ext cx="5102225" cy="76200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Posizioa 10 s-etan kalkula dezagun, suposatuz </a:t>
            </a:r>
            <a:r>
              <a:rPr lang="eu-ES" i="1"/>
              <a:t>t</a:t>
            </a:r>
            <a:r>
              <a:rPr lang="eu-ES"/>
              <a:t> = 0 s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Unean erreferentzia puntuan dagoela.</a:t>
            </a:r>
          </a:p>
        </p:txBody>
      </p:sp>
      <p:sp>
        <p:nvSpPr>
          <p:cNvPr id="680981" name="Text Box 1045"/>
          <p:cNvSpPr txBox="1">
            <a:spLocks noChangeArrowheads="1"/>
          </p:cNvSpPr>
          <p:nvPr/>
        </p:nvSpPr>
        <p:spPr bwMode="auto">
          <a:xfrm>
            <a:off x="2605088" y="4437063"/>
            <a:ext cx="3935412" cy="422275"/>
          </a:xfrm>
          <a:prstGeom prst="rect">
            <a:avLst/>
          </a:prstGeom>
          <a:solidFill>
            <a:srgbClr val="FFFFCC"/>
          </a:solidFill>
          <a:ln w="12700">
            <a:solidFill>
              <a:srgbClr val="333399"/>
            </a:solidFill>
            <a:miter lim="800000"/>
            <a:headEnd/>
            <a:tailEnd/>
          </a:ln>
        </p:spPr>
        <p:txBody>
          <a:bodyPr wrap="none" lIns="360000" tIns="82800" rIns="360000" bIns="82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i="1"/>
              <a:t>e</a:t>
            </a:r>
            <a:r>
              <a:rPr lang="eu-ES" baseline="-25000"/>
              <a:t>10</a:t>
            </a:r>
            <a:r>
              <a:rPr lang="eu-ES"/>
              <a:t> = 0 + 0·10 + </a:t>
            </a:r>
            <a:r>
              <a:rPr lang="eu-ES">
                <a:cs typeface="Arial" charset="0"/>
              </a:rPr>
              <a:t>½ 0,15·10</a:t>
            </a:r>
            <a:r>
              <a:rPr lang="eu-ES" baseline="30000">
                <a:cs typeface="Arial" charset="0"/>
              </a:rPr>
              <a:t>2</a:t>
            </a:r>
            <a:r>
              <a:rPr lang="eu-ES">
                <a:cs typeface="Arial" charset="0"/>
              </a:rPr>
              <a:t> = 7,5 m</a:t>
            </a:r>
          </a:p>
        </p:txBody>
      </p:sp>
      <p:sp>
        <p:nvSpPr>
          <p:cNvPr id="680982" name="Text Box 1046"/>
          <p:cNvSpPr txBox="1">
            <a:spLocks noChangeArrowheads="1"/>
          </p:cNvSpPr>
          <p:nvPr/>
        </p:nvSpPr>
        <p:spPr bwMode="auto">
          <a:xfrm>
            <a:off x="92075" y="5084763"/>
            <a:ext cx="9042400" cy="346075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Egindako distantzia balio absolutuan amaiera eta hasierako uneen arteko posizioen diferentzia da.</a:t>
            </a:r>
          </a:p>
        </p:txBody>
      </p:sp>
      <p:sp>
        <p:nvSpPr>
          <p:cNvPr id="680983" name="Rectangle 1047"/>
          <p:cNvSpPr>
            <a:spLocks noChangeArrowheads="1"/>
          </p:cNvSpPr>
          <p:nvPr/>
        </p:nvSpPr>
        <p:spPr bwMode="auto">
          <a:xfrm>
            <a:off x="2605087" y="5514181"/>
            <a:ext cx="3935413" cy="7254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360000" rIns="360000" bIns="82800">
            <a:sp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u-ES"/>
              <a:t>Δ</a:t>
            </a:r>
            <a:r>
              <a:rPr lang="eu-ES" i="1"/>
              <a:t>e </a:t>
            </a:r>
            <a:r>
              <a:rPr lang="eu-ES"/>
              <a:t>= 7,5 m </a:t>
            </a:r>
            <a:r>
              <a:rPr lang="eu-ES">
                <a:cs typeface="Arial" charset="0"/>
              </a:rPr>
              <a:t>− 0 m = 7,5 m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Egindako distantzia da </a:t>
            </a:r>
            <a:r>
              <a:rPr lang="eu-ES">
                <a:cs typeface="Arial" charset="0"/>
              </a:rPr>
              <a:t>Ι</a:t>
            </a:r>
            <a:r>
              <a:rPr lang="eu-ES"/>
              <a:t>Δ</a:t>
            </a:r>
            <a:r>
              <a:rPr lang="eu-ES" i="1"/>
              <a:t>e</a:t>
            </a:r>
            <a:r>
              <a:rPr lang="eu-ES">
                <a:cs typeface="Arial" charset="0"/>
              </a:rPr>
              <a:t>Ι</a:t>
            </a:r>
            <a:r>
              <a:rPr lang="eu-ES" i="1"/>
              <a:t> </a:t>
            </a:r>
            <a:r>
              <a:rPr lang="eu-ES"/>
              <a:t>= 7,5 m</a:t>
            </a:r>
            <a:endParaRPr lang="eu-ES">
              <a:cs typeface="Arial" charset="0"/>
            </a:endParaRPr>
          </a:p>
        </p:txBody>
      </p:sp>
      <p:sp>
        <p:nvSpPr>
          <p:cNvPr id="344079" name="Rectangle 1048"/>
          <p:cNvSpPr>
            <a:spLocks noChangeArrowheads="1"/>
          </p:cNvSpPr>
          <p:nvPr/>
        </p:nvSpPr>
        <p:spPr bwMode="auto">
          <a:xfrm>
            <a:off x="1214438" y="1643063"/>
            <a:ext cx="1528762" cy="34607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4000" tIns="46800" rIns="54000" bIns="46800">
            <a:spAutoFit/>
          </a:bodyPr>
          <a:lstStyle/>
          <a:p>
            <a:pPr algn="ctr" eaLnBrk="1" hangingPunct="1"/>
            <a:r>
              <a:rPr lang="eu-ES" i="1"/>
              <a:t>F</a:t>
            </a:r>
            <a:r>
              <a:rPr lang="eu-ES" baseline="-25000"/>
              <a:t>rs,c</a:t>
            </a:r>
            <a:r>
              <a:rPr lang="eu-ES"/>
              <a:t> = − 6,8 N</a:t>
            </a:r>
          </a:p>
        </p:txBody>
      </p:sp>
      <p:sp>
        <p:nvSpPr>
          <p:cNvPr id="680985" name="Text Box 1049"/>
          <p:cNvSpPr txBox="1">
            <a:spLocks noChangeArrowheads="1"/>
          </p:cNvSpPr>
          <p:nvPr/>
        </p:nvSpPr>
        <p:spPr bwMode="auto">
          <a:xfrm>
            <a:off x="1700676" y="3429000"/>
            <a:ext cx="5760111" cy="748850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u-ES" dirty="0"/>
              <a:t>Gorputzarengan indarren batura da: </a:t>
            </a:r>
            <a:r>
              <a:rPr lang="eu-ES" dirty="0">
                <a:latin typeface="Symbol" charset="2"/>
                <a:cs typeface="Symbol" charset="2"/>
                <a:sym typeface="Euclid Symbol" charset="0"/>
              </a:rPr>
              <a:t></a:t>
            </a:r>
            <a:r>
              <a:rPr lang="eu-ES" i="1" dirty="0" smtClean="0">
                <a:sym typeface="Euclid Symbol" charset="0"/>
              </a:rPr>
              <a:t>F </a:t>
            </a:r>
            <a:r>
              <a:rPr lang="eu-ES" dirty="0">
                <a:sym typeface="Euclid Symbol" charset="0"/>
              </a:rPr>
              <a:t>= </a:t>
            </a:r>
            <a:r>
              <a:rPr lang="eu-ES" dirty="0">
                <a:cs typeface="Arial" charset="0"/>
              </a:rPr>
              <a:t>8 N − 6,8 N</a:t>
            </a:r>
            <a:r>
              <a:rPr lang="eu-ES" dirty="0"/>
              <a:t> = 1,2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dirty="0"/>
              <a:t>Azelerazioa izango da  </a:t>
            </a:r>
            <a:r>
              <a:rPr lang="eu-ES" i="1" dirty="0"/>
              <a:t>a = </a:t>
            </a:r>
            <a:r>
              <a:rPr lang="eu-ES" dirty="0"/>
              <a:t>1,2/ 8</a:t>
            </a:r>
            <a:r>
              <a:rPr lang="eu-ES" i="1" dirty="0"/>
              <a:t> = </a:t>
            </a:r>
            <a:r>
              <a:rPr lang="eu-ES" dirty="0"/>
              <a:t>0,15 m/s</a:t>
            </a:r>
            <a:r>
              <a:rPr lang="eu-ES" baseline="30000" dirty="0"/>
              <a:t>2</a:t>
            </a:r>
          </a:p>
        </p:txBody>
      </p: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6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809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8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8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809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6809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809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8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0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09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68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809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680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809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66" grpId="0" animBg="1"/>
      <p:bldP spid="680967" grpId="0" animBg="1"/>
      <p:bldP spid="680969" grpId="0" build="p" animBg="1"/>
      <p:bldP spid="680980" grpId="0" build="p" animBg="1"/>
      <p:bldP spid="680981" grpId="0" build="p" animBg="1"/>
      <p:bldP spid="680982" grpId="0" animBg="1"/>
      <p:bldP spid="680983" grpId="0" build="p" animBg="1"/>
      <p:bldP spid="680985" grpId="0" build="p" animBg="1"/>
      <p:bldP spid="680985" grpId="1" animBg="1"/>
      <p:bldP spid="680985" grpId="2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A13310-EA07-544B-BC5C-F5CAC7517378}" type="slidenum">
              <a:rPr lang="eu-ES" sz="1400">
                <a:latin typeface="Times" charset="0"/>
              </a:rPr>
              <a:pPr/>
              <a:t>57</a:t>
            </a:fld>
            <a:endParaRPr lang="eu-ES" sz="1400">
              <a:latin typeface="Times" charset="0"/>
            </a:endParaRPr>
          </a:p>
        </p:txBody>
      </p:sp>
      <p:sp>
        <p:nvSpPr>
          <p:cNvPr id="683010" name="Rectangle 2"/>
          <p:cNvSpPr>
            <a:spLocks noChangeArrowheads="1"/>
          </p:cNvSpPr>
          <p:nvPr/>
        </p:nvSpPr>
        <p:spPr bwMode="auto">
          <a:xfrm>
            <a:off x="167582" y="677468"/>
            <a:ext cx="8834860" cy="92333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u-ES"/>
              <a:t>60 kg-ko tranpolin jauzilariak jauzia egiten du. Tranpolinak jauzilariari gorantz bultzatzen badio</a:t>
            </a:r>
          </a:p>
          <a:p>
            <a:pPr algn="ctr" eaLnBrk="1" hangingPunct="1"/>
            <a:r>
              <a:rPr lang="eu-ES"/>
              <a:t>1800 N-eko indarrarekin, ¿une horretan zein izango da jauzilariaren azelerazioa? </a:t>
            </a:r>
          </a:p>
        </p:txBody>
      </p:sp>
      <p:sp>
        <p:nvSpPr>
          <p:cNvPr id="683011" name="Text Box 3"/>
          <p:cNvSpPr txBox="1">
            <a:spLocks noChangeArrowheads="1"/>
          </p:cNvSpPr>
          <p:nvPr/>
        </p:nvSpPr>
        <p:spPr bwMode="auto">
          <a:xfrm>
            <a:off x="582613" y="1576388"/>
            <a:ext cx="4687887" cy="39004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Jauzilariarengan indar hauek eragiten dira: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Lurrak jauzilariari egiten dion indarra: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LU,JAU</a:t>
            </a:r>
            <a:r>
              <a:rPr lang="eu-ES"/>
              <a:t> = </a:t>
            </a:r>
            <a:r>
              <a:rPr lang="eu-ES">
                <a:cs typeface="Arial" charset="0"/>
              </a:rPr>
              <a:t>−</a:t>
            </a:r>
            <a:r>
              <a:rPr lang="eu-ES"/>
              <a:t>(60·9,8) = </a:t>
            </a:r>
            <a:r>
              <a:rPr lang="eu-ES">
                <a:cs typeface="Arial" charset="0"/>
              </a:rPr>
              <a:t>−</a:t>
            </a:r>
            <a:r>
              <a:rPr lang="eu-ES"/>
              <a:t>588 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Tranpolinak jauzilariari egiten dion indarra da: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F</a:t>
            </a:r>
            <a:r>
              <a:rPr lang="eu-ES" baseline="-25000"/>
              <a:t>TRANP,JAU</a:t>
            </a:r>
            <a:r>
              <a:rPr lang="eu-ES"/>
              <a:t> = 1800 N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Jauzilariengan eragiten duten indarren batura da: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>
                <a:sym typeface="Euclid Symbol" charset="0"/>
              </a:rPr>
              <a:t></a:t>
            </a:r>
            <a:r>
              <a:rPr lang="eu-ES" i="1">
                <a:sym typeface="Euclid Symbol" charset="0"/>
              </a:rPr>
              <a:t>F </a:t>
            </a:r>
            <a:r>
              <a:rPr lang="eu-ES">
                <a:sym typeface="Euclid Symbol" charset="0"/>
              </a:rPr>
              <a:t>= </a:t>
            </a:r>
            <a:r>
              <a:rPr lang="eu-ES">
                <a:cs typeface="Arial" charset="0"/>
              </a:rPr>
              <a:t>−</a:t>
            </a:r>
            <a:r>
              <a:rPr lang="eu-ES"/>
              <a:t>588 N + 1800 N = 1212 N</a:t>
            </a:r>
          </a:p>
          <a:p>
            <a:pPr algn="ctr" eaLnBrk="1" hangingPunct="1">
              <a:lnSpc>
                <a:spcPct val="120000"/>
              </a:lnSpc>
            </a:pPr>
            <a:endParaRPr lang="eu-ES" baseline="-25000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Azelerazioaren balioa dinamikaren 2. legea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Aplikatuz kalkulatzen dugu: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a = </a:t>
            </a:r>
            <a:r>
              <a:rPr lang="eu-ES"/>
              <a:t>1212/60 = 20,2 m/s</a:t>
            </a:r>
            <a:r>
              <a:rPr lang="eu-ES" baseline="30000"/>
              <a:t>2</a:t>
            </a:r>
            <a:endParaRPr lang="eu-E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57875" y="2938463"/>
            <a:ext cx="366713" cy="1008062"/>
            <a:chOff x="3521" y="1900"/>
            <a:chExt cx="231" cy="635"/>
          </a:xfrm>
        </p:grpSpPr>
        <p:sp>
          <p:nvSpPr>
            <p:cNvPr id="345103" name="Line 5"/>
            <p:cNvSpPr>
              <a:spLocks noChangeShapeType="1"/>
            </p:cNvSpPr>
            <p:nvPr/>
          </p:nvSpPr>
          <p:spPr bwMode="auto">
            <a:xfrm>
              <a:off x="3752" y="1900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5104" name="Text Box 6"/>
            <p:cNvSpPr txBox="1">
              <a:spLocks noChangeArrowheads="1"/>
            </p:cNvSpPr>
            <p:nvPr/>
          </p:nvSpPr>
          <p:spPr bwMode="auto">
            <a:xfrm flipV="1">
              <a:off x="3521" y="1948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sp>
        <p:nvSpPr>
          <p:cNvPr id="683015" name="Freeform 7"/>
          <p:cNvSpPr>
            <a:spLocks/>
          </p:cNvSpPr>
          <p:nvPr/>
        </p:nvSpPr>
        <p:spPr bwMode="auto">
          <a:xfrm>
            <a:off x="6396038" y="4638675"/>
            <a:ext cx="2644775" cy="566738"/>
          </a:xfrm>
          <a:custGeom>
            <a:avLst/>
            <a:gdLst>
              <a:gd name="T0" fmla="*/ 0 w 1865"/>
              <a:gd name="T1" fmla="*/ 357 h 357"/>
              <a:gd name="T2" fmla="*/ 629 w 1865"/>
              <a:gd name="T3" fmla="*/ 357 h 357"/>
              <a:gd name="T4" fmla="*/ 790 w 1865"/>
              <a:gd name="T5" fmla="*/ 297 h 357"/>
              <a:gd name="T6" fmla="*/ 936 w 1865"/>
              <a:gd name="T7" fmla="*/ 252 h 357"/>
              <a:gd name="T8" fmla="*/ 1095 w 1865"/>
              <a:gd name="T9" fmla="*/ 218 h 357"/>
              <a:gd name="T10" fmla="*/ 1270 w 1865"/>
              <a:gd name="T11" fmla="*/ 187 h 357"/>
              <a:gd name="T12" fmla="*/ 1445 w 1865"/>
              <a:gd name="T13" fmla="*/ 165 h 357"/>
              <a:gd name="T14" fmla="*/ 1628 w 1865"/>
              <a:gd name="T15" fmla="*/ 151 h 357"/>
              <a:gd name="T16" fmla="*/ 1774 w 1865"/>
              <a:gd name="T17" fmla="*/ 139 h 357"/>
              <a:gd name="T18" fmla="*/ 1865 w 1865"/>
              <a:gd name="T19" fmla="*/ 129 h 357"/>
              <a:gd name="T20" fmla="*/ 1865 w 1865"/>
              <a:gd name="T21" fmla="*/ 0 h 357"/>
              <a:gd name="T22" fmla="*/ 1364 w 1865"/>
              <a:gd name="T23" fmla="*/ 12 h 357"/>
              <a:gd name="T24" fmla="*/ 867 w 1865"/>
              <a:gd name="T25" fmla="*/ 55 h 357"/>
              <a:gd name="T26" fmla="*/ 394 w 1865"/>
              <a:gd name="T27" fmla="*/ 175 h 357"/>
              <a:gd name="T28" fmla="*/ 0 w 1865"/>
              <a:gd name="T29" fmla="*/ 357 h 3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65"/>
              <a:gd name="T46" fmla="*/ 0 h 357"/>
              <a:gd name="T47" fmla="*/ 1865 w 1865"/>
              <a:gd name="T48" fmla="*/ 357 h 3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65" h="357">
                <a:moveTo>
                  <a:pt x="0" y="357"/>
                </a:moveTo>
                <a:lnTo>
                  <a:pt x="629" y="357"/>
                </a:lnTo>
                <a:lnTo>
                  <a:pt x="790" y="297"/>
                </a:lnTo>
                <a:cubicBezTo>
                  <a:pt x="841" y="280"/>
                  <a:pt x="885" y="265"/>
                  <a:pt x="936" y="252"/>
                </a:cubicBezTo>
                <a:cubicBezTo>
                  <a:pt x="987" y="239"/>
                  <a:pt x="1039" y="229"/>
                  <a:pt x="1095" y="218"/>
                </a:cubicBezTo>
                <a:cubicBezTo>
                  <a:pt x="1151" y="207"/>
                  <a:pt x="1212" y="196"/>
                  <a:pt x="1270" y="187"/>
                </a:cubicBezTo>
                <a:cubicBezTo>
                  <a:pt x="1328" y="178"/>
                  <a:pt x="1385" y="171"/>
                  <a:pt x="1445" y="165"/>
                </a:cubicBezTo>
                <a:cubicBezTo>
                  <a:pt x="1505" y="159"/>
                  <a:pt x="1573" y="155"/>
                  <a:pt x="1628" y="151"/>
                </a:cubicBezTo>
                <a:cubicBezTo>
                  <a:pt x="1683" y="147"/>
                  <a:pt x="1735" y="143"/>
                  <a:pt x="1774" y="139"/>
                </a:cubicBezTo>
                <a:lnTo>
                  <a:pt x="1865" y="129"/>
                </a:lnTo>
                <a:lnTo>
                  <a:pt x="1865" y="0"/>
                </a:lnTo>
                <a:lnTo>
                  <a:pt x="1364" y="12"/>
                </a:lnTo>
                <a:cubicBezTo>
                  <a:pt x="1198" y="21"/>
                  <a:pt x="1029" y="28"/>
                  <a:pt x="867" y="55"/>
                </a:cubicBezTo>
                <a:cubicBezTo>
                  <a:pt x="705" y="82"/>
                  <a:pt x="538" y="125"/>
                  <a:pt x="394" y="175"/>
                </a:cubicBezTo>
                <a:cubicBezTo>
                  <a:pt x="250" y="225"/>
                  <a:pt x="82" y="319"/>
                  <a:pt x="0" y="3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83017" name="Text Box 9"/>
          <p:cNvSpPr txBox="1">
            <a:spLocks noChangeArrowheads="1"/>
          </p:cNvSpPr>
          <p:nvPr/>
        </p:nvSpPr>
        <p:spPr bwMode="auto">
          <a:xfrm>
            <a:off x="1282700" y="2900363"/>
            <a:ext cx="3130550" cy="1055687"/>
          </a:xfrm>
          <a:prstGeom prst="rect">
            <a:avLst/>
          </a:prstGeom>
          <a:solidFill>
            <a:srgbClr val="FFEEA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Ikurren irizpidea finkatzen dugu: 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Positiboa gorantz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Negatiboa beherantz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258050" y="3251200"/>
            <a:ext cx="741363" cy="1058863"/>
            <a:chOff x="3334" y="2165"/>
            <a:chExt cx="467" cy="667"/>
          </a:xfrm>
        </p:grpSpPr>
        <p:sp>
          <p:nvSpPr>
            <p:cNvPr id="345101" name="Line 11"/>
            <p:cNvSpPr>
              <a:spLocks noChangeShapeType="1"/>
            </p:cNvSpPr>
            <p:nvPr/>
          </p:nvSpPr>
          <p:spPr bwMode="auto">
            <a:xfrm>
              <a:off x="3334" y="2165"/>
              <a:ext cx="0" cy="66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5102" name="Text Box 12"/>
            <p:cNvSpPr txBox="1">
              <a:spLocks noChangeArrowheads="1"/>
            </p:cNvSpPr>
            <p:nvPr/>
          </p:nvSpPr>
          <p:spPr bwMode="auto">
            <a:xfrm>
              <a:off x="3344" y="2529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588 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208838" y="1714500"/>
            <a:ext cx="847725" cy="3224213"/>
            <a:chOff x="3333" y="1937"/>
            <a:chExt cx="534" cy="2031"/>
          </a:xfrm>
        </p:grpSpPr>
        <p:sp>
          <p:nvSpPr>
            <p:cNvPr id="345099" name="Line 14"/>
            <p:cNvSpPr>
              <a:spLocks noChangeShapeType="1"/>
            </p:cNvSpPr>
            <p:nvPr/>
          </p:nvSpPr>
          <p:spPr bwMode="auto">
            <a:xfrm flipV="1">
              <a:off x="3333" y="1937"/>
              <a:ext cx="0" cy="20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5100" name="Text Box 15"/>
            <p:cNvSpPr txBox="1">
              <a:spLocks noChangeArrowheads="1"/>
            </p:cNvSpPr>
            <p:nvPr/>
          </p:nvSpPr>
          <p:spPr bwMode="auto">
            <a:xfrm>
              <a:off x="3339" y="2605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1800 N</a:t>
              </a:r>
            </a:p>
          </p:txBody>
        </p:sp>
      </p:grpSp>
      <p:pic>
        <p:nvPicPr>
          <p:cNvPr id="1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003088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830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8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8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830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8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8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8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8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68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8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830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0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8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68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68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1000"/>
                                        <p:tgtEl>
                                          <p:spTgt spid="68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0" grpId="0" build="p" animBg="1"/>
      <p:bldP spid="683011" grpId="0" build="p" animBg="1"/>
      <p:bldP spid="683017" grpId="0" build="p" animBg="1"/>
      <p:bldP spid="683017" grpId="1" build="allAtOnce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805D86-957A-3845-8B1F-2252CFCB2A34}" type="slidenum">
              <a:rPr lang="eu-ES" sz="1400">
                <a:latin typeface="Times" charset="0"/>
              </a:rPr>
              <a:pPr/>
              <a:t>58</a:t>
            </a:fld>
            <a:endParaRPr lang="eu-ES" sz="1400">
              <a:latin typeface="Times" charset="0"/>
            </a:endParaRPr>
          </a:p>
        </p:txBody>
      </p:sp>
      <p:sp>
        <p:nvSpPr>
          <p:cNvPr id="685058" name="Rectangle 2"/>
          <p:cNvSpPr>
            <a:spLocks noChangeArrowheads="1"/>
          </p:cNvSpPr>
          <p:nvPr/>
        </p:nvSpPr>
        <p:spPr bwMode="auto">
          <a:xfrm>
            <a:off x="1685926" y="1419225"/>
            <a:ext cx="5522912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Tranpolinak jauzilaria gorantz bultzatzen badu 0,35 s-etan, </a:t>
            </a:r>
          </a:p>
          <a:p>
            <a:pPr algn="ctr" eaLnBrk="1" hangingPunct="1"/>
            <a:r>
              <a:rPr lang="eu-ES" dirty="0"/>
              <a:t>Tranpolina uzterakoan zein da abiadura? </a:t>
            </a:r>
          </a:p>
        </p:txBody>
      </p:sp>
      <p:sp>
        <p:nvSpPr>
          <p:cNvPr id="685059" name="Text Box 3"/>
          <p:cNvSpPr txBox="1">
            <a:spLocks noChangeArrowheads="1"/>
          </p:cNvSpPr>
          <p:nvPr/>
        </p:nvSpPr>
        <p:spPr bwMode="auto">
          <a:xfrm>
            <a:off x="371475" y="2460625"/>
            <a:ext cx="5238750" cy="1936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bIns="11880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u-ES"/>
              <a:t>Abiadura kalkulatzeko, azelerazioa eta abiaduraren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/>
              <a:t>Arteko erlazioa ematen digun ekuazioa aplikatuko dugu: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</a:t>
            </a:r>
            <a:r>
              <a:rPr lang="eu-ES"/>
              <a:t> = </a:t>
            </a:r>
            <a:r>
              <a:rPr lang="eu-ES" i="1"/>
              <a:t>v</a:t>
            </a:r>
            <a:r>
              <a:rPr lang="eu-ES" baseline="-25000"/>
              <a:t>0</a:t>
            </a:r>
            <a:r>
              <a:rPr lang="eu-ES"/>
              <a:t> + </a:t>
            </a:r>
            <a:r>
              <a:rPr lang="eu-ES" i="1"/>
              <a:t>a·t</a:t>
            </a:r>
          </a:p>
          <a:p>
            <a:pPr algn="ctr" eaLnBrk="1" hangingPunct="1">
              <a:lnSpc>
                <a:spcPct val="120000"/>
              </a:lnSpc>
            </a:pPr>
            <a:endParaRPr lang="eu-ES"/>
          </a:p>
          <a:p>
            <a:pPr algn="ctr" eaLnBrk="1" hangingPunct="1">
              <a:lnSpc>
                <a:spcPct val="120000"/>
              </a:lnSpc>
            </a:pPr>
            <a:r>
              <a:rPr lang="eu-ES"/>
              <a:t>Jauzilariaren hasierako abiadura nulua bada:</a:t>
            </a:r>
          </a:p>
          <a:p>
            <a:pPr algn="ctr" eaLnBrk="1" hangingPunct="1">
              <a:lnSpc>
                <a:spcPct val="120000"/>
              </a:lnSpc>
            </a:pPr>
            <a:r>
              <a:rPr lang="eu-ES" i="1"/>
              <a:t>v</a:t>
            </a:r>
            <a:r>
              <a:rPr lang="eu-ES"/>
              <a:t> =</a:t>
            </a:r>
            <a:r>
              <a:rPr lang="eu-ES" i="1"/>
              <a:t> </a:t>
            </a:r>
            <a:r>
              <a:rPr lang="eu-ES"/>
              <a:t>20,2 · 0,35 = 7,07 m/s</a:t>
            </a:r>
            <a:endParaRPr lang="eu-ES" i="1"/>
          </a:p>
        </p:txBody>
      </p:sp>
      <p:grpSp>
        <p:nvGrpSpPr>
          <p:cNvPr id="346117" name="Group 4"/>
          <p:cNvGrpSpPr>
            <a:grpSpLocks/>
          </p:cNvGrpSpPr>
          <p:nvPr/>
        </p:nvGrpSpPr>
        <p:grpSpPr bwMode="auto">
          <a:xfrm>
            <a:off x="5857875" y="2938463"/>
            <a:ext cx="366713" cy="1008062"/>
            <a:chOff x="3521" y="1900"/>
            <a:chExt cx="231" cy="635"/>
          </a:xfrm>
        </p:grpSpPr>
        <p:sp>
          <p:nvSpPr>
            <p:cNvPr id="346126" name="Line 5"/>
            <p:cNvSpPr>
              <a:spLocks noChangeShapeType="1"/>
            </p:cNvSpPr>
            <p:nvPr/>
          </p:nvSpPr>
          <p:spPr bwMode="auto">
            <a:xfrm>
              <a:off x="3752" y="1900"/>
              <a:ext cx="0" cy="6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6127" name="Text Box 6"/>
            <p:cNvSpPr txBox="1">
              <a:spLocks noChangeArrowheads="1"/>
            </p:cNvSpPr>
            <p:nvPr/>
          </p:nvSpPr>
          <p:spPr bwMode="auto">
            <a:xfrm flipV="1">
              <a:off x="3521" y="1948"/>
              <a:ext cx="207" cy="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─</a:t>
              </a:r>
            </a:p>
            <a:p>
              <a:pPr eaLnBrk="1" hangingPunct="1"/>
              <a:endParaRPr lang="eu-ES">
                <a:cs typeface="Arial" charset="0"/>
              </a:endParaRPr>
            </a:p>
            <a:p>
              <a:pPr eaLnBrk="1" hangingPunct="1"/>
              <a:r>
                <a:rPr lang="eu-ES" sz="1800">
                  <a:cs typeface="Arial" charset="0"/>
                </a:rPr>
                <a:t>+</a:t>
              </a:r>
            </a:p>
          </p:txBody>
        </p:sp>
      </p:grpSp>
      <p:sp>
        <p:nvSpPr>
          <p:cNvPr id="685063" name="Freeform 7"/>
          <p:cNvSpPr>
            <a:spLocks/>
          </p:cNvSpPr>
          <p:nvPr/>
        </p:nvSpPr>
        <p:spPr bwMode="auto">
          <a:xfrm>
            <a:off x="6396038" y="4638675"/>
            <a:ext cx="2644775" cy="566738"/>
          </a:xfrm>
          <a:custGeom>
            <a:avLst/>
            <a:gdLst>
              <a:gd name="T0" fmla="*/ 0 w 1865"/>
              <a:gd name="T1" fmla="*/ 357 h 357"/>
              <a:gd name="T2" fmla="*/ 629 w 1865"/>
              <a:gd name="T3" fmla="*/ 357 h 357"/>
              <a:gd name="T4" fmla="*/ 790 w 1865"/>
              <a:gd name="T5" fmla="*/ 297 h 357"/>
              <a:gd name="T6" fmla="*/ 936 w 1865"/>
              <a:gd name="T7" fmla="*/ 252 h 357"/>
              <a:gd name="T8" fmla="*/ 1095 w 1865"/>
              <a:gd name="T9" fmla="*/ 218 h 357"/>
              <a:gd name="T10" fmla="*/ 1270 w 1865"/>
              <a:gd name="T11" fmla="*/ 187 h 357"/>
              <a:gd name="T12" fmla="*/ 1445 w 1865"/>
              <a:gd name="T13" fmla="*/ 165 h 357"/>
              <a:gd name="T14" fmla="*/ 1628 w 1865"/>
              <a:gd name="T15" fmla="*/ 151 h 357"/>
              <a:gd name="T16" fmla="*/ 1774 w 1865"/>
              <a:gd name="T17" fmla="*/ 139 h 357"/>
              <a:gd name="T18" fmla="*/ 1865 w 1865"/>
              <a:gd name="T19" fmla="*/ 129 h 357"/>
              <a:gd name="T20" fmla="*/ 1865 w 1865"/>
              <a:gd name="T21" fmla="*/ 0 h 357"/>
              <a:gd name="T22" fmla="*/ 1364 w 1865"/>
              <a:gd name="T23" fmla="*/ 12 h 357"/>
              <a:gd name="T24" fmla="*/ 867 w 1865"/>
              <a:gd name="T25" fmla="*/ 55 h 357"/>
              <a:gd name="T26" fmla="*/ 394 w 1865"/>
              <a:gd name="T27" fmla="*/ 175 h 357"/>
              <a:gd name="T28" fmla="*/ 0 w 1865"/>
              <a:gd name="T29" fmla="*/ 357 h 35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65"/>
              <a:gd name="T46" fmla="*/ 0 h 357"/>
              <a:gd name="T47" fmla="*/ 1865 w 1865"/>
              <a:gd name="T48" fmla="*/ 357 h 35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65" h="357">
                <a:moveTo>
                  <a:pt x="0" y="357"/>
                </a:moveTo>
                <a:lnTo>
                  <a:pt x="629" y="357"/>
                </a:lnTo>
                <a:lnTo>
                  <a:pt x="790" y="297"/>
                </a:lnTo>
                <a:cubicBezTo>
                  <a:pt x="841" y="280"/>
                  <a:pt x="885" y="265"/>
                  <a:pt x="936" y="252"/>
                </a:cubicBezTo>
                <a:cubicBezTo>
                  <a:pt x="987" y="239"/>
                  <a:pt x="1039" y="229"/>
                  <a:pt x="1095" y="218"/>
                </a:cubicBezTo>
                <a:cubicBezTo>
                  <a:pt x="1151" y="207"/>
                  <a:pt x="1212" y="196"/>
                  <a:pt x="1270" y="187"/>
                </a:cubicBezTo>
                <a:cubicBezTo>
                  <a:pt x="1328" y="178"/>
                  <a:pt x="1385" y="171"/>
                  <a:pt x="1445" y="165"/>
                </a:cubicBezTo>
                <a:cubicBezTo>
                  <a:pt x="1505" y="159"/>
                  <a:pt x="1573" y="155"/>
                  <a:pt x="1628" y="151"/>
                </a:cubicBezTo>
                <a:cubicBezTo>
                  <a:pt x="1683" y="147"/>
                  <a:pt x="1735" y="143"/>
                  <a:pt x="1774" y="139"/>
                </a:cubicBezTo>
                <a:lnTo>
                  <a:pt x="1865" y="129"/>
                </a:lnTo>
                <a:lnTo>
                  <a:pt x="1865" y="0"/>
                </a:lnTo>
                <a:lnTo>
                  <a:pt x="1364" y="12"/>
                </a:lnTo>
                <a:cubicBezTo>
                  <a:pt x="1198" y="21"/>
                  <a:pt x="1029" y="28"/>
                  <a:pt x="867" y="55"/>
                </a:cubicBezTo>
                <a:cubicBezTo>
                  <a:pt x="705" y="82"/>
                  <a:pt x="538" y="125"/>
                  <a:pt x="394" y="175"/>
                </a:cubicBezTo>
                <a:cubicBezTo>
                  <a:pt x="250" y="225"/>
                  <a:pt x="82" y="319"/>
                  <a:pt x="0" y="35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63500" dist="3592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46120" name="Group 9"/>
          <p:cNvGrpSpPr>
            <a:grpSpLocks/>
          </p:cNvGrpSpPr>
          <p:nvPr/>
        </p:nvGrpSpPr>
        <p:grpSpPr bwMode="auto">
          <a:xfrm>
            <a:off x="7258050" y="3251200"/>
            <a:ext cx="741363" cy="1058863"/>
            <a:chOff x="3334" y="2165"/>
            <a:chExt cx="467" cy="667"/>
          </a:xfrm>
        </p:grpSpPr>
        <p:sp>
          <p:nvSpPr>
            <p:cNvPr id="346124" name="Line 10"/>
            <p:cNvSpPr>
              <a:spLocks noChangeShapeType="1"/>
            </p:cNvSpPr>
            <p:nvPr/>
          </p:nvSpPr>
          <p:spPr bwMode="auto">
            <a:xfrm>
              <a:off x="3334" y="2165"/>
              <a:ext cx="0" cy="66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6125" name="Text Box 11"/>
            <p:cNvSpPr txBox="1">
              <a:spLocks noChangeArrowheads="1"/>
            </p:cNvSpPr>
            <p:nvPr/>
          </p:nvSpPr>
          <p:spPr bwMode="auto">
            <a:xfrm>
              <a:off x="3344" y="2529"/>
              <a:ext cx="4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588 N</a:t>
              </a:r>
            </a:p>
          </p:txBody>
        </p:sp>
      </p:grpSp>
      <p:grpSp>
        <p:nvGrpSpPr>
          <p:cNvPr id="346121" name="Group 12"/>
          <p:cNvGrpSpPr>
            <a:grpSpLocks/>
          </p:cNvGrpSpPr>
          <p:nvPr/>
        </p:nvGrpSpPr>
        <p:grpSpPr bwMode="auto">
          <a:xfrm>
            <a:off x="7208838" y="1714500"/>
            <a:ext cx="847725" cy="3224213"/>
            <a:chOff x="3333" y="1937"/>
            <a:chExt cx="534" cy="2031"/>
          </a:xfrm>
        </p:grpSpPr>
        <p:sp>
          <p:nvSpPr>
            <p:cNvPr id="346122" name="Line 13"/>
            <p:cNvSpPr>
              <a:spLocks noChangeShapeType="1"/>
            </p:cNvSpPr>
            <p:nvPr/>
          </p:nvSpPr>
          <p:spPr bwMode="auto">
            <a:xfrm flipV="1">
              <a:off x="3333" y="1937"/>
              <a:ext cx="0" cy="20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46123" name="Text Box 14"/>
            <p:cNvSpPr txBox="1">
              <a:spLocks noChangeArrowheads="1"/>
            </p:cNvSpPr>
            <p:nvPr/>
          </p:nvSpPr>
          <p:spPr bwMode="auto">
            <a:xfrm>
              <a:off x="3339" y="2605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/>
                <a:t>1800 N</a:t>
              </a:r>
            </a:p>
          </p:txBody>
        </p:sp>
      </p:grpSp>
      <p:pic>
        <p:nvPicPr>
          <p:cNvPr id="17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94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850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68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8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68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8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8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8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68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8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058" grpId="0" build="p" animBg="1"/>
      <p:bldP spid="685059" grpId="0" build="p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A551F0-A72D-C142-8B38-54B96D107BB4}" type="slidenum">
              <a:rPr lang="eu-ES" sz="1400">
                <a:latin typeface="Times" charset="0"/>
              </a:rPr>
              <a:pPr/>
              <a:t>59</a:t>
            </a:fld>
            <a:endParaRPr lang="eu-ES" sz="1400">
              <a:latin typeface="Times" charset="0"/>
            </a:endParaRPr>
          </a:p>
        </p:txBody>
      </p:sp>
      <p:sp>
        <p:nvSpPr>
          <p:cNvPr id="347140" name="Text Box 3"/>
          <p:cNvSpPr txBox="1">
            <a:spLocks noChangeArrowheads="1"/>
          </p:cNvSpPr>
          <p:nvPr/>
        </p:nvSpPr>
        <p:spPr bwMode="auto">
          <a:xfrm>
            <a:off x="685800" y="1111250"/>
            <a:ext cx="26638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 Inertzia</a:t>
            </a:r>
          </a:p>
        </p:txBody>
      </p:sp>
      <p:sp>
        <p:nvSpPr>
          <p:cNvPr id="347141" name="Text Box 4"/>
          <p:cNvSpPr txBox="1">
            <a:spLocks noChangeArrowheads="1"/>
          </p:cNvSpPr>
          <p:nvPr/>
        </p:nvSpPr>
        <p:spPr bwMode="auto">
          <a:xfrm>
            <a:off x="971550" y="1773238"/>
            <a:ext cx="2305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Gorputzak aurrerantz noiz egiten du?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 rot="-622847">
            <a:off x="4876041" y="2798361"/>
            <a:ext cx="24399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cs typeface="Arial" charset="0"/>
              </a:rPr>
              <a:t>Segurtasun-uhala erabili!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929856" y="2227702"/>
            <a:ext cx="18716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Zer gertatu da?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29856" y="4400698"/>
            <a:ext cx="18716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 smtClean="0">
                <a:cs typeface="Arial" charset="0"/>
              </a:rPr>
              <a:t>Zergatik?</a:t>
            </a:r>
            <a:endParaRPr lang="eu-E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885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CC7726-F637-324A-81B7-CA48850C3111}" type="slidenum">
              <a:rPr lang="eu-ES" sz="1400">
                <a:latin typeface="Times" charset="0"/>
              </a:rPr>
              <a:pPr/>
              <a:t>6</a:t>
            </a:fld>
            <a:endParaRPr lang="eu-ES" sz="1400">
              <a:latin typeface="Times" charset="0"/>
            </a:endParaRPr>
          </a:p>
        </p:txBody>
      </p:sp>
      <p:sp>
        <p:nvSpPr>
          <p:cNvPr id="300035" name="Rectangle 2"/>
          <p:cNvSpPr>
            <a:spLocks noChangeArrowheads="1"/>
          </p:cNvSpPr>
          <p:nvPr/>
        </p:nvSpPr>
        <p:spPr bwMode="auto">
          <a:xfrm>
            <a:off x="1692275" y="1154271"/>
            <a:ext cx="5759450" cy="4464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300036" name="Oval 3"/>
          <p:cNvSpPr>
            <a:spLocks noChangeArrowheads="1"/>
          </p:cNvSpPr>
          <p:nvPr/>
        </p:nvSpPr>
        <p:spPr bwMode="auto">
          <a:xfrm>
            <a:off x="5148263" y="14144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2420" name="Rectangle 4"/>
          <p:cNvSpPr>
            <a:spLocks noChangeArrowheads="1"/>
          </p:cNvSpPr>
          <p:nvPr/>
        </p:nvSpPr>
        <p:spPr bwMode="auto">
          <a:xfrm>
            <a:off x="898526" y="812679"/>
            <a:ext cx="7265987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Bolarengan eragiten duten indar guztien baturaren noranzkoa zentrora denez, </a:t>
            </a:r>
          </a:p>
          <a:p>
            <a:pPr algn="ctr" eaLnBrk="1" hangingPunct="1"/>
            <a:r>
              <a:rPr lang="eu-ES" dirty="0"/>
              <a:t>Bola zergatik ez doa zentrora eta mugimendu zirkularrak egiten ditu?</a:t>
            </a:r>
            <a:endParaRPr lang="eu-ES" dirty="0">
              <a:solidFill>
                <a:srgbClr val="FF3300"/>
              </a:solidFill>
            </a:endParaRPr>
          </a:p>
        </p:txBody>
      </p:sp>
      <p:sp>
        <p:nvSpPr>
          <p:cNvPr id="572421" name="Text Box 5"/>
          <p:cNvSpPr txBox="1">
            <a:spLocks noChangeArrowheads="1"/>
          </p:cNvSpPr>
          <p:nvPr/>
        </p:nvSpPr>
        <p:spPr bwMode="auto">
          <a:xfrm>
            <a:off x="2057400" y="5488787"/>
            <a:ext cx="4711700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Azaltzeko, lehendabizi sokarekin tiratu beharrean</a:t>
            </a:r>
          </a:p>
          <a:p>
            <a:pPr algn="ctr" eaLnBrk="1" hangingPunct="1"/>
            <a:r>
              <a:rPr lang="eu-ES"/>
              <a:t> mailuarekin erregularki kolpeak emango dizkiogu.</a:t>
            </a:r>
          </a:p>
        </p:txBody>
      </p:sp>
      <p:grpSp>
        <p:nvGrpSpPr>
          <p:cNvPr id="300039" name="Group 6"/>
          <p:cNvGrpSpPr>
            <a:grpSpLocks/>
          </p:cNvGrpSpPr>
          <p:nvPr/>
        </p:nvGrpSpPr>
        <p:grpSpPr bwMode="auto">
          <a:xfrm>
            <a:off x="4932363" y="1557338"/>
            <a:ext cx="361950" cy="719137"/>
            <a:chOff x="2381" y="2705"/>
            <a:chExt cx="228" cy="453"/>
          </a:xfrm>
        </p:grpSpPr>
        <p:sp>
          <p:nvSpPr>
            <p:cNvPr id="300040" name="Line 7"/>
            <p:cNvSpPr>
              <a:spLocks noChangeShapeType="1"/>
            </p:cNvSpPr>
            <p:nvPr/>
          </p:nvSpPr>
          <p:spPr bwMode="auto">
            <a:xfrm rot="10800000" flipV="1">
              <a:off x="2427" y="2705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0041" name="Text Box 8"/>
            <p:cNvSpPr txBox="1">
              <a:spLocks noChangeArrowheads="1"/>
            </p:cNvSpPr>
            <p:nvPr/>
          </p:nvSpPr>
          <p:spPr bwMode="auto">
            <a:xfrm>
              <a:off x="2381" y="2840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180370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7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7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20" grpId="0" animBg="1"/>
      <p:bldP spid="57242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Text Box 1026"/>
          <p:cNvSpPr txBox="1">
            <a:spLocks noChangeArrowheads="1"/>
          </p:cNvSpPr>
          <p:nvPr/>
        </p:nvSpPr>
        <p:spPr bwMode="auto">
          <a:xfrm>
            <a:off x="323850" y="260350"/>
            <a:ext cx="1439863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Blip>
                <a:blip r:embed="rId2"/>
              </a:buBlip>
            </a:pPr>
            <a:r>
              <a:rPr lang="eu-ES">
                <a:cs typeface="Arial" charset="0"/>
              </a:rPr>
              <a:t> Grabitatea</a:t>
            </a:r>
          </a:p>
        </p:txBody>
      </p:sp>
      <p:sp>
        <p:nvSpPr>
          <p:cNvPr id="351236" name="Text Box 1027"/>
          <p:cNvSpPr txBox="1">
            <a:spLocks noChangeArrowheads="1"/>
          </p:cNvSpPr>
          <p:nvPr/>
        </p:nvSpPr>
        <p:spPr bwMode="auto">
          <a:xfrm>
            <a:off x="4427538" y="1773238"/>
            <a:ext cx="37449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Erorketak, itsasgorak, planeten mugimenduak …</a:t>
            </a:r>
          </a:p>
        </p:txBody>
      </p:sp>
      <p:sp>
        <p:nvSpPr>
          <p:cNvPr id="836613" name="Text Box 1029"/>
          <p:cNvSpPr txBox="1">
            <a:spLocks noChangeArrowheads="1"/>
          </p:cNvSpPr>
          <p:nvPr/>
        </p:nvSpPr>
        <p:spPr bwMode="auto">
          <a:xfrm>
            <a:off x="1104964" y="3111091"/>
            <a:ext cx="468153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cs typeface="Arial" charset="0"/>
              </a:rPr>
              <a:t>Ilargian lurrean baino txikiagoa </a:t>
            </a:r>
            <a:r>
              <a:rPr lang="eu-ES" dirty="0" smtClean="0">
                <a:cs typeface="Arial" charset="0"/>
              </a:rPr>
              <a:t>da. Jauziak erraz egiten dira. </a:t>
            </a:r>
            <a:r>
              <a:rPr lang="eu-ES" dirty="0">
                <a:cs typeface="Arial" charset="0"/>
              </a:rPr>
              <a:t>Zergatik? </a:t>
            </a:r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622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36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Text Box 1026"/>
          <p:cNvSpPr txBox="1">
            <a:spLocks noChangeArrowheads="1"/>
          </p:cNvSpPr>
          <p:nvPr/>
        </p:nvSpPr>
        <p:spPr bwMode="auto">
          <a:xfrm>
            <a:off x="2704136" y="765175"/>
            <a:ext cx="792162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Masa</a:t>
            </a:r>
          </a:p>
        </p:txBody>
      </p:sp>
      <p:sp>
        <p:nvSpPr>
          <p:cNvPr id="352260" name="Text Box 1027"/>
          <p:cNvSpPr txBox="1">
            <a:spLocks noChangeArrowheads="1"/>
          </p:cNvSpPr>
          <p:nvPr/>
        </p:nvSpPr>
        <p:spPr bwMode="auto">
          <a:xfrm>
            <a:off x="611188" y="765175"/>
            <a:ext cx="1944687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Materia kantitatea</a:t>
            </a:r>
          </a:p>
        </p:txBody>
      </p:sp>
      <p:sp>
        <p:nvSpPr>
          <p:cNvPr id="838660" name="desk1"/>
          <p:cNvSpPr>
            <a:spLocks noEditPoints="1" noChangeArrowheads="1"/>
          </p:cNvSpPr>
          <p:nvPr/>
        </p:nvSpPr>
        <p:spPr bwMode="auto">
          <a:xfrm>
            <a:off x="539750" y="1628775"/>
            <a:ext cx="7775575" cy="2016125"/>
          </a:xfrm>
          <a:custGeom>
            <a:avLst/>
            <a:gdLst>
              <a:gd name="T0" fmla="*/ 0 w 21600"/>
              <a:gd name="T1" fmla="*/ 0 h 21600"/>
              <a:gd name="T2" fmla="*/ 7775575 w 21600"/>
              <a:gd name="T3" fmla="*/ 0 h 21600"/>
              <a:gd name="T4" fmla="*/ 7775575 w 21600"/>
              <a:gd name="T5" fmla="*/ 2016125 h 21600"/>
              <a:gd name="T6" fmla="*/ 0 w 21600"/>
              <a:gd name="T7" fmla="*/ 2016125 h 21600"/>
              <a:gd name="T8" fmla="*/ 3887788 w 21600"/>
              <a:gd name="T9" fmla="*/ 0 h 21600"/>
              <a:gd name="T10" fmla="*/ 7775575 w 21600"/>
              <a:gd name="T11" fmla="*/ 1008063 h 21600"/>
              <a:gd name="T12" fmla="*/ 3887788 w 21600"/>
              <a:gd name="T13" fmla="*/ 2016125 h 21600"/>
              <a:gd name="T14" fmla="*/ 0 w 21600"/>
              <a:gd name="T15" fmla="*/ 10080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FF66"/>
              </a:gs>
              <a:gs pos="50000">
                <a:srgbClr val="CCFFCC"/>
              </a:gs>
              <a:gs pos="100000">
                <a:srgbClr val="CCFF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s-ES"/>
          </a:p>
        </p:txBody>
      </p:sp>
      <p:sp>
        <p:nvSpPr>
          <p:cNvPr id="352263" name="Rectangle 1030"/>
          <p:cNvSpPr>
            <a:spLocks noChangeArrowheads="1"/>
          </p:cNvSpPr>
          <p:nvPr/>
        </p:nvSpPr>
        <p:spPr bwMode="auto">
          <a:xfrm>
            <a:off x="611188" y="1700213"/>
            <a:ext cx="6265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u-ES">
                <a:cs typeface="Arial" charset="0"/>
              </a:rPr>
              <a:t>Masa eta pisua ezberdinak dira.</a:t>
            </a:r>
          </a:p>
        </p:txBody>
      </p:sp>
      <p:sp>
        <p:nvSpPr>
          <p:cNvPr id="352266" name="AutoShape 1033"/>
          <p:cNvSpPr>
            <a:spLocks noChangeArrowheads="1"/>
          </p:cNvSpPr>
          <p:nvPr/>
        </p:nvSpPr>
        <p:spPr bwMode="auto">
          <a:xfrm>
            <a:off x="395288" y="4005263"/>
            <a:ext cx="1871662" cy="1655762"/>
          </a:xfrm>
          <a:prstGeom prst="wedgeRoundRectCallout">
            <a:avLst>
              <a:gd name="adj1" fmla="val 70273"/>
              <a:gd name="adj2" fmla="val 18458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s-ES">
              <a:cs typeface="Arial" charset="0"/>
            </a:endParaRPr>
          </a:p>
        </p:txBody>
      </p:sp>
      <p:sp>
        <p:nvSpPr>
          <p:cNvPr id="352267" name="Text Box 1034"/>
          <p:cNvSpPr txBox="1">
            <a:spLocks noChangeArrowheads="1"/>
          </p:cNvSpPr>
          <p:nvPr/>
        </p:nvSpPr>
        <p:spPr bwMode="auto">
          <a:xfrm>
            <a:off x="395288" y="4005263"/>
            <a:ext cx="18716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Zein ezberdintasun dago?</a:t>
            </a:r>
          </a:p>
        </p:txBody>
      </p:sp>
      <p:sp>
        <p:nvSpPr>
          <p:cNvPr id="352268" name="AutoShape 1035"/>
          <p:cNvSpPr>
            <a:spLocks noChangeArrowheads="1"/>
          </p:cNvSpPr>
          <p:nvPr/>
        </p:nvSpPr>
        <p:spPr bwMode="auto">
          <a:xfrm>
            <a:off x="6948488" y="3860800"/>
            <a:ext cx="1800225" cy="1081088"/>
          </a:xfrm>
          <a:prstGeom prst="wedgeRoundRectCallout">
            <a:avLst>
              <a:gd name="adj1" fmla="val -63315"/>
              <a:gd name="adj2" fmla="val 69972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s-ES">
              <a:cs typeface="Arial" charset="0"/>
            </a:endParaRPr>
          </a:p>
        </p:txBody>
      </p:sp>
      <p:sp>
        <p:nvSpPr>
          <p:cNvPr id="352269" name="Text Box 1036"/>
          <p:cNvSpPr txBox="1">
            <a:spLocks noChangeArrowheads="1"/>
          </p:cNvSpPr>
          <p:nvPr/>
        </p:nvSpPr>
        <p:spPr bwMode="auto">
          <a:xfrm>
            <a:off x="7019925" y="4005263"/>
            <a:ext cx="1728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Azal ezazu!</a:t>
            </a:r>
          </a:p>
        </p:txBody>
      </p:sp>
      <p:pic>
        <p:nvPicPr>
          <p:cNvPr id="1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635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Text Box 1029"/>
          <p:cNvSpPr txBox="1">
            <a:spLocks noChangeArrowheads="1"/>
          </p:cNvSpPr>
          <p:nvPr/>
        </p:nvSpPr>
        <p:spPr bwMode="auto">
          <a:xfrm>
            <a:off x="900113" y="981075"/>
            <a:ext cx="33115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Zer dio 2. legeak?</a:t>
            </a:r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424791" y="1943621"/>
            <a:ext cx="49063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Pertsona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5Kg </a:t>
            </a:r>
            <a:r>
              <a:rPr lang="es-ES" dirty="0" err="1" smtClean="0"/>
              <a:t>tiratzen</a:t>
            </a:r>
            <a:r>
              <a:rPr lang="es-ES" dirty="0" smtClean="0"/>
              <a:t> </a:t>
            </a:r>
            <a:r>
              <a:rPr lang="es-ES" dirty="0" err="1" smtClean="0"/>
              <a:t>soka</a:t>
            </a:r>
            <a:r>
              <a:rPr lang="es-ES" dirty="0" smtClean="0"/>
              <a:t> </a:t>
            </a:r>
            <a:r>
              <a:rPr lang="es-ES" dirty="0" err="1" smtClean="0"/>
              <a:t>batekin</a:t>
            </a:r>
            <a:r>
              <a:rPr lang="es-ES" dirty="0" smtClean="0"/>
              <a:t> eta </a:t>
            </a:r>
            <a:r>
              <a:rPr lang="es-ES" dirty="0" err="1" smtClean="0"/>
              <a:t>bi</a:t>
            </a:r>
            <a:r>
              <a:rPr lang="es-ES" dirty="0" smtClean="0"/>
              <a:t> </a:t>
            </a:r>
            <a:r>
              <a:rPr lang="es-ES" dirty="0" err="1" smtClean="0"/>
              <a:t>pertsona</a:t>
            </a:r>
            <a:r>
              <a:rPr lang="es-ES" dirty="0" smtClean="0"/>
              <a:t> 10 Kg </a:t>
            </a:r>
            <a:r>
              <a:rPr lang="es-ES" dirty="0" err="1" smtClean="0"/>
              <a:t>tiratzen</a:t>
            </a:r>
            <a:r>
              <a:rPr lang="es-ES" dirty="0" smtClean="0"/>
              <a:t>. </a:t>
            </a:r>
            <a:r>
              <a:rPr lang="es-ES" dirty="0" err="1" smtClean="0"/>
              <a:t>Zein</a:t>
            </a:r>
            <a:r>
              <a:rPr lang="es-ES" dirty="0" smtClean="0"/>
              <a:t> </a:t>
            </a:r>
            <a:r>
              <a:rPr lang="es-ES" dirty="0" err="1" smtClean="0"/>
              <a:t>ezberdintasun</a:t>
            </a:r>
            <a:r>
              <a:rPr lang="es-ES" dirty="0" smtClean="0"/>
              <a:t> </a:t>
            </a:r>
            <a:r>
              <a:rPr lang="es-ES" dirty="0" err="1" smtClean="0"/>
              <a:t>dago</a:t>
            </a:r>
            <a:r>
              <a:rPr lang="es-ES" dirty="0" smtClean="0"/>
              <a:t>?</a:t>
            </a:r>
          </a:p>
          <a:p>
            <a:endParaRPr lang="es-ES" dirty="0"/>
          </a:p>
          <a:p>
            <a:r>
              <a:rPr lang="es-ES" dirty="0" err="1" smtClean="0"/>
              <a:t>Indarrak</a:t>
            </a:r>
            <a:r>
              <a:rPr lang="es-ES" dirty="0" smtClean="0"/>
              <a:t> </a:t>
            </a:r>
            <a:r>
              <a:rPr lang="es-ES" dirty="0" err="1" smtClean="0"/>
              <a:t>identifikatu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 err="1" smtClean="0"/>
              <a:t>Pertsona</a:t>
            </a:r>
            <a:r>
              <a:rPr lang="es-ES" dirty="0" smtClean="0"/>
              <a:t> </a:t>
            </a:r>
            <a:r>
              <a:rPr lang="es-ES" dirty="0" err="1" smtClean="0"/>
              <a:t>bakoitzak</a:t>
            </a:r>
            <a:r>
              <a:rPr lang="es-ES" dirty="0" smtClean="0"/>
              <a:t> </a:t>
            </a:r>
            <a:r>
              <a:rPr lang="es-ES" dirty="0" err="1" smtClean="0"/>
              <a:t>kasu</a:t>
            </a:r>
            <a:r>
              <a:rPr lang="es-ES" dirty="0" smtClean="0"/>
              <a:t> </a:t>
            </a:r>
            <a:r>
              <a:rPr lang="es-ES" dirty="0" err="1" smtClean="0"/>
              <a:t>bakoitzean</a:t>
            </a:r>
            <a:r>
              <a:rPr lang="es-ES" dirty="0" smtClean="0"/>
              <a:t> </a:t>
            </a:r>
            <a:r>
              <a:rPr lang="es-ES" dirty="0" err="1" smtClean="0"/>
              <a:t>indar</a:t>
            </a:r>
            <a:r>
              <a:rPr lang="es-ES" dirty="0" smtClean="0"/>
              <a:t> </a:t>
            </a:r>
            <a:r>
              <a:rPr lang="es-ES" dirty="0" err="1" smtClean="0"/>
              <a:t>berdina</a:t>
            </a:r>
            <a:r>
              <a:rPr lang="es-ES" dirty="0" smtClean="0"/>
              <a:t> </a:t>
            </a:r>
            <a:r>
              <a:rPr lang="es-ES" dirty="0" err="1" smtClean="0"/>
              <a:t>egiten</a:t>
            </a:r>
            <a:r>
              <a:rPr lang="es-ES" dirty="0" smtClean="0"/>
              <a:t> al du?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25536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4991100" y="3329173"/>
            <a:ext cx="2493416" cy="2309253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B7A6FF-65A6-1849-8E69-1D994E611C87}" type="slidenum">
              <a:rPr lang="eu-ES" sz="1400">
                <a:latin typeface="Times" charset="0"/>
              </a:rPr>
              <a:pPr/>
              <a:t>63</a:t>
            </a:fld>
            <a:endParaRPr lang="eu-ES" sz="1400">
              <a:latin typeface="Times" charset="0"/>
            </a:endParaRPr>
          </a:p>
        </p:txBody>
      </p:sp>
      <p:sp>
        <p:nvSpPr>
          <p:cNvPr id="41989" name="Text Box 1028"/>
          <p:cNvSpPr txBox="1">
            <a:spLocks noChangeArrowheads="1"/>
          </p:cNvSpPr>
          <p:nvPr/>
        </p:nvSpPr>
        <p:spPr bwMode="auto">
          <a:xfrm>
            <a:off x="755650" y="2420140"/>
            <a:ext cx="8640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cs typeface="Arial" charset="0"/>
              </a:rPr>
              <a:t>Jupiterren masa 310 aldiz handiagoa da. Zer esan nahi du?</a:t>
            </a:r>
          </a:p>
        </p:txBody>
      </p:sp>
      <p:sp>
        <p:nvSpPr>
          <p:cNvPr id="41990" name="Text Box 1030"/>
          <p:cNvSpPr txBox="1">
            <a:spLocks noChangeArrowheads="1"/>
          </p:cNvSpPr>
          <p:nvPr/>
        </p:nvSpPr>
        <p:spPr bwMode="auto">
          <a:xfrm>
            <a:off x="539750" y="4365625"/>
            <a:ext cx="1584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Lurra</a:t>
            </a:r>
          </a:p>
        </p:txBody>
      </p:sp>
      <p:sp>
        <p:nvSpPr>
          <p:cNvPr id="41991" name="Text Box 1031"/>
          <p:cNvSpPr txBox="1">
            <a:spLocks noChangeArrowheads="1"/>
          </p:cNvSpPr>
          <p:nvPr/>
        </p:nvSpPr>
        <p:spPr bwMode="auto">
          <a:xfrm>
            <a:off x="5884863" y="4203433"/>
            <a:ext cx="793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solidFill>
                  <a:schemeClr val="bg1"/>
                </a:solidFill>
                <a:cs typeface="Arial" charset="0"/>
              </a:rPr>
              <a:t>Jupiter</a:t>
            </a:r>
          </a:p>
        </p:txBody>
      </p:sp>
      <p:sp>
        <p:nvSpPr>
          <p:cNvPr id="41993" name="AutoShape 1033"/>
          <p:cNvSpPr>
            <a:spLocks noChangeArrowheads="1"/>
          </p:cNvSpPr>
          <p:nvPr/>
        </p:nvSpPr>
        <p:spPr bwMode="auto">
          <a:xfrm>
            <a:off x="3203575" y="3716338"/>
            <a:ext cx="1150938" cy="1079500"/>
          </a:xfrm>
          <a:prstGeom prst="rightArrow">
            <a:avLst>
              <a:gd name="adj1" fmla="val 50000"/>
              <a:gd name="adj2" fmla="val 5149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1994" name="AutoShape 1034"/>
          <p:cNvSpPr>
            <a:spLocks noChangeArrowheads="1"/>
          </p:cNvSpPr>
          <p:nvPr/>
        </p:nvSpPr>
        <p:spPr bwMode="auto">
          <a:xfrm rot="10800000">
            <a:off x="2124075" y="4076700"/>
            <a:ext cx="288925" cy="287338"/>
          </a:xfrm>
          <a:prstGeom prst="rightArrow">
            <a:avLst>
              <a:gd name="adj1" fmla="val 50000"/>
              <a:gd name="adj2" fmla="val 4856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539750" y="3716338"/>
            <a:ext cx="730116" cy="647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/>
          <p:cNvSpPr/>
          <p:nvPr/>
        </p:nvSpPr>
        <p:spPr>
          <a:xfrm>
            <a:off x="2616694" y="4076700"/>
            <a:ext cx="346328" cy="2873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782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0E1FAC-A038-084F-95F0-79ACB4659196}" type="slidenum">
              <a:rPr lang="eu-ES" sz="1400">
                <a:latin typeface="Times" charset="0"/>
              </a:rPr>
              <a:pPr/>
              <a:t>64</a:t>
            </a:fld>
            <a:endParaRPr lang="eu-ES" sz="1400">
              <a:latin typeface="Times" charset="0"/>
            </a:endParaRPr>
          </a:p>
        </p:txBody>
      </p:sp>
      <p:grpSp>
        <p:nvGrpSpPr>
          <p:cNvPr id="354307" name="Group 1027"/>
          <p:cNvGrpSpPr>
            <a:grpSpLocks/>
          </p:cNvGrpSpPr>
          <p:nvPr/>
        </p:nvGrpSpPr>
        <p:grpSpPr bwMode="auto">
          <a:xfrm>
            <a:off x="395288" y="1293813"/>
            <a:ext cx="3594100" cy="336550"/>
            <a:chOff x="113" y="996"/>
            <a:chExt cx="2264" cy="212"/>
          </a:xfrm>
        </p:grpSpPr>
        <p:sp>
          <p:nvSpPr>
            <p:cNvPr id="354314" name="Text Box 1028"/>
            <p:cNvSpPr txBox="1">
              <a:spLocks noChangeArrowheads="1"/>
            </p:cNvSpPr>
            <p:nvPr/>
          </p:nvSpPr>
          <p:spPr bwMode="auto">
            <a:xfrm>
              <a:off x="385" y="996"/>
              <a:ext cx="1992" cy="21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Handiagoek masa gehiago dute?</a:t>
              </a:r>
            </a:p>
          </p:txBody>
        </p:sp>
        <p:sp>
          <p:nvSpPr>
            <p:cNvPr id="354315" name="Rectangle 1029"/>
            <p:cNvSpPr>
              <a:spLocks noChangeArrowheads="1"/>
            </p:cNvSpPr>
            <p:nvPr/>
          </p:nvSpPr>
          <p:spPr bwMode="auto">
            <a:xfrm>
              <a:off x="113" y="1026"/>
              <a:ext cx="272" cy="13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41735" name="Text Box 1031"/>
          <p:cNvSpPr txBox="1">
            <a:spLocks noChangeArrowheads="1"/>
          </p:cNvSpPr>
          <p:nvPr/>
        </p:nvSpPr>
        <p:spPr bwMode="auto">
          <a:xfrm>
            <a:off x="7812088" y="4057650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?</a:t>
            </a:r>
          </a:p>
        </p:txBody>
      </p:sp>
      <p:sp>
        <p:nvSpPr>
          <p:cNvPr id="354310" name="AutoShape 1032"/>
          <p:cNvSpPr>
            <a:spLocks noChangeArrowheads="1"/>
          </p:cNvSpPr>
          <p:nvPr/>
        </p:nvSpPr>
        <p:spPr bwMode="auto">
          <a:xfrm>
            <a:off x="539750" y="1773238"/>
            <a:ext cx="2592388" cy="2087562"/>
          </a:xfrm>
          <a:prstGeom prst="wedgeRoundRectCallout">
            <a:avLst>
              <a:gd name="adj1" fmla="val -2176"/>
              <a:gd name="adj2" fmla="val 75171"/>
              <a:gd name="adj3" fmla="val 16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1" hangingPunct="1"/>
            <a:r>
              <a:rPr lang="eu-ES">
                <a:cs typeface="Arial" charset="0"/>
              </a:rPr>
              <a:t>Batzuetan bai</a:t>
            </a:r>
          </a:p>
        </p:txBody>
      </p:sp>
      <p:sp>
        <p:nvSpPr>
          <p:cNvPr id="354313" name="AutoShape 1035"/>
          <p:cNvSpPr>
            <a:spLocks noChangeArrowheads="1"/>
          </p:cNvSpPr>
          <p:nvPr/>
        </p:nvSpPr>
        <p:spPr bwMode="auto">
          <a:xfrm>
            <a:off x="5435600" y="2205038"/>
            <a:ext cx="2520950" cy="1511300"/>
          </a:xfrm>
          <a:prstGeom prst="wedgeRoundRectCallout">
            <a:avLst>
              <a:gd name="adj1" fmla="val -23491"/>
              <a:gd name="adj2" fmla="val 108616"/>
              <a:gd name="adj3" fmla="val 16667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lvl="3" algn="ctr" eaLnBrk="1" hangingPunct="1"/>
            <a:r>
              <a:rPr lang="eu-ES">
                <a:cs typeface="Arial" charset="0"/>
              </a:rPr>
              <a:t>Ez beti!</a:t>
            </a:r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132138" y="5003381"/>
            <a:ext cx="3736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Dentsitatearen</a:t>
            </a:r>
            <a:r>
              <a:rPr lang="es-ES" dirty="0" smtClean="0"/>
              <a:t> </a:t>
            </a:r>
            <a:r>
              <a:rPr lang="es-ES" dirty="0" err="1" smtClean="0"/>
              <a:t>arabera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457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41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E70DF5-8931-8147-B5A8-FB7C68C1EBE4}" type="slidenum">
              <a:rPr lang="eu-ES" sz="1400">
                <a:latin typeface="Times" charset="0"/>
              </a:rPr>
              <a:pPr/>
              <a:t>65</a:t>
            </a:fld>
            <a:endParaRPr lang="eu-ES" sz="1400">
              <a:latin typeface="Times" charset="0"/>
            </a:endParaRPr>
          </a:p>
        </p:txBody>
      </p:sp>
      <p:sp>
        <p:nvSpPr>
          <p:cNvPr id="355331" name="Rectangle 1026"/>
          <p:cNvSpPr>
            <a:spLocks noChangeArrowheads="1"/>
          </p:cNvSpPr>
          <p:nvPr/>
        </p:nvSpPr>
        <p:spPr bwMode="auto">
          <a:xfrm>
            <a:off x="611188" y="333375"/>
            <a:ext cx="7921625" cy="4751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5332" name="AutoShape 1028"/>
          <p:cNvSpPr>
            <a:spLocks noChangeArrowheads="1"/>
          </p:cNvSpPr>
          <p:nvPr/>
        </p:nvSpPr>
        <p:spPr bwMode="auto">
          <a:xfrm>
            <a:off x="1042988" y="1196975"/>
            <a:ext cx="2089150" cy="1223963"/>
          </a:xfrm>
          <a:prstGeom prst="wedgeRoundRectCallout">
            <a:avLst>
              <a:gd name="adj1" fmla="val 74694"/>
              <a:gd name="adj2" fmla="val 190986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s-ES">
              <a:cs typeface="Arial" charset="0"/>
            </a:endParaRPr>
          </a:p>
        </p:txBody>
      </p:sp>
      <p:sp>
        <p:nvSpPr>
          <p:cNvPr id="355334" name="Rectangle 1030"/>
          <p:cNvSpPr>
            <a:spLocks noChangeArrowheads="1"/>
          </p:cNvSpPr>
          <p:nvPr/>
        </p:nvSpPr>
        <p:spPr bwMode="auto">
          <a:xfrm>
            <a:off x="3708400" y="4941888"/>
            <a:ext cx="12954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55337" name="Text Box 1033"/>
          <p:cNvSpPr txBox="1">
            <a:spLocks noChangeArrowheads="1"/>
          </p:cNvSpPr>
          <p:nvPr/>
        </p:nvSpPr>
        <p:spPr bwMode="auto">
          <a:xfrm>
            <a:off x="1116013" y="1268413"/>
            <a:ext cx="2089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Antzeko bolumena izan arren masa ezberdina izan dezakete</a:t>
            </a:r>
          </a:p>
        </p:txBody>
      </p: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01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49F35-F62B-6743-9ACB-58B8CBB0837E}" type="slidenum">
              <a:rPr lang="eu-ES" sz="1400">
                <a:latin typeface="Times" charset="0"/>
              </a:rPr>
              <a:pPr/>
              <a:t>66</a:t>
            </a:fld>
            <a:endParaRPr lang="eu-ES" sz="1400">
              <a:latin typeface="Times" charset="0"/>
            </a:endParaRPr>
          </a:p>
        </p:txBody>
      </p:sp>
      <p:sp>
        <p:nvSpPr>
          <p:cNvPr id="356355" name="Rectangle 2"/>
          <p:cNvSpPr>
            <a:spLocks noChangeArrowheads="1"/>
          </p:cNvSpPr>
          <p:nvPr/>
        </p:nvSpPr>
        <p:spPr bwMode="auto">
          <a:xfrm>
            <a:off x="611188" y="333375"/>
            <a:ext cx="7921625" cy="4751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6356" name="Text Box 3"/>
          <p:cNvSpPr txBox="1">
            <a:spLocks noChangeArrowheads="1"/>
          </p:cNvSpPr>
          <p:nvPr/>
        </p:nvSpPr>
        <p:spPr bwMode="auto">
          <a:xfrm>
            <a:off x="1116013" y="1341438"/>
            <a:ext cx="2089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>
              <a:cs typeface="Arial" charset="0"/>
            </a:endParaRPr>
          </a:p>
        </p:txBody>
      </p:sp>
      <p:sp>
        <p:nvSpPr>
          <p:cNvPr id="356357" name="Rectangle 4"/>
          <p:cNvSpPr>
            <a:spLocks noChangeArrowheads="1"/>
          </p:cNvSpPr>
          <p:nvPr/>
        </p:nvSpPr>
        <p:spPr bwMode="auto">
          <a:xfrm>
            <a:off x="3708400" y="4941888"/>
            <a:ext cx="12954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56360" name="AutoShape 7"/>
          <p:cNvSpPr>
            <a:spLocks noChangeArrowheads="1"/>
          </p:cNvSpPr>
          <p:nvPr/>
        </p:nvSpPr>
        <p:spPr bwMode="auto">
          <a:xfrm>
            <a:off x="755650" y="404813"/>
            <a:ext cx="2736850" cy="1223962"/>
          </a:xfrm>
          <a:prstGeom prst="wedgeRoundRectCallout">
            <a:avLst>
              <a:gd name="adj1" fmla="val 61194"/>
              <a:gd name="adj2" fmla="val 236250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u-ES">
                <a:cs typeface="Arial" charset="0"/>
              </a:rPr>
              <a:t>250 cm3 da bolumena baina zer gertatzen zaio masari?</a:t>
            </a:r>
          </a:p>
        </p:txBody>
      </p:sp>
      <p:sp>
        <p:nvSpPr>
          <p:cNvPr id="843784" name="AutoShape 8"/>
          <p:cNvSpPr>
            <a:spLocks noChangeArrowheads="1"/>
          </p:cNvSpPr>
          <p:nvPr/>
        </p:nvSpPr>
        <p:spPr bwMode="auto">
          <a:xfrm>
            <a:off x="395288" y="4365625"/>
            <a:ext cx="2881312" cy="1368425"/>
          </a:xfrm>
          <a:prstGeom prst="wedgeRoundRectCallout">
            <a:avLst>
              <a:gd name="adj1" fmla="val 13250"/>
              <a:gd name="adj2" fmla="val 88051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u-ES">
                <a:cs typeface="Arial" charset="0"/>
              </a:rPr>
              <a:t>Egurrezkoak eta esponjak masa berdina izango al dute?</a:t>
            </a:r>
          </a:p>
          <a:p>
            <a:pPr eaLnBrk="1" hangingPunct="1"/>
            <a:endParaRPr lang="eu-ES">
              <a:cs typeface="Arial" charset="0"/>
            </a:endParaRPr>
          </a:p>
        </p:txBody>
      </p:sp>
      <p:sp>
        <p:nvSpPr>
          <p:cNvPr id="843785" name="AutoShape 9"/>
          <p:cNvSpPr>
            <a:spLocks noChangeArrowheads="1"/>
          </p:cNvSpPr>
          <p:nvPr/>
        </p:nvSpPr>
        <p:spPr bwMode="auto">
          <a:xfrm>
            <a:off x="5435600" y="4508500"/>
            <a:ext cx="2736850" cy="1079500"/>
          </a:xfrm>
          <a:prstGeom prst="wedgeRoundRectCallout">
            <a:avLst>
              <a:gd name="adj1" fmla="val -4931"/>
              <a:gd name="adj2" fmla="val 93236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u-ES">
                <a:cs typeface="Arial" charset="0"/>
              </a:rPr>
              <a:t>Baina ez lukete bolumen berdina izango!</a:t>
            </a:r>
          </a:p>
        </p:txBody>
      </p:sp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9915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3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3784" grpId="0" animBg="1"/>
      <p:bldP spid="84378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9298C2-0E21-E946-84B4-EFC31C83C5B7}" type="slidenum">
              <a:rPr lang="eu-ES" sz="1400">
                <a:latin typeface="Times" charset="0"/>
              </a:rPr>
              <a:pPr/>
              <a:t>67</a:t>
            </a:fld>
            <a:endParaRPr lang="eu-ES" sz="1400">
              <a:latin typeface="Times" charset="0"/>
            </a:endParaRPr>
          </a:p>
        </p:txBody>
      </p:sp>
      <p:sp>
        <p:nvSpPr>
          <p:cNvPr id="43014" name="Text Box 1026"/>
          <p:cNvSpPr txBox="1">
            <a:spLocks noChangeArrowheads="1"/>
          </p:cNvSpPr>
          <p:nvPr/>
        </p:nvSpPr>
        <p:spPr bwMode="auto">
          <a:xfrm>
            <a:off x="827088" y="1196975"/>
            <a:ext cx="7345362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u-ES">
              <a:cs typeface="Arial" charset="0"/>
            </a:endParaRPr>
          </a:p>
          <a:p>
            <a:pPr eaLnBrk="1" hangingPunct="1"/>
            <a:endParaRPr lang="eu-ES">
              <a:cs typeface="Arial" charset="0"/>
            </a:endParaRPr>
          </a:p>
          <a:p>
            <a:pPr eaLnBrk="1" hangingPunct="1"/>
            <a:endParaRPr lang="eu-ES">
              <a:cs typeface="Arial" charset="0"/>
            </a:endParaRPr>
          </a:p>
          <a:p>
            <a:pPr eaLnBrk="1" hangingPunct="1"/>
            <a:endParaRPr lang="eu-ES">
              <a:cs typeface="Arial" charset="0"/>
            </a:endParaRPr>
          </a:p>
          <a:p>
            <a:pPr eaLnBrk="1" hangingPunct="1"/>
            <a:endParaRPr lang="eu-ES">
              <a:cs typeface="Arial" charset="0"/>
            </a:endParaRPr>
          </a:p>
        </p:txBody>
      </p:sp>
      <p:sp>
        <p:nvSpPr>
          <p:cNvPr id="43015" name="Text Box 1027"/>
          <p:cNvSpPr txBox="1">
            <a:spLocks noChangeArrowheads="1"/>
          </p:cNvSpPr>
          <p:nvPr/>
        </p:nvSpPr>
        <p:spPr bwMode="auto">
          <a:xfrm>
            <a:off x="4211638" y="1628775"/>
            <a:ext cx="151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masa</a:t>
            </a:r>
          </a:p>
        </p:txBody>
      </p:sp>
      <p:sp>
        <p:nvSpPr>
          <p:cNvPr id="43016" name="Text Box 1028"/>
          <p:cNvSpPr txBox="1">
            <a:spLocks noChangeArrowheads="1"/>
          </p:cNvSpPr>
          <p:nvPr/>
        </p:nvSpPr>
        <p:spPr bwMode="auto">
          <a:xfrm>
            <a:off x="4211638" y="2060575"/>
            <a:ext cx="201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>
                <a:cs typeface="Arial" charset="0"/>
              </a:rPr>
              <a:t>bolumena</a:t>
            </a:r>
          </a:p>
        </p:txBody>
      </p:sp>
      <p:sp>
        <p:nvSpPr>
          <p:cNvPr id="43017" name="Text Box 1029"/>
          <p:cNvSpPr txBox="1">
            <a:spLocks noChangeArrowheads="1"/>
          </p:cNvSpPr>
          <p:nvPr/>
        </p:nvSpPr>
        <p:spPr bwMode="auto">
          <a:xfrm>
            <a:off x="2268538" y="1941513"/>
            <a:ext cx="1354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dentsitatea =</a:t>
            </a:r>
          </a:p>
        </p:txBody>
      </p:sp>
      <p:sp>
        <p:nvSpPr>
          <p:cNvPr id="43018" name="Line 1030"/>
          <p:cNvSpPr>
            <a:spLocks noChangeShapeType="1"/>
          </p:cNvSpPr>
          <p:nvPr/>
        </p:nvSpPr>
        <p:spPr bwMode="auto">
          <a:xfrm>
            <a:off x="4213225" y="2060575"/>
            <a:ext cx="1584325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019" name="Text Box 1034"/>
          <p:cNvSpPr txBox="1">
            <a:spLocks noChangeArrowheads="1"/>
          </p:cNvSpPr>
          <p:nvPr/>
        </p:nvSpPr>
        <p:spPr bwMode="auto">
          <a:xfrm>
            <a:off x="611188" y="3693921"/>
            <a:ext cx="2736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merkurioa = 13,6 Kg/L</a:t>
            </a:r>
          </a:p>
        </p:txBody>
      </p:sp>
      <p:sp>
        <p:nvSpPr>
          <p:cNvPr id="43020" name="Text Box 1035"/>
          <p:cNvSpPr txBox="1">
            <a:spLocks noChangeArrowheads="1"/>
          </p:cNvSpPr>
          <p:nvPr/>
        </p:nvSpPr>
        <p:spPr bwMode="auto">
          <a:xfrm>
            <a:off x="3419475" y="3693921"/>
            <a:ext cx="2447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alkohola = 0,8 Kg/L</a:t>
            </a:r>
          </a:p>
        </p:txBody>
      </p:sp>
      <p:sp>
        <p:nvSpPr>
          <p:cNvPr id="43021" name="Text Box 1036"/>
          <p:cNvSpPr txBox="1">
            <a:spLocks noChangeArrowheads="1"/>
          </p:cNvSpPr>
          <p:nvPr/>
        </p:nvSpPr>
        <p:spPr bwMode="auto">
          <a:xfrm>
            <a:off x="6084888" y="3693921"/>
            <a:ext cx="2233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olioa = 0,9 Kg/L</a:t>
            </a:r>
          </a:p>
        </p:txBody>
      </p:sp>
      <p:sp>
        <p:nvSpPr>
          <p:cNvPr id="43022" name="Text Box 1037"/>
          <p:cNvSpPr txBox="1">
            <a:spLocks noChangeArrowheads="1"/>
          </p:cNvSpPr>
          <p:nvPr/>
        </p:nvSpPr>
        <p:spPr bwMode="auto">
          <a:xfrm>
            <a:off x="755650" y="457200"/>
            <a:ext cx="1220788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Dentsitatea</a:t>
            </a:r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203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CCB60E-10EE-3C49-841A-DC37B981B2D1}" type="slidenum">
              <a:rPr lang="eu-ES" sz="1400">
                <a:latin typeface="Times" charset="0"/>
              </a:rPr>
              <a:pPr/>
              <a:t>68</a:t>
            </a:fld>
            <a:endParaRPr lang="eu-ES" sz="1400">
              <a:latin typeface="Times" charset="0"/>
            </a:endParaRPr>
          </a:p>
        </p:txBody>
      </p:sp>
      <p:sp>
        <p:nvSpPr>
          <p:cNvPr id="44038" name="Rectangle 1029"/>
          <p:cNvSpPr>
            <a:spLocks noChangeArrowheads="1"/>
          </p:cNvSpPr>
          <p:nvPr/>
        </p:nvSpPr>
        <p:spPr bwMode="auto">
          <a:xfrm>
            <a:off x="395288" y="981075"/>
            <a:ext cx="2447925" cy="3772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039" name="Rectangle 1030"/>
          <p:cNvSpPr>
            <a:spLocks noChangeArrowheads="1"/>
          </p:cNvSpPr>
          <p:nvPr/>
        </p:nvSpPr>
        <p:spPr bwMode="auto">
          <a:xfrm>
            <a:off x="2843213" y="981075"/>
            <a:ext cx="3024187" cy="3772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040" name="Text Box 1031"/>
          <p:cNvSpPr txBox="1">
            <a:spLocks noChangeArrowheads="1"/>
          </p:cNvSpPr>
          <p:nvPr/>
        </p:nvSpPr>
        <p:spPr bwMode="auto">
          <a:xfrm>
            <a:off x="395288" y="4070634"/>
            <a:ext cx="2520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cs typeface="Arial" charset="0"/>
              </a:rPr>
              <a:t>1 L merkurio 13,6 kg</a:t>
            </a:r>
          </a:p>
        </p:txBody>
      </p:sp>
      <p:sp>
        <p:nvSpPr>
          <p:cNvPr id="44041" name="Text Box 1032"/>
          <p:cNvSpPr txBox="1">
            <a:spLocks noChangeArrowheads="1"/>
          </p:cNvSpPr>
          <p:nvPr/>
        </p:nvSpPr>
        <p:spPr bwMode="auto">
          <a:xfrm>
            <a:off x="2987675" y="4070634"/>
            <a:ext cx="2663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1 L alkohol 0,8 kg</a:t>
            </a:r>
          </a:p>
        </p:txBody>
      </p:sp>
      <p:sp>
        <p:nvSpPr>
          <p:cNvPr id="44042" name="Text Box 1033"/>
          <p:cNvSpPr txBox="1">
            <a:spLocks noChangeArrowheads="1"/>
          </p:cNvSpPr>
          <p:nvPr/>
        </p:nvSpPr>
        <p:spPr bwMode="auto">
          <a:xfrm>
            <a:off x="6156325" y="4070634"/>
            <a:ext cx="2305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1 L olio 0,9 kg</a:t>
            </a:r>
          </a:p>
        </p:txBody>
      </p:sp>
      <p:sp>
        <p:nvSpPr>
          <p:cNvPr id="44043" name="Rectangle 1034"/>
          <p:cNvSpPr>
            <a:spLocks noChangeArrowheads="1"/>
          </p:cNvSpPr>
          <p:nvPr/>
        </p:nvSpPr>
        <p:spPr bwMode="auto">
          <a:xfrm>
            <a:off x="5867400" y="981075"/>
            <a:ext cx="3024188" cy="37721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3266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4D50EA-1FB9-5C4F-B2C0-7C05E69DF677}" type="slidenum">
              <a:rPr lang="eu-ES" sz="1400">
                <a:latin typeface="Times" charset="0"/>
              </a:rPr>
              <a:pPr/>
              <a:t>69</a:t>
            </a:fld>
            <a:endParaRPr lang="eu-ES" sz="1400">
              <a:latin typeface="Times" charset="0"/>
            </a:endParaRPr>
          </a:p>
        </p:txBody>
      </p:sp>
      <p:sp>
        <p:nvSpPr>
          <p:cNvPr id="45066" name="Text Box 1032"/>
          <p:cNvSpPr txBox="1">
            <a:spLocks noChangeArrowheads="1"/>
          </p:cNvSpPr>
          <p:nvPr/>
        </p:nvSpPr>
        <p:spPr bwMode="auto">
          <a:xfrm>
            <a:off x="250825" y="4100513"/>
            <a:ext cx="187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Zilarra  10,5 g/cm3</a:t>
            </a:r>
          </a:p>
        </p:txBody>
      </p:sp>
      <p:sp>
        <p:nvSpPr>
          <p:cNvPr id="45067" name="Text Box 1033"/>
          <p:cNvSpPr txBox="1">
            <a:spLocks noChangeArrowheads="1"/>
          </p:cNvSpPr>
          <p:nvPr/>
        </p:nvSpPr>
        <p:spPr bwMode="auto">
          <a:xfrm>
            <a:off x="971550" y="5684838"/>
            <a:ext cx="1958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Beruna  11,3 g/cm3</a:t>
            </a:r>
          </a:p>
        </p:txBody>
      </p:sp>
      <p:sp>
        <p:nvSpPr>
          <p:cNvPr id="45068" name="Text Box 1034"/>
          <p:cNvSpPr txBox="1">
            <a:spLocks noChangeArrowheads="1"/>
          </p:cNvSpPr>
          <p:nvPr/>
        </p:nvSpPr>
        <p:spPr bwMode="auto">
          <a:xfrm>
            <a:off x="2195513" y="4389438"/>
            <a:ext cx="1812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Urrea  19,3 g/cm3</a:t>
            </a:r>
          </a:p>
        </p:txBody>
      </p:sp>
      <p:sp>
        <p:nvSpPr>
          <p:cNvPr id="45069" name="Text Box 1035"/>
          <p:cNvSpPr txBox="1">
            <a:spLocks noChangeArrowheads="1"/>
          </p:cNvSpPr>
          <p:nvPr/>
        </p:nvSpPr>
        <p:spPr bwMode="auto">
          <a:xfrm>
            <a:off x="3290094" y="5372100"/>
            <a:ext cx="2081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dirty="0">
                <a:cs typeface="Arial" charset="0"/>
              </a:rPr>
              <a:t>Aluminioa  2,7 g/cm3</a:t>
            </a:r>
          </a:p>
        </p:txBody>
      </p:sp>
      <p:sp>
        <p:nvSpPr>
          <p:cNvPr id="45070" name="Text Box 1036"/>
          <p:cNvSpPr txBox="1">
            <a:spLocks noChangeArrowheads="1"/>
          </p:cNvSpPr>
          <p:nvPr/>
        </p:nvSpPr>
        <p:spPr bwMode="auto">
          <a:xfrm>
            <a:off x="6732588" y="2805113"/>
            <a:ext cx="1947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Kuartzoa 2,6 g/cm3</a:t>
            </a:r>
          </a:p>
        </p:txBody>
      </p:sp>
      <p:sp>
        <p:nvSpPr>
          <p:cNvPr id="45071" name="Text Box 1037"/>
          <p:cNvSpPr txBox="1">
            <a:spLocks noChangeArrowheads="1"/>
          </p:cNvSpPr>
          <p:nvPr/>
        </p:nvSpPr>
        <p:spPr bwMode="auto">
          <a:xfrm>
            <a:off x="2484438" y="2300288"/>
            <a:ext cx="1846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Kobrea  8,9 g/cm3</a:t>
            </a:r>
          </a:p>
        </p:txBody>
      </p:sp>
      <p:sp>
        <p:nvSpPr>
          <p:cNvPr id="45072" name="Text Box 1039"/>
          <p:cNvSpPr txBox="1">
            <a:spLocks noChangeArrowheads="1"/>
          </p:cNvSpPr>
          <p:nvPr/>
        </p:nvSpPr>
        <p:spPr bwMode="auto">
          <a:xfrm>
            <a:off x="323850" y="2516188"/>
            <a:ext cx="1890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Burdina  7,8 g/cm3</a:t>
            </a:r>
          </a:p>
        </p:txBody>
      </p:sp>
      <p:sp>
        <p:nvSpPr>
          <p:cNvPr id="45073" name="Rectangle 1040"/>
          <p:cNvSpPr>
            <a:spLocks noChangeArrowheads="1"/>
          </p:cNvSpPr>
          <p:nvPr/>
        </p:nvSpPr>
        <p:spPr bwMode="auto">
          <a:xfrm>
            <a:off x="1411288" y="1209451"/>
            <a:ext cx="25971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u-ES" dirty="0">
                <a:cs typeface="Arial" charset="0"/>
              </a:rPr>
              <a:t>Adibideak</a:t>
            </a:r>
          </a:p>
        </p:txBody>
      </p:sp>
      <p:sp>
        <p:nvSpPr>
          <p:cNvPr id="45074" name="Text Box 1041"/>
          <p:cNvSpPr txBox="1">
            <a:spLocks noChangeArrowheads="1"/>
          </p:cNvSpPr>
          <p:nvPr/>
        </p:nvSpPr>
        <p:spPr bwMode="auto">
          <a:xfrm>
            <a:off x="5451475" y="5540375"/>
            <a:ext cx="3001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Olioa 0,9 g /cm3   Ura  1 g/cm3</a:t>
            </a:r>
          </a:p>
        </p:txBody>
      </p:sp>
      <p:sp>
        <p:nvSpPr>
          <p:cNvPr id="45076" name="Text Box 1043"/>
          <p:cNvSpPr txBox="1">
            <a:spLocks noChangeArrowheads="1"/>
          </p:cNvSpPr>
          <p:nvPr/>
        </p:nvSpPr>
        <p:spPr bwMode="auto">
          <a:xfrm>
            <a:off x="4716463" y="2373313"/>
            <a:ext cx="211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Diamantea 3,5 g/cm3</a:t>
            </a:r>
          </a:p>
        </p:txBody>
      </p:sp>
      <p:pic>
        <p:nvPicPr>
          <p:cNvPr id="24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290108" y="1209451"/>
            <a:ext cx="539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Zure</a:t>
            </a:r>
            <a:r>
              <a:rPr lang="es-ES" dirty="0" smtClean="0"/>
              <a:t> </a:t>
            </a:r>
            <a:r>
              <a:rPr lang="es-ES" dirty="0" err="1" smtClean="0"/>
              <a:t>pertzepzioa</a:t>
            </a:r>
            <a:r>
              <a:rPr lang="es-ES" dirty="0" smtClean="0"/>
              <a:t> eta </a:t>
            </a:r>
            <a:r>
              <a:rPr lang="es-ES" dirty="0" err="1" smtClean="0"/>
              <a:t>emaitzak</a:t>
            </a:r>
            <a:r>
              <a:rPr lang="es-ES" dirty="0" smtClean="0"/>
              <a:t> </a:t>
            </a:r>
            <a:r>
              <a:rPr lang="es-ES" dirty="0" err="1" smtClean="0"/>
              <a:t>berdinak</a:t>
            </a:r>
            <a:r>
              <a:rPr lang="es-ES" dirty="0" smtClean="0"/>
              <a:t> </a:t>
            </a:r>
            <a:r>
              <a:rPr lang="es-ES" dirty="0" err="1" smtClean="0"/>
              <a:t>aldira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205077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A8B075-C609-5541-9E9C-D5A650AD12B9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sp>
        <p:nvSpPr>
          <p:cNvPr id="301059" name="Rectangle 2"/>
          <p:cNvSpPr>
            <a:spLocks noChangeArrowheads="1"/>
          </p:cNvSpPr>
          <p:nvPr/>
        </p:nvSpPr>
        <p:spPr bwMode="auto">
          <a:xfrm>
            <a:off x="1692275" y="981075"/>
            <a:ext cx="5759450" cy="44640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74467" name="Oval 3"/>
          <p:cNvSpPr>
            <a:spLocks noChangeArrowheads="1"/>
          </p:cNvSpPr>
          <p:nvPr/>
        </p:nvSpPr>
        <p:spPr bwMode="auto">
          <a:xfrm>
            <a:off x="5148263" y="14144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68" name="Oval 4"/>
          <p:cNvSpPr>
            <a:spLocks noChangeArrowheads="1"/>
          </p:cNvSpPr>
          <p:nvPr/>
        </p:nvSpPr>
        <p:spPr bwMode="auto">
          <a:xfrm>
            <a:off x="3708400" y="487045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1062" name="Rectangle 5"/>
          <p:cNvSpPr>
            <a:spLocks noChangeArrowheads="1"/>
          </p:cNvSpPr>
          <p:nvPr/>
        </p:nvSpPr>
        <p:spPr bwMode="auto">
          <a:xfrm>
            <a:off x="2930427" y="808037"/>
            <a:ext cx="319722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Zergatik ez da zentrora erortzen?</a:t>
            </a:r>
            <a:endParaRPr lang="eu-ES">
              <a:solidFill>
                <a:srgbClr val="FF3300"/>
              </a:solidFill>
            </a:endParaRPr>
          </a:p>
        </p:txBody>
      </p:sp>
      <p:sp>
        <p:nvSpPr>
          <p:cNvPr id="574470" name="Text Box 6"/>
          <p:cNvSpPr txBox="1">
            <a:spLocks noChangeArrowheads="1"/>
          </p:cNvSpPr>
          <p:nvPr/>
        </p:nvSpPr>
        <p:spPr bwMode="auto">
          <a:xfrm>
            <a:off x="331788" y="5734050"/>
            <a:ext cx="8501062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/>
              <a:t>Mailukada bakoitzak, bolaren abiaduraren norabidea aldatzen da,</a:t>
            </a:r>
          </a:p>
          <a:p>
            <a:pPr algn="ctr" eaLnBrk="1" hangingPunct="1"/>
            <a:r>
              <a:rPr lang="eu-ES"/>
              <a:t>Abiadura berdina lehen zeramatzan abiadura eta bolari emandako kolpearen emaitza izanik.</a:t>
            </a:r>
          </a:p>
        </p:txBody>
      </p:sp>
      <p:sp>
        <p:nvSpPr>
          <p:cNvPr id="574471" name="Oval 7"/>
          <p:cNvSpPr>
            <a:spLocks noChangeArrowheads="1"/>
          </p:cNvSpPr>
          <p:nvPr/>
        </p:nvSpPr>
        <p:spPr bwMode="auto">
          <a:xfrm>
            <a:off x="3708400" y="1414463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72" name="Oval 8"/>
          <p:cNvSpPr>
            <a:spLocks noChangeArrowheads="1"/>
          </p:cNvSpPr>
          <p:nvPr/>
        </p:nvSpPr>
        <p:spPr bwMode="auto">
          <a:xfrm>
            <a:off x="2700338" y="242093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73" name="Oval 9"/>
          <p:cNvSpPr>
            <a:spLocks noChangeArrowheads="1"/>
          </p:cNvSpPr>
          <p:nvPr/>
        </p:nvSpPr>
        <p:spPr bwMode="auto">
          <a:xfrm>
            <a:off x="2700338" y="386238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74" name="Oval 10"/>
          <p:cNvSpPr>
            <a:spLocks noChangeArrowheads="1"/>
          </p:cNvSpPr>
          <p:nvPr/>
        </p:nvSpPr>
        <p:spPr bwMode="auto">
          <a:xfrm>
            <a:off x="5148263" y="487045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75" name="Oval 11"/>
          <p:cNvSpPr>
            <a:spLocks noChangeArrowheads="1"/>
          </p:cNvSpPr>
          <p:nvPr/>
        </p:nvSpPr>
        <p:spPr bwMode="auto">
          <a:xfrm>
            <a:off x="6157913" y="3862388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4476" name="Oval 12"/>
          <p:cNvSpPr>
            <a:spLocks noChangeArrowheads="1"/>
          </p:cNvSpPr>
          <p:nvPr/>
        </p:nvSpPr>
        <p:spPr bwMode="auto">
          <a:xfrm>
            <a:off x="6157913" y="2422525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81650" y="2565400"/>
            <a:ext cx="719138" cy="482600"/>
            <a:chOff x="3379" y="1706"/>
            <a:chExt cx="453" cy="304"/>
          </a:xfrm>
        </p:grpSpPr>
        <p:sp>
          <p:nvSpPr>
            <p:cNvPr id="301098" name="Line 14"/>
            <p:cNvSpPr>
              <a:spLocks noChangeShapeType="1"/>
            </p:cNvSpPr>
            <p:nvPr/>
          </p:nvSpPr>
          <p:spPr bwMode="auto">
            <a:xfrm rot="5400000">
              <a:off x="3515" y="1570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99" name="Text Box 15"/>
            <p:cNvSpPr txBox="1">
              <a:spLocks noChangeArrowheads="1"/>
            </p:cNvSpPr>
            <p:nvPr/>
          </p:nvSpPr>
          <p:spPr bwMode="auto">
            <a:xfrm>
              <a:off x="3470" y="1842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852863" y="1557338"/>
            <a:ext cx="431800" cy="719137"/>
            <a:chOff x="2880" y="799"/>
            <a:chExt cx="272" cy="453"/>
          </a:xfrm>
        </p:grpSpPr>
        <p:sp>
          <p:nvSpPr>
            <p:cNvPr id="301096" name="Line 17"/>
            <p:cNvSpPr>
              <a:spLocks noChangeShapeType="1"/>
            </p:cNvSpPr>
            <p:nvPr/>
          </p:nvSpPr>
          <p:spPr bwMode="auto">
            <a:xfrm>
              <a:off x="2880" y="799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97" name="Text Box 18"/>
            <p:cNvSpPr txBox="1">
              <a:spLocks noChangeArrowheads="1"/>
            </p:cNvSpPr>
            <p:nvPr/>
          </p:nvSpPr>
          <p:spPr bwMode="auto">
            <a:xfrm>
              <a:off x="3052" y="949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sp>
        <p:nvSpPr>
          <p:cNvPr id="574483" name="Line 19"/>
          <p:cNvSpPr>
            <a:spLocks noChangeShapeType="1"/>
          </p:cNvSpPr>
          <p:nvPr/>
        </p:nvSpPr>
        <p:spPr bwMode="auto">
          <a:xfrm rot="2700000">
            <a:off x="5077619" y="2061369"/>
            <a:ext cx="1439862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4" name="Line 20"/>
          <p:cNvSpPr>
            <a:spLocks noChangeShapeType="1"/>
          </p:cNvSpPr>
          <p:nvPr/>
        </p:nvSpPr>
        <p:spPr bwMode="auto">
          <a:xfrm rot="18900000" flipH="1">
            <a:off x="2628107" y="2061369"/>
            <a:ext cx="1439862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5" name="Line 21"/>
          <p:cNvSpPr>
            <a:spLocks noChangeShapeType="1"/>
          </p:cNvSpPr>
          <p:nvPr/>
        </p:nvSpPr>
        <p:spPr bwMode="auto">
          <a:xfrm>
            <a:off x="2844800" y="2565400"/>
            <a:ext cx="0" cy="144145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6" name="Line 22"/>
          <p:cNvSpPr>
            <a:spLocks noChangeShapeType="1"/>
          </p:cNvSpPr>
          <p:nvPr/>
        </p:nvSpPr>
        <p:spPr bwMode="auto">
          <a:xfrm rot="2700000">
            <a:off x="2616200" y="4533900"/>
            <a:ext cx="1511300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7" name="Line 23"/>
          <p:cNvSpPr>
            <a:spLocks noChangeShapeType="1"/>
          </p:cNvSpPr>
          <p:nvPr/>
        </p:nvSpPr>
        <p:spPr bwMode="auto">
          <a:xfrm>
            <a:off x="6300788" y="2565400"/>
            <a:ext cx="0" cy="144145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8" name="Line 24"/>
          <p:cNvSpPr>
            <a:spLocks noChangeShapeType="1"/>
          </p:cNvSpPr>
          <p:nvPr/>
        </p:nvSpPr>
        <p:spPr bwMode="auto">
          <a:xfrm rot="5400000">
            <a:off x="4573588" y="4292600"/>
            <a:ext cx="0" cy="144145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89" name="Line 25"/>
          <p:cNvSpPr>
            <a:spLocks noChangeShapeType="1"/>
          </p:cNvSpPr>
          <p:nvPr/>
        </p:nvSpPr>
        <p:spPr bwMode="auto">
          <a:xfrm rot="5400000">
            <a:off x="4573588" y="836613"/>
            <a:ext cx="0" cy="144145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4490" name="Line 26"/>
          <p:cNvSpPr>
            <a:spLocks noChangeShapeType="1"/>
          </p:cNvSpPr>
          <p:nvPr/>
        </p:nvSpPr>
        <p:spPr bwMode="auto">
          <a:xfrm rot="18900000" flipH="1">
            <a:off x="5077619" y="4509294"/>
            <a:ext cx="1439862" cy="0"/>
          </a:xfrm>
          <a:prstGeom prst="line">
            <a:avLst/>
          </a:prstGeom>
          <a:noFill/>
          <a:ln w="38100" cap="rnd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852863" y="4294188"/>
            <a:ext cx="288925" cy="719137"/>
            <a:chOff x="2653" y="2432"/>
            <a:chExt cx="182" cy="453"/>
          </a:xfrm>
        </p:grpSpPr>
        <p:sp>
          <p:nvSpPr>
            <p:cNvPr id="301094" name="Line 28"/>
            <p:cNvSpPr>
              <a:spLocks noChangeShapeType="1"/>
            </p:cNvSpPr>
            <p:nvPr/>
          </p:nvSpPr>
          <p:spPr bwMode="auto">
            <a:xfrm rot="10800000" flipH="1">
              <a:off x="2653" y="2432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95" name="Text Box 29"/>
            <p:cNvSpPr txBox="1">
              <a:spLocks noChangeArrowheads="1"/>
            </p:cNvSpPr>
            <p:nvPr/>
          </p:nvSpPr>
          <p:spPr bwMode="auto">
            <a:xfrm>
              <a:off x="2653" y="2432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2843213" y="3500438"/>
            <a:ext cx="719137" cy="482600"/>
            <a:chOff x="2154" y="2083"/>
            <a:chExt cx="453" cy="304"/>
          </a:xfrm>
        </p:grpSpPr>
        <p:sp>
          <p:nvSpPr>
            <p:cNvPr id="301092" name="Line 31"/>
            <p:cNvSpPr>
              <a:spLocks noChangeShapeType="1"/>
            </p:cNvSpPr>
            <p:nvPr/>
          </p:nvSpPr>
          <p:spPr bwMode="auto">
            <a:xfrm rot="-5400000">
              <a:off x="2290" y="2069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93" name="Text Box 32"/>
            <p:cNvSpPr txBox="1">
              <a:spLocks noChangeArrowheads="1"/>
            </p:cNvSpPr>
            <p:nvPr/>
          </p:nvSpPr>
          <p:spPr bwMode="auto">
            <a:xfrm>
              <a:off x="2381" y="2083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2844800" y="2422525"/>
            <a:ext cx="719138" cy="433388"/>
            <a:chOff x="2200" y="1661"/>
            <a:chExt cx="453" cy="273"/>
          </a:xfrm>
        </p:grpSpPr>
        <p:sp>
          <p:nvSpPr>
            <p:cNvPr id="301090" name="Line 34"/>
            <p:cNvSpPr>
              <a:spLocks noChangeShapeType="1"/>
            </p:cNvSpPr>
            <p:nvPr/>
          </p:nvSpPr>
          <p:spPr bwMode="auto">
            <a:xfrm rot="5400000" flipV="1">
              <a:off x="2336" y="1616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91" name="Text Box 35"/>
            <p:cNvSpPr txBox="1">
              <a:spLocks noChangeArrowheads="1"/>
            </p:cNvSpPr>
            <p:nvPr/>
          </p:nvSpPr>
          <p:spPr bwMode="auto">
            <a:xfrm>
              <a:off x="2472" y="1661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581650" y="3717925"/>
            <a:ext cx="719138" cy="360363"/>
            <a:chOff x="3969" y="2160"/>
            <a:chExt cx="453" cy="227"/>
          </a:xfrm>
        </p:grpSpPr>
        <p:sp>
          <p:nvSpPr>
            <p:cNvPr id="301088" name="Line 37"/>
            <p:cNvSpPr>
              <a:spLocks noChangeShapeType="1"/>
            </p:cNvSpPr>
            <p:nvPr/>
          </p:nvSpPr>
          <p:spPr bwMode="auto">
            <a:xfrm rot="5400000" flipH="1">
              <a:off x="4105" y="2024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89" name="Text Box 38"/>
            <p:cNvSpPr txBox="1">
              <a:spLocks noChangeArrowheads="1"/>
            </p:cNvSpPr>
            <p:nvPr/>
          </p:nvSpPr>
          <p:spPr bwMode="auto">
            <a:xfrm>
              <a:off x="3969" y="2219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860925" y="4294188"/>
            <a:ext cx="433388" cy="719137"/>
            <a:chOff x="3061" y="2432"/>
            <a:chExt cx="273" cy="453"/>
          </a:xfrm>
        </p:grpSpPr>
        <p:sp>
          <p:nvSpPr>
            <p:cNvPr id="301086" name="Line 40"/>
            <p:cNvSpPr>
              <a:spLocks noChangeShapeType="1"/>
            </p:cNvSpPr>
            <p:nvPr/>
          </p:nvSpPr>
          <p:spPr bwMode="auto">
            <a:xfrm flipH="1" flipV="1">
              <a:off x="3152" y="2432"/>
              <a:ext cx="182" cy="453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1087" name="Text Box 41"/>
            <p:cNvSpPr txBox="1">
              <a:spLocks noChangeArrowheads="1"/>
            </p:cNvSpPr>
            <p:nvPr/>
          </p:nvSpPr>
          <p:spPr bwMode="auto">
            <a:xfrm>
              <a:off x="3061" y="2523"/>
              <a:ext cx="10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8000" tIns="10800" rIns="18000" bIns="1080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u-ES" i="1">
                  <a:solidFill>
                    <a:srgbClr val="008000"/>
                  </a:solidFill>
                </a:rPr>
                <a:t>F</a:t>
              </a:r>
            </a:p>
          </p:txBody>
        </p:sp>
      </p:grpSp>
      <p:sp>
        <p:nvSpPr>
          <p:cNvPr id="574506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1938" y="3243263"/>
            <a:ext cx="1150937" cy="3714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/>
              <a:t>Errepikatu</a:t>
            </a:r>
          </a:p>
        </p:txBody>
      </p:sp>
      <p:pic>
        <p:nvPicPr>
          <p:cNvPr id="4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10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3.33333E-6 L -0.15747 -3.33333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57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11024 0.14699 " pathEditMode="relative" ptsTypes="AA">
                                      <p:cBhvr>
                                        <p:cTn id="26" dur="2000" fill="hold"/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57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0023 L 2.5E-6 0.21019 " pathEditMode="relative" ptsTypes="AA">
                                      <p:cBhvr>
                                        <p:cTn id="42" dur="2000" fill="hold"/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57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11024 0.14699 " pathEditMode="relative" ptsTypes="AA">
                                      <p:cBhvr>
                                        <p:cTn id="58" dur="2000" fill="hold"/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57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15764 1.48148E-6 " pathEditMode="relative" ptsTypes="AA">
                                      <p:cBhvr>
                                        <p:cTn id="74" dur="20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57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1.48148E-6 L 0.11041 -0.14699 " pathEditMode="relative" ptsTypes="AA">
                                      <p:cBhvr>
                                        <p:cTn id="90" dur="2000" fill="hold"/>
                                        <p:tgtEl>
                                          <p:spTgt spid="574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7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20996 " pathEditMode="relative" ptsTypes="AA">
                                      <p:cBhvr>
                                        <p:cTn id="106" dur="2000" fill="hold"/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000"/>
                                        <p:tgtEl>
                                          <p:spTgt spid="57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-0.11024 -0.14699 " pathEditMode="relative" ptsTypes="AA">
                                      <p:cBhvr>
                                        <p:cTn id="122" dur="2000" fill="hold"/>
                                        <p:tgtEl>
                                          <p:spTgt spid="574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57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57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animBg="1"/>
      <p:bldP spid="574467" grpId="1" animBg="1"/>
      <p:bldP spid="574468" grpId="0" animBg="1"/>
      <p:bldP spid="574468" grpId="1" animBg="1"/>
      <p:bldP spid="574468" grpId="2" animBg="1"/>
      <p:bldP spid="574470" grpId="0" animBg="1"/>
      <p:bldP spid="574471" grpId="0" animBg="1"/>
      <p:bldP spid="574471" grpId="1" animBg="1"/>
      <p:bldP spid="574471" grpId="2" animBg="1"/>
      <p:bldP spid="574472" grpId="0" animBg="1"/>
      <p:bldP spid="574472" grpId="1" animBg="1"/>
      <p:bldP spid="574472" grpId="2" animBg="1"/>
      <p:bldP spid="574473" grpId="0" animBg="1"/>
      <p:bldP spid="574473" grpId="1" animBg="1"/>
      <p:bldP spid="574473" grpId="2" animBg="1"/>
      <p:bldP spid="574474" grpId="0" animBg="1"/>
      <p:bldP spid="574474" grpId="1" animBg="1"/>
      <p:bldP spid="574474" grpId="2" animBg="1"/>
      <p:bldP spid="574475" grpId="0" animBg="1"/>
      <p:bldP spid="574475" grpId="1" animBg="1"/>
      <p:bldP spid="574475" grpId="2" animBg="1"/>
      <p:bldP spid="574476" grpId="0" animBg="1"/>
      <p:bldP spid="574476" grpId="1" animBg="1"/>
      <p:bldP spid="574483" grpId="0" animBg="1"/>
      <p:bldP spid="574484" grpId="0" animBg="1"/>
      <p:bldP spid="574485" grpId="0" animBg="1"/>
      <p:bldP spid="574486" grpId="0" animBg="1"/>
      <p:bldP spid="574487" grpId="0" animBg="1"/>
      <p:bldP spid="574488" grpId="0" animBg="1"/>
      <p:bldP spid="574489" grpId="0" animBg="1"/>
      <p:bldP spid="574490" grpId="0" animBg="1"/>
      <p:bldP spid="57450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346717-F8F3-A54E-BC59-F8B5568C52A5}" type="slidenum">
              <a:rPr lang="eu-ES" sz="1400">
                <a:latin typeface="Times" charset="0"/>
              </a:rPr>
              <a:pPr/>
              <a:t>70</a:t>
            </a:fld>
            <a:endParaRPr lang="eu-ES" sz="1400">
              <a:latin typeface="Times" charset="0"/>
            </a:endParaRPr>
          </a:p>
        </p:txBody>
      </p:sp>
      <p:grpSp>
        <p:nvGrpSpPr>
          <p:cNvPr id="357379" name="Group 1027"/>
          <p:cNvGrpSpPr>
            <a:grpSpLocks/>
          </p:cNvGrpSpPr>
          <p:nvPr/>
        </p:nvGrpSpPr>
        <p:grpSpPr bwMode="auto">
          <a:xfrm>
            <a:off x="395288" y="1293813"/>
            <a:ext cx="3808412" cy="346075"/>
            <a:chOff x="113" y="996"/>
            <a:chExt cx="2399" cy="218"/>
          </a:xfrm>
        </p:grpSpPr>
        <p:sp>
          <p:nvSpPr>
            <p:cNvPr id="357386" name="Text Box 1028"/>
            <p:cNvSpPr txBox="1">
              <a:spLocks noChangeArrowheads="1"/>
            </p:cNvSpPr>
            <p:nvPr/>
          </p:nvSpPr>
          <p:spPr bwMode="auto">
            <a:xfrm>
              <a:off x="385" y="996"/>
              <a:ext cx="2127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>
                  <a:cs typeface="Arial" charset="0"/>
                </a:rPr>
                <a:t>Masa eta pisua sinonimoak al dira?</a:t>
              </a:r>
            </a:p>
          </p:txBody>
        </p:sp>
        <p:sp>
          <p:nvSpPr>
            <p:cNvPr id="357387" name="Rectangle 1029"/>
            <p:cNvSpPr>
              <a:spLocks noChangeArrowheads="1"/>
            </p:cNvSpPr>
            <p:nvPr/>
          </p:nvSpPr>
          <p:spPr bwMode="auto">
            <a:xfrm>
              <a:off x="113" y="1026"/>
              <a:ext cx="272" cy="136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47878" name="Text Box 1030"/>
          <p:cNvSpPr txBox="1">
            <a:spLocks noChangeArrowheads="1"/>
          </p:cNvSpPr>
          <p:nvPr/>
        </p:nvSpPr>
        <p:spPr bwMode="auto">
          <a:xfrm>
            <a:off x="7235825" y="673100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?</a:t>
            </a:r>
          </a:p>
        </p:txBody>
      </p:sp>
      <p:sp>
        <p:nvSpPr>
          <p:cNvPr id="847879" name="Text Box 1031"/>
          <p:cNvSpPr txBox="1">
            <a:spLocks noChangeArrowheads="1"/>
          </p:cNvSpPr>
          <p:nvPr/>
        </p:nvSpPr>
        <p:spPr bwMode="auto">
          <a:xfrm>
            <a:off x="3276600" y="2162175"/>
            <a:ext cx="44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EZ</a:t>
            </a:r>
          </a:p>
        </p:txBody>
      </p:sp>
      <p:sp>
        <p:nvSpPr>
          <p:cNvPr id="357382" name="Text Box 1032"/>
          <p:cNvSpPr txBox="1">
            <a:spLocks noChangeArrowheads="1"/>
          </p:cNvSpPr>
          <p:nvPr/>
        </p:nvSpPr>
        <p:spPr bwMode="auto">
          <a:xfrm>
            <a:off x="827088" y="2781300"/>
            <a:ext cx="62642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Masa inertziarekin, masa kantitatearekin lotuta dago. Pisua lurraren erakarpen indarra dago. </a:t>
            </a:r>
          </a:p>
          <a:p>
            <a:pPr eaLnBrk="1" hangingPunct="1"/>
            <a:r>
              <a:rPr lang="eu-ES">
                <a:cs typeface="Arial" charset="0"/>
              </a:rPr>
              <a:t>Grabitaterik gabe masa (inertzia) dago. Pisua azeleraziorik gabe zenbat balio du?</a:t>
            </a:r>
          </a:p>
          <a:p>
            <a:pPr eaLnBrk="1" hangingPunct="1"/>
            <a:endParaRPr lang="eu-ES">
              <a:cs typeface="Arial" charset="0"/>
            </a:endParaRPr>
          </a:p>
        </p:txBody>
      </p:sp>
      <p:sp>
        <p:nvSpPr>
          <p:cNvPr id="847883" name="Oval 1035"/>
          <p:cNvSpPr>
            <a:spLocks noChangeArrowheads="1"/>
          </p:cNvSpPr>
          <p:nvPr/>
        </p:nvSpPr>
        <p:spPr bwMode="auto">
          <a:xfrm>
            <a:off x="1331913" y="1773238"/>
            <a:ext cx="4968875" cy="9350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16021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478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847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7878" grpId="0"/>
      <p:bldP spid="847879" grpId="0"/>
      <p:bldP spid="84788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80174A-68C1-C347-9ECC-1447111E06E9}" type="slidenum">
              <a:rPr lang="eu-ES" sz="1400">
                <a:latin typeface="Times" charset="0"/>
              </a:rPr>
              <a:pPr/>
              <a:t>71</a:t>
            </a:fld>
            <a:endParaRPr lang="eu-ES" sz="1400">
              <a:latin typeface="Times" charset="0"/>
            </a:endParaRPr>
          </a:p>
        </p:txBody>
      </p:sp>
      <p:sp>
        <p:nvSpPr>
          <p:cNvPr id="46084" name="Text Box 1027"/>
          <p:cNvSpPr txBox="1">
            <a:spLocks noChangeArrowheads="1"/>
          </p:cNvSpPr>
          <p:nvPr/>
        </p:nvSpPr>
        <p:spPr bwMode="auto">
          <a:xfrm>
            <a:off x="1193657" y="3810268"/>
            <a:ext cx="6035961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u-ES">
                <a:cs typeface="Arial" charset="0"/>
              </a:rPr>
              <a:t>“</a:t>
            </a:r>
            <a:r>
              <a:rPr lang="eu-ES">
                <a:cs typeface="Arial" charset="0"/>
              </a:rPr>
              <a:t>zero grabitatea</a:t>
            </a:r>
            <a:r>
              <a:rPr lang="ja-JP" altLang="eu-ES">
                <a:cs typeface="Arial" charset="0"/>
              </a:rPr>
              <a:t>”</a:t>
            </a:r>
            <a:r>
              <a:rPr lang="eu-ES">
                <a:cs typeface="Arial" charset="0"/>
              </a:rPr>
              <a:t> baina masa dute (kg)</a:t>
            </a:r>
          </a:p>
        </p:txBody>
      </p:sp>
      <p:sp>
        <p:nvSpPr>
          <p:cNvPr id="848900" name="Text Box 1028"/>
          <p:cNvSpPr txBox="1">
            <a:spLocks noChangeArrowheads="1"/>
          </p:cNvSpPr>
          <p:nvPr/>
        </p:nvSpPr>
        <p:spPr bwMode="auto">
          <a:xfrm>
            <a:off x="3348038" y="5157788"/>
            <a:ext cx="86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solidFill>
                  <a:schemeClr val="bg1"/>
                </a:solidFill>
                <a:cs typeface="Arial" charset="0"/>
              </a:rPr>
              <a:t>David 78 Kg</a:t>
            </a:r>
          </a:p>
        </p:txBody>
      </p:sp>
      <p:sp>
        <p:nvSpPr>
          <p:cNvPr id="848901" name="Text Box 1029"/>
          <p:cNvSpPr txBox="1">
            <a:spLocks noChangeArrowheads="1"/>
          </p:cNvSpPr>
          <p:nvPr/>
        </p:nvSpPr>
        <p:spPr bwMode="auto">
          <a:xfrm>
            <a:off x="3348038" y="2349500"/>
            <a:ext cx="115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solidFill>
                  <a:schemeClr val="bg1"/>
                </a:solidFill>
                <a:cs typeface="Arial" charset="0"/>
              </a:rPr>
              <a:t>Ion 82 Kg</a:t>
            </a:r>
          </a:p>
        </p:txBody>
      </p:sp>
      <p:sp>
        <p:nvSpPr>
          <p:cNvPr id="848902" name="Text Box 1030"/>
          <p:cNvSpPr txBox="1">
            <a:spLocks noChangeArrowheads="1"/>
          </p:cNvSpPr>
          <p:nvPr/>
        </p:nvSpPr>
        <p:spPr bwMode="auto">
          <a:xfrm>
            <a:off x="6804025" y="765175"/>
            <a:ext cx="936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solidFill>
                  <a:schemeClr val="bg1"/>
                </a:solidFill>
                <a:cs typeface="Arial" charset="0"/>
              </a:rPr>
              <a:t>Mikel 74 Kg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93657" y="1481771"/>
            <a:ext cx="67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Hegan</a:t>
            </a:r>
            <a:r>
              <a:rPr lang="es-ES" dirty="0" smtClean="0"/>
              <a:t> eta masa izan. </a:t>
            </a:r>
            <a:r>
              <a:rPr lang="es-ES" dirty="0" err="1" smtClean="0"/>
              <a:t>Nola</a:t>
            </a:r>
            <a:r>
              <a:rPr lang="es-ES" dirty="0" smtClean="0"/>
              <a:t> </a:t>
            </a:r>
            <a:r>
              <a:rPr lang="es-ES" dirty="0" err="1" smtClean="0"/>
              <a:t>liteke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824175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4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4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4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4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900" grpId="0"/>
      <p:bldP spid="848901" grpId="0"/>
      <p:bldP spid="84890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5A783E-BF74-3240-ADCB-8E4796772514}" type="slidenum">
              <a:rPr lang="eu-ES" sz="1400">
                <a:latin typeface="Times" charset="0"/>
              </a:rPr>
              <a:pPr/>
              <a:t>72</a:t>
            </a:fld>
            <a:endParaRPr lang="eu-ES" sz="1400">
              <a:latin typeface="Times" charset="0"/>
            </a:endParaRPr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0" y="2270765"/>
            <a:ext cx="9144000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>
                <a:cs typeface="Arial" charset="0"/>
              </a:rPr>
              <a:t>Erorketa pisuarekin lotuta dago. Pisua planeta ezberdinetan aldatu egiten da.</a:t>
            </a:r>
          </a:p>
        </p:txBody>
      </p:sp>
      <p:sp>
        <p:nvSpPr>
          <p:cNvPr id="849928" name="Rectangle 8"/>
          <p:cNvSpPr>
            <a:spLocks noChangeArrowheads="1"/>
          </p:cNvSpPr>
          <p:nvPr/>
        </p:nvSpPr>
        <p:spPr bwMode="auto">
          <a:xfrm>
            <a:off x="0" y="4724400"/>
            <a:ext cx="2195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u-ES" sz="2400" b="1">
                <a:solidFill>
                  <a:schemeClr val="bg1"/>
                </a:solidFill>
                <a:cs typeface="Arial" charset="0"/>
              </a:rPr>
              <a:t>Zure pisua izango da</a:t>
            </a:r>
          </a:p>
        </p:txBody>
      </p:sp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95513" y="3232954"/>
            <a:ext cx="577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Pelikuletan</a:t>
            </a:r>
            <a:r>
              <a:rPr lang="es-ES" dirty="0" smtClean="0"/>
              <a:t> </a:t>
            </a:r>
            <a:r>
              <a:rPr lang="es-ES" dirty="0" err="1" smtClean="0"/>
              <a:t>ikusten</a:t>
            </a:r>
            <a:r>
              <a:rPr lang="es-ES" dirty="0" smtClean="0"/>
              <a:t> </a:t>
            </a:r>
            <a:r>
              <a:rPr lang="es-ES" dirty="0" err="1" smtClean="0"/>
              <a:t>duguna</a:t>
            </a:r>
            <a:r>
              <a:rPr lang="es-ES" dirty="0" smtClean="0"/>
              <a:t> </a:t>
            </a:r>
            <a:r>
              <a:rPr lang="es-ES" dirty="0" err="1" smtClean="0"/>
              <a:t>zuzena</a:t>
            </a:r>
            <a:r>
              <a:rPr lang="es-ES" dirty="0" smtClean="0"/>
              <a:t> al da?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5778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28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79FDC8-2CB9-DE4E-BE17-333DFC7C7A8B}" type="slidenum">
              <a:rPr lang="eu-ES" sz="1400">
                <a:latin typeface="Times" charset="0"/>
              </a:rPr>
              <a:pPr/>
              <a:t>73</a:t>
            </a:fld>
            <a:endParaRPr lang="eu-ES" sz="1400">
              <a:latin typeface="Times" charset="0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5364163" y="3644900"/>
            <a:ext cx="1314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dirty="0">
                <a:solidFill>
                  <a:schemeClr val="bg1"/>
                </a:solidFill>
                <a:cs typeface="Arial" charset="0"/>
              </a:rPr>
              <a:t>Urano</a:t>
            </a:r>
          </a:p>
          <a:p>
            <a:pPr eaLnBrk="1" hangingPunct="1"/>
            <a:r>
              <a:rPr lang="eu-ES" sz="1800" b="1" dirty="0">
                <a:solidFill>
                  <a:schemeClr val="bg1"/>
                </a:solidFill>
                <a:cs typeface="Arial" charset="0"/>
              </a:rPr>
              <a:t>51.118 Km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7308850" y="981075"/>
            <a:ext cx="1187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Merkurio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4.880 Km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7321550" y="1628775"/>
            <a:ext cx="1314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Artizarra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12.104 Km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7321550" y="2276475"/>
            <a:ext cx="1314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Lurra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12.756 Km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7392988" y="2925763"/>
            <a:ext cx="1187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Marte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6.792 Km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5376863" y="1412875"/>
            <a:ext cx="1314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Neptunon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49.532 Km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5521325" y="2420938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Ilargian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3.476 Km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5274534" y="696913"/>
            <a:ext cx="1187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 dirty="0">
                <a:solidFill>
                  <a:schemeClr val="bg1"/>
                </a:solidFill>
                <a:cs typeface="Arial" charset="0"/>
              </a:rPr>
              <a:t>Plutonen</a:t>
            </a:r>
          </a:p>
          <a:p>
            <a:pPr eaLnBrk="1" hangingPunct="1"/>
            <a:r>
              <a:rPr lang="eu-ES" sz="1800" b="1" dirty="0">
                <a:solidFill>
                  <a:schemeClr val="bg1"/>
                </a:solidFill>
                <a:cs typeface="Arial" charset="0"/>
              </a:rPr>
              <a:t>2.296 Km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6240463" y="6000750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Saturno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120.536 Km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7842250" y="5468938"/>
            <a:ext cx="1335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b="1">
                <a:solidFill>
                  <a:schemeClr val="bg1"/>
                </a:solidFill>
                <a:cs typeface="Arial" charset="0"/>
              </a:rPr>
              <a:t>Eraztunekin</a:t>
            </a:r>
          </a:p>
          <a:p>
            <a:pPr eaLnBrk="1" hangingPunct="1"/>
            <a:r>
              <a:rPr lang="eu-ES" b="1">
                <a:solidFill>
                  <a:schemeClr val="bg1"/>
                </a:solidFill>
                <a:cs typeface="Arial" charset="0"/>
              </a:rPr>
              <a:t>273.600 Km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079875" y="2708275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Jupiter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142.984 Km</a:t>
            </a:r>
          </a:p>
        </p:txBody>
      </p:sp>
      <p:sp>
        <p:nvSpPr>
          <p:cNvPr id="850960" name="AutoShape 16"/>
          <p:cNvSpPr>
            <a:spLocks noChangeArrowheads="1"/>
          </p:cNvSpPr>
          <p:nvPr/>
        </p:nvSpPr>
        <p:spPr bwMode="auto">
          <a:xfrm>
            <a:off x="1116013" y="1916113"/>
            <a:ext cx="2303462" cy="1728787"/>
          </a:xfrm>
          <a:prstGeom prst="wedgeRoundRectCallout">
            <a:avLst>
              <a:gd name="adj1" fmla="val -47519"/>
              <a:gd name="adj2" fmla="val 69926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2000">
                <a:cs typeface="Arial" charset="0"/>
              </a:rPr>
              <a:t>Masa berdina baina pisua</a:t>
            </a:r>
          </a:p>
        </p:txBody>
      </p:sp>
      <p:pic>
        <p:nvPicPr>
          <p:cNvPr id="1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7578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60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211E82-B11C-A54E-9399-64291BFBE65C}" type="slidenum">
              <a:rPr lang="eu-ES" sz="1400">
                <a:latin typeface="Times" charset="0"/>
              </a:rPr>
              <a:pPr/>
              <a:t>74</a:t>
            </a:fld>
            <a:endParaRPr lang="eu-ES" sz="1400">
              <a:latin typeface="Times" charset="0"/>
            </a:endParaRPr>
          </a:p>
        </p:txBody>
      </p:sp>
      <p:sp>
        <p:nvSpPr>
          <p:cNvPr id="358405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5400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solidFill>
                  <a:srgbClr val="FCF84E"/>
                </a:solidFill>
                <a:cs typeface="Arial" charset="0"/>
              </a:rPr>
              <a:t>Merkurio Lurraren</a:t>
            </a:r>
            <a:r>
              <a:rPr lang="eu-ES" sz="2400" b="1">
                <a:solidFill>
                  <a:srgbClr val="FCF84E"/>
                </a:solidFill>
                <a:cs typeface="Arial" charset="0"/>
              </a:rPr>
              <a:t> 0,37</a:t>
            </a:r>
          </a:p>
        </p:txBody>
      </p:sp>
      <p:sp>
        <p:nvSpPr>
          <p:cNvPr id="851974" name="AutoShape 6"/>
          <p:cNvSpPr>
            <a:spLocks noChangeArrowheads="1"/>
          </p:cNvSpPr>
          <p:nvPr/>
        </p:nvSpPr>
        <p:spPr bwMode="auto">
          <a:xfrm>
            <a:off x="4716463" y="2565400"/>
            <a:ext cx="2879725" cy="1368425"/>
          </a:xfrm>
          <a:prstGeom prst="cloudCallout">
            <a:avLst>
              <a:gd name="adj1" fmla="val -37542"/>
              <a:gd name="adj2" fmla="val 7204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1800" b="1">
                <a:cs typeface="Arial" charset="0"/>
              </a:rPr>
              <a:t>Eguzkia gertu dago</a:t>
            </a:r>
          </a:p>
        </p:txBody>
      </p:sp>
      <p:sp>
        <p:nvSpPr>
          <p:cNvPr id="851976" name="Text Box 8"/>
          <p:cNvSpPr txBox="1">
            <a:spLocks noChangeArrowheads="1"/>
          </p:cNvSpPr>
          <p:nvPr/>
        </p:nvSpPr>
        <p:spPr bwMode="auto">
          <a:xfrm>
            <a:off x="1116013" y="1196975"/>
            <a:ext cx="5761037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>
                <a:cs typeface="Arial" charset="0"/>
              </a:rPr>
              <a:t>Ez du atmosferarik</a:t>
            </a:r>
          </a:p>
        </p:txBody>
      </p:sp>
      <p:sp>
        <p:nvSpPr>
          <p:cNvPr id="851978" name="AutoShape 10"/>
          <p:cNvSpPr>
            <a:spLocks noChangeArrowheads="1"/>
          </p:cNvSpPr>
          <p:nvPr/>
        </p:nvSpPr>
        <p:spPr bwMode="auto">
          <a:xfrm>
            <a:off x="2051050" y="2565400"/>
            <a:ext cx="2160588" cy="1368425"/>
          </a:xfrm>
          <a:prstGeom prst="cloudCallout">
            <a:avLst>
              <a:gd name="adj1" fmla="val -58301"/>
              <a:gd name="adj2" fmla="val -11486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2000" b="1">
                <a:cs typeface="Arial" charset="0"/>
              </a:rPr>
              <a:t>Pisua txikia da!</a:t>
            </a:r>
          </a:p>
        </p:txBody>
      </p:sp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2428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5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85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5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1974" grpId="0" animBg="1"/>
      <p:bldP spid="851976" grpId="0" animBg="1"/>
      <p:bldP spid="85197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B68A95-2EA5-154D-A8AB-43B68BD0F0F8}" type="slidenum">
              <a:rPr lang="eu-ES" sz="1400">
                <a:latin typeface="Times" charset="0"/>
              </a:rPr>
              <a:pPr/>
              <a:t>75</a:t>
            </a:fld>
            <a:endParaRPr lang="eu-ES" sz="1400">
              <a:latin typeface="Times" charset="0"/>
            </a:endParaRPr>
          </a:p>
        </p:txBody>
      </p:sp>
      <p:sp>
        <p:nvSpPr>
          <p:cNvPr id="359428" name="Text Box 3"/>
          <p:cNvSpPr txBox="1">
            <a:spLocks noChangeArrowheads="1"/>
          </p:cNvSpPr>
          <p:nvPr/>
        </p:nvSpPr>
        <p:spPr bwMode="auto">
          <a:xfrm>
            <a:off x="323056" y="4291361"/>
            <a:ext cx="8208963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Artizarra.-  </a:t>
            </a:r>
            <a:r>
              <a:rPr lang="eu-ES" sz="2000" b="1">
                <a:cs typeface="Arial" charset="0"/>
              </a:rPr>
              <a:t>Atmosfera oso dentsoa du.  Karbono eta sufre oxidoak. </a:t>
            </a:r>
          </a:p>
        </p:txBody>
      </p:sp>
      <p:sp>
        <p:nvSpPr>
          <p:cNvPr id="359429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3887788" cy="132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 b="1">
                <a:cs typeface="Arial" charset="0"/>
              </a:rPr>
              <a:t>Tenperatura oso altua da. Negutegia dirudi.</a:t>
            </a:r>
          </a:p>
          <a:p>
            <a:pPr eaLnBrk="1" hangingPunct="1"/>
            <a:endParaRPr lang="eu-ES" sz="2000" b="1">
              <a:cs typeface="Arial" charset="0"/>
            </a:endParaRPr>
          </a:p>
          <a:p>
            <a:pPr eaLnBrk="1" hangingPunct="1"/>
            <a:r>
              <a:rPr lang="eu-ES" sz="2000" b="1">
                <a:cs typeface="Arial" charset="0"/>
              </a:rPr>
              <a:t>Pisua lurraren  0,88</a:t>
            </a:r>
          </a:p>
        </p:txBody>
      </p:sp>
      <p:sp>
        <p:nvSpPr>
          <p:cNvPr id="852998" name="AutoShape 6"/>
          <p:cNvSpPr>
            <a:spLocks noChangeArrowheads="1"/>
          </p:cNvSpPr>
          <p:nvPr/>
        </p:nvSpPr>
        <p:spPr bwMode="auto">
          <a:xfrm>
            <a:off x="4572000" y="1125538"/>
            <a:ext cx="3887788" cy="2447925"/>
          </a:xfrm>
          <a:prstGeom prst="cloudCallout">
            <a:avLst>
              <a:gd name="adj1" fmla="val -54000"/>
              <a:gd name="adj2" fmla="val 58042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2000" b="1">
                <a:cs typeface="Arial" charset="0"/>
              </a:rPr>
              <a:t>Ez dut eguzkia ikusten, tenperatura oso altua da eta pisua lurrean dudanaren antzekoa da!</a:t>
            </a:r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8532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5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8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837240-5E18-084E-BA84-C1DC33107861}" type="slidenum">
              <a:rPr lang="eu-ES" sz="1400">
                <a:latin typeface="Times" charset="0"/>
              </a:rPr>
              <a:pPr/>
              <a:t>76</a:t>
            </a:fld>
            <a:endParaRPr lang="eu-ES" sz="1400">
              <a:latin typeface="Times" charset="0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611188" y="1232437"/>
            <a:ext cx="1546225" cy="5889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>
                <a:cs typeface="Arial" charset="0"/>
              </a:rPr>
              <a:t>Jupiter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5435600" y="1989138"/>
            <a:ext cx="21240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 b="1">
                <a:solidFill>
                  <a:schemeClr val="bg1"/>
                </a:solidFill>
                <a:cs typeface="Arial" charset="0"/>
              </a:rPr>
              <a:t>Oso handia da!!!! hidrogeno (%90) eta helio gaseosoa du (ia %10).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3495675" y="2584896"/>
            <a:ext cx="1314450" cy="641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Lurra</a:t>
            </a:r>
          </a:p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12.756 Km</a:t>
            </a:r>
          </a:p>
        </p:txBody>
      </p:sp>
      <p:sp>
        <p:nvSpPr>
          <p:cNvPr id="49160" name="Text Box 7"/>
          <p:cNvSpPr txBox="1">
            <a:spLocks noChangeArrowheads="1"/>
          </p:cNvSpPr>
          <p:nvPr/>
        </p:nvSpPr>
        <p:spPr bwMode="auto">
          <a:xfrm>
            <a:off x="971550" y="1052513"/>
            <a:ext cx="1441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solidFill>
                  <a:schemeClr val="bg1"/>
                </a:solidFill>
                <a:cs typeface="Arial" charset="0"/>
              </a:rPr>
              <a:t>142.984 Km</a:t>
            </a:r>
          </a:p>
        </p:txBody>
      </p:sp>
      <p:sp>
        <p:nvSpPr>
          <p:cNvPr id="854024" name="Text Box 8"/>
          <p:cNvSpPr txBox="1">
            <a:spLocks noChangeArrowheads="1"/>
          </p:cNvSpPr>
          <p:nvPr/>
        </p:nvSpPr>
        <p:spPr bwMode="auto">
          <a:xfrm>
            <a:off x="359760" y="2524571"/>
            <a:ext cx="2449512" cy="7016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000" b="1" dirty="0">
                <a:solidFill>
                  <a:schemeClr val="accent2"/>
                </a:solidFill>
                <a:cs typeface="Arial" charset="0"/>
              </a:rPr>
              <a:t>Nire pisua lurraren 2,64 da. Ufffff!!!!!!</a:t>
            </a:r>
          </a:p>
        </p:txBody>
      </p:sp>
      <p:pic>
        <p:nvPicPr>
          <p:cNvPr id="10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6118447" y="3226246"/>
            <a:ext cx="237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Ilargian</a:t>
            </a:r>
            <a:r>
              <a:rPr lang="es-ES" dirty="0" smtClean="0"/>
              <a:t> </a:t>
            </a:r>
            <a:r>
              <a:rPr lang="es-ES" dirty="0" err="1" smtClean="0"/>
              <a:t>txikiagoa</a:t>
            </a:r>
            <a:r>
              <a:rPr lang="es-ES" dirty="0" smtClean="0"/>
              <a:t> </a:t>
            </a:r>
            <a:r>
              <a:rPr lang="es-ES" dirty="0" err="1" smtClean="0"/>
              <a:t>nola</a:t>
            </a:r>
            <a:r>
              <a:rPr lang="es-ES" dirty="0" smtClean="0"/>
              <a:t> </a:t>
            </a:r>
            <a:r>
              <a:rPr lang="es-ES" dirty="0" err="1" smtClean="0"/>
              <a:t>liteke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268671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8540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812C31-05A7-4746-83CB-B897C5B7EC9C}" type="slidenum">
              <a:rPr lang="eu-ES" sz="1400">
                <a:latin typeface="Times" charset="0"/>
              </a:rPr>
              <a:pPr/>
              <a:t>8</a:t>
            </a:fld>
            <a:endParaRPr lang="eu-ES" sz="1400">
              <a:latin typeface="Times" charset="0"/>
            </a:endParaRPr>
          </a:p>
        </p:txBody>
      </p:sp>
      <p:sp>
        <p:nvSpPr>
          <p:cNvPr id="302083" name="Rectangle 2"/>
          <p:cNvSpPr>
            <a:spLocks noChangeArrowheads="1"/>
          </p:cNvSpPr>
          <p:nvPr/>
        </p:nvSpPr>
        <p:spPr bwMode="auto">
          <a:xfrm>
            <a:off x="1708150" y="946150"/>
            <a:ext cx="5738813" cy="43465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s-ES"/>
          </a:p>
        </p:txBody>
      </p:sp>
      <p:sp>
        <p:nvSpPr>
          <p:cNvPr id="576515" name="Rectangle 3"/>
          <p:cNvSpPr>
            <a:spLocks noChangeArrowheads="1"/>
          </p:cNvSpPr>
          <p:nvPr/>
        </p:nvSpPr>
        <p:spPr bwMode="auto">
          <a:xfrm>
            <a:off x="1708150" y="742988"/>
            <a:ext cx="5762625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Indarrak era jarraituan eragiten badu, noranzkoa erdira izanik,</a:t>
            </a:r>
          </a:p>
          <a:p>
            <a:pPr algn="ctr" eaLnBrk="1" hangingPunct="1"/>
            <a:r>
              <a:rPr lang="eu-ES" dirty="0"/>
              <a:t>ibilbidea poligonala izan beharrean zirkularra da.</a:t>
            </a:r>
            <a:endParaRPr lang="eu-ES" dirty="0">
              <a:solidFill>
                <a:srgbClr val="FF33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987675" y="1412875"/>
            <a:ext cx="3168650" cy="3165475"/>
            <a:chOff x="1882" y="890"/>
            <a:chExt cx="1996" cy="1994"/>
          </a:xfrm>
        </p:grpSpPr>
        <p:grpSp>
          <p:nvGrpSpPr>
            <p:cNvPr id="302087" name="Group 5"/>
            <p:cNvGrpSpPr>
              <a:grpSpLocks/>
            </p:cNvGrpSpPr>
            <p:nvPr/>
          </p:nvGrpSpPr>
          <p:grpSpPr bwMode="auto">
            <a:xfrm>
              <a:off x="1882" y="1797"/>
              <a:ext cx="590" cy="180"/>
              <a:chOff x="1882" y="2069"/>
              <a:chExt cx="590" cy="180"/>
            </a:xfrm>
          </p:grpSpPr>
          <p:sp>
            <p:nvSpPr>
              <p:cNvPr id="302098" name="Oval 6"/>
              <p:cNvSpPr>
                <a:spLocks noChangeArrowheads="1"/>
              </p:cNvSpPr>
              <p:nvPr/>
            </p:nvSpPr>
            <p:spPr bwMode="auto">
              <a:xfrm>
                <a:off x="1882" y="2069"/>
                <a:ext cx="180" cy="180"/>
              </a:xfrm>
              <a:prstGeom prst="ellipse">
                <a:avLst/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accent2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2099" name="Line 7"/>
              <p:cNvSpPr>
                <a:spLocks noChangeShapeType="1"/>
              </p:cNvSpPr>
              <p:nvPr/>
            </p:nvSpPr>
            <p:spPr bwMode="auto">
              <a:xfrm>
                <a:off x="1973" y="2160"/>
                <a:ext cx="499" cy="0"/>
              </a:xfrm>
              <a:prstGeom prst="line">
                <a:avLst/>
              </a:prstGeom>
              <a:noFill/>
              <a:ln w="5715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02088" name="Group 8"/>
            <p:cNvGrpSpPr>
              <a:grpSpLocks/>
            </p:cNvGrpSpPr>
            <p:nvPr/>
          </p:nvGrpSpPr>
          <p:grpSpPr bwMode="auto">
            <a:xfrm>
              <a:off x="3290" y="1797"/>
              <a:ext cx="588" cy="180"/>
              <a:chOff x="3288" y="2069"/>
              <a:chExt cx="588" cy="180"/>
            </a:xfrm>
          </p:grpSpPr>
          <p:sp>
            <p:nvSpPr>
              <p:cNvPr id="302096" name="Oval 9"/>
              <p:cNvSpPr>
                <a:spLocks noChangeArrowheads="1"/>
              </p:cNvSpPr>
              <p:nvPr/>
            </p:nvSpPr>
            <p:spPr bwMode="auto">
              <a:xfrm>
                <a:off x="3696" y="2069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2097" name="Line 10"/>
              <p:cNvSpPr>
                <a:spLocks noChangeShapeType="1"/>
              </p:cNvSpPr>
              <p:nvPr/>
            </p:nvSpPr>
            <p:spPr bwMode="auto">
              <a:xfrm flipH="1">
                <a:off x="3288" y="2160"/>
                <a:ext cx="499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round/>
                    <a:headEnd/>
                    <a:tailEnd type="triangle" w="med" len="med"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02089" name="Oval 11"/>
            <p:cNvSpPr>
              <a:spLocks noChangeArrowheads="1"/>
            </p:cNvSpPr>
            <p:nvPr/>
          </p:nvSpPr>
          <p:spPr bwMode="auto">
            <a:xfrm>
              <a:off x="1973" y="981"/>
              <a:ext cx="1814" cy="1814"/>
            </a:xfrm>
            <a:prstGeom prst="ellipse">
              <a:avLst/>
            </a:prstGeom>
            <a:noFill/>
            <a:ln w="19050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02090" name="Group 12"/>
            <p:cNvGrpSpPr>
              <a:grpSpLocks/>
            </p:cNvGrpSpPr>
            <p:nvPr/>
          </p:nvGrpSpPr>
          <p:grpSpPr bwMode="auto">
            <a:xfrm rot="5400000">
              <a:off x="2585" y="2500"/>
              <a:ext cx="588" cy="180"/>
              <a:chOff x="3288" y="2069"/>
              <a:chExt cx="588" cy="180"/>
            </a:xfrm>
          </p:grpSpPr>
          <p:sp>
            <p:nvSpPr>
              <p:cNvPr id="302094" name="Oval 13"/>
              <p:cNvSpPr>
                <a:spLocks noChangeArrowheads="1"/>
              </p:cNvSpPr>
              <p:nvPr/>
            </p:nvSpPr>
            <p:spPr bwMode="auto">
              <a:xfrm flipH="1" flipV="1">
                <a:off x="3696" y="2069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2095" name="Line 14"/>
              <p:cNvSpPr>
                <a:spLocks noChangeShapeType="1"/>
              </p:cNvSpPr>
              <p:nvPr/>
            </p:nvSpPr>
            <p:spPr bwMode="auto">
              <a:xfrm flipH="1">
                <a:off x="3288" y="2160"/>
                <a:ext cx="499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round/>
                    <a:headEnd/>
                    <a:tailEnd type="triangle" w="med" len="med"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302091" name="Group 15"/>
            <p:cNvGrpSpPr>
              <a:grpSpLocks/>
            </p:cNvGrpSpPr>
            <p:nvPr/>
          </p:nvGrpSpPr>
          <p:grpSpPr bwMode="auto">
            <a:xfrm rot="16200000" flipV="1">
              <a:off x="2585" y="1094"/>
              <a:ext cx="588" cy="180"/>
              <a:chOff x="3288" y="2069"/>
              <a:chExt cx="588" cy="180"/>
            </a:xfrm>
          </p:grpSpPr>
          <p:sp>
            <p:nvSpPr>
              <p:cNvPr id="302092" name="Oval 16"/>
              <p:cNvSpPr>
                <a:spLocks noChangeArrowheads="1"/>
              </p:cNvSpPr>
              <p:nvPr/>
            </p:nvSpPr>
            <p:spPr bwMode="auto">
              <a:xfrm flipH="1" flipV="1">
                <a:off x="3696" y="2069"/>
                <a:ext cx="180" cy="180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02093" name="Line 17"/>
              <p:cNvSpPr>
                <a:spLocks noChangeShapeType="1"/>
              </p:cNvSpPr>
              <p:nvPr/>
            </p:nvSpPr>
            <p:spPr bwMode="auto">
              <a:xfrm flipH="1">
                <a:off x="3288" y="2160"/>
                <a:ext cx="499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57150">
                    <a:solidFill>
                      <a:srgbClr val="000000"/>
                    </a:solidFill>
                    <a:round/>
                    <a:headEnd/>
                    <a:tailEnd type="triangle" w="med" len="med"/>
                  </a14:hiddenLine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576530" name="Rectangle 18"/>
          <p:cNvSpPr>
            <a:spLocks noChangeArrowheads="1"/>
          </p:cNvSpPr>
          <p:nvPr/>
        </p:nvSpPr>
        <p:spPr bwMode="auto">
          <a:xfrm>
            <a:off x="979488" y="5276850"/>
            <a:ext cx="6824663" cy="10795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Mugimenduaren norabideak ez du izan behar derrigorrez higikariarengan </a:t>
            </a:r>
          </a:p>
          <a:p>
            <a:pPr algn="ctr" eaLnBrk="1" hangingPunct="1"/>
            <a:r>
              <a:rPr lang="eu-ES" dirty="0"/>
              <a:t>eragiten duen indarraren norabidea.</a:t>
            </a:r>
          </a:p>
          <a:p>
            <a:pPr algn="ctr" eaLnBrk="1" hangingPunct="1"/>
            <a:r>
              <a:rPr lang="eu-ES" dirty="0"/>
              <a:t>Indarrak ez badu abiaduraren norabide berdina, indarraren efektua</a:t>
            </a:r>
          </a:p>
          <a:p>
            <a:pPr algn="ctr" eaLnBrk="1" hangingPunct="1"/>
            <a:r>
              <a:rPr lang="eu-ES" dirty="0"/>
              <a:t>Abiaduraren norabidea aldatzea da.</a:t>
            </a:r>
            <a:endParaRPr lang="eu-ES" dirty="0">
              <a:solidFill>
                <a:srgbClr val="FF3300"/>
              </a:solidFill>
            </a:endParaRPr>
          </a:p>
        </p:txBody>
      </p:sp>
      <p:pic>
        <p:nvPicPr>
          <p:cNvPr id="21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0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7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7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animBg="1"/>
      <p:bldP spid="5765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B6F9A0-16CB-D943-9F8A-20D83C9D03BD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grpSp>
        <p:nvGrpSpPr>
          <p:cNvPr id="303107" name="Group 2"/>
          <p:cNvGrpSpPr>
            <a:grpSpLocks/>
          </p:cNvGrpSpPr>
          <p:nvPr/>
        </p:nvGrpSpPr>
        <p:grpSpPr bwMode="auto">
          <a:xfrm>
            <a:off x="769938" y="1662113"/>
            <a:ext cx="7604125" cy="2895600"/>
            <a:chOff x="793" y="888"/>
            <a:chExt cx="4790" cy="1824"/>
          </a:xfrm>
        </p:grpSpPr>
        <p:sp>
          <p:nvSpPr>
            <p:cNvPr id="303123" name="Freeform 3"/>
            <p:cNvSpPr>
              <a:spLocks/>
            </p:cNvSpPr>
            <p:nvPr/>
          </p:nvSpPr>
          <p:spPr bwMode="auto">
            <a:xfrm>
              <a:off x="793" y="890"/>
              <a:ext cx="4790" cy="1821"/>
            </a:xfrm>
            <a:custGeom>
              <a:avLst/>
              <a:gdLst>
                <a:gd name="T0" fmla="*/ 0 w 4790"/>
                <a:gd name="T1" fmla="*/ 1821 h 1821"/>
                <a:gd name="T2" fmla="*/ 0 w 4790"/>
                <a:gd name="T3" fmla="*/ 1707 h 1821"/>
                <a:gd name="T4" fmla="*/ 627 w 4790"/>
                <a:gd name="T5" fmla="*/ 0 h 1821"/>
                <a:gd name="T6" fmla="*/ 4790 w 4790"/>
                <a:gd name="T7" fmla="*/ 0 h 1821"/>
                <a:gd name="T8" fmla="*/ 4174 w 4790"/>
                <a:gd name="T9" fmla="*/ 1707 h 1821"/>
                <a:gd name="T10" fmla="*/ 4174 w 4790"/>
                <a:gd name="T11" fmla="*/ 1821 h 1821"/>
                <a:gd name="T12" fmla="*/ 0 w 4790"/>
                <a:gd name="T13" fmla="*/ 1821 h 18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90"/>
                <a:gd name="T22" fmla="*/ 0 h 1821"/>
                <a:gd name="T23" fmla="*/ 4790 w 4790"/>
                <a:gd name="T24" fmla="*/ 1821 h 18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90" h="1821">
                  <a:moveTo>
                    <a:pt x="0" y="1821"/>
                  </a:moveTo>
                  <a:lnTo>
                    <a:pt x="0" y="1707"/>
                  </a:lnTo>
                  <a:lnTo>
                    <a:pt x="627" y="0"/>
                  </a:lnTo>
                  <a:lnTo>
                    <a:pt x="4790" y="0"/>
                  </a:lnTo>
                  <a:lnTo>
                    <a:pt x="4174" y="1707"/>
                  </a:lnTo>
                  <a:lnTo>
                    <a:pt x="4174" y="1821"/>
                  </a:lnTo>
                  <a:lnTo>
                    <a:pt x="0" y="1821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3124" name="Line 4"/>
            <p:cNvSpPr>
              <a:spLocks noChangeShapeType="1"/>
            </p:cNvSpPr>
            <p:nvPr/>
          </p:nvSpPr>
          <p:spPr bwMode="auto">
            <a:xfrm>
              <a:off x="793" y="2614"/>
              <a:ext cx="41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303125" name="Freeform 5"/>
            <p:cNvSpPr>
              <a:spLocks/>
            </p:cNvSpPr>
            <p:nvPr/>
          </p:nvSpPr>
          <p:spPr bwMode="auto">
            <a:xfrm>
              <a:off x="4968" y="888"/>
              <a:ext cx="614" cy="1824"/>
            </a:xfrm>
            <a:custGeom>
              <a:avLst/>
              <a:gdLst>
                <a:gd name="T0" fmla="*/ 614 w 614"/>
                <a:gd name="T1" fmla="*/ 0 h 1824"/>
                <a:gd name="T2" fmla="*/ 614 w 614"/>
                <a:gd name="T3" fmla="*/ 134 h 1824"/>
                <a:gd name="T4" fmla="*/ 0 w 614"/>
                <a:gd name="T5" fmla="*/ 1824 h 1824"/>
                <a:gd name="T6" fmla="*/ 0 w 614"/>
                <a:gd name="T7" fmla="*/ 1718 h 1824"/>
                <a:gd name="T8" fmla="*/ 614 w 614"/>
                <a:gd name="T9" fmla="*/ 0 h 1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4"/>
                <a:gd name="T16" fmla="*/ 0 h 1824"/>
                <a:gd name="T17" fmla="*/ 614 w 614"/>
                <a:gd name="T18" fmla="*/ 1824 h 18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4" h="1824">
                  <a:moveTo>
                    <a:pt x="614" y="0"/>
                  </a:moveTo>
                  <a:lnTo>
                    <a:pt x="614" y="134"/>
                  </a:lnTo>
                  <a:lnTo>
                    <a:pt x="0" y="1824"/>
                  </a:lnTo>
                  <a:lnTo>
                    <a:pt x="0" y="1718"/>
                  </a:lnTo>
                  <a:lnTo>
                    <a:pt x="614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3108" name="Rectangle 6"/>
          <p:cNvSpPr>
            <a:spLocks noChangeArrowheads="1"/>
          </p:cNvSpPr>
          <p:nvPr/>
        </p:nvSpPr>
        <p:spPr bwMode="auto">
          <a:xfrm>
            <a:off x="4470400" y="2624138"/>
            <a:ext cx="142875" cy="649287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78567" name="Text Box 7"/>
          <p:cNvSpPr txBox="1">
            <a:spLocks noChangeArrowheads="1"/>
          </p:cNvSpPr>
          <p:nvPr/>
        </p:nvSpPr>
        <p:spPr bwMode="auto">
          <a:xfrm>
            <a:off x="1050925" y="4823125"/>
            <a:ext cx="6765925" cy="5905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u-ES" dirty="0"/>
              <a:t>Soka apurtzerakoan, bolarengan eragiten duen indarren batura nulua da.</a:t>
            </a:r>
          </a:p>
          <a:p>
            <a:pPr algn="ctr" eaLnBrk="1" hangingPunct="1"/>
            <a:r>
              <a:rPr lang="eu-ES" dirty="0"/>
              <a:t> Bolak lerro zuzena jarraituko du, beraz 2 ibilbidea jarraituko du.</a:t>
            </a:r>
          </a:p>
        </p:txBody>
      </p:sp>
      <p:sp>
        <p:nvSpPr>
          <p:cNvPr id="303110" name="Oval 8"/>
          <p:cNvSpPr>
            <a:spLocks noChangeArrowheads="1"/>
          </p:cNvSpPr>
          <p:nvPr/>
        </p:nvSpPr>
        <p:spPr bwMode="auto">
          <a:xfrm>
            <a:off x="2178050" y="2120900"/>
            <a:ext cx="4641850" cy="2066925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03111" name="Line 9"/>
          <p:cNvSpPr>
            <a:spLocks noChangeShapeType="1"/>
          </p:cNvSpPr>
          <p:nvPr/>
        </p:nvSpPr>
        <p:spPr bwMode="auto">
          <a:xfrm flipH="1" flipV="1">
            <a:off x="4240213" y="1544638"/>
            <a:ext cx="1838325" cy="831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3112" name="Freeform 10"/>
          <p:cNvSpPr>
            <a:spLocks/>
          </p:cNvSpPr>
          <p:nvPr/>
        </p:nvSpPr>
        <p:spPr bwMode="auto">
          <a:xfrm>
            <a:off x="3940175" y="1892300"/>
            <a:ext cx="2128838" cy="492125"/>
          </a:xfrm>
          <a:custGeom>
            <a:avLst/>
            <a:gdLst>
              <a:gd name="T0" fmla="*/ 2128838 w 1341"/>
              <a:gd name="T1" fmla="*/ 492125 h 310"/>
              <a:gd name="T2" fmla="*/ 1614488 w 1341"/>
              <a:gd name="T3" fmla="*/ 282575 h 310"/>
              <a:gd name="T4" fmla="*/ 1260475 w 1341"/>
              <a:gd name="T5" fmla="*/ 161925 h 310"/>
              <a:gd name="T6" fmla="*/ 844550 w 1341"/>
              <a:gd name="T7" fmla="*/ 58738 h 310"/>
              <a:gd name="T8" fmla="*/ 471488 w 1341"/>
              <a:gd name="T9" fmla="*/ 9525 h 310"/>
              <a:gd name="T10" fmla="*/ 0 w 1341"/>
              <a:gd name="T11" fmla="*/ 4762 h 3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41"/>
              <a:gd name="T19" fmla="*/ 0 h 310"/>
              <a:gd name="T20" fmla="*/ 1341 w 1341"/>
              <a:gd name="T21" fmla="*/ 310 h 3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41" h="310">
                <a:moveTo>
                  <a:pt x="1341" y="310"/>
                </a:moveTo>
                <a:cubicBezTo>
                  <a:pt x="1224" y="261"/>
                  <a:pt x="1108" y="213"/>
                  <a:pt x="1017" y="178"/>
                </a:cubicBezTo>
                <a:cubicBezTo>
                  <a:pt x="926" y="143"/>
                  <a:pt x="875" y="125"/>
                  <a:pt x="794" y="102"/>
                </a:cubicBezTo>
                <a:cubicBezTo>
                  <a:pt x="713" y="79"/>
                  <a:pt x="615" y="53"/>
                  <a:pt x="532" y="37"/>
                </a:cubicBezTo>
                <a:cubicBezTo>
                  <a:pt x="449" y="21"/>
                  <a:pt x="386" y="12"/>
                  <a:pt x="297" y="6"/>
                </a:cubicBezTo>
                <a:cubicBezTo>
                  <a:pt x="208" y="0"/>
                  <a:pt x="49" y="3"/>
                  <a:pt x="0" y="3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3113" name="Freeform 11"/>
          <p:cNvSpPr>
            <a:spLocks/>
          </p:cNvSpPr>
          <p:nvPr/>
        </p:nvSpPr>
        <p:spPr bwMode="auto">
          <a:xfrm>
            <a:off x="4754563" y="1104900"/>
            <a:ext cx="1314450" cy="1279525"/>
          </a:xfrm>
          <a:custGeom>
            <a:avLst/>
            <a:gdLst>
              <a:gd name="T0" fmla="*/ 1314450 w 828"/>
              <a:gd name="T1" fmla="*/ 1279525 h 806"/>
              <a:gd name="T2" fmla="*/ 1128713 w 828"/>
              <a:gd name="T3" fmla="*/ 876300 h 806"/>
              <a:gd name="T4" fmla="*/ 854075 w 828"/>
              <a:gd name="T5" fmla="*/ 582613 h 806"/>
              <a:gd name="T6" fmla="*/ 595313 w 828"/>
              <a:gd name="T7" fmla="*/ 369887 h 806"/>
              <a:gd name="T8" fmla="*/ 171450 w 828"/>
              <a:gd name="T9" fmla="*/ 103188 h 806"/>
              <a:gd name="T10" fmla="*/ 0 w 828"/>
              <a:gd name="T11" fmla="*/ 0 h 8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8"/>
              <a:gd name="T19" fmla="*/ 0 h 806"/>
              <a:gd name="T20" fmla="*/ 828 w 828"/>
              <a:gd name="T21" fmla="*/ 806 h 80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8" h="806">
                <a:moveTo>
                  <a:pt x="828" y="806"/>
                </a:moveTo>
                <a:cubicBezTo>
                  <a:pt x="793" y="715"/>
                  <a:pt x="759" y="625"/>
                  <a:pt x="711" y="552"/>
                </a:cubicBezTo>
                <a:cubicBezTo>
                  <a:pt x="663" y="479"/>
                  <a:pt x="594" y="420"/>
                  <a:pt x="538" y="367"/>
                </a:cubicBezTo>
                <a:cubicBezTo>
                  <a:pt x="482" y="314"/>
                  <a:pt x="447" y="283"/>
                  <a:pt x="375" y="233"/>
                </a:cubicBezTo>
                <a:cubicBezTo>
                  <a:pt x="303" y="183"/>
                  <a:pt x="171" y="104"/>
                  <a:pt x="108" y="65"/>
                </a:cubicBezTo>
                <a:cubicBezTo>
                  <a:pt x="45" y="26"/>
                  <a:pt x="22" y="13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8572" name="Oval 12"/>
          <p:cNvSpPr>
            <a:spLocks noChangeArrowheads="1"/>
          </p:cNvSpPr>
          <p:nvPr/>
        </p:nvSpPr>
        <p:spPr bwMode="auto">
          <a:xfrm>
            <a:off x="5894388" y="2235200"/>
            <a:ext cx="285750" cy="285750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3115" name="Freeform 13"/>
          <p:cNvSpPr>
            <a:spLocks/>
          </p:cNvSpPr>
          <p:nvPr/>
        </p:nvSpPr>
        <p:spPr bwMode="auto">
          <a:xfrm>
            <a:off x="4506913" y="2589213"/>
            <a:ext cx="1204912" cy="511175"/>
          </a:xfrm>
          <a:custGeom>
            <a:avLst/>
            <a:gdLst>
              <a:gd name="T0" fmla="*/ 0 w 759"/>
              <a:gd name="T1" fmla="*/ 401637 h 322"/>
              <a:gd name="T2" fmla="*/ 214312 w 759"/>
              <a:gd name="T3" fmla="*/ 500063 h 322"/>
              <a:gd name="T4" fmla="*/ 500062 w 759"/>
              <a:gd name="T5" fmla="*/ 466725 h 322"/>
              <a:gd name="T6" fmla="*/ 754062 w 759"/>
              <a:gd name="T7" fmla="*/ 300037 h 322"/>
              <a:gd name="T8" fmla="*/ 571500 w 759"/>
              <a:gd name="T9" fmla="*/ 188912 h 322"/>
              <a:gd name="T10" fmla="*/ 820737 w 759"/>
              <a:gd name="T11" fmla="*/ 47625 h 322"/>
              <a:gd name="T12" fmla="*/ 1031875 w 759"/>
              <a:gd name="T13" fmla="*/ 471488 h 322"/>
              <a:gd name="T14" fmla="*/ 1204912 w 759"/>
              <a:gd name="T15" fmla="*/ 260350 h 3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59"/>
              <a:gd name="T25" fmla="*/ 0 h 322"/>
              <a:gd name="T26" fmla="*/ 759 w 759"/>
              <a:gd name="T27" fmla="*/ 322 h 3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59" h="322">
                <a:moveTo>
                  <a:pt x="0" y="253"/>
                </a:moveTo>
                <a:cubicBezTo>
                  <a:pt x="41" y="280"/>
                  <a:pt x="83" y="308"/>
                  <a:pt x="135" y="315"/>
                </a:cubicBezTo>
                <a:cubicBezTo>
                  <a:pt x="187" y="322"/>
                  <a:pt x="258" y="315"/>
                  <a:pt x="315" y="294"/>
                </a:cubicBezTo>
                <a:cubicBezTo>
                  <a:pt x="372" y="273"/>
                  <a:pt x="467" y="218"/>
                  <a:pt x="475" y="189"/>
                </a:cubicBezTo>
                <a:cubicBezTo>
                  <a:pt x="483" y="160"/>
                  <a:pt x="353" y="145"/>
                  <a:pt x="360" y="119"/>
                </a:cubicBezTo>
                <a:cubicBezTo>
                  <a:pt x="367" y="93"/>
                  <a:pt x="469" y="0"/>
                  <a:pt x="517" y="30"/>
                </a:cubicBezTo>
                <a:cubicBezTo>
                  <a:pt x="565" y="60"/>
                  <a:pt x="610" y="275"/>
                  <a:pt x="650" y="297"/>
                </a:cubicBezTo>
                <a:cubicBezTo>
                  <a:pt x="690" y="319"/>
                  <a:pt x="736" y="192"/>
                  <a:pt x="759" y="1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3116" name="Text Box 14"/>
          <p:cNvSpPr txBox="1">
            <a:spLocks noChangeArrowheads="1"/>
          </p:cNvSpPr>
          <p:nvPr/>
        </p:nvSpPr>
        <p:spPr bwMode="auto">
          <a:xfrm>
            <a:off x="3665538" y="1724025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1</a:t>
            </a:r>
          </a:p>
        </p:txBody>
      </p:sp>
      <p:sp>
        <p:nvSpPr>
          <p:cNvPr id="303117" name="Text Box 15"/>
          <p:cNvSpPr txBox="1">
            <a:spLocks noChangeArrowheads="1"/>
          </p:cNvSpPr>
          <p:nvPr/>
        </p:nvSpPr>
        <p:spPr bwMode="auto">
          <a:xfrm>
            <a:off x="4002088" y="1347788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2</a:t>
            </a:r>
          </a:p>
        </p:txBody>
      </p:sp>
      <p:sp>
        <p:nvSpPr>
          <p:cNvPr id="303118" name="Text Box 16"/>
          <p:cNvSpPr txBox="1">
            <a:spLocks noChangeArrowheads="1"/>
          </p:cNvSpPr>
          <p:nvPr/>
        </p:nvSpPr>
        <p:spPr bwMode="auto">
          <a:xfrm>
            <a:off x="5111750" y="1011238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/>
              <a:t>3</a:t>
            </a:r>
          </a:p>
        </p:txBody>
      </p:sp>
      <p:sp>
        <p:nvSpPr>
          <p:cNvPr id="578577" name="Line 17"/>
          <p:cNvSpPr>
            <a:spLocks noChangeShapeType="1"/>
          </p:cNvSpPr>
          <p:nvPr/>
        </p:nvSpPr>
        <p:spPr bwMode="auto">
          <a:xfrm flipH="1" flipV="1">
            <a:off x="2103438" y="563563"/>
            <a:ext cx="3921125" cy="18034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7857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975600" y="6261100"/>
            <a:ext cx="1119188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Mugimendua</a:t>
            </a:r>
          </a:p>
          <a:p>
            <a:pPr algn="ctr" eaLnBrk="1" hangingPunct="1"/>
            <a:r>
              <a:rPr lang="eu-ES" sz="1200"/>
              <a:t>simulatu</a:t>
            </a:r>
          </a:p>
        </p:txBody>
      </p:sp>
      <p:sp>
        <p:nvSpPr>
          <p:cNvPr id="5785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80238" y="6259513"/>
            <a:ext cx="836612" cy="51117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sz="1200"/>
              <a:t>Jarduera</a:t>
            </a:r>
          </a:p>
          <a:p>
            <a:pPr algn="ctr" eaLnBrk="1" hangingPunct="1"/>
            <a:r>
              <a:rPr lang="eu-ES" sz="1200"/>
              <a:t>jarraitu</a:t>
            </a:r>
          </a:p>
        </p:txBody>
      </p:sp>
      <p:sp>
        <p:nvSpPr>
          <p:cNvPr id="578580" name="Rectangle 20"/>
          <p:cNvSpPr>
            <a:spLocks noChangeArrowheads="1"/>
          </p:cNvSpPr>
          <p:nvPr/>
        </p:nvSpPr>
        <p:spPr bwMode="auto">
          <a:xfrm>
            <a:off x="2057400" y="757238"/>
            <a:ext cx="5651500" cy="5905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u-ES" dirty="0"/>
              <a:t>Une batean bola biraka mantentzen duen soka apurtzen da. </a:t>
            </a:r>
          </a:p>
          <a:p>
            <a:pPr algn="ctr" eaLnBrk="1" hangingPunct="1"/>
            <a:r>
              <a:rPr lang="eu-ES" dirty="0"/>
              <a:t>Bolak egingo duen ibilbidea marraztuetako zein izango da?</a:t>
            </a:r>
            <a:endParaRPr lang="eu-ES" dirty="0">
              <a:solidFill>
                <a:srgbClr val="FF3300"/>
              </a:solidFill>
            </a:endParaRPr>
          </a:p>
        </p:txBody>
      </p:sp>
      <p:pic>
        <p:nvPicPr>
          <p:cNvPr id="23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28999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4026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57574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00215"/>
      </p:ext>
    </p:extLst>
  </p:cSld>
  <p:clrMapOvr>
    <a:masterClrMapping/>
  </p:clrMapOvr>
  <p:transition xmlns:p14="http://schemas.microsoft.com/office/powerpoint/2010/main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7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7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7.40741E-7 L -0.43333 -0.2673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78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-1338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57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7" grpId="0" animBg="1"/>
      <p:bldP spid="578572" grpId="0" animBg="1"/>
      <p:bldP spid="578572" grpId="1" animBg="1"/>
      <p:bldP spid="578572" grpId="2" animBg="1"/>
      <p:bldP spid="578577" grpId="0" animBg="1"/>
      <p:bldP spid="578578" grpId="0" animBg="1"/>
      <p:bldP spid="578579" grpId="0" animBg="1"/>
      <p:bldP spid="57858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4845</Words>
  <Application>Microsoft Macintosh PowerPoint</Application>
  <PresentationFormat>Presentación en pantalla (4:3)</PresentationFormat>
  <Paragraphs>986</Paragraphs>
  <Slides>76</Slides>
  <Notes>55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76</vt:i4>
      </vt:variant>
    </vt:vector>
  </HeadingPairs>
  <TitlesOfParts>
    <vt:vector size="78" baseType="lpstr">
      <vt:lpstr>Tema de Office</vt:lpstr>
      <vt:lpstr>CorelDRAW</vt:lpstr>
      <vt:lpstr>9. gaia DINAMIKAREN LEGEAK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gaia DINAMIKAREN LEGEAK II</dc:title>
  <dc:creator>Jme</dc:creator>
  <cp:lastModifiedBy>Jme</cp:lastModifiedBy>
  <cp:revision>8</cp:revision>
  <dcterms:created xsi:type="dcterms:W3CDTF">2015-04-14T09:57:08Z</dcterms:created>
  <dcterms:modified xsi:type="dcterms:W3CDTF">2015-06-10T16:36:10Z</dcterms:modified>
</cp:coreProperties>
</file>