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embeddings/oleObject1.bin" ContentType="application/vnd.openxmlformats-officedocument.oleObject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7"/>
  </p:notesMasterIdLst>
  <p:sldIdLst>
    <p:sldId id="256" r:id="rId2"/>
    <p:sldId id="273" r:id="rId3"/>
    <p:sldId id="320" r:id="rId4"/>
    <p:sldId id="274" r:id="rId5"/>
    <p:sldId id="275" r:id="rId6"/>
    <p:sldId id="276" r:id="rId7"/>
    <p:sldId id="277" r:id="rId8"/>
    <p:sldId id="278" r:id="rId9"/>
    <p:sldId id="279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notesMaster" Target="notesMasters/notesMaster1.xml"/><Relationship Id="rId68" Type="http://schemas.openxmlformats.org/officeDocument/2006/relationships/printerSettings" Target="printerSettings/printerSettings1.bin"/><Relationship Id="rId69" Type="http://schemas.openxmlformats.org/officeDocument/2006/relationships/presProps" Target="pres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viewProps" Target="viewProps.xml"/><Relationship Id="rId71" Type="http://schemas.openxmlformats.org/officeDocument/2006/relationships/theme" Target="theme/theme1.xml"/><Relationship Id="rId72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DA1A1-1D42-DA40-B31D-84FF3F00132F}" type="datetimeFigureOut">
              <a:rPr lang="es-ES" smtClean="0"/>
              <a:t>10/6/15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D9722-BF33-B941-AE25-4766D8841E6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9332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D50EEE-2396-554F-BEFC-CBFEEFAEBD43}" type="slidenum">
              <a:rPr lang="eu-ES" sz="1200">
                <a:latin typeface="Times" charset="0"/>
              </a:rPr>
              <a:pPr/>
              <a:t>10</a:t>
            </a:fld>
            <a:endParaRPr lang="eu-ES" sz="1200">
              <a:latin typeface="Times" charset="0"/>
            </a:endParaRPr>
          </a:p>
        </p:txBody>
      </p:sp>
      <p:sp>
        <p:nvSpPr>
          <p:cNvPr id="563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C6A750-44E8-754E-8D0A-4095211FE29E}" type="slidenum">
              <a:rPr lang="eu-ES" sz="1200">
                <a:latin typeface="Times" charset="0"/>
              </a:rPr>
              <a:pPr/>
              <a:t>19</a:t>
            </a:fld>
            <a:endParaRPr lang="eu-ES" sz="1200">
              <a:latin typeface="Times" charset="0"/>
            </a:endParaRPr>
          </a:p>
        </p:txBody>
      </p:sp>
      <p:sp>
        <p:nvSpPr>
          <p:cNvPr id="572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2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75C69BA-054F-EA40-84F3-EF8F28293731}" type="slidenum">
              <a:rPr lang="eu-ES" sz="1200">
                <a:latin typeface="Times" charset="0"/>
              </a:rPr>
              <a:pPr/>
              <a:t>20</a:t>
            </a:fld>
            <a:endParaRPr lang="eu-ES" sz="1200">
              <a:latin typeface="Times" charset="0"/>
            </a:endParaRPr>
          </a:p>
        </p:txBody>
      </p:sp>
      <p:sp>
        <p:nvSpPr>
          <p:cNvPr id="573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9C2876C-2020-2649-BC9C-91FE8A8405E3}" type="slidenum">
              <a:rPr lang="eu-ES" sz="1200">
                <a:latin typeface="Times" charset="0"/>
              </a:rPr>
              <a:pPr/>
              <a:t>21</a:t>
            </a:fld>
            <a:endParaRPr lang="eu-ES" sz="1200">
              <a:latin typeface="Times" charset="0"/>
            </a:endParaRPr>
          </a:p>
        </p:txBody>
      </p:sp>
      <p:sp>
        <p:nvSpPr>
          <p:cNvPr id="574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4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6136D43-7124-6D48-9AE1-1338988B8243}" type="slidenum">
              <a:rPr lang="eu-ES" sz="1200">
                <a:latin typeface="Times" charset="0"/>
              </a:rPr>
              <a:pPr/>
              <a:t>22</a:t>
            </a:fld>
            <a:endParaRPr lang="eu-ES" sz="1200">
              <a:latin typeface="Times" charset="0"/>
            </a:endParaRPr>
          </a:p>
        </p:txBody>
      </p:sp>
      <p:sp>
        <p:nvSpPr>
          <p:cNvPr id="575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5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E6C9D69-7308-F34C-A141-683A9659A6FD}" type="slidenum">
              <a:rPr lang="eu-ES" sz="1200">
                <a:latin typeface="Times" charset="0"/>
              </a:rPr>
              <a:pPr/>
              <a:t>23</a:t>
            </a:fld>
            <a:endParaRPr lang="eu-ES" sz="1200">
              <a:latin typeface="Times" charset="0"/>
            </a:endParaRPr>
          </a:p>
        </p:txBody>
      </p:sp>
      <p:sp>
        <p:nvSpPr>
          <p:cNvPr id="576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6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94D9B2-0F05-DD41-AE88-1F882CAD1D3E}" type="slidenum">
              <a:rPr lang="eu-ES" sz="1200">
                <a:latin typeface="Times" charset="0"/>
              </a:rPr>
              <a:pPr/>
              <a:t>24</a:t>
            </a:fld>
            <a:endParaRPr lang="eu-ES" sz="1200">
              <a:latin typeface="Times" charset="0"/>
            </a:endParaRPr>
          </a:p>
        </p:txBody>
      </p:sp>
      <p:sp>
        <p:nvSpPr>
          <p:cNvPr id="577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7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10DA276-A4FE-0C4A-918E-9B82282F447E}" type="slidenum">
              <a:rPr lang="eu-ES" sz="1200">
                <a:latin typeface="Times" charset="0"/>
              </a:rPr>
              <a:pPr/>
              <a:t>25</a:t>
            </a:fld>
            <a:endParaRPr lang="eu-ES" sz="1200">
              <a:latin typeface="Times" charset="0"/>
            </a:endParaRPr>
          </a:p>
        </p:txBody>
      </p:sp>
      <p:sp>
        <p:nvSpPr>
          <p:cNvPr id="578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8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BDCAAA9-4C26-5244-A97E-C5E3A55305AF}" type="slidenum">
              <a:rPr lang="eu-ES" sz="1200">
                <a:latin typeface="Times" charset="0"/>
              </a:rPr>
              <a:pPr/>
              <a:t>26</a:t>
            </a:fld>
            <a:endParaRPr lang="eu-ES" sz="1200">
              <a:latin typeface="Times" charset="0"/>
            </a:endParaRPr>
          </a:p>
        </p:txBody>
      </p:sp>
      <p:sp>
        <p:nvSpPr>
          <p:cNvPr id="643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FD55E8-E24E-2A40-B6C0-6A7785B61863}" type="slidenum">
              <a:rPr lang="eu-ES" sz="1200">
                <a:latin typeface="Times" charset="0"/>
              </a:rPr>
              <a:pPr/>
              <a:t>27</a:t>
            </a:fld>
            <a:endParaRPr lang="eu-ES" sz="1200">
              <a:latin typeface="Times" charset="0"/>
            </a:endParaRPr>
          </a:p>
        </p:txBody>
      </p:sp>
      <p:sp>
        <p:nvSpPr>
          <p:cNvPr id="64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740B468-2FFD-D342-BF39-3E3D91B53BC5}" type="slidenum">
              <a:rPr lang="eu-ES" sz="1200">
                <a:latin typeface="Times" charset="0"/>
              </a:rPr>
              <a:pPr/>
              <a:t>28</a:t>
            </a:fld>
            <a:endParaRPr lang="eu-ES" sz="1200">
              <a:latin typeface="Times" charset="0"/>
            </a:endParaRPr>
          </a:p>
        </p:txBody>
      </p:sp>
      <p:sp>
        <p:nvSpPr>
          <p:cNvPr id="64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B5C638D-3E11-B04F-AEEB-B9A4F1987F2B}" type="slidenum">
              <a:rPr lang="eu-ES" sz="1200">
                <a:latin typeface="Times" charset="0"/>
              </a:rPr>
              <a:pPr/>
              <a:t>11</a:t>
            </a:fld>
            <a:endParaRPr lang="eu-ES" sz="1200">
              <a:latin typeface="Times" charset="0"/>
            </a:endParaRPr>
          </a:p>
        </p:txBody>
      </p:sp>
      <p:sp>
        <p:nvSpPr>
          <p:cNvPr id="564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4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82D5B8-172F-2642-9AE6-ED9D7F0E2083}" type="slidenum">
              <a:rPr lang="eu-ES" sz="1200">
                <a:latin typeface="Times" charset="0"/>
              </a:rPr>
              <a:pPr/>
              <a:t>29</a:t>
            </a:fld>
            <a:endParaRPr lang="eu-ES" sz="1200">
              <a:latin typeface="Times" charset="0"/>
            </a:endParaRPr>
          </a:p>
        </p:txBody>
      </p:sp>
      <p:sp>
        <p:nvSpPr>
          <p:cNvPr id="64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4D0E24-20BC-E74A-BD9C-3E39C331B554}" type="slidenum">
              <a:rPr lang="eu-ES" sz="1200">
                <a:latin typeface="Times" charset="0"/>
              </a:rPr>
              <a:pPr/>
              <a:t>30</a:t>
            </a:fld>
            <a:endParaRPr lang="eu-ES" sz="1200">
              <a:latin typeface="Times" charset="0"/>
            </a:endParaRPr>
          </a:p>
        </p:txBody>
      </p:sp>
      <p:sp>
        <p:nvSpPr>
          <p:cNvPr id="64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C53548-DFE7-C149-BDDE-FF5F31783CD2}" type="slidenum">
              <a:rPr lang="eu-ES" sz="1200">
                <a:latin typeface="Times" charset="0"/>
              </a:rPr>
              <a:pPr/>
              <a:t>31</a:t>
            </a:fld>
            <a:endParaRPr lang="eu-ES" sz="1200">
              <a:latin typeface="Times" charset="0"/>
            </a:endParaRPr>
          </a:p>
        </p:txBody>
      </p:sp>
      <p:sp>
        <p:nvSpPr>
          <p:cNvPr id="64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43FDC6-407E-5547-845D-D485E3319571}" type="slidenum">
              <a:rPr lang="eu-ES" sz="1200">
                <a:latin typeface="Times" charset="0"/>
              </a:rPr>
              <a:pPr/>
              <a:t>32</a:t>
            </a:fld>
            <a:endParaRPr lang="eu-ES" sz="1200">
              <a:latin typeface="Times" charset="0"/>
            </a:endParaRPr>
          </a:p>
        </p:txBody>
      </p:sp>
      <p:sp>
        <p:nvSpPr>
          <p:cNvPr id="64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4B39D23-D3B2-F744-AC5B-ACCEE339A2A4}" type="slidenum">
              <a:rPr lang="eu-ES" sz="1200">
                <a:latin typeface="Times" charset="0"/>
              </a:rPr>
              <a:pPr/>
              <a:t>33</a:t>
            </a:fld>
            <a:endParaRPr lang="eu-ES" sz="1200">
              <a:latin typeface="Times" charset="0"/>
            </a:endParaRPr>
          </a:p>
        </p:txBody>
      </p:sp>
      <p:sp>
        <p:nvSpPr>
          <p:cNvPr id="65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2D156F4-1BA8-BA4F-8A69-6E23EC015D0E}" type="slidenum">
              <a:rPr lang="eu-ES" sz="1200">
                <a:latin typeface="Times" charset="0"/>
              </a:rPr>
              <a:pPr/>
              <a:t>34</a:t>
            </a:fld>
            <a:endParaRPr lang="eu-ES" sz="1200">
              <a:latin typeface="Times" charset="0"/>
            </a:endParaRPr>
          </a:p>
        </p:txBody>
      </p:sp>
      <p:sp>
        <p:nvSpPr>
          <p:cNvPr id="65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8E5660-3B53-2945-8C55-D4F8AECD355B}" type="slidenum">
              <a:rPr lang="eu-ES" sz="1200">
                <a:latin typeface="Times" charset="0"/>
              </a:rPr>
              <a:pPr/>
              <a:t>35</a:t>
            </a:fld>
            <a:endParaRPr lang="eu-ES" sz="1200">
              <a:latin typeface="Times" charset="0"/>
            </a:endParaRPr>
          </a:p>
        </p:txBody>
      </p:sp>
      <p:sp>
        <p:nvSpPr>
          <p:cNvPr id="65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5DE8606-997F-0343-82E7-0112642291B3}" type="slidenum">
              <a:rPr lang="eu-ES" sz="1200">
                <a:latin typeface="Times" charset="0"/>
              </a:rPr>
              <a:pPr/>
              <a:t>36</a:t>
            </a:fld>
            <a:endParaRPr lang="eu-ES" sz="1200">
              <a:latin typeface="Times" charset="0"/>
            </a:endParaRPr>
          </a:p>
        </p:txBody>
      </p:sp>
      <p:sp>
        <p:nvSpPr>
          <p:cNvPr id="65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F2EFF8-60BE-3E4D-A649-B335C28E4477}" type="slidenum">
              <a:rPr lang="eu-ES" sz="1200">
                <a:latin typeface="Times" charset="0"/>
              </a:rPr>
              <a:pPr/>
              <a:t>37</a:t>
            </a:fld>
            <a:endParaRPr lang="eu-ES" sz="1200">
              <a:latin typeface="Times" charset="0"/>
            </a:endParaRPr>
          </a:p>
        </p:txBody>
      </p:sp>
      <p:sp>
        <p:nvSpPr>
          <p:cNvPr id="65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560209-9ACB-9248-A2AC-4C843C4591DA}" type="slidenum">
              <a:rPr lang="eu-ES" sz="1200">
                <a:latin typeface="Times" charset="0"/>
              </a:rPr>
              <a:pPr/>
              <a:t>38</a:t>
            </a:fld>
            <a:endParaRPr lang="eu-ES" sz="1200">
              <a:latin typeface="Times" charset="0"/>
            </a:endParaRPr>
          </a:p>
        </p:txBody>
      </p:sp>
      <p:sp>
        <p:nvSpPr>
          <p:cNvPr id="65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B7AD27A-5B3C-194C-961D-78D4554CFDBB}" type="slidenum">
              <a:rPr lang="eu-ES" sz="1200">
                <a:latin typeface="Times" charset="0"/>
              </a:rPr>
              <a:pPr/>
              <a:t>12</a:t>
            </a:fld>
            <a:endParaRPr lang="eu-ES" sz="1200">
              <a:latin typeface="Times" charset="0"/>
            </a:endParaRPr>
          </a:p>
        </p:txBody>
      </p:sp>
      <p:sp>
        <p:nvSpPr>
          <p:cNvPr id="565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5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C9BB65F-69A0-8645-966A-EB9BAA6DD864}" type="slidenum">
              <a:rPr lang="eu-ES" sz="1200">
                <a:latin typeface="Times" charset="0"/>
              </a:rPr>
              <a:pPr/>
              <a:t>39</a:t>
            </a:fld>
            <a:endParaRPr lang="eu-ES" sz="1200">
              <a:latin typeface="Times" charset="0"/>
            </a:endParaRPr>
          </a:p>
        </p:txBody>
      </p:sp>
      <p:sp>
        <p:nvSpPr>
          <p:cNvPr id="65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6F96CAA-7277-CC43-832D-C4DA49D1C8BA}" type="slidenum">
              <a:rPr lang="eu-ES" sz="1200">
                <a:latin typeface="Times" charset="0"/>
              </a:rPr>
              <a:pPr/>
              <a:t>40</a:t>
            </a:fld>
            <a:endParaRPr lang="eu-ES" sz="1200">
              <a:latin typeface="Times" charset="0"/>
            </a:endParaRPr>
          </a:p>
        </p:txBody>
      </p:sp>
      <p:sp>
        <p:nvSpPr>
          <p:cNvPr id="65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B46116-32F2-C641-9244-952C55AA23A4}" type="slidenum">
              <a:rPr lang="eu-ES" sz="1200">
                <a:latin typeface="Times" charset="0"/>
              </a:rPr>
              <a:pPr/>
              <a:t>41</a:t>
            </a:fld>
            <a:endParaRPr lang="eu-ES" sz="1200">
              <a:latin typeface="Times" charset="0"/>
            </a:endParaRPr>
          </a:p>
        </p:txBody>
      </p:sp>
      <p:sp>
        <p:nvSpPr>
          <p:cNvPr id="65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5001DBA-3444-F342-A43F-1EC04D845172}" type="slidenum">
              <a:rPr lang="eu-ES" sz="1200">
                <a:latin typeface="Times" charset="0"/>
              </a:rPr>
              <a:pPr/>
              <a:t>42</a:t>
            </a:fld>
            <a:endParaRPr lang="eu-ES" sz="1200">
              <a:latin typeface="Times" charset="0"/>
            </a:endParaRPr>
          </a:p>
        </p:txBody>
      </p:sp>
      <p:sp>
        <p:nvSpPr>
          <p:cNvPr id="65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5FCDB71-91A3-ED46-9092-A6261C534CEC}" type="slidenum">
              <a:rPr lang="eu-ES" sz="1200">
                <a:latin typeface="Times" charset="0"/>
              </a:rPr>
              <a:pPr/>
              <a:t>43</a:t>
            </a:fld>
            <a:endParaRPr lang="eu-ES" sz="1200">
              <a:latin typeface="Times" charset="0"/>
            </a:endParaRPr>
          </a:p>
        </p:txBody>
      </p:sp>
      <p:sp>
        <p:nvSpPr>
          <p:cNvPr id="66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D1BF8F-C6ED-8341-9307-5027BE93538A}" type="slidenum">
              <a:rPr lang="eu-ES" sz="1200">
                <a:latin typeface="Times" charset="0"/>
              </a:rPr>
              <a:pPr/>
              <a:t>44</a:t>
            </a:fld>
            <a:endParaRPr lang="eu-ES" sz="1200">
              <a:latin typeface="Times" charset="0"/>
            </a:endParaRPr>
          </a:p>
        </p:txBody>
      </p:sp>
      <p:sp>
        <p:nvSpPr>
          <p:cNvPr id="66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B1E9499-A493-2E4C-987D-3AE6973C2B54}" type="slidenum">
              <a:rPr lang="eu-ES" sz="1200">
                <a:latin typeface="Times" charset="0"/>
              </a:rPr>
              <a:pPr/>
              <a:t>45</a:t>
            </a:fld>
            <a:endParaRPr lang="eu-ES" sz="1200">
              <a:latin typeface="Times" charset="0"/>
            </a:endParaRPr>
          </a:p>
        </p:txBody>
      </p:sp>
      <p:sp>
        <p:nvSpPr>
          <p:cNvPr id="66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40E0B84-632C-5D45-8FC5-7B4EF623A8C9}" type="slidenum">
              <a:rPr lang="eu-ES" sz="1200">
                <a:latin typeface="Times" charset="0"/>
              </a:rPr>
              <a:pPr/>
              <a:t>46</a:t>
            </a:fld>
            <a:endParaRPr lang="eu-ES" sz="1200">
              <a:latin typeface="Times" charset="0"/>
            </a:endParaRPr>
          </a:p>
        </p:txBody>
      </p:sp>
      <p:sp>
        <p:nvSpPr>
          <p:cNvPr id="66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9D1B46-38A2-EE46-B185-1BE7B72BB661}" type="slidenum">
              <a:rPr lang="eu-ES" sz="1200">
                <a:latin typeface="Times" charset="0"/>
              </a:rPr>
              <a:pPr/>
              <a:t>47</a:t>
            </a:fld>
            <a:endParaRPr lang="eu-ES" sz="1200">
              <a:latin typeface="Times" charset="0"/>
            </a:endParaRPr>
          </a:p>
        </p:txBody>
      </p:sp>
      <p:sp>
        <p:nvSpPr>
          <p:cNvPr id="66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2537576-C66C-4246-9F5B-0BFBAB53CDA4}" type="slidenum">
              <a:rPr lang="eu-ES" sz="1200">
                <a:latin typeface="Times" charset="0"/>
              </a:rPr>
              <a:pPr/>
              <a:t>48</a:t>
            </a:fld>
            <a:endParaRPr lang="eu-ES" sz="1200">
              <a:latin typeface="Times" charset="0"/>
            </a:endParaRPr>
          </a:p>
        </p:txBody>
      </p:sp>
      <p:sp>
        <p:nvSpPr>
          <p:cNvPr id="66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E60BA3A-4870-AE42-8FEC-4FFED1161317}" type="slidenum">
              <a:rPr lang="eu-ES" sz="1200">
                <a:latin typeface="Times" charset="0"/>
              </a:rPr>
              <a:pPr/>
              <a:t>13</a:t>
            </a:fld>
            <a:endParaRPr lang="eu-ES" sz="1200">
              <a:latin typeface="Times" charset="0"/>
            </a:endParaRPr>
          </a:p>
        </p:txBody>
      </p:sp>
      <p:sp>
        <p:nvSpPr>
          <p:cNvPr id="566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6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8D6F5C9-4308-BE43-B78B-7392CDDDA71D}" type="slidenum">
              <a:rPr lang="eu-ES" sz="1200">
                <a:latin typeface="Times" charset="0"/>
              </a:rPr>
              <a:pPr/>
              <a:t>49</a:t>
            </a:fld>
            <a:endParaRPr lang="eu-ES" sz="1200">
              <a:latin typeface="Times" charset="0"/>
            </a:endParaRPr>
          </a:p>
        </p:txBody>
      </p:sp>
      <p:sp>
        <p:nvSpPr>
          <p:cNvPr id="66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83FB6A-DCFA-944A-8DA6-D83E0B664F82}" type="slidenum">
              <a:rPr lang="eu-ES" sz="1200">
                <a:latin typeface="Times" charset="0"/>
              </a:rPr>
              <a:pPr/>
              <a:t>50</a:t>
            </a:fld>
            <a:endParaRPr lang="eu-ES" sz="1200">
              <a:latin typeface="Times" charset="0"/>
            </a:endParaRPr>
          </a:p>
        </p:txBody>
      </p:sp>
      <p:sp>
        <p:nvSpPr>
          <p:cNvPr id="66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08C679E-FC27-1343-B89B-F0B0298AD9DA}" type="slidenum">
              <a:rPr lang="eu-ES" sz="1200">
                <a:latin typeface="Times" charset="0"/>
              </a:rPr>
              <a:pPr/>
              <a:t>51</a:t>
            </a:fld>
            <a:endParaRPr lang="eu-ES" sz="1200">
              <a:latin typeface="Times" charset="0"/>
            </a:endParaRPr>
          </a:p>
        </p:txBody>
      </p:sp>
      <p:sp>
        <p:nvSpPr>
          <p:cNvPr id="66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5DBBA16-CC44-604E-BA6F-7E865FCF8C0D}" type="slidenum">
              <a:rPr lang="eu-ES" sz="1200">
                <a:latin typeface="Times" charset="0"/>
              </a:rPr>
              <a:pPr/>
              <a:t>52</a:t>
            </a:fld>
            <a:endParaRPr lang="eu-ES" sz="1200">
              <a:latin typeface="Times" charset="0"/>
            </a:endParaRPr>
          </a:p>
        </p:txBody>
      </p:sp>
      <p:sp>
        <p:nvSpPr>
          <p:cNvPr id="66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27A10A3-7E8D-F54A-9E0B-879AA7A96821}" type="slidenum">
              <a:rPr lang="eu-ES" sz="1200">
                <a:latin typeface="Times" charset="0"/>
              </a:rPr>
              <a:pPr/>
              <a:t>53</a:t>
            </a:fld>
            <a:endParaRPr lang="eu-ES" sz="1200">
              <a:latin typeface="Times" charset="0"/>
            </a:endParaRPr>
          </a:p>
        </p:txBody>
      </p:sp>
      <p:sp>
        <p:nvSpPr>
          <p:cNvPr id="67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FEECA1-A7B7-A345-9E14-9AC784E2C391}" type="slidenum">
              <a:rPr lang="eu-ES" sz="1200">
                <a:latin typeface="Times" charset="0"/>
              </a:rPr>
              <a:pPr/>
              <a:t>54</a:t>
            </a:fld>
            <a:endParaRPr lang="eu-ES" sz="1200">
              <a:latin typeface="Times" charset="0"/>
            </a:endParaRPr>
          </a:p>
        </p:txBody>
      </p:sp>
      <p:sp>
        <p:nvSpPr>
          <p:cNvPr id="67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321BAC-72F1-D441-A789-56675B31DE97}" type="slidenum">
              <a:rPr lang="eu-ES" sz="1200">
                <a:latin typeface="Times" charset="0"/>
              </a:rPr>
              <a:pPr/>
              <a:t>55</a:t>
            </a:fld>
            <a:endParaRPr lang="eu-ES" sz="1200">
              <a:latin typeface="Times" charset="0"/>
            </a:endParaRPr>
          </a:p>
        </p:txBody>
      </p:sp>
      <p:sp>
        <p:nvSpPr>
          <p:cNvPr id="67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029E734-B07B-7745-93E4-0385333760EF}" type="slidenum">
              <a:rPr lang="eu-ES" sz="1200">
                <a:latin typeface="Times" charset="0"/>
              </a:rPr>
              <a:pPr/>
              <a:t>56</a:t>
            </a:fld>
            <a:endParaRPr lang="eu-ES" sz="1200">
              <a:latin typeface="Times" charset="0"/>
            </a:endParaRPr>
          </a:p>
        </p:txBody>
      </p:sp>
      <p:sp>
        <p:nvSpPr>
          <p:cNvPr id="67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78A19A9-6DA2-584B-9CDF-86B5BBF59CAF}" type="slidenum">
              <a:rPr lang="eu-ES" sz="1200">
                <a:latin typeface="Times" charset="0"/>
              </a:rPr>
              <a:pPr/>
              <a:t>57</a:t>
            </a:fld>
            <a:endParaRPr lang="eu-ES" sz="1200">
              <a:latin typeface="Times" charset="0"/>
            </a:endParaRPr>
          </a:p>
        </p:txBody>
      </p:sp>
      <p:sp>
        <p:nvSpPr>
          <p:cNvPr id="67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A123CF5-2A3C-A14B-BB85-8D47ABEB133A}" type="slidenum">
              <a:rPr lang="eu-ES" sz="1200">
                <a:latin typeface="Times" charset="0"/>
              </a:rPr>
              <a:pPr/>
              <a:t>58</a:t>
            </a:fld>
            <a:endParaRPr lang="eu-ES" sz="1200">
              <a:latin typeface="Times" charset="0"/>
            </a:endParaRPr>
          </a:p>
        </p:txBody>
      </p:sp>
      <p:sp>
        <p:nvSpPr>
          <p:cNvPr id="67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CD3DAC3-AF12-0D4D-9C12-02D1C7CBD39E}" type="slidenum">
              <a:rPr lang="eu-ES" sz="1200">
                <a:latin typeface="Times" charset="0"/>
              </a:rPr>
              <a:pPr/>
              <a:t>14</a:t>
            </a:fld>
            <a:endParaRPr lang="eu-ES" sz="1200">
              <a:latin typeface="Times" charset="0"/>
            </a:endParaRPr>
          </a:p>
        </p:txBody>
      </p:sp>
      <p:sp>
        <p:nvSpPr>
          <p:cNvPr id="567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7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7C890EF-7E97-6A44-BFD0-25D0E4774EDE}" type="slidenum">
              <a:rPr lang="eu-ES" sz="1200">
                <a:latin typeface="Times" charset="0"/>
              </a:rPr>
              <a:pPr/>
              <a:t>59</a:t>
            </a:fld>
            <a:endParaRPr lang="eu-ES" sz="1200">
              <a:latin typeface="Times" charset="0"/>
            </a:endParaRPr>
          </a:p>
        </p:txBody>
      </p:sp>
      <p:sp>
        <p:nvSpPr>
          <p:cNvPr id="67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BA4948-267F-8040-933A-75F04EF16941}" type="slidenum">
              <a:rPr lang="eu-ES" sz="1200">
                <a:latin typeface="Times" charset="0"/>
              </a:rPr>
              <a:pPr/>
              <a:t>60</a:t>
            </a:fld>
            <a:endParaRPr lang="eu-ES" sz="1200">
              <a:latin typeface="Times" charset="0"/>
            </a:endParaRPr>
          </a:p>
        </p:txBody>
      </p:sp>
      <p:sp>
        <p:nvSpPr>
          <p:cNvPr id="67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A0C421-CCF5-BD47-BC88-7E1A17C1696A}" type="slidenum">
              <a:rPr lang="eu-ES" sz="1200">
                <a:latin typeface="Times" charset="0"/>
              </a:rPr>
              <a:pPr/>
              <a:t>61</a:t>
            </a:fld>
            <a:endParaRPr lang="eu-ES" sz="1200">
              <a:latin typeface="Times" charset="0"/>
            </a:endParaRPr>
          </a:p>
        </p:txBody>
      </p:sp>
      <p:sp>
        <p:nvSpPr>
          <p:cNvPr id="67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2494F3E-9027-4249-98B0-020FDDB4E51B}" type="slidenum">
              <a:rPr lang="eu-ES" sz="1200">
                <a:latin typeface="Times" charset="0"/>
              </a:rPr>
              <a:pPr/>
              <a:t>62</a:t>
            </a:fld>
            <a:endParaRPr lang="eu-ES" sz="1200">
              <a:latin typeface="Times" charset="0"/>
            </a:endParaRPr>
          </a:p>
        </p:txBody>
      </p:sp>
      <p:sp>
        <p:nvSpPr>
          <p:cNvPr id="67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BDD8100-E826-ED4B-9584-5A28495B7204}" type="slidenum">
              <a:rPr lang="eu-ES" sz="1200">
                <a:latin typeface="Times" charset="0"/>
              </a:rPr>
              <a:pPr/>
              <a:t>63</a:t>
            </a:fld>
            <a:endParaRPr lang="eu-ES" sz="1200">
              <a:latin typeface="Times" charset="0"/>
            </a:endParaRPr>
          </a:p>
        </p:txBody>
      </p:sp>
      <p:sp>
        <p:nvSpPr>
          <p:cNvPr id="68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2358FE4-6A91-F34A-BC5A-D960D4DD9022}" type="slidenum">
              <a:rPr lang="eu-ES" sz="1200">
                <a:latin typeface="Times" charset="0"/>
              </a:rPr>
              <a:pPr/>
              <a:t>64</a:t>
            </a:fld>
            <a:endParaRPr lang="eu-ES" sz="1200">
              <a:latin typeface="Times" charset="0"/>
            </a:endParaRPr>
          </a:p>
        </p:txBody>
      </p:sp>
      <p:sp>
        <p:nvSpPr>
          <p:cNvPr id="68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178F332-3D35-A64A-B480-6240D0993ADC}" type="slidenum">
              <a:rPr lang="eu-ES" sz="1200">
                <a:latin typeface="Times" charset="0"/>
              </a:rPr>
              <a:pPr/>
              <a:t>65</a:t>
            </a:fld>
            <a:endParaRPr lang="eu-ES" sz="1200">
              <a:latin typeface="Times" charset="0"/>
            </a:endParaRPr>
          </a:p>
        </p:txBody>
      </p:sp>
      <p:sp>
        <p:nvSpPr>
          <p:cNvPr id="68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FEDB3C3-F8C6-3148-8D9E-2A6BF7B95983}" type="slidenum">
              <a:rPr lang="eu-ES" sz="1200">
                <a:latin typeface="Times" charset="0"/>
              </a:rPr>
              <a:pPr/>
              <a:t>15</a:t>
            </a:fld>
            <a:endParaRPr lang="eu-ES" sz="1200">
              <a:latin typeface="Times" charset="0"/>
            </a:endParaRPr>
          </a:p>
        </p:txBody>
      </p:sp>
      <p:sp>
        <p:nvSpPr>
          <p:cNvPr id="568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8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B25807F-FC0D-4942-881C-1812F1863EA7}" type="slidenum">
              <a:rPr lang="eu-ES" sz="1200">
                <a:latin typeface="Times" charset="0"/>
              </a:rPr>
              <a:pPr/>
              <a:t>16</a:t>
            </a:fld>
            <a:endParaRPr lang="eu-ES" sz="1200">
              <a:latin typeface="Times" charset="0"/>
            </a:endParaRPr>
          </a:p>
        </p:txBody>
      </p:sp>
      <p:sp>
        <p:nvSpPr>
          <p:cNvPr id="569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9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CD59EB4-42A4-6343-8117-30FF57158807}" type="slidenum">
              <a:rPr lang="eu-ES" sz="1200">
                <a:latin typeface="Times" charset="0"/>
              </a:rPr>
              <a:pPr/>
              <a:t>17</a:t>
            </a:fld>
            <a:endParaRPr lang="eu-ES" sz="1200">
              <a:latin typeface="Times" charset="0"/>
            </a:endParaRPr>
          </a:p>
        </p:txBody>
      </p:sp>
      <p:sp>
        <p:nvSpPr>
          <p:cNvPr id="570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0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7B5D629-3A80-2C46-BD84-52036DFF92AF}" type="slidenum">
              <a:rPr lang="eu-ES" sz="1200">
                <a:latin typeface="Times" charset="0"/>
              </a:rPr>
              <a:pPr/>
              <a:t>18</a:t>
            </a:fld>
            <a:endParaRPr lang="eu-ES" sz="1200">
              <a:latin typeface="Times" charset="0"/>
            </a:endParaRPr>
          </a:p>
        </p:txBody>
      </p:sp>
      <p:sp>
        <p:nvSpPr>
          <p:cNvPr id="571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1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0D0C-346E-E64B-A7C0-75F92F769DA8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DA36-8246-CD43-9E84-B188D018B0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3895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0D0C-346E-E64B-A7C0-75F92F769DA8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DA36-8246-CD43-9E84-B188D018B0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0111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0D0C-346E-E64B-A7C0-75F92F769DA8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DA36-8246-CD43-9E84-B188D018B0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974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0D0C-346E-E64B-A7C0-75F92F769DA8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DA36-8246-CD43-9E84-B188D018B0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575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0D0C-346E-E64B-A7C0-75F92F769DA8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DA36-8246-CD43-9E84-B188D018B0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6170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0D0C-346E-E64B-A7C0-75F92F769DA8}" type="datetimeFigureOut">
              <a:rPr lang="es-ES" smtClean="0"/>
              <a:t>10/6/15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DA36-8246-CD43-9E84-B188D018B0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186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0D0C-346E-E64B-A7C0-75F92F769DA8}" type="datetimeFigureOut">
              <a:rPr lang="es-ES" smtClean="0"/>
              <a:t>10/6/15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DA36-8246-CD43-9E84-B188D018B0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04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0D0C-346E-E64B-A7C0-75F92F769DA8}" type="datetimeFigureOut">
              <a:rPr lang="es-ES" smtClean="0"/>
              <a:t>10/6/15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DA36-8246-CD43-9E84-B188D018B0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922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0D0C-346E-E64B-A7C0-75F92F769DA8}" type="datetimeFigureOut">
              <a:rPr lang="es-ES" smtClean="0"/>
              <a:t>10/6/15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DA36-8246-CD43-9E84-B188D018B0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125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0D0C-346E-E64B-A7C0-75F92F769DA8}" type="datetimeFigureOut">
              <a:rPr lang="es-ES" smtClean="0"/>
              <a:t>10/6/15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DA36-8246-CD43-9E84-B188D018B0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9570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0D0C-346E-E64B-A7C0-75F92F769DA8}" type="datetimeFigureOut">
              <a:rPr lang="es-ES" smtClean="0"/>
              <a:t>10/6/15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DA36-8246-CD43-9E84-B188D018B0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3798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E0D0C-346E-E64B-A7C0-75F92F769DA8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1DA36-8246-CD43-9E84-B188D018B0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53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reativecommons.org/licenses/by-nc-sa/2.5/es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youtube.com/playlist?list=PLVVJFtUi6YC4uLiM91fqJxXy7FiU4IWGX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6.emf"/><Relationship Id="rId6" Type="http://schemas.openxmlformats.org/officeDocument/2006/relationships/image" Target="../media/image2.png"/><Relationship Id="rId7" Type="http://schemas.openxmlformats.org/officeDocument/2006/relationships/image" Target="../media/image3.jpeg"/><Relationship Id="rId8" Type="http://schemas.openxmlformats.org/officeDocument/2006/relationships/image" Target="../media/image4.jpe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qvDem5ExIs" TargetMode="External"/><Relationship Id="rId4" Type="http://schemas.openxmlformats.org/officeDocument/2006/relationships/hyperlink" Target="http://www.youtube.com/watch?v=58cRjUjcTSU" TargetMode="External"/><Relationship Id="rId5" Type="http://schemas.openxmlformats.org/officeDocument/2006/relationships/hyperlink" Target="http://www.youtube.com/watch?v=Upd1ZhtjItI" TargetMode="External"/><Relationship Id="rId6" Type="http://schemas.openxmlformats.org/officeDocument/2006/relationships/hyperlink" Target="http://www.sabalete.es/2010/02/el-universo-mecanico-todos-los.html" TargetMode="External"/><Relationship Id="rId7" Type="http://schemas.openxmlformats.org/officeDocument/2006/relationships/image" Target="../media/image2.png"/><Relationship Id="rId8" Type="http://schemas.openxmlformats.org/officeDocument/2006/relationships/image" Target="../media/image3.jpeg"/><Relationship Id="rId9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es.wikipedia.org/wiki/Di%C3%A1logos_sobre_los_dos_m%C3%A1ximos_sistemas_del_mundo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9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5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rY9aE_7aF4" TargetMode="External"/><Relationship Id="rId4" Type="http://schemas.openxmlformats.org/officeDocument/2006/relationships/hyperlink" Target="http://www.youtube.com/watch?v=KQYJjHrIDlc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3.jpeg"/><Relationship Id="rId7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8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9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2.5/es/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jpeg"/><Relationship Id="rId7" Type="http://schemas.openxmlformats.org/officeDocument/2006/relationships/image" Target="../media/image4.jpeg"/><Relationship Id="rId8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2.5/es/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jpeg"/><Relationship Id="rId7" Type="http://schemas.openxmlformats.org/officeDocument/2006/relationships/image" Target="../media/image4.jpeg"/><Relationship Id="rId8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3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4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5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00FF"/>
                </a:solidFill>
              </a:rPr>
              <a:t>9.- DINAMIKAREN LEGEAK</a:t>
            </a:r>
            <a:endParaRPr lang="es-ES" b="1" dirty="0">
              <a:solidFill>
                <a:srgbClr val="0000FF"/>
              </a:solidFill>
            </a:endParaRPr>
          </a:p>
        </p:txBody>
      </p:sp>
      <p:pic>
        <p:nvPicPr>
          <p:cNvPr id="3" name="Imagen 9" descr="Creative Commons License">
            <a:hlinkClick r:id="rId2" tooltip="&quot;Creative Commons License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5797550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165850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7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02412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D8368D-FB45-644F-BF90-4A25ED697A5F}" type="slidenum">
              <a:rPr lang="eu-ES" sz="1400">
                <a:latin typeface="Times" charset="0"/>
              </a:rPr>
              <a:pPr/>
              <a:t>10</a:t>
            </a:fld>
            <a:endParaRPr lang="eu-ES" sz="1400">
              <a:latin typeface="Times" charset="0"/>
            </a:endParaRPr>
          </a:p>
        </p:txBody>
      </p:sp>
      <p:sp>
        <p:nvSpPr>
          <p:cNvPr id="193539" name="Rectangle 3"/>
          <p:cNvSpPr>
            <a:spLocks noChangeArrowheads="1"/>
          </p:cNvSpPr>
          <p:nvPr/>
        </p:nvSpPr>
        <p:spPr bwMode="auto">
          <a:xfrm>
            <a:off x="1403350" y="5661025"/>
            <a:ext cx="6054725" cy="8350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u-ES"/>
              <a:t>Indarra egiten zaion bektoreari aplikatuko diogu bektorea (gezia).</a:t>
            </a:r>
          </a:p>
          <a:p>
            <a:pPr algn="ctr" eaLnBrk="1" hangingPunct="1"/>
            <a:r>
              <a:rPr lang="eu-ES"/>
              <a:t>Lurrak gurdiari egiten diona gurdian irudikatuko dugu. </a:t>
            </a:r>
          </a:p>
          <a:p>
            <a:pPr algn="ctr" eaLnBrk="1" hangingPunct="1"/>
            <a:r>
              <a:rPr lang="eu-ES"/>
              <a:t>Pertsonak gurdian egiten duena gurdian irudikatuko dugu.</a:t>
            </a:r>
          </a:p>
        </p:txBody>
      </p:sp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314325" y="5322888"/>
            <a:ext cx="8550275" cy="8350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Gorputz batek bestearengan egiten duen indarra, honek lehenari egiten dionaren berdina da.</a:t>
            </a:r>
          </a:p>
          <a:p>
            <a:pPr algn="ctr" eaLnBrk="1" hangingPunct="1"/>
            <a:r>
              <a:rPr lang="eu-ES"/>
              <a:t>Pertsonak Gurdia bultzatzen badu, gurdiak pertsona bultzatzen du</a:t>
            </a:r>
          </a:p>
          <a:p>
            <a:pPr algn="ctr" eaLnBrk="1" hangingPunct="1"/>
            <a:r>
              <a:rPr lang="eu-ES"/>
              <a:t> balio berdina duen indarrarekin, baina aurkako noranzkoan.</a:t>
            </a:r>
          </a:p>
        </p:txBody>
      </p:sp>
      <p:sp>
        <p:nvSpPr>
          <p:cNvPr id="193541" name="Text Box 5"/>
          <p:cNvSpPr txBox="1">
            <a:spLocks noChangeArrowheads="1"/>
          </p:cNvSpPr>
          <p:nvPr/>
        </p:nvSpPr>
        <p:spPr bwMode="auto">
          <a:xfrm>
            <a:off x="1042988" y="5229225"/>
            <a:ext cx="7210425" cy="13239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Gorputza orekan badago, </a:t>
            </a:r>
          </a:p>
          <a:p>
            <a:pPr algn="ctr" eaLnBrk="1" hangingPunct="1"/>
            <a:r>
              <a:rPr lang="eu-ES"/>
              <a:t>Eragiten duen indar guztien baturak 0 izan behar du.</a:t>
            </a:r>
          </a:p>
          <a:p>
            <a:pPr algn="ctr" eaLnBrk="1" hangingPunct="1"/>
            <a:endParaRPr lang="eu-ES"/>
          </a:p>
          <a:p>
            <a:pPr algn="ctr" eaLnBrk="1" hangingPunct="1"/>
            <a:r>
              <a:rPr lang="eu-ES"/>
              <a:t>Gurdia orekan dagoenez, gorantz indar batzuek egon behar dute</a:t>
            </a:r>
          </a:p>
          <a:p>
            <a:pPr algn="ctr" eaLnBrk="1" hangingPunct="1"/>
            <a:r>
              <a:rPr lang="eu-ES"/>
              <a:t> lurrak egiten duen indarra berdintzen dutenak. Indar horiek lurrak egiten ditu. </a:t>
            </a:r>
          </a:p>
        </p:txBody>
      </p:sp>
      <p:sp>
        <p:nvSpPr>
          <p:cNvPr id="193542" name="Text Box 6"/>
          <p:cNvSpPr txBox="1">
            <a:spLocks noChangeArrowheads="1"/>
          </p:cNvSpPr>
          <p:nvPr/>
        </p:nvSpPr>
        <p:spPr bwMode="auto">
          <a:xfrm>
            <a:off x="4356100" y="4676775"/>
            <a:ext cx="650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L,G</a:t>
            </a:r>
            <a:r>
              <a:rPr lang="eu-ES"/>
              <a:t>=</a:t>
            </a:r>
          </a:p>
        </p:txBody>
      </p:sp>
      <p:sp>
        <p:nvSpPr>
          <p:cNvPr id="193543" name="Text Box 7"/>
          <p:cNvSpPr txBox="1">
            <a:spLocks noChangeArrowheads="1"/>
          </p:cNvSpPr>
          <p:nvPr/>
        </p:nvSpPr>
        <p:spPr bwMode="auto">
          <a:xfrm>
            <a:off x="4340225" y="1790700"/>
            <a:ext cx="723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P,G</a:t>
            </a:r>
            <a:r>
              <a:rPr lang="eu-ES"/>
              <a:t> =</a:t>
            </a:r>
          </a:p>
        </p:txBody>
      </p:sp>
      <p:sp>
        <p:nvSpPr>
          <p:cNvPr id="193544" name="Text Box 8"/>
          <p:cNvSpPr txBox="1">
            <a:spLocks noChangeArrowheads="1"/>
          </p:cNvSpPr>
          <p:nvPr/>
        </p:nvSpPr>
        <p:spPr bwMode="auto">
          <a:xfrm>
            <a:off x="1476375" y="5300663"/>
            <a:ext cx="6053138" cy="10795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Segmentuaren luzera indarrarekiko proportzionala izan behar du.</a:t>
            </a:r>
          </a:p>
          <a:p>
            <a:pPr algn="ctr" eaLnBrk="1" hangingPunct="1"/>
            <a:r>
              <a:rPr lang="eu-ES"/>
              <a:t>Eskala hau erabiliz 1 cm:10 N, </a:t>
            </a:r>
          </a:p>
          <a:p>
            <a:pPr algn="ctr" eaLnBrk="1" hangingPunct="1"/>
            <a:r>
              <a:rPr lang="eu-ES"/>
              <a:t>60 N indarra  6 cm-ko luzerarekin adieraziko dugu, </a:t>
            </a:r>
          </a:p>
          <a:p>
            <a:pPr algn="ctr" eaLnBrk="1" hangingPunct="1"/>
            <a:r>
              <a:rPr lang="eu-ES"/>
              <a:t>80 Nko indarra 8 cmko segmentuarekin adieraziko dugu.</a:t>
            </a:r>
          </a:p>
        </p:txBody>
      </p:sp>
      <p:sp>
        <p:nvSpPr>
          <p:cNvPr id="193545" name="Rectangle 9"/>
          <p:cNvSpPr>
            <a:spLocks noChangeArrowheads="1"/>
          </p:cNvSpPr>
          <p:nvPr/>
        </p:nvSpPr>
        <p:spPr bwMode="auto">
          <a:xfrm>
            <a:off x="4919663" y="1792288"/>
            <a:ext cx="669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u-ES"/>
              <a:t> 60 N</a:t>
            </a:r>
          </a:p>
        </p:txBody>
      </p:sp>
      <p:sp>
        <p:nvSpPr>
          <p:cNvPr id="193546" name="Rectangle 10"/>
          <p:cNvSpPr>
            <a:spLocks noChangeArrowheads="1"/>
          </p:cNvSpPr>
          <p:nvPr/>
        </p:nvSpPr>
        <p:spPr bwMode="auto">
          <a:xfrm>
            <a:off x="4948238" y="4678363"/>
            <a:ext cx="612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u-ES"/>
              <a:t>80 N</a:t>
            </a:r>
          </a:p>
        </p:txBody>
      </p:sp>
      <p:sp>
        <p:nvSpPr>
          <p:cNvPr id="193547" name="Line 11"/>
          <p:cNvSpPr>
            <a:spLocks noChangeShapeType="1"/>
          </p:cNvSpPr>
          <p:nvPr/>
        </p:nvSpPr>
        <p:spPr bwMode="auto">
          <a:xfrm>
            <a:off x="4997450" y="2844800"/>
            <a:ext cx="0" cy="2295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93548" name="Line 12"/>
          <p:cNvSpPr>
            <a:spLocks noChangeShapeType="1"/>
          </p:cNvSpPr>
          <p:nvPr/>
        </p:nvSpPr>
        <p:spPr bwMode="auto">
          <a:xfrm rot="5400000" flipV="1">
            <a:off x="4856163" y="1327150"/>
            <a:ext cx="0" cy="172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93549" name="Line 13"/>
          <p:cNvSpPr>
            <a:spLocks noChangeShapeType="1"/>
          </p:cNvSpPr>
          <p:nvPr/>
        </p:nvSpPr>
        <p:spPr bwMode="auto">
          <a:xfrm flipV="1">
            <a:off x="4506913" y="2873375"/>
            <a:ext cx="0" cy="1154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93550" name="Line 14"/>
          <p:cNvSpPr>
            <a:spLocks noChangeShapeType="1"/>
          </p:cNvSpPr>
          <p:nvPr/>
        </p:nvSpPr>
        <p:spPr bwMode="auto">
          <a:xfrm flipV="1">
            <a:off x="5765800" y="2874963"/>
            <a:ext cx="0" cy="1154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93551" name="Rectangle 15"/>
          <p:cNvSpPr>
            <a:spLocks noChangeArrowheads="1"/>
          </p:cNvSpPr>
          <p:nvPr/>
        </p:nvSpPr>
        <p:spPr bwMode="auto">
          <a:xfrm>
            <a:off x="5810250" y="3328988"/>
            <a:ext cx="10175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u-ES" i="1"/>
              <a:t>F</a:t>
            </a:r>
            <a:r>
              <a:rPr lang="eu-ES" baseline="-25000"/>
              <a:t>Z,G</a:t>
            </a:r>
            <a:r>
              <a:rPr lang="eu-ES"/>
              <a:t> = 40 N</a:t>
            </a:r>
          </a:p>
        </p:txBody>
      </p:sp>
      <p:sp>
        <p:nvSpPr>
          <p:cNvPr id="193552" name="Rectangle 16"/>
          <p:cNvSpPr>
            <a:spLocks noChangeArrowheads="1"/>
          </p:cNvSpPr>
          <p:nvPr/>
        </p:nvSpPr>
        <p:spPr bwMode="auto">
          <a:xfrm>
            <a:off x="4572000" y="3324225"/>
            <a:ext cx="9985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u-ES" i="1"/>
              <a:t>F</a:t>
            </a:r>
            <a:r>
              <a:rPr lang="eu-ES" baseline="-25000"/>
              <a:t>Z,G </a:t>
            </a:r>
            <a:r>
              <a:rPr lang="eu-ES"/>
              <a:t>= 40 N</a:t>
            </a:r>
          </a:p>
        </p:txBody>
      </p:sp>
      <p:sp>
        <p:nvSpPr>
          <p:cNvPr id="193553" name="Line 17"/>
          <p:cNvSpPr>
            <a:spLocks noChangeShapeType="1"/>
          </p:cNvSpPr>
          <p:nvPr/>
        </p:nvSpPr>
        <p:spPr bwMode="auto">
          <a:xfrm rot="-5400000" flipH="1" flipV="1">
            <a:off x="2908301" y="1260475"/>
            <a:ext cx="0" cy="172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824038" y="1709738"/>
            <a:ext cx="1255712" cy="366712"/>
            <a:chOff x="1149" y="875"/>
            <a:chExt cx="791" cy="231"/>
          </a:xfrm>
        </p:grpSpPr>
        <p:sp>
          <p:nvSpPr>
            <p:cNvPr id="116758" name="Text Box 19"/>
            <p:cNvSpPr txBox="1">
              <a:spLocks noChangeArrowheads="1"/>
            </p:cNvSpPr>
            <p:nvPr/>
          </p:nvSpPr>
          <p:spPr bwMode="auto">
            <a:xfrm>
              <a:off x="1149" y="889"/>
              <a:ext cx="45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F</a:t>
              </a:r>
              <a:r>
                <a:rPr lang="eu-ES" baseline="-25000"/>
                <a:t>G,P</a:t>
              </a:r>
              <a:r>
                <a:rPr lang="eu-ES"/>
                <a:t> =</a:t>
              </a:r>
            </a:p>
          </p:txBody>
        </p:sp>
        <p:sp>
          <p:nvSpPr>
            <p:cNvPr id="116759" name="Rectangle 20"/>
            <p:cNvSpPr>
              <a:spLocks noChangeArrowheads="1"/>
            </p:cNvSpPr>
            <p:nvPr/>
          </p:nvSpPr>
          <p:spPr bwMode="auto">
            <a:xfrm>
              <a:off x="1514" y="875"/>
              <a:ext cx="4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u-ES" sz="1800"/>
                <a:t> </a:t>
              </a:r>
              <a:r>
                <a:rPr lang="eu-ES"/>
                <a:t>60 N</a:t>
              </a:r>
            </a:p>
          </p:txBody>
        </p:sp>
      </p:grpSp>
      <p:sp>
        <p:nvSpPr>
          <p:cNvPr id="193557" name="Text Box 21"/>
          <p:cNvSpPr txBox="1">
            <a:spLocks noChangeArrowheads="1"/>
          </p:cNvSpPr>
          <p:nvPr/>
        </p:nvSpPr>
        <p:spPr bwMode="auto">
          <a:xfrm>
            <a:off x="4359275" y="1112614"/>
            <a:ext cx="2492375" cy="3762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b="1">
                <a:solidFill>
                  <a:srgbClr val="3333CC"/>
                </a:solidFill>
              </a:rPr>
              <a:t>Indarren adierazpena</a:t>
            </a:r>
          </a:p>
        </p:txBody>
      </p:sp>
      <p:sp>
        <p:nvSpPr>
          <p:cNvPr id="193558" name="Text Box 22"/>
          <p:cNvSpPr txBox="1">
            <a:spLocks noChangeArrowheads="1"/>
          </p:cNvSpPr>
          <p:nvPr/>
        </p:nvSpPr>
        <p:spPr bwMode="auto">
          <a:xfrm>
            <a:off x="2051050" y="5229225"/>
            <a:ext cx="4800600" cy="13239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Indar bakoitzarentzat bi azpiindize erabiliko ditugu: </a:t>
            </a:r>
          </a:p>
          <a:p>
            <a:pPr algn="ctr" eaLnBrk="1" hangingPunct="1"/>
            <a:r>
              <a:rPr lang="eu-ES"/>
              <a:t>lehenak indarra egiten duen indarra adierazten du, </a:t>
            </a:r>
          </a:p>
          <a:p>
            <a:pPr algn="ctr" eaLnBrk="1" hangingPunct="1"/>
            <a:r>
              <a:rPr lang="eu-ES"/>
              <a:t>Bigarrenak indarra egiten zaion gorputzari.</a:t>
            </a:r>
          </a:p>
          <a:p>
            <a:pPr algn="ctr" eaLnBrk="1" hangingPunct="1"/>
            <a:r>
              <a:rPr lang="eu-ES" i="1"/>
              <a:t>F</a:t>
            </a:r>
            <a:r>
              <a:rPr lang="eu-ES" baseline="-25000"/>
              <a:t>L,G </a:t>
            </a:r>
            <a:r>
              <a:rPr lang="eu-ES"/>
              <a:t>Lurrak gurdiari egiten dion indarra</a:t>
            </a:r>
          </a:p>
          <a:p>
            <a:pPr algn="ctr" eaLnBrk="1" hangingPunct="1"/>
            <a:r>
              <a:rPr lang="eu-ES" i="1"/>
              <a:t>F</a:t>
            </a:r>
            <a:r>
              <a:rPr lang="eu-ES" baseline="-25000"/>
              <a:t>P,G</a:t>
            </a:r>
            <a:r>
              <a:rPr lang="eu-ES"/>
              <a:t> Pertsonak gurdiari egiten dion indarra</a:t>
            </a:r>
          </a:p>
        </p:txBody>
      </p:sp>
      <p:pic>
        <p:nvPicPr>
          <p:cNvPr id="25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1403350" y="2674885"/>
            <a:ext cx="23669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Supermerkatuko</a:t>
            </a:r>
            <a:r>
              <a:rPr lang="es-ES" dirty="0" smtClean="0"/>
              <a:t> </a:t>
            </a:r>
            <a:r>
              <a:rPr lang="es-ES" dirty="0" err="1" smtClean="0"/>
              <a:t>orga</a:t>
            </a:r>
            <a:r>
              <a:rPr lang="es-ES" dirty="0" smtClean="0"/>
              <a:t> </a:t>
            </a:r>
            <a:r>
              <a:rPr lang="es-ES" dirty="0" err="1" smtClean="0"/>
              <a:t>eskuekin</a:t>
            </a:r>
            <a:r>
              <a:rPr lang="es-ES" dirty="0" smtClean="0"/>
              <a:t> </a:t>
            </a:r>
            <a:r>
              <a:rPr lang="es-ES" dirty="0" err="1" smtClean="0"/>
              <a:t>bultzatzen</a:t>
            </a:r>
            <a:r>
              <a:rPr lang="es-ES" dirty="0" smtClean="0"/>
              <a:t> </a:t>
            </a:r>
            <a:r>
              <a:rPr lang="es-ES" dirty="0" err="1" smtClean="0"/>
              <a:t>dugu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77735145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35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3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35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35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93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3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935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193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3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93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935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935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935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935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9355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9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9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9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9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9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9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193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193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19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1000"/>
                                        <p:tgtEl>
                                          <p:spTgt spid="19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1000"/>
                                        <p:tgtEl>
                                          <p:spTgt spid="193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93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93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193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19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4" dur="2000"/>
                                        <p:tgtEl>
                                          <p:spTgt spid="19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 animBg="1"/>
      <p:bldP spid="193539" grpId="1" animBg="1"/>
      <p:bldP spid="193540" grpId="0" animBg="1"/>
      <p:bldP spid="193541" grpId="0" animBg="1"/>
      <p:bldP spid="193541" grpId="1" animBg="1"/>
      <p:bldP spid="193542" grpId="0"/>
      <p:bldP spid="193543" grpId="0"/>
      <p:bldP spid="193544" grpId="0" build="p" animBg="1"/>
      <p:bldP spid="193544" grpId="1" build="allAtOnce" animBg="1"/>
      <p:bldP spid="193545" grpId="0"/>
      <p:bldP spid="193546" grpId="0"/>
      <p:bldP spid="193547" grpId="0" animBg="1"/>
      <p:bldP spid="193548" grpId="0" animBg="1"/>
      <p:bldP spid="193549" grpId="0" animBg="1"/>
      <p:bldP spid="193550" grpId="0" animBg="1"/>
      <p:bldP spid="193551" grpId="0"/>
      <p:bldP spid="193552" grpId="0"/>
      <p:bldP spid="193553" grpId="0" animBg="1"/>
      <p:bldP spid="193557" grpId="0" animBg="1"/>
      <p:bldP spid="193558" grpId="0" build="p" animBg="1"/>
      <p:bldP spid="193558" grpId="1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7150917-29EA-FF43-97B8-4A57B6F7D934}" type="slidenum">
              <a:rPr lang="eu-ES" sz="1400">
                <a:latin typeface="Times" charset="0"/>
              </a:rPr>
              <a:pPr/>
              <a:t>11</a:t>
            </a:fld>
            <a:endParaRPr lang="eu-ES" sz="1400">
              <a:latin typeface="Times" charset="0"/>
            </a:endParaRPr>
          </a:p>
        </p:txBody>
      </p:sp>
      <p:sp>
        <p:nvSpPr>
          <p:cNvPr id="195598" name="Line 14"/>
          <p:cNvSpPr>
            <a:spLocks noChangeShapeType="1"/>
          </p:cNvSpPr>
          <p:nvPr/>
        </p:nvSpPr>
        <p:spPr bwMode="auto">
          <a:xfrm>
            <a:off x="4572000" y="3222625"/>
            <a:ext cx="0" cy="16398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95599" name="Text Box 15"/>
          <p:cNvSpPr txBox="1">
            <a:spLocks noChangeArrowheads="1"/>
          </p:cNvSpPr>
          <p:nvPr/>
        </p:nvSpPr>
        <p:spPr bwMode="auto">
          <a:xfrm>
            <a:off x="4581525" y="4281488"/>
            <a:ext cx="1404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i="1"/>
              <a:t>F</a:t>
            </a:r>
            <a:r>
              <a:rPr lang="eu-ES" sz="1800" baseline="-25000"/>
              <a:t>L,L</a:t>
            </a:r>
            <a:r>
              <a:rPr lang="eu-ES" sz="1800"/>
              <a:t>= 29,4 N</a:t>
            </a:r>
          </a:p>
        </p:txBody>
      </p:sp>
      <p:sp>
        <p:nvSpPr>
          <p:cNvPr id="195600" name="Text Box 16"/>
          <p:cNvSpPr txBox="1">
            <a:spLocks noChangeArrowheads="1"/>
          </p:cNvSpPr>
          <p:nvPr/>
        </p:nvSpPr>
        <p:spPr bwMode="auto">
          <a:xfrm>
            <a:off x="4572000" y="2239963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i="1"/>
              <a:t>F</a:t>
            </a:r>
            <a:r>
              <a:rPr lang="eu-ES" sz="1800" baseline="-25000"/>
              <a:t>M,L</a:t>
            </a:r>
            <a:endParaRPr lang="eu-ES" sz="1800"/>
          </a:p>
        </p:txBody>
      </p:sp>
      <p:sp>
        <p:nvSpPr>
          <p:cNvPr id="195601" name="Rectangle 17"/>
          <p:cNvSpPr>
            <a:spLocks noChangeArrowheads="1"/>
          </p:cNvSpPr>
          <p:nvPr/>
        </p:nvSpPr>
        <p:spPr bwMode="auto">
          <a:xfrm>
            <a:off x="4328318" y="865187"/>
            <a:ext cx="4449763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3 kg liburuarengan zein indarrek eragiten dute?</a:t>
            </a:r>
          </a:p>
        </p:txBody>
      </p:sp>
      <p:sp>
        <p:nvSpPr>
          <p:cNvPr id="195602" name="Line 18"/>
          <p:cNvSpPr>
            <a:spLocks noChangeShapeType="1"/>
          </p:cNvSpPr>
          <p:nvPr/>
        </p:nvSpPr>
        <p:spPr bwMode="auto">
          <a:xfrm flipV="1">
            <a:off x="4510088" y="1644650"/>
            <a:ext cx="0" cy="16398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95603" name="Text Box 19"/>
          <p:cNvSpPr txBox="1">
            <a:spLocks noChangeArrowheads="1"/>
          </p:cNvSpPr>
          <p:nvPr/>
        </p:nvSpPr>
        <p:spPr bwMode="auto">
          <a:xfrm>
            <a:off x="5748338" y="1520825"/>
            <a:ext cx="2265362" cy="5905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i="1"/>
              <a:t>F</a:t>
            </a:r>
            <a:r>
              <a:rPr lang="eu-ES" baseline="-25000"/>
              <a:t>M,L</a:t>
            </a:r>
            <a:r>
              <a:rPr lang="eu-ES"/>
              <a:t>: Mahaiak liburuari.</a:t>
            </a:r>
          </a:p>
          <a:p>
            <a:pPr algn="ctr" eaLnBrk="1" hangingPunct="1"/>
            <a:r>
              <a:rPr lang="eu-ES" i="1"/>
              <a:t>Grabitatorioa</a:t>
            </a:r>
          </a:p>
        </p:txBody>
      </p:sp>
      <p:sp>
        <p:nvSpPr>
          <p:cNvPr id="195604" name="Rectangle 20"/>
          <p:cNvSpPr>
            <a:spLocks noChangeArrowheads="1"/>
          </p:cNvSpPr>
          <p:nvPr/>
        </p:nvSpPr>
        <p:spPr bwMode="auto">
          <a:xfrm>
            <a:off x="4926013" y="2239963"/>
            <a:ext cx="1054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u-ES" sz="1800"/>
              <a:t>= 29,4 N</a:t>
            </a:r>
          </a:p>
        </p:txBody>
      </p:sp>
      <p:sp>
        <p:nvSpPr>
          <p:cNvPr id="195605" name="Text Box 21"/>
          <p:cNvSpPr txBox="1">
            <a:spLocks noChangeArrowheads="1"/>
          </p:cNvSpPr>
          <p:nvPr/>
        </p:nvSpPr>
        <p:spPr bwMode="auto">
          <a:xfrm>
            <a:off x="3495675" y="5570538"/>
            <a:ext cx="2151063" cy="8953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i="1"/>
              <a:t>F</a:t>
            </a:r>
            <a:r>
              <a:rPr lang="eu-ES" baseline="-25000"/>
              <a:t>L,L</a:t>
            </a:r>
            <a:r>
              <a:rPr lang="eu-ES"/>
              <a:t>: Lurrak liburuari.</a:t>
            </a:r>
          </a:p>
          <a:p>
            <a:pPr algn="ctr" eaLnBrk="1" hangingPunct="1"/>
            <a:r>
              <a:rPr lang="eu-ES" sz="2000" i="1"/>
              <a:t>Grabitatorioa</a:t>
            </a:r>
            <a:endParaRPr lang="eu-ES" i="1"/>
          </a:p>
          <a:p>
            <a:pPr algn="ctr" eaLnBrk="1" hangingPunct="1"/>
            <a:r>
              <a:rPr lang="eu-ES"/>
              <a:t> </a:t>
            </a:r>
            <a:r>
              <a:rPr lang="eu-ES" i="1"/>
              <a:t>F</a:t>
            </a:r>
            <a:r>
              <a:rPr lang="eu-ES" baseline="-25000"/>
              <a:t>L,L</a:t>
            </a:r>
            <a:r>
              <a:rPr lang="eu-ES"/>
              <a:t>= 3 · 9,8 = 29,4 N</a:t>
            </a:r>
          </a:p>
        </p:txBody>
      </p:sp>
      <p:sp>
        <p:nvSpPr>
          <p:cNvPr id="195606" name="Rectangle 22"/>
          <p:cNvSpPr>
            <a:spLocks noChangeArrowheads="1"/>
          </p:cNvSpPr>
          <p:nvPr/>
        </p:nvSpPr>
        <p:spPr bwMode="auto">
          <a:xfrm>
            <a:off x="246063" y="1038225"/>
            <a:ext cx="4022337" cy="1816274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u-ES">
                <a:ea typeface="+mn-ea"/>
              </a:rPr>
              <a:t>Gorputza orekan dagoenez, indarren baturak zero izan behar du. </a:t>
            </a:r>
          </a:p>
          <a:p>
            <a:pPr algn="ctr" eaLnBrk="1" hangingPunct="1">
              <a:defRPr/>
            </a:pPr>
            <a:r>
              <a:rPr lang="eu-ES">
                <a:ea typeface="+mn-ea"/>
              </a:rPr>
              <a:t>Mahaiak liburuari egiten dion indarrak balio berdina du y eta lurrak egiten dionarekiko aurkako noranzkoa du.</a:t>
            </a:r>
          </a:p>
          <a:p>
            <a:pPr algn="ctr" eaLnBrk="1" hangingPunct="1">
              <a:defRPr/>
            </a:pPr>
            <a:r>
              <a:rPr lang="eu-ES" i="1">
                <a:ea typeface="+mn-ea"/>
              </a:rPr>
              <a:t>F</a:t>
            </a:r>
            <a:r>
              <a:rPr lang="eu-ES" baseline="-25000">
                <a:ea typeface="+mn-ea"/>
              </a:rPr>
              <a:t>M,L</a:t>
            </a:r>
            <a:r>
              <a:rPr lang="eu-ES">
                <a:ea typeface="+mn-ea"/>
              </a:rPr>
              <a:t> = 29,4 N</a:t>
            </a:r>
          </a:p>
        </p:txBody>
      </p:sp>
      <p:pic>
        <p:nvPicPr>
          <p:cNvPr id="25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2575268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195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5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9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19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95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9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9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98" grpId="0" animBg="1"/>
      <p:bldP spid="195599" grpId="0"/>
      <p:bldP spid="195600" grpId="0"/>
      <p:bldP spid="195601" grpId="0" animBg="1"/>
      <p:bldP spid="195602" grpId="0" animBg="1"/>
      <p:bldP spid="195603" grpId="0" animBg="1"/>
      <p:bldP spid="195604" grpId="0"/>
      <p:bldP spid="195605" grpId="0" animBg="1"/>
      <p:bldP spid="19560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13BAF7A-F1F9-4943-993A-93E712D03529}" type="slidenum">
              <a:rPr lang="eu-ES" sz="1400">
                <a:latin typeface="Times" charset="0"/>
              </a:rPr>
              <a:pPr/>
              <a:t>12</a:t>
            </a:fld>
            <a:endParaRPr lang="eu-ES" sz="1400">
              <a:latin typeface="Times" charset="0"/>
            </a:endParaRPr>
          </a:p>
        </p:txBody>
      </p:sp>
      <p:sp>
        <p:nvSpPr>
          <p:cNvPr id="197635" name="Rectangle 3"/>
          <p:cNvSpPr>
            <a:spLocks noChangeArrowheads="1"/>
          </p:cNvSpPr>
          <p:nvPr/>
        </p:nvSpPr>
        <p:spPr bwMode="auto">
          <a:xfrm>
            <a:off x="838200" y="2808288"/>
            <a:ext cx="3155242" cy="20313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u-ES" dirty="0">
                <a:ea typeface="+mn-ea"/>
              </a:rPr>
              <a:t>Gorputza orekan dagoenez,</a:t>
            </a:r>
          </a:p>
          <a:p>
            <a:pPr algn="ctr" eaLnBrk="1" hangingPunct="1">
              <a:defRPr/>
            </a:pPr>
            <a:r>
              <a:rPr lang="eu-ES" dirty="0">
                <a:ea typeface="+mn-ea"/>
              </a:rPr>
              <a:t> indar guztien batura</a:t>
            </a:r>
          </a:p>
          <a:p>
            <a:pPr algn="ctr" eaLnBrk="1" hangingPunct="1">
              <a:defRPr/>
            </a:pPr>
            <a:r>
              <a:rPr lang="eu-ES" dirty="0">
                <a:ea typeface="+mn-ea"/>
              </a:rPr>
              <a:t>Zero izan behar du. </a:t>
            </a:r>
          </a:p>
          <a:p>
            <a:pPr algn="ctr" eaLnBrk="1" hangingPunct="1">
              <a:defRPr/>
            </a:pPr>
            <a:r>
              <a:rPr lang="eu-ES" dirty="0">
                <a:ea typeface="+mn-ea"/>
              </a:rPr>
              <a:t>Sokak egiten duen indarra </a:t>
            </a:r>
          </a:p>
          <a:p>
            <a:pPr algn="ctr" eaLnBrk="1" hangingPunct="1">
              <a:defRPr/>
            </a:pPr>
            <a:r>
              <a:rPr lang="eu-ES" dirty="0">
                <a:ea typeface="+mn-ea"/>
              </a:rPr>
              <a:t>lurrak egiten duenaren berdina </a:t>
            </a:r>
          </a:p>
          <a:p>
            <a:pPr algn="ctr" eaLnBrk="1" hangingPunct="1">
              <a:defRPr/>
            </a:pPr>
            <a:r>
              <a:rPr lang="eu-ES" dirty="0">
                <a:ea typeface="+mn-ea"/>
              </a:rPr>
              <a:t>eta aurkako noranzkoa du.</a:t>
            </a:r>
          </a:p>
          <a:p>
            <a:pPr algn="ctr" eaLnBrk="1" hangingPunct="1">
              <a:defRPr/>
            </a:pPr>
            <a:r>
              <a:rPr lang="eu-ES" i="1" dirty="0">
                <a:ea typeface="+mn-ea"/>
              </a:rPr>
              <a:t>F</a:t>
            </a:r>
            <a:r>
              <a:rPr lang="eu-ES" baseline="-25000" dirty="0">
                <a:ea typeface="+mn-ea"/>
              </a:rPr>
              <a:t>S,U</a:t>
            </a:r>
            <a:r>
              <a:rPr lang="eu-ES" dirty="0">
                <a:ea typeface="+mn-ea"/>
              </a:rPr>
              <a:t> = 78,4 N</a:t>
            </a:r>
          </a:p>
        </p:txBody>
      </p:sp>
      <p:sp>
        <p:nvSpPr>
          <p:cNvPr id="197636" name="Line 4"/>
          <p:cNvSpPr>
            <a:spLocks noChangeShapeType="1"/>
          </p:cNvSpPr>
          <p:nvPr/>
        </p:nvSpPr>
        <p:spPr bwMode="auto">
          <a:xfrm>
            <a:off x="4562475" y="4702175"/>
            <a:ext cx="0" cy="16398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97637" name="Text Box 5"/>
          <p:cNvSpPr txBox="1">
            <a:spLocks noChangeArrowheads="1"/>
          </p:cNvSpPr>
          <p:nvPr/>
        </p:nvSpPr>
        <p:spPr bwMode="auto">
          <a:xfrm>
            <a:off x="4572000" y="5784850"/>
            <a:ext cx="13001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L,U</a:t>
            </a:r>
            <a:r>
              <a:rPr lang="eu-ES"/>
              <a:t>= 78,4 N</a:t>
            </a:r>
          </a:p>
        </p:txBody>
      </p:sp>
      <p:sp>
        <p:nvSpPr>
          <p:cNvPr id="197638" name="Text Box 6"/>
          <p:cNvSpPr txBox="1">
            <a:spLocks noChangeArrowheads="1"/>
          </p:cNvSpPr>
          <p:nvPr/>
        </p:nvSpPr>
        <p:spPr bwMode="auto">
          <a:xfrm>
            <a:off x="5675313" y="4543425"/>
            <a:ext cx="2601912" cy="8953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i="1"/>
              <a:t>F</a:t>
            </a:r>
            <a:r>
              <a:rPr lang="eu-ES" baseline="-25000"/>
              <a:t>L,U</a:t>
            </a:r>
            <a:r>
              <a:rPr lang="eu-ES"/>
              <a:t>: Lurrak urdaiazpikoari.</a:t>
            </a:r>
          </a:p>
          <a:p>
            <a:pPr algn="ctr" eaLnBrk="1" hangingPunct="1"/>
            <a:r>
              <a:rPr lang="eu-ES" sz="2000" i="1"/>
              <a:t>Grabitatorioa</a:t>
            </a:r>
            <a:endParaRPr lang="eu-ES" i="1"/>
          </a:p>
          <a:p>
            <a:pPr algn="ctr" eaLnBrk="1" hangingPunct="1"/>
            <a:r>
              <a:rPr lang="eu-ES"/>
              <a:t> </a:t>
            </a:r>
            <a:r>
              <a:rPr lang="eu-ES" i="1"/>
              <a:t>F</a:t>
            </a:r>
            <a:r>
              <a:rPr lang="eu-ES" baseline="-25000"/>
              <a:t>T,J</a:t>
            </a:r>
            <a:r>
              <a:rPr lang="eu-ES"/>
              <a:t> = 8 · 9,8 = 78,4 N</a:t>
            </a:r>
          </a:p>
        </p:txBody>
      </p:sp>
      <p:sp>
        <p:nvSpPr>
          <p:cNvPr id="197639" name="Text Box 7"/>
          <p:cNvSpPr txBox="1">
            <a:spLocks noChangeArrowheads="1"/>
          </p:cNvSpPr>
          <p:nvPr/>
        </p:nvSpPr>
        <p:spPr bwMode="auto">
          <a:xfrm>
            <a:off x="4654550" y="1905000"/>
            <a:ext cx="541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S,U</a:t>
            </a:r>
            <a:endParaRPr lang="eu-ES"/>
          </a:p>
        </p:txBody>
      </p:sp>
      <p:sp>
        <p:nvSpPr>
          <p:cNvPr id="197640" name="Line 8"/>
          <p:cNvSpPr>
            <a:spLocks noChangeShapeType="1"/>
          </p:cNvSpPr>
          <p:nvPr/>
        </p:nvSpPr>
        <p:spPr bwMode="auto">
          <a:xfrm flipV="1">
            <a:off x="4576763" y="1838325"/>
            <a:ext cx="0" cy="16398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97641" name="Text Box 9"/>
          <p:cNvSpPr txBox="1">
            <a:spLocks noChangeArrowheads="1"/>
          </p:cNvSpPr>
          <p:nvPr/>
        </p:nvSpPr>
        <p:spPr bwMode="auto">
          <a:xfrm>
            <a:off x="1112838" y="1385888"/>
            <a:ext cx="2605087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i="1"/>
              <a:t>F</a:t>
            </a:r>
            <a:r>
              <a:rPr lang="eu-ES" baseline="-25000"/>
              <a:t>S,U</a:t>
            </a:r>
            <a:r>
              <a:rPr lang="eu-ES"/>
              <a:t>: Sokak urdaiazpikoari.</a:t>
            </a:r>
          </a:p>
          <a:p>
            <a:pPr algn="ctr" eaLnBrk="1" hangingPunct="1"/>
            <a:r>
              <a:rPr lang="eu-ES" sz="2000" i="1"/>
              <a:t>Grabitatorioa</a:t>
            </a:r>
          </a:p>
        </p:txBody>
      </p:sp>
      <p:sp>
        <p:nvSpPr>
          <p:cNvPr id="197642" name="Rectangle 10"/>
          <p:cNvSpPr>
            <a:spLocks noChangeArrowheads="1"/>
          </p:cNvSpPr>
          <p:nvPr/>
        </p:nvSpPr>
        <p:spPr bwMode="auto">
          <a:xfrm>
            <a:off x="5008563" y="1905000"/>
            <a:ext cx="958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u-ES"/>
              <a:t>= 78,4 N</a:t>
            </a:r>
          </a:p>
        </p:txBody>
      </p:sp>
      <p:sp>
        <p:nvSpPr>
          <p:cNvPr id="197643" name="Rectangle 11"/>
          <p:cNvSpPr>
            <a:spLocks noChangeArrowheads="1"/>
          </p:cNvSpPr>
          <p:nvPr/>
        </p:nvSpPr>
        <p:spPr bwMode="auto">
          <a:xfrm>
            <a:off x="3397345" y="842374"/>
            <a:ext cx="5330825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Zintzilikatuta dagoen 0,1 Kg-ko sokan dagoen </a:t>
            </a:r>
          </a:p>
          <a:p>
            <a:pPr algn="ctr" eaLnBrk="1" hangingPunct="1"/>
            <a:r>
              <a:rPr lang="eu-ES"/>
              <a:t>8 kg-ko urdaiazpikoarengan zein indarrek eragiten dute? </a:t>
            </a:r>
          </a:p>
        </p:txBody>
      </p:sp>
      <p:pic>
        <p:nvPicPr>
          <p:cNvPr id="14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4271369" y="3478213"/>
            <a:ext cx="2407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URDAIAZPIKOA ZINTZILIK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0099134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7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7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197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7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97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197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97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97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97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animBg="1"/>
      <p:bldP spid="197636" grpId="0" animBg="1"/>
      <p:bldP spid="197637" grpId="0"/>
      <p:bldP spid="197638" grpId="0" animBg="1"/>
      <p:bldP spid="197639" grpId="0"/>
      <p:bldP spid="197640" grpId="0" animBg="1"/>
      <p:bldP spid="197641" grpId="0" animBg="1"/>
      <p:bldP spid="197642" grpId="0"/>
      <p:bldP spid="19764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7F18FF1-ED54-F141-A386-CE7D0A3821D8}" type="slidenum">
              <a:rPr lang="eu-ES" sz="1400">
                <a:latin typeface="Times" charset="0"/>
              </a:rPr>
              <a:pPr/>
              <a:t>13</a:t>
            </a:fld>
            <a:endParaRPr lang="eu-ES" sz="1400">
              <a:latin typeface="Times" charset="0"/>
            </a:endParaRPr>
          </a:p>
        </p:txBody>
      </p:sp>
      <p:sp>
        <p:nvSpPr>
          <p:cNvPr id="199683" name="Text Box 3"/>
          <p:cNvSpPr txBox="1">
            <a:spLocks noChangeArrowheads="1"/>
          </p:cNvSpPr>
          <p:nvPr/>
        </p:nvSpPr>
        <p:spPr bwMode="auto">
          <a:xfrm>
            <a:off x="1539875" y="1055688"/>
            <a:ext cx="2078038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i="1"/>
              <a:t>F</a:t>
            </a:r>
            <a:r>
              <a:rPr lang="eu-ES" baseline="-25000"/>
              <a:t>S,S</a:t>
            </a:r>
            <a:r>
              <a:rPr lang="eu-ES"/>
              <a:t>: Sabaiak Sokari.</a:t>
            </a:r>
          </a:p>
          <a:p>
            <a:pPr algn="ctr" eaLnBrk="1" hangingPunct="1"/>
            <a:r>
              <a:rPr lang="eu-ES" sz="2000" i="1"/>
              <a:t>Grabitatorioa</a:t>
            </a:r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2174875" y="5519737"/>
            <a:ext cx="5026414" cy="12017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u-ES">
                <a:ea typeface="+mn-ea"/>
              </a:rPr>
              <a:t>Orekan dagoenez, indar guztien batura zero da.</a:t>
            </a:r>
          </a:p>
          <a:p>
            <a:pPr algn="ctr" eaLnBrk="1" hangingPunct="1">
              <a:defRPr/>
            </a:pPr>
            <a:r>
              <a:rPr lang="eu-ES">
                <a:ea typeface="+mn-ea"/>
              </a:rPr>
              <a:t>Sabaiaren indarrak balio berdina du eta Lurrak eta </a:t>
            </a:r>
          </a:p>
          <a:p>
            <a:pPr algn="ctr" eaLnBrk="1" hangingPunct="1">
              <a:defRPr/>
            </a:pPr>
            <a:r>
              <a:rPr lang="eu-ES">
                <a:ea typeface="+mn-ea"/>
              </a:rPr>
              <a:t>urdaiazpikoaren baturaren aurkako noranzkoa a du.</a:t>
            </a:r>
          </a:p>
          <a:p>
            <a:pPr algn="ctr" eaLnBrk="1" hangingPunct="1">
              <a:defRPr/>
            </a:pPr>
            <a:r>
              <a:rPr lang="eu-ES" i="1">
                <a:ea typeface="+mn-ea"/>
              </a:rPr>
              <a:t>F</a:t>
            </a:r>
            <a:r>
              <a:rPr lang="eu-ES" baseline="-25000">
                <a:ea typeface="+mn-ea"/>
              </a:rPr>
              <a:t>S,S</a:t>
            </a:r>
            <a:r>
              <a:rPr lang="eu-ES">
                <a:ea typeface="+mn-ea"/>
              </a:rPr>
              <a:t> = 78,4 + 1,0 = 79,4 N</a:t>
            </a:r>
          </a:p>
        </p:txBody>
      </p:sp>
      <p:sp>
        <p:nvSpPr>
          <p:cNvPr id="199685" name="Line 5"/>
          <p:cNvSpPr>
            <a:spLocks noChangeShapeType="1"/>
          </p:cNvSpPr>
          <p:nvPr/>
        </p:nvSpPr>
        <p:spPr bwMode="auto">
          <a:xfrm>
            <a:off x="4552950" y="3346450"/>
            <a:ext cx="0" cy="16398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99686" name="Text Box 6"/>
          <p:cNvSpPr txBox="1">
            <a:spLocks noChangeArrowheads="1"/>
          </p:cNvSpPr>
          <p:nvPr/>
        </p:nvSpPr>
        <p:spPr bwMode="auto">
          <a:xfrm>
            <a:off x="4552950" y="4429125"/>
            <a:ext cx="1316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U,S</a:t>
            </a:r>
            <a:r>
              <a:rPr lang="eu-ES"/>
              <a:t>= 78,4 N</a:t>
            </a:r>
          </a:p>
        </p:txBody>
      </p:sp>
      <p:sp>
        <p:nvSpPr>
          <p:cNvPr id="199687" name="Text Box 7"/>
          <p:cNvSpPr txBox="1">
            <a:spLocks noChangeArrowheads="1"/>
          </p:cNvSpPr>
          <p:nvPr/>
        </p:nvSpPr>
        <p:spPr bwMode="auto">
          <a:xfrm>
            <a:off x="541338" y="2538413"/>
            <a:ext cx="3097212" cy="8953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i="1"/>
              <a:t>F</a:t>
            </a:r>
            <a:r>
              <a:rPr lang="eu-ES" i="1" baseline="-25000"/>
              <a:t>L,S</a:t>
            </a:r>
            <a:r>
              <a:rPr lang="eu-ES"/>
              <a:t>: Lurrak sokari</a:t>
            </a:r>
          </a:p>
          <a:p>
            <a:pPr algn="ctr"/>
            <a:r>
              <a:rPr lang="eu-ES" sz="2000" i="1"/>
              <a:t>Grabitatorioa</a:t>
            </a:r>
          </a:p>
          <a:p>
            <a:pPr algn="ctr"/>
            <a:r>
              <a:rPr lang="eu-ES"/>
              <a:t> </a:t>
            </a:r>
            <a:r>
              <a:rPr lang="eu-ES" i="1"/>
              <a:t>F</a:t>
            </a:r>
            <a:r>
              <a:rPr lang="eu-ES" baseline="-25000"/>
              <a:t>L,S</a:t>
            </a:r>
            <a:r>
              <a:rPr lang="eu-ES"/>
              <a:t> = 0,1 · 9,8 = 0,98 N </a:t>
            </a:r>
            <a:r>
              <a:rPr lang="eu-ES">
                <a:cs typeface="Arial" charset="0"/>
              </a:rPr>
              <a:t>≈ 1,0 N</a:t>
            </a:r>
          </a:p>
        </p:txBody>
      </p:sp>
      <p:sp>
        <p:nvSpPr>
          <p:cNvPr id="199688" name="Text Box 8"/>
          <p:cNvSpPr txBox="1">
            <a:spLocks noChangeArrowheads="1"/>
          </p:cNvSpPr>
          <p:nvPr/>
        </p:nvSpPr>
        <p:spPr bwMode="auto">
          <a:xfrm>
            <a:off x="4686300" y="1460500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S,S</a:t>
            </a:r>
            <a:endParaRPr lang="eu-ES"/>
          </a:p>
        </p:txBody>
      </p:sp>
      <p:sp>
        <p:nvSpPr>
          <p:cNvPr id="199689" name="Line 9"/>
          <p:cNvSpPr>
            <a:spLocks noChangeShapeType="1"/>
          </p:cNvSpPr>
          <p:nvPr/>
        </p:nvSpPr>
        <p:spPr bwMode="auto">
          <a:xfrm flipV="1">
            <a:off x="4557713" y="854075"/>
            <a:ext cx="0" cy="16398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99690" name="Rectangle 10"/>
          <p:cNvSpPr>
            <a:spLocks noChangeArrowheads="1"/>
          </p:cNvSpPr>
          <p:nvPr/>
        </p:nvSpPr>
        <p:spPr bwMode="auto">
          <a:xfrm>
            <a:off x="5040313" y="1441450"/>
            <a:ext cx="9794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u-ES" sz="1800"/>
              <a:t>= </a:t>
            </a:r>
            <a:r>
              <a:rPr lang="eu-ES"/>
              <a:t>79,4 N</a:t>
            </a:r>
          </a:p>
        </p:txBody>
      </p:sp>
      <p:sp>
        <p:nvSpPr>
          <p:cNvPr id="199691" name="Rectangle 11"/>
          <p:cNvSpPr>
            <a:spLocks noChangeArrowheads="1"/>
          </p:cNvSpPr>
          <p:nvPr/>
        </p:nvSpPr>
        <p:spPr bwMode="auto">
          <a:xfrm>
            <a:off x="2659063" y="230188"/>
            <a:ext cx="3862387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dirty="0"/>
              <a:t>Sokarengan zein indarrek eragiten dute?</a:t>
            </a:r>
          </a:p>
        </p:txBody>
      </p:sp>
      <p:sp>
        <p:nvSpPr>
          <p:cNvPr id="199692" name="Line 12"/>
          <p:cNvSpPr>
            <a:spLocks noChangeShapeType="1"/>
          </p:cNvSpPr>
          <p:nvPr/>
        </p:nvSpPr>
        <p:spPr bwMode="auto">
          <a:xfrm>
            <a:off x="4556125" y="2728913"/>
            <a:ext cx="0" cy="263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99693" name="Text Box 13"/>
          <p:cNvSpPr txBox="1">
            <a:spLocks noChangeArrowheads="1"/>
          </p:cNvSpPr>
          <p:nvPr/>
        </p:nvSpPr>
        <p:spPr bwMode="auto">
          <a:xfrm>
            <a:off x="4665663" y="2662238"/>
            <a:ext cx="11795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L,S</a:t>
            </a:r>
            <a:r>
              <a:rPr lang="eu-ES"/>
              <a:t>= 1,0 N</a:t>
            </a:r>
          </a:p>
        </p:txBody>
      </p:sp>
      <p:sp>
        <p:nvSpPr>
          <p:cNvPr id="199694" name="Text Box 14"/>
          <p:cNvSpPr txBox="1">
            <a:spLocks noChangeArrowheads="1"/>
          </p:cNvSpPr>
          <p:nvPr/>
        </p:nvSpPr>
        <p:spPr bwMode="auto">
          <a:xfrm>
            <a:off x="3478213" y="2600325"/>
            <a:ext cx="79375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u-ES" sz="1200">
                <a:ea typeface="+mn-ea"/>
              </a:rPr>
              <a:t>Ez dago </a:t>
            </a:r>
          </a:p>
          <a:p>
            <a:pPr eaLnBrk="1" hangingPunct="1">
              <a:defRPr/>
            </a:pPr>
            <a:r>
              <a:rPr lang="eu-ES" sz="1200">
                <a:ea typeface="+mn-ea"/>
              </a:rPr>
              <a:t>eskalan</a:t>
            </a:r>
          </a:p>
        </p:txBody>
      </p:sp>
      <p:sp>
        <p:nvSpPr>
          <p:cNvPr id="199695" name="Text Box 15"/>
          <p:cNvSpPr txBox="1">
            <a:spLocks noChangeArrowheads="1"/>
          </p:cNvSpPr>
          <p:nvPr/>
        </p:nvSpPr>
        <p:spPr bwMode="auto">
          <a:xfrm>
            <a:off x="5324475" y="3117850"/>
            <a:ext cx="3589338" cy="11398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i="1"/>
              <a:t>F</a:t>
            </a:r>
            <a:r>
              <a:rPr lang="eu-ES" baseline="-25000"/>
              <a:t>U,S</a:t>
            </a:r>
            <a:r>
              <a:rPr lang="eu-ES"/>
              <a:t>: Urdaiazpikoak sokari </a:t>
            </a:r>
          </a:p>
          <a:p>
            <a:pPr algn="ctr" eaLnBrk="1" hangingPunct="1"/>
            <a:r>
              <a:rPr lang="eu-ES" sz="2000" i="1"/>
              <a:t>Grabitatorioa</a:t>
            </a:r>
            <a:endParaRPr lang="eu-ES" i="1"/>
          </a:p>
          <a:p>
            <a:pPr algn="ctr" eaLnBrk="1" hangingPunct="1"/>
            <a:r>
              <a:rPr lang="eu-ES"/>
              <a:t>Sokak urdaiazpikoari egiten dionaren </a:t>
            </a:r>
          </a:p>
          <a:p>
            <a:pPr algn="ctr" eaLnBrk="1" hangingPunct="1"/>
            <a:r>
              <a:rPr lang="eu-ES"/>
              <a:t>berdina da</a:t>
            </a:r>
            <a:r>
              <a:rPr lang="eu-ES" i="1"/>
              <a:t>, </a:t>
            </a:r>
            <a:r>
              <a:rPr lang="eu-ES"/>
              <a:t>78,4 N</a:t>
            </a:r>
          </a:p>
        </p:txBody>
      </p:sp>
      <p:pic>
        <p:nvPicPr>
          <p:cNvPr id="18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CuadroTexto 21"/>
          <p:cNvSpPr txBox="1"/>
          <p:nvPr/>
        </p:nvSpPr>
        <p:spPr>
          <a:xfrm>
            <a:off x="3836691" y="3067050"/>
            <a:ext cx="2407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URDAIAZPIKOA ZINTZILIK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3795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9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199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9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1996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996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99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996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996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996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199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9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99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9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1996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96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996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96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996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96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996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96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99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000"/>
                                        <p:tgtEl>
                                          <p:spTgt spid="199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99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9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99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99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3" grpId="0" animBg="1"/>
      <p:bldP spid="199684" grpId="0" animBg="1"/>
      <p:bldP spid="199685" grpId="0" animBg="1"/>
      <p:bldP spid="199686" grpId="0"/>
      <p:bldP spid="199687" grpId="0" animBg="1"/>
      <p:bldP spid="199687" grpId="1" animBg="1"/>
      <p:bldP spid="199688" grpId="0"/>
      <p:bldP spid="199689" grpId="0" animBg="1"/>
      <p:bldP spid="199690" grpId="0"/>
      <p:bldP spid="199691" grpId="0" animBg="1"/>
      <p:bldP spid="199692" grpId="0" animBg="1"/>
      <p:bldP spid="199693" grpId="0"/>
      <p:bldP spid="199694" grpId="0" animBg="1"/>
      <p:bldP spid="199695" grpId="0" build="p" animBg="1"/>
      <p:bldP spid="199695" grpId="1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1D92037-F12E-D749-AC12-285FB8857D2C}" type="slidenum">
              <a:rPr lang="eu-ES" sz="1400">
                <a:latin typeface="Times" charset="0"/>
              </a:rPr>
              <a:pPr/>
              <a:t>14</a:t>
            </a:fld>
            <a:endParaRPr lang="eu-ES" sz="1400">
              <a:latin typeface="Times" charset="0"/>
            </a:endParaRPr>
          </a:p>
        </p:txBody>
      </p:sp>
      <p:sp>
        <p:nvSpPr>
          <p:cNvPr id="201731" name="Text Box 3"/>
          <p:cNvSpPr txBox="1">
            <a:spLocks noChangeArrowheads="1"/>
          </p:cNvSpPr>
          <p:nvPr/>
        </p:nvSpPr>
        <p:spPr bwMode="auto">
          <a:xfrm>
            <a:off x="212725" y="2198688"/>
            <a:ext cx="2319338" cy="8953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i="1"/>
              <a:t>F</a:t>
            </a:r>
            <a:r>
              <a:rPr lang="eu-ES" baseline="-25000"/>
              <a:t>Z,S</a:t>
            </a:r>
            <a:r>
              <a:rPr lang="eu-ES"/>
              <a:t>: Zutabeak sabaiari </a:t>
            </a:r>
          </a:p>
          <a:p>
            <a:pPr algn="ctr" eaLnBrk="1" hangingPunct="1"/>
            <a:r>
              <a:rPr lang="eu-ES"/>
              <a:t>egiten dion indarra</a:t>
            </a:r>
          </a:p>
          <a:p>
            <a:pPr algn="ctr" eaLnBrk="1" hangingPunct="1"/>
            <a:r>
              <a:rPr lang="eu-ES" sz="2000" i="1"/>
              <a:t>Grabitatorioa</a:t>
            </a:r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685800" y="4844625"/>
            <a:ext cx="7580353" cy="1200329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 eaLnBrk="1" hangingPunct="1"/>
            <a:r>
              <a:rPr lang="eu-ES"/>
              <a:t>Zutabeak sabaiari egiten dion indarra</a:t>
            </a:r>
          </a:p>
          <a:p>
            <a:pPr algn="ctr" eaLnBrk="1" hangingPunct="1"/>
            <a:r>
              <a:rPr lang="eu-ES"/>
              <a:t> berdina da intentsitatean (Lurrak egiten duena –grabitatorioa- + Sokak sabaiari) </a:t>
            </a:r>
          </a:p>
          <a:p>
            <a:pPr algn="ctr" eaLnBrk="1" hangingPunct="1"/>
            <a:r>
              <a:rPr lang="eu-ES"/>
              <a:t>eta noranzkoa kontrakoa duena da,</a:t>
            </a:r>
          </a:p>
        </p:txBody>
      </p:sp>
      <p:sp>
        <p:nvSpPr>
          <p:cNvPr id="201733" name="Text Box 5"/>
          <p:cNvSpPr txBox="1">
            <a:spLocks noChangeArrowheads="1"/>
          </p:cNvSpPr>
          <p:nvPr/>
        </p:nvSpPr>
        <p:spPr bwMode="auto">
          <a:xfrm>
            <a:off x="4697413" y="2703513"/>
            <a:ext cx="1317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C,t</a:t>
            </a:r>
            <a:r>
              <a:rPr lang="eu-ES"/>
              <a:t> = 79,4 N</a:t>
            </a: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2576513" y="1025525"/>
            <a:ext cx="4030662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Sabaiarengan zein indarrek eragiten dute?</a:t>
            </a:r>
          </a:p>
        </p:txBody>
      </p:sp>
      <p:sp>
        <p:nvSpPr>
          <p:cNvPr id="201735" name="Text Box 7"/>
          <p:cNvSpPr txBox="1">
            <a:spLocks noChangeArrowheads="1"/>
          </p:cNvSpPr>
          <p:nvPr/>
        </p:nvSpPr>
        <p:spPr bwMode="auto">
          <a:xfrm>
            <a:off x="2182813" y="696913"/>
            <a:ext cx="4765675" cy="8953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i="1"/>
              <a:t>F</a:t>
            </a:r>
            <a:r>
              <a:rPr lang="eu-ES" baseline="-25000"/>
              <a:t>S,S</a:t>
            </a:r>
            <a:r>
              <a:rPr lang="eu-ES"/>
              <a:t> Sokak sabaiari egiten dion indarra. </a:t>
            </a:r>
          </a:p>
          <a:p>
            <a:pPr algn="ctr" eaLnBrk="1" hangingPunct="1"/>
            <a:r>
              <a:rPr lang="eu-ES" sz="2000" i="1"/>
              <a:t>Grabitatorioa</a:t>
            </a:r>
            <a:endParaRPr lang="eu-ES" i="1"/>
          </a:p>
          <a:p>
            <a:pPr algn="ctr" eaLnBrk="1" hangingPunct="1"/>
            <a:r>
              <a:rPr lang="eu-ES"/>
              <a:t>Sabaiak sokari egiten dionaren berdina da, 79,4 N.</a:t>
            </a:r>
          </a:p>
        </p:txBody>
      </p:sp>
      <p:sp>
        <p:nvSpPr>
          <p:cNvPr id="120841" name="Rectangle 8"/>
          <p:cNvSpPr>
            <a:spLocks noChangeArrowheads="1"/>
          </p:cNvSpPr>
          <p:nvPr/>
        </p:nvSpPr>
        <p:spPr bwMode="auto">
          <a:xfrm>
            <a:off x="2670175" y="2320925"/>
            <a:ext cx="3800475" cy="88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1737" name="Line 9"/>
          <p:cNvSpPr>
            <a:spLocks noChangeShapeType="1"/>
          </p:cNvSpPr>
          <p:nvPr/>
        </p:nvSpPr>
        <p:spPr bwMode="auto">
          <a:xfrm>
            <a:off x="4568825" y="2363788"/>
            <a:ext cx="0" cy="16398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1738" name="Rectangle 10" descr="Mármol blanco"/>
          <p:cNvSpPr>
            <a:spLocks noChangeArrowheads="1"/>
          </p:cNvSpPr>
          <p:nvPr/>
        </p:nvSpPr>
        <p:spPr bwMode="auto">
          <a:xfrm>
            <a:off x="2649538" y="2401888"/>
            <a:ext cx="254000" cy="2478087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1739" name="Rectangle 11" descr="Mármol blanco"/>
          <p:cNvSpPr>
            <a:spLocks noChangeArrowheads="1"/>
          </p:cNvSpPr>
          <p:nvPr/>
        </p:nvSpPr>
        <p:spPr bwMode="auto">
          <a:xfrm>
            <a:off x="6237288" y="2401888"/>
            <a:ext cx="254000" cy="2459037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1740" name="Line 12"/>
          <p:cNvSpPr>
            <a:spLocks noChangeShapeType="1"/>
          </p:cNvSpPr>
          <p:nvPr/>
        </p:nvSpPr>
        <p:spPr bwMode="auto">
          <a:xfrm flipV="1">
            <a:off x="2773363" y="1458913"/>
            <a:ext cx="0" cy="898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1741" name="Line 13"/>
          <p:cNvSpPr>
            <a:spLocks noChangeShapeType="1"/>
          </p:cNvSpPr>
          <p:nvPr/>
        </p:nvSpPr>
        <p:spPr bwMode="auto">
          <a:xfrm flipV="1">
            <a:off x="6369050" y="1465263"/>
            <a:ext cx="0" cy="898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pic>
        <p:nvPicPr>
          <p:cNvPr id="16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0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CuadroTexto 19"/>
          <p:cNvSpPr txBox="1"/>
          <p:nvPr/>
        </p:nvSpPr>
        <p:spPr>
          <a:xfrm>
            <a:off x="3729038" y="4029295"/>
            <a:ext cx="2407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URDAIAZPIKOA ZINTZILIK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75033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1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1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201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1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017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1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01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01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201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201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1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 animBg="1"/>
      <p:bldP spid="201732" grpId="0" animBg="1"/>
      <p:bldP spid="201733" grpId="0"/>
      <p:bldP spid="201734" grpId="0" animBg="1"/>
      <p:bldP spid="201735" grpId="0" animBg="1"/>
      <p:bldP spid="201735" grpId="1" animBg="1"/>
      <p:bldP spid="201737" grpId="0" animBg="1"/>
      <p:bldP spid="201738" grpId="0" animBg="1"/>
      <p:bldP spid="201739" grpId="0" animBg="1"/>
      <p:bldP spid="201740" grpId="0" animBg="1"/>
      <p:bldP spid="2017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ECCE70B-2D9E-F74C-9225-018194DFF91C}" type="slidenum">
              <a:rPr lang="eu-ES" sz="1400">
                <a:latin typeface="Times" charset="0"/>
              </a:rPr>
              <a:pPr/>
              <a:t>15</a:t>
            </a:fld>
            <a:endParaRPr lang="eu-ES" sz="1400">
              <a:latin typeface="Times" charset="0"/>
            </a:endParaRPr>
          </a:p>
        </p:txBody>
      </p:sp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1020472" y="2287785"/>
            <a:ext cx="6264856" cy="646331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u-ES" dirty="0"/>
              <a:t>Ormari lotutako </a:t>
            </a:r>
            <a:r>
              <a:rPr lang="eu-ES" dirty="0" smtClean="0"/>
              <a:t>soka </a:t>
            </a:r>
            <a:r>
              <a:rPr lang="eu-ES" dirty="0"/>
              <a:t>tiratzen ari den 70 kg-ko pertsonari zein indarrek eragiten diote? </a:t>
            </a:r>
          </a:p>
        </p:txBody>
      </p:sp>
      <p:pic>
        <p:nvPicPr>
          <p:cNvPr id="6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8642619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03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CA3FC83-FE00-6B43-916A-08281E6858F8}" type="slidenum">
              <a:rPr lang="eu-ES" sz="1400">
                <a:latin typeface="Times" charset="0"/>
              </a:rPr>
              <a:pPr/>
              <a:t>16</a:t>
            </a:fld>
            <a:endParaRPr lang="eu-ES" sz="1400">
              <a:latin typeface="Times" charset="0"/>
            </a:endParaRPr>
          </a:p>
        </p:txBody>
      </p:sp>
      <p:sp>
        <p:nvSpPr>
          <p:cNvPr id="205826" name="Text Box 2"/>
          <p:cNvSpPr txBox="1">
            <a:spLocks noChangeArrowheads="1"/>
          </p:cNvSpPr>
          <p:nvPr/>
        </p:nvSpPr>
        <p:spPr bwMode="auto">
          <a:xfrm>
            <a:off x="3440113" y="1066800"/>
            <a:ext cx="2290762" cy="346075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u-ES">
                <a:ea typeface="+mn-ea"/>
              </a:rPr>
              <a:t>Norabide horizontalean</a:t>
            </a:r>
          </a:p>
        </p:txBody>
      </p:sp>
      <p:sp>
        <p:nvSpPr>
          <p:cNvPr id="205827" name="Text Box 3"/>
          <p:cNvSpPr txBox="1">
            <a:spLocks noChangeArrowheads="1"/>
          </p:cNvSpPr>
          <p:nvPr/>
        </p:nvSpPr>
        <p:spPr bwMode="auto">
          <a:xfrm>
            <a:off x="4918075" y="2105025"/>
            <a:ext cx="3916363" cy="13843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i="1"/>
              <a:t>F</a:t>
            </a:r>
            <a:r>
              <a:rPr lang="eu-ES" baseline="-25000"/>
              <a:t>S,P</a:t>
            </a:r>
            <a:r>
              <a:rPr lang="eu-ES"/>
              <a:t>: Zoruak pertsonari egiten dion indarra.</a:t>
            </a:r>
          </a:p>
          <a:p>
            <a:pPr algn="ctr"/>
            <a:r>
              <a:rPr lang="eu-ES" sz="2000" i="1"/>
              <a:t>Grabitatorioa</a:t>
            </a:r>
            <a:r>
              <a:rPr lang="eu-ES" sz="2000"/>
              <a:t> </a:t>
            </a:r>
          </a:p>
          <a:p>
            <a:pPr algn="ctr"/>
            <a:r>
              <a:rPr lang="eu-ES"/>
              <a:t>Pertsona orekan badago bere balioak 686 N izan behar du.</a:t>
            </a: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353518" y="186422"/>
            <a:ext cx="8163420" cy="646331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u-ES"/>
              <a:t>Ormari lotutako soka tiratzen ari den 70 kg-ko pertsonari zein indarrek eragiten diote?</a:t>
            </a:r>
          </a:p>
        </p:txBody>
      </p:sp>
      <p:sp>
        <p:nvSpPr>
          <p:cNvPr id="205830" name="Line 6"/>
          <p:cNvSpPr>
            <a:spLocks noChangeShapeType="1"/>
          </p:cNvSpPr>
          <p:nvPr/>
        </p:nvSpPr>
        <p:spPr bwMode="auto">
          <a:xfrm>
            <a:off x="2192338" y="2906713"/>
            <a:ext cx="0" cy="15827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5831" name="Text Box 7"/>
          <p:cNvSpPr txBox="1">
            <a:spLocks noChangeArrowheads="1"/>
          </p:cNvSpPr>
          <p:nvPr/>
        </p:nvSpPr>
        <p:spPr bwMode="auto">
          <a:xfrm>
            <a:off x="2289175" y="4148138"/>
            <a:ext cx="1235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L,P</a:t>
            </a:r>
            <a:r>
              <a:rPr lang="eu-ES"/>
              <a:t>= 686 N</a:t>
            </a:r>
          </a:p>
        </p:txBody>
      </p:sp>
      <p:sp>
        <p:nvSpPr>
          <p:cNvPr id="205832" name="Text Box 8"/>
          <p:cNvSpPr txBox="1">
            <a:spLocks noChangeArrowheads="1"/>
          </p:cNvSpPr>
          <p:nvPr/>
        </p:nvSpPr>
        <p:spPr bwMode="auto">
          <a:xfrm>
            <a:off x="704850" y="5064125"/>
            <a:ext cx="3916363" cy="8953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i="1"/>
              <a:t>F</a:t>
            </a:r>
            <a:r>
              <a:rPr lang="eu-ES" baseline="-25000"/>
              <a:t>L,P</a:t>
            </a:r>
            <a:r>
              <a:rPr lang="eu-ES"/>
              <a:t>: Lurrak pertsonari egiten dion indarra</a:t>
            </a:r>
          </a:p>
          <a:p>
            <a:pPr algn="ctr"/>
            <a:r>
              <a:rPr lang="eu-ES" sz="2000" i="1"/>
              <a:t>Grabitatorioa</a:t>
            </a:r>
          </a:p>
          <a:p>
            <a:pPr algn="ctr"/>
            <a:r>
              <a:rPr lang="eu-ES"/>
              <a:t> </a:t>
            </a:r>
            <a:r>
              <a:rPr lang="eu-ES" i="1"/>
              <a:t>F</a:t>
            </a:r>
            <a:r>
              <a:rPr lang="eu-ES" baseline="-25000"/>
              <a:t>L,P</a:t>
            </a:r>
            <a:r>
              <a:rPr lang="eu-ES"/>
              <a:t> = 70 · 9,8 = 686 N</a:t>
            </a:r>
          </a:p>
        </p:txBody>
      </p:sp>
      <p:sp>
        <p:nvSpPr>
          <p:cNvPr id="205833" name="Line 9"/>
          <p:cNvSpPr>
            <a:spLocks noChangeShapeType="1"/>
          </p:cNvSpPr>
          <p:nvPr/>
        </p:nvSpPr>
        <p:spPr bwMode="auto">
          <a:xfrm flipV="1">
            <a:off x="1966913" y="3030538"/>
            <a:ext cx="0" cy="796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5834" name="Line 10"/>
          <p:cNvSpPr>
            <a:spLocks noChangeShapeType="1"/>
          </p:cNvSpPr>
          <p:nvPr/>
        </p:nvSpPr>
        <p:spPr bwMode="auto">
          <a:xfrm flipV="1">
            <a:off x="2633663" y="3030538"/>
            <a:ext cx="0" cy="796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5835" name="Text Box 11"/>
          <p:cNvSpPr txBox="1">
            <a:spLocks noChangeArrowheads="1"/>
          </p:cNvSpPr>
          <p:nvPr/>
        </p:nvSpPr>
        <p:spPr bwMode="auto">
          <a:xfrm>
            <a:off x="2738438" y="3092450"/>
            <a:ext cx="1243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Z,P</a:t>
            </a:r>
            <a:r>
              <a:rPr lang="eu-ES"/>
              <a:t>= 343 N</a:t>
            </a:r>
          </a:p>
        </p:txBody>
      </p:sp>
      <p:sp>
        <p:nvSpPr>
          <p:cNvPr id="205836" name="Text Box 12"/>
          <p:cNvSpPr txBox="1">
            <a:spLocks noChangeArrowheads="1"/>
          </p:cNvSpPr>
          <p:nvPr/>
        </p:nvSpPr>
        <p:spPr bwMode="auto">
          <a:xfrm>
            <a:off x="622300" y="3092450"/>
            <a:ext cx="1243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Z,P</a:t>
            </a:r>
            <a:r>
              <a:rPr lang="eu-ES"/>
              <a:t>= 343 N</a:t>
            </a:r>
          </a:p>
        </p:txBody>
      </p:sp>
      <p:sp>
        <p:nvSpPr>
          <p:cNvPr id="205837" name="Rectangle 13"/>
          <p:cNvSpPr>
            <a:spLocks noChangeArrowheads="1"/>
          </p:cNvSpPr>
          <p:nvPr/>
        </p:nvSpPr>
        <p:spPr bwMode="auto">
          <a:xfrm>
            <a:off x="4919663" y="3590925"/>
            <a:ext cx="3917950" cy="10795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u-ES"/>
              <a:t>Si suponemos que se reparte por igual en ambos pies, la fuerza sobre cada uno será</a:t>
            </a:r>
          </a:p>
          <a:p>
            <a:pPr algn="ctr" eaLnBrk="1" hangingPunct="1"/>
            <a:r>
              <a:rPr lang="eu-ES" i="1"/>
              <a:t>F</a:t>
            </a:r>
            <a:r>
              <a:rPr lang="eu-ES" baseline="-25000"/>
              <a:t>S,P</a:t>
            </a:r>
            <a:r>
              <a:rPr lang="eu-ES"/>
              <a:t> = 343 N</a:t>
            </a:r>
          </a:p>
        </p:txBody>
      </p:sp>
      <p:sp>
        <p:nvSpPr>
          <p:cNvPr id="205838" name="Rectangle 14"/>
          <p:cNvSpPr>
            <a:spLocks noChangeArrowheads="1"/>
          </p:cNvSpPr>
          <p:nvPr/>
        </p:nvSpPr>
        <p:spPr bwMode="auto">
          <a:xfrm>
            <a:off x="5794375" y="2420938"/>
            <a:ext cx="218122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u-ES" i="1"/>
              <a:t>F</a:t>
            </a:r>
            <a:r>
              <a:rPr lang="eu-ES" baseline="-25000"/>
              <a:t>S,P</a:t>
            </a:r>
            <a:r>
              <a:rPr lang="eu-ES"/>
              <a:t>: Sokak pertsonari</a:t>
            </a:r>
            <a:endParaRPr lang="eu-ES" baseline="-25000"/>
          </a:p>
          <a:p>
            <a:pPr algn="ctr" eaLnBrk="1" hangingPunct="1"/>
            <a:r>
              <a:rPr lang="eu-ES" sz="2000" i="1"/>
              <a:t>Grabitatorioa</a:t>
            </a:r>
          </a:p>
        </p:txBody>
      </p:sp>
      <p:sp>
        <p:nvSpPr>
          <p:cNvPr id="205839" name="Line 15"/>
          <p:cNvSpPr>
            <a:spLocks noChangeShapeType="1"/>
          </p:cNvSpPr>
          <p:nvPr/>
        </p:nvSpPr>
        <p:spPr bwMode="auto">
          <a:xfrm>
            <a:off x="2705100" y="2743200"/>
            <a:ext cx="10239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5840" name="Text Box 16"/>
          <p:cNvSpPr txBox="1">
            <a:spLocks noChangeArrowheads="1"/>
          </p:cNvSpPr>
          <p:nvPr/>
        </p:nvSpPr>
        <p:spPr bwMode="auto">
          <a:xfrm>
            <a:off x="3152775" y="2338388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S,P</a:t>
            </a:r>
            <a:endParaRPr lang="eu-ES"/>
          </a:p>
        </p:txBody>
      </p:sp>
      <p:sp>
        <p:nvSpPr>
          <p:cNvPr id="205841" name="Line 17"/>
          <p:cNvSpPr>
            <a:spLocks noChangeShapeType="1"/>
          </p:cNvSpPr>
          <p:nvPr/>
        </p:nvSpPr>
        <p:spPr bwMode="auto">
          <a:xfrm flipH="1">
            <a:off x="2179638" y="3883025"/>
            <a:ext cx="5222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5842" name="Line 18"/>
          <p:cNvSpPr>
            <a:spLocks noChangeShapeType="1"/>
          </p:cNvSpPr>
          <p:nvPr/>
        </p:nvSpPr>
        <p:spPr bwMode="auto">
          <a:xfrm flipH="1">
            <a:off x="1411288" y="3860800"/>
            <a:ext cx="5222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5843" name="Text Box 19"/>
          <p:cNvSpPr txBox="1">
            <a:spLocks noChangeArrowheads="1"/>
          </p:cNvSpPr>
          <p:nvPr/>
        </p:nvSpPr>
        <p:spPr bwMode="auto">
          <a:xfrm>
            <a:off x="1543050" y="3884613"/>
            <a:ext cx="381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400" i="1"/>
              <a:t>F</a:t>
            </a:r>
            <a:r>
              <a:rPr lang="eu-ES" sz="1400" baseline="-25000"/>
              <a:t>ZM,P</a:t>
            </a:r>
            <a:endParaRPr lang="eu-ES" sz="1400"/>
          </a:p>
        </p:txBody>
      </p:sp>
      <p:sp>
        <p:nvSpPr>
          <p:cNvPr id="205844" name="Text Box 20"/>
          <p:cNvSpPr txBox="1">
            <a:spLocks noChangeArrowheads="1"/>
          </p:cNvSpPr>
          <p:nvPr/>
        </p:nvSpPr>
        <p:spPr bwMode="auto">
          <a:xfrm>
            <a:off x="2300288" y="3927475"/>
            <a:ext cx="381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400" i="1"/>
              <a:t>F</a:t>
            </a:r>
            <a:r>
              <a:rPr lang="eu-ES" sz="1400" baseline="-25000"/>
              <a:t>ZM,P</a:t>
            </a:r>
            <a:endParaRPr lang="eu-ES" sz="1400"/>
          </a:p>
        </p:txBody>
      </p:sp>
      <p:sp>
        <p:nvSpPr>
          <p:cNvPr id="205845" name="Rectangle 21"/>
          <p:cNvSpPr>
            <a:spLocks noChangeArrowheads="1"/>
          </p:cNvSpPr>
          <p:nvPr/>
        </p:nvSpPr>
        <p:spPr bwMode="auto">
          <a:xfrm>
            <a:off x="4889499" y="3584575"/>
            <a:ext cx="4048125" cy="206210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u-ES"/>
              <a:t>Pertsona orekan badago, sokak pertsonari egiten dion indarraren kontrako noranzkoan beste indarra dago.</a:t>
            </a:r>
          </a:p>
          <a:p>
            <a:pPr algn="ctr" eaLnBrk="1" hangingPunct="1"/>
            <a:r>
              <a:rPr lang="eu-ES" i="1"/>
              <a:t>F</a:t>
            </a:r>
            <a:r>
              <a:rPr lang="eu-ES" baseline="-25000"/>
              <a:t>ZM,P</a:t>
            </a:r>
            <a:r>
              <a:rPr lang="eu-ES"/>
              <a:t>: Zapaten eta zoruaren marruskadura (zoruaren marruskadura eta pertsonaren zapatak). </a:t>
            </a:r>
            <a:endParaRPr lang="eu-ES" baseline="-25000"/>
          </a:p>
          <a:p>
            <a:pPr algn="ctr" eaLnBrk="1" hangingPunct="1"/>
            <a:r>
              <a:rPr lang="eu-ES" sz="2000" i="1"/>
              <a:t>Grabitatorioa</a:t>
            </a:r>
          </a:p>
        </p:txBody>
      </p:sp>
      <p:sp>
        <p:nvSpPr>
          <p:cNvPr id="205846" name="Text Box 22"/>
          <p:cNvSpPr txBox="1">
            <a:spLocks noChangeArrowheads="1"/>
          </p:cNvSpPr>
          <p:nvPr/>
        </p:nvSpPr>
        <p:spPr bwMode="auto">
          <a:xfrm>
            <a:off x="3635375" y="1052513"/>
            <a:ext cx="2065338" cy="346075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u-ES">
                <a:ea typeface="+mn-ea"/>
              </a:rPr>
              <a:t>Norabide bertikalean</a:t>
            </a:r>
          </a:p>
        </p:txBody>
      </p:sp>
      <p:pic>
        <p:nvPicPr>
          <p:cNvPr id="26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717550" y="1412875"/>
            <a:ext cx="2435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SOKA BATETIK TIRATZEN DUGU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51705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205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5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5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205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205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05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05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05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058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058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058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05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5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05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205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05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0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1000"/>
                                        <p:tgtEl>
                                          <p:spTgt spid="20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1000"/>
                                        <p:tgtEl>
                                          <p:spTgt spid="20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0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0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6" grpId="0" animBg="1"/>
      <p:bldP spid="205827" grpId="0" animBg="1"/>
      <p:bldP spid="205827" grpId="1" animBg="1"/>
      <p:bldP spid="205830" grpId="0" animBg="1"/>
      <p:bldP spid="205831" grpId="0"/>
      <p:bldP spid="205832" grpId="0" animBg="1"/>
      <p:bldP spid="205832" grpId="1" animBg="1"/>
      <p:bldP spid="205833" grpId="0" animBg="1"/>
      <p:bldP spid="205834" grpId="0" animBg="1"/>
      <p:bldP spid="205835" grpId="0"/>
      <p:bldP spid="205836" grpId="0"/>
      <p:bldP spid="205837" grpId="0" animBg="1"/>
      <p:bldP spid="205837" grpId="1" animBg="1"/>
      <p:bldP spid="205838" grpId="0" animBg="1"/>
      <p:bldP spid="205839" grpId="0" animBg="1"/>
      <p:bldP spid="205840" grpId="0"/>
      <p:bldP spid="205841" grpId="0" animBg="1"/>
      <p:bldP spid="205842" grpId="0" animBg="1"/>
      <p:bldP spid="205843" grpId="0"/>
      <p:bldP spid="205844" grpId="0"/>
      <p:bldP spid="205845" grpId="0" animBg="1"/>
      <p:bldP spid="205846" grpId="0" animBg="1"/>
      <p:bldP spid="20584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4A75BD-AAD7-D74C-A568-AA611FFFD146}" type="slidenum">
              <a:rPr lang="eu-ES" sz="1400">
                <a:latin typeface="Times" charset="0"/>
              </a:rPr>
              <a:pPr/>
              <a:t>17</a:t>
            </a:fld>
            <a:endParaRPr lang="eu-ES" sz="1400">
              <a:latin typeface="Times" charset="0"/>
            </a:endParaRPr>
          </a:p>
        </p:txBody>
      </p:sp>
      <p:sp>
        <p:nvSpPr>
          <p:cNvPr id="207875" name="Rectangle 3"/>
          <p:cNvSpPr>
            <a:spLocks noChangeArrowheads="1"/>
          </p:cNvSpPr>
          <p:nvPr/>
        </p:nvSpPr>
        <p:spPr bwMode="auto">
          <a:xfrm>
            <a:off x="2690812" y="1163220"/>
            <a:ext cx="3862388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dirty="0"/>
              <a:t>Sokarengan zein indarrek eragiten dute?</a:t>
            </a:r>
          </a:p>
        </p:txBody>
      </p:sp>
      <p:pic>
        <p:nvPicPr>
          <p:cNvPr id="6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5418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7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491A002-2BE9-3A40-AB02-5C59E55ED8DD}" type="slidenum">
              <a:rPr lang="eu-ES" sz="1400">
                <a:latin typeface="Times" charset="0"/>
              </a:rPr>
              <a:pPr/>
              <a:t>18</a:t>
            </a:fld>
            <a:endParaRPr lang="eu-ES" sz="1400">
              <a:latin typeface="Times" charset="0"/>
            </a:endParaRP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365125" y="1430337"/>
            <a:ext cx="3862388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Sokarengan zein indarrek eragiten dute?</a:t>
            </a:r>
          </a:p>
        </p:txBody>
      </p:sp>
      <p:sp>
        <p:nvSpPr>
          <p:cNvPr id="209924" name="Text Box 4"/>
          <p:cNvSpPr txBox="1">
            <a:spLocks noChangeArrowheads="1"/>
          </p:cNvSpPr>
          <p:nvPr/>
        </p:nvSpPr>
        <p:spPr bwMode="auto">
          <a:xfrm>
            <a:off x="1379538" y="2555875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P,S</a:t>
            </a:r>
            <a:endParaRPr lang="eu-ES"/>
          </a:p>
        </p:txBody>
      </p:sp>
      <p:sp>
        <p:nvSpPr>
          <p:cNvPr id="209925" name="Text Box 5"/>
          <p:cNvSpPr txBox="1">
            <a:spLocks noChangeArrowheads="1"/>
          </p:cNvSpPr>
          <p:nvPr/>
        </p:nvSpPr>
        <p:spPr bwMode="auto">
          <a:xfrm>
            <a:off x="5275263" y="1603375"/>
            <a:ext cx="3306762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i="1"/>
              <a:t>F</a:t>
            </a:r>
            <a:r>
              <a:rPr lang="eu-ES" baseline="-25000"/>
              <a:t>P,S</a:t>
            </a:r>
            <a:r>
              <a:rPr lang="eu-ES"/>
              <a:t>: Pertsonak sokari.</a:t>
            </a:r>
          </a:p>
          <a:p>
            <a:pPr algn="ctr" eaLnBrk="1" hangingPunct="1"/>
            <a:r>
              <a:rPr lang="eu-ES" sz="2000" i="1"/>
              <a:t>Grabitatorioa</a:t>
            </a:r>
          </a:p>
        </p:txBody>
      </p:sp>
      <p:sp>
        <p:nvSpPr>
          <p:cNvPr id="209926" name="Line 6"/>
          <p:cNvSpPr>
            <a:spLocks noChangeShapeType="1"/>
          </p:cNvSpPr>
          <p:nvPr/>
        </p:nvSpPr>
        <p:spPr bwMode="auto">
          <a:xfrm flipV="1">
            <a:off x="2787650" y="2505075"/>
            <a:ext cx="0" cy="222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9927" name="Text Box 7"/>
          <p:cNvSpPr txBox="1">
            <a:spLocks noChangeArrowheads="1"/>
          </p:cNvSpPr>
          <p:nvPr/>
        </p:nvSpPr>
        <p:spPr bwMode="auto">
          <a:xfrm>
            <a:off x="2852738" y="2368550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P,S</a:t>
            </a:r>
            <a:endParaRPr lang="eu-ES"/>
          </a:p>
        </p:txBody>
      </p:sp>
      <p:sp>
        <p:nvSpPr>
          <p:cNvPr id="209928" name="Text Box 8"/>
          <p:cNvSpPr txBox="1">
            <a:spLocks noChangeArrowheads="1"/>
          </p:cNvSpPr>
          <p:nvPr/>
        </p:nvSpPr>
        <p:spPr bwMode="auto">
          <a:xfrm>
            <a:off x="5049838" y="3092450"/>
            <a:ext cx="3698875" cy="18732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i="1"/>
              <a:t>F</a:t>
            </a:r>
            <a:r>
              <a:rPr lang="eu-ES" baseline="-25000"/>
              <a:t>O,S</a:t>
            </a:r>
            <a:r>
              <a:rPr lang="eu-ES"/>
              <a:t>: Ormak sokari.</a:t>
            </a:r>
          </a:p>
          <a:p>
            <a:pPr algn="ctr"/>
            <a:r>
              <a:rPr lang="eu-ES" sz="2000" i="1"/>
              <a:t>Grabitatorioa</a:t>
            </a:r>
            <a:r>
              <a:rPr lang="eu-ES" sz="2000"/>
              <a:t> </a:t>
            </a:r>
          </a:p>
          <a:p>
            <a:pPr algn="ctr"/>
            <a:r>
              <a:rPr lang="eu-ES"/>
              <a:t>Soka orekan dagoenez ormak sokari egiten diona eta</a:t>
            </a:r>
          </a:p>
          <a:p>
            <a:pPr algn="ctr"/>
            <a:r>
              <a:rPr lang="eu-ES"/>
              <a:t> pertsonak sokari egiten diona berdina izango da,</a:t>
            </a:r>
          </a:p>
          <a:p>
            <a:pPr algn="ctr" eaLnBrk="1" hangingPunct="1"/>
            <a:r>
              <a:rPr lang="eu-ES"/>
              <a:t>Noranzkoa aurkakoa izan arren.</a:t>
            </a:r>
          </a:p>
        </p:txBody>
      </p:sp>
      <p:sp>
        <p:nvSpPr>
          <p:cNvPr id="209929" name="Rectangle 9"/>
          <p:cNvSpPr>
            <a:spLocks noChangeArrowheads="1"/>
          </p:cNvSpPr>
          <p:nvPr/>
        </p:nvSpPr>
        <p:spPr bwMode="auto">
          <a:xfrm>
            <a:off x="1063625" y="5121275"/>
            <a:ext cx="3176588" cy="8953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u-ES" i="1"/>
              <a:t>F</a:t>
            </a:r>
            <a:r>
              <a:rPr lang="eu-ES" baseline="-25000"/>
              <a:t>L,S</a:t>
            </a:r>
            <a:r>
              <a:rPr lang="eu-ES"/>
              <a:t>:</a:t>
            </a:r>
            <a:r>
              <a:rPr lang="eu-ES" baseline="-25000"/>
              <a:t> </a:t>
            </a:r>
            <a:r>
              <a:rPr lang="eu-ES"/>
              <a:t>Lurrak sokari egiten dion indarra.</a:t>
            </a:r>
            <a:endParaRPr lang="eu-ES" baseline="-25000"/>
          </a:p>
          <a:p>
            <a:pPr algn="ctr" eaLnBrk="1" hangingPunct="1"/>
            <a:r>
              <a:rPr lang="eu-ES" sz="2000" i="1"/>
              <a:t>Grabitatorioa</a:t>
            </a:r>
          </a:p>
        </p:txBody>
      </p:sp>
      <p:sp>
        <p:nvSpPr>
          <p:cNvPr id="209930" name="Line 10"/>
          <p:cNvSpPr>
            <a:spLocks noChangeShapeType="1"/>
          </p:cNvSpPr>
          <p:nvPr/>
        </p:nvSpPr>
        <p:spPr bwMode="auto">
          <a:xfrm>
            <a:off x="4348163" y="2744788"/>
            <a:ext cx="10239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9931" name="Line 11"/>
          <p:cNvSpPr>
            <a:spLocks noChangeShapeType="1"/>
          </p:cNvSpPr>
          <p:nvPr/>
        </p:nvSpPr>
        <p:spPr bwMode="auto">
          <a:xfrm flipH="1">
            <a:off x="1993900" y="2728913"/>
            <a:ext cx="10239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9932" name="Text Box 12"/>
          <p:cNvSpPr txBox="1">
            <a:spLocks noChangeArrowheads="1"/>
          </p:cNvSpPr>
          <p:nvPr/>
        </p:nvSpPr>
        <p:spPr bwMode="auto">
          <a:xfrm>
            <a:off x="4724400" y="2362200"/>
            <a:ext cx="5476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O,S</a:t>
            </a:r>
            <a:endParaRPr lang="eu-ES"/>
          </a:p>
        </p:txBody>
      </p:sp>
      <p:sp>
        <p:nvSpPr>
          <p:cNvPr id="209933" name="Line 13"/>
          <p:cNvSpPr>
            <a:spLocks noChangeShapeType="1"/>
          </p:cNvSpPr>
          <p:nvPr/>
        </p:nvSpPr>
        <p:spPr bwMode="auto">
          <a:xfrm>
            <a:off x="3711575" y="2754313"/>
            <a:ext cx="0" cy="4238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9934" name="Line 14"/>
          <p:cNvSpPr>
            <a:spLocks noChangeShapeType="1"/>
          </p:cNvSpPr>
          <p:nvPr/>
        </p:nvSpPr>
        <p:spPr bwMode="auto">
          <a:xfrm flipV="1">
            <a:off x="4435475" y="2506663"/>
            <a:ext cx="0" cy="222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9935" name="Text Box 15"/>
          <p:cNvSpPr txBox="1">
            <a:spLocks noChangeArrowheads="1"/>
          </p:cNvSpPr>
          <p:nvPr/>
        </p:nvSpPr>
        <p:spPr bwMode="auto">
          <a:xfrm>
            <a:off x="3811588" y="2373313"/>
            <a:ext cx="547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O,S</a:t>
            </a:r>
            <a:endParaRPr lang="eu-ES"/>
          </a:p>
        </p:txBody>
      </p:sp>
      <p:sp>
        <p:nvSpPr>
          <p:cNvPr id="209936" name="Text Box 16"/>
          <p:cNvSpPr txBox="1">
            <a:spLocks noChangeArrowheads="1"/>
          </p:cNvSpPr>
          <p:nvPr/>
        </p:nvSpPr>
        <p:spPr bwMode="auto">
          <a:xfrm>
            <a:off x="3709988" y="3092450"/>
            <a:ext cx="517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L,S</a:t>
            </a:r>
            <a:endParaRPr lang="eu-ES"/>
          </a:p>
        </p:txBody>
      </p:sp>
      <p:sp>
        <p:nvSpPr>
          <p:cNvPr id="209937" name="Text Box 17"/>
          <p:cNvSpPr txBox="1">
            <a:spLocks noChangeArrowheads="1"/>
          </p:cNvSpPr>
          <p:nvPr/>
        </p:nvSpPr>
        <p:spPr bwMode="auto">
          <a:xfrm>
            <a:off x="3563938" y="892175"/>
            <a:ext cx="1208087" cy="346075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u-ES">
                <a:ea typeface="+mn-ea"/>
              </a:rPr>
              <a:t>Bertikalean</a:t>
            </a:r>
          </a:p>
        </p:txBody>
      </p:sp>
      <p:sp>
        <p:nvSpPr>
          <p:cNvPr id="209938" name="Text Box 18"/>
          <p:cNvSpPr txBox="1">
            <a:spLocks noChangeArrowheads="1"/>
          </p:cNvSpPr>
          <p:nvPr/>
        </p:nvSpPr>
        <p:spPr bwMode="auto">
          <a:xfrm>
            <a:off x="3419475" y="908050"/>
            <a:ext cx="1444625" cy="346075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u-ES">
                <a:ea typeface="+mn-ea"/>
              </a:rPr>
              <a:t>Horizontalean</a:t>
            </a:r>
          </a:p>
        </p:txBody>
      </p:sp>
      <p:sp>
        <p:nvSpPr>
          <p:cNvPr id="209939" name="Rectangle 19"/>
          <p:cNvSpPr>
            <a:spLocks noChangeArrowheads="1"/>
          </p:cNvSpPr>
          <p:nvPr/>
        </p:nvSpPr>
        <p:spPr bwMode="auto">
          <a:xfrm>
            <a:off x="5175250" y="1341438"/>
            <a:ext cx="3768725" cy="8953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u-ES"/>
              <a:t>F</a:t>
            </a:r>
            <a:r>
              <a:rPr lang="eu-ES" baseline="-25000"/>
              <a:t>P,S</a:t>
            </a:r>
            <a:r>
              <a:rPr lang="eu-ES"/>
              <a:t> y F</a:t>
            </a:r>
            <a:r>
              <a:rPr lang="eu-ES" baseline="-25000"/>
              <a:t>O,S</a:t>
            </a:r>
            <a:r>
              <a:rPr lang="eu-ES"/>
              <a:t>  Pertsonak eta ormak sokari </a:t>
            </a:r>
          </a:p>
          <a:p>
            <a:pPr algn="ctr" eaLnBrk="1" hangingPunct="1"/>
            <a:r>
              <a:rPr lang="eu-ES"/>
              <a:t>gorantz egiten dituzten indarrak. </a:t>
            </a:r>
          </a:p>
          <a:p>
            <a:pPr algn="ctr" eaLnBrk="1" hangingPunct="1"/>
            <a:r>
              <a:rPr lang="eu-ES" sz="2000" i="1"/>
              <a:t>Grabitatorioa</a:t>
            </a:r>
          </a:p>
        </p:txBody>
      </p:sp>
      <p:pic>
        <p:nvPicPr>
          <p:cNvPr id="23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3542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9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209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9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9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209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09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209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099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099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099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09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1000"/>
                                        <p:tgtEl>
                                          <p:spTgt spid="209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09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09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209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09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4" grpId="0"/>
      <p:bldP spid="209925" grpId="0" animBg="1"/>
      <p:bldP spid="209926" grpId="0" animBg="1"/>
      <p:bldP spid="209927" grpId="0"/>
      <p:bldP spid="209928" grpId="0" animBg="1"/>
      <p:bldP spid="209929" grpId="0" animBg="1"/>
      <p:bldP spid="209929" grpId="1" animBg="1"/>
      <p:bldP spid="209930" grpId="0" animBg="1"/>
      <p:bldP spid="209931" grpId="0" animBg="1"/>
      <p:bldP spid="209932" grpId="0"/>
      <p:bldP spid="209933" grpId="0" animBg="1"/>
      <p:bldP spid="209934" grpId="0" animBg="1"/>
      <p:bldP spid="209935" grpId="0"/>
      <p:bldP spid="209936" grpId="0"/>
      <p:bldP spid="209937" grpId="0" animBg="1"/>
      <p:bldP spid="209937" grpId="1" animBg="1"/>
      <p:bldP spid="209938" grpId="0" animBg="1"/>
      <p:bldP spid="209939" grpId="0" animBg="1"/>
      <p:bldP spid="209939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9CEB75B-0096-C44A-84E6-121839F54BB9}" type="slidenum">
              <a:rPr lang="eu-ES" sz="1400">
                <a:latin typeface="Times" charset="0"/>
              </a:rPr>
              <a:pPr/>
              <a:t>19</a:t>
            </a:fld>
            <a:endParaRPr lang="eu-ES" sz="1400">
              <a:latin typeface="Times" charset="0"/>
            </a:endParaRPr>
          </a:p>
        </p:txBody>
      </p:sp>
      <p:sp>
        <p:nvSpPr>
          <p:cNvPr id="211971" name="Rectangle 3"/>
          <p:cNvSpPr>
            <a:spLocks noChangeArrowheads="1"/>
          </p:cNvSpPr>
          <p:nvPr/>
        </p:nvSpPr>
        <p:spPr bwMode="auto">
          <a:xfrm>
            <a:off x="1865313" y="865187"/>
            <a:ext cx="3238500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Egizu indarren balioen estimazioa</a:t>
            </a:r>
          </a:p>
        </p:txBody>
      </p:sp>
      <p:sp>
        <p:nvSpPr>
          <p:cNvPr id="211972" name="Text Box 4"/>
          <p:cNvSpPr txBox="1">
            <a:spLocks noChangeArrowheads="1"/>
          </p:cNvSpPr>
          <p:nvPr/>
        </p:nvSpPr>
        <p:spPr bwMode="auto">
          <a:xfrm>
            <a:off x="1379538" y="2555875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P,S</a:t>
            </a:r>
            <a:endParaRPr lang="eu-ES"/>
          </a:p>
        </p:txBody>
      </p:sp>
      <p:sp>
        <p:nvSpPr>
          <p:cNvPr id="211973" name="Text Box 5"/>
          <p:cNvSpPr txBox="1">
            <a:spLocks noChangeArrowheads="1"/>
          </p:cNvSpPr>
          <p:nvPr/>
        </p:nvSpPr>
        <p:spPr bwMode="auto">
          <a:xfrm>
            <a:off x="5951538" y="1196975"/>
            <a:ext cx="2524125" cy="17621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u-ES" i="1"/>
              <a:t>F</a:t>
            </a:r>
            <a:r>
              <a:rPr lang="eu-ES" baseline="-25000"/>
              <a:t>L,P</a:t>
            </a:r>
            <a:r>
              <a:rPr lang="eu-ES"/>
              <a:t> = 686 N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 i="1"/>
              <a:t>F</a:t>
            </a:r>
            <a:r>
              <a:rPr lang="eu-ES" baseline="-25000"/>
              <a:t>S,P </a:t>
            </a:r>
            <a:r>
              <a:rPr lang="eu-ES"/>
              <a:t>= 343 N bakoitzak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 i="1"/>
              <a:t>suposatuz</a:t>
            </a:r>
            <a:r>
              <a:rPr lang="eu-ES"/>
              <a:t> </a:t>
            </a:r>
            <a:r>
              <a:rPr lang="eu-ES" i="1"/>
              <a:t>m</a:t>
            </a:r>
            <a:r>
              <a:rPr lang="eu-ES" baseline="-25000"/>
              <a:t>soka</a:t>
            </a:r>
            <a:r>
              <a:rPr lang="eu-ES"/>
              <a:t> = 1 kg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 i="1"/>
              <a:t>F</a:t>
            </a:r>
            <a:r>
              <a:rPr lang="eu-ES" baseline="-25000"/>
              <a:t>L,S</a:t>
            </a:r>
            <a:r>
              <a:rPr lang="eu-ES"/>
              <a:t> = 10 N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 i="1"/>
              <a:t>F</a:t>
            </a:r>
            <a:r>
              <a:rPr lang="eu-ES" baseline="-25000"/>
              <a:t>P,S</a:t>
            </a:r>
            <a:r>
              <a:rPr lang="eu-ES"/>
              <a:t> y </a:t>
            </a:r>
            <a:r>
              <a:rPr lang="eu-ES" i="1"/>
              <a:t>F</a:t>
            </a:r>
            <a:r>
              <a:rPr lang="eu-ES" baseline="-25000"/>
              <a:t>O,S</a:t>
            </a:r>
            <a:r>
              <a:rPr lang="eu-ES"/>
              <a:t>  5 N bakoitzak.</a:t>
            </a:r>
            <a:endParaRPr lang="eu-ES" baseline="-25000"/>
          </a:p>
        </p:txBody>
      </p:sp>
      <p:sp>
        <p:nvSpPr>
          <p:cNvPr id="211974" name="Line 6"/>
          <p:cNvSpPr>
            <a:spLocks noChangeShapeType="1"/>
          </p:cNvSpPr>
          <p:nvPr/>
        </p:nvSpPr>
        <p:spPr bwMode="auto">
          <a:xfrm flipV="1">
            <a:off x="2787650" y="2505075"/>
            <a:ext cx="0" cy="222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1975" name="Text Box 7"/>
          <p:cNvSpPr txBox="1">
            <a:spLocks noChangeArrowheads="1"/>
          </p:cNvSpPr>
          <p:nvPr/>
        </p:nvSpPr>
        <p:spPr bwMode="auto">
          <a:xfrm>
            <a:off x="2852738" y="2368550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P,S</a:t>
            </a:r>
            <a:endParaRPr lang="eu-ES"/>
          </a:p>
        </p:txBody>
      </p:sp>
      <p:sp>
        <p:nvSpPr>
          <p:cNvPr id="211976" name="Text Box 8"/>
          <p:cNvSpPr txBox="1">
            <a:spLocks noChangeArrowheads="1"/>
          </p:cNvSpPr>
          <p:nvPr/>
        </p:nvSpPr>
        <p:spPr bwMode="auto">
          <a:xfrm>
            <a:off x="5803900" y="3644900"/>
            <a:ext cx="2822575" cy="30321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u-ES" i="1"/>
              <a:t>Suposatuz 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 i="1"/>
              <a:t>F</a:t>
            </a:r>
            <a:r>
              <a:rPr lang="eu-ES" baseline="-25000"/>
              <a:t>P,S</a:t>
            </a:r>
            <a:r>
              <a:rPr lang="eu-ES"/>
              <a:t> izan daitekeela 300 N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 i="1"/>
              <a:t>Orduan baita ere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 i="1"/>
              <a:t>F</a:t>
            </a:r>
            <a:r>
              <a:rPr lang="eu-ES" baseline="-25000"/>
              <a:t>O,S</a:t>
            </a:r>
            <a:r>
              <a:rPr lang="eu-ES"/>
              <a:t> izango da 300 N</a:t>
            </a:r>
          </a:p>
          <a:p>
            <a:pPr algn="ctr" eaLnBrk="1" hangingPunct="1">
              <a:lnSpc>
                <a:spcPct val="130000"/>
              </a:lnSpc>
            </a:pPr>
            <a:endParaRPr lang="eu-ES"/>
          </a:p>
          <a:p>
            <a:pPr algn="ctr" eaLnBrk="1" hangingPunct="1">
              <a:lnSpc>
                <a:spcPct val="130000"/>
              </a:lnSpc>
            </a:pPr>
            <a:r>
              <a:rPr lang="eu-ES" i="1"/>
              <a:t>F</a:t>
            </a:r>
            <a:r>
              <a:rPr lang="eu-ES" i="1" baseline="-25000"/>
              <a:t>P,S  </a:t>
            </a:r>
            <a:r>
              <a:rPr lang="eu-ES"/>
              <a:t>300 N denez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 i="1"/>
              <a:t>F</a:t>
            </a:r>
            <a:r>
              <a:rPr lang="eu-ES" i="1" baseline="-25000"/>
              <a:t>S,P </a:t>
            </a:r>
            <a:r>
              <a:rPr lang="eu-ES" baseline="-25000"/>
              <a:t> </a:t>
            </a:r>
            <a:r>
              <a:rPr lang="eu-ES"/>
              <a:t>baita ere 300 N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 i="1"/>
              <a:t>eta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 i="1"/>
              <a:t>F</a:t>
            </a:r>
            <a:r>
              <a:rPr lang="eu-ES" baseline="-25000"/>
              <a:t>O,P  </a:t>
            </a:r>
            <a:r>
              <a:rPr lang="eu-ES"/>
              <a:t>baita ere 300 N globalki.</a:t>
            </a:r>
            <a:endParaRPr lang="eu-ES" i="1"/>
          </a:p>
        </p:txBody>
      </p:sp>
      <p:sp>
        <p:nvSpPr>
          <p:cNvPr id="211977" name="Line 9"/>
          <p:cNvSpPr>
            <a:spLocks noChangeShapeType="1"/>
          </p:cNvSpPr>
          <p:nvPr/>
        </p:nvSpPr>
        <p:spPr bwMode="auto">
          <a:xfrm>
            <a:off x="4348163" y="2744788"/>
            <a:ext cx="10239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1978" name="Line 10"/>
          <p:cNvSpPr>
            <a:spLocks noChangeShapeType="1"/>
          </p:cNvSpPr>
          <p:nvPr/>
        </p:nvSpPr>
        <p:spPr bwMode="auto">
          <a:xfrm flipH="1">
            <a:off x="1993900" y="2728913"/>
            <a:ext cx="10239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1979" name="Text Box 11"/>
          <p:cNvSpPr txBox="1">
            <a:spLocks noChangeArrowheads="1"/>
          </p:cNvSpPr>
          <p:nvPr/>
        </p:nvSpPr>
        <p:spPr bwMode="auto">
          <a:xfrm>
            <a:off x="4724400" y="2362200"/>
            <a:ext cx="5476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O,S</a:t>
            </a:r>
            <a:endParaRPr lang="eu-ES"/>
          </a:p>
        </p:txBody>
      </p:sp>
      <p:sp>
        <p:nvSpPr>
          <p:cNvPr id="211980" name="Line 12"/>
          <p:cNvSpPr>
            <a:spLocks noChangeShapeType="1"/>
          </p:cNvSpPr>
          <p:nvPr/>
        </p:nvSpPr>
        <p:spPr bwMode="auto">
          <a:xfrm>
            <a:off x="3711575" y="2754313"/>
            <a:ext cx="0" cy="4238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1981" name="Line 13"/>
          <p:cNvSpPr>
            <a:spLocks noChangeShapeType="1"/>
          </p:cNvSpPr>
          <p:nvPr/>
        </p:nvSpPr>
        <p:spPr bwMode="auto">
          <a:xfrm flipV="1">
            <a:off x="4435475" y="2506663"/>
            <a:ext cx="0" cy="222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1982" name="Text Box 14"/>
          <p:cNvSpPr txBox="1">
            <a:spLocks noChangeArrowheads="1"/>
          </p:cNvSpPr>
          <p:nvPr/>
        </p:nvSpPr>
        <p:spPr bwMode="auto">
          <a:xfrm>
            <a:off x="3811588" y="2373313"/>
            <a:ext cx="547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O,S</a:t>
            </a:r>
            <a:endParaRPr lang="eu-ES"/>
          </a:p>
        </p:txBody>
      </p:sp>
      <p:sp>
        <p:nvSpPr>
          <p:cNvPr id="211983" name="Text Box 15"/>
          <p:cNvSpPr txBox="1">
            <a:spLocks noChangeArrowheads="1"/>
          </p:cNvSpPr>
          <p:nvPr/>
        </p:nvSpPr>
        <p:spPr bwMode="auto">
          <a:xfrm>
            <a:off x="3721100" y="3024188"/>
            <a:ext cx="517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10800" bIns="10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L,S</a:t>
            </a:r>
            <a:endParaRPr lang="eu-ES"/>
          </a:p>
        </p:txBody>
      </p:sp>
      <p:sp>
        <p:nvSpPr>
          <p:cNvPr id="211984" name="Text Box 16"/>
          <p:cNvSpPr txBox="1">
            <a:spLocks noChangeArrowheads="1"/>
          </p:cNvSpPr>
          <p:nvPr/>
        </p:nvSpPr>
        <p:spPr bwMode="auto">
          <a:xfrm>
            <a:off x="6210300" y="692150"/>
            <a:ext cx="1208088" cy="346075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u-ES">
                <a:ea typeface="+mn-ea"/>
              </a:rPr>
              <a:t>Bertikalean</a:t>
            </a:r>
          </a:p>
        </p:txBody>
      </p:sp>
      <p:sp>
        <p:nvSpPr>
          <p:cNvPr id="211985" name="Text Box 17"/>
          <p:cNvSpPr txBox="1">
            <a:spLocks noChangeArrowheads="1"/>
          </p:cNvSpPr>
          <p:nvPr/>
        </p:nvSpPr>
        <p:spPr bwMode="auto">
          <a:xfrm>
            <a:off x="6091238" y="3141663"/>
            <a:ext cx="1444625" cy="346075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u-ES">
                <a:ea typeface="+mn-ea"/>
              </a:rPr>
              <a:t>Horizontalean</a:t>
            </a:r>
          </a:p>
        </p:txBody>
      </p:sp>
      <p:sp>
        <p:nvSpPr>
          <p:cNvPr id="211986" name="Line 18"/>
          <p:cNvSpPr>
            <a:spLocks noChangeShapeType="1"/>
          </p:cNvSpPr>
          <p:nvPr/>
        </p:nvSpPr>
        <p:spPr bwMode="auto">
          <a:xfrm>
            <a:off x="2192338" y="2906713"/>
            <a:ext cx="0" cy="15827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1987" name="Text Box 19"/>
          <p:cNvSpPr txBox="1">
            <a:spLocks noChangeArrowheads="1"/>
          </p:cNvSpPr>
          <p:nvPr/>
        </p:nvSpPr>
        <p:spPr bwMode="auto">
          <a:xfrm>
            <a:off x="2289175" y="4148138"/>
            <a:ext cx="1235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L,P</a:t>
            </a:r>
            <a:r>
              <a:rPr lang="eu-ES"/>
              <a:t>= 686 N</a:t>
            </a:r>
          </a:p>
        </p:txBody>
      </p:sp>
      <p:sp>
        <p:nvSpPr>
          <p:cNvPr id="211988" name="Line 20"/>
          <p:cNvSpPr>
            <a:spLocks noChangeShapeType="1"/>
          </p:cNvSpPr>
          <p:nvPr/>
        </p:nvSpPr>
        <p:spPr bwMode="auto">
          <a:xfrm flipV="1">
            <a:off x="1966913" y="3030538"/>
            <a:ext cx="0" cy="796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1989" name="Line 21"/>
          <p:cNvSpPr>
            <a:spLocks noChangeShapeType="1"/>
          </p:cNvSpPr>
          <p:nvPr/>
        </p:nvSpPr>
        <p:spPr bwMode="auto">
          <a:xfrm flipV="1">
            <a:off x="2633663" y="3030538"/>
            <a:ext cx="0" cy="796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1990" name="Text Box 22"/>
          <p:cNvSpPr txBox="1">
            <a:spLocks noChangeArrowheads="1"/>
          </p:cNvSpPr>
          <p:nvPr/>
        </p:nvSpPr>
        <p:spPr bwMode="auto">
          <a:xfrm>
            <a:off x="2692400" y="3300413"/>
            <a:ext cx="1243013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10800" bIns="10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Z,P</a:t>
            </a:r>
            <a:r>
              <a:rPr lang="eu-ES"/>
              <a:t>= 343 N</a:t>
            </a:r>
          </a:p>
        </p:txBody>
      </p:sp>
      <p:sp>
        <p:nvSpPr>
          <p:cNvPr id="211991" name="Text Box 23"/>
          <p:cNvSpPr txBox="1">
            <a:spLocks noChangeArrowheads="1"/>
          </p:cNvSpPr>
          <p:nvPr/>
        </p:nvSpPr>
        <p:spPr bwMode="auto">
          <a:xfrm>
            <a:off x="622300" y="3092450"/>
            <a:ext cx="1243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Z,P</a:t>
            </a:r>
            <a:r>
              <a:rPr lang="eu-ES"/>
              <a:t>= 343 N</a:t>
            </a:r>
          </a:p>
        </p:txBody>
      </p:sp>
      <p:sp>
        <p:nvSpPr>
          <p:cNvPr id="211992" name="Line 24"/>
          <p:cNvSpPr>
            <a:spLocks noChangeShapeType="1"/>
          </p:cNvSpPr>
          <p:nvPr/>
        </p:nvSpPr>
        <p:spPr bwMode="auto">
          <a:xfrm flipH="1">
            <a:off x="2179638" y="3883025"/>
            <a:ext cx="5222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1993" name="Line 25"/>
          <p:cNvSpPr>
            <a:spLocks noChangeShapeType="1"/>
          </p:cNvSpPr>
          <p:nvPr/>
        </p:nvSpPr>
        <p:spPr bwMode="auto">
          <a:xfrm flipH="1">
            <a:off x="1411288" y="3860800"/>
            <a:ext cx="5222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1994" name="Text Box 26"/>
          <p:cNvSpPr txBox="1">
            <a:spLocks noChangeArrowheads="1"/>
          </p:cNvSpPr>
          <p:nvPr/>
        </p:nvSpPr>
        <p:spPr bwMode="auto">
          <a:xfrm>
            <a:off x="1543050" y="3884613"/>
            <a:ext cx="381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400" i="1"/>
              <a:t>F</a:t>
            </a:r>
            <a:r>
              <a:rPr lang="eu-ES" sz="1400" baseline="-25000"/>
              <a:t>ZM,P</a:t>
            </a:r>
            <a:endParaRPr lang="eu-ES" sz="1400"/>
          </a:p>
        </p:txBody>
      </p:sp>
      <p:sp>
        <p:nvSpPr>
          <p:cNvPr id="211995" name="Text Box 27"/>
          <p:cNvSpPr txBox="1">
            <a:spLocks noChangeArrowheads="1"/>
          </p:cNvSpPr>
          <p:nvPr/>
        </p:nvSpPr>
        <p:spPr bwMode="auto">
          <a:xfrm>
            <a:off x="2300288" y="3927475"/>
            <a:ext cx="381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400" i="1"/>
              <a:t>F</a:t>
            </a:r>
            <a:r>
              <a:rPr lang="eu-ES" sz="1400" baseline="-25000"/>
              <a:t>ZM,P</a:t>
            </a:r>
            <a:endParaRPr lang="eu-ES" sz="1400"/>
          </a:p>
        </p:txBody>
      </p:sp>
      <p:sp>
        <p:nvSpPr>
          <p:cNvPr id="211996" name="Line 28"/>
          <p:cNvSpPr>
            <a:spLocks noChangeShapeType="1"/>
          </p:cNvSpPr>
          <p:nvPr/>
        </p:nvSpPr>
        <p:spPr bwMode="auto">
          <a:xfrm>
            <a:off x="2643188" y="2792413"/>
            <a:ext cx="10239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1997" name="Text Box 29"/>
          <p:cNvSpPr txBox="1">
            <a:spLocks noChangeArrowheads="1"/>
          </p:cNvSpPr>
          <p:nvPr/>
        </p:nvSpPr>
        <p:spPr bwMode="auto">
          <a:xfrm>
            <a:off x="2903538" y="2779713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S,P</a:t>
            </a:r>
            <a:endParaRPr lang="eu-ES"/>
          </a:p>
        </p:txBody>
      </p:sp>
      <p:pic>
        <p:nvPicPr>
          <p:cNvPr id="32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1999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1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1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197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1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21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11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21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21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1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1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11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11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000"/>
                                        <p:tgtEl>
                                          <p:spTgt spid="211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11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119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11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000"/>
                                        <p:tgtEl>
                                          <p:spTgt spid="211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11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1000"/>
                                        <p:tgtEl>
                                          <p:spTgt spid="211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1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119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11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119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1000"/>
                                        <p:tgtEl>
                                          <p:spTgt spid="211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11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119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119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000"/>
                                        <p:tgtEl>
                                          <p:spTgt spid="211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211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119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119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000"/>
                                        <p:tgtEl>
                                          <p:spTgt spid="21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21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119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119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1000"/>
                                        <p:tgtEl>
                                          <p:spTgt spid="21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3" dur="1000"/>
                                        <p:tgtEl>
                                          <p:spTgt spid="21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21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21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animBg="1"/>
      <p:bldP spid="211972" grpId="0"/>
      <p:bldP spid="211973" grpId="0" build="p" animBg="1"/>
      <p:bldP spid="211974" grpId="0" animBg="1"/>
      <p:bldP spid="211975" grpId="0"/>
      <p:bldP spid="211976" grpId="0" build="p" animBg="1"/>
      <p:bldP spid="211977" grpId="0" animBg="1"/>
      <p:bldP spid="211978" grpId="0" animBg="1"/>
      <p:bldP spid="211979" grpId="0"/>
      <p:bldP spid="211980" grpId="0" animBg="1"/>
      <p:bldP spid="211981" grpId="0" animBg="1"/>
      <p:bldP spid="211982" grpId="0"/>
      <p:bldP spid="211983" grpId="0"/>
      <p:bldP spid="211984" grpId="0" animBg="1"/>
      <p:bldP spid="211985" grpId="0" animBg="1"/>
      <p:bldP spid="211986" grpId="0" animBg="1"/>
      <p:bldP spid="211987" grpId="0"/>
      <p:bldP spid="211988" grpId="0" animBg="1"/>
      <p:bldP spid="211989" grpId="0" animBg="1"/>
      <p:bldP spid="211990" grpId="0"/>
      <p:bldP spid="211991" grpId="0"/>
      <p:bldP spid="211992" grpId="0" animBg="1"/>
      <p:bldP spid="211993" grpId="0" animBg="1"/>
      <p:bldP spid="211994" grpId="0"/>
      <p:bldP spid="211995" grpId="0"/>
      <p:bldP spid="211996" grpId="0" animBg="1"/>
      <p:bldP spid="2119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BE44675-1F2F-7444-BFD5-21F54D2B8EF5}" type="slidenum">
              <a:rPr lang="eu-ES" sz="1400">
                <a:latin typeface="Times" charset="0"/>
              </a:rPr>
              <a:pPr/>
              <a:t>2</a:t>
            </a:fld>
            <a:endParaRPr lang="eu-ES" sz="1400">
              <a:latin typeface="Times" charset="0"/>
            </a:endParaRPr>
          </a:p>
        </p:txBody>
      </p:sp>
      <p:sp>
        <p:nvSpPr>
          <p:cNvPr id="262147" name="Text Box 2"/>
          <p:cNvSpPr txBox="1">
            <a:spLocks noChangeArrowheads="1"/>
          </p:cNvSpPr>
          <p:nvPr/>
        </p:nvSpPr>
        <p:spPr bwMode="auto">
          <a:xfrm>
            <a:off x="304800" y="1015270"/>
            <a:ext cx="8534400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u-ES" sz="2000" dirty="0">
                <a:hlinkClick r:id="rId2"/>
              </a:rPr>
              <a:t>DINAMIKAREN LEGEAK</a:t>
            </a:r>
            <a:endParaRPr lang="eu-ES" sz="2000" dirty="0"/>
          </a:p>
          <a:p>
            <a:endParaRPr lang="eu-ES" sz="2000" dirty="0"/>
          </a:p>
          <a:p>
            <a:r>
              <a:rPr lang="eu-ES" sz="2000" dirty="0"/>
              <a:t>Irakurri </a:t>
            </a:r>
            <a:r>
              <a:rPr lang="eu-ES" sz="2000" dirty="0" smtClean="0"/>
              <a:t>eta eztabaidatu </a:t>
            </a:r>
            <a:r>
              <a:rPr lang="eu-ES" sz="2000" dirty="0"/>
              <a:t>Galileoren testua. </a:t>
            </a:r>
          </a:p>
          <a:p>
            <a:r>
              <a:rPr lang="eu-ES" sz="2000" dirty="0"/>
              <a:t>Esan zuzenak diren ala ez ondoko esaldiak </a:t>
            </a:r>
          </a:p>
          <a:p>
            <a:endParaRPr lang="eu-ES" sz="2000" dirty="0"/>
          </a:p>
          <a:p>
            <a:r>
              <a:rPr lang="eu-ES" sz="2000" dirty="0"/>
              <a:t>a) Gorputzek pausagunerako joera dute. </a:t>
            </a:r>
          </a:p>
          <a:p>
            <a:endParaRPr lang="eu-ES" sz="2000" dirty="0"/>
          </a:p>
          <a:p>
            <a:r>
              <a:rPr lang="eu-ES" sz="2000" dirty="0"/>
              <a:t>b) Gorputz batek higitzen irauteko beharrezkoa da haren gain indar batek eragitea. </a:t>
            </a:r>
          </a:p>
          <a:p>
            <a:endParaRPr lang="eu-ES" sz="2000" dirty="0"/>
          </a:p>
          <a:p>
            <a:r>
              <a:rPr lang="eu-ES" sz="2000" dirty="0"/>
              <a:t>Irudian agertzen den sistema aske uzten dugu (hasieran geldirik dago eta bi masak berdinak dira). Zein izango da (A, B, C), zure ustez, sistemaren egoera askatu ondoren? </a:t>
            </a:r>
          </a:p>
          <a:p>
            <a:pPr>
              <a:spcBef>
                <a:spcPct val="50000"/>
              </a:spcBef>
            </a:pPr>
            <a:endParaRPr lang="eu-ES" sz="20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3294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0EA9CFF-375C-BB4A-8AAE-AC35929AE2F6}" type="slidenum">
              <a:rPr lang="eu-ES" sz="1400">
                <a:latin typeface="Times" charset="0"/>
              </a:rPr>
              <a:pPr/>
              <a:t>20</a:t>
            </a:fld>
            <a:endParaRPr lang="eu-ES" sz="1400">
              <a:latin typeface="Times" charset="0"/>
            </a:endParaRPr>
          </a:p>
        </p:txBody>
      </p:sp>
      <p:sp>
        <p:nvSpPr>
          <p:cNvPr id="214025" name="Rectangle 9"/>
          <p:cNvSpPr>
            <a:spLocks noChangeArrowheads="1"/>
          </p:cNvSpPr>
          <p:nvPr/>
        </p:nvSpPr>
        <p:spPr bwMode="auto">
          <a:xfrm>
            <a:off x="1007005" y="1868181"/>
            <a:ext cx="7137929" cy="646331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dirty="0"/>
              <a:t>75 kg-ko pertsona batek 50 kg-ko zaku bat eusten du polea baten bitartez.</a:t>
            </a:r>
          </a:p>
          <a:p>
            <a:pPr algn="ctr" eaLnBrk="1" hangingPunct="1"/>
            <a:r>
              <a:rPr lang="eu-ES" dirty="0" smtClean="0"/>
              <a:t>Soka </a:t>
            </a:r>
            <a:r>
              <a:rPr lang="eu-ES" dirty="0"/>
              <a:t>oso arina denez, masarik ez duela suposa dezakegu.</a:t>
            </a:r>
          </a:p>
        </p:txBody>
      </p:sp>
      <p:pic>
        <p:nvPicPr>
          <p:cNvPr id="12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392942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14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971550" y="5532438"/>
            <a:ext cx="2871788" cy="42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16067" name="Text Box 3"/>
          <p:cNvSpPr txBox="1">
            <a:spLocks noChangeArrowheads="1"/>
          </p:cNvSpPr>
          <p:nvPr/>
        </p:nvSpPr>
        <p:spPr bwMode="auto">
          <a:xfrm>
            <a:off x="2743200" y="5073650"/>
            <a:ext cx="1227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L,Z</a:t>
            </a:r>
            <a:r>
              <a:rPr lang="eu-ES"/>
              <a:t>= 500 N</a:t>
            </a:r>
          </a:p>
        </p:txBody>
      </p:sp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5665788" y="4343400"/>
            <a:ext cx="2206625" cy="8953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i="1"/>
              <a:t>F</a:t>
            </a:r>
            <a:r>
              <a:rPr lang="eu-ES" baseline="-25000"/>
              <a:t>L,Z</a:t>
            </a:r>
            <a:r>
              <a:rPr lang="eu-ES"/>
              <a:t>: Lurrak zakuari.</a:t>
            </a:r>
          </a:p>
          <a:p>
            <a:pPr algn="ctr" eaLnBrk="1" hangingPunct="1"/>
            <a:r>
              <a:rPr lang="eu-ES" sz="2000" i="1"/>
              <a:t>Grabitatorioa</a:t>
            </a:r>
            <a:endParaRPr lang="eu-ES" i="1"/>
          </a:p>
          <a:p>
            <a:pPr algn="ctr" eaLnBrk="1" hangingPunct="1"/>
            <a:r>
              <a:rPr lang="eu-ES"/>
              <a:t> </a:t>
            </a:r>
            <a:r>
              <a:rPr lang="eu-ES" i="1"/>
              <a:t>F</a:t>
            </a:r>
            <a:r>
              <a:rPr lang="eu-ES" baseline="-25000"/>
              <a:t>L,Z</a:t>
            </a:r>
            <a:r>
              <a:rPr lang="eu-ES"/>
              <a:t> = 50 · 10 = 500 N</a:t>
            </a:r>
          </a:p>
        </p:txBody>
      </p:sp>
      <p:sp>
        <p:nvSpPr>
          <p:cNvPr id="216074" name="Text Box 10"/>
          <p:cNvSpPr txBox="1">
            <a:spLocks noChangeArrowheads="1"/>
          </p:cNvSpPr>
          <p:nvPr/>
        </p:nvSpPr>
        <p:spPr bwMode="auto">
          <a:xfrm>
            <a:off x="5522913" y="2103438"/>
            <a:ext cx="2497137" cy="13843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i="1"/>
              <a:t>F</a:t>
            </a:r>
            <a:r>
              <a:rPr lang="eu-ES" baseline="-25000"/>
              <a:t>S,Z</a:t>
            </a:r>
            <a:r>
              <a:rPr lang="eu-ES"/>
              <a:t>: Sokak zakuari.</a:t>
            </a:r>
          </a:p>
          <a:p>
            <a:pPr algn="ctr" eaLnBrk="1" hangingPunct="1"/>
            <a:r>
              <a:rPr lang="eu-ES" sz="2000" i="1"/>
              <a:t>Grabitatorioa</a:t>
            </a:r>
            <a:endParaRPr lang="eu-ES" i="1"/>
          </a:p>
          <a:p>
            <a:pPr algn="ctr" eaLnBrk="1" hangingPunct="1"/>
            <a:r>
              <a:rPr lang="eu-ES"/>
              <a:t>Zakua orekan dagoenez, </a:t>
            </a:r>
          </a:p>
          <a:p>
            <a:pPr algn="ctr" eaLnBrk="1" hangingPunct="1"/>
            <a:r>
              <a:rPr lang="eu-ES" i="1"/>
              <a:t>F</a:t>
            </a:r>
            <a:r>
              <a:rPr lang="eu-ES" baseline="-25000"/>
              <a:t>L,Z</a:t>
            </a:r>
            <a:r>
              <a:rPr lang="eu-ES"/>
              <a:t> = </a:t>
            </a:r>
            <a:r>
              <a:rPr lang="eu-ES" i="1"/>
              <a:t>F</a:t>
            </a:r>
            <a:r>
              <a:rPr lang="eu-ES" baseline="-25000"/>
              <a:t>S,Z</a:t>
            </a:r>
            <a:r>
              <a:rPr lang="eu-ES"/>
              <a:t> </a:t>
            </a:r>
          </a:p>
          <a:p>
            <a:pPr algn="ctr" eaLnBrk="1" hangingPunct="1"/>
            <a:r>
              <a:rPr lang="eu-ES" i="1"/>
              <a:t>F</a:t>
            </a:r>
            <a:r>
              <a:rPr lang="eu-ES" baseline="-25000"/>
              <a:t>S,Z</a:t>
            </a:r>
            <a:r>
              <a:rPr lang="eu-ES"/>
              <a:t> = </a:t>
            </a:r>
            <a:r>
              <a:rPr lang="eu-ES">
                <a:cs typeface="Arial" charset="0"/>
              </a:rPr>
              <a:t>500 N</a:t>
            </a:r>
          </a:p>
        </p:txBody>
      </p:sp>
      <p:sp>
        <p:nvSpPr>
          <p:cNvPr id="216075" name="Line 11"/>
          <p:cNvSpPr>
            <a:spLocks noChangeShapeType="1"/>
          </p:cNvSpPr>
          <p:nvPr/>
        </p:nvSpPr>
        <p:spPr bwMode="auto">
          <a:xfrm flipV="1">
            <a:off x="2670175" y="2032000"/>
            <a:ext cx="0" cy="1582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6076" name="Text Box 12"/>
          <p:cNvSpPr txBox="1">
            <a:spLocks noChangeArrowheads="1"/>
          </p:cNvSpPr>
          <p:nvPr/>
        </p:nvSpPr>
        <p:spPr bwMode="auto">
          <a:xfrm>
            <a:off x="2763838" y="2533650"/>
            <a:ext cx="1243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S,Z</a:t>
            </a:r>
            <a:r>
              <a:rPr lang="eu-ES"/>
              <a:t>= 500 N</a:t>
            </a:r>
          </a:p>
        </p:txBody>
      </p:sp>
      <p:sp>
        <p:nvSpPr>
          <p:cNvPr id="216077" name="Rectangle 13"/>
          <p:cNvSpPr>
            <a:spLocks noChangeArrowheads="1"/>
          </p:cNvSpPr>
          <p:nvPr/>
        </p:nvSpPr>
        <p:spPr bwMode="auto">
          <a:xfrm>
            <a:off x="2170906" y="792894"/>
            <a:ext cx="3963987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Zakuarengan zein indarrek eragiten dute?</a:t>
            </a:r>
          </a:p>
        </p:txBody>
      </p:sp>
      <p:sp>
        <p:nvSpPr>
          <p:cNvPr id="216078" name="Line 14"/>
          <p:cNvSpPr>
            <a:spLocks noChangeShapeType="1"/>
          </p:cNvSpPr>
          <p:nvPr/>
        </p:nvSpPr>
        <p:spPr bwMode="auto">
          <a:xfrm>
            <a:off x="2673350" y="4398963"/>
            <a:ext cx="0" cy="15827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pic>
        <p:nvPicPr>
          <p:cNvPr id="18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3579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6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6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216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6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607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6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6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216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6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6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6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16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7" grpId="0"/>
      <p:bldP spid="216068" grpId="0" animBg="1"/>
      <p:bldP spid="216074" grpId="0" build="p" animBg="1"/>
      <p:bldP spid="216075" grpId="0" animBg="1"/>
      <p:bldP spid="216076" grpId="0"/>
      <p:bldP spid="216077" grpId="0" animBg="1"/>
      <p:bldP spid="21607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4434EE5-1461-2B4F-B313-C573F3ACE532}" type="slidenum">
              <a:rPr lang="eu-ES" sz="1400">
                <a:latin typeface="Times" charset="0"/>
              </a:rPr>
              <a:pPr/>
              <a:t>22</a:t>
            </a:fld>
            <a:endParaRPr lang="eu-ES" sz="1400">
              <a:latin typeface="Times" charset="0"/>
            </a:endParaRPr>
          </a:p>
        </p:txBody>
      </p:sp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971550" y="5532438"/>
            <a:ext cx="2871788" cy="42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3951288" y="2148022"/>
            <a:ext cx="421322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Pertsonarengan zein indarrek eragiten dute?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349500" y="4052888"/>
            <a:ext cx="6175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400"/>
              <a:t>50 kg</a:t>
            </a:r>
          </a:p>
        </p:txBody>
      </p:sp>
      <p:pic>
        <p:nvPicPr>
          <p:cNvPr id="10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Marcador de pie de página 4"/>
          <p:cNvSpPr txBox="1">
            <a:spLocks/>
          </p:cNvSpPr>
          <p:nvPr/>
        </p:nvSpPr>
        <p:spPr>
          <a:xfrm>
            <a:off x="869950" y="63182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ES" dirty="0" err="1" smtClean="0"/>
              <a:t>Lan</a:t>
            </a:r>
            <a:r>
              <a:rPr lang="es-ES" dirty="0" smtClean="0"/>
              <a:t> </a:t>
            </a:r>
            <a:r>
              <a:rPr lang="es-ES" dirty="0" err="1" smtClean="0"/>
              <a:t>hau</a:t>
            </a:r>
            <a:r>
              <a:rPr lang="es-ES" dirty="0" smtClean="0"/>
              <a:t> </a:t>
            </a:r>
            <a:r>
              <a:rPr lang="es-ES" dirty="0" err="1" smtClean="0"/>
              <a:t>Creative</a:t>
            </a:r>
            <a:r>
              <a:rPr lang="es-ES" dirty="0" smtClean="0"/>
              <a:t> </a:t>
            </a:r>
            <a:r>
              <a:rPr lang="es-ES" dirty="0" err="1" smtClean="0"/>
              <a:t>Commons</a:t>
            </a:r>
            <a:r>
              <a:rPr lang="es-ES" dirty="0" smtClean="0"/>
              <a:t>-en </a:t>
            </a:r>
            <a:r>
              <a:rPr lang="es-ES" dirty="0" err="1" smtClean="0"/>
              <a:t>Nazioarteko</a:t>
            </a:r>
            <a:r>
              <a:rPr lang="es-ES" dirty="0" smtClean="0"/>
              <a:t> 3.0 </a:t>
            </a:r>
            <a:r>
              <a:rPr lang="es-ES" dirty="0" err="1" smtClean="0"/>
              <a:t>lizentziaren</a:t>
            </a:r>
            <a:r>
              <a:rPr lang="es-ES" dirty="0" smtClean="0"/>
              <a:t> </a:t>
            </a:r>
            <a:r>
              <a:rPr lang="es-ES" dirty="0" err="1" smtClean="0"/>
              <a:t>mendeko</a:t>
            </a:r>
            <a:r>
              <a:rPr lang="es-ES" dirty="0" smtClean="0"/>
              <a:t> </a:t>
            </a:r>
            <a:r>
              <a:rPr lang="es-ES" dirty="0" err="1" smtClean="0"/>
              <a:t>Azterketa</a:t>
            </a:r>
            <a:r>
              <a:rPr lang="es-ES" dirty="0" smtClean="0"/>
              <a:t>-Ez </a:t>
            </a:r>
            <a:r>
              <a:rPr lang="es-ES" dirty="0" err="1" smtClean="0"/>
              <a:t>komertzial-Partekatu</a:t>
            </a:r>
            <a:r>
              <a:rPr lang="es-ES" dirty="0" smtClean="0"/>
              <a:t> </a:t>
            </a:r>
            <a:r>
              <a:rPr lang="es-ES" dirty="0" err="1" smtClean="0"/>
              <a:t>lizentziaren</a:t>
            </a:r>
            <a:r>
              <a:rPr lang="es-ES" dirty="0" smtClean="0"/>
              <a:t> </a:t>
            </a:r>
            <a:r>
              <a:rPr lang="es-ES" dirty="0" err="1" smtClean="0"/>
              <a:t>mende</a:t>
            </a:r>
            <a:r>
              <a:rPr lang="es-ES" dirty="0" smtClean="0"/>
              <a:t> </a:t>
            </a:r>
            <a:r>
              <a:rPr lang="es-ES" dirty="0" err="1" smtClean="0"/>
              <a:t>dago</a:t>
            </a:r>
            <a:r>
              <a:rPr lang="es-ES" dirty="0" smtClean="0"/>
              <a:t>.  </a:t>
            </a:r>
            <a:r>
              <a:rPr lang="es-ES" dirty="0" err="1" smtClean="0"/>
              <a:t>Lizentzia</a:t>
            </a:r>
            <a:r>
              <a:rPr lang="es-ES" dirty="0" smtClean="0"/>
              <a:t> horren </a:t>
            </a:r>
            <a:r>
              <a:rPr lang="es-ES" dirty="0" err="1" smtClean="0"/>
              <a:t>kopia</a:t>
            </a:r>
            <a:r>
              <a:rPr lang="es-ES" dirty="0" smtClean="0"/>
              <a:t> </a:t>
            </a:r>
            <a:r>
              <a:rPr lang="es-ES" dirty="0" err="1" smtClean="0"/>
              <a:t>ikusteko</a:t>
            </a:r>
            <a:r>
              <a:rPr lang="es-ES" dirty="0" smtClean="0"/>
              <a:t>, </a:t>
            </a:r>
            <a:r>
              <a:rPr lang="es-ES" dirty="0" err="1" smtClean="0"/>
              <a:t>sartu</a:t>
            </a:r>
            <a:r>
              <a:rPr lang="es-ES" dirty="0" smtClean="0"/>
              <a:t> </a:t>
            </a:r>
            <a:r>
              <a:rPr lang="es-ES" dirty="0" smtClean="0">
                <a:hlinkClick r:id="rId6"/>
              </a:rPr>
              <a:t>http</a:t>
            </a:r>
            <a:r>
              <a:rPr lang="es-ES" dirty="0" smtClean="0">
                <a:hlinkClick r:id="rId6"/>
              </a:rPr>
              <a:t>:/</a:t>
            </a:r>
            <a:r>
              <a:rPr lang="es-ES" dirty="0" smtClean="0">
                <a:hlinkClick r:id="rId6"/>
              </a:rPr>
              <a:t>creativecommons.org/licenses/by-nc-sa/3.0/es/</a:t>
            </a:r>
            <a:r>
              <a:rPr lang="es-ES" dirty="0" smtClean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1862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8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73A1B38-875F-854B-BECA-FA6B964A4B31}" type="slidenum">
              <a:rPr lang="eu-ES" sz="1400">
                <a:latin typeface="Times" charset="0"/>
              </a:rPr>
              <a:pPr/>
              <a:t>23</a:t>
            </a:fld>
            <a:endParaRPr lang="eu-ES" sz="1400">
              <a:latin typeface="Times" charset="0"/>
            </a:endParaRPr>
          </a:p>
        </p:txBody>
      </p:sp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971550" y="5532438"/>
            <a:ext cx="2871788" cy="42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376237" y="877888"/>
            <a:ext cx="421322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Pertsonarengan zein indarrek eragiten dute?</a:t>
            </a:r>
          </a:p>
        </p:txBody>
      </p:sp>
      <p:sp>
        <p:nvSpPr>
          <p:cNvPr id="220167" name="Line 7"/>
          <p:cNvSpPr>
            <a:spLocks noChangeShapeType="1"/>
          </p:cNvSpPr>
          <p:nvPr/>
        </p:nvSpPr>
        <p:spPr bwMode="auto">
          <a:xfrm>
            <a:off x="1817688" y="4062413"/>
            <a:ext cx="0" cy="2287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0168" name="Text Box 8"/>
          <p:cNvSpPr txBox="1">
            <a:spLocks noChangeArrowheads="1"/>
          </p:cNvSpPr>
          <p:nvPr/>
        </p:nvSpPr>
        <p:spPr bwMode="auto">
          <a:xfrm>
            <a:off x="1890713" y="5719763"/>
            <a:ext cx="1235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L,P</a:t>
            </a:r>
            <a:r>
              <a:rPr lang="eu-ES"/>
              <a:t>= 750 N</a:t>
            </a:r>
          </a:p>
        </p:txBody>
      </p:sp>
      <p:sp>
        <p:nvSpPr>
          <p:cNvPr id="220169" name="Text Box 9"/>
          <p:cNvSpPr txBox="1">
            <a:spLocks noChangeArrowheads="1"/>
          </p:cNvSpPr>
          <p:nvPr/>
        </p:nvSpPr>
        <p:spPr bwMode="auto">
          <a:xfrm>
            <a:off x="5243513" y="5024438"/>
            <a:ext cx="2235200" cy="8953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i="1"/>
              <a:t>F</a:t>
            </a:r>
            <a:r>
              <a:rPr lang="eu-ES" baseline="-25000"/>
              <a:t>L,P</a:t>
            </a:r>
            <a:r>
              <a:rPr lang="eu-ES"/>
              <a:t>: Lurrak pertsonari.</a:t>
            </a:r>
          </a:p>
          <a:p>
            <a:pPr algn="ctr"/>
            <a:r>
              <a:rPr lang="eu-ES" sz="2000" i="1"/>
              <a:t>Grabitatorioa</a:t>
            </a:r>
          </a:p>
          <a:p>
            <a:pPr algn="ctr"/>
            <a:r>
              <a:rPr lang="eu-ES"/>
              <a:t> </a:t>
            </a:r>
            <a:r>
              <a:rPr lang="eu-ES" i="1"/>
              <a:t>F</a:t>
            </a:r>
            <a:r>
              <a:rPr lang="eu-ES" baseline="-25000"/>
              <a:t>T,P</a:t>
            </a:r>
            <a:r>
              <a:rPr lang="eu-ES"/>
              <a:t> = 75 · 10 = 750 N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349500" y="4052888"/>
            <a:ext cx="6175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400"/>
              <a:t>50 kg</a:t>
            </a:r>
          </a:p>
        </p:txBody>
      </p:sp>
      <p:sp>
        <p:nvSpPr>
          <p:cNvPr id="220171" name="Text Box 11"/>
          <p:cNvSpPr txBox="1">
            <a:spLocks noChangeArrowheads="1"/>
          </p:cNvSpPr>
          <p:nvPr/>
        </p:nvSpPr>
        <p:spPr bwMode="auto">
          <a:xfrm>
            <a:off x="4811713" y="1223963"/>
            <a:ext cx="3240087" cy="11398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i="1"/>
              <a:t>F</a:t>
            </a:r>
            <a:r>
              <a:rPr lang="eu-ES" baseline="-25000"/>
              <a:t>S,P</a:t>
            </a:r>
            <a:r>
              <a:rPr lang="eu-ES"/>
              <a:t>: Sokak pertsonari.</a:t>
            </a:r>
          </a:p>
          <a:p>
            <a:pPr algn="ctr"/>
            <a:r>
              <a:rPr lang="eu-ES" sz="2000" i="1"/>
              <a:t>Grabitatorioa</a:t>
            </a:r>
            <a:r>
              <a:rPr lang="eu-ES" sz="2000"/>
              <a:t> </a:t>
            </a:r>
          </a:p>
          <a:p>
            <a:pPr algn="ctr"/>
            <a:r>
              <a:rPr lang="eu-ES"/>
              <a:t>Zakuak sokari egiten dion berdina</a:t>
            </a:r>
          </a:p>
          <a:p>
            <a:pPr algn="ctr"/>
            <a:r>
              <a:rPr lang="eu-ES"/>
              <a:t>, 500 N gorantz.</a:t>
            </a:r>
          </a:p>
        </p:txBody>
      </p:sp>
      <p:sp>
        <p:nvSpPr>
          <p:cNvPr id="220172" name="Line 12"/>
          <p:cNvSpPr>
            <a:spLocks noChangeShapeType="1"/>
          </p:cNvSpPr>
          <p:nvPr/>
        </p:nvSpPr>
        <p:spPr bwMode="auto">
          <a:xfrm flipV="1">
            <a:off x="2312988" y="1419225"/>
            <a:ext cx="0" cy="1582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0173" name="Text Box 13"/>
          <p:cNvSpPr txBox="1">
            <a:spLocks noChangeArrowheads="1"/>
          </p:cNvSpPr>
          <p:nvPr/>
        </p:nvSpPr>
        <p:spPr bwMode="auto">
          <a:xfrm>
            <a:off x="969963" y="2071688"/>
            <a:ext cx="1250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S,P</a:t>
            </a:r>
            <a:r>
              <a:rPr lang="eu-ES"/>
              <a:t>= 500 N</a:t>
            </a:r>
          </a:p>
        </p:txBody>
      </p:sp>
      <p:sp>
        <p:nvSpPr>
          <p:cNvPr id="220174" name="Line 14"/>
          <p:cNvSpPr>
            <a:spLocks noChangeShapeType="1"/>
          </p:cNvSpPr>
          <p:nvPr/>
        </p:nvSpPr>
        <p:spPr bwMode="auto">
          <a:xfrm flipV="1">
            <a:off x="1973263" y="4695825"/>
            <a:ext cx="0" cy="795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0175" name="Text Box 15"/>
          <p:cNvSpPr txBox="1">
            <a:spLocks noChangeArrowheads="1"/>
          </p:cNvSpPr>
          <p:nvPr/>
        </p:nvSpPr>
        <p:spPr bwMode="auto">
          <a:xfrm>
            <a:off x="2100263" y="4984750"/>
            <a:ext cx="1243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Z,P</a:t>
            </a:r>
            <a:r>
              <a:rPr lang="eu-ES"/>
              <a:t>= 250 N</a:t>
            </a:r>
          </a:p>
        </p:txBody>
      </p:sp>
      <p:sp>
        <p:nvSpPr>
          <p:cNvPr id="220176" name="Text Box 16"/>
          <p:cNvSpPr txBox="1">
            <a:spLocks noChangeArrowheads="1"/>
          </p:cNvSpPr>
          <p:nvPr/>
        </p:nvSpPr>
        <p:spPr bwMode="auto">
          <a:xfrm>
            <a:off x="4557713" y="2835275"/>
            <a:ext cx="3911600" cy="18732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i="1"/>
              <a:t>F</a:t>
            </a:r>
            <a:r>
              <a:rPr lang="eu-ES" baseline="-25000"/>
              <a:t>Z,P</a:t>
            </a:r>
            <a:r>
              <a:rPr lang="eu-ES"/>
              <a:t>: Zoruak pertsonari. </a:t>
            </a:r>
          </a:p>
          <a:p>
            <a:pPr algn="ctr" eaLnBrk="1" hangingPunct="1"/>
            <a:r>
              <a:rPr lang="eu-ES" sz="2000" i="1"/>
              <a:t>Grabitatorioa</a:t>
            </a:r>
            <a:endParaRPr lang="eu-ES" i="1"/>
          </a:p>
          <a:p>
            <a:pPr algn="ctr" eaLnBrk="1" hangingPunct="1"/>
            <a:r>
              <a:rPr lang="eu-ES"/>
              <a:t>Pertsona orekan dagoenez, </a:t>
            </a:r>
          </a:p>
          <a:p>
            <a:pPr algn="ctr" eaLnBrk="1" hangingPunct="1"/>
            <a:r>
              <a:rPr lang="eu-ES"/>
              <a:t>goranzko batura eta beheranzko baturak </a:t>
            </a:r>
          </a:p>
          <a:p>
            <a:pPr algn="ctr" eaLnBrk="1" hangingPunct="1"/>
            <a:r>
              <a:rPr lang="eu-ES"/>
              <a:t>berdinak izango dira..</a:t>
            </a:r>
          </a:p>
          <a:p>
            <a:pPr algn="ctr" eaLnBrk="1" hangingPunct="1"/>
            <a:r>
              <a:rPr lang="eu-ES"/>
              <a:t>750 = 500 + </a:t>
            </a:r>
            <a:r>
              <a:rPr lang="eu-ES" i="1"/>
              <a:t>F</a:t>
            </a:r>
            <a:r>
              <a:rPr lang="eu-ES" baseline="-25000"/>
              <a:t>Z,P</a:t>
            </a:r>
          </a:p>
          <a:p>
            <a:pPr algn="ctr" eaLnBrk="1" hangingPunct="1"/>
            <a:r>
              <a:rPr lang="eu-ES"/>
              <a:t> </a:t>
            </a:r>
            <a:r>
              <a:rPr lang="eu-ES" i="1"/>
              <a:t>F</a:t>
            </a:r>
            <a:r>
              <a:rPr lang="eu-ES" baseline="-25000"/>
              <a:t>Z,P</a:t>
            </a:r>
            <a:r>
              <a:rPr lang="eu-ES"/>
              <a:t> = 250 N</a:t>
            </a:r>
          </a:p>
        </p:txBody>
      </p:sp>
      <p:pic>
        <p:nvPicPr>
          <p:cNvPr id="20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5378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0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20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0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0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220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20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201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20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20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20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20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20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20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20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000"/>
                                        <p:tgtEl>
                                          <p:spTgt spid="220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20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7" grpId="0" animBg="1"/>
      <p:bldP spid="220168" grpId="0"/>
      <p:bldP spid="220169" grpId="0" animBg="1"/>
      <p:bldP spid="220171" grpId="0" animBg="1"/>
      <p:bldP spid="220172" grpId="0" animBg="1"/>
      <p:bldP spid="220173" grpId="0"/>
      <p:bldP spid="220174" grpId="0" animBg="1"/>
      <p:bldP spid="220175" grpId="0"/>
      <p:bldP spid="220176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BC7A213-0DCD-E944-9582-2994C888826E}" type="slidenum">
              <a:rPr lang="eu-ES" sz="1400">
                <a:latin typeface="Times" charset="0"/>
              </a:rPr>
              <a:pPr/>
              <a:t>24</a:t>
            </a:fld>
            <a:endParaRPr lang="eu-ES" sz="1400">
              <a:latin typeface="Times" charset="0"/>
            </a:endParaRPr>
          </a:p>
        </p:txBody>
      </p:sp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2635250" y="1220952"/>
            <a:ext cx="3917950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dirty="0"/>
              <a:t>Polearengan zein indarrek eragiten dute?</a:t>
            </a:r>
          </a:p>
        </p:txBody>
      </p:sp>
      <p:pic>
        <p:nvPicPr>
          <p:cNvPr id="10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7176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0A07C20-C079-2444-BB54-EDA595608DF5}" type="slidenum">
              <a:rPr lang="eu-ES" sz="1400">
                <a:latin typeface="Times" charset="0"/>
              </a:rPr>
              <a:pPr/>
              <a:t>25</a:t>
            </a:fld>
            <a:endParaRPr lang="eu-ES" sz="1400">
              <a:latin typeface="Times" charset="0"/>
            </a:endParaRPr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280233" y="1418341"/>
            <a:ext cx="1777167" cy="120032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u-ES"/>
              <a:t>Polearengan edo txirrikarengan zein indarrek eragiten dute?</a:t>
            </a:r>
          </a:p>
        </p:txBody>
      </p:sp>
      <p:sp>
        <p:nvSpPr>
          <p:cNvPr id="224259" name="Text Box 3"/>
          <p:cNvSpPr txBox="1">
            <a:spLocks noChangeArrowheads="1"/>
          </p:cNvSpPr>
          <p:nvPr/>
        </p:nvSpPr>
        <p:spPr bwMode="auto">
          <a:xfrm>
            <a:off x="4886325" y="3017838"/>
            <a:ext cx="3536950" cy="16287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i="1"/>
              <a:t>F</a:t>
            </a:r>
            <a:r>
              <a:rPr lang="eu-ES" baseline="-25000"/>
              <a:t>ZS,P</a:t>
            </a:r>
            <a:r>
              <a:rPr lang="eu-ES"/>
              <a:t>: Zakuari elkartutako sokak </a:t>
            </a:r>
          </a:p>
          <a:p>
            <a:pPr algn="ctr" eaLnBrk="1" hangingPunct="1"/>
            <a:r>
              <a:rPr lang="eu-ES"/>
              <a:t>poleari (</a:t>
            </a:r>
            <a:r>
              <a:rPr lang="eu-ES" sz="2000" i="1"/>
              <a:t>Grabitatorioa</a:t>
            </a:r>
            <a:r>
              <a:rPr lang="eu-ES" i="1"/>
              <a:t>).</a:t>
            </a:r>
          </a:p>
          <a:p>
            <a:pPr algn="ctr" eaLnBrk="1" hangingPunct="1"/>
            <a:r>
              <a:rPr lang="eu-ES"/>
              <a:t> Indar hori 500 N-etako da, </a:t>
            </a:r>
          </a:p>
          <a:p>
            <a:pPr algn="ctr" eaLnBrk="1" hangingPunct="1"/>
            <a:r>
              <a:rPr lang="eu-ES"/>
              <a:t>soka zati hori orekan baitago</a:t>
            </a:r>
          </a:p>
          <a:p>
            <a:pPr algn="ctr" eaLnBrk="1" hangingPunct="1"/>
            <a:r>
              <a:rPr lang="eu-ES"/>
              <a:t>, eta zakuak kontrako noranzkora </a:t>
            </a:r>
          </a:p>
          <a:p>
            <a:pPr algn="ctr" eaLnBrk="1" hangingPunct="1"/>
            <a:r>
              <a:rPr lang="eu-ES"/>
              <a:t>tiratzen baitu 500 N-eko indarrarekin.</a:t>
            </a:r>
          </a:p>
        </p:txBody>
      </p:sp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4865688" y="1235075"/>
            <a:ext cx="3425825" cy="13843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 </a:t>
            </a:r>
            <a:r>
              <a:rPr lang="eu-ES" i="1"/>
              <a:t>F</a:t>
            </a:r>
            <a:r>
              <a:rPr lang="eu-ES" baseline="-25000"/>
              <a:t>S,P: </a:t>
            </a:r>
            <a:r>
              <a:rPr lang="eu-ES"/>
              <a:t>Sabaiak poleari.</a:t>
            </a:r>
          </a:p>
          <a:p>
            <a:pPr algn="ctr"/>
            <a:r>
              <a:rPr lang="eu-ES" sz="2000" i="1"/>
              <a:t>Grabitatorioa</a:t>
            </a:r>
            <a:r>
              <a:rPr lang="eu-ES" sz="2000"/>
              <a:t> </a:t>
            </a:r>
          </a:p>
          <a:p>
            <a:pPr algn="ctr"/>
            <a:r>
              <a:rPr lang="eu-ES"/>
              <a:t>Beste bien baturarekiko Berdina da </a:t>
            </a:r>
          </a:p>
          <a:p>
            <a:pPr algn="ctr"/>
            <a:r>
              <a:rPr lang="eu-ES"/>
              <a:t>eta aurkako noranzkoa du, 1000 N, </a:t>
            </a:r>
          </a:p>
          <a:p>
            <a:pPr algn="ctr" eaLnBrk="1" hangingPunct="1"/>
            <a:r>
              <a:rPr lang="eu-ES"/>
              <a:t>polea orekan baitago. </a:t>
            </a: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1201738" y="3833813"/>
            <a:ext cx="1344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PS,P</a:t>
            </a:r>
            <a:r>
              <a:rPr lang="eu-ES"/>
              <a:t>= 500 N</a:t>
            </a:r>
          </a:p>
        </p:txBody>
      </p:sp>
      <p:sp>
        <p:nvSpPr>
          <p:cNvPr id="224267" name="Line 11"/>
          <p:cNvSpPr>
            <a:spLocks noChangeShapeType="1"/>
          </p:cNvSpPr>
          <p:nvPr/>
        </p:nvSpPr>
        <p:spPr bwMode="auto">
          <a:xfrm>
            <a:off x="2854325" y="3429000"/>
            <a:ext cx="0" cy="107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4268" name="Line 12"/>
          <p:cNvSpPr>
            <a:spLocks noChangeShapeType="1"/>
          </p:cNvSpPr>
          <p:nvPr/>
        </p:nvSpPr>
        <p:spPr bwMode="auto">
          <a:xfrm flipV="1">
            <a:off x="2700338" y="823913"/>
            <a:ext cx="0" cy="2151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4269" name="Line 13"/>
          <p:cNvSpPr>
            <a:spLocks noChangeShapeType="1"/>
          </p:cNvSpPr>
          <p:nvPr/>
        </p:nvSpPr>
        <p:spPr bwMode="auto">
          <a:xfrm>
            <a:off x="2563813" y="3429000"/>
            <a:ext cx="0" cy="107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4270" name="Text Box 14"/>
          <p:cNvSpPr txBox="1">
            <a:spLocks noChangeArrowheads="1"/>
          </p:cNvSpPr>
          <p:nvPr/>
        </p:nvSpPr>
        <p:spPr bwMode="auto">
          <a:xfrm>
            <a:off x="2887663" y="3835400"/>
            <a:ext cx="1336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ZS,P</a:t>
            </a:r>
            <a:r>
              <a:rPr lang="eu-ES"/>
              <a:t>= 500 N</a:t>
            </a:r>
          </a:p>
        </p:txBody>
      </p:sp>
      <p:sp>
        <p:nvSpPr>
          <p:cNvPr id="224271" name="Text Box 15"/>
          <p:cNvSpPr txBox="1">
            <a:spLocks noChangeArrowheads="1"/>
          </p:cNvSpPr>
          <p:nvPr/>
        </p:nvSpPr>
        <p:spPr bwMode="auto">
          <a:xfrm>
            <a:off x="2768600" y="1447800"/>
            <a:ext cx="1363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S,P</a:t>
            </a:r>
            <a:r>
              <a:rPr lang="eu-ES"/>
              <a:t>= 1000 N</a:t>
            </a:r>
          </a:p>
        </p:txBody>
      </p:sp>
      <p:sp>
        <p:nvSpPr>
          <p:cNvPr id="224272" name="Text Box 16"/>
          <p:cNvSpPr txBox="1">
            <a:spLocks noChangeArrowheads="1"/>
          </p:cNvSpPr>
          <p:nvPr/>
        </p:nvSpPr>
        <p:spPr bwMode="auto">
          <a:xfrm>
            <a:off x="4471988" y="4706938"/>
            <a:ext cx="4430712" cy="13843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i="1"/>
              <a:t>F</a:t>
            </a:r>
            <a:r>
              <a:rPr lang="eu-ES" baseline="-25000"/>
              <a:t>PS,P</a:t>
            </a:r>
            <a:r>
              <a:rPr lang="eu-ES"/>
              <a:t>: Pertsonari tiratzen dion sokak poleari </a:t>
            </a:r>
          </a:p>
          <a:p>
            <a:pPr algn="ctr" eaLnBrk="1" hangingPunct="1"/>
            <a:r>
              <a:rPr lang="eu-ES"/>
              <a:t>(</a:t>
            </a:r>
            <a:r>
              <a:rPr lang="eu-ES" sz="2000" i="1"/>
              <a:t>Grabitatorioa</a:t>
            </a:r>
            <a:r>
              <a:rPr lang="eu-ES" i="1"/>
              <a:t>)</a:t>
            </a:r>
          </a:p>
          <a:p>
            <a:pPr algn="ctr" eaLnBrk="1" hangingPunct="1"/>
            <a:r>
              <a:rPr lang="eu-ES"/>
              <a:t>500 N-etako da, soka zati hori orekan baitago</a:t>
            </a:r>
          </a:p>
          <a:p>
            <a:pPr algn="ctr" eaLnBrk="1" hangingPunct="1"/>
            <a:r>
              <a:rPr lang="eu-ES"/>
              <a:t>, eta pertsonak aurkako noranzkoan 500 N-eko</a:t>
            </a:r>
          </a:p>
          <a:p>
            <a:pPr algn="ctr" eaLnBrk="1" hangingPunct="1"/>
            <a:r>
              <a:rPr lang="eu-ES"/>
              <a:t>Indarrarekin tiratzen baitu.</a:t>
            </a:r>
          </a:p>
        </p:txBody>
      </p:sp>
      <p:pic>
        <p:nvPicPr>
          <p:cNvPr id="20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171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42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224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24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427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4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4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4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24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242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2000"/>
                                        <p:tgtEl>
                                          <p:spTgt spid="224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2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242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24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24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2000"/>
                                        <p:tgtEl>
                                          <p:spTgt spid="224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24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 animBg="1"/>
      <p:bldP spid="224260" grpId="0" build="p" animBg="1"/>
      <p:bldP spid="224261" grpId="0"/>
      <p:bldP spid="224267" grpId="0" animBg="1"/>
      <p:bldP spid="224268" grpId="0" animBg="1"/>
      <p:bldP spid="224269" grpId="0" animBg="1"/>
      <p:bldP spid="224270" grpId="0"/>
      <p:bldP spid="224271" grpId="0"/>
      <p:bldP spid="224272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56760C-C579-6A4C-97F0-A4DDB373653D}" type="slidenum">
              <a:rPr lang="eu-ES" sz="1400">
                <a:latin typeface="Times" charset="0"/>
              </a:rPr>
              <a:pPr/>
              <a:t>26</a:t>
            </a:fld>
            <a:endParaRPr lang="eu-ES" sz="1400">
              <a:latin typeface="Times" charset="0"/>
            </a:endParaRPr>
          </a:p>
        </p:txBody>
      </p:sp>
      <p:sp>
        <p:nvSpPr>
          <p:cNvPr id="482318" name="Line 14"/>
          <p:cNvSpPr>
            <a:spLocks noChangeShapeType="1"/>
          </p:cNvSpPr>
          <p:nvPr/>
        </p:nvSpPr>
        <p:spPr bwMode="auto">
          <a:xfrm>
            <a:off x="2592388" y="2922588"/>
            <a:ext cx="0" cy="16398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82319" name="Text Box 15"/>
          <p:cNvSpPr txBox="1">
            <a:spLocks noChangeArrowheads="1"/>
          </p:cNvSpPr>
          <p:nvPr/>
        </p:nvSpPr>
        <p:spPr bwMode="auto">
          <a:xfrm>
            <a:off x="2570163" y="4005263"/>
            <a:ext cx="1276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L,L</a:t>
            </a:r>
            <a:r>
              <a:rPr lang="eu-ES"/>
              <a:t>= 29,4 N</a:t>
            </a:r>
          </a:p>
        </p:txBody>
      </p:sp>
      <p:sp>
        <p:nvSpPr>
          <p:cNvPr id="482320" name="Text Box 16"/>
          <p:cNvSpPr txBox="1">
            <a:spLocks noChangeArrowheads="1"/>
          </p:cNvSpPr>
          <p:nvPr/>
        </p:nvSpPr>
        <p:spPr bwMode="auto">
          <a:xfrm>
            <a:off x="4792663" y="2665413"/>
            <a:ext cx="4060825" cy="32797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Elkarrekintzan ditugun indarrak hauek dira </a:t>
            </a:r>
          </a:p>
          <a:p>
            <a:pPr algn="ctr" eaLnBrk="1" hangingPunct="1"/>
            <a:r>
              <a:rPr lang="eu-ES">
                <a:cs typeface="Arial" charset="0"/>
              </a:rPr>
              <a:t>●</a:t>
            </a:r>
            <a:r>
              <a:rPr lang="eu-ES"/>
              <a:t> </a:t>
            </a:r>
            <a:r>
              <a:rPr lang="eu-ES" i="1"/>
              <a:t>F</a:t>
            </a:r>
            <a:r>
              <a:rPr lang="eu-ES" baseline="-25000"/>
              <a:t>L,L</a:t>
            </a:r>
            <a:r>
              <a:rPr lang="eu-ES"/>
              <a:t>: Lurrak liburuari egiten dion indarra</a:t>
            </a:r>
          </a:p>
          <a:p>
            <a:pPr algn="ctr" eaLnBrk="1" hangingPunct="1"/>
            <a:r>
              <a:rPr lang="eu-ES"/>
              <a:t> (liburuari aplikatuta).</a:t>
            </a:r>
          </a:p>
          <a:p>
            <a:pPr algn="ctr" eaLnBrk="1" hangingPunct="1"/>
            <a:r>
              <a:rPr lang="eu-ES" i="1"/>
              <a:t>Grabitate indarra</a:t>
            </a:r>
            <a:endParaRPr lang="eu-ES"/>
          </a:p>
          <a:p>
            <a:pPr algn="ctr" eaLnBrk="1" hangingPunct="1"/>
            <a:r>
              <a:rPr lang="eu-ES" i="1"/>
              <a:t>F</a:t>
            </a:r>
            <a:r>
              <a:rPr lang="eu-ES" baseline="-25000"/>
              <a:t>T,L</a:t>
            </a:r>
            <a:r>
              <a:rPr lang="eu-ES"/>
              <a:t>= 3 · 9,8 = 29,4 N</a:t>
            </a:r>
          </a:p>
          <a:p>
            <a:pPr algn="ctr" eaLnBrk="1" hangingPunct="1"/>
            <a:endParaRPr lang="eu-ES"/>
          </a:p>
          <a:p>
            <a:pPr algn="ctr" eaLnBrk="1" hangingPunct="1"/>
            <a:r>
              <a:rPr lang="eu-ES">
                <a:cs typeface="Arial" charset="0"/>
              </a:rPr>
              <a:t>● </a:t>
            </a:r>
            <a:r>
              <a:rPr lang="eu-ES" i="1"/>
              <a:t>F</a:t>
            </a:r>
            <a:r>
              <a:rPr lang="eu-ES" baseline="-25000"/>
              <a:t>L,L</a:t>
            </a:r>
            <a:r>
              <a:rPr lang="eu-ES"/>
              <a:t>: Liburuak lurrari egiten dion indarra</a:t>
            </a:r>
          </a:p>
          <a:p>
            <a:pPr algn="ctr" eaLnBrk="1" hangingPunct="1"/>
            <a:r>
              <a:rPr lang="eu-ES"/>
              <a:t> (lurraren zentroari aplikatuta).</a:t>
            </a:r>
          </a:p>
          <a:p>
            <a:pPr algn="ctr" eaLnBrk="1" hangingPunct="1"/>
            <a:r>
              <a:rPr lang="eu-ES" i="1"/>
              <a:t>Grabitate indarra</a:t>
            </a:r>
          </a:p>
          <a:p>
            <a:pPr algn="ctr" eaLnBrk="1" hangingPunct="1"/>
            <a:r>
              <a:rPr lang="eu-ES"/>
              <a:t>Bere balioa lurrak liburuari egiten dionaren</a:t>
            </a:r>
          </a:p>
          <a:p>
            <a:pPr algn="ctr" eaLnBrk="1" hangingPunct="1"/>
            <a:r>
              <a:rPr lang="eu-ES"/>
              <a:t> berdina da</a:t>
            </a:r>
          </a:p>
          <a:p>
            <a:pPr algn="ctr" eaLnBrk="1" hangingPunct="1"/>
            <a:r>
              <a:rPr lang="eu-ES"/>
              <a:t>Elkarrekintza berdinari dagozkion</a:t>
            </a:r>
          </a:p>
          <a:p>
            <a:pPr algn="ctr" eaLnBrk="1" hangingPunct="1"/>
            <a:r>
              <a:rPr lang="eu-ES"/>
              <a:t> indarrak baitira</a:t>
            </a:r>
          </a:p>
        </p:txBody>
      </p:sp>
      <p:sp>
        <p:nvSpPr>
          <p:cNvPr id="482321" name="Rectangle 17"/>
          <p:cNvSpPr>
            <a:spLocks noChangeArrowheads="1"/>
          </p:cNvSpPr>
          <p:nvPr/>
        </p:nvSpPr>
        <p:spPr bwMode="auto">
          <a:xfrm>
            <a:off x="1107536" y="1331718"/>
            <a:ext cx="6989263" cy="36933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dirty="0"/>
              <a:t>Liburuak </a:t>
            </a:r>
            <a:r>
              <a:rPr lang="eu-ES" dirty="0" smtClean="0"/>
              <a:t>bi </a:t>
            </a:r>
            <a:r>
              <a:rPr lang="eu-ES" dirty="0"/>
              <a:t>elkarrekintza </a:t>
            </a:r>
            <a:r>
              <a:rPr lang="eu-ES" dirty="0" smtClean="0"/>
              <a:t>ezberdinetan parte hartzen du. </a:t>
            </a:r>
            <a:r>
              <a:rPr lang="eu-ES" dirty="0"/>
              <a:t>I</a:t>
            </a:r>
            <a:r>
              <a:rPr lang="eu-ES" dirty="0" smtClean="0"/>
              <a:t>dentifika </a:t>
            </a:r>
            <a:r>
              <a:rPr lang="eu-ES" dirty="0"/>
              <a:t>itzazu.</a:t>
            </a:r>
          </a:p>
        </p:txBody>
      </p:sp>
      <p:sp>
        <p:nvSpPr>
          <p:cNvPr id="269321" name="Arc 18"/>
          <p:cNvSpPr>
            <a:spLocks/>
          </p:cNvSpPr>
          <p:nvPr/>
        </p:nvSpPr>
        <p:spPr bwMode="auto">
          <a:xfrm>
            <a:off x="923925" y="5867400"/>
            <a:ext cx="3549650" cy="823913"/>
          </a:xfrm>
          <a:custGeom>
            <a:avLst/>
            <a:gdLst>
              <a:gd name="T0" fmla="*/ 0 w 43188"/>
              <a:gd name="T1" fmla="*/ 30676683 h 21600"/>
              <a:gd name="T2" fmla="*/ 291748034 w 43188"/>
              <a:gd name="T3" fmla="*/ 30676683 h 21600"/>
              <a:gd name="T4" fmla="*/ 145874017 w 43188"/>
              <a:gd name="T5" fmla="*/ 31427435 h 21600"/>
              <a:gd name="T6" fmla="*/ 0 60000 65536"/>
              <a:gd name="T7" fmla="*/ 0 60000 65536"/>
              <a:gd name="T8" fmla="*/ 0 60000 65536"/>
              <a:gd name="T9" fmla="*/ 0 w 43188"/>
              <a:gd name="T10" fmla="*/ 0 h 21600"/>
              <a:gd name="T11" fmla="*/ 43188 w 4318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88" h="21600" fill="none" extrusionOk="0">
                <a:moveTo>
                  <a:pt x="0" y="21084"/>
                </a:moveTo>
                <a:cubicBezTo>
                  <a:pt x="280" y="9359"/>
                  <a:pt x="9865" y="-1"/>
                  <a:pt x="21594" y="0"/>
                </a:cubicBezTo>
                <a:cubicBezTo>
                  <a:pt x="33322" y="0"/>
                  <a:pt x="42907" y="9359"/>
                  <a:pt x="43187" y="21084"/>
                </a:cubicBezTo>
              </a:path>
              <a:path w="43188" h="21600" stroke="0" extrusionOk="0">
                <a:moveTo>
                  <a:pt x="0" y="21084"/>
                </a:moveTo>
                <a:cubicBezTo>
                  <a:pt x="280" y="9359"/>
                  <a:pt x="9865" y="-1"/>
                  <a:pt x="21594" y="0"/>
                </a:cubicBezTo>
                <a:cubicBezTo>
                  <a:pt x="33322" y="0"/>
                  <a:pt x="42907" y="9359"/>
                  <a:pt x="43187" y="21084"/>
                </a:cubicBezTo>
                <a:lnTo>
                  <a:pt x="21594" y="21600"/>
                </a:lnTo>
                <a:close/>
              </a:path>
            </a:pathLst>
          </a:custGeom>
          <a:gradFill rotWithShape="1">
            <a:gsLst>
              <a:gs pos="0">
                <a:srgbClr val="FF9900"/>
              </a:gs>
              <a:gs pos="100000">
                <a:srgbClr val="9966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82323" name="Line 19"/>
          <p:cNvSpPr>
            <a:spLocks noChangeShapeType="1"/>
          </p:cNvSpPr>
          <p:nvPr/>
        </p:nvSpPr>
        <p:spPr bwMode="auto">
          <a:xfrm flipV="1">
            <a:off x="2587625" y="4799013"/>
            <a:ext cx="0" cy="16398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82324" name="Text Box 20"/>
          <p:cNvSpPr txBox="1">
            <a:spLocks noChangeArrowheads="1"/>
          </p:cNvSpPr>
          <p:nvPr/>
        </p:nvSpPr>
        <p:spPr bwMode="auto">
          <a:xfrm>
            <a:off x="2574925" y="5176838"/>
            <a:ext cx="1276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L,L</a:t>
            </a:r>
            <a:r>
              <a:rPr lang="eu-ES"/>
              <a:t>= 29,4 N</a:t>
            </a:r>
          </a:p>
        </p:txBody>
      </p:sp>
      <p:sp>
        <p:nvSpPr>
          <p:cNvPr id="482325" name="Text Box 21"/>
          <p:cNvSpPr txBox="1">
            <a:spLocks noChangeArrowheads="1"/>
          </p:cNvSpPr>
          <p:nvPr/>
        </p:nvSpPr>
        <p:spPr bwMode="auto">
          <a:xfrm>
            <a:off x="3313113" y="1972226"/>
            <a:ext cx="2620962" cy="3460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u-ES">
                <a:ea typeface="+mn-ea"/>
              </a:rPr>
              <a:t>Lurra-Liburua elkarrekintza</a:t>
            </a:r>
          </a:p>
        </p:txBody>
      </p:sp>
      <p:pic>
        <p:nvPicPr>
          <p:cNvPr id="24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4821290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8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8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823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82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82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82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82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82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48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8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823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823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823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823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823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823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823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2000"/>
                                        <p:tgtEl>
                                          <p:spTgt spid="48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8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18" grpId="0" animBg="1"/>
      <p:bldP spid="482319" grpId="0"/>
      <p:bldP spid="482320" grpId="0" build="p" animBg="1"/>
      <p:bldP spid="482321" grpId="0" animBg="1"/>
      <p:bldP spid="482323" grpId="0" animBg="1"/>
      <p:bldP spid="482324" grpId="0"/>
      <p:bldP spid="48232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66" name="Text Box 14"/>
          <p:cNvSpPr txBox="1">
            <a:spLocks noChangeArrowheads="1"/>
          </p:cNvSpPr>
          <p:nvPr/>
        </p:nvSpPr>
        <p:spPr bwMode="auto">
          <a:xfrm>
            <a:off x="1208088" y="1716088"/>
            <a:ext cx="1314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M,L</a:t>
            </a:r>
            <a:r>
              <a:rPr lang="eu-ES"/>
              <a:t>= 29,4 N</a:t>
            </a:r>
          </a:p>
        </p:txBody>
      </p:sp>
      <p:sp>
        <p:nvSpPr>
          <p:cNvPr id="270342" name="Rectangle 15"/>
          <p:cNvSpPr>
            <a:spLocks noChangeArrowheads="1"/>
          </p:cNvSpPr>
          <p:nvPr/>
        </p:nvSpPr>
        <p:spPr bwMode="auto">
          <a:xfrm>
            <a:off x="1045641" y="760073"/>
            <a:ext cx="7052720" cy="36933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u-ES" dirty="0"/>
              <a:t>Liburuak bi elkarrekintza ezberdinetan parte hartzen du. Identifika itzazu.</a:t>
            </a:r>
          </a:p>
        </p:txBody>
      </p:sp>
      <p:sp>
        <p:nvSpPr>
          <p:cNvPr id="484368" name="Line 16"/>
          <p:cNvSpPr>
            <a:spLocks noChangeShapeType="1"/>
          </p:cNvSpPr>
          <p:nvPr/>
        </p:nvSpPr>
        <p:spPr bwMode="auto">
          <a:xfrm flipV="1">
            <a:off x="2530475" y="1344613"/>
            <a:ext cx="0" cy="16398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70344" name="Arc 17"/>
          <p:cNvSpPr>
            <a:spLocks/>
          </p:cNvSpPr>
          <p:nvPr/>
        </p:nvSpPr>
        <p:spPr bwMode="auto">
          <a:xfrm>
            <a:off x="923925" y="5867400"/>
            <a:ext cx="3549650" cy="823913"/>
          </a:xfrm>
          <a:custGeom>
            <a:avLst/>
            <a:gdLst>
              <a:gd name="T0" fmla="*/ 0 w 43188"/>
              <a:gd name="T1" fmla="*/ 30676683 h 21600"/>
              <a:gd name="T2" fmla="*/ 291748034 w 43188"/>
              <a:gd name="T3" fmla="*/ 30676683 h 21600"/>
              <a:gd name="T4" fmla="*/ 145874017 w 43188"/>
              <a:gd name="T5" fmla="*/ 31427435 h 21600"/>
              <a:gd name="T6" fmla="*/ 0 60000 65536"/>
              <a:gd name="T7" fmla="*/ 0 60000 65536"/>
              <a:gd name="T8" fmla="*/ 0 60000 65536"/>
              <a:gd name="T9" fmla="*/ 0 w 43188"/>
              <a:gd name="T10" fmla="*/ 0 h 21600"/>
              <a:gd name="T11" fmla="*/ 43188 w 4318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88" h="21600" fill="none" extrusionOk="0">
                <a:moveTo>
                  <a:pt x="0" y="21084"/>
                </a:moveTo>
                <a:cubicBezTo>
                  <a:pt x="280" y="9359"/>
                  <a:pt x="9865" y="-1"/>
                  <a:pt x="21594" y="0"/>
                </a:cubicBezTo>
                <a:cubicBezTo>
                  <a:pt x="33322" y="0"/>
                  <a:pt x="42907" y="9359"/>
                  <a:pt x="43187" y="21084"/>
                </a:cubicBezTo>
              </a:path>
              <a:path w="43188" h="21600" stroke="0" extrusionOk="0">
                <a:moveTo>
                  <a:pt x="0" y="21084"/>
                </a:moveTo>
                <a:cubicBezTo>
                  <a:pt x="280" y="9359"/>
                  <a:pt x="9865" y="-1"/>
                  <a:pt x="21594" y="0"/>
                </a:cubicBezTo>
                <a:cubicBezTo>
                  <a:pt x="33322" y="0"/>
                  <a:pt x="42907" y="9359"/>
                  <a:pt x="43187" y="21084"/>
                </a:cubicBezTo>
                <a:lnTo>
                  <a:pt x="21594" y="21600"/>
                </a:lnTo>
                <a:close/>
              </a:path>
            </a:pathLst>
          </a:custGeom>
          <a:gradFill rotWithShape="1">
            <a:gsLst>
              <a:gs pos="0">
                <a:srgbClr val="FF9900"/>
              </a:gs>
              <a:gs pos="100000">
                <a:srgbClr val="9966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84370" name="Line 18"/>
          <p:cNvSpPr>
            <a:spLocks noChangeShapeType="1"/>
          </p:cNvSpPr>
          <p:nvPr/>
        </p:nvSpPr>
        <p:spPr bwMode="auto">
          <a:xfrm>
            <a:off x="2524125" y="3184525"/>
            <a:ext cx="0" cy="16398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84371" name="Rectangle 19"/>
          <p:cNvSpPr>
            <a:spLocks noChangeArrowheads="1"/>
          </p:cNvSpPr>
          <p:nvPr/>
        </p:nvSpPr>
        <p:spPr bwMode="auto">
          <a:xfrm>
            <a:off x="1189038" y="4067175"/>
            <a:ext cx="1352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u-ES" i="1"/>
              <a:t>F</a:t>
            </a:r>
            <a:r>
              <a:rPr lang="eu-ES" baseline="-25000"/>
              <a:t>L,M </a:t>
            </a:r>
            <a:r>
              <a:rPr lang="eu-ES"/>
              <a:t>= 29,4 N</a:t>
            </a:r>
          </a:p>
        </p:txBody>
      </p:sp>
      <p:sp>
        <p:nvSpPr>
          <p:cNvPr id="484372" name="Text Box 20"/>
          <p:cNvSpPr txBox="1">
            <a:spLocks noChangeArrowheads="1"/>
          </p:cNvSpPr>
          <p:nvPr/>
        </p:nvSpPr>
        <p:spPr bwMode="auto">
          <a:xfrm>
            <a:off x="3313113" y="1706563"/>
            <a:ext cx="2609850" cy="3460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u-ES">
                <a:ea typeface="+mn-ea"/>
              </a:rPr>
              <a:t>Lurra-mahaia elkarrekintza</a:t>
            </a:r>
          </a:p>
        </p:txBody>
      </p:sp>
      <p:sp>
        <p:nvSpPr>
          <p:cNvPr id="484373" name="Text Box 21"/>
          <p:cNvSpPr txBox="1">
            <a:spLocks noChangeArrowheads="1"/>
          </p:cNvSpPr>
          <p:nvPr/>
        </p:nvSpPr>
        <p:spPr bwMode="auto">
          <a:xfrm>
            <a:off x="4532313" y="2290763"/>
            <a:ext cx="4425950" cy="27908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Bi indar hauek ditugu: </a:t>
            </a:r>
          </a:p>
          <a:p>
            <a:pPr algn="ctr" eaLnBrk="1" hangingPunct="1"/>
            <a:r>
              <a:rPr lang="eu-ES">
                <a:cs typeface="Arial" charset="0"/>
              </a:rPr>
              <a:t>●</a:t>
            </a:r>
            <a:r>
              <a:rPr lang="eu-ES"/>
              <a:t> </a:t>
            </a:r>
            <a:r>
              <a:rPr lang="eu-ES" i="1"/>
              <a:t>F</a:t>
            </a:r>
            <a:r>
              <a:rPr lang="eu-ES" baseline="-25000"/>
              <a:t>M,L</a:t>
            </a:r>
            <a:r>
              <a:rPr lang="eu-ES"/>
              <a:t>: mahaiak liburuari (liburuari aplikatuta)</a:t>
            </a:r>
          </a:p>
          <a:p>
            <a:pPr algn="ctr" eaLnBrk="1" hangingPunct="1"/>
            <a:r>
              <a:rPr lang="eu-ES"/>
              <a:t>Bere balioa 29,4 N da, </a:t>
            </a:r>
          </a:p>
          <a:p>
            <a:pPr algn="ctr" eaLnBrk="1" hangingPunct="1"/>
            <a:r>
              <a:rPr lang="eu-ES"/>
              <a:t>lurrak liburuari egiten dionaren berdina,</a:t>
            </a:r>
          </a:p>
          <a:p>
            <a:pPr algn="ctr" eaLnBrk="1" hangingPunct="1"/>
            <a:r>
              <a:rPr lang="eu-ES"/>
              <a:t>Liburua orekan baitago.</a:t>
            </a:r>
          </a:p>
          <a:p>
            <a:pPr algn="ctr" eaLnBrk="1" hangingPunct="1"/>
            <a:r>
              <a:rPr lang="eu-ES" i="1"/>
              <a:t>Grabitate indarra</a:t>
            </a:r>
            <a:endParaRPr lang="eu-ES"/>
          </a:p>
          <a:p>
            <a:pPr algn="ctr" eaLnBrk="1" hangingPunct="1"/>
            <a:r>
              <a:rPr lang="eu-ES">
                <a:cs typeface="Arial" charset="0"/>
              </a:rPr>
              <a:t>●</a:t>
            </a:r>
            <a:r>
              <a:rPr lang="eu-ES"/>
              <a:t> </a:t>
            </a:r>
            <a:r>
              <a:rPr lang="eu-ES" i="1"/>
              <a:t>F</a:t>
            </a:r>
            <a:r>
              <a:rPr lang="eu-ES" baseline="-25000"/>
              <a:t>L,M</a:t>
            </a:r>
            <a:r>
              <a:rPr lang="eu-ES"/>
              <a:t>: Liburuak mahaiari egiten dion indarra</a:t>
            </a:r>
          </a:p>
          <a:p>
            <a:pPr algn="ctr" eaLnBrk="1" hangingPunct="1"/>
            <a:r>
              <a:rPr lang="eu-ES"/>
              <a:t> (mahaiari aplikatuta)</a:t>
            </a:r>
          </a:p>
          <a:p>
            <a:pPr algn="ctr" eaLnBrk="1" hangingPunct="1"/>
            <a:r>
              <a:rPr lang="eu-ES" i="1"/>
              <a:t>Grabitate indarra</a:t>
            </a:r>
          </a:p>
          <a:p>
            <a:pPr algn="ctr" eaLnBrk="1" hangingPunct="1"/>
            <a:r>
              <a:rPr lang="eu-ES"/>
              <a:t> Bere balioa 29,4 N da mahaiak liburuari egiten</a:t>
            </a:r>
          </a:p>
          <a:p>
            <a:pPr algn="ctr" eaLnBrk="1" hangingPunct="1"/>
            <a:r>
              <a:rPr lang="eu-ES"/>
              <a:t>dion indarraren berdina izan behar baitu.</a:t>
            </a:r>
          </a:p>
        </p:txBody>
      </p:sp>
      <p:pic>
        <p:nvPicPr>
          <p:cNvPr id="24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2681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8437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84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84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84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84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84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843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48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8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843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843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843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843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843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2000"/>
                                        <p:tgtEl>
                                          <p:spTgt spid="48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8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66" grpId="0"/>
      <p:bldP spid="484368" grpId="0" animBg="1"/>
      <p:bldP spid="484370" grpId="0" animBg="1"/>
      <p:bldP spid="484371" grpId="0"/>
      <p:bldP spid="484372" grpId="0" animBg="1"/>
      <p:bldP spid="484373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5E16B1-6CDE-8B44-9B92-E2C77BB954B2}" type="slidenum">
              <a:rPr lang="eu-ES" sz="1400">
                <a:latin typeface="Times" charset="0"/>
              </a:rPr>
              <a:pPr/>
              <a:t>28</a:t>
            </a:fld>
            <a:endParaRPr lang="eu-ES" sz="1400">
              <a:latin typeface="Times" charset="0"/>
            </a:endParaRPr>
          </a:p>
        </p:txBody>
      </p:sp>
      <p:sp>
        <p:nvSpPr>
          <p:cNvPr id="486414" name="Line 14"/>
          <p:cNvSpPr>
            <a:spLocks noChangeShapeType="1"/>
          </p:cNvSpPr>
          <p:nvPr/>
        </p:nvSpPr>
        <p:spPr bwMode="auto">
          <a:xfrm>
            <a:off x="2592388" y="2922588"/>
            <a:ext cx="0" cy="16398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86415" name="Text Box 15"/>
          <p:cNvSpPr txBox="1">
            <a:spLocks noChangeArrowheads="1"/>
          </p:cNvSpPr>
          <p:nvPr/>
        </p:nvSpPr>
        <p:spPr bwMode="auto">
          <a:xfrm>
            <a:off x="2573338" y="4005263"/>
            <a:ext cx="1276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L,L</a:t>
            </a:r>
            <a:r>
              <a:rPr lang="eu-ES"/>
              <a:t>= 29,4 N</a:t>
            </a:r>
          </a:p>
        </p:txBody>
      </p:sp>
      <p:sp>
        <p:nvSpPr>
          <p:cNvPr id="271367" name="Rectangle 16"/>
          <p:cNvSpPr>
            <a:spLocks noChangeArrowheads="1"/>
          </p:cNvSpPr>
          <p:nvPr/>
        </p:nvSpPr>
        <p:spPr bwMode="auto">
          <a:xfrm>
            <a:off x="923925" y="944503"/>
            <a:ext cx="7880583" cy="40011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u-ES" sz="2000" dirty="0"/>
              <a:t>Liburuak bi elkarrekintza ezberdinetan parte hartzen du. Identifika </a:t>
            </a:r>
            <a:r>
              <a:rPr lang="eu-ES" sz="2000" dirty="0" smtClean="0"/>
              <a:t>itzazu.</a:t>
            </a:r>
            <a:endParaRPr lang="eu-ES" dirty="0"/>
          </a:p>
        </p:txBody>
      </p:sp>
      <p:sp>
        <p:nvSpPr>
          <p:cNvPr id="486417" name="Line 17"/>
          <p:cNvSpPr>
            <a:spLocks noChangeShapeType="1"/>
          </p:cNvSpPr>
          <p:nvPr/>
        </p:nvSpPr>
        <p:spPr bwMode="auto">
          <a:xfrm flipV="1">
            <a:off x="2530475" y="1344613"/>
            <a:ext cx="0" cy="16398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71369" name="Arc 18"/>
          <p:cNvSpPr>
            <a:spLocks/>
          </p:cNvSpPr>
          <p:nvPr/>
        </p:nvSpPr>
        <p:spPr bwMode="auto">
          <a:xfrm>
            <a:off x="923925" y="5867400"/>
            <a:ext cx="3549650" cy="823913"/>
          </a:xfrm>
          <a:custGeom>
            <a:avLst/>
            <a:gdLst>
              <a:gd name="T0" fmla="*/ 0 w 43188"/>
              <a:gd name="T1" fmla="*/ 30676683 h 21600"/>
              <a:gd name="T2" fmla="*/ 291748034 w 43188"/>
              <a:gd name="T3" fmla="*/ 30676683 h 21600"/>
              <a:gd name="T4" fmla="*/ 145874017 w 43188"/>
              <a:gd name="T5" fmla="*/ 31427435 h 21600"/>
              <a:gd name="T6" fmla="*/ 0 60000 65536"/>
              <a:gd name="T7" fmla="*/ 0 60000 65536"/>
              <a:gd name="T8" fmla="*/ 0 60000 65536"/>
              <a:gd name="T9" fmla="*/ 0 w 43188"/>
              <a:gd name="T10" fmla="*/ 0 h 21600"/>
              <a:gd name="T11" fmla="*/ 43188 w 4318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88" h="21600" fill="none" extrusionOk="0">
                <a:moveTo>
                  <a:pt x="0" y="21084"/>
                </a:moveTo>
                <a:cubicBezTo>
                  <a:pt x="280" y="9359"/>
                  <a:pt x="9865" y="-1"/>
                  <a:pt x="21594" y="0"/>
                </a:cubicBezTo>
                <a:cubicBezTo>
                  <a:pt x="33322" y="0"/>
                  <a:pt x="42907" y="9359"/>
                  <a:pt x="43187" y="21084"/>
                </a:cubicBezTo>
              </a:path>
              <a:path w="43188" h="21600" stroke="0" extrusionOk="0">
                <a:moveTo>
                  <a:pt x="0" y="21084"/>
                </a:moveTo>
                <a:cubicBezTo>
                  <a:pt x="280" y="9359"/>
                  <a:pt x="9865" y="-1"/>
                  <a:pt x="21594" y="0"/>
                </a:cubicBezTo>
                <a:cubicBezTo>
                  <a:pt x="33322" y="0"/>
                  <a:pt x="42907" y="9359"/>
                  <a:pt x="43187" y="21084"/>
                </a:cubicBezTo>
                <a:lnTo>
                  <a:pt x="21594" y="21600"/>
                </a:lnTo>
                <a:close/>
              </a:path>
            </a:pathLst>
          </a:custGeom>
          <a:gradFill rotWithShape="1">
            <a:gsLst>
              <a:gs pos="0">
                <a:srgbClr val="FF9900"/>
              </a:gs>
              <a:gs pos="100000">
                <a:srgbClr val="9966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86419" name="Line 19"/>
          <p:cNvSpPr>
            <a:spLocks noChangeShapeType="1"/>
          </p:cNvSpPr>
          <p:nvPr/>
        </p:nvSpPr>
        <p:spPr bwMode="auto">
          <a:xfrm flipV="1">
            <a:off x="2587625" y="4799013"/>
            <a:ext cx="0" cy="16398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86420" name="Line 20"/>
          <p:cNvSpPr>
            <a:spLocks noChangeShapeType="1"/>
          </p:cNvSpPr>
          <p:nvPr/>
        </p:nvSpPr>
        <p:spPr bwMode="auto">
          <a:xfrm>
            <a:off x="2528888" y="3175000"/>
            <a:ext cx="0" cy="16398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86421" name="Text Box 21"/>
          <p:cNvSpPr txBox="1">
            <a:spLocks noChangeArrowheads="1"/>
          </p:cNvSpPr>
          <p:nvPr/>
        </p:nvSpPr>
        <p:spPr bwMode="auto">
          <a:xfrm>
            <a:off x="2581275" y="5178425"/>
            <a:ext cx="1276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L,L</a:t>
            </a:r>
            <a:r>
              <a:rPr lang="eu-ES"/>
              <a:t>= 29,4 N</a:t>
            </a:r>
          </a:p>
        </p:txBody>
      </p:sp>
      <p:sp>
        <p:nvSpPr>
          <p:cNvPr id="486422" name="Rectangle 22"/>
          <p:cNvSpPr>
            <a:spLocks noChangeArrowheads="1"/>
          </p:cNvSpPr>
          <p:nvPr/>
        </p:nvSpPr>
        <p:spPr bwMode="auto">
          <a:xfrm>
            <a:off x="1198563" y="3957638"/>
            <a:ext cx="1352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u-ES" i="1"/>
              <a:t>F</a:t>
            </a:r>
            <a:r>
              <a:rPr lang="eu-ES" baseline="-25000"/>
              <a:t>L,M </a:t>
            </a:r>
            <a:r>
              <a:rPr lang="eu-ES"/>
              <a:t>= 29,4 N</a:t>
            </a:r>
          </a:p>
        </p:txBody>
      </p:sp>
      <p:sp>
        <p:nvSpPr>
          <p:cNvPr id="486423" name="Text Box 23"/>
          <p:cNvSpPr txBox="1">
            <a:spLocks noChangeArrowheads="1"/>
          </p:cNvSpPr>
          <p:nvPr/>
        </p:nvSpPr>
        <p:spPr bwMode="auto">
          <a:xfrm>
            <a:off x="4352925" y="2291181"/>
            <a:ext cx="1592263" cy="5905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u-ES">
                <a:ea typeface="+mn-ea"/>
              </a:rPr>
              <a:t>Liburua lurra</a:t>
            </a:r>
          </a:p>
          <a:p>
            <a:pPr algn="ctr" eaLnBrk="1" hangingPunct="1">
              <a:defRPr/>
            </a:pPr>
            <a:r>
              <a:rPr lang="eu-ES">
                <a:ea typeface="+mn-ea"/>
              </a:rPr>
              <a:t>Liburua mahaia</a:t>
            </a:r>
          </a:p>
        </p:txBody>
      </p:sp>
      <p:sp>
        <p:nvSpPr>
          <p:cNvPr id="486424" name="Text Box 24"/>
          <p:cNvSpPr txBox="1">
            <a:spLocks noChangeArrowheads="1"/>
          </p:cNvSpPr>
          <p:nvPr/>
        </p:nvSpPr>
        <p:spPr bwMode="auto">
          <a:xfrm>
            <a:off x="1198563" y="1735138"/>
            <a:ext cx="1314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M,L</a:t>
            </a:r>
            <a:r>
              <a:rPr lang="eu-ES"/>
              <a:t>= 29,4 N</a:t>
            </a:r>
          </a:p>
        </p:txBody>
      </p:sp>
      <p:sp>
        <p:nvSpPr>
          <p:cNvPr id="486425" name="Text Box 25"/>
          <p:cNvSpPr txBox="1">
            <a:spLocks noChangeArrowheads="1"/>
          </p:cNvSpPr>
          <p:nvPr/>
        </p:nvSpPr>
        <p:spPr bwMode="auto">
          <a:xfrm>
            <a:off x="6542088" y="2341981"/>
            <a:ext cx="1446212" cy="3460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u-ES" dirty="0">
                <a:ea typeface="+mn-ea"/>
              </a:rPr>
              <a:t>elkarrekintzak</a:t>
            </a:r>
          </a:p>
        </p:txBody>
      </p:sp>
      <p:pic>
        <p:nvPicPr>
          <p:cNvPr id="28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5883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8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8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48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8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48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8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48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8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8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14" grpId="0" animBg="1"/>
      <p:bldP spid="486415" grpId="0"/>
      <p:bldP spid="486417" grpId="0" animBg="1"/>
      <p:bldP spid="486419" grpId="0" animBg="1"/>
      <p:bldP spid="486420" grpId="0" animBg="1"/>
      <p:bldP spid="486421" grpId="0"/>
      <p:bldP spid="486422" grpId="0"/>
      <p:bldP spid="486423" grpId="0" animBg="1"/>
      <p:bldP spid="486424" grpId="0"/>
      <p:bldP spid="48642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38035A8-06BA-D840-873B-A599F6E463B7}" type="slidenum">
              <a:rPr lang="eu-ES" sz="1400">
                <a:latin typeface="Times" charset="0"/>
              </a:rPr>
              <a:pPr/>
              <a:t>29</a:t>
            </a:fld>
            <a:endParaRPr lang="eu-ES" sz="1400">
              <a:latin typeface="Times" charset="0"/>
            </a:endParaRPr>
          </a:p>
        </p:txBody>
      </p:sp>
      <p:sp>
        <p:nvSpPr>
          <p:cNvPr id="488451" name="Line 3"/>
          <p:cNvSpPr>
            <a:spLocks noChangeShapeType="1"/>
          </p:cNvSpPr>
          <p:nvPr/>
        </p:nvSpPr>
        <p:spPr bwMode="auto">
          <a:xfrm>
            <a:off x="1935163" y="3670300"/>
            <a:ext cx="0" cy="1428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88452" name="Text Box 4"/>
          <p:cNvSpPr txBox="1">
            <a:spLocks noChangeArrowheads="1"/>
          </p:cNvSpPr>
          <p:nvPr/>
        </p:nvSpPr>
        <p:spPr bwMode="auto">
          <a:xfrm>
            <a:off x="2020888" y="4414838"/>
            <a:ext cx="1338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L,U </a:t>
            </a:r>
            <a:r>
              <a:rPr lang="eu-ES"/>
              <a:t>= 78,4 N</a:t>
            </a:r>
          </a:p>
        </p:txBody>
      </p:sp>
      <p:sp>
        <p:nvSpPr>
          <p:cNvPr id="488453" name="Text Box 5"/>
          <p:cNvSpPr txBox="1">
            <a:spLocks noChangeArrowheads="1"/>
          </p:cNvSpPr>
          <p:nvPr/>
        </p:nvSpPr>
        <p:spPr bwMode="auto">
          <a:xfrm>
            <a:off x="1995488" y="1633538"/>
            <a:ext cx="1373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S,U</a:t>
            </a:r>
            <a:r>
              <a:rPr lang="eu-ES"/>
              <a:t> = 78,4 N</a:t>
            </a:r>
          </a:p>
        </p:txBody>
      </p:sp>
      <p:sp>
        <p:nvSpPr>
          <p:cNvPr id="488454" name="Text Box 6"/>
          <p:cNvSpPr txBox="1">
            <a:spLocks noChangeArrowheads="1"/>
          </p:cNvSpPr>
          <p:nvPr/>
        </p:nvSpPr>
        <p:spPr bwMode="auto">
          <a:xfrm>
            <a:off x="3997325" y="4306888"/>
            <a:ext cx="4662488" cy="2057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>
                <a:cs typeface="Arial" charset="0"/>
              </a:rPr>
              <a:t>●</a:t>
            </a:r>
            <a:r>
              <a:rPr lang="eu-ES"/>
              <a:t> </a:t>
            </a:r>
            <a:r>
              <a:rPr lang="eu-ES" i="1"/>
              <a:t>F</a:t>
            </a:r>
            <a:r>
              <a:rPr lang="eu-ES" baseline="-25000"/>
              <a:t>L,U</a:t>
            </a:r>
            <a:r>
              <a:rPr lang="eu-ES"/>
              <a:t>: Lurrak urdaiazpikoari </a:t>
            </a:r>
          </a:p>
          <a:p>
            <a:pPr algn="ctr" eaLnBrk="1" hangingPunct="1"/>
            <a:r>
              <a:rPr lang="eu-ES"/>
              <a:t>(urdaiazpikoari aplikatuta). </a:t>
            </a:r>
            <a:r>
              <a:rPr lang="eu-ES" i="1"/>
              <a:t>Grabitate indarra.</a:t>
            </a:r>
          </a:p>
          <a:p>
            <a:pPr algn="ctr" eaLnBrk="1" hangingPunct="1"/>
            <a:r>
              <a:rPr lang="eu-ES" i="1"/>
              <a:t>F</a:t>
            </a:r>
            <a:r>
              <a:rPr lang="eu-ES" baseline="-25000"/>
              <a:t>L,U </a:t>
            </a:r>
            <a:r>
              <a:rPr lang="eu-ES"/>
              <a:t>= 8 · 9,8 = 78,4 N</a:t>
            </a:r>
          </a:p>
          <a:p>
            <a:pPr algn="ctr" eaLnBrk="1" hangingPunct="1"/>
            <a:r>
              <a:rPr lang="eu-ES">
                <a:cs typeface="Arial" charset="0"/>
              </a:rPr>
              <a:t>●</a:t>
            </a:r>
            <a:r>
              <a:rPr lang="eu-ES"/>
              <a:t> </a:t>
            </a:r>
            <a:r>
              <a:rPr lang="eu-ES" i="1"/>
              <a:t>F</a:t>
            </a:r>
            <a:r>
              <a:rPr lang="eu-ES" baseline="-25000"/>
              <a:t>U,L</a:t>
            </a:r>
            <a:r>
              <a:rPr lang="eu-ES"/>
              <a:t>: Urdaiazpikoak lurrari </a:t>
            </a:r>
          </a:p>
          <a:p>
            <a:pPr algn="ctr" eaLnBrk="1" hangingPunct="1"/>
            <a:r>
              <a:rPr lang="eu-ES"/>
              <a:t>(lurraren zentrora aplikatuta). </a:t>
            </a:r>
            <a:r>
              <a:rPr lang="eu-ES" i="1"/>
              <a:t>Grabitate indarra.</a:t>
            </a:r>
          </a:p>
          <a:p>
            <a:pPr algn="ctr" eaLnBrk="1" hangingPunct="1"/>
            <a:r>
              <a:rPr lang="eu-ES"/>
              <a:t> Bere balioa 78,4 N da, lurrak urdaiazpikoari</a:t>
            </a:r>
          </a:p>
          <a:p>
            <a:pPr algn="ctr" eaLnBrk="1" hangingPunct="1"/>
            <a:r>
              <a:rPr lang="eu-ES"/>
              <a:t>Egiten dionaren berdina, </a:t>
            </a:r>
          </a:p>
          <a:p>
            <a:pPr algn="ctr" eaLnBrk="1" hangingPunct="1"/>
            <a:r>
              <a:rPr lang="eu-ES"/>
              <a:t>bi indar hauek elkarrekintza berdinari baitagozkio.</a:t>
            </a:r>
          </a:p>
        </p:txBody>
      </p:sp>
      <p:sp>
        <p:nvSpPr>
          <p:cNvPr id="488455" name="Rectangle 7"/>
          <p:cNvSpPr>
            <a:spLocks noChangeArrowheads="1"/>
          </p:cNvSpPr>
          <p:nvPr/>
        </p:nvSpPr>
        <p:spPr bwMode="auto">
          <a:xfrm>
            <a:off x="884238" y="795307"/>
            <a:ext cx="7200721" cy="40011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sz="2000" dirty="0"/>
              <a:t>Urdaiazpikoak parte hartzen duen bi </a:t>
            </a:r>
            <a:r>
              <a:rPr lang="eu-ES" sz="2000" dirty="0" smtClean="0"/>
              <a:t>elkarrekintzak </a:t>
            </a:r>
            <a:r>
              <a:rPr lang="eu-ES" sz="2000" dirty="0"/>
              <a:t>identifika itzazu</a:t>
            </a:r>
            <a:r>
              <a:rPr lang="eu-ES" dirty="0"/>
              <a:t>.</a:t>
            </a:r>
          </a:p>
        </p:txBody>
      </p:sp>
      <p:sp>
        <p:nvSpPr>
          <p:cNvPr id="488456" name="Text Box 8"/>
          <p:cNvSpPr txBox="1">
            <a:spLocks noChangeArrowheads="1"/>
          </p:cNvSpPr>
          <p:nvPr/>
        </p:nvSpPr>
        <p:spPr bwMode="auto">
          <a:xfrm>
            <a:off x="4786313" y="3727450"/>
            <a:ext cx="3094037" cy="3460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u-ES">
                <a:ea typeface="+mn-ea"/>
              </a:rPr>
              <a:t>Lurra-urdaiazpikoa elkarrekintza</a:t>
            </a:r>
          </a:p>
        </p:txBody>
      </p:sp>
      <p:sp>
        <p:nvSpPr>
          <p:cNvPr id="272394" name="Arc 9"/>
          <p:cNvSpPr>
            <a:spLocks/>
          </p:cNvSpPr>
          <p:nvPr/>
        </p:nvSpPr>
        <p:spPr bwMode="auto">
          <a:xfrm>
            <a:off x="884238" y="5973763"/>
            <a:ext cx="2146300" cy="823912"/>
          </a:xfrm>
          <a:custGeom>
            <a:avLst/>
            <a:gdLst>
              <a:gd name="T0" fmla="*/ 0 w 43188"/>
              <a:gd name="T1" fmla="*/ 30676607 h 21600"/>
              <a:gd name="T2" fmla="*/ 106663985 w 43188"/>
              <a:gd name="T3" fmla="*/ 30676607 h 21600"/>
              <a:gd name="T4" fmla="*/ 53331992 w 43188"/>
              <a:gd name="T5" fmla="*/ 31427359 h 21600"/>
              <a:gd name="T6" fmla="*/ 0 60000 65536"/>
              <a:gd name="T7" fmla="*/ 0 60000 65536"/>
              <a:gd name="T8" fmla="*/ 0 60000 65536"/>
              <a:gd name="T9" fmla="*/ 0 w 43188"/>
              <a:gd name="T10" fmla="*/ 0 h 21600"/>
              <a:gd name="T11" fmla="*/ 43188 w 4318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88" h="21600" fill="none" extrusionOk="0">
                <a:moveTo>
                  <a:pt x="0" y="21084"/>
                </a:moveTo>
                <a:cubicBezTo>
                  <a:pt x="280" y="9359"/>
                  <a:pt x="9865" y="-1"/>
                  <a:pt x="21594" y="0"/>
                </a:cubicBezTo>
                <a:cubicBezTo>
                  <a:pt x="33322" y="0"/>
                  <a:pt x="42907" y="9359"/>
                  <a:pt x="43187" y="21084"/>
                </a:cubicBezTo>
              </a:path>
              <a:path w="43188" h="21600" stroke="0" extrusionOk="0">
                <a:moveTo>
                  <a:pt x="0" y="21084"/>
                </a:moveTo>
                <a:cubicBezTo>
                  <a:pt x="280" y="9359"/>
                  <a:pt x="9865" y="-1"/>
                  <a:pt x="21594" y="0"/>
                </a:cubicBezTo>
                <a:cubicBezTo>
                  <a:pt x="33322" y="0"/>
                  <a:pt x="42907" y="9359"/>
                  <a:pt x="43187" y="21084"/>
                </a:cubicBezTo>
                <a:lnTo>
                  <a:pt x="21594" y="21600"/>
                </a:lnTo>
                <a:close/>
              </a:path>
            </a:pathLst>
          </a:custGeom>
          <a:gradFill rotWithShape="1">
            <a:gsLst>
              <a:gs pos="0">
                <a:srgbClr val="FF9900"/>
              </a:gs>
              <a:gs pos="100000">
                <a:srgbClr val="9966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88458" name="Line 10"/>
          <p:cNvSpPr>
            <a:spLocks noChangeShapeType="1"/>
          </p:cNvSpPr>
          <p:nvPr/>
        </p:nvSpPr>
        <p:spPr bwMode="auto">
          <a:xfrm flipV="1">
            <a:off x="1941513" y="5124450"/>
            <a:ext cx="0" cy="14684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88459" name="Text Box 11"/>
          <p:cNvSpPr txBox="1">
            <a:spLocks noChangeArrowheads="1"/>
          </p:cNvSpPr>
          <p:nvPr/>
        </p:nvSpPr>
        <p:spPr bwMode="auto">
          <a:xfrm>
            <a:off x="627063" y="5581650"/>
            <a:ext cx="1338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U,L </a:t>
            </a:r>
            <a:r>
              <a:rPr lang="eu-ES"/>
              <a:t>= 78,4 N</a:t>
            </a:r>
          </a:p>
        </p:txBody>
      </p:sp>
      <p:sp>
        <p:nvSpPr>
          <p:cNvPr id="488460" name="Line 12"/>
          <p:cNvSpPr>
            <a:spLocks noChangeShapeType="1"/>
          </p:cNvSpPr>
          <p:nvPr/>
        </p:nvSpPr>
        <p:spPr bwMode="auto">
          <a:xfrm>
            <a:off x="1912938" y="2446338"/>
            <a:ext cx="0" cy="1436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88461" name="Text Box 13"/>
          <p:cNvSpPr txBox="1">
            <a:spLocks noChangeArrowheads="1"/>
          </p:cNvSpPr>
          <p:nvPr/>
        </p:nvSpPr>
        <p:spPr bwMode="auto">
          <a:xfrm>
            <a:off x="600075" y="2835275"/>
            <a:ext cx="11699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U,S </a:t>
            </a:r>
            <a:r>
              <a:rPr lang="eu-ES"/>
              <a:t>= 78,4 N</a:t>
            </a:r>
          </a:p>
        </p:txBody>
      </p:sp>
      <p:sp>
        <p:nvSpPr>
          <p:cNvPr id="488462" name="Text Box 14"/>
          <p:cNvSpPr txBox="1">
            <a:spLocks noChangeArrowheads="1"/>
          </p:cNvSpPr>
          <p:nvPr/>
        </p:nvSpPr>
        <p:spPr bwMode="auto">
          <a:xfrm>
            <a:off x="4799012" y="995362"/>
            <a:ext cx="3081338" cy="3460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u-ES">
                <a:ea typeface="+mn-ea"/>
              </a:rPr>
              <a:t>Urdaiazpikoa-soka elkarrekintza</a:t>
            </a:r>
          </a:p>
        </p:txBody>
      </p:sp>
      <p:sp>
        <p:nvSpPr>
          <p:cNvPr id="488463" name="Text Box 15"/>
          <p:cNvSpPr txBox="1">
            <a:spLocks noChangeArrowheads="1"/>
          </p:cNvSpPr>
          <p:nvPr/>
        </p:nvSpPr>
        <p:spPr bwMode="auto">
          <a:xfrm>
            <a:off x="3692525" y="1371600"/>
            <a:ext cx="5229225" cy="2057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>
                <a:cs typeface="Arial" charset="0"/>
              </a:rPr>
              <a:t>●</a:t>
            </a:r>
            <a:r>
              <a:rPr lang="eu-ES"/>
              <a:t> </a:t>
            </a:r>
            <a:r>
              <a:rPr lang="eu-ES" i="1"/>
              <a:t>F</a:t>
            </a:r>
            <a:r>
              <a:rPr lang="eu-ES" baseline="-25000"/>
              <a:t>S,U</a:t>
            </a:r>
            <a:r>
              <a:rPr lang="eu-ES"/>
              <a:t>: Sokak urdaiazpikoari </a:t>
            </a:r>
          </a:p>
          <a:p>
            <a:pPr algn="ctr" eaLnBrk="1" hangingPunct="1"/>
            <a:r>
              <a:rPr lang="eu-ES"/>
              <a:t>(urdaiazpikoari aplikatuta). </a:t>
            </a:r>
            <a:r>
              <a:rPr lang="eu-ES" i="1"/>
              <a:t>Tentsio indarra eta grab.</a:t>
            </a:r>
            <a:r>
              <a:rPr lang="eu-ES"/>
              <a:t> </a:t>
            </a:r>
          </a:p>
          <a:p>
            <a:pPr algn="ctr" eaLnBrk="1" hangingPunct="1"/>
            <a:r>
              <a:rPr lang="eu-ES"/>
              <a:t>Urdaiazpikoa orekan dagoenez,  78,4 N da bere balioa, </a:t>
            </a:r>
          </a:p>
          <a:p>
            <a:pPr algn="ctr" eaLnBrk="1" hangingPunct="1"/>
            <a:r>
              <a:rPr lang="eu-ES"/>
              <a:t>Lurrak urdaiazpikoari egiten dion berdina.</a:t>
            </a:r>
          </a:p>
          <a:p>
            <a:pPr algn="ctr" eaLnBrk="1" hangingPunct="1"/>
            <a:r>
              <a:rPr lang="eu-ES">
                <a:cs typeface="Arial" charset="0"/>
              </a:rPr>
              <a:t>● </a:t>
            </a:r>
            <a:r>
              <a:rPr lang="eu-ES" i="1"/>
              <a:t>F</a:t>
            </a:r>
            <a:r>
              <a:rPr lang="eu-ES" baseline="-25000"/>
              <a:t>U,S</a:t>
            </a:r>
            <a:r>
              <a:rPr lang="eu-ES"/>
              <a:t>: Urdaiazpikoak sokari</a:t>
            </a:r>
          </a:p>
          <a:p>
            <a:pPr algn="ctr" eaLnBrk="1" hangingPunct="1"/>
            <a:r>
              <a:rPr lang="eu-ES"/>
              <a:t>(sokari aplikatuta). </a:t>
            </a:r>
            <a:r>
              <a:rPr lang="eu-ES" i="1"/>
              <a:t>Tentsio indarra eta grab.</a:t>
            </a:r>
          </a:p>
          <a:p>
            <a:pPr algn="ctr" eaLnBrk="1" hangingPunct="1"/>
            <a:r>
              <a:rPr lang="eu-ES" i="1"/>
              <a:t>F</a:t>
            </a:r>
            <a:r>
              <a:rPr lang="eu-ES" baseline="-25000"/>
              <a:t>U,S</a:t>
            </a:r>
            <a:r>
              <a:rPr lang="eu-ES"/>
              <a:t> = </a:t>
            </a:r>
            <a:r>
              <a:rPr lang="eu-ES" i="1"/>
              <a:t>F</a:t>
            </a:r>
            <a:r>
              <a:rPr lang="eu-ES" baseline="-25000"/>
              <a:t>S,U</a:t>
            </a:r>
            <a:r>
              <a:rPr lang="eu-ES"/>
              <a:t> = 78,4 N elkarrekintza berdinari baitagozkio</a:t>
            </a:r>
          </a:p>
          <a:p>
            <a:pPr algn="ctr" eaLnBrk="1" hangingPunct="1"/>
            <a:r>
              <a:rPr lang="eu-ES"/>
              <a:t>Bi indar hauek.</a:t>
            </a:r>
          </a:p>
        </p:txBody>
      </p:sp>
      <p:sp>
        <p:nvSpPr>
          <p:cNvPr id="272401" name="Rectangle 16"/>
          <p:cNvSpPr>
            <a:spLocks noChangeArrowheads="1"/>
          </p:cNvSpPr>
          <p:nvPr/>
        </p:nvSpPr>
        <p:spPr bwMode="auto">
          <a:xfrm>
            <a:off x="642938" y="1392238"/>
            <a:ext cx="2559050" cy="139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88465" name="Line 17"/>
          <p:cNvSpPr>
            <a:spLocks noChangeShapeType="1"/>
          </p:cNvSpPr>
          <p:nvPr/>
        </p:nvSpPr>
        <p:spPr bwMode="auto">
          <a:xfrm flipV="1">
            <a:off x="1981200" y="1276350"/>
            <a:ext cx="0" cy="1436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pic>
        <p:nvPicPr>
          <p:cNvPr id="20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8415669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8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8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8845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88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88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884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48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8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884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884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884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884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884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0"/>
                                        <p:tgtEl>
                                          <p:spTgt spid="48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48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8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884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88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88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88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88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2000"/>
                                        <p:tgtEl>
                                          <p:spTgt spid="48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48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88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884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884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884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2000"/>
                                        <p:tgtEl>
                                          <p:spTgt spid="48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48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51" grpId="0" animBg="1"/>
      <p:bldP spid="488452" grpId="0"/>
      <p:bldP spid="488453" grpId="0"/>
      <p:bldP spid="488454" grpId="0" build="p" animBg="1"/>
      <p:bldP spid="488455" grpId="0" animBg="1"/>
      <p:bldP spid="488456" grpId="0" animBg="1"/>
      <p:bldP spid="488458" grpId="0" animBg="1"/>
      <p:bldP spid="488459" grpId="0"/>
      <p:bldP spid="488460" grpId="0" animBg="1"/>
      <p:bldP spid="488461" grpId="0"/>
      <p:bldP spid="488462" grpId="0" animBg="1"/>
      <p:bldP spid="488463" grpId="0" build="p" animBg="1"/>
      <p:bldP spid="48846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1362166" y="1785243"/>
            <a:ext cx="1398981" cy="13435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Elipse 2"/>
          <p:cNvSpPr/>
          <p:nvPr/>
        </p:nvSpPr>
        <p:spPr>
          <a:xfrm>
            <a:off x="3631446" y="1785243"/>
            <a:ext cx="1398981" cy="13435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e 3"/>
          <p:cNvSpPr/>
          <p:nvPr/>
        </p:nvSpPr>
        <p:spPr>
          <a:xfrm>
            <a:off x="6324101" y="1785243"/>
            <a:ext cx="1398981" cy="13435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/>
        </p:nvSpPr>
        <p:spPr>
          <a:xfrm>
            <a:off x="994020" y="5016368"/>
            <a:ext cx="717898" cy="772991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2411395" y="3898853"/>
            <a:ext cx="717898" cy="77299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/>
        </p:nvSpPr>
        <p:spPr>
          <a:xfrm>
            <a:off x="3281694" y="4629872"/>
            <a:ext cx="717898" cy="772991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4680675" y="4629873"/>
            <a:ext cx="717898" cy="77299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5974349" y="3898853"/>
            <a:ext cx="717898" cy="772991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7373330" y="5016368"/>
            <a:ext cx="717898" cy="77299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2" name="Conector recto 11"/>
          <p:cNvCxnSpPr>
            <a:stCxn id="2" idx="2"/>
          </p:cNvCxnSpPr>
          <p:nvPr/>
        </p:nvCxnSpPr>
        <p:spPr>
          <a:xfrm>
            <a:off x="1362166" y="2457010"/>
            <a:ext cx="0" cy="25593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>
            <a:stCxn id="2" idx="6"/>
          </p:cNvCxnSpPr>
          <p:nvPr/>
        </p:nvCxnSpPr>
        <p:spPr>
          <a:xfrm>
            <a:off x="2761147" y="2457010"/>
            <a:ext cx="0" cy="14418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>
            <a:stCxn id="3" idx="2"/>
          </p:cNvCxnSpPr>
          <p:nvPr/>
        </p:nvCxnSpPr>
        <p:spPr>
          <a:xfrm>
            <a:off x="3631446" y="2457010"/>
            <a:ext cx="0" cy="21728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>
            <a:stCxn id="3" idx="6"/>
          </p:cNvCxnSpPr>
          <p:nvPr/>
        </p:nvCxnSpPr>
        <p:spPr>
          <a:xfrm>
            <a:off x="5030427" y="2457010"/>
            <a:ext cx="0" cy="21728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>
            <a:stCxn id="4" idx="2"/>
          </p:cNvCxnSpPr>
          <p:nvPr/>
        </p:nvCxnSpPr>
        <p:spPr>
          <a:xfrm>
            <a:off x="6324101" y="2457010"/>
            <a:ext cx="0" cy="14418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>
            <a:stCxn id="4" idx="6"/>
          </p:cNvCxnSpPr>
          <p:nvPr/>
        </p:nvCxnSpPr>
        <p:spPr>
          <a:xfrm>
            <a:off x="7723082" y="2457010"/>
            <a:ext cx="0" cy="27330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Elipse 22"/>
          <p:cNvSpPr/>
          <p:nvPr/>
        </p:nvSpPr>
        <p:spPr>
          <a:xfrm>
            <a:off x="1969618" y="2401796"/>
            <a:ext cx="147261" cy="1656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Elipse 23"/>
          <p:cNvSpPr/>
          <p:nvPr/>
        </p:nvSpPr>
        <p:spPr>
          <a:xfrm>
            <a:off x="6926414" y="2374189"/>
            <a:ext cx="147261" cy="1656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Elipse 24"/>
          <p:cNvSpPr/>
          <p:nvPr/>
        </p:nvSpPr>
        <p:spPr>
          <a:xfrm>
            <a:off x="4262444" y="2374189"/>
            <a:ext cx="147261" cy="1656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CuadroTexto 25"/>
          <p:cNvSpPr txBox="1"/>
          <p:nvPr/>
        </p:nvSpPr>
        <p:spPr>
          <a:xfrm>
            <a:off x="1665895" y="588949"/>
            <a:ext cx="901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A</a:t>
            </a:r>
            <a:endParaRPr lang="es-ES" sz="4000" dirty="0"/>
          </a:p>
        </p:txBody>
      </p:sp>
      <p:sp>
        <p:nvSpPr>
          <p:cNvPr id="27" name="CuadroTexto 26"/>
          <p:cNvSpPr txBox="1"/>
          <p:nvPr/>
        </p:nvSpPr>
        <p:spPr>
          <a:xfrm>
            <a:off x="4105988" y="612514"/>
            <a:ext cx="901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/>
              <a:t>B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6673850" y="612514"/>
            <a:ext cx="901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/>
              <a:t>C</a:t>
            </a:r>
          </a:p>
        </p:txBody>
      </p:sp>
      <p:pic>
        <p:nvPicPr>
          <p:cNvPr id="30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83758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50B78EC-11D4-BA47-B03B-8ABC216CE63E}" type="slidenum">
              <a:rPr lang="eu-ES" sz="1400">
                <a:latin typeface="Times" charset="0"/>
              </a:rPr>
              <a:pPr/>
              <a:t>30</a:t>
            </a:fld>
            <a:endParaRPr lang="eu-ES" sz="1400">
              <a:latin typeface="Times" charset="0"/>
            </a:endParaRPr>
          </a:p>
        </p:txBody>
      </p:sp>
      <p:sp>
        <p:nvSpPr>
          <p:cNvPr id="273412" name="Rectangle 3"/>
          <p:cNvSpPr>
            <a:spLocks noChangeArrowheads="1"/>
          </p:cNvSpPr>
          <p:nvPr/>
        </p:nvSpPr>
        <p:spPr bwMode="auto">
          <a:xfrm>
            <a:off x="615950" y="2478088"/>
            <a:ext cx="2559050" cy="139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90500" name="Text Box 4"/>
          <p:cNvSpPr txBox="1">
            <a:spLocks noChangeArrowheads="1"/>
          </p:cNvSpPr>
          <p:nvPr/>
        </p:nvSpPr>
        <p:spPr bwMode="auto">
          <a:xfrm>
            <a:off x="2066925" y="2714625"/>
            <a:ext cx="13731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S,U</a:t>
            </a:r>
            <a:r>
              <a:rPr lang="eu-ES"/>
              <a:t> = 78,4 N</a:t>
            </a:r>
          </a:p>
        </p:txBody>
      </p:sp>
      <p:sp>
        <p:nvSpPr>
          <p:cNvPr id="490501" name="Line 5"/>
          <p:cNvSpPr>
            <a:spLocks noChangeShapeType="1"/>
          </p:cNvSpPr>
          <p:nvPr/>
        </p:nvSpPr>
        <p:spPr bwMode="auto">
          <a:xfrm flipV="1">
            <a:off x="1976438" y="2347913"/>
            <a:ext cx="0" cy="1436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90502" name="Rectangle 6"/>
          <p:cNvSpPr>
            <a:spLocks noChangeArrowheads="1"/>
          </p:cNvSpPr>
          <p:nvPr/>
        </p:nvSpPr>
        <p:spPr bwMode="auto">
          <a:xfrm>
            <a:off x="541338" y="869667"/>
            <a:ext cx="8066087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sz="2000"/>
              <a:t>Sokak parte hartzen duen bi elkarrekintza ezberdinak identifika itzazu.</a:t>
            </a:r>
          </a:p>
        </p:txBody>
      </p:sp>
      <p:sp>
        <p:nvSpPr>
          <p:cNvPr id="490503" name="Text Box 7"/>
          <p:cNvSpPr txBox="1">
            <a:spLocks noChangeArrowheads="1"/>
          </p:cNvSpPr>
          <p:nvPr/>
        </p:nvSpPr>
        <p:spPr bwMode="auto">
          <a:xfrm>
            <a:off x="4791075" y="3846513"/>
            <a:ext cx="3081338" cy="3460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u-ES">
                <a:ea typeface="+mn-ea"/>
              </a:rPr>
              <a:t>Soka-urdaiazpikoa elkarrekintza</a:t>
            </a:r>
          </a:p>
        </p:txBody>
      </p:sp>
      <p:sp>
        <p:nvSpPr>
          <p:cNvPr id="273417" name="Arc 8"/>
          <p:cNvSpPr>
            <a:spLocks/>
          </p:cNvSpPr>
          <p:nvPr/>
        </p:nvSpPr>
        <p:spPr bwMode="auto">
          <a:xfrm>
            <a:off x="884238" y="5973763"/>
            <a:ext cx="2146300" cy="823912"/>
          </a:xfrm>
          <a:custGeom>
            <a:avLst/>
            <a:gdLst>
              <a:gd name="T0" fmla="*/ 0 w 43188"/>
              <a:gd name="T1" fmla="*/ 30676607 h 21600"/>
              <a:gd name="T2" fmla="*/ 106663985 w 43188"/>
              <a:gd name="T3" fmla="*/ 30676607 h 21600"/>
              <a:gd name="T4" fmla="*/ 53331992 w 43188"/>
              <a:gd name="T5" fmla="*/ 31427359 h 21600"/>
              <a:gd name="T6" fmla="*/ 0 60000 65536"/>
              <a:gd name="T7" fmla="*/ 0 60000 65536"/>
              <a:gd name="T8" fmla="*/ 0 60000 65536"/>
              <a:gd name="T9" fmla="*/ 0 w 43188"/>
              <a:gd name="T10" fmla="*/ 0 h 21600"/>
              <a:gd name="T11" fmla="*/ 43188 w 4318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88" h="21600" fill="none" extrusionOk="0">
                <a:moveTo>
                  <a:pt x="0" y="21084"/>
                </a:moveTo>
                <a:cubicBezTo>
                  <a:pt x="280" y="9359"/>
                  <a:pt x="9865" y="-1"/>
                  <a:pt x="21594" y="0"/>
                </a:cubicBezTo>
                <a:cubicBezTo>
                  <a:pt x="33322" y="0"/>
                  <a:pt x="42907" y="9359"/>
                  <a:pt x="43187" y="21084"/>
                </a:cubicBezTo>
              </a:path>
              <a:path w="43188" h="21600" stroke="0" extrusionOk="0">
                <a:moveTo>
                  <a:pt x="0" y="21084"/>
                </a:moveTo>
                <a:cubicBezTo>
                  <a:pt x="280" y="9359"/>
                  <a:pt x="9865" y="-1"/>
                  <a:pt x="21594" y="0"/>
                </a:cubicBezTo>
                <a:cubicBezTo>
                  <a:pt x="33322" y="0"/>
                  <a:pt x="42907" y="9359"/>
                  <a:pt x="43187" y="21084"/>
                </a:cubicBezTo>
                <a:lnTo>
                  <a:pt x="21594" y="21600"/>
                </a:lnTo>
                <a:close/>
              </a:path>
            </a:pathLst>
          </a:custGeom>
          <a:gradFill rotWithShape="1">
            <a:gsLst>
              <a:gs pos="0">
                <a:srgbClr val="FF9900"/>
              </a:gs>
              <a:gs pos="100000">
                <a:srgbClr val="9966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90505" name="Line 9"/>
          <p:cNvSpPr>
            <a:spLocks noChangeShapeType="1"/>
          </p:cNvSpPr>
          <p:nvPr/>
        </p:nvSpPr>
        <p:spPr bwMode="auto">
          <a:xfrm>
            <a:off x="1912938" y="3532188"/>
            <a:ext cx="0" cy="1436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90506" name="Text Box 10"/>
          <p:cNvSpPr txBox="1">
            <a:spLocks noChangeArrowheads="1"/>
          </p:cNvSpPr>
          <p:nvPr/>
        </p:nvSpPr>
        <p:spPr bwMode="auto">
          <a:xfrm>
            <a:off x="2168525" y="4349750"/>
            <a:ext cx="11699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U,S </a:t>
            </a:r>
            <a:r>
              <a:rPr lang="eu-ES"/>
              <a:t>= 78,4 N</a:t>
            </a:r>
          </a:p>
        </p:txBody>
      </p:sp>
      <p:sp>
        <p:nvSpPr>
          <p:cNvPr id="490507" name="Text Box 11"/>
          <p:cNvSpPr txBox="1">
            <a:spLocks noChangeArrowheads="1"/>
          </p:cNvSpPr>
          <p:nvPr/>
        </p:nvSpPr>
        <p:spPr bwMode="auto">
          <a:xfrm>
            <a:off x="5048250" y="1165256"/>
            <a:ext cx="2562225" cy="3460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u-ES">
                <a:ea typeface="+mn-ea"/>
              </a:rPr>
              <a:t>Soka-Sabaia elkarrekintza</a:t>
            </a:r>
          </a:p>
        </p:txBody>
      </p:sp>
      <p:sp>
        <p:nvSpPr>
          <p:cNvPr id="490508" name="Text Box 12"/>
          <p:cNvSpPr txBox="1">
            <a:spLocks noChangeArrowheads="1"/>
          </p:cNvSpPr>
          <p:nvPr/>
        </p:nvSpPr>
        <p:spPr bwMode="auto">
          <a:xfrm>
            <a:off x="5010150" y="1590675"/>
            <a:ext cx="2613025" cy="15684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>
                <a:cs typeface="Arial" charset="0"/>
              </a:rPr>
              <a:t>●</a:t>
            </a:r>
            <a:r>
              <a:rPr lang="eu-ES"/>
              <a:t> </a:t>
            </a:r>
            <a:r>
              <a:rPr lang="eu-ES" i="1"/>
              <a:t>F</a:t>
            </a:r>
            <a:r>
              <a:rPr lang="eu-ES" baseline="-25000"/>
              <a:t>SAB,SOK</a:t>
            </a:r>
            <a:r>
              <a:rPr lang="eu-ES"/>
              <a:t>: Sabaiak sokari </a:t>
            </a:r>
          </a:p>
          <a:p>
            <a:pPr algn="ctr" eaLnBrk="1" hangingPunct="1"/>
            <a:r>
              <a:rPr lang="eu-ES"/>
              <a:t>(sokari aplikatuta).</a:t>
            </a:r>
          </a:p>
          <a:p>
            <a:pPr algn="ctr" eaLnBrk="1" hangingPunct="1"/>
            <a:r>
              <a:rPr lang="eu-ES">
                <a:cs typeface="Arial" charset="0"/>
              </a:rPr>
              <a:t>● </a:t>
            </a:r>
            <a:r>
              <a:rPr lang="eu-ES" i="1"/>
              <a:t>F</a:t>
            </a:r>
            <a:r>
              <a:rPr lang="eu-ES" baseline="-25000"/>
              <a:t>SOK,SAB</a:t>
            </a:r>
            <a:r>
              <a:rPr lang="eu-ES"/>
              <a:t>: Sokak sabaiari </a:t>
            </a:r>
          </a:p>
          <a:p>
            <a:pPr algn="ctr" eaLnBrk="1" hangingPunct="1"/>
            <a:r>
              <a:rPr lang="eu-ES"/>
              <a:t>(sabaiari aplikatuta).</a:t>
            </a:r>
          </a:p>
          <a:p>
            <a:pPr algn="ctr" eaLnBrk="1" hangingPunct="1"/>
            <a:r>
              <a:rPr lang="eu-ES" i="1"/>
              <a:t>Tentsio indarra eta grab</a:t>
            </a:r>
          </a:p>
          <a:p>
            <a:pPr algn="ctr" eaLnBrk="1" hangingPunct="1"/>
            <a:r>
              <a:rPr lang="eu-ES"/>
              <a:t> Bien balioa 79,4 N da</a:t>
            </a:r>
          </a:p>
        </p:txBody>
      </p:sp>
      <p:sp>
        <p:nvSpPr>
          <p:cNvPr id="490509" name="Text Box 13"/>
          <p:cNvSpPr txBox="1">
            <a:spLocks noChangeArrowheads="1"/>
          </p:cNvSpPr>
          <p:nvPr/>
        </p:nvSpPr>
        <p:spPr bwMode="auto">
          <a:xfrm>
            <a:off x="4570413" y="4541838"/>
            <a:ext cx="3505200" cy="15684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>
                <a:cs typeface="Arial" charset="0"/>
              </a:rPr>
              <a:t>●</a:t>
            </a:r>
            <a:r>
              <a:rPr lang="eu-ES"/>
              <a:t> </a:t>
            </a:r>
            <a:r>
              <a:rPr lang="eu-ES" i="1"/>
              <a:t>F</a:t>
            </a:r>
            <a:r>
              <a:rPr lang="eu-ES" baseline="-25000"/>
              <a:t>S,U</a:t>
            </a:r>
            <a:r>
              <a:rPr lang="eu-ES"/>
              <a:t>: Sokak urdaiazpikoari </a:t>
            </a:r>
          </a:p>
          <a:p>
            <a:pPr algn="ctr" eaLnBrk="1" hangingPunct="1"/>
            <a:r>
              <a:rPr lang="eu-ES"/>
              <a:t>(urdaiazpikoari aplikatuta). </a:t>
            </a:r>
          </a:p>
          <a:p>
            <a:pPr algn="ctr" eaLnBrk="1" hangingPunct="1"/>
            <a:r>
              <a:rPr lang="eu-ES">
                <a:cs typeface="Arial" charset="0"/>
              </a:rPr>
              <a:t>● </a:t>
            </a:r>
            <a:r>
              <a:rPr lang="eu-ES" i="1"/>
              <a:t>F</a:t>
            </a:r>
            <a:r>
              <a:rPr lang="eu-ES" baseline="-25000"/>
              <a:t>U,S</a:t>
            </a:r>
            <a:r>
              <a:rPr lang="eu-ES"/>
              <a:t>: urdaiazpikoak sokari </a:t>
            </a:r>
          </a:p>
          <a:p>
            <a:pPr algn="ctr" eaLnBrk="1" hangingPunct="1"/>
            <a:r>
              <a:rPr lang="eu-ES"/>
              <a:t>(sokari aplikatuta).</a:t>
            </a:r>
          </a:p>
          <a:p>
            <a:pPr algn="ctr" eaLnBrk="1" hangingPunct="1"/>
            <a:r>
              <a:rPr lang="eu-ES" i="1"/>
              <a:t>Grabitate indarrak eta tentsio indarra</a:t>
            </a:r>
          </a:p>
          <a:p>
            <a:pPr algn="ctr" eaLnBrk="1" hangingPunct="1"/>
            <a:r>
              <a:rPr lang="eu-ES"/>
              <a:t> Bien balioa 78,4 N da</a:t>
            </a:r>
          </a:p>
        </p:txBody>
      </p:sp>
      <p:sp>
        <p:nvSpPr>
          <p:cNvPr id="490510" name="Line 14"/>
          <p:cNvSpPr>
            <a:spLocks noChangeShapeType="1"/>
          </p:cNvSpPr>
          <p:nvPr/>
        </p:nvSpPr>
        <p:spPr bwMode="auto">
          <a:xfrm flipV="1">
            <a:off x="1912938" y="1265238"/>
            <a:ext cx="0" cy="151765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90511" name="Text Box 15"/>
          <p:cNvSpPr txBox="1">
            <a:spLocks noChangeArrowheads="1"/>
          </p:cNvSpPr>
          <p:nvPr/>
        </p:nvSpPr>
        <p:spPr bwMode="auto">
          <a:xfrm>
            <a:off x="179388" y="1500188"/>
            <a:ext cx="1754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SAB,SOK</a:t>
            </a:r>
            <a:r>
              <a:rPr lang="eu-ES"/>
              <a:t> = 79,4 N</a:t>
            </a:r>
          </a:p>
        </p:txBody>
      </p:sp>
      <p:sp>
        <p:nvSpPr>
          <p:cNvPr id="490512" name="Line 16"/>
          <p:cNvSpPr>
            <a:spLocks noChangeShapeType="1"/>
          </p:cNvSpPr>
          <p:nvPr/>
        </p:nvSpPr>
        <p:spPr bwMode="auto">
          <a:xfrm>
            <a:off x="1854200" y="2524125"/>
            <a:ext cx="0" cy="151765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90513" name="Text Box 17"/>
          <p:cNvSpPr txBox="1">
            <a:spLocks noChangeArrowheads="1"/>
          </p:cNvSpPr>
          <p:nvPr/>
        </p:nvSpPr>
        <p:spPr bwMode="auto">
          <a:xfrm>
            <a:off x="107950" y="2732088"/>
            <a:ext cx="1735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SOK,SAB </a:t>
            </a:r>
            <a:r>
              <a:rPr lang="eu-ES"/>
              <a:t>= 79,4 N</a:t>
            </a:r>
          </a:p>
        </p:txBody>
      </p:sp>
      <p:pic>
        <p:nvPicPr>
          <p:cNvPr id="20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5614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9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9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9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49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9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49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9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9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9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49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9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49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9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500" grpId="0"/>
      <p:bldP spid="490501" grpId="0" animBg="1"/>
      <p:bldP spid="490502" grpId="0" animBg="1"/>
      <p:bldP spid="490503" grpId="0" animBg="1"/>
      <p:bldP spid="490505" grpId="0" animBg="1"/>
      <p:bldP spid="490506" grpId="0"/>
      <p:bldP spid="490507" grpId="0" animBg="1"/>
      <p:bldP spid="490508" grpId="0" animBg="1"/>
      <p:bldP spid="490509" grpId="0" animBg="1"/>
      <p:bldP spid="490510" grpId="0" animBg="1"/>
      <p:bldP spid="490511" grpId="0"/>
      <p:bldP spid="490512" grpId="0" animBg="1"/>
      <p:bldP spid="4905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9A96C91-DA28-8747-86A5-D682D256914D}" type="slidenum">
              <a:rPr lang="eu-ES" sz="1400">
                <a:latin typeface="Times" charset="0"/>
              </a:rPr>
              <a:pPr/>
              <a:t>31</a:t>
            </a:fld>
            <a:endParaRPr lang="eu-ES" sz="1400">
              <a:latin typeface="Times" charset="0"/>
            </a:endParaRPr>
          </a:p>
        </p:txBody>
      </p:sp>
      <p:sp>
        <p:nvSpPr>
          <p:cNvPr id="492547" name="Text Box 3"/>
          <p:cNvSpPr txBox="1">
            <a:spLocks noChangeArrowheads="1"/>
          </p:cNvSpPr>
          <p:nvPr/>
        </p:nvSpPr>
        <p:spPr bwMode="auto">
          <a:xfrm>
            <a:off x="4046538" y="4808538"/>
            <a:ext cx="5254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T,P</a:t>
            </a:r>
            <a:endParaRPr lang="eu-ES"/>
          </a:p>
        </p:txBody>
      </p:sp>
      <p:sp>
        <p:nvSpPr>
          <p:cNvPr id="492548" name="Text Box 4"/>
          <p:cNvSpPr txBox="1">
            <a:spLocks noChangeArrowheads="1"/>
          </p:cNvSpPr>
          <p:nvPr/>
        </p:nvSpPr>
        <p:spPr bwMode="auto">
          <a:xfrm>
            <a:off x="3825875" y="1920875"/>
            <a:ext cx="5254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F,P</a:t>
            </a:r>
            <a:endParaRPr lang="eu-ES"/>
          </a:p>
        </p:txBody>
      </p:sp>
      <p:sp>
        <p:nvSpPr>
          <p:cNvPr id="492549" name="Text Box 5"/>
          <p:cNvSpPr txBox="1">
            <a:spLocks noChangeArrowheads="1"/>
          </p:cNvSpPr>
          <p:nvPr/>
        </p:nvSpPr>
        <p:spPr bwMode="auto">
          <a:xfrm>
            <a:off x="4572000" y="4741862"/>
            <a:ext cx="3525838" cy="8350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>
                <a:cs typeface="Arial" charset="0"/>
              </a:rPr>
              <a:t>●</a:t>
            </a:r>
            <a:r>
              <a:rPr lang="eu-ES"/>
              <a:t> </a:t>
            </a:r>
            <a:r>
              <a:rPr lang="eu-ES" i="1"/>
              <a:t>F</a:t>
            </a:r>
            <a:r>
              <a:rPr lang="eu-ES" baseline="-25000"/>
              <a:t>L,P</a:t>
            </a:r>
            <a:r>
              <a:rPr lang="eu-ES"/>
              <a:t> </a:t>
            </a:r>
          </a:p>
          <a:p>
            <a:pPr algn="ctr" eaLnBrk="1" hangingPunct="1"/>
            <a:r>
              <a:rPr lang="eu-ES"/>
              <a:t>Lurrak pertsonari egiten dion indarra.</a:t>
            </a:r>
          </a:p>
          <a:p>
            <a:pPr algn="ctr" eaLnBrk="1" hangingPunct="1"/>
            <a:r>
              <a:rPr lang="eu-ES" i="1"/>
              <a:t>Grabitazioa</a:t>
            </a:r>
            <a:endParaRPr lang="eu-ES"/>
          </a:p>
        </p:txBody>
      </p:sp>
      <p:sp>
        <p:nvSpPr>
          <p:cNvPr id="492550" name="Rectangle 6"/>
          <p:cNvSpPr>
            <a:spLocks noChangeArrowheads="1"/>
          </p:cNvSpPr>
          <p:nvPr/>
        </p:nvSpPr>
        <p:spPr bwMode="auto">
          <a:xfrm>
            <a:off x="4470842" y="1584322"/>
            <a:ext cx="4215958" cy="646331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u-ES" dirty="0"/>
              <a:t>Orekan </a:t>
            </a:r>
            <a:r>
              <a:rPr lang="eu-ES" dirty="0" smtClean="0"/>
              <a:t>dago. </a:t>
            </a:r>
            <a:r>
              <a:rPr lang="eu-ES" dirty="0"/>
              <a:t>P</a:t>
            </a:r>
            <a:r>
              <a:rPr lang="eu-ES" dirty="0" smtClean="0"/>
              <a:t>ertsonari </a:t>
            </a:r>
            <a:r>
              <a:rPr lang="eu-ES" dirty="0"/>
              <a:t>eragiten dizkion indarrak identifika itzazu.</a:t>
            </a:r>
          </a:p>
        </p:txBody>
      </p:sp>
      <p:sp>
        <p:nvSpPr>
          <p:cNvPr id="492551" name="Line 7"/>
          <p:cNvSpPr>
            <a:spLocks noChangeShapeType="1"/>
          </p:cNvSpPr>
          <p:nvPr/>
        </p:nvSpPr>
        <p:spPr bwMode="auto">
          <a:xfrm>
            <a:off x="3986213" y="3562350"/>
            <a:ext cx="0" cy="1428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92552" name="Line 8"/>
          <p:cNvSpPr>
            <a:spLocks noChangeShapeType="1"/>
          </p:cNvSpPr>
          <p:nvPr/>
        </p:nvSpPr>
        <p:spPr bwMode="auto">
          <a:xfrm flipV="1">
            <a:off x="3805238" y="2065338"/>
            <a:ext cx="0" cy="1436687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92553" name="Text Box 9"/>
          <p:cNvSpPr txBox="1">
            <a:spLocks noChangeArrowheads="1"/>
          </p:cNvSpPr>
          <p:nvPr/>
        </p:nvSpPr>
        <p:spPr bwMode="auto">
          <a:xfrm>
            <a:off x="92075" y="1069975"/>
            <a:ext cx="4041775" cy="8350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>
                <a:cs typeface="Arial" charset="0"/>
              </a:rPr>
              <a:t>●</a:t>
            </a:r>
            <a:r>
              <a:rPr lang="eu-ES"/>
              <a:t> </a:t>
            </a:r>
            <a:r>
              <a:rPr lang="eu-ES" i="1"/>
              <a:t>F</a:t>
            </a:r>
            <a:r>
              <a:rPr lang="eu-ES" baseline="-25000"/>
              <a:t>F,P</a:t>
            </a:r>
            <a:endParaRPr lang="eu-ES"/>
          </a:p>
          <a:p>
            <a:pPr algn="ctr" eaLnBrk="1" hangingPunct="1"/>
            <a:r>
              <a:rPr lang="eu-ES"/>
              <a:t>Flotagailuak pertsonari egiten dion indarra.</a:t>
            </a:r>
          </a:p>
          <a:p>
            <a:pPr algn="ctr" eaLnBrk="1" hangingPunct="1"/>
            <a:r>
              <a:rPr lang="eu-ES" i="1"/>
              <a:t>Bultzada</a:t>
            </a:r>
          </a:p>
        </p:txBody>
      </p:sp>
      <p:pic>
        <p:nvPicPr>
          <p:cNvPr id="12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5174699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9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9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49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9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9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49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9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7" grpId="0"/>
      <p:bldP spid="492548" grpId="0"/>
      <p:bldP spid="492549" grpId="0" animBg="1"/>
      <p:bldP spid="492550" grpId="0" animBg="1"/>
      <p:bldP spid="492551" grpId="0" animBg="1"/>
      <p:bldP spid="492552" grpId="0" animBg="1"/>
      <p:bldP spid="49255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06A52A3-E9CA-5C49-A297-C62B6C6AB369}" type="slidenum">
              <a:rPr lang="eu-ES" sz="1400">
                <a:latin typeface="Times" charset="0"/>
              </a:rPr>
              <a:pPr/>
              <a:t>32</a:t>
            </a:fld>
            <a:endParaRPr lang="eu-ES" sz="1400">
              <a:latin typeface="Times" charset="0"/>
            </a:endParaRPr>
          </a:p>
        </p:txBody>
      </p:sp>
      <p:sp>
        <p:nvSpPr>
          <p:cNvPr id="494595" name="Text Box 3"/>
          <p:cNvSpPr txBox="1">
            <a:spLocks noChangeArrowheads="1"/>
          </p:cNvSpPr>
          <p:nvPr/>
        </p:nvSpPr>
        <p:spPr bwMode="auto">
          <a:xfrm>
            <a:off x="1838325" y="4067175"/>
            <a:ext cx="517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>
                <a:solidFill>
                  <a:srgbClr val="FF3300"/>
                </a:solidFill>
              </a:rPr>
              <a:t>F</a:t>
            </a:r>
            <a:r>
              <a:rPr lang="eu-ES" baseline="-25000">
                <a:solidFill>
                  <a:srgbClr val="FF3300"/>
                </a:solidFill>
              </a:rPr>
              <a:t>L,P</a:t>
            </a:r>
            <a:endParaRPr lang="eu-ES">
              <a:solidFill>
                <a:srgbClr val="FF3300"/>
              </a:solidFill>
            </a:endParaRPr>
          </a:p>
        </p:txBody>
      </p:sp>
      <p:sp>
        <p:nvSpPr>
          <p:cNvPr id="494596" name="Text Box 4"/>
          <p:cNvSpPr txBox="1">
            <a:spLocks noChangeArrowheads="1"/>
          </p:cNvSpPr>
          <p:nvPr/>
        </p:nvSpPr>
        <p:spPr bwMode="auto">
          <a:xfrm>
            <a:off x="1643063" y="2173288"/>
            <a:ext cx="561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i="1">
                <a:solidFill>
                  <a:srgbClr val="6600FF"/>
                </a:solidFill>
              </a:rPr>
              <a:t>F</a:t>
            </a:r>
            <a:r>
              <a:rPr lang="eu-ES" sz="1800" baseline="-25000">
                <a:solidFill>
                  <a:srgbClr val="6600FF"/>
                </a:solidFill>
              </a:rPr>
              <a:t>F,P</a:t>
            </a:r>
            <a:endParaRPr lang="eu-ES" sz="1800">
              <a:solidFill>
                <a:srgbClr val="6600FF"/>
              </a:solidFill>
            </a:endParaRPr>
          </a:p>
        </p:txBody>
      </p:sp>
      <p:sp>
        <p:nvSpPr>
          <p:cNvPr id="494597" name="Text Box 5"/>
          <p:cNvSpPr txBox="1">
            <a:spLocks noChangeArrowheads="1"/>
          </p:cNvSpPr>
          <p:nvPr/>
        </p:nvSpPr>
        <p:spPr bwMode="auto">
          <a:xfrm>
            <a:off x="4748213" y="2105025"/>
            <a:ext cx="3644900" cy="13239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Bi indarrak hauek dira: </a:t>
            </a:r>
          </a:p>
          <a:p>
            <a:pPr algn="ctr" eaLnBrk="1" hangingPunct="1"/>
            <a:r>
              <a:rPr lang="eu-ES">
                <a:cs typeface="Arial" charset="0"/>
              </a:rPr>
              <a:t>●</a:t>
            </a:r>
            <a:r>
              <a:rPr lang="eu-ES"/>
              <a:t> Flotagailuak pertsonari egiten diona </a:t>
            </a:r>
          </a:p>
          <a:p>
            <a:pPr algn="ctr" eaLnBrk="1" hangingPunct="1"/>
            <a:r>
              <a:rPr lang="eu-ES"/>
              <a:t>(pertsonari aplikatuta)</a:t>
            </a:r>
          </a:p>
          <a:p>
            <a:pPr algn="ctr" eaLnBrk="1" hangingPunct="1"/>
            <a:r>
              <a:rPr lang="eu-ES">
                <a:cs typeface="Arial" charset="0"/>
              </a:rPr>
              <a:t>●</a:t>
            </a:r>
            <a:r>
              <a:rPr lang="eu-ES"/>
              <a:t> Pertsonak flotagailuari egiten diona </a:t>
            </a:r>
          </a:p>
          <a:p>
            <a:pPr algn="ctr" eaLnBrk="1" hangingPunct="1"/>
            <a:r>
              <a:rPr lang="eu-ES"/>
              <a:t>(flotagailuari aplikatuta)</a:t>
            </a:r>
          </a:p>
        </p:txBody>
      </p:sp>
      <p:sp>
        <p:nvSpPr>
          <p:cNvPr id="494598" name="Rectangle 6"/>
          <p:cNvSpPr>
            <a:spLocks noChangeArrowheads="1"/>
          </p:cNvSpPr>
          <p:nvPr/>
        </p:nvSpPr>
        <p:spPr bwMode="auto">
          <a:xfrm>
            <a:off x="1482725" y="787743"/>
            <a:ext cx="6224588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dirty="0"/>
              <a:t> Pertsona eta flotagailuaren kasuan Indar bikoteak identifika itzazu.</a:t>
            </a:r>
          </a:p>
        </p:txBody>
      </p:sp>
      <p:sp>
        <p:nvSpPr>
          <p:cNvPr id="494599" name="Line 7"/>
          <p:cNvSpPr>
            <a:spLocks noChangeShapeType="1"/>
          </p:cNvSpPr>
          <p:nvPr/>
        </p:nvSpPr>
        <p:spPr bwMode="auto">
          <a:xfrm>
            <a:off x="1857375" y="3289300"/>
            <a:ext cx="0" cy="1428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94600" name="Line 8"/>
          <p:cNvSpPr>
            <a:spLocks noChangeShapeType="1"/>
          </p:cNvSpPr>
          <p:nvPr/>
        </p:nvSpPr>
        <p:spPr bwMode="auto">
          <a:xfrm flipV="1">
            <a:off x="1498600" y="1846263"/>
            <a:ext cx="0" cy="1436687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94601" name="Text Box 9"/>
          <p:cNvSpPr txBox="1">
            <a:spLocks noChangeArrowheads="1"/>
          </p:cNvSpPr>
          <p:nvPr/>
        </p:nvSpPr>
        <p:spPr bwMode="auto">
          <a:xfrm>
            <a:off x="5143500" y="4157663"/>
            <a:ext cx="2757488" cy="3460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u-ES">
                <a:ea typeface="+mn-ea"/>
              </a:rPr>
              <a:t>Pertsona-Lurra elkarrekintza</a:t>
            </a:r>
          </a:p>
        </p:txBody>
      </p:sp>
      <p:sp>
        <p:nvSpPr>
          <p:cNvPr id="494602" name="Text Box 10"/>
          <p:cNvSpPr txBox="1">
            <a:spLocks noChangeArrowheads="1"/>
          </p:cNvSpPr>
          <p:nvPr/>
        </p:nvSpPr>
        <p:spPr bwMode="auto">
          <a:xfrm>
            <a:off x="4932363" y="4813300"/>
            <a:ext cx="3128962" cy="13239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Bi indarrak hauek dira </a:t>
            </a:r>
          </a:p>
          <a:p>
            <a:pPr algn="ctr" eaLnBrk="1" hangingPunct="1"/>
            <a:r>
              <a:rPr lang="eu-ES">
                <a:cs typeface="Arial" charset="0"/>
              </a:rPr>
              <a:t>●</a:t>
            </a:r>
            <a:r>
              <a:rPr lang="eu-ES"/>
              <a:t> Lurrak pertsonari egiten diona </a:t>
            </a:r>
          </a:p>
          <a:p>
            <a:pPr algn="ctr" eaLnBrk="1" hangingPunct="1"/>
            <a:r>
              <a:rPr lang="eu-ES"/>
              <a:t>(pertsonari aplikatuta). </a:t>
            </a:r>
          </a:p>
          <a:p>
            <a:pPr algn="ctr" eaLnBrk="1" hangingPunct="1"/>
            <a:r>
              <a:rPr lang="eu-ES">
                <a:cs typeface="Arial" charset="0"/>
              </a:rPr>
              <a:t>●</a:t>
            </a:r>
            <a:r>
              <a:rPr lang="eu-ES"/>
              <a:t> Pertsonak lurrari egiten diona</a:t>
            </a:r>
          </a:p>
          <a:p>
            <a:pPr algn="ctr" eaLnBrk="1" hangingPunct="1"/>
            <a:r>
              <a:rPr lang="eu-ES"/>
              <a:t>(Lurrari aplikatuta).</a:t>
            </a:r>
          </a:p>
        </p:txBody>
      </p:sp>
      <p:sp>
        <p:nvSpPr>
          <p:cNvPr id="275468" name="Arc 11"/>
          <p:cNvSpPr>
            <a:spLocks/>
          </p:cNvSpPr>
          <p:nvPr/>
        </p:nvSpPr>
        <p:spPr bwMode="auto">
          <a:xfrm>
            <a:off x="238125" y="6034088"/>
            <a:ext cx="3271838" cy="1000125"/>
          </a:xfrm>
          <a:custGeom>
            <a:avLst/>
            <a:gdLst>
              <a:gd name="T0" fmla="*/ 0 w 43188"/>
              <a:gd name="T1" fmla="*/ 45201617 h 21600"/>
              <a:gd name="T2" fmla="*/ 247868003 w 43188"/>
              <a:gd name="T3" fmla="*/ 45201617 h 21600"/>
              <a:gd name="T4" fmla="*/ 123934001 w 43188"/>
              <a:gd name="T5" fmla="*/ 46307866 h 21600"/>
              <a:gd name="T6" fmla="*/ 0 60000 65536"/>
              <a:gd name="T7" fmla="*/ 0 60000 65536"/>
              <a:gd name="T8" fmla="*/ 0 60000 65536"/>
              <a:gd name="T9" fmla="*/ 0 w 43188"/>
              <a:gd name="T10" fmla="*/ 0 h 21600"/>
              <a:gd name="T11" fmla="*/ 43188 w 4318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88" h="21600" fill="none" extrusionOk="0">
                <a:moveTo>
                  <a:pt x="0" y="21084"/>
                </a:moveTo>
                <a:cubicBezTo>
                  <a:pt x="280" y="9359"/>
                  <a:pt x="9865" y="-1"/>
                  <a:pt x="21594" y="0"/>
                </a:cubicBezTo>
                <a:cubicBezTo>
                  <a:pt x="33322" y="0"/>
                  <a:pt x="42907" y="9359"/>
                  <a:pt x="43187" y="21084"/>
                </a:cubicBezTo>
              </a:path>
              <a:path w="43188" h="21600" stroke="0" extrusionOk="0">
                <a:moveTo>
                  <a:pt x="0" y="21084"/>
                </a:moveTo>
                <a:cubicBezTo>
                  <a:pt x="280" y="9359"/>
                  <a:pt x="9865" y="-1"/>
                  <a:pt x="21594" y="0"/>
                </a:cubicBezTo>
                <a:cubicBezTo>
                  <a:pt x="33322" y="0"/>
                  <a:pt x="42907" y="9359"/>
                  <a:pt x="43187" y="21084"/>
                </a:cubicBezTo>
                <a:lnTo>
                  <a:pt x="21594" y="21600"/>
                </a:lnTo>
                <a:close/>
              </a:path>
            </a:pathLst>
          </a:custGeom>
          <a:gradFill rotWithShape="1">
            <a:gsLst>
              <a:gs pos="0">
                <a:srgbClr val="FF9900"/>
              </a:gs>
              <a:gs pos="100000">
                <a:srgbClr val="9966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94604" name="Line 12"/>
          <p:cNvSpPr>
            <a:spLocks noChangeShapeType="1"/>
          </p:cNvSpPr>
          <p:nvPr/>
        </p:nvSpPr>
        <p:spPr bwMode="auto">
          <a:xfrm flipV="1">
            <a:off x="1860550" y="4948238"/>
            <a:ext cx="0" cy="1428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94605" name="Text Box 13"/>
          <p:cNvSpPr txBox="1">
            <a:spLocks noChangeArrowheads="1"/>
          </p:cNvSpPr>
          <p:nvPr/>
        </p:nvSpPr>
        <p:spPr bwMode="auto">
          <a:xfrm>
            <a:off x="1843088" y="5148263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i="1">
                <a:solidFill>
                  <a:srgbClr val="FF3300"/>
                </a:solidFill>
              </a:rPr>
              <a:t>F</a:t>
            </a:r>
            <a:r>
              <a:rPr lang="eu-ES" sz="1800" baseline="-25000">
                <a:solidFill>
                  <a:srgbClr val="FF3300"/>
                </a:solidFill>
              </a:rPr>
              <a:t>P,L</a:t>
            </a:r>
            <a:endParaRPr lang="eu-ES" sz="1800">
              <a:solidFill>
                <a:srgbClr val="FF3300"/>
              </a:solidFill>
            </a:endParaRPr>
          </a:p>
        </p:txBody>
      </p:sp>
      <p:sp>
        <p:nvSpPr>
          <p:cNvPr id="494606" name="Text Box 14"/>
          <p:cNvSpPr txBox="1">
            <a:spLocks noChangeArrowheads="1"/>
          </p:cNvSpPr>
          <p:nvPr/>
        </p:nvSpPr>
        <p:spPr bwMode="auto">
          <a:xfrm>
            <a:off x="4833938" y="1385888"/>
            <a:ext cx="3206750" cy="3460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u-ES">
                <a:ea typeface="+mn-ea"/>
              </a:rPr>
              <a:t>Pertsona-flotagailua elkarrekintza</a:t>
            </a:r>
          </a:p>
        </p:txBody>
      </p:sp>
      <p:sp>
        <p:nvSpPr>
          <p:cNvPr id="494607" name="Line 15"/>
          <p:cNvSpPr>
            <a:spLocks noChangeShapeType="1"/>
          </p:cNvSpPr>
          <p:nvPr/>
        </p:nvSpPr>
        <p:spPr bwMode="auto">
          <a:xfrm>
            <a:off x="1347788" y="3513138"/>
            <a:ext cx="0" cy="1436687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94608" name="Text Box 16"/>
          <p:cNvSpPr txBox="1">
            <a:spLocks noChangeArrowheads="1"/>
          </p:cNvSpPr>
          <p:nvPr/>
        </p:nvSpPr>
        <p:spPr bwMode="auto">
          <a:xfrm>
            <a:off x="687388" y="4610100"/>
            <a:ext cx="561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i="1">
                <a:solidFill>
                  <a:srgbClr val="6600FF"/>
                </a:solidFill>
              </a:rPr>
              <a:t>F</a:t>
            </a:r>
            <a:r>
              <a:rPr lang="eu-ES" sz="1800" baseline="-25000">
                <a:solidFill>
                  <a:srgbClr val="6600FF"/>
                </a:solidFill>
              </a:rPr>
              <a:t>P,F</a:t>
            </a:r>
            <a:endParaRPr lang="eu-ES" sz="1800">
              <a:solidFill>
                <a:srgbClr val="6600FF"/>
              </a:solidFill>
            </a:endParaRPr>
          </a:p>
        </p:txBody>
      </p:sp>
      <p:pic>
        <p:nvPicPr>
          <p:cNvPr id="19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0306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9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9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9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49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9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49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9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9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9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49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9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49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9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5" grpId="0"/>
      <p:bldP spid="494596" grpId="0"/>
      <p:bldP spid="494597" grpId="0" animBg="1"/>
      <p:bldP spid="494598" grpId="0" animBg="1"/>
      <p:bldP spid="494599" grpId="0" animBg="1"/>
      <p:bldP spid="494600" grpId="0" animBg="1"/>
      <p:bldP spid="494601" grpId="0" animBg="1"/>
      <p:bldP spid="494602" grpId="0" animBg="1"/>
      <p:bldP spid="494604" grpId="0" animBg="1"/>
      <p:bldP spid="494605" grpId="0"/>
      <p:bldP spid="494606" grpId="0" animBg="1"/>
      <p:bldP spid="494607" grpId="0" animBg="1"/>
      <p:bldP spid="49460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CA1FD29-9F73-A54A-B315-63CFC2926D3E}" type="slidenum">
              <a:rPr lang="eu-ES" sz="1400">
                <a:latin typeface="Times" charset="0"/>
              </a:rPr>
              <a:pPr/>
              <a:t>33</a:t>
            </a:fld>
            <a:endParaRPr lang="eu-ES" sz="1400">
              <a:latin typeface="Times" charset="0"/>
            </a:endParaRPr>
          </a:p>
        </p:txBody>
      </p:sp>
      <p:sp>
        <p:nvSpPr>
          <p:cNvPr id="496642" name="Rectangle 2"/>
          <p:cNvSpPr>
            <a:spLocks noChangeArrowheads="1"/>
          </p:cNvSpPr>
          <p:nvPr/>
        </p:nvSpPr>
        <p:spPr bwMode="auto">
          <a:xfrm>
            <a:off x="1606550" y="940038"/>
            <a:ext cx="36480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Ondorengo enuntziatuak aplika itzazu:</a:t>
            </a:r>
          </a:p>
        </p:txBody>
      </p:sp>
      <p:sp>
        <p:nvSpPr>
          <p:cNvPr id="496643" name="Text Box 3"/>
          <p:cNvSpPr txBox="1">
            <a:spLocks noChangeArrowheads="1"/>
          </p:cNvSpPr>
          <p:nvPr/>
        </p:nvSpPr>
        <p:spPr bwMode="auto">
          <a:xfrm>
            <a:off x="1606550" y="1528763"/>
            <a:ext cx="5284788" cy="590550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Lurrak pertsonari egiten dion indarra </a:t>
            </a:r>
            <a:r>
              <a:rPr lang="eu-ES" b="1"/>
              <a:t>beti</a:t>
            </a:r>
            <a:r>
              <a:rPr lang="eu-ES"/>
              <a:t> </a:t>
            </a:r>
          </a:p>
          <a:p>
            <a:pPr algn="ctr" eaLnBrk="1" hangingPunct="1"/>
            <a:r>
              <a:rPr lang="eu-ES"/>
              <a:t>flotagailuak pertsonari egiten dion indarraren berdina da.</a:t>
            </a:r>
          </a:p>
        </p:txBody>
      </p:sp>
      <p:sp>
        <p:nvSpPr>
          <p:cNvPr id="496644" name="Text Box 4"/>
          <p:cNvSpPr txBox="1">
            <a:spLocks noChangeArrowheads="1"/>
          </p:cNvSpPr>
          <p:nvPr/>
        </p:nvSpPr>
        <p:spPr bwMode="auto">
          <a:xfrm>
            <a:off x="1606550" y="2428875"/>
            <a:ext cx="5624513" cy="5905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Ez du beti berdina izan behar. Bi elkarrekintza ezberdin dira,</a:t>
            </a:r>
          </a:p>
          <a:p>
            <a:pPr algn="ctr" eaLnBrk="1" hangingPunct="1"/>
            <a:r>
              <a:rPr lang="eu-ES"/>
              <a:t> beraz indarren balioak ez dute beti berdinak izan behar.</a:t>
            </a:r>
          </a:p>
        </p:txBody>
      </p:sp>
      <p:sp>
        <p:nvSpPr>
          <p:cNvPr id="496645" name="Text Box 5"/>
          <p:cNvSpPr txBox="1">
            <a:spLocks noChangeArrowheads="1"/>
          </p:cNvSpPr>
          <p:nvPr/>
        </p:nvSpPr>
        <p:spPr bwMode="auto">
          <a:xfrm>
            <a:off x="1606550" y="3840163"/>
            <a:ext cx="5284788" cy="590550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Flotagailuak pertsonari egiten dion indarra </a:t>
            </a:r>
            <a:r>
              <a:rPr lang="eu-ES" b="1"/>
              <a:t>beti </a:t>
            </a:r>
            <a:endParaRPr lang="eu-ES"/>
          </a:p>
          <a:p>
            <a:pPr algn="ctr" eaLnBrk="1" hangingPunct="1"/>
            <a:r>
              <a:rPr lang="eu-ES"/>
              <a:t> pertsonak flotagailuari egiten dion indarraren berdina da</a:t>
            </a:r>
          </a:p>
        </p:txBody>
      </p:sp>
      <p:sp>
        <p:nvSpPr>
          <p:cNvPr id="496646" name="Text Box 6"/>
          <p:cNvSpPr txBox="1">
            <a:spLocks noChangeArrowheads="1"/>
          </p:cNvSpPr>
          <p:nvPr/>
        </p:nvSpPr>
        <p:spPr bwMode="auto">
          <a:xfrm>
            <a:off x="1606550" y="4668838"/>
            <a:ext cx="5940425" cy="5905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Indar hauek beti berdinak dira. Elkarrekintza berdinari dagozkio,</a:t>
            </a:r>
          </a:p>
          <a:p>
            <a:pPr algn="ctr" eaLnBrk="1" hangingPunct="1"/>
            <a:r>
              <a:rPr lang="eu-ES"/>
              <a:t> beraz balioak beti berdinak izango dira.</a:t>
            </a:r>
          </a:p>
        </p:txBody>
      </p:sp>
      <p:pic>
        <p:nvPicPr>
          <p:cNvPr id="9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4151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9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9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9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9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9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42" grpId="0" animBg="1"/>
      <p:bldP spid="496643" grpId="0" animBg="1"/>
      <p:bldP spid="496644" grpId="0" animBg="1"/>
      <p:bldP spid="496645" grpId="0" animBg="1"/>
      <p:bldP spid="49664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693A341-2A07-664E-8CC2-6E3AE1E35129}" type="slidenum">
              <a:rPr lang="eu-ES" sz="1400">
                <a:latin typeface="Times" charset="0"/>
              </a:rPr>
              <a:pPr/>
              <a:t>34</a:t>
            </a:fld>
            <a:endParaRPr lang="eu-ES" sz="1400">
              <a:latin typeface="Times" charset="0"/>
            </a:endParaRPr>
          </a:p>
        </p:txBody>
      </p:sp>
      <p:sp>
        <p:nvSpPr>
          <p:cNvPr id="498691" name="Rectangle 3"/>
          <p:cNvSpPr>
            <a:spLocks noChangeArrowheads="1"/>
          </p:cNvSpPr>
          <p:nvPr/>
        </p:nvSpPr>
        <p:spPr bwMode="auto">
          <a:xfrm>
            <a:off x="2420938" y="932719"/>
            <a:ext cx="4338637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dirty="0"/>
              <a:t>3 kg-ko loreontzia balkoitik kalera erortzen da.</a:t>
            </a:r>
          </a:p>
        </p:txBody>
      </p:sp>
      <p:pic>
        <p:nvPicPr>
          <p:cNvPr id="7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9423171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9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667F67F-F6D7-1D4B-AE87-BF3993F47C18}" type="slidenum">
              <a:rPr lang="eu-ES" sz="1400">
                <a:latin typeface="Times" charset="0"/>
              </a:rPr>
              <a:pPr/>
              <a:t>35</a:t>
            </a:fld>
            <a:endParaRPr lang="eu-ES" sz="1400">
              <a:latin typeface="Times" charset="0"/>
            </a:endParaRPr>
          </a:p>
        </p:txBody>
      </p:sp>
      <p:sp>
        <p:nvSpPr>
          <p:cNvPr id="500738" name="Rectangle 2"/>
          <p:cNvSpPr>
            <a:spLocks noChangeArrowheads="1"/>
          </p:cNvSpPr>
          <p:nvPr/>
        </p:nvSpPr>
        <p:spPr bwMode="auto">
          <a:xfrm>
            <a:off x="1817688" y="1038464"/>
            <a:ext cx="563562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Erortzen ari denean loreontziak lurrari zein indar egiten dio? </a:t>
            </a:r>
          </a:p>
        </p:txBody>
      </p:sp>
      <p:sp>
        <p:nvSpPr>
          <p:cNvPr id="500740" name="Line 4"/>
          <p:cNvSpPr>
            <a:spLocks noChangeShapeType="1"/>
          </p:cNvSpPr>
          <p:nvPr/>
        </p:nvSpPr>
        <p:spPr bwMode="auto">
          <a:xfrm>
            <a:off x="2587625" y="2884488"/>
            <a:ext cx="0" cy="11382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00741" name="Text Box 5"/>
          <p:cNvSpPr txBox="1">
            <a:spLocks noChangeArrowheads="1"/>
          </p:cNvSpPr>
          <p:nvPr/>
        </p:nvSpPr>
        <p:spPr bwMode="auto">
          <a:xfrm>
            <a:off x="2662238" y="3644900"/>
            <a:ext cx="16335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i="1"/>
              <a:t>F</a:t>
            </a:r>
            <a:r>
              <a:rPr lang="eu-ES" sz="1800" baseline="-25000"/>
              <a:t>LU,LO</a:t>
            </a:r>
            <a:r>
              <a:rPr lang="eu-ES" sz="1800"/>
              <a:t>= 29,4 N</a:t>
            </a:r>
          </a:p>
        </p:txBody>
      </p:sp>
      <p:sp>
        <p:nvSpPr>
          <p:cNvPr id="500742" name="Text Box 6"/>
          <p:cNvSpPr txBox="1">
            <a:spLocks noChangeArrowheads="1"/>
          </p:cNvSpPr>
          <p:nvPr/>
        </p:nvSpPr>
        <p:spPr bwMode="auto">
          <a:xfrm>
            <a:off x="4900613" y="2654300"/>
            <a:ext cx="3614737" cy="8350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Lurrak loreontziari egiten dion indarra </a:t>
            </a:r>
          </a:p>
          <a:p>
            <a:pPr algn="ctr" eaLnBrk="1" hangingPunct="1"/>
            <a:r>
              <a:rPr lang="eu-ES"/>
              <a:t>(loreontziari aplikatuta) da:</a:t>
            </a:r>
          </a:p>
          <a:p>
            <a:pPr algn="ctr" eaLnBrk="1" hangingPunct="1"/>
            <a:r>
              <a:rPr lang="eu-ES" i="1"/>
              <a:t>F</a:t>
            </a:r>
            <a:r>
              <a:rPr lang="eu-ES" baseline="-25000"/>
              <a:t>LU,LO</a:t>
            </a:r>
            <a:r>
              <a:rPr lang="eu-ES"/>
              <a:t> = 3 · 9,8 = 29,4 N</a:t>
            </a:r>
          </a:p>
        </p:txBody>
      </p:sp>
      <p:sp>
        <p:nvSpPr>
          <p:cNvPr id="500743" name="Rectangle 7"/>
          <p:cNvSpPr>
            <a:spLocks noChangeArrowheads="1"/>
          </p:cNvSpPr>
          <p:nvPr/>
        </p:nvSpPr>
        <p:spPr bwMode="auto">
          <a:xfrm>
            <a:off x="1901825" y="1543348"/>
            <a:ext cx="553402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Erortzen ari denean Lurrak loreontziari zein indar egiten dio</a:t>
            </a:r>
          </a:p>
        </p:txBody>
      </p:sp>
      <p:sp>
        <p:nvSpPr>
          <p:cNvPr id="21513" name="Arc 8"/>
          <p:cNvSpPr>
            <a:spLocks/>
          </p:cNvSpPr>
          <p:nvPr/>
        </p:nvSpPr>
        <p:spPr bwMode="auto">
          <a:xfrm>
            <a:off x="923925" y="5867400"/>
            <a:ext cx="3549650" cy="823913"/>
          </a:xfrm>
          <a:custGeom>
            <a:avLst/>
            <a:gdLst>
              <a:gd name="T0" fmla="*/ 0 w 43188"/>
              <a:gd name="T1" fmla="*/ 30676683 h 21600"/>
              <a:gd name="T2" fmla="*/ 291748034 w 43188"/>
              <a:gd name="T3" fmla="*/ 30676683 h 21600"/>
              <a:gd name="T4" fmla="*/ 145874017 w 43188"/>
              <a:gd name="T5" fmla="*/ 31427435 h 21600"/>
              <a:gd name="T6" fmla="*/ 0 60000 65536"/>
              <a:gd name="T7" fmla="*/ 0 60000 65536"/>
              <a:gd name="T8" fmla="*/ 0 60000 65536"/>
              <a:gd name="T9" fmla="*/ 0 w 43188"/>
              <a:gd name="T10" fmla="*/ 0 h 21600"/>
              <a:gd name="T11" fmla="*/ 43188 w 4318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88" h="21600" fill="none" extrusionOk="0">
                <a:moveTo>
                  <a:pt x="0" y="21084"/>
                </a:moveTo>
                <a:cubicBezTo>
                  <a:pt x="280" y="9359"/>
                  <a:pt x="9865" y="-1"/>
                  <a:pt x="21594" y="0"/>
                </a:cubicBezTo>
                <a:cubicBezTo>
                  <a:pt x="33322" y="0"/>
                  <a:pt x="42907" y="9359"/>
                  <a:pt x="43187" y="21084"/>
                </a:cubicBezTo>
              </a:path>
              <a:path w="43188" h="21600" stroke="0" extrusionOk="0">
                <a:moveTo>
                  <a:pt x="0" y="21084"/>
                </a:moveTo>
                <a:cubicBezTo>
                  <a:pt x="280" y="9359"/>
                  <a:pt x="9865" y="-1"/>
                  <a:pt x="21594" y="0"/>
                </a:cubicBezTo>
                <a:cubicBezTo>
                  <a:pt x="33322" y="0"/>
                  <a:pt x="42907" y="9359"/>
                  <a:pt x="43187" y="21084"/>
                </a:cubicBezTo>
                <a:lnTo>
                  <a:pt x="21594" y="21600"/>
                </a:lnTo>
                <a:close/>
              </a:path>
            </a:pathLst>
          </a:custGeom>
          <a:gradFill rotWithShape="1">
            <a:gsLst>
              <a:gs pos="0">
                <a:srgbClr val="FF9900"/>
              </a:gs>
              <a:gs pos="100000">
                <a:srgbClr val="9966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00745" name="Line 9"/>
          <p:cNvSpPr>
            <a:spLocks noChangeShapeType="1"/>
          </p:cNvSpPr>
          <p:nvPr/>
        </p:nvSpPr>
        <p:spPr bwMode="auto">
          <a:xfrm flipV="1">
            <a:off x="2589213" y="5003800"/>
            <a:ext cx="0" cy="11414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00746" name="Text Box 10"/>
          <p:cNvSpPr txBox="1">
            <a:spLocks noChangeArrowheads="1"/>
          </p:cNvSpPr>
          <p:nvPr/>
        </p:nvSpPr>
        <p:spPr bwMode="auto">
          <a:xfrm>
            <a:off x="2663825" y="5157788"/>
            <a:ext cx="16335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i="1"/>
              <a:t>F</a:t>
            </a:r>
            <a:r>
              <a:rPr lang="eu-ES" sz="1800" baseline="-25000"/>
              <a:t>LO,LU</a:t>
            </a:r>
            <a:r>
              <a:rPr lang="eu-ES" sz="1800"/>
              <a:t>= 29,4 N</a:t>
            </a:r>
          </a:p>
        </p:txBody>
      </p:sp>
      <p:sp>
        <p:nvSpPr>
          <p:cNvPr id="500747" name="Text Box 11"/>
          <p:cNvSpPr txBox="1">
            <a:spLocks noChangeArrowheads="1"/>
          </p:cNvSpPr>
          <p:nvPr/>
        </p:nvSpPr>
        <p:spPr bwMode="auto">
          <a:xfrm>
            <a:off x="4935538" y="4791075"/>
            <a:ext cx="3614737" cy="10795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Loreontziak lurrari egiten dion indarra </a:t>
            </a:r>
          </a:p>
          <a:p>
            <a:pPr algn="ctr" eaLnBrk="1" hangingPunct="1"/>
            <a:r>
              <a:rPr lang="eu-ES"/>
              <a:t>(Lurrari aplikatuta) </a:t>
            </a:r>
          </a:p>
          <a:p>
            <a:pPr algn="ctr" eaLnBrk="1" hangingPunct="1"/>
            <a:r>
              <a:rPr lang="eu-ES"/>
              <a:t>Aurrekoaren berdina da: </a:t>
            </a:r>
          </a:p>
          <a:p>
            <a:pPr algn="ctr" eaLnBrk="1" hangingPunct="1"/>
            <a:r>
              <a:rPr lang="eu-ES" i="1"/>
              <a:t>F</a:t>
            </a:r>
            <a:r>
              <a:rPr lang="eu-ES" baseline="-25000"/>
              <a:t>LO,LU</a:t>
            </a:r>
            <a:r>
              <a:rPr lang="eu-ES"/>
              <a:t> = 29,4 N</a:t>
            </a:r>
          </a:p>
        </p:txBody>
      </p:sp>
      <p:pic>
        <p:nvPicPr>
          <p:cNvPr id="14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1747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0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0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50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0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0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0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50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0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38" grpId="0" animBg="1"/>
      <p:bldP spid="500740" grpId="0" animBg="1"/>
      <p:bldP spid="500741" grpId="0"/>
      <p:bldP spid="500742" grpId="0" animBg="1"/>
      <p:bldP spid="500743" grpId="0" animBg="1"/>
      <p:bldP spid="500743" grpId="1" animBg="1"/>
      <p:bldP spid="500745" grpId="0" animBg="1"/>
      <p:bldP spid="500746" grpId="0"/>
      <p:bldP spid="50074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E54F1D3-8214-2341-9A78-E02085BF048C}" type="slidenum">
              <a:rPr lang="eu-ES" sz="1400">
                <a:latin typeface="Times" charset="0"/>
              </a:rPr>
              <a:pPr/>
              <a:t>36</a:t>
            </a:fld>
            <a:endParaRPr lang="eu-ES" sz="1400">
              <a:latin typeface="Times" charset="0"/>
            </a:endParaRPr>
          </a:p>
        </p:txBody>
      </p:sp>
      <p:sp>
        <p:nvSpPr>
          <p:cNvPr id="502788" name="Line 4"/>
          <p:cNvSpPr>
            <a:spLocks noChangeShapeType="1"/>
          </p:cNvSpPr>
          <p:nvPr/>
        </p:nvSpPr>
        <p:spPr bwMode="auto">
          <a:xfrm>
            <a:off x="2587625" y="2884488"/>
            <a:ext cx="0" cy="11382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02789" name="Text Box 5"/>
          <p:cNvSpPr txBox="1">
            <a:spLocks noChangeArrowheads="1"/>
          </p:cNvSpPr>
          <p:nvPr/>
        </p:nvSpPr>
        <p:spPr bwMode="auto">
          <a:xfrm>
            <a:off x="4668838" y="2005013"/>
            <a:ext cx="4146550" cy="10795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Indarrak berdinak izan arren </a:t>
            </a:r>
          </a:p>
          <a:p>
            <a:pPr algn="ctr" eaLnBrk="1" hangingPunct="1"/>
            <a:r>
              <a:rPr lang="eu-ES"/>
              <a:t>oso gorputz ezberdinetan aplikatuta daude, </a:t>
            </a:r>
          </a:p>
          <a:p>
            <a:pPr algn="ctr" eaLnBrk="1" hangingPunct="1"/>
            <a:r>
              <a:rPr lang="eu-ES"/>
              <a:t>Beraz sortzen duten eragina </a:t>
            </a:r>
          </a:p>
          <a:p>
            <a:pPr algn="ctr" eaLnBrk="1" hangingPunct="1"/>
            <a:r>
              <a:rPr lang="eu-ES"/>
              <a:t>Oso ezberdina da.</a:t>
            </a:r>
          </a:p>
        </p:txBody>
      </p:sp>
      <p:sp>
        <p:nvSpPr>
          <p:cNvPr id="502790" name="Rectangle 6"/>
          <p:cNvSpPr>
            <a:spLocks noChangeArrowheads="1"/>
          </p:cNvSpPr>
          <p:nvPr/>
        </p:nvSpPr>
        <p:spPr bwMode="auto">
          <a:xfrm>
            <a:off x="1817688" y="1165233"/>
            <a:ext cx="5773737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dirty="0"/>
              <a:t>Zergatik loreontzia erortzen ikusten dugu eta ez lurra igotzen?</a:t>
            </a:r>
          </a:p>
        </p:txBody>
      </p:sp>
      <p:sp>
        <p:nvSpPr>
          <p:cNvPr id="502791" name="Arc 7"/>
          <p:cNvSpPr>
            <a:spLocks/>
          </p:cNvSpPr>
          <p:nvPr/>
        </p:nvSpPr>
        <p:spPr bwMode="auto">
          <a:xfrm>
            <a:off x="923925" y="5867400"/>
            <a:ext cx="3549650" cy="823913"/>
          </a:xfrm>
          <a:custGeom>
            <a:avLst/>
            <a:gdLst>
              <a:gd name="T0" fmla="*/ 0 w 43188"/>
              <a:gd name="T1" fmla="*/ 30676683 h 21600"/>
              <a:gd name="T2" fmla="*/ 291748034 w 43188"/>
              <a:gd name="T3" fmla="*/ 30676683 h 21600"/>
              <a:gd name="T4" fmla="*/ 145874017 w 43188"/>
              <a:gd name="T5" fmla="*/ 31427435 h 21600"/>
              <a:gd name="T6" fmla="*/ 0 60000 65536"/>
              <a:gd name="T7" fmla="*/ 0 60000 65536"/>
              <a:gd name="T8" fmla="*/ 0 60000 65536"/>
              <a:gd name="T9" fmla="*/ 0 w 43188"/>
              <a:gd name="T10" fmla="*/ 0 h 21600"/>
              <a:gd name="T11" fmla="*/ 43188 w 4318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88" h="21600" fill="none" extrusionOk="0">
                <a:moveTo>
                  <a:pt x="0" y="21084"/>
                </a:moveTo>
                <a:cubicBezTo>
                  <a:pt x="280" y="9359"/>
                  <a:pt x="9865" y="-1"/>
                  <a:pt x="21594" y="0"/>
                </a:cubicBezTo>
                <a:cubicBezTo>
                  <a:pt x="33322" y="0"/>
                  <a:pt x="42907" y="9359"/>
                  <a:pt x="43187" y="21084"/>
                </a:cubicBezTo>
              </a:path>
              <a:path w="43188" h="21600" stroke="0" extrusionOk="0">
                <a:moveTo>
                  <a:pt x="0" y="21084"/>
                </a:moveTo>
                <a:cubicBezTo>
                  <a:pt x="280" y="9359"/>
                  <a:pt x="9865" y="-1"/>
                  <a:pt x="21594" y="0"/>
                </a:cubicBezTo>
                <a:cubicBezTo>
                  <a:pt x="33322" y="0"/>
                  <a:pt x="42907" y="9359"/>
                  <a:pt x="43187" y="21084"/>
                </a:cubicBezTo>
                <a:lnTo>
                  <a:pt x="21594" y="21600"/>
                </a:lnTo>
                <a:close/>
              </a:path>
            </a:pathLst>
          </a:custGeom>
          <a:gradFill rotWithShape="1">
            <a:gsLst>
              <a:gs pos="0">
                <a:srgbClr val="FF9900"/>
              </a:gs>
              <a:gs pos="100000">
                <a:srgbClr val="9966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2538" name="Line 8"/>
          <p:cNvSpPr>
            <a:spLocks noChangeShapeType="1"/>
          </p:cNvSpPr>
          <p:nvPr/>
        </p:nvSpPr>
        <p:spPr bwMode="auto">
          <a:xfrm flipV="1">
            <a:off x="2589213" y="5003800"/>
            <a:ext cx="0" cy="11414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02793" name="Text Box 9"/>
          <p:cNvSpPr txBox="1">
            <a:spLocks noChangeArrowheads="1"/>
          </p:cNvSpPr>
          <p:nvPr/>
        </p:nvSpPr>
        <p:spPr bwMode="auto">
          <a:xfrm>
            <a:off x="4721225" y="3695700"/>
            <a:ext cx="4024313" cy="8350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Hala ere, arraroa badirudi ere, </a:t>
            </a:r>
          </a:p>
          <a:p>
            <a:pPr algn="ctr" eaLnBrk="1" hangingPunct="1"/>
            <a:r>
              <a:rPr lang="eu-ES"/>
              <a:t>Loreontzia erortzerakoan lurra igotzen da, </a:t>
            </a:r>
          </a:p>
          <a:p>
            <a:pPr algn="ctr" eaLnBrk="1" hangingPunct="1"/>
            <a:r>
              <a:rPr lang="eu-ES"/>
              <a:t>desplazamendua arbuiagarria izan arren.</a:t>
            </a:r>
          </a:p>
        </p:txBody>
      </p:sp>
      <p:graphicFrame>
        <p:nvGraphicFramePr>
          <p:cNvPr id="502794" name="Object 10"/>
          <p:cNvGraphicFramePr>
            <a:graphicFrameLocks noChangeAspect="1"/>
          </p:cNvGraphicFramePr>
          <p:nvPr/>
        </p:nvGraphicFramePr>
        <p:xfrm>
          <a:off x="2439988" y="1797050"/>
          <a:ext cx="303212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3" name="CorelDRAW" r:id="rId4" imgW="558878" imgH="524816" progId="CorelDraw.Gráfico.9">
                  <p:embed/>
                </p:oleObj>
              </mc:Choice>
              <mc:Fallback>
                <p:oleObj name="CorelDRAW" r:id="rId4" imgW="558878" imgH="524816" progId="CorelDraw.Gráfico.9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9988" y="1797050"/>
                        <a:ext cx="303212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2795" name="Line 11"/>
          <p:cNvSpPr>
            <a:spLocks noChangeShapeType="1"/>
          </p:cNvSpPr>
          <p:nvPr/>
        </p:nvSpPr>
        <p:spPr bwMode="auto">
          <a:xfrm>
            <a:off x="2595563" y="2057400"/>
            <a:ext cx="0" cy="11382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541" name="Text Box 12"/>
          <p:cNvSpPr txBox="1">
            <a:spLocks noChangeArrowheads="1"/>
          </p:cNvSpPr>
          <p:nvPr/>
        </p:nvSpPr>
        <p:spPr bwMode="auto">
          <a:xfrm>
            <a:off x="2782888" y="2706688"/>
            <a:ext cx="7635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i="1"/>
              <a:t>F</a:t>
            </a:r>
            <a:r>
              <a:rPr lang="eu-ES" sz="1800" baseline="-25000"/>
              <a:t>LU,LO</a:t>
            </a:r>
            <a:endParaRPr lang="eu-ES" sz="1800"/>
          </a:p>
        </p:txBody>
      </p:sp>
      <p:sp>
        <p:nvSpPr>
          <p:cNvPr id="22542" name="Text Box 13"/>
          <p:cNvSpPr txBox="1">
            <a:spLocks noChangeArrowheads="1"/>
          </p:cNvSpPr>
          <p:nvPr/>
        </p:nvSpPr>
        <p:spPr bwMode="auto">
          <a:xfrm>
            <a:off x="2676525" y="5299075"/>
            <a:ext cx="763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i="1"/>
              <a:t>F</a:t>
            </a:r>
            <a:r>
              <a:rPr lang="eu-ES" sz="1800" baseline="-25000"/>
              <a:t>LO,LU</a:t>
            </a:r>
            <a:endParaRPr lang="eu-ES" sz="1800"/>
          </a:p>
        </p:txBody>
      </p:sp>
      <p:pic>
        <p:nvPicPr>
          <p:cNvPr id="16" name="Imagen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n 11" descr="blanco_pequen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n 12" descr="logo_pape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0650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0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0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02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02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0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02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02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0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0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788" grpId="0" animBg="1"/>
      <p:bldP spid="502789" grpId="0" animBg="1"/>
      <p:bldP spid="502790" grpId="0" animBg="1"/>
      <p:bldP spid="502791" grpId="0" animBg="1"/>
      <p:bldP spid="502793" grpId="0" animBg="1"/>
      <p:bldP spid="50279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71C5CE-4C5D-7240-AB93-6B2EEF29A687}" type="slidenum">
              <a:rPr lang="eu-ES" sz="1400">
                <a:latin typeface="Times" charset="0"/>
              </a:rPr>
              <a:pPr/>
              <a:t>37</a:t>
            </a:fld>
            <a:endParaRPr lang="eu-ES" sz="1400">
              <a:latin typeface="Times" charset="0"/>
            </a:endParaRPr>
          </a:p>
        </p:txBody>
      </p:sp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904875" y="3390900"/>
            <a:ext cx="3346450" cy="3200400"/>
          </a:xfrm>
          <a:prstGeom prst="rect">
            <a:avLst/>
          </a:prstGeom>
          <a:gradFill rotWithShape="1">
            <a:gsLst>
              <a:gs pos="0">
                <a:srgbClr val="764700"/>
              </a:gs>
              <a:gs pos="100000">
                <a:srgbClr val="FF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3557" name="Line 4"/>
          <p:cNvSpPr>
            <a:spLocks noChangeShapeType="1"/>
          </p:cNvSpPr>
          <p:nvPr/>
        </p:nvSpPr>
        <p:spPr bwMode="auto">
          <a:xfrm>
            <a:off x="2644775" y="3149600"/>
            <a:ext cx="0" cy="11382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2641600" y="3482975"/>
            <a:ext cx="16335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i="1"/>
              <a:t>F</a:t>
            </a:r>
            <a:r>
              <a:rPr lang="eu-ES" sz="1800" baseline="-25000"/>
              <a:t>LU,</a:t>
            </a:r>
            <a:r>
              <a:rPr lang="eu-ES" sz="1800" baseline="-25000">
                <a:solidFill>
                  <a:srgbClr val="FF0000"/>
                </a:solidFill>
              </a:rPr>
              <a:t>LO</a:t>
            </a:r>
            <a:r>
              <a:rPr lang="eu-ES" sz="1800"/>
              <a:t>= 29,4 N</a:t>
            </a:r>
          </a:p>
        </p:txBody>
      </p:sp>
      <p:sp>
        <p:nvSpPr>
          <p:cNvPr id="504838" name="Text Box 6"/>
          <p:cNvSpPr txBox="1">
            <a:spLocks noChangeArrowheads="1"/>
          </p:cNvSpPr>
          <p:nvPr/>
        </p:nvSpPr>
        <p:spPr bwMode="auto">
          <a:xfrm>
            <a:off x="5156200" y="1787525"/>
            <a:ext cx="3151188" cy="10795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Elkarrekintza grabitatorioaz gain,</a:t>
            </a:r>
          </a:p>
          <a:p>
            <a:pPr algn="ctr" eaLnBrk="1" hangingPunct="1"/>
            <a:r>
              <a:rPr lang="eu-ES"/>
              <a:t>Talka indarra dago </a:t>
            </a:r>
          </a:p>
          <a:p>
            <a:pPr algn="ctr" eaLnBrk="1" hangingPunct="1"/>
            <a:r>
              <a:rPr lang="eu-ES"/>
              <a:t>Zorua eta loreontziaren artean, </a:t>
            </a:r>
          </a:p>
          <a:p>
            <a:pPr algn="ctr" eaLnBrk="1" hangingPunct="1"/>
            <a:r>
              <a:rPr lang="eu-ES"/>
              <a:t>bi indar daudelarik, </a:t>
            </a:r>
            <a:r>
              <a:rPr lang="eu-ES" i="1"/>
              <a:t>F</a:t>
            </a:r>
            <a:r>
              <a:rPr lang="eu-ES" baseline="-25000"/>
              <a:t>Z,LO</a:t>
            </a:r>
            <a:r>
              <a:rPr lang="eu-ES"/>
              <a:t>  y </a:t>
            </a:r>
            <a:r>
              <a:rPr lang="eu-ES" i="1"/>
              <a:t>F</a:t>
            </a:r>
            <a:r>
              <a:rPr lang="eu-ES" baseline="-25000"/>
              <a:t>LO,Z</a:t>
            </a:r>
            <a:endParaRPr lang="eu-ES"/>
          </a:p>
        </p:txBody>
      </p:sp>
      <p:sp>
        <p:nvSpPr>
          <p:cNvPr id="504839" name="Rectangle 7"/>
          <p:cNvSpPr>
            <a:spLocks noChangeArrowheads="1"/>
          </p:cNvSpPr>
          <p:nvPr/>
        </p:nvSpPr>
        <p:spPr bwMode="auto">
          <a:xfrm>
            <a:off x="1341438" y="752475"/>
            <a:ext cx="656272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dirty="0"/>
              <a:t>Talka egiterakoan loreontzia eta lurraren arteko indarrak adieraz itzazu</a:t>
            </a:r>
          </a:p>
        </p:txBody>
      </p:sp>
      <p:sp>
        <p:nvSpPr>
          <p:cNvPr id="23561" name="Line 8"/>
          <p:cNvSpPr>
            <a:spLocks noChangeShapeType="1"/>
          </p:cNvSpPr>
          <p:nvPr/>
        </p:nvSpPr>
        <p:spPr bwMode="auto">
          <a:xfrm flipV="1">
            <a:off x="2652713" y="5407025"/>
            <a:ext cx="0" cy="11414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3562" name="Text Box 9"/>
          <p:cNvSpPr txBox="1">
            <a:spLocks noChangeArrowheads="1"/>
          </p:cNvSpPr>
          <p:nvPr/>
        </p:nvSpPr>
        <p:spPr bwMode="auto">
          <a:xfrm>
            <a:off x="2659063" y="5468938"/>
            <a:ext cx="16335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i="1"/>
              <a:t>F</a:t>
            </a:r>
            <a:r>
              <a:rPr lang="eu-ES" sz="1800" baseline="-25000"/>
              <a:t>LO,LU</a:t>
            </a:r>
            <a:r>
              <a:rPr lang="eu-ES" sz="1800"/>
              <a:t>= 29,4 N</a:t>
            </a:r>
          </a:p>
        </p:txBody>
      </p:sp>
      <p:sp>
        <p:nvSpPr>
          <p:cNvPr id="504842" name="Text Box 10"/>
          <p:cNvSpPr txBox="1">
            <a:spLocks noChangeArrowheads="1"/>
          </p:cNvSpPr>
          <p:nvPr/>
        </p:nvSpPr>
        <p:spPr bwMode="auto">
          <a:xfrm>
            <a:off x="4343400" y="4327525"/>
            <a:ext cx="4735513" cy="13239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Indar hauek ez daukate zergatik grabitate indarren</a:t>
            </a:r>
          </a:p>
          <a:p>
            <a:pPr algn="ctr" eaLnBrk="1" hangingPunct="1"/>
            <a:r>
              <a:rPr lang="eu-ES"/>
              <a:t>berdinak izan behar,</a:t>
            </a:r>
          </a:p>
          <a:p>
            <a:pPr algn="ctr" eaLnBrk="1" hangingPunct="1"/>
            <a:r>
              <a:rPr lang="eu-ES"/>
              <a:t>Elkarrekintza ezberdina baita.</a:t>
            </a:r>
          </a:p>
          <a:p>
            <a:pPr algn="ctr" eaLnBrk="1" hangingPunct="1"/>
            <a:r>
              <a:rPr lang="eu-ES"/>
              <a:t>Gainera, loreontzia ez dago orekan, </a:t>
            </a:r>
          </a:p>
          <a:p>
            <a:pPr algn="ctr" eaLnBrk="1" hangingPunct="1"/>
            <a:r>
              <a:rPr lang="eu-ES"/>
              <a:t>Aldatzen ari baita abiadura (mantsotzen ari da).</a:t>
            </a:r>
          </a:p>
        </p:txBody>
      </p:sp>
      <p:sp>
        <p:nvSpPr>
          <p:cNvPr id="504843" name="Line 11"/>
          <p:cNvSpPr>
            <a:spLocks noChangeShapeType="1"/>
          </p:cNvSpPr>
          <p:nvPr/>
        </p:nvSpPr>
        <p:spPr bwMode="auto">
          <a:xfrm flipV="1">
            <a:off x="2524125" y="1166813"/>
            <a:ext cx="0" cy="21478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04844" name="Text Box 12"/>
          <p:cNvSpPr txBox="1">
            <a:spLocks noChangeArrowheads="1"/>
          </p:cNvSpPr>
          <p:nvPr/>
        </p:nvSpPr>
        <p:spPr bwMode="auto">
          <a:xfrm>
            <a:off x="1871663" y="1257300"/>
            <a:ext cx="663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i="1"/>
              <a:t>F</a:t>
            </a:r>
            <a:r>
              <a:rPr lang="eu-ES" sz="1800" baseline="-25000"/>
              <a:t>Z,</a:t>
            </a:r>
            <a:r>
              <a:rPr lang="eu-ES" sz="1800" baseline="-25000">
                <a:solidFill>
                  <a:srgbClr val="FF0000"/>
                </a:solidFill>
              </a:rPr>
              <a:t>LO</a:t>
            </a:r>
            <a:endParaRPr lang="eu-ES" sz="1800">
              <a:solidFill>
                <a:srgbClr val="FF0000"/>
              </a:solidFill>
            </a:endParaRPr>
          </a:p>
        </p:txBody>
      </p:sp>
      <p:sp>
        <p:nvSpPr>
          <p:cNvPr id="504845" name="Line 13"/>
          <p:cNvSpPr>
            <a:spLocks noChangeShapeType="1"/>
          </p:cNvSpPr>
          <p:nvPr/>
        </p:nvSpPr>
        <p:spPr bwMode="auto">
          <a:xfrm>
            <a:off x="2508250" y="3524250"/>
            <a:ext cx="0" cy="21478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04846" name="Text Box 14"/>
          <p:cNvSpPr txBox="1">
            <a:spLocks noChangeArrowheads="1"/>
          </p:cNvSpPr>
          <p:nvPr/>
        </p:nvSpPr>
        <p:spPr bwMode="auto">
          <a:xfrm>
            <a:off x="1855788" y="4667250"/>
            <a:ext cx="663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i="1"/>
              <a:t>F</a:t>
            </a:r>
            <a:r>
              <a:rPr lang="eu-ES" sz="1800" baseline="-25000"/>
              <a:t>LO,Z</a:t>
            </a:r>
            <a:endParaRPr lang="eu-ES" sz="1800"/>
          </a:p>
        </p:txBody>
      </p:sp>
      <p:pic>
        <p:nvPicPr>
          <p:cNvPr id="17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312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504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50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4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4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38" grpId="0" animBg="1" autoUpdateAnimBg="0"/>
      <p:bldP spid="504839" grpId="0" animBg="1" autoUpdateAnimBg="0"/>
      <p:bldP spid="504842" grpId="0" animBg="1" autoUpdateAnimBg="0"/>
      <p:bldP spid="504843" grpId="0" animBg="1"/>
      <p:bldP spid="504844" grpId="0" autoUpdateAnimBg="0"/>
      <p:bldP spid="504845" grpId="0" animBg="1"/>
      <p:bldP spid="504846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A248F2-5BC3-2B49-88D5-E334D627D3F5}" type="slidenum">
              <a:rPr lang="eu-ES" sz="1400">
                <a:latin typeface="Times" charset="0"/>
              </a:rPr>
              <a:pPr/>
              <a:t>38</a:t>
            </a:fld>
            <a:endParaRPr lang="eu-ES" sz="1400">
              <a:latin typeface="Times" charset="0"/>
            </a:endParaRPr>
          </a:p>
        </p:txBody>
      </p:sp>
      <p:sp>
        <p:nvSpPr>
          <p:cNvPr id="506882" name="Rectangle 2"/>
          <p:cNvSpPr>
            <a:spLocks noChangeArrowheads="1"/>
          </p:cNvSpPr>
          <p:nvPr/>
        </p:nvSpPr>
        <p:spPr bwMode="auto">
          <a:xfrm>
            <a:off x="355134" y="2009775"/>
            <a:ext cx="3404532" cy="120032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u-ES" dirty="0"/>
              <a:t>Oinak baloiari baloiak oinari egiten dion indarraren berdina al da balioan </a:t>
            </a:r>
          </a:p>
          <a:p>
            <a:pPr algn="ctr" eaLnBrk="1" hangingPunct="1"/>
            <a:r>
              <a:rPr lang="eu-ES" dirty="0"/>
              <a:t>baina aurkako noranzkoa al du?</a:t>
            </a:r>
          </a:p>
        </p:txBody>
      </p:sp>
      <p:sp>
        <p:nvSpPr>
          <p:cNvPr id="506884" name="Line 4"/>
          <p:cNvSpPr>
            <a:spLocks noChangeShapeType="1"/>
          </p:cNvSpPr>
          <p:nvPr/>
        </p:nvSpPr>
        <p:spPr bwMode="auto">
          <a:xfrm flipV="1">
            <a:off x="3506788" y="1319213"/>
            <a:ext cx="2686050" cy="1944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06885" name="Text Box 5"/>
          <p:cNvSpPr txBox="1">
            <a:spLocks noChangeArrowheads="1"/>
          </p:cNvSpPr>
          <p:nvPr/>
        </p:nvSpPr>
        <p:spPr bwMode="auto">
          <a:xfrm>
            <a:off x="5810250" y="1643063"/>
            <a:ext cx="7477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i="1"/>
              <a:t>F</a:t>
            </a:r>
            <a:r>
              <a:rPr lang="eu-ES" sz="1800" baseline="-25000"/>
              <a:t>OIN,</a:t>
            </a:r>
            <a:r>
              <a:rPr lang="eu-ES" sz="1800" b="1" baseline="-25000">
                <a:solidFill>
                  <a:srgbClr val="FF0000"/>
                </a:solidFill>
              </a:rPr>
              <a:t>B</a:t>
            </a:r>
            <a:endParaRPr lang="eu-ES" sz="1800" b="1">
              <a:solidFill>
                <a:srgbClr val="FF0000"/>
              </a:solidFill>
            </a:endParaRPr>
          </a:p>
        </p:txBody>
      </p:sp>
      <p:sp>
        <p:nvSpPr>
          <p:cNvPr id="506886" name="Line 6"/>
          <p:cNvSpPr>
            <a:spLocks noChangeShapeType="1"/>
          </p:cNvSpPr>
          <p:nvPr/>
        </p:nvSpPr>
        <p:spPr bwMode="auto">
          <a:xfrm flipH="1">
            <a:off x="539750" y="3444875"/>
            <a:ext cx="2686050" cy="1944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06887" name="Text Box 7"/>
          <p:cNvSpPr txBox="1">
            <a:spLocks noChangeArrowheads="1"/>
          </p:cNvSpPr>
          <p:nvPr/>
        </p:nvSpPr>
        <p:spPr bwMode="auto">
          <a:xfrm>
            <a:off x="979488" y="5157788"/>
            <a:ext cx="739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i="1"/>
              <a:t>F</a:t>
            </a:r>
            <a:r>
              <a:rPr lang="eu-ES" sz="1800" baseline="-25000"/>
              <a:t>B,OIN</a:t>
            </a:r>
            <a:endParaRPr lang="eu-ES" sz="1800"/>
          </a:p>
        </p:txBody>
      </p:sp>
      <p:sp>
        <p:nvSpPr>
          <p:cNvPr id="506888" name="Text Box 8"/>
          <p:cNvSpPr txBox="1">
            <a:spLocks noChangeArrowheads="1"/>
          </p:cNvSpPr>
          <p:nvPr/>
        </p:nvSpPr>
        <p:spPr bwMode="auto">
          <a:xfrm>
            <a:off x="1760538" y="4851400"/>
            <a:ext cx="7102475" cy="3460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Indar hauek berdinak izan behar dute elkarrekintza berdina baita oina-baloia.</a:t>
            </a:r>
          </a:p>
        </p:txBody>
      </p:sp>
      <p:pic>
        <p:nvPicPr>
          <p:cNvPr id="11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355134" y="1058408"/>
            <a:ext cx="3404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REALEKO EDO ATHLETICEKO JIKALARIAK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7334952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0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0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0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50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0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0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882" grpId="0" animBg="1"/>
      <p:bldP spid="506884" grpId="0" animBg="1"/>
      <p:bldP spid="506885" grpId="0"/>
      <p:bldP spid="506886" grpId="0" animBg="1"/>
      <p:bldP spid="506887" grpId="0"/>
      <p:bldP spid="50688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1B748D3-FC4B-F341-8580-FD29897A4803}" type="slidenum">
              <a:rPr lang="eu-ES" sz="1400">
                <a:latin typeface="Times" charset="0"/>
              </a:rPr>
              <a:pPr/>
              <a:t>39</a:t>
            </a:fld>
            <a:endParaRPr lang="eu-ES" sz="1400">
              <a:latin typeface="Times" charset="0"/>
            </a:endParaRPr>
          </a:p>
        </p:txBody>
      </p:sp>
      <p:sp>
        <p:nvSpPr>
          <p:cNvPr id="508930" name="Rectangle 2"/>
          <p:cNvSpPr>
            <a:spLocks noChangeArrowheads="1"/>
          </p:cNvSpPr>
          <p:nvPr/>
        </p:nvSpPr>
        <p:spPr bwMode="auto">
          <a:xfrm>
            <a:off x="255588" y="1294150"/>
            <a:ext cx="2974975" cy="20313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u-ES"/>
              <a:t>Bi indarrak berdinak badira eta noranzkoa aurkakoa bada bien baturak nulua izan beharko du. Indarren batura nulua izanik, pausagunean zegoen baloia mugimenduan ipintzea nola da posible?</a:t>
            </a:r>
          </a:p>
        </p:txBody>
      </p:sp>
      <p:sp>
        <p:nvSpPr>
          <p:cNvPr id="508932" name="Line 4"/>
          <p:cNvSpPr>
            <a:spLocks noChangeShapeType="1"/>
          </p:cNvSpPr>
          <p:nvPr/>
        </p:nvSpPr>
        <p:spPr bwMode="auto">
          <a:xfrm flipV="1">
            <a:off x="3506788" y="1319213"/>
            <a:ext cx="2686050" cy="1944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08933" name="Text Box 5"/>
          <p:cNvSpPr txBox="1">
            <a:spLocks noChangeArrowheads="1"/>
          </p:cNvSpPr>
          <p:nvPr/>
        </p:nvSpPr>
        <p:spPr bwMode="auto">
          <a:xfrm>
            <a:off x="5810250" y="1643063"/>
            <a:ext cx="5953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i="1"/>
              <a:t>F</a:t>
            </a:r>
            <a:r>
              <a:rPr lang="eu-ES" sz="1800" baseline="-25000"/>
              <a:t>O,</a:t>
            </a:r>
            <a:r>
              <a:rPr lang="eu-ES" sz="1800" b="1" baseline="-25000">
                <a:solidFill>
                  <a:srgbClr val="FF0000"/>
                </a:solidFill>
              </a:rPr>
              <a:t>B</a:t>
            </a:r>
            <a:endParaRPr lang="eu-ES" sz="1800" b="1">
              <a:solidFill>
                <a:srgbClr val="FF0000"/>
              </a:solidFill>
            </a:endParaRPr>
          </a:p>
        </p:txBody>
      </p:sp>
      <p:sp>
        <p:nvSpPr>
          <p:cNvPr id="508934" name="Line 6"/>
          <p:cNvSpPr>
            <a:spLocks noChangeShapeType="1"/>
          </p:cNvSpPr>
          <p:nvPr/>
        </p:nvSpPr>
        <p:spPr bwMode="auto">
          <a:xfrm flipH="1">
            <a:off x="539750" y="3444875"/>
            <a:ext cx="2686050" cy="1944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08935" name="Text Box 7"/>
          <p:cNvSpPr txBox="1">
            <a:spLocks noChangeArrowheads="1"/>
          </p:cNvSpPr>
          <p:nvPr/>
        </p:nvSpPr>
        <p:spPr bwMode="auto">
          <a:xfrm>
            <a:off x="979488" y="5157788"/>
            <a:ext cx="587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i="1"/>
              <a:t>F</a:t>
            </a:r>
            <a:r>
              <a:rPr lang="eu-ES" sz="1800" baseline="-25000"/>
              <a:t>B,O</a:t>
            </a:r>
            <a:endParaRPr lang="eu-ES" sz="1800"/>
          </a:p>
        </p:txBody>
      </p:sp>
      <p:sp>
        <p:nvSpPr>
          <p:cNvPr id="508936" name="Line 8"/>
          <p:cNvSpPr>
            <a:spLocks noChangeShapeType="1"/>
          </p:cNvSpPr>
          <p:nvPr/>
        </p:nvSpPr>
        <p:spPr bwMode="auto">
          <a:xfrm>
            <a:off x="3767138" y="3209925"/>
            <a:ext cx="0" cy="11382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08937" name="Text Box 9"/>
          <p:cNvSpPr txBox="1">
            <a:spLocks noChangeArrowheads="1"/>
          </p:cNvSpPr>
          <p:nvPr/>
        </p:nvSpPr>
        <p:spPr bwMode="auto">
          <a:xfrm>
            <a:off x="3841750" y="3970338"/>
            <a:ext cx="5603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i="1"/>
              <a:t>F</a:t>
            </a:r>
            <a:r>
              <a:rPr lang="eu-ES" sz="1800" baseline="-25000"/>
              <a:t>L,</a:t>
            </a:r>
            <a:r>
              <a:rPr lang="eu-ES" sz="1800" b="1" baseline="-25000">
                <a:solidFill>
                  <a:srgbClr val="FF0000"/>
                </a:solidFill>
              </a:rPr>
              <a:t>B</a:t>
            </a:r>
            <a:endParaRPr lang="eu-ES" sz="1800" b="1">
              <a:solidFill>
                <a:srgbClr val="FF0000"/>
              </a:solidFill>
            </a:endParaRPr>
          </a:p>
        </p:txBody>
      </p:sp>
      <p:sp>
        <p:nvSpPr>
          <p:cNvPr id="508938" name="Text Box 10"/>
          <p:cNvSpPr txBox="1">
            <a:spLocks noChangeArrowheads="1"/>
          </p:cNvSpPr>
          <p:nvPr/>
        </p:nvSpPr>
        <p:spPr bwMode="auto">
          <a:xfrm>
            <a:off x="3230563" y="4941888"/>
            <a:ext cx="4210050" cy="8350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Oinak baloiari egiten dion indarra eta baloiak</a:t>
            </a:r>
          </a:p>
          <a:p>
            <a:pPr algn="ctr" eaLnBrk="1" hangingPunct="1"/>
            <a:r>
              <a:rPr lang="eu-ES"/>
              <a:t>Oinari egiten dion indarra ezin dira batu, </a:t>
            </a:r>
          </a:p>
          <a:p>
            <a:pPr algn="ctr" eaLnBrk="1" hangingPunct="1"/>
            <a:r>
              <a:rPr lang="eu-ES"/>
              <a:t>gorputz diferenteengan aplikatuta baitaude.</a:t>
            </a:r>
          </a:p>
        </p:txBody>
      </p:sp>
      <p:sp>
        <p:nvSpPr>
          <p:cNvPr id="508939" name="Text Box 11"/>
          <p:cNvSpPr txBox="1">
            <a:spLocks noChangeArrowheads="1"/>
          </p:cNvSpPr>
          <p:nvPr/>
        </p:nvSpPr>
        <p:spPr bwMode="auto">
          <a:xfrm>
            <a:off x="2268538" y="4797425"/>
            <a:ext cx="6481762" cy="11398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Baloiarengan eragiten duten indar guztien batura ez da nulua.</a:t>
            </a:r>
          </a:p>
          <a:p>
            <a:pPr algn="ctr" eaLnBrk="1" hangingPunct="1"/>
            <a:r>
              <a:rPr lang="eu-ES"/>
              <a:t>Baloiarengan indar hauek eragiten dute: oina-baloia indarra eta lurra-baloia indarra. Baloiaren mugimendua ikertzerakoan bi indar hauen batura hartu behar da kontutan: </a:t>
            </a:r>
            <a:r>
              <a:rPr lang="eu-ES" sz="2000" i="1"/>
              <a:t>F</a:t>
            </a:r>
            <a:r>
              <a:rPr lang="eu-ES" sz="2000" baseline="-25000"/>
              <a:t>O,</a:t>
            </a:r>
            <a:r>
              <a:rPr lang="eu-ES" sz="2000" b="1" baseline="-25000">
                <a:solidFill>
                  <a:srgbClr val="FF0000"/>
                </a:solidFill>
              </a:rPr>
              <a:t>B</a:t>
            </a:r>
            <a:r>
              <a:rPr lang="eu-ES" sz="2000"/>
              <a:t> eta </a:t>
            </a:r>
            <a:r>
              <a:rPr lang="eu-ES" sz="2000" i="1"/>
              <a:t>F</a:t>
            </a:r>
            <a:r>
              <a:rPr lang="eu-ES" sz="2000" baseline="-25000"/>
              <a:t>L,</a:t>
            </a:r>
            <a:r>
              <a:rPr lang="eu-ES" sz="2000" b="1" baseline="-25000">
                <a:solidFill>
                  <a:srgbClr val="FF0000"/>
                </a:solidFill>
              </a:rPr>
              <a:t>B</a:t>
            </a:r>
          </a:p>
        </p:txBody>
      </p:sp>
      <p:pic>
        <p:nvPicPr>
          <p:cNvPr id="14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1108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893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893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08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50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0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50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0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0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508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0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50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0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930" grpId="0" build="p" animBg="1"/>
      <p:bldP spid="508932" grpId="0" animBg="1"/>
      <p:bldP spid="508933" grpId="0"/>
      <p:bldP spid="508934" grpId="0" animBg="1"/>
      <p:bldP spid="508935" grpId="0"/>
      <p:bldP spid="508936" grpId="0" animBg="1"/>
      <p:bldP spid="508937" grpId="0"/>
      <p:bldP spid="508938" grpId="0" animBg="1"/>
      <p:bldP spid="508938" grpId="1" animBg="1"/>
      <p:bldP spid="5089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164EA0A-32E4-BD4B-BACB-9B3181CF71DB}" type="slidenum">
              <a:rPr lang="eu-ES" sz="1400">
                <a:latin typeface="Times" charset="0"/>
              </a:rPr>
              <a:pPr/>
              <a:t>4</a:t>
            </a:fld>
            <a:endParaRPr lang="eu-ES" sz="1400">
              <a:latin typeface="Times" charset="0"/>
            </a:endParaRPr>
          </a:p>
        </p:txBody>
      </p:sp>
      <p:sp>
        <p:nvSpPr>
          <p:cNvPr id="263171" name="Text Box 2"/>
          <p:cNvSpPr txBox="1">
            <a:spLocks noChangeArrowheads="1"/>
          </p:cNvSpPr>
          <p:nvPr/>
        </p:nvSpPr>
        <p:spPr bwMode="auto">
          <a:xfrm>
            <a:off x="381000" y="1755418"/>
            <a:ext cx="8458200" cy="4042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s-ES" sz="2000" b="1" dirty="0"/>
              <a:t>“</a:t>
            </a:r>
            <a:r>
              <a:rPr lang="es-ES" sz="2000" b="1" dirty="0" err="1"/>
              <a:t>Salviati</a:t>
            </a:r>
            <a:r>
              <a:rPr lang="es-ES" sz="2000" b="1" dirty="0"/>
              <a:t> (dirigiéndose a </a:t>
            </a:r>
            <a:r>
              <a:rPr lang="es-ES" sz="2000" b="1" dirty="0" err="1"/>
              <a:t>Simplicio</a:t>
            </a:r>
            <a:r>
              <a:rPr lang="es-ES" sz="2000" b="1" dirty="0"/>
              <a:t>): “</a:t>
            </a:r>
            <a:r>
              <a:rPr lang="es-ES" sz="2000" b="1" dirty="0" err="1"/>
              <a:t>Dí</a:t>
            </a:r>
            <a:r>
              <a:rPr lang="es-ES" sz="2000" b="1" dirty="0"/>
              <a:t>, si tuvieses una superficie de una sustancia tan resistente como el acero, y tan lisa y pulimentada como un espejo, que no fuese horizontal, sino algo inclinada, y colocases sobre ella una bola de bronce perfectamente esférica, ¿qué piensas que pasaría cuando lo soltases?, ¿No crees tú, como yo, que se quedaría allí?”</a:t>
            </a:r>
          </a:p>
          <a:p>
            <a:pPr>
              <a:lnSpc>
                <a:spcPct val="80000"/>
              </a:lnSpc>
            </a:pPr>
            <a:r>
              <a:rPr lang="es-ES" sz="2000" b="1" dirty="0" err="1"/>
              <a:t>Simplicio</a:t>
            </a:r>
            <a:r>
              <a:rPr lang="es-ES" sz="2000" b="1" dirty="0"/>
              <a:t>: </a:t>
            </a:r>
            <a:r>
              <a:rPr lang="es-ES" sz="2000" b="1" i="1" dirty="0"/>
              <a:t>“¿Si la superficie estuviese inclinada?</a:t>
            </a:r>
            <a:r>
              <a:rPr lang="es-ES" sz="2000" b="1" dirty="0"/>
              <a:t>”</a:t>
            </a:r>
          </a:p>
          <a:p>
            <a:pPr>
              <a:lnSpc>
                <a:spcPct val="80000"/>
              </a:lnSpc>
            </a:pPr>
            <a:endParaRPr lang="es-ES" sz="2000" b="1" dirty="0"/>
          </a:p>
          <a:p>
            <a:pPr>
              <a:lnSpc>
                <a:spcPct val="80000"/>
              </a:lnSpc>
            </a:pPr>
            <a:r>
              <a:rPr lang="es-ES" sz="2000" b="1" dirty="0" err="1"/>
              <a:t>Salviati</a:t>
            </a:r>
            <a:r>
              <a:rPr lang="es-ES" sz="2000" b="1" dirty="0"/>
              <a:t>: “Si, ya te lo he dicho.”</a:t>
            </a:r>
          </a:p>
          <a:p>
            <a:pPr>
              <a:lnSpc>
                <a:spcPct val="80000"/>
              </a:lnSpc>
            </a:pPr>
            <a:r>
              <a:rPr lang="es-ES" sz="2000" b="1" dirty="0" err="1"/>
              <a:t>Simplicio</a:t>
            </a:r>
            <a:r>
              <a:rPr lang="es-ES" sz="2000" b="1" dirty="0"/>
              <a:t>: “</a:t>
            </a:r>
            <a:r>
              <a:rPr lang="es-ES" sz="2000" b="1" i="1" dirty="0"/>
              <a:t>No puedo concebir que se quedase allí. Creo que tendría una gran propensión a moverse según el declive</a:t>
            </a:r>
            <a:r>
              <a:rPr lang="es-ES" sz="2000" b="1" dirty="0"/>
              <a:t>.”</a:t>
            </a:r>
          </a:p>
          <a:p>
            <a:pPr>
              <a:lnSpc>
                <a:spcPct val="80000"/>
              </a:lnSpc>
            </a:pPr>
            <a:endParaRPr lang="es-ES" sz="2000" b="1" dirty="0"/>
          </a:p>
          <a:p>
            <a:pPr>
              <a:lnSpc>
                <a:spcPct val="80000"/>
              </a:lnSpc>
            </a:pPr>
            <a:r>
              <a:rPr lang="es-ES" sz="2000" b="1" dirty="0" err="1"/>
              <a:t>Salviati</a:t>
            </a:r>
            <a:r>
              <a:rPr lang="es-ES" sz="2000" b="1" dirty="0"/>
              <a:t>: “Ten bien en cuenta lo que dices, </a:t>
            </a:r>
            <a:r>
              <a:rPr lang="es-ES" sz="2000" b="1" dirty="0" err="1"/>
              <a:t>Simplicio</a:t>
            </a:r>
            <a:r>
              <a:rPr lang="es-ES" sz="2000" b="1" dirty="0"/>
              <a:t>, pues yo creo que se quedaría allí donde la pusieras.”</a:t>
            </a:r>
          </a:p>
          <a:p>
            <a:pPr>
              <a:lnSpc>
                <a:spcPct val="80000"/>
              </a:lnSpc>
            </a:pPr>
            <a:r>
              <a:rPr lang="es-ES" sz="2000" b="1" dirty="0" err="1"/>
              <a:t>Simplicio</a:t>
            </a:r>
            <a:r>
              <a:rPr lang="es-ES" sz="2000" b="1" dirty="0"/>
              <a:t>: “</a:t>
            </a:r>
            <a:r>
              <a:rPr lang="es-ES" sz="2000" b="1" i="1" dirty="0"/>
              <a:t>Si haces tales suposiciones, </a:t>
            </a:r>
            <a:r>
              <a:rPr lang="es-ES" sz="2000" b="1" i="1" dirty="0" err="1"/>
              <a:t>Salviati</a:t>
            </a:r>
            <a:r>
              <a:rPr lang="es-ES" sz="2000" b="1" i="1" dirty="0"/>
              <a:t>,  no me admiraré de que llegues a las más absurdas conclusiones</a:t>
            </a:r>
            <a:r>
              <a:rPr lang="es-ES" sz="2000" b="1" dirty="0"/>
              <a:t>.”</a:t>
            </a:r>
            <a:endParaRPr lang="eu-ES" sz="2000" b="1" dirty="0"/>
          </a:p>
        </p:txBody>
      </p:sp>
      <p:sp>
        <p:nvSpPr>
          <p:cNvPr id="263172" name="Text Box 3"/>
          <p:cNvSpPr txBox="1">
            <a:spLocks noChangeArrowheads="1"/>
          </p:cNvSpPr>
          <p:nvPr/>
        </p:nvSpPr>
        <p:spPr bwMode="auto">
          <a:xfrm>
            <a:off x="684213" y="846736"/>
            <a:ext cx="583247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u-ES" sz="2000">
                <a:hlinkClick r:id="rId2"/>
              </a:rPr>
              <a:t>Ulertzeko pistak</a:t>
            </a:r>
            <a:endParaRPr lang="eu-ES" sz="2000"/>
          </a:p>
          <a:p>
            <a:pPr>
              <a:spcBef>
                <a:spcPct val="50000"/>
              </a:spcBef>
            </a:pPr>
            <a:r>
              <a:rPr lang="eu-ES" sz="2000">
                <a:hlinkClick r:id="rId3"/>
              </a:rPr>
              <a:t>Bideoa</a:t>
            </a:r>
            <a:r>
              <a:rPr lang="eu-ES" sz="2000"/>
              <a:t>1   </a:t>
            </a:r>
            <a:r>
              <a:rPr lang="eu-ES" sz="2000">
                <a:hlinkClick r:id="rId4"/>
              </a:rPr>
              <a:t>Bideoa2</a:t>
            </a:r>
            <a:endParaRPr lang="eu-ES" sz="2000"/>
          </a:p>
        </p:txBody>
      </p:sp>
      <p:sp>
        <p:nvSpPr>
          <p:cNvPr id="263173" name="Text Box 4"/>
          <p:cNvSpPr txBox="1">
            <a:spLocks noChangeArrowheads="1"/>
          </p:cNvSpPr>
          <p:nvPr/>
        </p:nvSpPr>
        <p:spPr bwMode="auto">
          <a:xfrm>
            <a:off x="3779838" y="1251549"/>
            <a:ext cx="4824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" sz="2000">
                <a:hlinkClick r:id="rId5"/>
              </a:rPr>
              <a:t>Gorputzen erorketaren legea bideoa</a:t>
            </a:r>
            <a:endParaRPr lang="es-ES" sz="2000"/>
          </a:p>
        </p:txBody>
      </p:sp>
      <p:sp>
        <p:nvSpPr>
          <p:cNvPr id="263174" name="Text Box 5"/>
          <p:cNvSpPr txBox="1">
            <a:spLocks noChangeArrowheads="1"/>
          </p:cNvSpPr>
          <p:nvPr/>
        </p:nvSpPr>
        <p:spPr bwMode="auto">
          <a:xfrm>
            <a:off x="3851275" y="846736"/>
            <a:ext cx="3744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" sz="2000">
                <a:hlinkClick r:id="rId6"/>
              </a:rPr>
              <a:t>Kolekzioko bideo guztiak</a:t>
            </a:r>
            <a:endParaRPr lang="es-ES" sz="2000"/>
          </a:p>
        </p:txBody>
      </p:sp>
      <p:pic>
        <p:nvPicPr>
          <p:cNvPr id="8" name="Imagen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11" descr="blanco_pequen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2" descr="logo_papel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940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8B2809F-7AD8-3148-B935-5618DE1D9780}" type="slidenum">
              <a:rPr lang="eu-ES" sz="1400">
                <a:latin typeface="Times" charset="0"/>
              </a:rPr>
              <a:pPr/>
              <a:t>40</a:t>
            </a:fld>
            <a:endParaRPr lang="eu-ES" sz="1400">
              <a:latin typeface="Times" charset="0"/>
            </a:endParaRPr>
          </a:p>
        </p:txBody>
      </p:sp>
      <p:sp>
        <p:nvSpPr>
          <p:cNvPr id="510978" name="Text Box 2"/>
          <p:cNvSpPr txBox="1">
            <a:spLocks noChangeArrowheads="1"/>
          </p:cNvSpPr>
          <p:nvPr/>
        </p:nvSpPr>
        <p:spPr bwMode="auto">
          <a:xfrm>
            <a:off x="342900" y="1009650"/>
            <a:ext cx="8455025" cy="8350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dirty="0"/>
              <a:t>Bola bat lurrezko zoruarengan bira arazten da eta gelditu arte 25 metro da ibilitakoa. Bolarengan eragiten duten indarrak azter itzazu eta azkenean zergatik gelditzen den azal ezazu. </a:t>
            </a:r>
            <a:endParaRPr lang="eu-ES" i="1" dirty="0"/>
          </a:p>
        </p:txBody>
      </p:sp>
      <p:sp>
        <p:nvSpPr>
          <p:cNvPr id="510979" name="Oval 3"/>
          <p:cNvSpPr>
            <a:spLocks noChangeArrowheads="1"/>
          </p:cNvSpPr>
          <p:nvPr/>
        </p:nvSpPr>
        <p:spPr bwMode="auto">
          <a:xfrm>
            <a:off x="828675" y="2408238"/>
            <a:ext cx="720725" cy="720725"/>
          </a:xfrm>
          <a:prstGeom prst="ellipse">
            <a:avLst/>
          </a:prstGeom>
          <a:gradFill rotWithShape="1">
            <a:gsLst>
              <a:gs pos="0">
                <a:srgbClr val="FFF7D7"/>
              </a:gs>
              <a:gs pos="100000">
                <a:srgbClr val="767263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77509" name="Rectangle 4" descr="Esterilla"/>
          <p:cNvSpPr>
            <a:spLocks noChangeArrowheads="1"/>
          </p:cNvSpPr>
          <p:nvPr/>
        </p:nvSpPr>
        <p:spPr bwMode="auto">
          <a:xfrm>
            <a:off x="-252413" y="3128963"/>
            <a:ext cx="9791701" cy="300037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10981" name="Oval 5"/>
          <p:cNvSpPr>
            <a:spLocks noChangeArrowheads="1"/>
          </p:cNvSpPr>
          <p:nvPr/>
        </p:nvSpPr>
        <p:spPr bwMode="auto">
          <a:xfrm>
            <a:off x="2268538" y="2408238"/>
            <a:ext cx="720725" cy="720725"/>
          </a:xfrm>
          <a:prstGeom prst="ellipse">
            <a:avLst/>
          </a:prstGeom>
          <a:gradFill rotWithShape="1">
            <a:gsLst>
              <a:gs pos="0">
                <a:srgbClr val="FFF7D7"/>
              </a:gs>
              <a:gs pos="100000">
                <a:srgbClr val="767263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10982" name="Oval 6"/>
          <p:cNvSpPr>
            <a:spLocks noChangeArrowheads="1"/>
          </p:cNvSpPr>
          <p:nvPr/>
        </p:nvSpPr>
        <p:spPr bwMode="auto">
          <a:xfrm>
            <a:off x="3709988" y="2408238"/>
            <a:ext cx="720725" cy="720725"/>
          </a:xfrm>
          <a:prstGeom prst="ellipse">
            <a:avLst/>
          </a:prstGeom>
          <a:gradFill rotWithShape="1">
            <a:gsLst>
              <a:gs pos="0">
                <a:srgbClr val="FFF7D7"/>
              </a:gs>
              <a:gs pos="100000">
                <a:srgbClr val="767263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10983" name="Text Box 7"/>
          <p:cNvSpPr txBox="1">
            <a:spLocks noChangeArrowheads="1"/>
          </p:cNvSpPr>
          <p:nvPr/>
        </p:nvSpPr>
        <p:spPr bwMode="auto">
          <a:xfrm>
            <a:off x="1692275" y="3678237"/>
            <a:ext cx="6527800" cy="26781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42000" rIns="342000" bIns="82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u-ES"/>
              <a:t>Bolarengan indar hauek eragiten dute:</a:t>
            </a:r>
          </a:p>
          <a:p>
            <a:pPr eaLnBrk="1" hangingPunct="1">
              <a:lnSpc>
                <a:spcPct val="130000"/>
              </a:lnSpc>
            </a:pPr>
            <a:r>
              <a:rPr lang="eu-ES" i="1">
                <a:cs typeface="Arial" charset="0"/>
              </a:rPr>
              <a:t>● </a:t>
            </a:r>
            <a:r>
              <a:rPr lang="eu-ES" i="1"/>
              <a:t>F</a:t>
            </a:r>
            <a:r>
              <a:rPr lang="eu-ES" baseline="-25000"/>
              <a:t>L,</a:t>
            </a:r>
            <a:r>
              <a:rPr lang="eu-ES" b="1" baseline="-25000">
                <a:solidFill>
                  <a:srgbClr val="FF0000"/>
                </a:solidFill>
              </a:rPr>
              <a:t>B</a:t>
            </a:r>
            <a:r>
              <a:rPr lang="eu-ES"/>
              <a:t>: Lurrak bolari egiten dion erakarpen indarra.</a:t>
            </a:r>
          </a:p>
          <a:p>
            <a:pPr eaLnBrk="1" hangingPunct="1">
              <a:lnSpc>
                <a:spcPct val="130000"/>
              </a:lnSpc>
            </a:pPr>
            <a:r>
              <a:rPr lang="eu-ES" i="1">
                <a:cs typeface="Arial" charset="0"/>
              </a:rPr>
              <a:t>● </a:t>
            </a:r>
            <a:r>
              <a:rPr lang="eu-ES" i="1"/>
              <a:t>F</a:t>
            </a:r>
            <a:r>
              <a:rPr lang="eu-ES" baseline="-25000"/>
              <a:t>Z,</a:t>
            </a:r>
            <a:r>
              <a:rPr lang="eu-ES" b="1" baseline="-25000">
                <a:solidFill>
                  <a:srgbClr val="FF0000"/>
                </a:solidFill>
              </a:rPr>
              <a:t>B</a:t>
            </a:r>
            <a:r>
              <a:rPr lang="eu-ES"/>
              <a:t>: Zoruak bolari egiten dion euste indarra. </a:t>
            </a:r>
          </a:p>
          <a:p>
            <a:pPr eaLnBrk="1" hangingPunct="1">
              <a:lnSpc>
                <a:spcPct val="130000"/>
              </a:lnSpc>
            </a:pPr>
            <a:r>
              <a:rPr lang="eu-ES" i="1">
                <a:cs typeface="Arial" charset="0"/>
              </a:rPr>
              <a:t>● </a:t>
            </a:r>
            <a:r>
              <a:rPr lang="eu-ES" i="1"/>
              <a:t>F</a:t>
            </a:r>
            <a:r>
              <a:rPr lang="eu-ES" baseline="-25000"/>
              <a:t>mar Z,</a:t>
            </a:r>
            <a:r>
              <a:rPr lang="eu-ES" b="1" baseline="-25000">
                <a:solidFill>
                  <a:srgbClr val="FF0000"/>
                </a:solidFill>
              </a:rPr>
              <a:t>B</a:t>
            </a:r>
            <a:r>
              <a:rPr lang="eu-ES"/>
              <a:t>: Zorua eta bolaren arteko marruskadura indarra.</a:t>
            </a:r>
          </a:p>
          <a:p>
            <a:pPr eaLnBrk="1" hangingPunct="1">
              <a:lnSpc>
                <a:spcPct val="130000"/>
              </a:lnSpc>
            </a:pPr>
            <a:r>
              <a:rPr lang="eu-ES"/>
              <a:t>Bolaren mugimendua gelditzen duen indarra zoruak egiten duen </a:t>
            </a:r>
          </a:p>
          <a:p>
            <a:pPr eaLnBrk="1" hangingPunct="1">
              <a:lnSpc>
                <a:spcPct val="130000"/>
              </a:lnSpc>
            </a:pPr>
            <a:r>
              <a:rPr lang="eu-ES"/>
              <a:t>marruskadura indarra da.</a:t>
            </a:r>
          </a:p>
          <a:p>
            <a:pPr eaLnBrk="1" hangingPunct="1">
              <a:lnSpc>
                <a:spcPct val="130000"/>
              </a:lnSpc>
            </a:pPr>
            <a:r>
              <a:rPr lang="eu-ES"/>
              <a:t>Indar hori gero eta handiagoa bada, gelditu arte </a:t>
            </a:r>
          </a:p>
          <a:p>
            <a:pPr eaLnBrk="1" hangingPunct="1">
              <a:lnSpc>
                <a:spcPct val="130000"/>
              </a:lnSpc>
            </a:pPr>
            <a:r>
              <a:rPr lang="eu-ES"/>
              <a:t>gero eta distantzia txikiagoa egingo du.</a:t>
            </a:r>
          </a:p>
        </p:txBody>
      </p:sp>
      <p:sp>
        <p:nvSpPr>
          <p:cNvPr id="51098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0825" y="4868863"/>
            <a:ext cx="1042988" cy="69215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eu-ES" sz="1400"/>
              <a:t>Mugimendua</a:t>
            </a:r>
          </a:p>
          <a:p>
            <a:pPr algn="ctr" eaLnBrk="1" hangingPunct="1"/>
            <a:r>
              <a:rPr lang="eu-ES" sz="1400"/>
              <a:t>Simulatu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189038" y="2781300"/>
            <a:ext cx="588962" cy="1055688"/>
            <a:chOff x="749" y="1752"/>
            <a:chExt cx="371" cy="665"/>
          </a:xfrm>
        </p:grpSpPr>
        <p:sp>
          <p:nvSpPr>
            <p:cNvPr id="277523" name="Line 10"/>
            <p:cNvSpPr>
              <a:spLocks noChangeShapeType="1"/>
            </p:cNvSpPr>
            <p:nvPr/>
          </p:nvSpPr>
          <p:spPr bwMode="auto">
            <a:xfrm>
              <a:off x="749" y="1752"/>
              <a:ext cx="0" cy="63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77524" name="Rectangle 11"/>
            <p:cNvSpPr>
              <a:spLocks noChangeArrowheads="1"/>
            </p:cNvSpPr>
            <p:nvPr/>
          </p:nvSpPr>
          <p:spPr bwMode="auto">
            <a:xfrm>
              <a:off x="794" y="2205"/>
              <a:ext cx="3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u-ES" i="1"/>
                <a:t>F</a:t>
              </a:r>
              <a:r>
                <a:rPr lang="eu-ES" baseline="-25000"/>
                <a:t>L,B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117600" y="1844675"/>
            <a:ext cx="596900" cy="1152525"/>
            <a:chOff x="704" y="1162"/>
            <a:chExt cx="376" cy="726"/>
          </a:xfrm>
        </p:grpSpPr>
        <p:sp>
          <p:nvSpPr>
            <p:cNvPr id="277521" name="Line 13"/>
            <p:cNvSpPr>
              <a:spLocks noChangeShapeType="1"/>
            </p:cNvSpPr>
            <p:nvPr/>
          </p:nvSpPr>
          <p:spPr bwMode="auto">
            <a:xfrm flipV="1">
              <a:off x="704" y="1253"/>
              <a:ext cx="0" cy="6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77522" name="Rectangle 14"/>
            <p:cNvSpPr>
              <a:spLocks noChangeArrowheads="1"/>
            </p:cNvSpPr>
            <p:nvPr/>
          </p:nvSpPr>
          <p:spPr bwMode="auto">
            <a:xfrm>
              <a:off x="749" y="1162"/>
              <a:ext cx="33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u-ES" i="1"/>
                <a:t>F</a:t>
              </a:r>
              <a:r>
                <a:rPr lang="eu-ES" baseline="-25000"/>
                <a:t>Z,B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79388" y="2636838"/>
            <a:ext cx="900112" cy="431800"/>
            <a:chOff x="137" y="1661"/>
            <a:chExt cx="567" cy="272"/>
          </a:xfrm>
        </p:grpSpPr>
        <p:sp>
          <p:nvSpPr>
            <p:cNvPr id="277519" name="Line 16"/>
            <p:cNvSpPr>
              <a:spLocks noChangeShapeType="1"/>
            </p:cNvSpPr>
            <p:nvPr/>
          </p:nvSpPr>
          <p:spPr bwMode="auto">
            <a:xfrm flipH="1">
              <a:off x="295" y="1933"/>
              <a:ext cx="40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77520" name="Rectangle 17"/>
            <p:cNvSpPr>
              <a:spLocks noChangeArrowheads="1"/>
            </p:cNvSpPr>
            <p:nvPr/>
          </p:nvSpPr>
          <p:spPr bwMode="auto">
            <a:xfrm>
              <a:off x="137" y="1661"/>
              <a:ext cx="48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u-ES" i="1"/>
                <a:t>F</a:t>
              </a:r>
              <a:r>
                <a:rPr lang="eu-ES" baseline="-25000"/>
                <a:t>marZ,B</a:t>
              </a:r>
            </a:p>
          </p:txBody>
        </p:sp>
      </p:grpSp>
      <p:sp>
        <p:nvSpPr>
          <p:cNvPr id="510994" name="Line 18"/>
          <p:cNvSpPr>
            <a:spLocks noChangeShapeType="1"/>
          </p:cNvSpPr>
          <p:nvPr/>
        </p:nvSpPr>
        <p:spPr bwMode="auto">
          <a:xfrm>
            <a:off x="1187450" y="3141663"/>
            <a:ext cx="4321175" cy="0"/>
          </a:xfrm>
          <a:prstGeom prst="line">
            <a:avLst/>
          </a:prstGeom>
          <a:noFill/>
          <a:ln w="38100">
            <a:solidFill>
              <a:srgbClr val="33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10995" name="Text Box 19"/>
          <p:cNvSpPr txBox="1">
            <a:spLocks noChangeArrowheads="1"/>
          </p:cNvSpPr>
          <p:nvPr/>
        </p:nvSpPr>
        <p:spPr bwMode="auto">
          <a:xfrm>
            <a:off x="2771775" y="3184525"/>
            <a:ext cx="646113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u-ES">
                <a:ea typeface="+mn-ea"/>
              </a:rPr>
              <a:t>25 m</a:t>
            </a:r>
          </a:p>
        </p:txBody>
      </p:sp>
      <p:pic>
        <p:nvPicPr>
          <p:cNvPr id="22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9791059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1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09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0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09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109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109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109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109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5109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109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1000"/>
                                        <p:tgtEl>
                                          <p:spTgt spid="51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51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0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0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5109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7" dur="500" fill="hold"/>
                                        <p:tgtEl>
                                          <p:spTgt spid="5109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8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0 L 0.15747 0 " pathEditMode="relative" rAng="0" ptsTypes="AA">
                                      <p:cBhvr>
                                        <p:cTn id="89" dur="500" fill="hold"/>
                                        <p:tgtEl>
                                          <p:spTgt spid="5109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1000" fill="hold"/>
                                        <p:tgtEl>
                                          <p:spTgt spid="5109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0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0.15746 0 " pathEditMode="relative" rAng="0" ptsTypes="AA">
                                      <p:cBhvr>
                                        <p:cTn id="98" dur="1000" fill="hold"/>
                                        <p:tgtEl>
                                          <p:spTgt spid="5109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8" presetClass="emp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5" dur="1500" fill="hold"/>
                                        <p:tgtEl>
                                          <p:spTgt spid="5109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6" presetID="0" presetClass="path" presetSubtype="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0.15746 0 " pathEditMode="relative" rAng="0" ptsTypes="AA">
                                      <p:cBhvr>
                                        <p:cTn id="107" dur="1500" fill="hold"/>
                                        <p:tgtEl>
                                          <p:spTgt spid="5109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0984"/>
                  </p:tgtEl>
                </p:cond>
              </p:nextCondLst>
            </p:seq>
          </p:childTnLst>
        </p:cTn>
      </p:par>
    </p:tnLst>
    <p:bldLst>
      <p:bldP spid="510978" grpId="0" animBg="1"/>
      <p:bldP spid="510979" grpId="0" animBg="1"/>
      <p:bldP spid="510979" grpId="1" animBg="1"/>
      <p:bldP spid="510979" grpId="2" animBg="1"/>
      <p:bldP spid="510981" grpId="0" animBg="1"/>
      <p:bldP spid="510981" grpId="1" animBg="1"/>
      <p:bldP spid="510981" grpId="2" animBg="1"/>
      <p:bldP spid="510981" grpId="3" animBg="1"/>
      <p:bldP spid="510982" grpId="0" animBg="1"/>
      <p:bldP spid="510982" grpId="1" animBg="1"/>
      <p:bldP spid="510982" grpId="2" animBg="1"/>
      <p:bldP spid="510983" grpId="0" build="p" animBg="1"/>
      <p:bldP spid="510984" grpId="0" animBg="1"/>
      <p:bldP spid="510994" grpId="0" animBg="1"/>
      <p:bldP spid="51099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8420686-56ED-1C46-8566-865AE598F3A1}" type="slidenum">
              <a:rPr lang="eu-ES" sz="1400">
                <a:latin typeface="Times" charset="0"/>
              </a:rPr>
              <a:pPr/>
              <a:t>41</a:t>
            </a:fld>
            <a:endParaRPr lang="eu-ES" sz="1400">
              <a:latin typeface="Times" charset="0"/>
            </a:endParaRPr>
          </a:p>
        </p:txBody>
      </p:sp>
      <p:sp>
        <p:nvSpPr>
          <p:cNvPr id="513026" name="Text Box 2"/>
          <p:cNvSpPr txBox="1">
            <a:spLocks noChangeArrowheads="1"/>
          </p:cNvSpPr>
          <p:nvPr/>
        </p:nvSpPr>
        <p:spPr bwMode="auto">
          <a:xfrm>
            <a:off x="342900" y="811631"/>
            <a:ext cx="8455025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dirty="0"/>
              <a:t>Leundutako marmolezko zoruan burdinezko bola bat jaurtikitzen da.</a:t>
            </a:r>
          </a:p>
          <a:p>
            <a:pPr algn="ctr" eaLnBrk="1" hangingPunct="1"/>
            <a:r>
              <a:rPr lang="eu-ES" dirty="0"/>
              <a:t>Bola geldituko al da? 25 metro baino gehiago ala gutxiagoko distantzia egingo al du?</a:t>
            </a:r>
          </a:p>
        </p:txBody>
      </p:sp>
      <p:sp>
        <p:nvSpPr>
          <p:cNvPr id="513027" name="Oval 3"/>
          <p:cNvSpPr>
            <a:spLocks noChangeArrowheads="1"/>
          </p:cNvSpPr>
          <p:nvPr/>
        </p:nvSpPr>
        <p:spPr bwMode="auto">
          <a:xfrm>
            <a:off x="828675" y="2408238"/>
            <a:ext cx="720725" cy="720725"/>
          </a:xfrm>
          <a:prstGeom prst="ellipse">
            <a:avLst/>
          </a:prstGeom>
          <a:gradFill rotWithShape="1">
            <a:gsLst>
              <a:gs pos="0">
                <a:srgbClr val="FFF7D7"/>
              </a:gs>
              <a:gs pos="100000">
                <a:srgbClr val="767263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78533" name="Rectangle 4" descr="Mármol blanco"/>
          <p:cNvSpPr>
            <a:spLocks noChangeArrowheads="1"/>
          </p:cNvSpPr>
          <p:nvPr/>
        </p:nvSpPr>
        <p:spPr bwMode="auto">
          <a:xfrm>
            <a:off x="-252413" y="3128963"/>
            <a:ext cx="9791701" cy="300037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13029" name="Oval 5"/>
          <p:cNvSpPr>
            <a:spLocks noChangeArrowheads="1"/>
          </p:cNvSpPr>
          <p:nvPr/>
        </p:nvSpPr>
        <p:spPr bwMode="auto">
          <a:xfrm>
            <a:off x="2268538" y="2408238"/>
            <a:ext cx="720725" cy="720725"/>
          </a:xfrm>
          <a:prstGeom prst="ellipse">
            <a:avLst/>
          </a:prstGeom>
          <a:gradFill rotWithShape="1">
            <a:gsLst>
              <a:gs pos="0">
                <a:srgbClr val="FFF7D7"/>
              </a:gs>
              <a:gs pos="100000">
                <a:srgbClr val="767263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13030" name="Oval 6"/>
          <p:cNvSpPr>
            <a:spLocks noChangeArrowheads="1"/>
          </p:cNvSpPr>
          <p:nvPr/>
        </p:nvSpPr>
        <p:spPr bwMode="auto">
          <a:xfrm>
            <a:off x="3709988" y="2408238"/>
            <a:ext cx="720725" cy="720725"/>
          </a:xfrm>
          <a:prstGeom prst="ellipse">
            <a:avLst/>
          </a:prstGeom>
          <a:gradFill rotWithShape="1">
            <a:gsLst>
              <a:gs pos="0">
                <a:srgbClr val="FFF7D7"/>
              </a:gs>
              <a:gs pos="100000">
                <a:srgbClr val="767263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13031" name="Oval 7"/>
          <p:cNvSpPr>
            <a:spLocks noChangeArrowheads="1"/>
          </p:cNvSpPr>
          <p:nvPr/>
        </p:nvSpPr>
        <p:spPr bwMode="auto">
          <a:xfrm>
            <a:off x="5149850" y="2408238"/>
            <a:ext cx="720725" cy="720725"/>
          </a:xfrm>
          <a:prstGeom prst="ellipse">
            <a:avLst/>
          </a:prstGeom>
          <a:gradFill rotWithShape="1">
            <a:gsLst>
              <a:gs pos="0">
                <a:srgbClr val="FFF7D7"/>
              </a:gs>
              <a:gs pos="100000">
                <a:srgbClr val="767263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13032" name="Oval 8"/>
          <p:cNvSpPr>
            <a:spLocks noChangeArrowheads="1"/>
          </p:cNvSpPr>
          <p:nvPr/>
        </p:nvSpPr>
        <p:spPr bwMode="auto">
          <a:xfrm>
            <a:off x="6589713" y="2408238"/>
            <a:ext cx="720725" cy="720725"/>
          </a:xfrm>
          <a:prstGeom prst="ellipse">
            <a:avLst/>
          </a:prstGeom>
          <a:gradFill rotWithShape="1">
            <a:gsLst>
              <a:gs pos="0">
                <a:srgbClr val="FFF7D7"/>
              </a:gs>
              <a:gs pos="100000">
                <a:srgbClr val="767263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1303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0825" y="4868863"/>
            <a:ext cx="1042988" cy="69215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eu-ES" sz="1400"/>
              <a:t>Mugimendua</a:t>
            </a:r>
          </a:p>
          <a:p>
            <a:pPr algn="ctr" eaLnBrk="1" hangingPunct="1"/>
            <a:r>
              <a:rPr lang="eu-ES" sz="1400"/>
              <a:t>simulatu</a:t>
            </a:r>
          </a:p>
        </p:txBody>
      </p:sp>
      <p:sp>
        <p:nvSpPr>
          <p:cNvPr id="513034" name="Text Box 10"/>
          <p:cNvSpPr txBox="1">
            <a:spLocks noChangeArrowheads="1"/>
          </p:cNvSpPr>
          <p:nvPr/>
        </p:nvSpPr>
        <p:spPr bwMode="auto">
          <a:xfrm>
            <a:off x="1666875" y="3733007"/>
            <a:ext cx="7226300" cy="14081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42000" rIns="342000" bIns="82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u-ES"/>
              <a:t>Edozein zoruarekin gertatzen den bezala bola azkenean geldituko da.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/>
              <a:t>Baina, leundutako marmolaren marruskadura lurraren marruskadura 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/>
              <a:t>baino txikiagoa denez, bolak egindako distantzia 25 metro baino gehiago izango dira.</a:t>
            </a:r>
            <a:endParaRPr lang="eu-ES" i="1" baseline="-25000"/>
          </a:p>
        </p:txBody>
      </p:sp>
      <p:sp>
        <p:nvSpPr>
          <p:cNvPr id="278540" name="Line 11"/>
          <p:cNvSpPr>
            <a:spLocks noChangeShapeType="1"/>
          </p:cNvSpPr>
          <p:nvPr/>
        </p:nvSpPr>
        <p:spPr bwMode="auto">
          <a:xfrm>
            <a:off x="1187450" y="3141663"/>
            <a:ext cx="4321175" cy="0"/>
          </a:xfrm>
          <a:prstGeom prst="line">
            <a:avLst/>
          </a:prstGeom>
          <a:noFill/>
          <a:ln w="38100">
            <a:solidFill>
              <a:srgbClr val="33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13036" name="Text Box 12"/>
          <p:cNvSpPr txBox="1">
            <a:spLocks noChangeArrowheads="1"/>
          </p:cNvSpPr>
          <p:nvPr/>
        </p:nvSpPr>
        <p:spPr bwMode="auto">
          <a:xfrm>
            <a:off x="2771775" y="3184525"/>
            <a:ext cx="646113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u-ES">
                <a:ea typeface="+mn-ea"/>
              </a:rPr>
              <a:t>25 m</a:t>
            </a:r>
          </a:p>
        </p:txBody>
      </p:sp>
      <p:pic>
        <p:nvPicPr>
          <p:cNvPr id="15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7742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30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3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13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13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513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13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500" fill="hold"/>
                                        <p:tgtEl>
                                          <p:spTgt spid="513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0 L 0.15747 0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513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700" fill="hold"/>
                                        <p:tgtEl>
                                          <p:spTgt spid="513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0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0.15746 0 " pathEditMode="relative" rAng="0" ptsTypes="AA">
                                      <p:cBhvr>
                                        <p:cTn id="42" dur="700" fill="hold"/>
                                        <p:tgtEl>
                                          <p:spTgt spid="513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44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1200" fill="hold"/>
                                        <p:tgtEl>
                                          <p:spTgt spid="513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0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0.15746 0 " pathEditMode="relative" rAng="0" ptsTypes="AA">
                                      <p:cBhvr>
                                        <p:cTn id="51" dur="1200" fill="hold"/>
                                        <p:tgtEl>
                                          <p:spTgt spid="513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53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1700" fill="hold"/>
                                        <p:tgtEl>
                                          <p:spTgt spid="513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0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0.15746 0 " pathEditMode="relative" rAng="0" ptsTypes="AA">
                                      <p:cBhvr>
                                        <p:cTn id="60" dur="1700" fill="hold"/>
                                        <p:tgtEl>
                                          <p:spTgt spid="513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62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8" presetClass="emp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2000" fill="hold"/>
                                        <p:tgtEl>
                                          <p:spTgt spid="513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0" presetClass="path" presetSubtype="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0.15746 0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513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033"/>
                  </p:tgtEl>
                </p:cond>
              </p:nextCondLst>
            </p:seq>
          </p:childTnLst>
        </p:cTn>
      </p:par>
    </p:tnLst>
    <p:bldLst>
      <p:bldP spid="513026" grpId="0" animBg="1"/>
      <p:bldP spid="513027" grpId="0" animBg="1"/>
      <p:bldP spid="513027" grpId="1" animBg="1"/>
      <p:bldP spid="513027" grpId="2" animBg="1"/>
      <p:bldP spid="513029" grpId="0" animBg="1"/>
      <p:bldP spid="513029" grpId="1" animBg="1"/>
      <p:bldP spid="513029" grpId="2" animBg="1"/>
      <p:bldP spid="513029" grpId="3" animBg="1"/>
      <p:bldP spid="513030" grpId="0" animBg="1"/>
      <p:bldP spid="513030" grpId="1" animBg="1"/>
      <p:bldP spid="513030" grpId="2" animBg="1"/>
      <p:bldP spid="513030" grpId="3" animBg="1"/>
      <p:bldP spid="513031" grpId="0" animBg="1"/>
      <p:bldP spid="513031" grpId="1" animBg="1"/>
      <p:bldP spid="513031" grpId="2" animBg="1"/>
      <p:bldP spid="513031" grpId="3" animBg="1"/>
      <p:bldP spid="513032" grpId="0" animBg="1"/>
      <p:bldP spid="513032" grpId="1" animBg="1"/>
      <p:bldP spid="513032" grpId="2" animBg="1"/>
      <p:bldP spid="513033" grpId="0" animBg="1"/>
      <p:bldP spid="513034" grpId="0" build="p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4EC9804-CDB9-E444-9151-547568CE99C9}" type="slidenum">
              <a:rPr lang="eu-ES" sz="1400">
                <a:latin typeface="Times" charset="0"/>
              </a:rPr>
              <a:pPr/>
              <a:t>42</a:t>
            </a:fld>
            <a:endParaRPr lang="eu-ES" sz="1400">
              <a:latin typeface="Times" charset="0"/>
            </a:endParaRPr>
          </a:p>
        </p:txBody>
      </p:sp>
      <p:sp>
        <p:nvSpPr>
          <p:cNvPr id="515074" name="Text Box 2"/>
          <p:cNvSpPr txBox="1">
            <a:spLocks noChangeArrowheads="1"/>
          </p:cNvSpPr>
          <p:nvPr/>
        </p:nvSpPr>
        <p:spPr bwMode="auto">
          <a:xfrm>
            <a:off x="1641475" y="795100"/>
            <a:ext cx="5905500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Marruskadurarik egongo ez balitz, bola noiz geldituko litzateke?</a:t>
            </a:r>
          </a:p>
        </p:txBody>
      </p:sp>
      <p:sp>
        <p:nvSpPr>
          <p:cNvPr id="515075" name="Oval 3"/>
          <p:cNvSpPr>
            <a:spLocks noChangeArrowheads="1"/>
          </p:cNvSpPr>
          <p:nvPr/>
        </p:nvSpPr>
        <p:spPr bwMode="auto">
          <a:xfrm>
            <a:off x="828675" y="2408238"/>
            <a:ext cx="720725" cy="720725"/>
          </a:xfrm>
          <a:prstGeom prst="ellipse">
            <a:avLst/>
          </a:prstGeom>
          <a:gradFill rotWithShape="1">
            <a:gsLst>
              <a:gs pos="0">
                <a:srgbClr val="FFF7D7"/>
              </a:gs>
              <a:gs pos="100000">
                <a:srgbClr val="767263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79557" name="Rectangle 4" descr="Mármol blanco"/>
          <p:cNvSpPr>
            <a:spLocks noChangeArrowheads="1"/>
          </p:cNvSpPr>
          <p:nvPr/>
        </p:nvSpPr>
        <p:spPr bwMode="auto">
          <a:xfrm>
            <a:off x="-252413" y="3128963"/>
            <a:ext cx="9791701" cy="300037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1507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0825" y="4868863"/>
            <a:ext cx="1042988" cy="69215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eu-ES" sz="1400"/>
              <a:t>Mugimendua</a:t>
            </a:r>
          </a:p>
          <a:p>
            <a:pPr algn="ctr" eaLnBrk="1" hangingPunct="1"/>
            <a:r>
              <a:rPr lang="eu-ES" sz="1400"/>
              <a:t>simulatu</a:t>
            </a:r>
          </a:p>
        </p:txBody>
      </p:sp>
      <p:sp>
        <p:nvSpPr>
          <p:cNvPr id="515078" name="Text Box 6"/>
          <p:cNvSpPr txBox="1">
            <a:spLocks noChangeArrowheads="1"/>
          </p:cNvSpPr>
          <p:nvPr/>
        </p:nvSpPr>
        <p:spPr bwMode="auto">
          <a:xfrm>
            <a:off x="2279650" y="4137818"/>
            <a:ext cx="5888038" cy="10906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42000" rIns="342000" bIns="82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u-ES"/>
              <a:t>Ez litzateke geldituko. 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/>
              <a:t>Gelditzearen kausa lurrarekin duen marruskadura denez, 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/>
              <a:t>Marruskadurarik ez badago ez litzateke gelditu behar.</a:t>
            </a:r>
            <a:endParaRPr lang="eu-ES" i="1" baseline="-25000"/>
          </a:p>
        </p:txBody>
      </p:sp>
      <p:pic>
        <p:nvPicPr>
          <p:cNvPr id="9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3590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507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5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15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15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51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15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0">
                                      <p:cBhvr>
                                        <p:cTn id="31" dur="2500" fill="hold"/>
                                        <p:tgtEl>
                                          <p:spTgt spid="515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49769E-7 L 0.9448 -2.49769E-7 " pathEditMode="relative" rAng="0" ptsTypes="AA">
                                      <p:cBhvr>
                                        <p:cTn id="33" dur="2500" fill="hold"/>
                                        <p:tgtEl>
                                          <p:spTgt spid="515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5077"/>
                  </p:tgtEl>
                </p:cond>
              </p:nextCondLst>
            </p:seq>
          </p:childTnLst>
        </p:cTn>
      </p:par>
    </p:tnLst>
    <p:bldLst>
      <p:bldP spid="515074" grpId="0" animBg="1"/>
      <p:bldP spid="515075" grpId="0" animBg="1"/>
      <p:bldP spid="515075" grpId="1" animBg="1"/>
      <p:bldP spid="515077" grpId="0" animBg="1"/>
      <p:bldP spid="515078" grpId="0" build="p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894C6BF-0DCA-584C-BB48-B8FB0BDDA4D2}" type="slidenum">
              <a:rPr lang="eu-ES" sz="1400">
                <a:latin typeface="Times" charset="0"/>
              </a:rPr>
              <a:pPr/>
              <a:t>43</a:t>
            </a:fld>
            <a:endParaRPr lang="eu-ES" sz="1400">
              <a:latin typeface="Times" charset="0"/>
            </a:endParaRPr>
          </a:p>
        </p:txBody>
      </p:sp>
      <p:sp>
        <p:nvSpPr>
          <p:cNvPr id="517122" name="Rectangle 2"/>
          <p:cNvSpPr>
            <a:spLocks noChangeArrowheads="1"/>
          </p:cNvSpPr>
          <p:nvPr/>
        </p:nvSpPr>
        <p:spPr bwMode="auto">
          <a:xfrm>
            <a:off x="325438" y="1400726"/>
            <a:ext cx="85629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dirty="0"/>
              <a:t>Pertsona batek sokatik tiratzen du 50 kg-ko zakua abiadura konstantearekin igotzen duelarik.</a:t>
            </a:r>
          </a:p>
        </p:txBody>
      </p:sp>
      <p:sp>
        <p:nvSpPr>
          <p:cNvPr id="517128" name="Text Box 8"/>
          <p:cNvSpPr txBox="1">
            <a:spLocks noChangeArrowheads="1"/>
          </p:cNvSpPr>
          <p:nvPr/>
        </p:nvSpPr>
        <p:spPr bwMode="auto">
          <a:xfrm>
            <a:off x="4575174" y="3405188"/>
            <a:ext cx="4111625" cy="92333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u-ES">
                <a:ea typeface="+mn-ea"/>
              </a:rPr>
              <a:t>Ikurren irizpide hauek erabiliko ditugu:</a:t>
            </a:r>
          </a:p>
          <a:p>
            <a:pPr algn="ctr" eaLnBrk="1" hangingPunct="1">
              <a:defRPr/>
            </a:pPr>
            <a:r>
              <a:rPr lang="eu-ES">
                <a:ea typeface="+mn-ea"/>
              </a:rPr>
              <a:t>Positiboa gorantz</a:t>
            </a:r>
          </a:p>
          <a:p>
            <a:pPr algn="ctr" eaLnBrk="1" hangingPunct="1">
              <a:defRPr/>
            </a:pPr>
            <a:r>
              <a:rPr lang="eu-ES">
                <a:ea typeface="+mn-ea"/>
              </a:rPr>
              <a:t>Negatiboa beherantz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41338" y="2616200"/>
            <a:ext cx="430212" cy="1519238"/>
            <a:chOff x="341" y="1648"/>
            <a:chExt cx="271" cy="957"/>
          </a:xfrm>
        </p:grpSpPr>
        <p:sp>
          <p:nvSpPr>
            <p:cNvPr id="26632" name="Line 10"/>
            <p:cNvSpPr>
              <a:spLocks noChangeShapeType="1"/>
            </p:cNvSpPr>
            <p:nvPr/>
          </p:nvSpPr>
          <p:spPr bwMode="auto">
            <a:xfrm>
              <a:off x="612" y="2158"/>
              <a:ext cx="0" cy="4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6633" name="Line 11"/>
            <p:cNvSpPr>
              <a:spLocks noChangeShapeType="1"/>
            </p:cNvSpPr>
            <p:nvPr/>
          </p:nvSpPr>
          <p:spPr bwMode="auto">
            <a:xfrm flipV="1">
              <a:off x="609" y="1648"/>
              <a:ext cx="0" cy="4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6634" name="Text Box 12"/>
            <p:cNvSpPr txBox="1">
              <a:spLocks noChangeArrowheads="1"/>
            </p:cNvSpPr>
            <p:nvPr/>
          </p:nvSpPr>
          <p:spPr bwMode="auto">
            <a:xfrm>
              <a:off x="341" y="1728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2400"/>
                <a:t>+</a:t>
              </a:r>
            </a:p>
          </p:txBody>
        </p:sp>
        <p:sp>
          <p:nvSpPr>
            <p:cNvPr id="26635" name="Text Box 13"/>
            <p:cNvSpPr txBox="1">
              <a:spLocks noChangeArrowheads="1"/>
            </p:cNvSpPr>
            <p:nvPr/>
          </p:nvSpPr>
          <p:spPr bwMode="auto">
            <a:xfrm>
              <a:off x="350" y="2237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2400">
                  <a:cs typeface="Arial" charset="0"/>
                </a:rPr>
                <a:t>–</a:t>
              </a:r>
            </a:p>
          </p:txBody>
        </p:sp>
      </p:grpSp>
      <p:pic>
        <p:nvPicPr>
          <p:cNvPr id="16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6287400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7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7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2" grpId="0" animBg="1"/>
      <p:bldP spid="51712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971550" y="5532438"/>
            <a:ext cx="2871788" cy="42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19171" name="Rectangle 3"/>
          <p:cNvSpPr>
            <a:spLocks noChangeArrowheads="1"/>
          </p:cNvSpPr>
          <p:nvPr/>
        </p:nvSpPr>
        <p:spPr bwMode="auto">
          <a:xfrm>
            <a:off x="633412" y="1143783"/>
            <a:ext cx="8053388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dirty="0"/>
              <a:t>Zakuarengan eragiten duten indarrak azter itzazu eta bakoitzaren baloia adieraz ezazu.</a:t>
            </a:r>
          </a:p>
          <a:p>
            <a:pPr algn="ctr" eaLnBrk="1" hangingPunct="1"/>
            <a:r>
              <a:rPr lang="eu-ES" dirty="0"/>
              <a:t>g=9,8m/s</a:t>
            </a:r>
            <a:r>
              <a:rPr lang="eu-ES" baseline="30000" dirty="0"/>
              <a:t>2  </a:t>
            </a:r>
            <a:r>
              <a:rPr lang="eu-ES" dirty="0"/>
              <a:t>pisua=mg</a:t>
            </a:r>
          </a:p>
        </p:txBody>
      </p:sp>
      <p:sp>
        <p:nvSpPr>
          <p:cNvPr id="519175" name="Line 7"/>
          <p:cNvSpPr>
            <a:spLocks noChangeShapeType="1"/>
          </p:cNvSpPr>
          <p:nvPr/>
        </p:nvSpPr>
        <p:spPr bwMode="auto">
          <a:xfrm>
            <a:off x="2673350" y="4398963"/>
            <a:ext cx="0" cy="15827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19176" name="Text Box 8"/>
          <p:cNvSpPr txBox="1">
            <a:spLocks noChangeArrowheads="1"/>
          </p:cNvSpPr>
          <p:nvPr/>
        </p:nvSpPr>
        <p:spPr bwMode="auto">
          <a:xfrm>
            <a:off x="2755900" y="5124450"/>
            <a:ext cx="1403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L,</a:t>
            </a:r>
            <a:r>
              <a:rPr lang="eu-ES" baseline="-25000">
                <a:solidFill>
                  <a:srgbClr val="FF0000"/>
                </a:solidFill>
              </a:rPr>
              <a:t>Z</a:t>
            </a:r>
            <a:r>
              <a:rPr lang="eu-ES"/>
              <a:t>= </a:t>
            </a:r>
            <a:r>
              <a:rPr lang="eu-ES">
                <a:cs typeface="Arial" charset="0"/>
              </a:rPr>
              <a:t>− 49</a:t>
            </a:r>
            <a:r>
              <a:rPr lang="eu-ES"/>
              <a:t>0 N</a:t>
            </a:r>
          </a:p>
        </p:txBody>
      </p:sp>
      <p:sp>
        <p:nvSpPr>
          <p:cNvPr id="519177" name="Text Box 9"/>
          <p:cNvSpPr txBox="1">
            <a:spLocks noChangeArrowheads="1"/>
          </p:cNvSpPr>
          <p:nvPr/>
        </p:nvSpPr>
        <p:spPr bwMode="auto">
          <a:xfrm>
            <a:off x="4737100" y="4976813"/>
            <a:ext cx="3716338" cy="5905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i="1"/>
              <a:t>F</a:t>
            </a:r>
            <a:r>
              <a:rPr lang="eu-ES" baseline="-25000"/>
              <a:t>L,</a:t>
            </a:r>
            <a:r>
              <a:rPr lang="eu-ES" baseline="-25000">
                <a:solidFill>
                  <a:srgbClr val="FF0000"/>
                </a:solidFill>
              </a:rPr>
              <a:t>Z</a:t>
            </a:r>
            <a:r>
              <a:rPr lang="eu-ES"/>
              <a:t>: Lurrak zakuari egiten dion indarra.</a:t>
            </a:r>
          </a:p>
          <a:p>
            <a:pPr algn="ctr" eaLnBrk="1" hangingPunct="1"/>
            <a:r>
              <a:rPr lang="eu-ES" i="1"/>
              <a:t>F</a:t>
            </a:r>
            <a:r>
              <a:rPr lang="eu-ES" baseline="-25000"/>
              <a:t>T,s</a:t>
            </a:r>
            <a:r>
              <a:rPr lang="eu-ES"/>
              <a:t> = </a:t>
            </a:r>
            <a:r>
              <a:rPr lang="eu-ES">
                <a:cs typeface="Arial" charset="0"/>
              </a:rPr>
              <a:t>− </a:t>
            </a:r>
            <a:r>
              <a:rPr lang="eu-ES"/>
              <a:t>50 · 9,8 = </a:t>
            </a:r>
            <a:r>
              <a:rPr lang="eu-ES">
                <a:cs typeface="Arial" charset="0"/>
              </a:rPr>
              <a:t>− </a:t>
            </a:r>
            <a:r>
              <a:rPr lang="eu-ES"/>
              <a:t>490 N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2349500" y="4052888"/>
            <a:ext cx="6175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400"/>
              <a:t>50 kg</a:t>
            </a:r>
          </a:p>
        </p:txBody>
      </p:sp>
      <p:sp>
        <p:nvSpPr>
          <p:cNvPr id="519179" name="Text Box 11"/>
          <p:cNvSpPr txBox="1">
            <a:spLocks noChangeArrowheads="1"/>
          </p:cNvSpPr>
          <p:nvPr/>
        </p:nvSpPr>
        <p:spPr bwMode="auto">
          <a:xfrm>
            <a:off x="4324350" y="1966913"/>
            <a:ext cx="4551363" cy="24511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 i="1"/>
              <a:t>F</a:t>
            </a:r>
            <a:r>
              <a:rPr lang="eu-ES" baseline="-25000"/>
              <a:t>S,</a:t>
            </a:r>
            <a:r>
              <a:rPr lang="eu-ES" baseline="-25000">
                <a:solidFill>
                  <a:srgbClr val="FF0000"/>
                </a:solidFill>
              </a:rPr>
              <a:t>Z</a:t>
            </a:r>
            <a:r>
              <a:rPr lang="eu-ES"/>
              <a:t>: Sokak zakuari egiten dion indarra.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Zakua lerro zuzenean abiadura konstantearekin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dabilenez, eragiten duten indarren baturak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Zero izan behar du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 i="1"/>
              <a:t>F</a:t>
            </a:r>
            <a:r>
              <a:rPr lang="eu-ES" baseline="-25000"/>
              <a:t>L,</a:t>
            </a:r>
            <a:r>
              <a:rPr lang="eu-ES" baseline="-25000">
                <a:solidFill>
                  <a:srgbClr val="FF0000"/>
                </a:solidFill>
              </a:rPr>
              <a:t>Z</a:t>
            </a:r>
            <a:r>
              <a:rPr lang="eu-ES"/>
              <a:t> + </a:t>
            </a:r>
            <a:r>
              <a:rPr lang="eu-ES" i="1"/>
              <a:t>F</a:t>
            </a:r>
            <a:r>
              <a:rPr lang="eu-ES" baseline="-25000"/>
              <a:t>S,</a:t>
            </a:r>
            <a:r>
              <a:rPr lang="eu-ES" baseline="-25000">
                <a:solidFill>
                  <a:srgbClr val="FF0000"/>
                </a:solidFill>
              </a:rPr>
              <a:t>Z</a:t>
            </a:r>
            <a:r>
              <a:rPr lang="eu-ES"/>
              <a:t> = 0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>
                <a:cs typeface="Arial" charset="0"/>
              </a:rPr>
              <a:t>− 490 + </a:t>
            </a:r>
            <a:r>
              <a:rPr lang="eu-ES" i="1">
                <a:cs typeface="Arial" charset="0"/>
              </a:rPr>
              <a:t>F</a:t>
            </a:r>
            <a:r>
              <a:rPr lang="eu-ES" baseline="-25000">
                <a:cs typeface="Arial" charset="0"/>
              </a:rPr>
              <a:t>S,Z</a:t>
            </a:r>
            <a:r>
              <a:rPr lang="eu-ES">
                <a:cs typeface="Arial" charset="0"/>
              </a:rPr>
              <a:t> = 0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 i="1">
                <a:cs typeface="Arial" charset="0"/>
              </a:rPr>
              <a:t>F</a:t>
            </a:r>
            <a:r>
              <a:rPr lang="eu-ES" baseline="-25000">
                <a:cs typeface="Arial" charset="0"/>
              </a:rPr>
              <a:t>S,Z</a:t>
            </a:r>
            <a:r>
              <a:rPr lang="eu-ES">
                <a:cs typeface="Arial" charset="0"/>
              </a:rPr>
              <a:t> = 490 N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>
                <a:cs typeface="Arial" charset="0"/>
              </a:rPr>
              <a:t>Positiboak gorantz adierazi nahi du</a:t>
            </a:r>
            <a:r>
              <a:rPr lang="eu-ES"/>
              <a:t> </a:t>
            </a:r>
          </a:p>
        </p:txBody>
      </p:sp>
      <p:sp>
        <p:nvSpPr>
          <p:cNvPr id="519180" name="Line 12"/>
          <p:cNvSpPr>
            <a:spLocks noChangeShapeType="1"/>
          </p:cNvSpPr>
          <p:nvPr/>
        </p:nvSpPr>
        <p:spPr bwMode="auto">
          <a:xfrm flipV="1">
            <a:off x="2670175" y="2032000"/>
            <a:ext cx="0" cy="1582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19181" name="Text Box 13"/>
          <p:cNvSpPr txBox="1">
            <a:spLocks noChangeArrowheads="1"/>
          </p:cNvSpPr>
          <p:nvPr/>
        </p:nvSpPr>
        <p:spPr bwMode="auto">
          <a:xfrm>
            <a:off x="2763838" y="2533650"/>
            <a:ext cx="1243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S,</a:t>
            </a:r>
            <a:r>
              <a:rPr lang="eu-ES" baseline="-25000">
                <a:solidFill>
                  <a:srgbClr val="FF0000"/>
                </a:solidFill>
              </a:rPr>
              <a:t>Z</a:t>
            </a:r>
            <a:r>
              <a:rPr lang="eu-ES"/>
              <a:t>= 490 N</a:t>
            </a:r>
          </a:p>
        </p:txBody>
      </p:sp>
      <p:grpSp>
        <p:nvGrpSpPr>
          <p:cNvPr id="27662" name="Group 14"/>
          <p:cNvGrpSpPr>
            <a:grpSpLocks/>
          </p:cNvGrpSpPr>
          <p:nvPr/>
        </p:nvGrpSpPr>
        <p:grpSpPr bwMode="auto">
          <a:xfrm>
            <a:off x="541338" y="2616200"/>
            <a:ext cx="430212" cy="1519238"/>
            <a:chOff x="341" y="1648"/>
            <a:chExt cx="271" cy="957"/>
          </a:xfrm>
        </p:grpSpPr>
        <p:sp>
          <p:nvSpPr>
            <p:cNvPr id="27664" name="Line 15"/>
            <p:cNvSpPr>
              <a:spLocks noChangeShapeType="1"/>
            </p:cNvSpPr>
            <p:nvPr/>
          </p:nvSpPr>
          <p:spPr bwMode="auto">
            <a:xfrm>
              <a:off x="612" y="2158"/>
              <a:ext cx="0" cy="4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7665" name="Line 16"/>
            <p:cNvSpPr>
              <a:spLocks noChangeShapeType="1"/>
            </p:cNvSpPr>
            <p:nvPr/>
          </p:nvSpPr>
          <p:spPr bwMode="auto">
            <a:xfrm flipV="1">
              <a:off x="609" y="1648"/>
              <a:ext cx="0" cy="4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7666" name="Text Box 17"/>
            <p:cNvSpPr txBox="1">
              <a:spLocks noChangeArrowheads="1"/>
            </p:cNvSpPr>
            <p:nvPr/>
          </p:nvSpPr>
          <p:spPr bwMode="auto">
            <a:xfrm>
              <a:off x="341" y="1728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2400"/>
                <a:t>+</a:t>
              </a:r>
            </a:p>
          </p:txBody>
        </p:sp>
        <p:sp>
          <p:nvSpPr>
            <p:cNvPr id="27667" name="Text Box 18"/>
            <p:cNvSpPr txBox="1">
              <a:spLocks noChangeArrowheads="1"/>
            </p:cNvSpPr>
            <p:nvPr/>
          </p:nvSpPr>
          <p:spPr bwMode="auto">
            <a:xfrm>
              <a:off x="350" y="2237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2400">
                  <a:cs typeface="Arial" charset="0"/>
                </a:rPr>
                <a:t>–</a:t>
              </a:r>
            </a:p>
          </p:txBody>
        </p:sp>
      </p:grpSp>
      <p:pic>
        <p:nvPicPr>
          <p:cNvPr id="22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5901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1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51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91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9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9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9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19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19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19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19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19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2000"/>
                                        <p:tgtEl>
                                          <p:spTgt spid="519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19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1" grpId="0" animBg="1"/>
      <p:bldP spid="519175" grpId="0" animBg="1"/>
      <p:bldP spid="519176" grpId="0"/>
      <p:bldP spid="519177" grpId="0" animBg="1"/>
      <p:bldP spid="519179" grpId="0" build="p" animBg="1"/>
      <p:bldP spid="519180" grpId="0" animBg="1"/>
      <p:bldP spid="51918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82EF38-B95C-9649-98C7-B87B69917161}" type="slidenum">
              <a:rPr lang="eu-ES" sz="1400">
                <a:latin typeface="Times" charset="0"/>
              </a:rPr>
              <a:pPr/>
              <a:t>45</a:t>
            </a:fld>
            <a:endParaRPr lang="eu-ES" sz="1400">
              <a:latin typeface="Times" charset="0"/>
            </a:endParaRPr>
          </a:p>
        </p:txBody>
      </p:sp>
      <p:sp>
        <p:nvSpPr>
          <p:cNvPr id="28676" name="Rectangle 2"/>
          <p:cNvSpPr>
            <a:spLocks noChangeArrowheads="1"/>
          </p:cNvSpPr>
          <p:nvPr/>
        </p:nvSpPr>
        <p:spPr bwMode="auto">
          <a:xfrm>
            <a:off x="971550" y="5532438"/>
            <a:ext cx="2871788" cy="42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21219" name="Rectangle 3"/>
          <p:cNvSpPr>
            <a:spLocks noChangeArrowheads="1"/>
          </p:cNvSpPr>
          <p:nvPr/>
        </p:nvSpPr>
        <p:spPr bwMode="auto">
          <a:xfrm>
            <a:off x="1128713" y="882294"/>
            <a:ext cx="6950075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Zer gertatuko litzateke, zakua igotzerakoan, pertsonak egiten duen indarra </a:t>
            </a:r>
          </a:p>
          <a:p>
            <a:pPr algn="ctr" eaLnBrk="1" hangingPunct="1"/>
            <a:r>
              <a:rPr lang="eu-ES"/>
              <a:t>480 N arte gutxiagotuko balitz?</a:t>
            </a:r>
          </a:p>
        </p:txBody>
      </p:sp>
      <p:sp>
        <p:nvSpPr>
          <p:cNvPr id="521223" name="Line 7"/>
          <p:cNvSpPr>
            <a:spLocks noChangeShapeType="1"/>
          </p:cNvSpPr>
          <p:nvPr/>
        </p:nvSpPr>
        <p:spPr bwMode="auto">
          <a:xfrm>
            <a:off x="2673350" y="4398963"/>
            <a:ext cx="0" cy="15827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21224" name="Text Box 8"/>
          <p:cNvSpPr txBox="1">
            <a:spLocks noChangeArrowheads="1"/>
          </p:cNvSpPr>
          <p:nvPr/>
        </p:nvSpPr>
        <p:spPr bwMode="auto">
          <a:xfrm>
            <a:off x="2755900" y="5124450"/>
            <a:ext cx="1403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L,</a:t>
            </a:r>
            <a:r>
              <a:rPr lang="eu-ES" baseline="-25000">
                <a:solidFill>
                  <a:srgbClr val="FF0000"/>
                </a:solidFill>
              </a:rPr>
              <a:t>Z</a:t>
            </a:r>
            <a:r>
              <a:rPr lang="eu-ES"/>
              <a:t>= </a:t>
            </a:r>
            <a:r>
              <a:rPr lang="eu-ES">
                <a:cs typeface="Arial" charset="0"/>
              </a:rPr>
              <a:t>− 49</a:t>
            </a:r>
            <a:r>
              <a:rPr lang="eu-ES"/>
              <a:t>0 N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2349500" y="4052888"/>
            <a:ext cx="6175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400"/>
              <a:t>50 kg</a:t>
            </a:r>
          </a:p>
        </p:txBody>
      </p:sp>
      <p:sp>
        <p:nvSpPr>
          <p:cNvPr id="521226" name="Text Box 10"/>
          <p:cNvSpPr txBox="1">
            <a:spLocks noChangeArrowheads="1"/>
          </p:cNvSpPr>
          <p:nvPr/>
        </p:nvSpPr>
        <p:spPr bwMode="auto">
          <a:xfrm>
            <a:off x="4210050" y="1966913"/>
            <a:ext cx="4394200" cy="15700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/>
              <a:t>Goranzko indarra beheranzkoa baino txikiagoa denez, zakuaren abiadura gutxiagotzen joango da zero izan arte.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Une horretatik aurrera zakua jaisten hasiko da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 abiadura handituz. </a:t>
            </a:r>
          </a:p>
        </p:txBody>
      </p:sp>
      <p:sp>
        <p:nvSpPr>
          <p:cNvPr id="521227" name="Line 11"/>
          <p:cNvSpPr>
            <a:spLocks noChangeShapeType="1"/>
          </p:cNvSpPr>
          <p:nvPr/>
        </p:nvSpPr>
        <p:spPr bwMode="auto">
          <a:xfrm flipV="1">
            <a:off x="2670175" y="2182813"/>
            <a:ext cx="0" cy="1431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21228" name="Text Box 12"/>
          <p:cNvSpPr txBox="1">
            <a:spLocks noChangeArrowheads="1"/>
          </p:cNvSpPr>
          <p:nvPr/>
        </p:nvSpPr>
        <p:spPr bwMode="auto">
          <a:xfrm>
            <a:off x="2763838" y="2533650"/>
            <a:ext cx="1243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S,</a:t>
            </a:r>
            <a:r>
              <a:rPr lang="eu-ES" baseline="-25000">
                <a:solidFill>
                  <a:srgbClr val="FF0000"/>
                </a:solidFill>
              </a:rPr>
              <a:t>Z</a:t>
            </a:r>
            <a:r>
              <a:rPr lang="eu-ES"/>
              <a:t>= 480 N</a:t>
            </a:r>
          </a:p>
        </p:txBody>
      </p:sp>
      <p:grpSp>
        <p:nvGrpSpPr>
          <p:cNvPr id="28685" name="Group 13"/>
          <p:cNvGrpSpPr>
            <a:grpSpLocks/>
          </p:cNvGrpSpPr>
          <p:nvPr/>
        </p:nvGrpSpPr>
        <p:grpSpPr bwMode="auto">
          <a:xfrm>
            <a:off x="541338" y="2616200"/>
            <a:ext cx="430212" cy="1519238"/>
            <a:chOff x="341" y="1648"/>
            <a:chExt cx="271" cy="957"/>
          </a:xfrm>
        </p:grpSpPr>
        <p:sp>
          <p:nvSpPr>
            <p:cNvPr id="28686" name="Line 14"/>
            <p:cNvSpPr>
              <a:spLocks noChangeShapeType="1"/>
            </p:cNvSpPr>
            <p:nvPr/>
          </p:nvSpPr>
          <p:spPr bwMode="auto">
            <a:xfrm>
              <a:off x="612" y="2158"/>
              <a:ext cx="0" cy="4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8687" name="Line 15"/>
            <p:cNvSpPr>
              <a:spLocks noChangeShapeType="1"/>
            </p:cNvSpPr>
            <p:nvPr/>
          </p:nvSpPr>
          <p:spPr bwMode="auto">
            <a:xfrm flipV="1">
              <a:off x="609" y="1648"/>
              <a:ext cx="0" cy="4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8688" name="Text Box 16"/>
            <p:cNvSpPr txBox="1">
              <a:spLocks noChangeArrowheads="1"/>
            </p:cNvSpPr>
            <p:nvPr/>
          </p:nvSpPr>
          <p:spPr bwMode="auto">
            <a:xfrm>
              <a:off x="341" y="1728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2400"/>
                <a:t>+</a:t>
              </a:r>
            </a:p>
          </p:txBody>
        </p:sp>
        <p:sp>
          <p:nvSpPr>
            <p:cNvPr id="28689" name="Text Box 17"/>
            <p:cNvSpPr txBox="1">
              <a:spLocks noChangeArrowheads="1"/>
            </p:cNvSpPr>
            <p:nvPr/>
          </p:nvSpPr>
          <p:spPr bwMode="auto">
            <a:xfrm>
              <a:off x="350" y="2237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2400">
                  <a:cs typeface="Arial" charset="0"/>
                </a:rPr>
                <a:t>–</a:t>
              </a:r>
            </a:p>
          </p:txBody>
        </p:sp>
      </p:grpSp>
      <p:pic>
        <p:nvPicPr>
          <p:cNvPr id="20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2371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2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2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2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52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2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212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21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21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21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219" grpId="0" animBg="1"/>
      <p:bldP spid="521223" grpId="0" animBg="1"/>
      <p:bldP spid="521224" grpId="0"/>
      <p:bldP spid="521226" grpId="0" build="p" animBg="1"/>
      <p:bldP spid="521227" grpId="0" animBg="1"/>
      <p:bldP spid="52122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AB665F-459E-BE4D-8731-387662D97629}" type="slidenum">
              <a:rPr lang="eu-ES" sz="1400">
                <a:latin typeface="Times" charset="0"/>
              </a:rPr>
              <a:pPr/>
              <a:t>46</a:t>
            </a:fld>
            <a:endParaRPr lang="eu-ES" sz="1400">
              <a:latin typeface="Times" charset="0"/>
            </a:endParaRPr>
          </a:p>
        </p:txBody>
      </p:sp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971550" y="5532438"/>
            <a:ext cx="2871788" cy="42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23267" name="Rectangle 3"/>
          <p:cNvSpPr>
            <a:spLocks noChangeArrowheads="1"/>
          </p:cNvSpPr>
          <p:nvPr/>
        </p:nvSpPr>
        <p:spPr bwMode="auto">
          <a:xfrm>
            <a:off x="344374" y="992188"/>
            <a:ext cx="8626475" cy="711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u-ES" sz="2000"/>
              <a:t>Zer gertatuko litzateke, zakua igotzerakoan, pertsonak egiten duen indarra </a:t>
            </a:r>
          </a:p>
          <a:p>
            <a:pPr algn="ctr"/>
            <a:r>
              <a:rPr lang="eu-ES" sz="2000"/>
              <a:t>520 N arte handiagotuko balitz?</a:t>
            </a:r>
          </a:p>
        </p:txBody>
      </p:sp>
      <p:sp>
        <p:nvSpPr>
          <p:cNvPr id="523271" name="Line 7"/>
          <p:cNvSpPr>
            <a:spLocks noChangeShapeType="1"/>
          </p:cNvSpPr>
          <p:nvPr/>
        </p:nvSpPr>
        <p:spPr bwMode="auto">
          <a:xfrm>
            <a:off x="2673350" y="4398963"/>
            <a:ext cx="0" cy="15827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23272" name="Text Box 8"/>
          <p:cNvSpPr txBox="1">
            <a:spLocks noChangeArrowheads="1"/>
          </p:cNvSpPr>
          <p:nvPr/>
        </p:nvSpPr>
        <p:spPr bwMode="auto">
          <a:xfrm>
            <a:off x="2755900" y="5124450"/>
            <a:ext cx="1403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L,</a:t>
            </a:r>
            <a:r>
              <a:rPr lang="eu-ES" baseline="-25000">
                <a:solidFill>
                  <a:srgbClr val="FF0000"/>
                </a:solidFill>
              </a:rPr>
              <a:t>Z</a:t>
            </a:r>
            <a:r>
              <a:rPr lang="eu-ES"/>
              <a:t>= </a:t>
            </a:r>
            <a:r>
              <a:rPr lang="eu-ES">
                <a:cs typeface="Arial" charset="0"/>
              </a:rPr>
              <a:t>− 49</a:t>
            </a:r>
            <a:r>
              <a:rPr lang="eu-ES"/>
              <a:t>0 N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2349500" y="4052888"/>
            <a:ext cx="6175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400"/>
              <a:t>50 kg</a:t>
            </a:r>
          </a:p>
        </p:txBody>
      </p:sp>
      <p:sp>
        <p:nvSpPr>
          <p:cNvPr id="523274" name="Text Box 10"/>
          <p:cNvSpPr txBox="1">
            <a:spLocks noChangeArrowheads="1"/>
          </p:cNvSpPr>
          <p:nvPr/>
        </p:nvSpPr>
        <p:spPr bwMode="auto">
          <a:xfrm>
            <a:off x="4926013" y="1966913"/>
            <a:ext cx="3603625" cy="98266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/>
              <a:t>Goranzko indarra beheranzkoa baino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handiagoa denez, zakuaren abiadura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handiagotuko litzateke.</a:t>
            </a:r>
          </a:p>
        </p:txBody>
      </p:sp>
      <p:sp>
        <p:nvSpPr>
          <p:cNvPr id="523275" name="Line 11"/>
          <p:cNvSpPr>
            <a:spLocks noChangeShapeType="1"/>
          </p:cNvSpPr>
          <p:nvPr/>
        </p:nvSpPr>
        <p:spPr bwMode="auto">
          <a:xfrm flipV="1">
            <a:off x="2663825" y="1909763"/>
            <a:ext cx="0" cy="1660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23276" name="Text Box 12"/>
          <p:cNvSpPr txBox="1">
            <a:spLocks noChangeArrowheads="1"/>
          </p:cNvSpPr>
          <p:nvPr/>
        </p:nvSpPr>
        <p:spPr bwMode="auto">
          <a:xfrm>
            <a:off x="2763838" y="2533650"/>
            <a:ext cx="1243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S,</a:t>
            </a:r>
            <a:r>
              <a:rPr lang="eu-ES" baseline="-25000">
                <a:solidFill>
                  <a:srgbClr val="FF0000"/>
                </a:solidFill>
              </a:rPr>
              <a:t>Z</a:t>
            </a:r>
            <a:r>
              <a:rPr lang="eu-ES"/>
              <a:t>= 520 N</a:t>
            </a:r>
          </a:p>
        </p:txBody>
      </p:sp>
      <p:grpSp>
        <p:nvGrpSpPr>
          <p:cNvPr id="29709" name="Group 13"/>
          <p:cNvGrpSpPr>
            <a:grpSpLocks/>
          </p:cNvGrpSpPr>
          <p:nvPr/>
        </p:nvGrpSpPr>
        <p:grpSpPr bwMode="auto">
          <a:xfrm>
            <a:off x="541338" y="2616200"/>
            <a:ext cx="430212" cy="1519238"/>
            <a:chOff x="341" y="1648"/>
            <a:chExt cx="271" cy="957"/>
          </a:xfrm>
        </p:grpSpPr>
        <p:sp>
          <p:nvSpPr>
            <p:cNvPr id="29710" name="Line 14"/>
            <p:cNvSpPr>
              <a:spLocks noChangeShapeType="1"/>
            </p:cNvSpPr>
            <p:nvPr/>
          </p:nvSpPr>
          <p:spPr bwMode="auto">
            <a:xfrm>
              <a:off x="612" y="2158"/>
              <a:ext cx="0" cy="4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711" name="Line 15"/>
            <p:cNvSpPr>
              <a:spLocks noChangeShapeType="1"/>
            </p:cNvSpPr>
            <p:nvPr/>
          </p:nvSpPr>
          <p:spPr bwMode="auto">
            <a:xfrm flipV="1">
              <a:off x="609" y="1648"/>
              <a:ext cx="0" cy="4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712" name="Text Box 16"/>
            <p:cNvSpPr txBox="1">
              <a:spLocks noChangeArrowheads="1"/>
            </p:cNvSpPr>
            <p:nvPr/>
          </p:nvSpPr>
          <p:spPr bwMode="auto">
            <a:xfrm>
              <a:off x="341" y="1728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2400"/>
                <a:t>+</a:t>
              </a:r>
            </a:p>
          </p:txBody>
        </p:sp>
        <p:sp>
          <p:nvSpPr>
            <p:cNvPr id="29713" name="Text Box 17"/>
            <p:cNvSpPr txBox="1">
              <a:spLocks noChangeArrowheads="1"/>
            </p:cNvSpPr>
            <p:nvPr/>
          </p:nvSpPr>
          <p:spPr bwMode="auto">
            <a:xfrm>
              <a:off x="350" y="2237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2400">
                  <a:cs typeface="Arial" charset="0"/>
                </a:rPr>
                <a:t>–</a:t>
              </a:r>
            </a:p>
          </p:txBody>
        </p:sp>
      </p:grpSp>
      <p:pic>
        <p:nvPicPr>
          <p:cNvPr id="20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4978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2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23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23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523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23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2327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23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23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23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67" grpId="0" animBg="1"/>
      <p:bldP spid="523271" grpId="0" animBg="1"/>
      <p:bldP spid="523272" grpId="0"/>
      <p:bldP spid="523274" grpId="0" build="p" animBg="1"/>
      <p:bldP spid="523275" grpId="0" animBg="1"/>
      <p:bldP spid="52327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AutoShape 2"/>
          <p:cNvSpPr>
            <a:spLocks noChangeArrowheads="1"/>
          </p:cNvSpPr>
          <p:nvPr/>
        </p:nvSpPr>
        <p:spPr bwMode="auto">
          <a:xfrm>
            <a:off x="211138" y="2703513"/>
            <a:ext cx="8664575" cy="1122362"/>
          </a:xfrm>
          <a:prstGeom prst="parallelogram">
            <a:avLst>
              <a:gd name="adj" fmla="val 192999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25315" name="Text Box 3"/>
          <p:cNvSpPr txBox="1">
            <a:spLocks noChangeArrowheads="1"/>
          </p:cNvSpPr>
          <p:nvPr/>
        </p:nvSpPr>
        <p:spPr bwMode="auto">
          <a:xfrm>
            <a:off x="2220913" y="922338"/>
            <a:ext cx="6888163" cy="8350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dirty="0"/>
              <a:t>10 kg-ko kaxarengan eragiten duten indarrak identifika itzazu eta marraz itzazu, desplazatzeko soka baten bitartez tiratzen dugunean, suposatuz zoruaren marruskadura 40 N-etakoa dela.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19075" y="2938463"/>
            <a:ext cx="1470025" cy="374650"/>
            <a:chOff x="138" y="1851"/>
            <a:chExt cx="926" cy="236"/>
          </a:xfrm>
        </p:grpSpPr>
        <p:sp>
          <p:nvSpPr>
            <p:cNvPr id="30737" name="Text Box 6"/>
            <p:cNvSpPr txBox="1">
              <a:spLocks noChangeArrowheads="1"/>
            </p:cNvSpPr>
            <p:nvPr/>
          </p:nvSpPr>
          <p:spPr bwMode="auto">
            <a:xfrm>
              <a:off x="138" y="1851"/>
              <a:ext cx="8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rIns="1800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F</a:t>
              </a:r>
              <a:r>
                <a:rPr lang="eu-ES" baseline="-25000"/>
                <a:t>MARZ,</a:t>
              </a:r>
              <a:r>
                <a:rPr lang="eu-ES" baseline="-25000">
                  <a:solidFill>
                    <a:srgbClr val="FF0000"/>
                  </a:solidFill>
                </a:rPr>
                <a:t>K</a:t>
              </a:r>
              <a:r>
                <a:rPr lang="eu-ES" i="1"/>
                <a:t> </a:t>
              </a:r>
              <a:r>
                <a:rPr lang="eu-ES"/>
                <a:t>= 40 N</a:t>
              </a:r>
            </a:p>
          </p:txBody>
        </p:sp>
        <p:sp>
          <p:nvSpPr>
            <p:cNvPr id="30738" name="Line 7"/>
            <p:cNvSpPr>
              <a:spLocks noChangeShapeType="1"/>
            </p:cNvSpPr>
            <p:nvPr/>
          </p:nvSpPr>
          <p:spPr bwMode="auto">
            <a:xfrm rot="16200000" flipV="1">
              <a:off x="704" y="1726"/>
              <a:ext cx="0" cy="72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712788" y="3228975"/>
            <a:ext cx="1150937" cy="2900363"/>
            <a:chOff x="449" y="2034"/>
            <a:chExt cx="725" cy="1827"/>
          </a:xfrm>
        </p:grpSpPr>
        <p:sp>
          <p:nvSpPr>
            <p:cNvPr id="30735" name="Line 9"/>
            <p:cNvSpPr>
              <a:spLocks noChangeShapeType="1"/>
            </p:cNvSpPr>
            <p:nvPr/>
          </p:nvSpPr>
          <p:spPr bwMode="auto">
            <a:xfrm>
              <a:off x="1174" y="2034"/>
              <a:ext cx="0" cy="18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0736" name="Text Box 10"/>
            <p:cNvSpPr txBox="1">
              <a:spLocks noChangeArrowheads="1"/>
            </p:cNvSpPr>
            <p:nvPr/>
          </p:nvSpPr>
          <p:spPr bwMode="auto">
            <a:xfrm>
              <a:off x="449" y="3175"/>
              <a:ext cx="64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rIns="1800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F</a:t>
              </a:r>
              <a:r>
                <a:rPr lang="eu-ES" baseline="-25000"/>
                <a:t>L,</a:t>
              </a:r>
              <a:r>
                <a:rPr lang="eu-ES" baseline="-25000">
                  <a:solidFill>
                    <a:srgbClr val="FF0000"/>
                  </a:solidFill>
                </a:rPr>
                <a:t>K</a:t>
              </a:r>
              <a:r>
                <a:rPr lang="eu-ES" i="1"/>
                <a:t> </a:t>
              </a:r>
              <a:r>
                <a:rPr lang="eu-ES"/>
                <a:t>= 98 N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723900" y="257175"/>
            <a:ext cx="1139825" cy="2900363"/>
            <a:chOff x="456" y="162"/>
            <a:chExt cx="718" cy="1827"/>
          </a:xfrm>
        </p:grpSpPr>
        <p:sp>
          <p:nvSpPr>
            <p:cNvPr id="30733" name="Line 12"/>
            <p:cNvSpPr>
              <a:spLocks noChangeShapeType="1"/>
            </p:cNvSpPr>
            <p:nvPr/>
          </p:nvSpPr>
          <p:spPr bwMode="auto">
            <a:xfrm flipV="1">
              <a:off x="1174" y="162"/>
              <a:ext cx="0" cy="18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0734" name="Text Box 13"/>
            <p:cNvSpPr txBox="1">
              <a:spLocks noChangeArrowheads="1"/>
            </p:cNvSpPr>
            <p:nvPr/>
          </p:nvSpPr>
          <p:spPr bwMode="auto">
            <a:xfrm>
              <a:off x="456" y="581"/>
              <a:ext cx="65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rIns="1800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F</a:t>
              </a:r>
              <a:r>
                <a:rPr lang="eu-ES" baseline="-25000"/>
                <a:t>Z,</a:t>
              </a:r>
              <a:r>
                <a:rPr lang="eu-ES" baseline="-25000">
                  <a:solidFill>
                    <a:srgbClr val="FF0000"/>
                  </a:solidFill>
                </a:rPr>
                <a:t>K</a:t>
              </a:r>
              <a:r>
                <a:rPr lang="eu-ES" i="1"/>
                <a:t> </a:t>
              </a:r>
              <a:r>
                <a:rPr lang="eu-ES"/>
                <a:t>= 98 N</a:t>
              </a:r>
            </a:p>
          </p:txBody>
        </p:sp>
      </p:grpSp>
      <p:sp>
        <p:nvSpPr>
          <p:cNvPr id="525326" name="Text Box 14"/>
          <p:cNvSpPr txBox="1">
            <a:spLocks noChangeArrowheads="1"/>
          </p:cNvSpPr>
          <p:nvPr/>
        </p:nvSpPr>
        <p:spPr bwMode="auto">
          <a:xfrm>
            <a:off x="2220913" y="4868863"/>
            <a:ext cx="6081712" cy="1725612"/>
          </a:xfrm>
          <a:prstGeom prst="rect">
            <a:avLst/>
          </a:prstGeom>
          <a:solidFill>
            <a:srgbClr val="FEF7D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42000" rIns="342000" bIns="82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u-ES"/>
              <a:t>Kaxarengan indar hauek eragiten dute: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/>
              <a:t>Lurrak kaxari egiten dion indarra, </a:t>
            </a:r>
            <a:r>
              <a:rPr lang="eu-ES" i="1"/>
              <a:t>F</a:t>
            </a:r>
            <a:r>
              <a:rPr lang="eu-ES" baseline="-25000"/>
              <a:t>L,</a:t>
            </a:r>
            <a:r>
              <a:rPr lang="eu-ES" baseline="-25000">
                <a:solidFill>
                  <a:srgbClr val="FF0000"/>
                </a:solidFill>
              </a:rPr>
              <a:t>K</a:t>
            </a:r>
            <a:r>
              <a:rPr lang="eu-ES"/>
              <a:t> = 10 · 9,8 = 98 N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/>
              <a:t>Zoruak kaxa sostengatzeko egiten duen indarra, </a:t>
            </a:r>
            <a:r>
              <a:rPr lang="eu-ES" i="1"/>
              <a:t>F</a:t>
            </a:r>
            <a:r>
              <a:rPr lang="eu-ES" baseline="-25000"/>
              <a:t>Z,</a:t>
            </a:r>
            <a:r>
              <a:rPr lang="eu-ES" baseline="-25000">
                <a:solidFill>
                  <a:srgbClr val="FF0000"/>
                </a:solidFill>
              </a:rPr>
              <a:t>K</a:t>
            </a:r>
            <a:r>
              <a:rPr lang="eu-ES" baseline="-25000"/>
              <a:t>.</a:t>
            </a:r>
            <a:r>
              <a:rPr lang="eu-ES"/>
              <a:t>= 98 N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/>
              <a:t>Kaxak zorurekin duen marruskadura indarra, </a:t>
            </a:r>
            <a:r>
              <a:rPr lang="eu-ES" i="1"/>
              <a:t>F</a:t>
            </a:r>
            <a:r>
              <a:rPr lang="eu-ES" baseline="-25000"/>
              <a:t>MARZ,</a:t>
            </a:r>
            <a:r>
              <a:rPr lang="eu-ES" baseline="-25000">
                <a:solidFill>
                  <a:srgbClr val="FF0000"/>
                </a:solidFill>
              </a:rPr>
              <a:t>K</a:t>
            </a:r>
            <a:r>
              <a:rPr lang="eu-ES"/>
              <a:t> = 40 N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/>
              <a:t>Sokak kaxa tiratzen duen indarra, </a:t>
            </a:r>
            <a:r>
              <a:rPr lang="eu-ES" i="1"/>
              <a:t>F</a:t>
            </a:r>
            <a:r>
              <a:rPr lang="eu-ES" baseline="-25000"/>
              <a:t>SO,</a:t>
            </a:r>
            <a:r>
              <a:rPr lang="eu-ES" baseline="-25000">
                <a:solidFill>
                  <a:srgbClr val="FF0000"/>
                </a:solidFill>
              </a:rPr>
              <a:t>K</a:t>
            </a:r>
            <a:endParaRPr lang="eu-ES">
              <a:solidFill>
                <a:srgbClr val="FF0000"/>
              </a:solidFill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484438" y="2781300"/>
            <a:ext cx="1655762" cy="360363"/>
            <a:chOff x="1565" y="1752"/>
            <a:chExt cx="1043" cy="227"/>
          </a:xfrm>
        </p:grpSpPr>
        <p:sp>
          <p:nvSpPr>
            <p:cNvPr id="30731" name="Line 16"/>
            <p:cNvSpPr>
              <a:spLocks noChangeShapeType="1"/>
            </p:cNvSpPr>
            <p:nvPr/>
          </p:nvSpPr>
          <p:spPr bwMode="auto">
            <a:xfrm>
              <a:off x="1565" y="1979"/>
              <a:ext cx="10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0732" name="Text Box 17"/>
            <p:cNvSpPr txBox="1">
              <a:spLocks noChangeArrowheads="1"/>
            </p:cNvSpPr>
            <p:nvPr/>
          </p:nvSpPr>
          <p:spPr bwMode="auto">
            <a:xfrm>
              <a:off x="1746" y="1752"/>
              <a:ext cx="40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F</a:t>
              </a:r>
              <a:r>
                <a:rPr lang="eu-ES" baseline="-25000"/>
                <a:t>SO,</a:t>
              </a:r>
              <a:r>
                <a:rPr lang="eu-ES" baseline="-25000">
                  <a:solidFill>
                    <a:srgbClr val="FF0000"/>
                  </a:solidFill>
                </a:rPr>
                <a:t>K</a:t>
              </a:r>
              <a:endParaRPr lang="eu-ES" i="1">
                <a:solidFill>
                  <a:srgbClr val="FF0000"/>
                </a:solidFill>
              </a:endParaRPr>
            </a:p>
          </p:txBody>
        </p:sp>
      </p:grpSp>
      <p:pic>
        <p:nvPicPr>
          <p:cNvPr id="20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4025912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53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2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253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25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25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25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25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25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4" grpId="0" animBg="1"/>
      <p:bldP spid="525315" grpId="0" build="p" animBg="1"/>
      <p:bldP spid="525326" grpId="0" build="p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2EEC97A-BEA7-FA48-9187-EBC88C5B1C94}" type="slidenum">
              <a:rPr lang="eu-ES" sz="1400">
                <a:latin typeface="Times" charset="0"/>
              </a:rPr>
              <a:pPr/>
              <a:t>48</a:t>
            </a:fld>
            <a:endParaRPr lang="eu-ES" sz="1400">
              <a:latin typeface="Times" charset="0"/>
            </a:endParaRPr>
          </a:p>
        </p:txBody>
      </p:sp>
      <p:sp>
        <p:nvSpPr>
          <p:cNvPr id="31750" name="AutoShape 2"/>
          <p:cNvSpPr>
            <a:spLocks noChangeArrowheads="1"/>
          </p:cNvSpPr>
          <p:nvPr/>
        </p:nvSpPr>
        <p:spPr bwMode="auto">
          <a:xfrm>
            <a:off x="211138" y="2703513"/>
            <a:ext cx="8664575" cy="1122362"/>
          </a:xfrm>
          <a:prstGeom prst="parallelogram">
            <a:avLst>
              <a:gd name="adj" fmla="val 192999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27363" name="Text Box 3"/>
          <p:cNvSpPr txBox="1">
            <a:spLocks noChangeArrowheads="1"/>
          </p:cNvSpPr>
          <p:nvPr/>
        </p:nvSpPr>
        <p:spPr bwMode="auto">
          <a:xfrm>
            <a:off x="219075" y="2938463"/>
            <a:ext cx="1349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rIns="180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MARZ,</a:t>
            </a:r>
            <a:r>
              <a:rPr lang="eu-ES" baseline="-25000">
                <a:solidFill>
                  <a:srgbClr val="FF0000"/>
                </a:solidFill>
              </a:rPr>
              <a:t>K</a:t>
            </a:r>
            <a:r>
              <a:rPr lang="eu-ES" i="1"/>
              <a:t> </a:t>
            </a:r>
            <a:r>
              <a:rPr lang="eu-ES"/>
              <a:t>= 40 N</a:t>
            </a:r>
          </a:p>
        </p:txBody>
      </p:sp>
      <p:sp>
        <p:nvSpPr>
          <p:cNvPr id="527365" name="Line 5"/>
          <p:cNvSpPr>
            <a:spLocks noChangeShapeType="1"/>
          </p:cNvSpPr>
          <p:nvPr/>
        </p:nvSpPr>
        <p:spPr bwMode="auto">
          <a:xfrm rot="16200000" flipV="1">
            <a:off x="1116807" y="2740819"/>
            <a:ext cx="0" cy="1144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27366" name="Text Box 6"/>
          <p:cNvSpPr txBox="1">
            <a:spLocks noChangeArrowheads="1"/>
          </p:cNvSpPr>
          <p:nvPr/>
        </p:nvSpPr>
        <p:spPr bwMode="auto">
          <a:xfrm>
            <a:off x="1568450" y="1268413"/>
            <a:ext cx="7354887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dirty="0"/>
              <a:t>Kaxari zer gertatuko litzaioke, pausagunetik abiatuz 60 N-eko indarrez 5 s-etan </a:t>
            </a:r>
          </a:p>
          <a:p>
            <a:pPr algn="ctr" eaLnBrk="1" hangingPunct="1"/>
            <a:r>
              <a:rPr lang="eu-ES" dirty="0"/>
              <a:t>tiratuko bagenu.</a:t>
            </a:r>
            <a:endParaRPr lang="eu-ES" sz="1400" i="1" dirty="0"/>
          </a:p>
        </p:txBody>
      </p:sp>
      <p:sp>
        <p:nvSpPr>
          <p:cNvPr id="527367" name="Text Box 7"/>
          <p:cNvSpPr txBox="1">
            <a:spLocks noChangeArrowheads="1"/>
          </p:cNvSpPr>
          <p:nvPr/>
        </p:nvSpPr>
        <p:spPr bwMode="auto">
          <a:xfrm>
            <a:off x="2798763" y="2728913"/>
            <a:ext cx="1246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SO,</a:t>
            </a:r>
            <a:r>
              <a:rPr lang="eu-ES" baseline="-25000">
                <a:solidFill>
                  <a:srgbClr val="FF0000"/>
                </a:solidFill>
              </a:rPr>
              <a:t>K</a:t>
            </a:r>
            <a:r>
              <a:rPr lang="eu-ES"/>
              <a:t>= 60 N</a:t>
            </a:r>
          </a:p>
        </p:txBody>
      </p:sp>
      <p:sp>
        <p:nvSpPr>
          <p:cNvPr id="527368" name="Line 8"/>
          <p:cNvSpPr>
            <a:spLocks noChangeShapeType="1"/>
          </p:cNvSpPr>
          <p:nvPr/>
        </p:nvSpPr>
        <p:spPr bwMode="auto">
          <a:xfrm rot="5400000" flipV="1">
            <a:off x="3363913" y="2247900"/>
            <a:ext cx="0" cy="172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27369" name="Text Box 9"/>
          <p:cNvSpPr txBox="1">
            <a:spLocks noChangeArrowheads="1"/>
          </p:cNvSpPr>
          <p:nvPr/>
        </p:nvSpPr>
        <p:spPr bwMode="auto">
          <a:xfrm>
            <a:off x="1689101" y="4305300"/>
            <a:ext cx="5622925" cy="11271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u-ES"/>
              <a:t>Eskuineranzko indarra ezkerreranzkoa baino handiagoa da. 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/>
              <a:t>Kaxa hasieran pausagunean dagoenez, 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/>
              <a:t>Eskuinerantz mugitzen hasiko da abiadura handiagotuz..</a:t>
            </a:r>
          </a:p>
        </p:txBody>
      </p:sp>
      <p:sp>
        <p:nvSpPr>
          <p:cNvPr id="52737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5738" y="1268413"/>
            <a:ext cx="1155700" cy="509587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sz="1200"/>
              <a:t>Mugimendua </a:t>
            </a:r>
          </a:p>
          <a:p>
            <a:pPr algn="ctr" eaLnBrk="1" hangingPunct="1"/>
            <a:r>
              <a:rPr lang="eu-ES" sz="1200"/>
              <a:t>simulatu</a:t>
            </a:r>
          </a:p>
        </p:txBody>
      </p:sp>
      <p:pic>
        <p:nvPicPr>
          <p:cNvPr id="15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1845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2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527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2736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27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27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27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527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273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7370"/>
                  </p:tgtEl>
                </p:cond>
              </p:nextCondLst>
            </p:seq>
          </p:childTnLst>
        </p:cTn>
      </p:par>
    </p:tnLst>
    <p:bldLst>
      <p:bldP spid="527363" grpId="0"/>
      <p:bldP spid="527365" grpId="0" animBg="1"/>
      <p:bldP spid="527366" grpId="0" animBg="1"/>
      <p:bldP spid="527367" grpId="0"/>
      <p:bldP spid="527367" grpId="1"/>
      <p:bldP spid="527368" grpId="0" animBg="1"/>
      <p:bldP spid="527368" grpId="1" animBg="1"/>
      <p:bldP spid="527369" grpId="0" build="p" animBg="1"/>
      <p:bldP spid="52737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A6E33B4-22E3-8146-BBBE-876C6C5E9000}" type="slidenum">
              <a:rPr lang="eu-ES" sz="1400">
                <a:latin typeface="Times" charset="0"/>
              </a:rPr>
              <a:pPr/>
              <a:t>49</a:t>
            </a:fld>
            <a:endParaRPr lang="eu-ES" sz="1400">
              <a:latin typeface="Times" charset="0"/>
            </a:endParaRPr>
          </a:p>
        </p:txBody>
      </p:sp>
      <p:sp>
        <p:nvSpPr>
          <p:cNvPr id="32772" name="AutoShape 2"/>
          <p:cNvSpPr>
            <a:spLocks noChangeArrowheads="1"/>
          </p:cNvSpPr>
          <p:nvPr/>
        </p:nvSpPr>
        <p:spPr bwMode="auto">
          <a:xfrm>
            <a:off x="211138" y="2703513"/>
            <a:ext cx="8664575" cy="1122362"/>
          </a:xfrm>
          <a:prstGeom prst="parallelogram">
            <a:avLst>
              <a:gd name="adj" fmla="val 192999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29411" name="Text Box 3"/>
          <p:cNvSpPr txBox="1">
            <a:spLocks noChangeArrowheads="1"/>
          </p:cNvSpPr>
          <p:nvPr/>
        </p:nvSpPr>
        <p:spPr bwMode="auto">
          <a:xfrm>
            <a:off x="107950" y="2938463"/>
            <a:ext cx="1349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rIns="180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MARZ,K</a:t>
            </a:r>
            <a:r>
              <a:rPr lang="eu-ES" i="1"/>
              <a:t> </a:t>
            </a:r>
            <a:r>
              <a:rPr lang="eu-ES"/>
              <a:t>= 40 N</a:t>
            </a:r>
          </a:p>
        </p:txBody>
      </p:sp>
      <p:sp>
        <p:nvSpPr>
          <p:cNvPr id="529413" name="Line 5"/>
          <p:cNvSpPr>
            <a:spLocks noChangeShapeType="1"/>
          </p:cNvSpPr>
          <p:nvPr/>
        </p:nvSpPr>
        <p:spPr bwMode="auto">
          <a:xfrm rot="16200000" flipV="1">
            <a:off x="1116807" y="2740819"/>
            <a:ext cx="0" cy="1144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29414" name="Text Box 6"/>
          <p:cNvSpPr txBox="1">
            <a:spLocks noChangeArrowheads="1"/>
          </p:cNvSpPr>
          <p:nvPr/>
        </p:nvSpPr>
        <p:spPr bwMode="auto">
          <a:xfrm>
            <a:off x="1689101" y="1291831"/>
            <a:ext cx="7366000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dirty="0"/>
              <a:t>Kaxari gertatuko litzaiokeena eztabaida ezazu, mugitzen ari den une horretatik, </a:t>
            </a:r>
          </a:p>
          <a:p>
            <a:pPr algn="ctr" eaLnBrk="1" hangingPunct="1"/>
            <a:r>
              <a:rPr lang="eu-ES" dirty="0"/>
              <a:t>40 N-eko indarrarekin tiratuko bagenu 5 s-etan.</a:t>
            </a:r>
            <a:endParaRPr lang="eu-ES" sz="1400" i="1" dirty="0"/>
          </a:p>
        </p:txBody>
      </p:sp>
      <p:sp>
        <p:nvSpPr>
          <p:cNvPr id="529415" name="Text Box 7"/>
          <p:cNvSpPr txBox="1">
            <a:spLocks noChangeArrowheads="1"/>
          </p:cNvSpPr>
          <p:nvPr/>
        </p:nvSpPr>
        <p:spPr bwMode="auto">
          <a:xfrm>
            <a:off x="2627313" y="2728913"/>
            <a:ext cx="1246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SO,K</a:t>
            </a:r>
            <a:r>
              <a:rPr lang="eu-ES"/>
              <a:t>= 40 N</a:t>
            </a:r>
          </a:p>
        </p:txBody>
      </p:sp>
      <p:sp>
        <p:nvSpPr>
          <p:cNvPr id="529416" name="Line 8"/>
          <p:cNvSpPr>
            <a:spLocks noChangeShapeType="1"/>
          </p:cNvSpPr>
          <p:nvPr/>
        </p:nvSpPr>
        <p:spPr bwMode="auto">
          <a:xfrm rot="5400000" flipV="1">
            <a:off x="3104357" y="2507456"/>
            <a:ext cx="0" cy="1208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2941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6375" y="1268413"/>
            <a:ext cx="1112838" cy="509587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sz="1200"/>
              <a:t>Mugimendua</a:t>
            </a:r>
          </a:p>
          <a:p>
            <a:pPr algn="ctr" eaLnBrk="1" hangingPunct="1"/>
            <a:r>
              <a:rPr lang="eu-ES" sz="1200"/>
              <a:t>simulatu</a:t>
            </a:r>
          </a:p>
        </p:txBody>
      </p:sp>
      <p:sp>
        <p:nvSpPr>
          <p:cNvPr id="529418" name="Text Box 10"/>
          <p:cNvSpPr txBox="1">
            <a:spLocks noChangeArrowheads="1"/>
          </p:cNvSpPr>
          <p:nvPr/>
        </p:nvSpPr>
        <p:spPr bwMode="auto">
          <a:xfrm>
            <a:off x="1229576" y="4305300"/>
            <a:ext cx="6645275" cy="11271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u-ES"/>
              <a:t>Eskuineranzko indarra eta ezkerreranzko indarra berdinak dira. 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/>
              <a:t>Indarren batura zero denez, kaxak bere mugimendua mantenduko luke 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/>
              <a:t>Abiadura berdinarekin eta lerro zuzenean 5 s-etan.</a:t>
            </a:r>
          </a:p>
        </p:txBody>
      </p:sp>
      <p:pic>
        <p:nvPicPr>
          <p:cNvPr id="13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3474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2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294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29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29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29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52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294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9417"/>
                  </p:tgtEl>
                </p:cond>
              </p:nextCondLst>
            </p:seq>
          </p:childTnLst>
        </p:cTn>
      </p:par>
    </p:tnLst>
    <p:bldLst>
      <p:bldP spid="529411" grpId="0"/>
      <p:bldP spid="529413" grpId="0" animBg="1"/>
      <p:bldP spid="529414" grpId="0" animBg="1"/>
      <p:bldP spid="529415" grpId="0"/>
      <p:bldP spid="529416" grpId="0" animBg="1"/>
      <p:bldP spid="529417" grpId="0" animBg="1"/>
      <p:bldP spid="529418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8F787F-14A6-4F4C-A484-EBF505EC62EC}" type="slidenum">
              <a:rPr lang="eu-ES" sz="1400">
                <a:latin typeface="Times" charset="0"/>
              </a:rPr>
              <a:pPr/>
              <a:t>5</a:t>
            </a:fld>
            <a:endParaRPr lang="eu-ES" sz="1400">
              <a:latin typeface="Times" charset="0"/>
            </a:endParaRPr>
          </a:p>
        </p:txBody>
      </p:sp>
      <p:sp>
        <p:nvSpPr>
          <p:cNvPr id="264195" name="Text Box 2"/>
          <p:cNvSpPr txBox="1">
            <a:spLocks noChangeArrowheads="1"/>
          </p:cNvSpPr>
          <p:nvPr/>
        </p:nvSpPr>
        <p:spPr bwMode="auto">
          <a:xfrm>
            <a:off x="331897" y="1139864"/>
            <a:ext cx="8534400" cy="4657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s-ES" sz="2000" b="1" dirty="0" err="1"/>
              <a:t>Salviati</a:t>
            </a:r>
            <a:r>
              <a:rPr lang="es-ES" sz="2000" b="1" dirty="0"/>
              <a:t>: “Estás, pues, seguro  de que se movería libremente según el declive?”</a:t>
            </a:r>
          </a:p>
          <a:p>
            <a:pPr>
              <a:lnSpc>
                <a:spcPct val="80000"/>
              </a:lnSpc>
            </a:pPr>
            <a:r>
              <a:rPr lang="es-ES" sz="2000" b="1" dirty="0" err="1"/>
              <a:t>Simplicio</a:t>
            </a:r>
            <a:r>
              <a:rPr lang="es-ES" sz="2000" b="1" dirty="0"/>
              <a:t>: </a:t>
            </a:r>
            <a:r>
              <a:rPr lang="es-ES" sz="2000" b="1" i="1" dirty="0"/>
              <a:t>“¿Quién lo duda?</a:t>
            </a:r>
            <a:r>
              <a:rPr lang="es-ES" sz="2000" b="1" dirty="0"/>
              <a:t>”</a:t>
            </a:r>
          </a:p>
          <a:p>
            <a:endParaRPr lang="es-ES" sz="2000" b="1" dirty="0"/>
          </a:p>
          <a:p>
            <a:pPr>
              <a:lnSpc>
                <a:spcPct val="80000"/>
              </a:lnSpc>
            </a:pPr>
            <a:r>
              <a:rPr lang="es-ES" sz="2000" b="1" dirty="0" err="1"/>
              <a:t>Salviati</a:t>
            </a:r>
            <a:r>
              <a:rPr lang="es-ES" sz="2000" b="1" dirty="0"/>
              <a:t>: “¿Y esto lo creerías no por que yo te lo digo (pues he intentado persuadirte de pensar lo contrario), sino por ti mismo, por tu propio juicio natural?”</a:t>
            </a:r>
          </a:p>
          <a:p>
            <a:pPr>
              <a:lnSpc>
                <a:spcPct val="80000"/>
              </a:lnSpc>
            </a:pPr>
            <a:r>
              <a:rPr lang="es-ES" sz="2000" b="1" dirty="0" err="1"/>
              <a:t>Simplicio</a:t>
            </a:r>
            <a:r>
              <a:rPr lang="es-ES" sz="2000" b="1" dirty="0"/>
              <a:t>: “</a:t>
            </a:r>
            <a:r>
              <a:rPr lang="es-ES" sz="2000" b="1" i="1" dirty="0"/>
              <a:t>Ahora veo tu juego; decías que creías esto para probarme y para intentar que pronunciase aquellas palabras con las cuales condenarme</a:t>
            </a:r>
            <a:r>
              <a:rPr lang="es-ES" sz="2000" b="1" dirty="0"/>
              <a:t>.”</a:t>
            </a:r>
          </a:p>
          <a:p>
            <a:endParaRPr lang="es-ES" sz="2000" b="1" dirty="0"/>
          </a:p>
          <a:p>
            <a:pPr>
              <a:lnSpc>
                <a:spcPct val="80000"/>
              </a:lnSpc>
            </a:pPr>
            <a:r>
              <a:rPr lang="es-ES" sz="2000" b="1" dirty="0" err="1"/>
              <a:t>Salviati</a:t>
            </a:r>
            <a:r>
              <a:rPr lang="es-ES" sz="2000" b="1" dirty="0"/>
              <a:t>: “Tienes razón, y ¿qué longitud y con qué velocidad se moverá la esfera?, pero ten en cuenta que he puesto  el ejemplo de una esfera perfectamente redonda, y un plano exquisitamente pulimentado, de tal forma que haya que descartar todos los impedimentos accidentales y externos. También habría que quitar los impedimentos originados por la resistencia del aire o de cualquier otro obstáculo causal, caso de que lo hubiera.”</a:t>
            </a:r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2898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1596EC5-5B6F-624A-9478-6D682CC027DB}" type="slidenum">
              <a:rPr lang="eu-ES" sz="1400">
                <a:latin typeface="Times" charset="0"/>
              </a:rPr>
              <a:pPr/>
              <a:t>50</a:t>
            </a:fld>
            <a:endParaRPr lang="eu-ES" sz="1400">
              <a:latin typeface="Times" charset="0"/>
            </a:endParaRPr>
          </a:p>
        </p:txBody>
      </p:sp>
      <p:sp>
        <p:nvSpPr>
          <p:cNvPr id="33799" name="AutoShape 2"/>
          <p:cNvSpPr>
            <a:spLocks noChangeArrowheads="1"/>
          </p:cNvSpPr>
          <p:nvPr/>
        </p:nvSpPr>
        <p:spPr bwMode="auto">
          <a:xfrm>
            <a:off x="211138" y="2703513"/>
            <a:ext cx="8664575" cy="1122362"/>
          </a:xfrm>
          <a:prstGeom prst="parallelogram">
            <a:avLst>
              <a:gd name="adj" fmla="val 192999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31459" name="Text Box 3"/>
          <p:cNvSpPr txBox="1">
            <a:spLocks noChangeArrowheads="1"/>
          </p:cNvSpPr>
          <p:nvPr/>
        </p:nvSpPr>
        <p:spPr bwMode="auto">
          <a:xfrm>
            <a:off x="127000" y="2565400"/>
            <a:ext cx="1349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rIns="180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MARZ;S</a:t>
            </a:r>
            <a:r>
              <a:rPr lang="eu-ES" i="1"/>
              <a:t> </a:t>
            </a:r>
            <a:r>
              <a:rPr lang="eu-ES"/>
              <a:t>= 40 N</a:t>
            </a:r>
          </a:p>
        </p:txBody>
      </p:sp>
      <p:sp>
        <p:nvSpPr>
          <p:cNvPr id="531460" name="Text Box 4"/>
          <p:cNvSpPr txBox="1">
            <a:spLocks noChangeArrowheads="1"/>
          </p:cNvSpPr>
          <p:nvPr/>
        </p:nvSpPr>
        <p:spPr bwMode="auto">
          <a:xfrm>
            <a:off x="2412382" y="1278594"/>
            <a:ext cx="4906612" cy="33855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dirty="0"/>
              <a:t>Kaxari zer gertatuko </a:t>
            </a:r>
            <a:r>
              <a:rPr lang="eu-ES" dirty="0" smtClean="0"/>
              <a:t>litzaioke </a:t>
            </a:r>
            <a:r>
              <a:rPr lang="eu-ES" dirty="0"/>
              <a:t>tiratzen uzten badugu. </a:t>
            </a:r>
          </a:p>
        </p:txBody>
      </p:sp>
      <p:sp>
        <p:nvSpPr>
          <p:cNvPr id="53146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6375" y="1268413"/>
            <a:ext cx="1112838" cy="509587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sz="1200"/>
              <a:t>Mugimendua</a:t>
            </a:r>
          </a:p>
          <a:p>
            <a:pPr algn="ctr" eaLnBrk="1" hangingPunct="1"/>
            <a:r>
              <a:rPr lang="eu-ES" sz="1200"/>
              <a:t>simulatu</a:t>
            </a:r>
          </a:p>
        </p:txBody>
      </p:sp>
      <p:sp>
        <p:nvSpPr>
          <p:cNvPr id="531462" name="Text Box 6"/>
          <p:cNvSpPr txBox="1">
            <a:spLocks noChangeArrowheads="1"/>
          </p:cNvSpPr>
          <p:nvPr/>
        </p:nvSpPr>
        <p:spPr bwMode="auto">
          <a:xfrm>
            <a:off x="1476375" y="4137599"/>
            <a:ext cx="6122987" cy="11271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u-ES"/>
              <a:t>Orain soilik mugimenduaren aurkako marruskadura indarra dago. 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/>
              <a:t>Kaxak denbora batean mugitzen jarraituko du, 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/>
              <a:t>baina abiadurak gutxiagotzen jarraituko du gelditu arte.</a:t>
            </a:r>
          </a:p>
        </p:txBody>
      </p:sp>
      <p:sp>
        <p:nvSpPr>
          <p:cNvPr id="531464" name="Line 8"/>
          <p:cNvSpPr>
            <a:spLocks noChangeShapeType="1"/>
          </p:cNvSpPr>
          <p:nvPr/>
        </p:nvSpPr>
        <p:spPr bwMode="auto">
          <a:xfrm rot="16200000" flipV="1">
            <a:off x="1116807" y="2740819"/>
            <a:ext cx="0" cy="1144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31468" name="Text Box 12"/>
          <p:cNvSpPr txBox="1">
            <a:spLocks noChangeArrowheads="1"/>
          </p:cNvSpPr>
          <p:nvPr/>
        </p:nvSpPr>
        <p:spPr bwMode="auto">
          <a:xfrm>
            <a:off x="2484438" y="2732088"/>
            <a:ext cx="1246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SO,K</a:t>
            </a:r>
            <a:r>
              <a:rPr lang="eu-ES"/>
              <a:t>= 40 N</a:t>
            </a:r>
          </a:p>
        </p:txBody>
      </p:sp>
      <p:sp>
        <p:nvSpPr>
          <p:cNvPr id="531469" name="Line 13"/>
          <p:cNvSpPr>
            <a:spLocks noChangeShapeType="1"/>
          </p:cNvSpPr>
          <p:nvPr/>
        </p:nvSpPr>
        <p:spPr bwMode="auto">
          <a:xfrm rot="5400000" flipV="1">
            <a:off x="3104357" y="2507456"/>
            <a:ext cx="0" cy="1208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pic>
        <p:nvPicPr>
          <p:cNvPr id="16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7804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3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14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31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31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31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53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531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1461"/>
                  </p:tgtEl>
                </p:cond>
              </p:nextCondLst>
            </p:seq>
          </p:childTnLst>
        </p:cTn>
      </p:par>
    </p:tnLst>
    <p:bldLst>
      <p:bldP spid="531459" grpId="0"/>
      <p:bldP spid="531460" grpId="0" animBg="1"/>
      <p:bldP spid="531461" grpId="0" animBg="1"/>
      <p:bldP spid="531462" grpId="0" build="p" animBg="1"/>
      <p:bldP spid="531464" grpId="0" animBg="1"/>
      <p:bldP spid="531468" grpId="0"/>
      <p:bldP spid="531469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11C5D59-1B8F-4A4C-9C40-B2C4BFB2F3BC}" type="slidenum">
              <a:rPr lang="eu-ES" sz="1400">
                <a:latin typeface="Times" charset="0"/>
              </a:rPr>
              <a:pPr/>
              <a:t>51</a:t>
            </a:fld>
            <a:endParaRPr lang="eu-ES" sz="1400">
              <a:latin typeface="Times" charset="0"/>
            </a:endParaRPr>
          </a:p>
        </p:txBody>
      </p:sp>
      <p:sp>
        <p:nvSpPr>
          <p:cNvPr id="533506" name="Text Box 2"/>
          <p:cNvSpPr txBox="1">
            <a:spLocks noChangeArrowheads="1"/>
          </p:cNvSpPr>
          <p:nvPr/>
        </p:nvSpPr>
        <p:spPr bwMode="auto">
          <a:xfrm>
            <a:off x="5015705" y="1355793"/>
            <a:ext cx="4128295" cy="107721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dirty="0"/>
              <a:t>Laranjarengan eragiten duten indarrak identifika eta marraz itzazu</a:t>
            </a:r>
          </a:p>
          <a:p>
            <a:pPr algn="ctr" eaLnBrk="1" hangingPunct="1"/>
            <a:r>
              <a:rPr lang="eu-ES" dirty="0"/>
              <a:t>eskuarekin ukipenean dagoenean eta igotzen denean.</a:t>
            </a:r>
            <a:endParaRPr lang="eu-ES" sz="1400" i="1" dirty="0"/>
          </a:p>
        </p:txBody>
      </p:sp>
      <p:sp>
        <p:nvSpPr>
          <p:cNvPr id="533507" name="Text Box 3"/>
          <p:cNvSpPr txBox="1">
            <a:spLocks noChangeArrowheads="1"/>
          </p:cNvSpPr>
          <p:nvPr/>
        </p:nvSpPr>
        <p:spPr bwMode="auto">
          <a:xfrm>
            <a:off x="5435600" y="5734050"/>
            <a:ext cx="1471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LU,LA</a:t>
            </a:r>
            <a:r>
              <a:rPr lang="eu-ES"/>
              <a:t>= 1,96 N</a:t>
            </a:r>
          </a:p>
        </p:txBody>
      </p:sp>
      <p:sp>
        <p:nvSpPr>
          <p:cNvPr id="533508" name="Text Box 4"/>
          <p:cNvSpPr txBox="1">
            <a:spLocks noChangeArrowheads="1"/>
          </p:cNvSpPr>
          <p:nvPr/>
        </p:nvSpPr>
        <p:spPr bwMode="auto">
          <a:xfrm>
            <a:off x="5364163" y="3860800"/>
            <a:ext cx="1422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ES,LA</a:t>
            </a:r>
            <a:r>
              <a:rPr lang="eu-ES"/>
              <a:t>&gt;1,96 N</a:t>
            </a:r>
          </a:p>
        </p:txBody>
      </p:sp>
      <p:sp>
        <p:nvSpPr>
          <p:cNvPr id="533510" name="Text Box 6"/>
          <p:cNvSpPr txBox="1">
            <a:spLocks noChangeArrowheads="1"/>
          </p:cNvSpPr>
          <p:nvPr/>
        </p:nvSpPr>
        <p:spPr bwMode="auto">
          <a:xfrm>
            <a:off x="4787900" y="2841387"/>
            <a:ext cx="4635169" cy="58477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u-ES" dirty="0"/>
              <a:t>Malabaristak bertikalki gorantz jaurtikitzen du 200 gramoko laranja bat.</a:t>
            </a:r>
            <a:endParaRPr lang="eu-ES" sz="1400" i="1" dirty="0"/>
          </a:p>
        </p:txBody>
      </p:sp>
      <p:sp>
        <p:nvSpPr>
          <p:cNvPr id="533511" name="Line 7"/>
          <p:cNvSpPr>
            <a:spLocks noChangeShapeType="1"/>
          </p:cNvSpPr>
          <p:nvPr/>
        </p:nvSpPr>
        <p:spPr bwMode="auto">
          <a:xfrm>
            <a:off x="6804025" y="5157788"/>
            <a:ext cx="0" cy="1063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33512" name="Line 8"/>
          <p:cNvSpPr>
            <a:spLocks noChangeShapeType="1"/>
          </p:cNvSpPr>
          <p:nvPr/>
        </p:nvSpPr>
        <p:spPr bwMode="auto">
          <a:xfrm flipV="1">
            <a:off x="6732588" y="3429000"/>
            <a:ext cx="0" cy="1787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33513" name="Text Box 9"/>
          <p:cNvSpPr txBox="1">
            <a:spLocks noChangeArrowheads="1"/>
          </p:cNvSpPr>
          <p:nvPr/>
        </p:nvSpPr>
        <p:spPr bwMode="auto">
          <a:xfrm>
            <a:off x="192088" y="1700213"/>
            <a:ext cx="4595812" cy="32797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>
                <a:cs typeface="Arial" charset="0"/>
              </a:rPr>
              <a:t>● </a:t>
            </a:r>
            <a:r>
              <a:rPr lang="eu-ES" i="1"/>
              <a:t>F</a:t>
            </a:r>
            <a:r>
              <a:rPr lang="eu-ES" baseline="-25000"/>
              <a:t>LU,LA</a:t>
            </a:r>
            <a:r>
              <a:rPr lang="eu-ES"/>
              <a:t>:</a:t>
            </a:r>
            <a:r>
              <a:rPr lang="eu-ES" baseline="-25000"/>
              <a:t> </a:t>
            </a:r>
            <a:r>
              <a:rPr lang="eu-ES"/>
              <a:t>Lurrak laranjari egiten dion indarra.</a:t>
            </a:r>
          </a:p>
          <a:p>
            <a:pPr algn="ctr" eaLnBrk="1" hangingPunct="1"/>
            <a:r>
              <a:rPr lang="eu-ES" i="1"/>
              <a:t>Grabitate indarra</a:t>
            </a:r>
          </a:p>
          <a:p>
            <a:pPr algn="ctr" eaLnBrk="1" hangingPunct="1"/>
            <a:r>
              <a:rPr lang="eu-ES" i="1"/>
              <a:t>F</a:t>
            </a:r>
            <a:r>
              <a:rPr lang="eu-ES" baseline="-25000"/>
              <a:t>LU,LA</a:t>
            </a:r>
            <a:r>
              <a:rPr lang="eu-ES"/>
              <a:t> = 0,2 · 9,8 = 1,96 N</a:t>
            </a:r>
          </a:p>
          <a:p>
            <a:pPr algn="ctr" eaLnBrk="1" hangingPunct="1"/>
            <a:endParaRPr lang="eu-ES"/>
          </a:p>
          <a:p>
            <a:pPr algn="ctr" eaLnBrk="1" hangingPunct="1"/>
            <a:r>
              <a:rPr lang="eu-ES">
                <a:cs typeface="Arial" charset="0"/>
              </a:rPr>
              <a:t>●</a:t>
            </a:r>
            <a:r>
              <a:rPr lang="eu-ES"/>
              <a:t> </a:t>
            </a:r>
            <a:r>
              <a:rPr lang="eu-ES" i="1"/>
              <a:t>F</a:t>
            </a:r>
            <a:r>
              <a:rPr lang="eu-ES" baseline="-25000"/>
              <a:t>ES,LA</a:t>
            </a:r>
            <a:r>
              <a:rPr lang="eu-ES"/>
              <a:t>: Eskuak laranjari egiten dion indarra.</a:t>
            </a:r>
          </a:p>
          <a:p>
            <a:pPr algn="ctr" eaLnBrk="1" hangingPunct="1"/>
            <a:r>
              <a:rPr lang="eu-ES" i="1"/>
              <a:t>Ukipen indarra</a:t>
            </a:r>
            <a:endParaRPr lang="eu-ES"/>
          </a:p>
          <a:p>
            <a:pPr algn="ctr" eaLnBrk="1" hangingPunct="1"/>
            <a:r>
              <a:rPr lang="eu-ES"/>
              <a:t>Laranjaren abiadura handiagotzen denez </a:t>
            </a:r>
          </a:p>
          <a:p>
            <a:pPr algn="ctr" eaLnBrk="1" hangingPunct="1"/>
            <a:r>
              <a:rPr lang="eu-ES"/>
              <a:t>indar hori lurraren erakarpena baino handiagoa da.</a:t>
            </a:r>
          </a:p>
          <a:p>
            <a:pPr algn="ctr" eaLnBrk="1" hangingPunct="1"/>
            <a:endParaRPr lang="eu-ES"/>
          </a:p>
          <a:p>
            <a:pPr algn="ctr" eaLnBrk="1" hangingPunct="1"/>
            <a:r>
              <a:rPr lang="eu-ES">
                <a:cs typeface="Arial" charset="0"/>
              </a:rPr>
              <a:t>● Airearekin duen marruskadura kontsideratzen badugu, </a:t>
            </a:r>
          </a:p>
          <a:p>
            <a:pPr algn="ctr" eaLnBrk="1" hangingPunct="1"/>
            <a:r>
              <a:rPr lang="eu-ES">
                <a:cs typeface="Arial" charset="0"/>
              </a:rPr>
              <a:t>marruskadura indar hori beheranzkoa da.</a:t>
            </a:r>
          </a:p>
        </p:txBody>
      </p:sp>
      <p:pic>
        <p:nvPicPr>
          <p:cNvPr id="12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2993999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533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3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335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33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33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335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53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3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335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335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335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335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533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3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335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335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506" grpId="0" animBg="1"/>
      <p:bldP spid="533507" grpId="0"/>
      <p:bldP spid="533508" grpId="0"/>
      <p:bldP spid="533510" grpId="0" animBg="1"/>
      <p:bldP spid="533510" grpId="1" animBg="1"/>
      <p:bldP spid="533511" grpId="0" animBg="1"/>
      <p:bldP spid="533512" grpId="0" animBg="1"/>
      <p:bldP spid="533513" grpId="0" build="p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5FA51E4-3F5A-2C42-9771-4532C0805070}" type="slidenum">
              <a:rPr lang="eu-ES" sz="1400">
                <a:latin typeface="Times" charset="0"/>
              </a:rPr>
              <a:pPr/>
              <a:t>52</a:t>
            </a:fld>
            <a:endParaRPr lang="eu-ES" sz="1400">
              <a:latin typeface="Times" charset="0"/>
            </a:endParaRPr>
          </a:p>
        </p:txBody>
      </p:sp>
      <p:sp>
        <p:nvSpPr>
          <p:cNvPr id="535554" name="Text Box 2"/>
          <p:cNvSpPr txBox="1">
            <a:spLocks noChangeArrowheads="1"/>
          </p:cNvSpPr>
          <p:nvPr/>
        </p:nvSpPr>
        <p:spPr bwMode="auto">
          <a:xfrm>
            <a:off x="422275" y="991614"/>
            <a:ext cx="8418513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dirty="0"/>
              <a:t>Igotzen ari den bitartean laranjarengan eragiten duten indarrak identifika eta marraz itzazu..</a:t>
            </a:r>
            <a:endParaRPr lang="eu-ES" sz="1400" i="1" dirty="0"/>
          </a:p>
        </p:txBody>
      </p:sp>
      <p:sp>
        <p:nvSpPr>
          <p:cNvPr id="535555" name="Text Box 3"/>
          <p:cNvSpPr txBox="1">
            <a:spLocks noChangeArrowheads="1"/>
          </p:cNvSpPr>
          <p:nvPr/>
        </p:nvSpPr>
        <p:spPr bwMode="auto">
          <a:xfrm>
            <a:off x="5292725" y="4005263"/>
            <a:ext cx="1471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LU,LA</a:t>
            </a:r>
            <a:r>
              <a:rPr lang="eu-ES"/>
              <a:t>= 1,96 N</a:t>
            </a:r>
          </a:p>
        </p:txBody>
      </p:sp>
      <p:pic>
        <p:nvPicPr>
          <p:cNvPr id="535556" name="Picture 4" descr="naranj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9EE6FF"/>
              </a:clrFrom>
              <a:clrTo>
                <a:srgbClr val="9EE6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525" y="3068638"/>
            <a:ext cx="6778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5557" name="Line 5"/>
          <p:cNvSpPr>
            <a:spLocks noChangeShapeType="1"/>
          </p:cNvSpPr>
          <p:nvPr/>
        </p:nvSpPr>
        <p:spPr bwMode="auto">
          <a:xfrm>
            <a:off x="6804025" y="3429000"/>
            <a:ext cx="0" cy="1063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35558" name="Text Box 6"/>
          <p:cNvSpPr txBox="1">
            <a:spLocks noChangeArrowheads="1"/>
          </p:cNvSpPr>
          <p:nvPr/>
        </p:nvSpPr>
        <p:spPr bwMode="auto">
          <a:xfrm>
            <a:off x="225425" y="1700213"/>
            <a:ext cx="4676775" cy="15684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>
                <a:cs typeface="Arial" charset="0"/>
              </a:rPr>
              <a:t>● </a:t>
            </a:r>
            <a:r>
              <a:rPr lang="eu-ES" i="1"/>
              <a:t>F</a:t>
            </a:r>
            <a:r>
              <a:rPr lang="eu-ES" baseline="-25000"/>
              <a:t>LU,LA</a:t>
            </a:r>
            <a:r>
              <a:rPr lang="eu-ES"/>
              <a:t>:</a:t>
            </a:r>
            <a:r>
              <a:rPr lang="eu-ES" baseline="-25000"/>
              <a:t> </a:t>
            </a:r>
            <a:r>
              <a:rPr lang="eu-ES"/>
              <a:t>Lurrak laranjari egiten dion indarra.</a:t>
            </a:r>
          </a:p>
          <a:p>
            <a:pPr algn="ctr" eaLnBrk="1" hangingPunct="1"/>
            <a:r>
              <a:rPr lang="eu-ES" i="1"/>
              <a:t>Grabitate indarra</a:t>
            </a:r>
          </a:p>
          <a:p>
            <a:pPr algn="ctr" eaLnBrk="1" hangingPunct="1"/>
            <a:r>
              <a:rPr lang="eu-ES" i="1"/>
              <a:t>F</a:t>
            </a:r>
            <a:r>
              <a:rPr lang="eu-ES" baseline="-25000"/>
              <a:t>LU,LA</a:t>
            </a:r>
            <a:r>
              <a:rPr lang="eu-ES"/>
              <a:t> = 0,2 · 9,8 = 1,96 N</a:t>
            </a:r>
          </a:p>
          <a:p>
            <a:pPr algn="ctr" eaLnBrk="1" hangingPunct="1"/>
            <a:endParaRPr lang="eu-ES"/>
          </a:p>
          <a:p>
            <a:pPr algn="ctr" eaLnBrk="1" hangingPunct="1"/>
            <a:r>
              <a:rPr lang="eu-ES">
                <a:cs typeface="Arial" charset="0"/>
              </a:rPr>
              <a:t>● Airearen marruskadura kontsideratzen badugu, </a:t>
            </a:r>
          </a:p>
          <a:p>
            <a:pPr algn="ctr" eaLnBrk="1" hangingPunct="1"/>
            <a:r>
              <a:rPr lang="eu-ES">
                <a:cs typeface="Arial" charset="0"/>
              </a:rPr>
              <a:t>marruskadura indar hori beheranzkoa da..</a:t>
            </a:r>
          </a:p>
        </p:txBody>
      </p:sp>
      <p:pic>
        <p:nvPicPr>
          <p:cNvPr id="9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356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53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3555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35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35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35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535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35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35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35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5554" grpId="0" animBg="1"/>
      <p:bldP spid="535555" grpId="0"/>
      <p:bldP spid="535557" grpId="0" animBg="1"/>
      <p:bldP spid="535558" grpId="0" build="p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3D1CC54-EF90-394B-B52C-7E4F4948A146}" type="slidenum">
              <a:rPr lang="eu-ES" sz="1400">
                <a:latin typeface="Times" charset="0"/>
              </a:rPr>
              <a:pPr/>
              <a:t>53</a:t>
            </a:fld>
            <a:endParaRPr lang="eu-ES" sz="1400">
              <a:latin typeface="Times" charset="0"/>
            </a:endParaRPr>
          </a:p>
        </p:txBody>
      </p:sp>
      <p:sp>
        <p:nvSpPr>
          <p:cNvPr id="537602" name="Text Box 2"/>
          <p:cNvSpPr txBox="1">
            <a:spLocks noChangeArrowheads="1"/>
          </p:cNvSpPr>
          <p:nvPr/>
        </p:nvSpPr>
        <p:spPr bwMode="auto">
          <a:xfrm>
            <a:off x="166688" y="1198256"/>
            <a:ext cx="8988425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dirty="0"/>
              <a:t>Ibilbidearen altura maximoan (puntu gorenean) dagoenean laranjarengan eragiten duten indarrak </a:t>
            </a:r>
          </a:p>
          <a:p>
            <a:pPr algn="ctr" eaLnBrk="1" hangingPunct="1"/>
            <a:r>
              <a:rPr lang="eu-ES" dirty="0"/>
              <a:t>identifika eta marraz itzazu, </a:t>
            </a:r>
            <a:r>
              <a:rPr lang="eu-ES" i="1" dirty="0"/>
              <a:t>v</a:t>
            </a:r>
            <a:r>
              <a:rPr lang="eu-ES" dirty="0"/>
              <a:t> = 0 izanik puntu horretan.</a:t>
            </a:r>
            <a:endParaRPr lang="eu-ES" sz="1400" i="1" dirty="0"/>
          </a:p>
        </p:txBody>
      </p:sp>
      <p:sp>
        <p:nvSpPr>
          <p:cNvPr id="537603" name="Text Box 3"/>
          <p:cNvSpPr txBox="1">
            <a:spLocks noChangeArrowheads="1"/>
          </p:cNvSpPr>
          <p:nvPr/>
        </p:nvSpPr>
        <p:spPr bwMode="auto">
          <a:xfrm>
            <a:off x="5292725" y="2740501"/>
            <a:ext cx="1471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LU,LA</a:t>
            </a:r>
            <a:r>
              <a:rPr lang="eu-ES"/>
              <a:t>= 1,96 N</a:t>
            </a:r>
          </a:p>
        </p:txBody>
      </p:sp>
      <p:pic>
        <p:nvPicPr>
          <p:cNvPr id="537604" name="Picture 4" descr="naranj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9EE6FF"/>
              </a:clrFrom>
              <a:clrTo>
                <a:srgbClr val="9EE6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525" y="1803876"/>
            <a:ext cx="6778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7605" name="Line 5"/>
          <p:cNvSpPr>
            <a:spLocks noChangeShapeType="1"/>
          </p:cNvSpPr>
          <p:nvPr/>
        </p:nvSpPr>
        <p:spPr bwMode="auto">
          <a:xfrm>
            <a:off x="6804025" y="2164238"/>
            <a:ext cx="0" cy="1063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37606" name="Text Box 6"/>
          <p:cNvSpPr txBox="1">
            <a:spLocks noChangeArrowheads="1"/>
          </p:cNvSpPr>
          <p:nvPr/>
        </p:nvSpPr>
        <p:spPr bwMode="auto">
          <a:xfrm>
            <a:off x="484188" y="2219801"/>
            <a:ext cx="4130675" cy="8350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>
                <a:cs typeface="Arial" charset="0"/>
              </a:rPr>
              <a:t>● </a:t>
            </a:r>
            <a:r>
              <a:rPr lang="eu-ES" i="1"/>
              <a:t>F</a:t>
            </a:r>
            <a:r>
              <a:rPr lang="eu-ES" baseline="-25000"/>
              <a:t>LU,LA</a:t>
            </a:r>
            <a:r>
              <a:rPr lang="eu-ES"/>
              <a:t>:</a:t>
            </a:r>
            <a:r>
              <a:rPr lang="eu-ES" baseline="-25000"/>
              <a:t> </a:t>
            </a:r>
            <a:r>
              <a:rPr lang="eu-ES"/>
              <a:t>Lurrak laranjari egiten dion indarra.</a:t>
            </a:r>
          </a:p>
          <a:p>
            <a:pPr algn="ctr" eaLnBrk="1" hangingPunct="1"/>
            <a:r>
              <a:rPr lang="eu-ES" i="1"/>
              <a:t>Grabitate indarra</a:t>
            </a:r>
          </a:p>
          <a:p>
            <a:pPr algn="ctr" eaLnBrk="1" hangingPunct="1"/>
            <a:r>
              <a:rPr lang="eu-ES" i="1"/>
              <a:t>F</a:t>
            </a:r>
            <a:r>
              <a:rPr lang="eu-ES" baseline="-25000"/>
              <a:t>LU,LA</a:t>
            </a:r>
            <a:r>
              <a:rPr lang="eu-ES"/>
              <a:t> = 0,2 · 9,8 = 1,96 N</a:t>
            </a:r>
          </a:p>
        </p:txBody>
      </p:sp>
      <p:pic>
        <p:nvPicPr>
          <p:cNvPr id="9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474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53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3760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37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37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37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537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37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02" grpId="0" animBg="1"/>
      <p:bldP spid="537603" grpId="0"/>
      <p:bldP spid="537605" grpId="0" animBg="1"/>
      <p:bldP spid="537606" grpId="0" build="p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Text Box 2"/>
          <p:cNvSpPr txBox="1">
            <a:spLocks noChangeArrowheads="1"/>
          </p:cNvSpPr>
          <p:nvPr/>
        </p:nvSpPr>
        <p:spPr bwMode="auto">
          <a:xfrm>
            <a:off x="461963" y="1010857"/>
            <a:ext cx="8337550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dirty="0"/>
              <a:t>Jaisten ari den bitartean laranjarengan eragiten duten indarrak marraz eta identifika itzazu.</a:t>
            </a:r>
            <a:endParaRPr lang="eu-ES" sz="1400" i="1" dirty="0"/>
          </a:p>
        </p:txBody>
      </p:sp>
      <p:sp>
        <p:nvSpPr>
          <p:cNvPr id="539651" name="Text Box 3"/>
          <p:cNvSpPr txBox="1">
            <a:spLocks noChangeArrowheads="1"/>
          </p:cNvSpPr>
          <p:nvPr/>
        </p:nvSpPr>
        <p:spPr bwMode="auto">
          <a:xfrm>
            <a:off x="5292725" y="4021138"/>
            <a:ext cx="1471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LU,LA</a:t>
            </a:r>
            <a:r>
              <a:rPr lang="eu-ES"/>
              <a:t>= 1,96 N</a:t>
            </a:r>
          </a:p>
        </p:txBody>
      </p:sp>
      <p:sp>
        <p:nvSpPr>
          <p:cNvPr id="539653" name="Line 5"/>
          <p:cNvSpPr>
            <a:spLocks noChangeShapeType="1"/>
          </p:cNvSpPr>
          <p:nvPr/>
        </p:nvSpPr>
        <p:spPr bwMode="auto">
          <a:xfrm>
            <a:off x="6804025" y="3444875"/>
            <a:ext cx="0" cy="1063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39654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5327650" cy="18129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>
                <a:cs typeface="Arial" charset="0"/>
              </a:rPr>
              <a:t>● </a:t>
            </a:r>
            <a:r>
              <a:rPr lang="eu-ES" i="1"/>
              <a:t>F</a:t>
            </a:r>
            <a:r>
              <a:rPr lang="eu-ES" baseline="-25000"/>
              <a:t>LU,LA</a:t>
            </a:r>
            <a:r>
              <a:rPr lang="eu-ES"/>
              <a:t>:</a:t>
            </a:r>
            <a:r>
              <a:rPr lang="eu-ES" baseline="-25000"/>
              <a:t> </a:t>
            </a:r>
            <a:r>
              <a:rPr lang="eu-ES"/>
              <a:t>Lurrak laranjari egiten dion indarra.</a:t>
            </a:r>
          </a:p>
          <a:p>
            <a:pPr algn="ctr" eaLnBrk="1" hangingPunct="1"/>
            <a:r>
              <a:rPr lang="eu-ES" i="1"/>
              <a:t>Grabitate indarra</a:t>
            </a:r>
          </a:p>
          <a:p>
            <a:pPr algn="ctr" eaLnBrk="1" hangingPunct="1"/>
            <a:r>
              <a:rPr lang="eu-ES" i="1"/>
              <a:t>F</a:t>
            </a:r>
            <a:r>
              <a:rPr lang="eu-ES" baseline="-25000"/>
              <a:t>LU,LA</a:t>
            </a:r>
            <a:r>
              <a:rPr lang="eu-ES"/>
              <a:t> = 0,2 · 9,8 = 1,96 N</a:t>
            </a:r>
          </a:p>
          <a:p>
            <a:pPr algn="ctr" eaLnBrk="1" hangingPunct="1"/>
            <a:endParaRPr lang="eu-ES"/>
          </a:p>
          <a:p>
            <a:pPr algn="ctr" eaLnBrk="1" hangingPunct="1"/>
            <a:r>
              <a:rPr lang="eu-ES">
                <a:cs typeface="Arial" charset="0"/>
              </a:rPr>
              <a:t>● Airearen marruskadura kontsideratzen badugu, marruskadura indar hiri goranzkoa izango da, hau da, laranjaren mugimenduaren aurkako noranzkoan.</a:t>
            </a:r>
          </a:p>
        </p:txBody>
      </p:sp>
      <p:pic>
        <p:nvPicPr>
          <p:cNvPr id="9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9670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3965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39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39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39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539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3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39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9650" grpId="0" animBg="1"/>
      <p:bldP spid="539651" grpId="0"/>
      <p:bldP spid="539653" grpId="0" animBg="1"/>
      <p:bldP spid="539654" grpId="0" build="p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EF4F05-708B-BB47-BBDC-1F9A1C44D2A3}" type="slidenum">
              <a:rPr lang="eu-ES" sz="1400">
                <a:latin typeface="Times" charset="0"/>
              </a:rPr>
              <a:pPr/>
              <a:t>55</a:t>
            </a:fld>
            <a:endParaRPr lang="eu-ES" sz="1400">
              <a:latin typeface="Times" charset="0"/>
            </a:endParaRPr>
          </a:p>
        </p:txBody>
      </p:sp>
      <p:sp>
        <p:nvSpPr>
          <p:cNvPr id="541698" name="Text Box 2"/>
          <p:cNvSpPr txBox="1">
            <a:spLocks noChangeArrowheads="1"/>
          </p:cNvSpPr>
          <p:nvPr/>
        </p:nvSpPr>
        <p:spPr bwMode="auto">
          <a:xfrm>
            <a:off x="958850" y="1440656"/>
            <a:ext cx="3190875" cy="3762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sz="1800" b="1">
                <a:solidFill>
                  <a:srgbClr val="3333CC"/>
                </a:solidFill>
              </a:rPr>
              <a:t>Mugimenduaren simulazioa</a:t>
            </a:r>
            <a:endParaRPr lang="eu-ES" sz="1800" b="1" i="1">
              <a:solidFill>
                <a:srgbClr val="3333CC"/>
              </a:solidFill>
            </a:endParaRPr>
          </a:p>
        </p:txBody>
      </p:sp>
      <p:sp>
        <p:nvSpPr>
          <p:cNvPr id="541699" name="Text Box 3"/>
          <p:cNvSpPr txBox="1">
            <a:spLocks noChangeArrowheads="1"/>
          </p:cNvSpPr>
          <p:nvPr/>
        </p:nvSpPr>
        <p:spPr bwMode="auto">
          <a:xfrm>
            <a:off x="231775" y="2644775"/>
            <a:ext cx="3917950" cy="13239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Laranjaren mugimenduaren adierazpena </a:t>
            </a:r>
          </a:p>
          <a:p>
            <a:pPr algn="ctr" eaLnBrk="1" hangingPunct="1"/>
            <a:r>
              <a:rPr lang="eu-ES"/>
              <a:t>eta eragiten duten indarren adierazpena</a:t>
            </a:r>
          </a:p>
          <a:p>
            <a:pPr algn="ctr" eaLnBrk="1" hangingPunct="1"/>
            <a:r>
              <a:rPr lang="eu-ES"/>
              <a:t>Hobe beha dezagun</a:t>
            </a:r>
          </a:p>
          <a:p>
            <a:pPr algn="ctr" eaLnBrk="1" hangingPunct="1"/>
            <a:r>
              <a:rPr lang="eu-ES"/>
              <a:t>Mugimendu guztiak errealitatean baino </a:t>
            </a:r>
          </a:p>
          <a:p>
            <a:pPr algn="ctr" eaLnBrk="1" hangingPunct="1"/>
            <a:r>
              <a:rPr lang="eu-ES"/>
              <a:t>motelagoak izango dira.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443663" y="4508500"/>
            <a:ext cx="677862" cy="1423988"/>
            <a:chOff x="3520" y="2840"/>
            <a:chExt cx="427" cy="897"/>
          </a:xfrm>
        </p:grpSpPr>
        <p:pic>
          <p:nvPicPr>
            <p:cNvPr id="284721" name="Picture 5" descr="naranja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9EE6FF"/>
                </a:clrFrom>
                <a:clrTo>
                  <a:srgbClr val="9EE6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0" y="2840"/>
              <a:ext cx="427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4722" name="Line 6"/>
            <p:cNvSpPr>
              <a:spLocks noChangeShapeType="1"/>
            </p:cNvSpPr>
            <p:nvPr/>
          </p:nvSpPr>
          <p:spPr bwMode="auto">
            <a:xfrm>
              <a:off x="3733" y="3067"/>
              <a:ext cx="0" cy="67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443663" y="188913"/>
            <a:ext cx="677862" cy="1423987"/>
            <a:chOff x="4630" y="119"/>
            <a:chExt cx="427" cy="897"/>
          </a:xfrm>
        </p:grpSpPr>
        <p:pic>
          <p:nvPicPr>
            <p:cNvPr id="284716" name="Picture 12" descr="naranja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9EE6FF"/>
                </a:clrFrom>
                <a:clrTo>
                  <a:srgbClr val="9EE6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0" y="119"/>
              <a:ext cx="427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4717" name="Line 13"/>
            <p:cNvSpPr>
              <a:spLocks noChangeShapeType="1"/>
            </p:cNvSpPr>
            <p:nvPr/>
          </p:nvSpPr>
          <p:spPr bwMode="auto">
            <a:xfrm>
              <a:off x="4843" y="346"/>
              <a:ext cx="0" cy="67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6443663" y="908050"/>
            <a:ext cx="677862" cy="1423988"/>
            <a:chOff x="4630" y="119"/>
            <a:chExt cx="427" cy="897"/>
          </a:xfrm>
        </p:grpSpPr>
        <p:pic>
          <p:nvPicPr>
            <p:cNvPr id="284714" name="Picture 15" descr="naranja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9EE6FF"/>
                </a:clrFrom>
                <a:clrTo>
                  <a:srgbClr val="9EE6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0" y="119"/>
              <a:ext cx="427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4715" name="Line 16"/>
            <p:cNvSpPr>
              <a:spLocks noChangeShapeType="1"/>
            </p:cNvSpPr>
            <p:nvPr/>
          </p:nvSpPr>
          <p:spPr bwMode="auto">
            <a:xfrm>
              <a:off x="4843" y="346"/>
              <a:ext cx="0" cy="67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6443663" y="1628775"/>
            <a:ext cx="677862" cy="1423988"/>
            <a:chOff x="4630" y="119"/>
            <a:chExt cx="427" cy="897"/>
          </a:xfrm>
        </p:grpSpPr>
        <p:pic>
          <p:nvPicPr>
            <p:cNvPr id="284712" name="Picture 18" descr="naranja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9EE6FF"/>
                </a:clrFrom>
                <a:clrTo>
                  <a:srgbClr val="9EE6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0" y="119"/>
              <a:ext cx="427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4713" name="Line 19"/>
            <p:cNvSpPr>
              <a:spLocks noChangeShapeType="1"/>
            </p:cNvSpPr>
            <p:nvPr/>
          </p:nvSpPr>
          <p:spPr bwMode="auto">
            <a:xfrm>
              <a:off x="4843" y="346"/>
              <a:ext cx="0" cy="67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6443663" y="2349500"/>
            <a:ext cx="677862" cy="1423988"/>
            <a:chOff x="4630" y="119"/>
            <a:chExt cx="427" cy="897"/>
          </a:xfrm>
        </p:grpSpPr>
        <p:pic>
          <p:nvPicPr>
            <p:cNvPr id="284710" name="Picture 21" descr="naranja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9EE6FF"/>
                </a:clrFrom>
                <a:clrTo>
                  <a:srgbClr val="9EE6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0" y="119"/>
              <a:ext cx="427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4711" name="Line 22"/>
            <p:cNvSpPr>
              <a:spLocks noChangeShapeType="1"/>
            </p:cNvSpPr>
            <p:nvPr/>
          </p:nvSpPr>
          <p:spPr bwMode="auto">
            <a:xfrm>
              <a:off x="4843" y="346"/>
              <a:ext cx="0" cy="67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6443663" y="3068638"/>
            <a:ext cx="677862" cy="1423987"/>
            <a:chOff x="4630" y="119"/>
            <a:chExt cx="427" cy="897"/>
          </a:xfrm>
        </p:grpSpPr>
        <p:pic>
          <p:nvPicPr>
            <p:cNvPr id="284708" name="Picture 24" descr="naranja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9EE6FF"/>
                </a:clrFrom>
                <a:clrTo>
                  <a:srgbClr val="9EE6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0" y="119"/>
              <a:ext cx="427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4709" name="Line 25"/>
            <p:cNvSpPr>
              <a:spLocks noChangeShapeType="1"/>
            </p:cNvSpPr>
            <p:nvPr/>
          </p:nvSpPr>
          <p:spPr bwMode="auto">
            <a:xfrm>
              <a:off x="4843" y="346"/>
              <a:ext cx="0" cy="67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6443663" y="3789363"/>
            <a:ext cx="677862" cy="1423987"/>
            <a:chOff x="4630" y="119"/>
            <a:chExt cx="427" cy="897"/>
          </a:xfrm>
        </p:grpSpPr>
        <p:pic>
          <p:nvPicPr>
            <p:cNvPr id="284706" name="Picture 27" descr="naranja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9EE6FF"/>
                </a:clrFrom>
                <a:clrTo>
                  <a:srgbClr val="9EE6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0" y="119"/>
              <a:ext cx="427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4707" name="Line 28"/>
            <p:cNvSpPr>
              <a:spLocks noChangeShapeType="1"/>
            </p:cNvSpPr>
            <p:nvPr/>
          </p:nvSpPr>
          <p:spPr bwMode="auto">
            <a:xfrm>
              <a:off x="4843" y="346"/>
              <a:ext cx="0" cy="67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6443663" y="4508500"/>
            <a:ext cx="677862" cy="1423988"/>
            <a:chOff x="4630" y="119"/>
            <a:chExt cx="427" cy="897"/>
          </a:xfrm>
        </p:grpSpPr>
        <p:pic>
          <p:nvPicPr>
            <p:cNvPr id="284704" name="Picture 30" descr="naranja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9EE6FF"/>
                </a:clrFrom>
                <a:clrTo>
                  <a:srgbClr val="9EE6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0" y="119"/>
              <a:ext cx="427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4705" name="Line 31"/>
            <p:cNvSpPr>
              <a:spLocks noChangeShapeType="1"/>
            </p:cNvSpPr>
            <p:nvPr/>
          </p:nvSpPr>
          <p:spPr bwMode="auto">
            <a:xfrm>
              <a:off x="4843" y="346"/>
              <a:ext cx="0" cy="67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6443663" y="5229225"/>
            <a:ext cx="677862" cy="1423988"/>
            <a:chOff x="4630" y="119"/>
            <a:chExt cx="427" cy="897"/>
          </a:xfrm>
        </p:grpSpPr>
        <p:pic>
          <p:nvPicPr>
            <p:cNvPr id="284702" name="Picture 33" descr="naranja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9EE6FF"/>
                </a:clrFrom>
                <a:clrTo>
                  <a:srgbClr val="9EE6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0" y="119"/>
              <a:ext cx="427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4703" name="Line 34"/>
            <p:cNvSpPr>
              <a:spLocks noChangeShapeType="1"/>
            </p:cNvSpPr>
            <p:nvPr/>
          </p:nvSpPr>
          <p:spPr bwMode="auto">
            <a:xfrm>
              <a:off x="4843" y="346"/>
              <a:ext cx="0" cy="67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12" name="Group 35"/>
          <p:cNvGrpSpPr>
            <a:grpSpLocks/>
          </p:cNvGrpSpPr>
          <p:nvPr/>
        </p:nvGrpSpPr>
        <p:grpSpPr bwMode="auto">
          <a:xfrm>
            <a:off x="6443663" y="3789363"/>
            <a:ext cx="677862" cy="1423987"/>
            <a:chOff x="3520" y="2840"/>
            <a:chExt cx="427" cy="897"/>
          </a:xfrm>
        </p:grpSpPr>
        <p:pic>
          <p:nvPicPr>
            <p:cNvPr id="284700" name="Picture 36" descr="naranja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9EE6FF"/>
                </a:clrFrom>
                <a:clrTo>
                  <a:srgbClr val="9EE6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0" y="2840"/>
              <a:ext cx="427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4701" name="Line 37"/>
            <p:cNvSpPr>
              <a:spLocks noChangeShapeType="1"/>
            </p:cNvSpPr>
            <p:nvPr/>
          </p:nvSpPr>
          <p:spPr bwMode="auto">
            <a:xfrm>
              <a:off x="3733" y="3067"/>
              <a:ext cx="0" cy="67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13" name="Group 38"/>
          <p:cNvGrpSpPr>
            <a:grpSpLocks/>
          </p:cNvGrpSpPr>
          <p:nvPr/>
        </p:nvGrpSpPr>
        <p:grpSpPr bwMode="auto">
          <a:xfrm>
            <a:off x="6443663" y="3068638"/>
            <a:ext cx="677862" cy="1423987"/>
            <a:chOff x="3520" y="2840"/>
            <a:chExt cx="427" cy="897"/>
          </a:xfrm>
        </p:grpSpPr>
        <p:pic>
          <p:nvPicPr>
            <p:cNvPr id="284698" name="Picture 39" descr="naranja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9EE6FF"/>
                </a:clrFrom>
                <a:clrTo>
                  <a:srgbClr val="9EE6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0" y="2840"/>
              <a:ext cx="427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4699" name="Line 40"/>
            <p:cNvSpPr>
              <a:spLocks noChangeShapeType="1"/>
            </p:cNvSpPr>
            <p:nvPr/>
          </p:nvSpPr>
          <p:spPr bwMode="auto">
            <a:xfrm>
              <a:off x="3733" y="3067"/>
              <a:ext cx="0" cy="67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14" name="Group 41"/>
          <p:cNvGrpSpPr>
            <a:grpSpLocks/>
          </p:cNvGrpSpPr>
          <p:nvPr/>
        </p:nvGrpSpPr>
        <p:grpSpPr bwMode="auto">
          <a:xfrm>
            <a:off x="6443663" y="2349500"/>
            <a:ext cx="677862" cy="1423988"/>
            <a:chOff x="3520" y="2840"/>
            <a:chExt cx="427" cy="897"/>
          </a:xfrm>
        </p:grpSpPr>
        <p:pic>
          <p:nvPicPr>
            <p:cNvPr id="284696" name="Picture 42" descr="naranja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9EE6FF"/>
                </a:clrFrom>
                <a:clrTo>
                  <a:srgbClr val="9EE6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0" y="2840"/>
              <a:ext cx="427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4697" name="Line 43"/>
            <p:cNvSpPr>
              <a:spLocks noChangeShapeType="1"/>
            </p:cNvSpPr>
            <p:nvPr/>
          </p:nvSpPr>
          <p:spPr bwMode="auto">
            <a:xfrm>
              <a:off x="3733" y="3067"/>
              <a:ext cx="0" cy="67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6443663" y="1628775"/>
            <a:ext cx="677862" cy="1423988"/>
            <a:chOff x="3520" y="2840"/>
            <a:chExt cx="427" cy="897"/>
          </a:xfrm>
        </p:grpSpPr>
        <p:pic>
          <p:nvPicPr>
            <p:cNvPr id="284694" name="Picture 45" descr="naranja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9EE6FF"/>
                </a:clrFrom>
                <a:clrTo>
                  <a:srgbClr val="9EE6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0" y="2840"/>
              <a:ext cx="427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4695" name="Line 46"/>
            <p:cNvSpPr>
              <a:spLocks noChangeShapeType="1"/>
            </p:cNvSpPr>
            <p:nvPr/>
          </p:nvSpPr>
          <p:spPr bwMode="auto">
            <a:xfrm>
              <a:off x="3733" y="3067"/>
              <a:ext cx="0" cy="67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16" name="Group 47"/>
          <p:cNvGrpSpPr>
            <a:grpSpLocks/>
          </p:cNvGrpSpPr>
          <p:nvPr/>
        </p:nvGrpSpPr>
        <p:grpSpPr bwMode="auto">
          <a:xfrm>
            <a:off x="6443663" y="908050"/>
            <a:ext cx="677862" cy="1423988"/>
            <a:chOff x="3520" y="2840"/>
            <a:chExt cx="427" cy="897"/>
          </a:xfrm>
        </p:grpSpPr>
        <p:pic>
          <p:nvPicPr>
            <p:cNvPr id="284692" name="Picture 48" descr="naranja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9EE6FF"/>
                </a:clrFrom>
                <a:clrTo>
                  <a:srgbClr val="9EE6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0" y="2840"/>
              <a:ext cx="427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4693" name="Line 49"/>
            <p:cNvSpPr>
              <a:spLocks noChangeShapeType="1"/>
            </p:cNvSpPr>
            <p:nvPr/>
          </p:nvSpPr>
          <p:spPr bwMode="auto">
            <a:xfrm>
              <a:off x="3733" y="3067"/>
              <a:ext cx="0" cy="67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pic>
        <p:nvPicPr>
          <p:cNvPr id="52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2033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1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41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41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41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4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L 3.05556E-6 -0.10486 " pathEditMode="relative" rAng="0" ptsTypes="AA">
                                      <p:cBhvr>
                                        <p:cTn id="33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L 3.05556E-6 -0.10486 " pathEditMode="relative" ptsTypes="AA">
                                      <p:cBhvr>
                                        <p:cTn id="40" dur="6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4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L 3.05556E-6 -0.10486 " pathEditMode="relative" ptsTypes="AA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4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L 3.05556E-6 -0.10486 " pathEditMode="relative" ptsTypes="AA">
                                      <p:cBhvr>
                                        <p:cTn id="54" dur="16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L 3.05556E-6 -0.10486 " pathEditMode="relative" ptsTypes="AA">
                                      <p:cBhvr>
                                        <p:cTn id="6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6200"/>
                            </p:stCondLst>
                            <p:childTnLst>
                              <p:par>
                                <p:cTn id="6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L 3.05556E-6 -0.10486 " pathEditMode="relative" ptsTypes="AA">
                                      <p:cBhvr>
                                        <p:cTn id="68" dur="2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8400"/>
                            </p:stCondLst>
                            <p:childTnLst>
                              <p:par>
                                <p:cTn id="7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59259E-6 L -5.55556E-7 0.10486 " pathEditMode="relative" ptsTypes="AA">
                                      <p:cBhvr>
                                        <p:cTn id="75" dur="2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600"/>
                            </p:stCondLst>
                            <p:childTnLst>
                              <p:par>
                                <p:cTn id="7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59259E-6 L -5.55556E-7 0.10486 " pathEditMode="relative" ptsTypes="AA">
                                      <p:cBhvr>
                                        <p:cTn id="8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2600"/>
                            </p:stCondLst>
                            <p:childTnLst>
                              <p:par>
                                <p:cTn id="8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59259E-6 L -5.55556E-7 0.10486 " pathEditMode="relative" ptsTypes="AA">
                                      <p:cBhvr>
                                        <p:cTn id="89" dur="16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4200"/>
                            </p:stCondLst>
                            <p:childTnLst>
                              <p:par>
                                <p:cTn id="9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59259E-6 L -5.55556E-7 0.10486 " pathEditMode="relative" ptsTypes="AA">
                                      <p:cBhvr>
                                        <p:cTn id="9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5200"/>
                            </p:stCondLst>
                            <p:childTnLst>
                              <p:par>
                                <p:cTn id="9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59259E-6 L -5.55556E-7 0.10486 " pathEditMode="relative" ptsTypes="AA">
                                      <p:cBhvr>
                                        <p:cTn id="103" dur="6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5800"/>
                            </p:stCondLst>
                            <p:childTnLst>
                              <p:par>
                                <p:cTn id="10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59259E-6 L -5.55556E-7 0.10486 " pathEditMode="relative" ptsTypes="AA">
                                      <p:cBhvr>
                                        <p:cTn id="110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6200"/>
                            </p:stCondLst>
                            <p:childTnLst>
                              <p:par>
                                <p:cTn id="1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59259E-6 L -5.55556E-7 0.10486 " pathEditMode="relative" ptsTypes="AA">
                                      <p:cBhvr>
                                        <p:cTn id="117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0023 L 2.77778E-7 0.24283 " pathEditMode="relative" rAng="0" ptsTypes="AA">
                                      <p:cBhvr>
                                        <p:cTn id="124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1698" grpId="0" animBg="1"/>
      <p:bldP spid="541699" grpId="0" build="p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AFB0C3-3E5F-5041-9986-255966B8387A}" type="slidenum">
              <a:rPr lang="eu-ES" sz="1400">
                <a:latin typeface="Times" charset="0"/>
              </a:rPr>
              <a:pPr/>
              <a:t>56</a:t>
            </a:fld>
            <a:endParaRPr lang="eu-ES" sz="1400">
              <a:latin typeface="Times" charset="0"/>
            </a:endParaRPr>
          </a:p>
        </p:txBody>
      </p:sp>
      <p:sp>
        <p:nvSpPr>
          <p:cNvPr id="543746" name="Text Box 2"/>
          <p:cNvSpPr txBox="1">
            <a:spLocks noChangeArrowheads="1"/>
          </p:cNvSpPr>
          <p:nvPr/>
        </p:nvSpPr>
        <p:spPr bwMode="auto">
          <a:xfrm>
            <a:off x="5292725" y="5734050"/>
            <a:ext cx="1471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LU,LA</a:t>
            </a:r>
            <a:r>
              <a:rPr lang="eu-ES"/>
              <a:t>= 1,96 N</a:t>
            </a:r>
          </a:p>
        </p:txBody>
      </p:sp>
      <p:sp>
        <p:nvSpPr>
          <p:cNvPr id="543747" name="Text Box 3"/>
          <p:cNvSpPr txBox="1">
            <a:spLocks noChangeArrowheads="1"/>
          </p:cNvSpPr>
          <p:nvPr/>
        </p:nvSpPr>
        <p:spPr bwMode="auto">
          <a:xfrm>
            <a:off x="5237163" y="3860800"/>
            <a:ext cx="1422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ES,LA</a:t>
            </a:r>
            <a:r>
              <a:rPr lang="eu-ES"/>
              <a:t>&gt;1,96 N</a:t>
            </a:r>
          </a:p>
        </p:txBody>
      </p:sp>
      <p:sp>
        <p:nvSpPr>
          <p:cNvPr id="543749" name="Line 5"/>
          <p:cNvSpPr>
            <a:spLocks noChangeShapeType="1"/>
          </p:cNvSpPr>
          <p:nvPr/>
        </p:nvSpPr>
        <p:spPr bwMode="auto">
          <a:xfrm>
            <a:off x="6804025" y="5157788"/>
            <a:ext cx="0" cy="1063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43750" name="Line 6"/>
          <p:cNvSpPr>
            <a:spLocks noChangeShapeType="1"/>
          </p:cNvSpPr>
          <p:nvPr/>
        </p:nvSpPr>
        <p:spPr bwMode="auto">
          <a:xfrm flipV="1">
            <a:off x="6732588" y="3429000"/>
            <a:ext cx="0" cy="1787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43751" name="Text Box 7"/>
          <p:cNvSpPr txBox="1">
            <a:spLocks noChangeArrowheads="1"/>
          </p:cNvSpPr>
          <p:nvPr/>
        </p:nvSpPr>
        <p:spPr bwMode="auto">
          <a:xfrm>
            <a:off x="788988" y="966788"/>
            <a:ext cx="7724775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dirty="0"/>
              <a:t>Lehen urratsean izango ote den indarren baturaren balioa baiets ezazu..</a:t>
            </a:r>
          </a:p>
          <a:p>
            <a:pPr algn="ctr" eaLnBrk="1" hangingPunct="1"/>
            <a:r>
              <a:rPr lang="eu-ES" dirty="0"/>
              <a:t> urrats horretan </a:t>
            </a:r>
            <a:r>
              <a:rPr lang="eu-ES" dirty="0">
                <a:hlinkClick r:id="rId3"/>
              </a:rPr>
              <a:t>dinamikaren lehen legea </a:t>
            </a:r>
            <a:r>
              <a:rPr lang="eu-ES" dirty="0"/>
              <a:t>(</a:t>
            </a:r>
            <a:r>
              <a:rPr lang="eu-ES" dirty="0">
                <a:hlinkClick r:id="rId4"/>
              </a:rPr>
              <a:t>2 bideoa</a:t>
            </a:r>
            <a:r>
              <a:rPr lang="eu-ES" dirty="0"/>
              <a:t>) aplika daitekeen adieraz ezazu.</a:t>
            </a:r>
          </a:p>
        </p:txBody>
      </p:sp>
      <p:sp>
        <p:nvSpPr>
          <p:cNvPr id="543752" name="Text Box 8"/>
          <p:cNvSpPr txBox="1">
            <a:spLocks noChangeArrowheads="1"/>
          </p:cNvSpPr>
          <p:nvPr/>
        </p:nvSpPr>
        <p:spPr bwMode="auto">
          <a:xfrm>
            <a:off x="584200" y="1557338"/>
            <a:ext cx="4721225" cy="21971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u-ES"/>
              <a:t>Laranja ez dago orekan, ez baitago pausagunean 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/>
              <a:t>ez baita abiadura konstantearekin igotzen.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 sz="1700" b="1">
                <a:solidFill>
                  <a:srgbClr val="CC3300"/>
                </a:solidFill>
              </a:rPr>
              <a:t>Ezin da aplikatu dinamikaren lehen legea</a:t>
            </a:r>
            <a:r>
              <a:rPr lang="eu-ES"/>
              <a:t>.</a:t>
            </a:r>
          </a:p>
          <a:p>
            <a:pPr algn="ctr" eaLnBrk="1" hangingPunct="1"/>
            <a:endParaRPr lang="eu-ES"/>
          </a:p>
          <a:p>
            <a:pPr algn="ctr" eaLnBrk="1" hangingPunct="1">
              <a:lnSpc>
                <a:spcPct val="130000"/>
              </a:lnSpc>
            </a:pPr>
            <a:r>
              <a:rPr lang="eu-ES"/>
              <a:t>Indarren batura gorantz zuzenduta dago.</a:t>
            </a:r>
          </a:p>
          <a:p>
            <a:pPr algn="ctr" eaLnBrk="1" hangingPunct="1"/>
            <a:r>
              <a:rPr lang="eu-ES"/>
              <a:t> Eskuak laranjari egiten dion indarra</a:t>
            </a:r>
          </a:p>
          <a:p>
            <a:pPr algn="ctr" eaLnBrk="1" hangingPunct="1"/>
            <a:r>
              <a:rPr lang="eu-ES"/>
              <a:t> lurrak laranjari egiten diona baina handiagoa da.</a:t>
            </a:r>
            <a:endParaRPr lang="eu-ES" sz="1400">
              <a:cs typeface="Arial" charset="0"/>
            </a:endParaRPr>
          </a:p>
        </p:txBody>
      </p:sp>
      <p:pic>
        <p:nvPicPr>
          <p:cNvPr id="11" name="Imagen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1" descr="blanco_pequen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2" descr="logo_pape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4996341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3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43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3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543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4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437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43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43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43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437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437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437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46" grpId="0"/>
      <p:bldP spid="543747" grpId="0"/>
      <p:bldP spid="543749" grpId="0" animBg="1"/>
      <p:bldP spid="543750" grpId="0" animBg="1"/>
      <p:bldP spid="543751" grpId="0" animBg="1"/>
      <p:bldP spid="543752" grpId="0" build="p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50457E0-B01B-8442-9B46-7D846D29C37E}" type="slidenum">
              <a:rPr lang="eu-ES" sz="1400">
                <a:latin typeface="Times" charset="0"/>
              </a:rPr>
              <a:pPr/>
              <a:t>57</a:t>
            </a:fld>
            <a:endParaRPr lang="eu-ES" sz="1400">
              <a:latin typeface="Times" charset="0"/>
            </a:endParaRPr>
          </a:p>
        </p:txBody>
      </p:sp>
      <p:sp>
        <p:nvSpPr>
          <p:cNvPr id="545794" name="Text Box 2"/>
          <p:cNvSpPr txBox="1">
            <a:spLocks noChangeArrowheads="1"/>
          </p:cNvSpPr>
          <p:nvPr/>
        </p:nvSpPr>
        <p:spPr bwMode="auto">
          <a:xfrm>
            <a:off x="5292725" y="4005263"/>
            <a:ext cx="1471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LU,LA</a:t>
            </a:r>
            <a:r>
              <a:rPr lang="eu-ES"/>
              <a:t>= 1,96 N</a:t>
            </a:r>
          </a:p>
        </p:txBody>
      </p:sp>
      <p:sp>
        <p:nvSpPr>
          <p:cNvPr id="545796" name="Line 4"/>
          <p:cNvSpPr>
            <a:spLocks noChangeShapeType="1"/>
          </p:cNvSpPr>
          <p:nvPr/>
        </p:nvSpPr>
        <p:spPr bwMode="auto">
          <a:xfrm>
            <a:off x="6804025" y="3429000"/>
            <a:ext cx="0" cy="1063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45797" name="Text Box 5"/>
          <p:cNvSpPr txBox="1">
            <a:spLocks noChangeArrowheads="1"/>
          </p:cNvSpPr>
          <p:nvPr/>
        </p:nvSpPr>
        <p:spPr bwMode="auto">
          <a:xfrm>
            <a:off x="7451725" y="3244850"/>
            <a:ext cx="93027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u-ES" sz="1800">
                <a:ea typeface="+mn-ea"/>
              </a:rPr>
              <a:t>igotzen</a:t>
            </a:r>
          </a:p>
        </p:txBody>
      </p:sp>
      <p:sp>
        <p:nvSpPr>
          <p:cNvPr id="545798" name="Text Box 6"/>
          <p:cNvSpPr txBox="1">
            <a:spLocks noChangeArrowheads="1"/>
          </p:cNvSpPr>
          <p:nvPr/>
        </p:nvSpPr>
        <p:spPr bwMode="auto">
          <a:xfrm>
            <a:off x="935422" y="1257077"/>
            <a:ext cx="7385869" cy="58477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dirty="0"/>
              <a:t>Laranja igotzen ari denean indarren baturaren balioa </a:t>
            </a:r>
            <a:r>
              <a:rPr lang="eu-ES" dirty="0" smtClean="0"/>
              <a:t>aurki </a:t>
            </a:r>
            <a:r>
              <a:rPr lang="eu-ES" dirty="0"/>
              <a:t>ezazu.</a:t>
            </a:r>
          </a:p>
          <a:p>
            <a:pPr algn="ctr" eaLnBrk="1" hangingPunct="1"/>
            <a:r>
              <a:rPr lang="eu-ES" dirty="0"/>
              <a:t>Urrats honetan dinamikaren lehen legea aplikagarria den ala ez adieraz ezazu.</a:t>
            </a:r>
            <a:endParaRPr lang="eu-ES" i="1" dirty="0"/>
          </a:p>
        </p:txBody>
      </p:sp>
      <p:sp>
        <p:nvSpPr>
          <p:cNvPr id="545799" name="Text Box 7"/>
          <p:cNvSpPr txBox="1">
            <a:spLocks noChangeArrowheads="1"/>
          </p:cNvSpPr>
          <p:nvPr/>
        </p:nvSpPr>
        <p:spPr bwMode="auto">
          <a:xfrm>
            <a:off x="166688" y="2089150"/>
            <a:ext cx="5049837" cy="20256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u-ES"/>
              <a:t>Laranja ez dago orekan. 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/>
              <a:t>Igotzerakoan abiadura progresiboki gutxitzen da, 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/>
              <a:t>beraz </a:t>
            </a:r>
            <a:r>
              <a:rPr lang="eu-ES">
                <a:solidFill>
                  <a:srgbClr val="FF0000"/>
                </a:solidFill>
              </a:rPr>
              <a:t>ez da aplikagarria</a:t>
            </a:r>
            <a:r>
              <a:rPr lang="eu-ES"/>
              <a:t> </a:t>
            </a:r>
            <a:r>
              <a:rPr lang="eu-ES" sz="1700" b="1">
                <a:solidFill>
                  <a:srgbClr val="CC3300"/>
                </a:solidFill>
              </a:rPr>
              <a:t>dinamikaren lehen legea </a:t>
            </a:r>
            <a:r>
              <a:rPr lang="eu-ES"/>
              <a:t>.</a:t>
            </a:r>
          </a:p>
          <a:p>
            <a:pPr algn="ctr" eaLnBrk="1" hangingPunct="1"/>
            <a:endParaRPr lang="eu-ES"/>
          </a:p>
          <a:p>
            <a:pPr algn="ctr" eaLnBrk="1" hangingPunct="1">
              <a:lnSpc>
                <a:spcPct val="130000"/>
              </a:lnSpc>
            </a:pPr>
            <a:r>
              <a:rPr lang="eu-ES"/>
              <a:t>Indarren batura beherantz zuzenduta dago. 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/>
              <a:t>Dagoen indar bakarra lurrak laranjari egiten diona da</a:t>
            </a:r>
            <a:r>
              <a:rPr lang="eu-ES" sz="1400"/>
              <a:t>.</a:t>
            </a:r>
            <a:endParaRPr lang="eu-ES" sz="1400">
              <a:cs typeface="Arial" charset="0"/>
            </a:endParaRPr>
          </a:p>
        </p:txBody>
      </p:sp>
      <p:pic>
        <p:nvPicPr>
          <p:cNvPr id="10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8024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5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545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545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45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457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45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457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457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457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457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794" grpId="0"/>
      <p:bldP spid="545796" grpId="0" animBg="1"/>
      <p:bldP spid="545797" grpId="0" animBg="1"/>
      <p:bldP spid="545798" grpId="0" animBg="1"/>
      <p:bldP spid="545799" grpId="0" build="p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7B4E36-9CED-D54D-B5C3-D85CB9D05F83}" type="slidenum">
              <a:rPr lang="eu-ES" sz="1400">
                <a:latin typeface="Times" charset="0"/>
              </a:rPr>
              <a:pPr/>
              <a:t>58</a:t>
            </a:fld>
            <a:endParaRPr lang="eu-ES" sz="1400">
              <a:latin typeface="Times" charset="0"/>
            </a:endParaRPr>
          </a:p>
        </p:txBody>
      </p:sp>
      <p:sp>
        <p:nvSpPr>
          <p:cNvPr id="547842" name="Text Box 2"/>
          <p:cNvSpPr txBox="1">
            <a:spLocks noChangeArrowheads="1"/>
          </p:cNvSpPr>
          <p:nvPr/>
        </p:nvSpPr>
        <p:spPr bwMode="auto">
          <a:xfrm>
            <a:off x="6948488" y="2205038"/>
            <a:ext cx="1471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LU,LA</a:t>
            </a:r>
            <a:r>
              <a:rPr lang="eu-ES"/>
              <a:t>= 1,96 N</a:t>
            </a:r>
          </a:p>
        </p:txBody>
      </p:sp>
      <p:pic>
        <p:nvPicPr>
          <p:cNvPr id="547843" name="Picture 3" descr="naranj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9EE6FF"/>
              </a:clrFrom>
              <a:clrTo>
                <a:srgbClr val="9EE6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525" y="1284288"/>
            <a:ext cx="6778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7844" name="Line 4"/>
          <p:cNvSpPr>
            <a:spLocks noChangeShapeType="1"/>
          </p:cNvSpPr>
          <p:nvPr/>
        </p:nvSpPr>
        <p:spPr bwMode="auto">
          <a:xfrm>
            <a:off x="6804025" y="1644650"/>
            <a:ext cx="0" cy="1063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47845" name="Text Box 5"/>
          <p:cNvSpPr txBox="1">
            <a:spLocks noChangeArrowheads="1"/>
          </p:cNvSpPr>
          <p:nvPr/>
        </p:nvSpPr>
        <p:spPr bwMode="auto">
          <a:xfrm>
            <a:off x="976698" y="779714"/>
            <a:ext cx="4930106" cy="107721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dirty="0"/>
              <a:t>Laranja puntu gorenean dagoenean indarren baturaren balioa </a:t>
            </a:r>
            <a:r>
              <a:rPr lang="eu-ES" dirty="0" smtClean="0"/>
              <a:t>aurki </a:t>
            </a:r>
            <a:r>
              <a:rPr lang="eu-ES" dirty="0"/>
              <a:t>ezazu.</a:t>
            </a:r>
          </a:p>
          <a:p>
            <a:pPr algn="ctr" eaLnBrk="1" hangingPunct="1"/>
            <a:r>
              <a:rPr lang="eu-ES" dirty="0"/>
              <a:t>Urrats honetan dinamikaren lehen legea aplikagarria den ala ez adieraz ezazu.</a:t>
            </a:r>
            <a:endParaRPr lang="eu-ES" i="1" dirty="0"/>
          </a:p>
        </p:txBody>
      </p:sp>
      <p:sp>
        <p:nvSpPr>
          <p:cNvPr id="547846" name="Text Box 6"/>
          <p:cNvSpPr txBox="1">
            <a:spLocks noChangeArrowheads="1"/>
          </p:cNvSpPr>
          <p:nvPr/>
        </p:nvSpPr>
        <p:spPr bwMode="auto">
          <a:xfrm>
            <a:off x="7380288" y="1484313"/>
            <a:ext cx="695325" cy="3762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u-ES" sz="1800" i="1">
                <a:ea typeface="+mn-ea"/>
              </a:rPr>
              <a:t>v</a:t>
            </a:r>
            <a:r>
              <a:rPr lang="eu-ES" sz="1800">
                <a:ea typeface="+mn-ea"/>
              </a:rPr>
              <a:t> = 0</a:t>
            </a:r>
            <a:endParaRPr lang="eu-ES" sz="1800" i="1">
              <a:ea typeface="+mn-ea"/>
            </a:endParaRPr>
          </a:p>
        </p:txBody>
      </p:sp>
      <p:sp>
        <p:nvSpPr>
          <p:cNvPr id="547847" name="Text Box 7"/>
          <p:cNvSpPr txBox="1">
            <a:spLocks noChangeArrowheads="1"/>
          </p:cNvSpPr>
          <p:nvPr/>
        </p:nvSpPr>
        <p:spPr bwMode="auto">
          <a:xfrm>
            <a:off x="77788" y="1989138"/>
            <a:ext cx="6078537" cy="20256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u-ES"/>
              <a:t>Ez dago orekan laranja, ez baitago pausagunean.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/>
              <a:t>Une konkretu horretan </a:t>
            </a:r>
            <a:r>
              <a:rPr lang="eu-ES" i="1"/>
              <a:t>v</a:t>
            </a:r>
            <a:r>
              <a:rPr lang="eu-ES"/>
              <a:t> = 0 izan arren, abiadura aldatzen ari da,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/>
              <a:t>beraz </a:t>
            </a:r>
            <a:r>
              <a:rPr lang="eu-ES" sz="1700" b="1">
                <a:solidFill>
                  <a:srgbClr val="CC3300"/>
                </a:solidFill>
              </a:rPr>
              <a:t>ez da aplikagarria dinamikaren lehen legea</a:t>
            </a:r>
            <a:r>
              <a:rPr lang="eu-ES"/>
              <a:t>.</a:t>
            </a:r>
          </a:p>
          <a:p>
            <a:pPr algn="ctr" eaLnBrk="1" hangingPunct="1"/>
            <a:endParaRPr lang="eu-ES"/>
          </a:p>
          <a:p>
            <a:pPr algn="ctr" eaLnBrk="1" hangingPunct="1">
              <a:lnSpc>
                <a:spcPct val="130000"/>
              </a:lnSpc>
            </a:pPr>
            <a:r>
              <a:rPr lang="eu-ES"/>
              <a:t>Indarren batura beherantz zuzenduta dago.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/>
              <a:t> Lurrak laranjari eragiten dio indarra</a:t>
            </a:r>
            <a:r>
              <a:rPr lang="eu-ES" sz="1400"/>
              <a:t>.</a:t>
            </a:r>
          </a:p>
        </p:txBody>
      </p:sp>
      <p:pic>
        <p:nvPicPr>
          <p:cNvPr id="10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1561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7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547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47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54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47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78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47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478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478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478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478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7842" grpId="0"/>
      <p:bldP spid="547844" grpId="0" animBg="1"/>
      <p:bldP spid="547845" grpId="0" animBg="1"/>
      <p:bldP spid="547846" grpId="0" animBg="1"/>
      <p:bldP spid="547847" grpId="0" build="p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3536C3-CE2A-E044-A0E8-8FD2CBDEFBC2}" type="slidenum">
              <a:rPr lang="eu-ES" sz="1400">
                <a:latin typeface="Times" charset="0"/>
              </a:rPr>
              <a:pPr/>
              <a:t>59</a:t>
            </a:fld>
            <a:endParaRPr lang="eu-ES" sz="1400">
              <a:latin typeface="Times" charset="0"/>
            </a:endParaRPr>
          </a:p>
        </p:txBody>
      </p:sp>
      <p:sp>
        <p:nvSpPr>
          <p:cNvPr id="549890" name="Text Box 2"/>
          <p:cNvSpPr txBox="1">
            <a:spLocks noChangeArrowheads="1"/>
          </p:cNvSpPr>
          <p:nvPr/>
        </p:nvSpPr>
        <p:spPr bwMode="auto">
          <a:xfrm>
            <a:off x="6948488" y="3933825"/>
            <a:ext cx="1471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LU,LA</a:t>
            </a:r>
            <a:r>
              <a:rPr lang="eu-ES"/>
              <a:t>= 1,96 N</a:t>
            </a:r>
          </a:p>
        </p:txBody>
      </p:sp>
      <p:sp>
        <p:nvSpPr>
          <p:cNvPr id="549892" name="Line 4"/>
          <p:cNvSpPr>
            <a:spLocks noChangeShapeType="1"/>
          </p:cNvSpPr>
          <p:nvPr/>
        </p:nvSpPr>
        <p:spPr bwMode="auto">
          <a:xfrm>
            <a:off x="6804025" y="3444875"/>
            <a:ext cx="0" cy="1063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49893" name="Text Box 5"/>
          <p:cNvSpPr txBox="1">
            <a:spLocks noChangeArrowheads="1"/>
          </p:cNvSpPr>
          <p:nvPr/>
        </p:nvSpPr>
        <p:spPr bwMode="auto">
          <a:xfrm>
            <a:off x="7451725" y="3244850"/>
            <a:ext cx="85407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u-ES" sz="1800">
                <a:ea typeface="+mn-ea"/>
              </a:rPr>
              <a:t>jaisten</a:t>
            </a:r>
          </a:p>
        </p:txBody>
      </p:sp>
      <p:sp>
        <p:nvSpPr>
          <p:cNvPr id="549894" name="Text Box 6"/>
          <p:cNvSpPr txBox="1">
            <a:spLocks noChangeArrowheads="1"/>
          </p:cNvSpPr>
          <p:nvPr/>
        </p:nvSpPr>
        <p:spPr bwMode="auto">
          <a:xfrm>
            <a:off x="881567" y="1141613"/>
            <a:ext cx="7465417" cy="58477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dirty="0"/>
              <a:t>Indarren baturaren balioa </a:t>
            </a:r>
            <a:r>
              <a:rPr lang="eu-ES" dirty="0" smtClean="0"/>
              <a:t>aurki </a:t>
            </a:r>
            <a:r>
              <a:rPr lang="eu-ES" dirty="0"/>
              <a:t>ezazu laranja jaisten ari denean.</a:t>
            </a:r>
          </a:p>
          <a:p>
            <a:pPr algn="ctr" eaLnBrk="1" hangingPunct="1"/>
            <a:r>
              <a:rPr lang="eu-ES" dirty="0"/>
              <a:t> Urrats horretan dinamikaren lehen legea aplikagarria den ala ez adieraz ezazu.</a:t>
            </a:r>
            <a:endParaRPr lang="eu-ES" i="1" dirty="0"/>
          </a:p>
        </p:txBody>
      </p:sp>
      <p:sp>
        <p:nvSpPr>
          <p:cNvPr id="549895" name="Text Box 7"/>
          <p:cNvSpPr txBox="1">
            <a:spLocks noChangeArrowheads="1"/>
          </p:cNvSpPr>
          <p:nvPr/>
        </p:nvSpPr>
        <p:spPr bwMode="auto">
          <a:xfrm>
            <a:off x="347663" y="1989138"/>
            <a:ext cx="4989512" cy="20256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u-ES"/>
              <a:t>Laranja ez dago orekan. Abiadura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/>
              <a:t> progresiboki handiagotzen da, 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/>
              <a:t>beraz ez da aplikagarria </a:t>
            </a:r>
            <a:r>
              <a:rPr lang="eu-ES" sz="1700" b="1">
                <a:solidFill>
                  <a:srgbClr val="CC3300"/>
                </a:solidFill>
              </a:rPr>
              <a:t>dinamikaren lehen legea</a:t>
            </a:r>
            <a:r>
              <a:rPr lang="eu-ES"/>
              <a:t>.</a:t>
            </a:r>
          </a:p>
          <a:p>
            <a:pPr algn="ctr" eaLnBrk="1" hangingPunct="1"/>
            <a:endParaRPr lang="eu-ES"/>
          </a:p>
          <a:p>
            <a:pPr algn="ctr" eaLnBrk="1" hangingPunct="1">
              <a:lnSpc>
                <a:spcPct val="130000"/>
              </a:lnSpc>
            </a:pPr>
            <a:r>
              <a:rPr lang="eu-ES"/>
              <a:t>Indarren batura beherantz zuzenduta dago.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/>
              <a:t> Indar bakarra lurrak laranjari eragiten diona da</a:t>
            </a:r>
            <a:r>
              <a:rPr lang="eu-ES" sz="1400"/>
              <a:t>.</a:t>
            </a:r>
          </a:p>
        </p:txBody>
      </p:sp>
      <p:pic>
        <p:nvPicPr>
          <p:cNvPr id="10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1201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54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54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49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498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49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498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49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498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498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0" grpId="0"/>
      <p:bldP spid="549892" grpId="0" animBg="1"/>
      <p:bldP spid="549893" grpId="0" animBg="1"/>
      <p:bldP spid="549894" grpId="0" animBg="1"/>
      <p:bldP spid="54989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6FB8660-F52F-D145-96F0-D2AC20CC32D7}" type="slidenum">
              <a:rPr lang="eu-ES" sz="1400">
                <a:latin typeface="Times" charset="0"/>
              </a:rPr>
              <a:pPr/>
              <a:t>6</a:t>
            </a:fld>
            <a:endParaRPr lang="eu-ES" sz="1400">
              <a:latin typeface="Times" charset="0"/>
            </a:endParaRPr>
          </a:p>
        </p:txBody>
      </p:sp>
      <p:sp>
        <p:nvSpPr>
          <p:cNvPr id="265219" name="Text Box 2"/>
          <p:cNvSpPr txBox="1">
            <a:spLocks noChangeArrowheads="1"/>
          </p:cNvSpPr>
          <p:nvPr/>
        </p:nvSpPr>
        <p:spPr bwMode="auto">
          <a:xfrm>
            <a:off x="0" y="996808"/>
            <a:ext cx="9144000" cy="431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s-ES" sz="1800" b="1" dirty="0" err="1"/>
              <a:t>Simplicio</a:t>
            </a:r>
            <a:r>
              <a:rPr lang="es-ES" sz="1800" b="1" dirty="0"/>
              <a:t>: “</a:t>
            </a:r>
            <a:r>
              <a:rPr lang="es-ES" sz="1800" b="1" i="1" dirty="0"/>
              <a:t>Comprendo muy bien lo que quieres decir y te contesto que la esfera continuaría moviéndose “in </a:t>
            </a:r>
            <a:r>
              <a:rPr lang="es-ES" sz="1800" b="1" i="1" dirty="0" err="1"/>
              <a:t>infinitus</a:t>
            </a:r>
            <a:r>
              <a:rPr lang="es-ES" sz="1800" b="1" i="1" dirty="0"/>
              <a:t>”, si el plano fuese lo suficientemente largo, y acelerándose continuamente. Tal es la naturaleza de los cuerpos pesados que adquieren fuerza con la marcha, y cuanto mayor sea la inclinación será mayor la velocidad ….”</a:t>
            </a:r>
            <a:r>
              <a:rPr lang="es-ES" sz="1800" b="1" dirty="0"/>
              <a:t> </a:t>
            </a:r>
          </a:p>
          <a:p>
            <a:pPr>
              <a:lnSpc>
                <a:spcPct val="80000"/>
              </a:lnSpc>
            </a:pPr>
            <a:r>
              <a:rPr lang="es-ES" sz="1800" b="1" dirty="0"/>
              <a:t>(De manera similar </a:t>
            </a:r>
            <a:r>
              <a:rPr lang="es-ES" sz="1800" b="1" dirty="0" err="1"/>
              <a:t>Salviati</a:t>
            </a:r>
            <a:r>
              <a:rPr lang="es-ES" sz="1800" b="1" dirty="0"/>
              <a:t> obliga a </a:t>
            </a:r>
            <a:r>
              <a:rPr lang="es-ES" sz="1800" b="1" dirty="0" err="1"/>
              <a:t>Simplicio</a:t>
            </a:r>
            <a:r>
              <a:rPr lang="es-ES" sz="1800" b="1" dirty="0"/>
              <a:t> a reconocer que si se lanza la esfera por el plano inclinado hacia arriba, irá perdiendo velocidad hasta pararse. Por último </a:t>
            </a:r>
            <a:r>
              <a:rPr lang="es-ES" sz="1800" b="1" dirty="0" err="1"/>
              <a:t>Salviati</a:t>
            </a:r>
            <a:r>
              <a:rPr lang="es-ES" sz="1800" b="1" dirty="0"/>
              <a:t> plantea el caso intermedio, es decir, el lanzamiento de la esfera por un plano horizontal y “exquisitamente” pulimentado. </a:t>
            </a:r>
          </a:p>
          <a:p>
            <a:pPr>
              <a:lnSpc>
                <a:spcPct val="80000"/>
              </a:lnSpc>
            </a:pPr>
            <a:endParaRPr lang="es-ES" sz="1800" b="1" dirty="0"/>
          </a:p>
          <a:p>
            <a:pPr>
              <a:lnSpc>
                <a:spcPct val="80000"/>
              </a:lnSpc>
            </a:pPr>
            <a:r>
              <a:rPr lang="es-ES" sz="1800" b="1" dirty="0" err="1"/>
              <a:t>Salviati</a:t>
            </a:r>
            <a:r>
              <a:rPr lang="es-ES" sz="1800" b="1" dirty="0"/>
              <a:t>: “Parece, entonces, que hasta aquí me has explicado bien lo que ocurre a un cuerpo en dos planos diferentes. Ahora dime, ¿qué le sucedería a este mismo cuerpo sobre una superficie que no tuviese inclinación ni hacia arriba ni hacia abajo?”</a:t>
            </a:r>
          </a:p>
          <a:p>
            <a:pPr>
              <a:lnSpc>
                <a:spcPct val="80000"/>
              </a:lnSpc>
            </a:pPr>
            <a:r>
              <a:rPr lang="es-ES" sz="1800" b="1" dirty="0" err="1"/>
              <a:t>Simplicio</a:t>
            </a:r>
            <a:r>
              <a:rPr lang="es-ES" sz="1800" b="1" dirty="0"/>
              <a:t>: “</a:t>
            </a:r>
            <a:r>
              <a:rPr lang="es-ES" sz="1800" b="1" i="1" dirty="0"/>
              <a:t>Ahora debes darme algo de tiempo para pensar mi contestación. No habiendo inclinación hacia abajo no podría tener tendencia natural al movimiento; y no habiendo inclinación hacia arriba no podría haber resistencia a su movimiento. De donde se deduce su indiferencia tanto para la propulsión como para la resistencia; por lo tanto pienso que se quedaría naturalmente allí…”</a:t>
            </a:r>
            <a:endParaRPr lang="eu-ES" sz="18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5416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AE893D8-1F0C-F542-BC71-4CFBE86C4187}" type="slidenum">
              <a:rPr lang="eu-ES" sz="1400">
                <a:latin typeface="Times" charset="0"/>
              </a:rPr>
              <a:pPr/>
              <a:t>60</a:t>
            </a:fld>
            <a:endParaRPr lang="eu-ES" sz="1400">
              <a:latin typeface="Times" charset="0"/>
            </a:endParaRPr>
          </a:p>
        </p:txBody>
      </p:sp>
      <p:sp>
        <p:nvSpPr>
          <p:cNvPr id="551938" name="Text Box 2"/>
          <p:cNvSpPr txBox="1">
            <a:spLocks noChangeArrowheads="1"/>
          </p:cNvSpPr>
          <p:nvPr/>
        </p:nvSpPr>
        <p:spPr bwMode="auto">
          <a:xfrm>
            <a:off x="8039970" y="3023887"/>
            <a:ext cx="85407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u-ES" sz="1800">
                <a:ea typeface="+mn-ea"/>
              </a:rPr>
              <a:t>jaisten</a:t>
            </a:r>
          </a:p>
        </p:txBody>
      </p:sp>
      <p:sp>
        <p:nvSpPr>
          <p:cNvPr id="289804" name="Line 6"/>
          <p:cNvSpPr>
            <a:spLocks noChangeShapeType="1"/>
          </p:cNvSpPr>
          <p:nvPr/>
        </p:nvSpPr>
        <p:spPr bwMode="auto">
          <a:xfrm>
            <a:off x="7512920" y="3168350"/>
            <a:ext cx="0" cy="1063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89802" name="Line 7"/>
          <p:cNvSpPr>
            <a:spLocks noChangeShapeType="1"/>
          </p:cNvSpPr>
          <p:nvPr/>
        </p:nvSpPr>
        <p:spPr bwMode="auto">
          <a:xfrm flipH="1" flipV="1">
            <a:off x="7514508" y="2087262"/>
            <a:ext cx="0" cy="1063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51944" name="Text Box 8"/>
          <p:cNvSpPr txBox="1">
            <a:spLocks noChangeArrowheads="1"/>
          </p:cNvSpPr>
          <p:nvPr/>
        </p:nvSpPr>
        <p:spPr bwMode="auto">
          <a:xfrm>
            <a:off x="7608170" y="2304750"/>
            <a:ext cx="12612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i="1" dirty="0" smtClean="0"/>
              <a:t>F</a:t>
            </a:r>
            <a:r>
              <a:rPr lang="eu-ES" sz="1800" baseline="-25000" dirty="0" smtClean="0"/>
              <a:t>MARairea,LA</a:t>
            </a:r>
            <a:endParaRPr lang="eu-ES" sz="1800" dirty="0"/>
          </a:p>
        </p:txBody>
      </p:sp>
      <p:sp>
        <p:nvSpPr>
          <p:cNvPr id="551945" name="Text Box 9"/>
          <p:cNvSpPr txBox="1">
            <a:spLocks noChangeArrowheads="1"/>
          </p:cNvSpPr>
          <p:nvPr/>
        </p:nvSpPr>
        <p:spPr bwMode="auto">
          <a:xfrm>
            <a:off x="7535145" y="3744612"/>
            <a:ext cx="74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i="1"/>
              <a:t>F</a:t>
            </a:r>
            <a:r>
              <a:rPr lang="eu-ES" sz="1800" baseline="-25000"/>
              <a:t>LU,LA</a:t>
            </a:r>
            <a:endParaRPr lang="eu-ES" sz="1800"/>
          </a:p>
        </p:txBody>
      </p:sp>
      <p:sp>
        <p:nvSpPr>
          <p:cNvPr id="551946" name="Text Box 10"/>
          <p:cNvSpPr txBox="1">
            <a:spLocks noChangeArrowheads="1"/>
          </p:cNvSpPr>
          <p:nvPr/>
        </p:nvSpPr>
        <p:spPr bwMode="auto">
          <a:xfrm>
            <a:off x="673394" y="1252237"/>
            <a:ext cx="6841805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dirty="0"/>
              <a:t>Zer gertatuko litzateke laranja altura handi batetik erortzen utziko bagenu, </a:t>
            </a:r>
          </a:p>
          <a:p>
            <a:pPr algn="ctr" eaLnBrk="1" hangingPunct="1"/>
            <a:r>
              <a:rPr lang="eu-ES" dirty="0"/>
              <a:t>erorketa mugimenduan, marruskadura indarra laranjarengan lurraren </a:t>
            </a:r>
          </a:p>
          <a:p>
            <a:pPr algn="ctr" eaLnBrk="1" hangingPunct="1"/>
            <a:r>
              <a:rPr lang="eu-ES" dirty="0"/>
              <a:t>erakarpen indarraren berdina izatera iritsiko balitz?</a:t>
            </a:r>
          </a:p>
        </p:txBody>
      </p:sp>
      <p:sp>
        <p:nvSpPr>
          <p:cNvPr id="551947" name="Text Box 11"/>
          <p:cNvSpPr txBox="1">
            <a:spLocks noChangeArrowheads="1"/>
          </p:cNvSpPr>
          <p:nvPr/>
        </p:nvSpPr>
        <p:spPr bwMode="auto">
          <a:xfrm>
            <a:off x="824783" y="2431750"/>
            <a:ext cx="6278562" cy="20986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u-ES"/>
              <a:t>Une horren ondoren, indarren batura nulua litzateke. 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/>
              <a:t>Ondorioz, laranja mugimendu uniformearekin jaisten jarraituko luke.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/>
              <a:t> Abiadura ez litzateke aldatuko.</a:t>
            </a:r>
          </a:p>
          <a:p>
            <a:pPr algn="ctr" eaLnBrk="1" hangingPunct="1">
              <a:lnSpc>
                <a:spcPct val="130000"/>
              </a:lnSpc>
            </a:pPr>
            <a:endParaRPr lang="eu-ES"/>
          </a:p>
          <a:p>
            <a:pPr algn="ctr" eaLnBrk="1" hangingPunct="1">
              <a:lnSpc>
                <a:spcPct val="130000"/>
              </a:lnSpc>
            </a:pPr>
            <a:r>
              <a:rPr lang="eu-ES"/>
              <a:t>Kasu horretan 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 sz="1700" b="1">
                <a:solidFill>
                  <a:srgbClr val="008000"/>
                </a:solidFill>
              </a:rPr>
              <a:t>dinamikaren lehen printzipioa aplikagarria litzateke</a:t>
            </a:r>
            <a:r>
              <a:rPr lang="eu-ES"/>
              <a:t>.</a:t>
            </a:r>
          </a:p>
        </p:txBody>
      </p:sp>
      <p:pic>
        <p:nvPicPr>
          <p:cNvPr id="13" name="Imagen 9" descr="Creative Commons License">
            <a:hlinkClick r:id="rId3" tooltip="&quot;Creative Commons License&quot;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5797550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1" descr="blanco_pequen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n 12" descr="logo_pape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165850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8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5776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51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55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551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551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519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51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51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51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51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51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551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5519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5519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38" grpId="0" animBg="1"/>
      <p:bldP spid="551938" grpId="1" animBg="1"/>
      <p:bldP spid="551944" grpId="0"/>
      <p:bldP spid="551944" grpId="1"/>
      <p:bldP spid="551945" grpId="0"/>
      <p:bldP spid="551945" grpId="1"/>
      <p:bldP spid="551946" grpId="0" animBg="1"/>
      <p:bldP spid="551947" grpId="0" build="p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148839A-F403-2542-BA76-ECD1D6180342}" type="slidenum">
              <a:rPr lang="eu-ES" sz="1400">
                <a:latin typeface="Times" charset="0"/>
              </a:rPr>
              <a:pPr/>
              <a:t>61</a:t>
            </a:fld>
            <a:endParaRPr lang="eu-ES" sz="1400">
              <a:latin typeface="Times" charset="0"/>
            </a:endParaRPr>
          </a:p>
        </p:txBody>
      </p:sp>
      <p:sp>
        <p:nvSpPr>
          <p:cNvPr id="553986" name="Rectangle 2"/>
          <p:cNvSpPr>
            <a:spLocks noChangeArrowheads="1"/>
          </p:cNvSpPr>
          <p:nvPr/>
        </p:nvSpPr>
        <p:spPr bwMode="auto">
          <a:xfrm>
            <a:off x="3017066" y="2170753"/>
            <a:ext cx="5669734" cy="92333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u-ES" dirty="0"/>
              <a:t>Polea edo txirrika batetik soka pasatzen da eta 5 Kg-ko bi gorputz sostengatzen ditu.</a:t>
            </a:r>
          </a:p>
          <a:p>
            <a:pPr algn="ctr" eaLnBrk="1" hangingPunct="1"/>
            <a:r>
              <a:rPr lang="eu-ES" dirty="0"/>
              <a:t> </a:t>
            </a:r>
            <a:r>
              <a:rPr lang="eu-ES" dirty="0" smtClean="0"/>
              <a:t>Hasierako posizioa irudiak adierazten du.</a:t>
            </a:r>
            <a:endParaRPr lang="eu-E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09588" y="1265238"/>
            <a:ext cx="1906587" cy="3095625"/>
            <a:chOff x="321" y="937"/>
            <a:chExt cx="1201" cy="1950"/>
          </a:xfrm>
        </p:grpSpPr>
        <p:grpSp>
          <p:nvGrpSpPr>
            <p:cNvPr id="290821" name="Group 4"/>
            <p:cNvGrpSpPr>
              <a:grpSpLocks/>
            </p:cNvGrpSpPr>
            <p:nvPr/>
          </p:nvGrpSpPr>
          <p:grpSpPr bwMode="auto">
            <a:xfrm>
              <a:off x="450" y="1352"/>
              <a:ext cx="880" cy="1535"/>
              <a:chOff x="2434" y="625"/>
              <a:chExt cx="880" cy="1535"/>
            </a:xfrm>
          </p:grpSpPr>
          <p:grpSp>
            <p:nvGrpSpPr>
              <p:cNvPr id="290823" name="Group 5"/>
              <p:cNvGrpSpPr>
                <a:grpSpLocks/>
              </p:cNvGrpSpPr>
              <p:nvPr/>
            </p:nvGrpSpPr>
            <p:grpSpPr bwMode="auto">
              <a:xfrm>
                <a:off x="2584" y="625"/>
                <a:ext cx="574" cy="576"/>
                <a:chOff x="2584" y="625"/>
                <a:chExt cx="574" cy="576"/>
              </a:xfrm>
            </p:grpSpPr>
            <p:sp>
              <p:nvSpPr>
                <p:cNvPr id="290830" name="Oval 6"/>
                <p:cNvSpPr>
                  <a:spLocks noChangeArrowheads="1"/>
                </p:cNvSpPr>
                <p:nvPr/>
              </p:nvSpPr>
              <p:spPr bwMode="auto">
                <a:xfrm>
                  <a:off x="2584" y="625"/>
                  <a:ext cx="574" cy="576"/>
                </a:xfrm>
                <a:prstGeom prst="ellipse">
                  <a:avLst/>
                </a:prstGeom>
                <a:solidFill>
                  <a:srgbClr val="DDDDDD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290831" name="Oval 7"/>
                <p:cNvSpPr>
                  <a:spLocks noChangeArrowheads="1"/>
                </p:cNvSpPr>
                <p:nvPr/>
              </p:nvSpPr>
              <p:spPr bwMode="auto">
                <a:xfrm>
                  <a:off x="2795" y="837"/>
                  <a:ext cx="153" cy="153"/>
                </a:xfrm>
                <a:prstGeom prst="ellipse">
                  <a:avLst/>
                </a:prstGeom>
                <a:solidFill>
                  <a:srgbClr val="B2B2B2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</p:grpSp>
          <p:grpSp>
            <p:nvGrpSpPr>
              <p:cNvPr id="290824" name="Group 8"/>
              <p:cNvGrpSpPr>
                <a:grpSpLocks/>
              </p:cNvGrpSpPr>
              <p:nvPr/>
            </p:nvGrpSpPr>
            <p:grpSpPr bwMode="auto">
              <a:xfrm>
                <a:off x="3008" y="917"/>
                <a:ext cx="306" cy="749"/>
                <a:chOff x="3085" y="1246"/>
                <a:chExt cx="306" cy="749"/>
              </a:xfrm>
            </p:grpSpPr>
            <p:sp>
              <p:nvSpPr>
                <p:cNvPr id="290828" name="Rectangle 9"/>
                <p:cNvSpPr>
                  <a:spLocks noChangeArrowheads="1"/>
                </p:cNvSpPr>
                <p:nvPr/>
              </p:nvSpPr>
              <p:spPr bwMode="auto">
                <a:xfrm>
                  <a:off x="3085" y="1754"/>
                  <a:ext cx="306" cy="241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u-ES" b="1"/>
                    <a:t>B</a:t>
                  </a:r>
                </a:p>
              </p:txBody>
            </p:sp>
            <p:sp>
              <p:nvSpPr>
                <p:cNvPr id="290829" name="Line 10"/>
                <p:cNvSpPr>
                  <a:spLocks noChangeShapeType="1"/>
                </p:cNvSpPr>
                <p:nvPr/>
              </p:nvSpPr>
              <p:spPr bwMode="auto">
                <a:xfrm>
                  <a:off x="3236" y="1246"/>
                  <a:ext cx="0" cy="50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290825" name="Group 11"/>
              <p:cNvGrpSpPr>
                <a:grpSpLocks/>
              </p:cNvGrpSpPr>
              <p:nvPr/>
            </p:nvGrpSpPr>
            <p:grpSpPr bwMode="auto">
              <a:xfrm>
                <a:off x="2434" y="917"/>
                <a:ext cx="306" cy="1243"/>
                <a:chOff x="2363" y="1250"/>
                <a:chExt cx="306" cy="1243"/>
              </a:xfrm>
            </p:grpSpPr>
            <p:sp>
              <p:nvSpPr>
                <p:cNvPr id="290826" name="Rectangle 12"/>
                <p:cNvSpPr>
                  <a:spLocks noChangeArrowheads="1"/>
                </p:cNvSpPr>
                <p:nvPr/>
              </p:nvSpPr>
              <p:spPr bwMode="auto">
                <a:xfrm>
                  <a:off x="2363" y="2252"/>
                  <a:ext cx="306" cy="241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u-ES" b="1"/>
                    <a:t>A</a:t>
                  </a:r>
                </a:p>
              </p:txBody>
            </p:sp>
            <p:sp>
              <p:nvSpPr>
                <p:cNvPr id="290827" name="Line 13"/>
                <p:cNvSpPr>
                  <a:spLocks noChangeShapeType="1"/>
                </p:cNvSpPr>
                <p:nvPr/>
              </p:nvSpPr>
              <p:spPr bwMode="auto">
                <a:xfrm>
                  <a:off x="2513" y="1250"/>
                  <a:ext cx="0" cy="100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  <p:sp>
          <p:nvSpPr>
            <p:cNvPr id="290822" name="Rectangle 14"/>
            <p:cNvSpPr>
              <a:spLocks noChangeArrowheads="1"/>
            </p:cNvSpPr>
            <p:nvPr/>
          </p:nvSpPr>
          <p:spPr bwMode="auto">
            <a:xfrm>
              <a:off x="321" y="937"/>
              <a:ext cx="1201" cy="218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eu-ES"/>
                <a:t>Hasierako posizioa</a:t>
              </a:r>
            </a:p>
          </p:txBody>
        </p:sp>
      </p:grpSp>
      <p:pic>
        <p:nvPicPr>
          <p:cNvPr id="16" name="Imagen 9" descr="Creative Commons License">
            <a:hlinkClick r:id="rId3" tooltip="&quot;Creative Commons License&quot;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5797550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n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n 11" descr="blanco_pequen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n 12" descr="logo_pape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165850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8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6137308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53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86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63795FA-9C84-F846-9311-EA2F71CE1D17}" type="slidenum">
              <a:rPr lang="eu-ES" sz="1400">
                <a:latin typeface="Times" charset="0"/>
              </a:rPr>
              <a:pPr/>
              <a:t>62</a:t>
            </a:fld>
            <a:endParaRPr lang="eu-ES" sz="1400">
              <a:latin typeface="Times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67063" y="1266825"/>
            <a:ext cx="1397000" cy="3094038"/>
            <a:chOff x="1995" y="938"/>
            <a:chExt cx="880" cy="1949"/>
          </a:xfrm>
        </p:grpSpPr>
        <p:grpSp>
          <p:nvGrpSpPr>
            <p:cNvPr id="291884" name="Group 3"/>
            <p:cNvGrpSpPr>
              <a:grpSpLocks/>
            </p:cNvGrpSpPr>
            <p:nvPr/>
          </p:nvGrpSpPr>
          <p:grpSpPr bwMode="auto">
            <a:xfrm>
              <a:off x="1995" y="1352"/>
              <a:ext cx="880" cy="1535"/>
              <a:chOff x="2434" y="625"/>
              <a:chExt cx="880" cy="1535"/>
            </a:xfrm>
          </p:grpSpPr>
          <p:grpSp>
            <p:nvGrpSpPr>
              <p:cNvPr id="291886" name="Group 4"/>
              <p:cNvGrpSpPr>
                <a:grpSpLocks/>
              </p:cNvGrpSpPr>
              <p:nvPr/>
            </p:nvGrpSpPr>
            <p:grpSpPr bwMode="auto">
              <a:xfrm>
                <a:off x="2584" y="625"/>
                <a:ext cx="574" cy="576"/>
                <a:chOff x="2584" y="625"/>
                <a:chExt cx="574" cy="576"/>
              </a:xfrm>
            </p:grpSpPr>
            <p:sp>
              <p:nvSpPr>
                <p:cNvPr id="291893" name="Oval 5"/>
                <p:cNvSpPr>
                  <a:spLocks noChangeArrowheads="1"/>
                </p:cNvSpPr>
                <p:nvPr/>
              </p:nvSpPr>
              <p:spPr bwMode="auto">
                <a:xfrm>
                  <a:off x="2584" y="625"/>
                  <a:ext cx="574" cy="576"/>
                </a:xfrm>
                <a:prstGeom prst="ellipse">
                  <a:avLst/>
                </a:prstGeom>
                <a:solidFill>
                  <a:srgbClr val="DDDDDD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291894" name="Oval 6"/>
                <p:cNvSpPr>
                  <a:spLocks noChangeArrowheads="1"/>
                </p:cNvSpPr>
                <p:nvPr/>
              </p:nvSpPr>
              <p:spPr bwMode="auto">
                <a:xfrm>
                  <a:off x="2795" y="837"/>
                  <a:ext cx="153" cy="153"/>
                </a:xfrm>
                <a:prstGeom prst="ellipse">
                  <a:avLst/>
                </a:prstGeom>
                <a:solidFill>
                  <a:srgbClr val="B2B2B2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</p:grpSp>
          <p:grpSp>
            <p:nvGrpSpPr>
              <p:cNvPr id="291887" name="Group 7"/>
              <p:cNvGrpSpPr>
                <a:grpSpLocks/>
              </p:cNvGrpSpPr>
              <p:nvPr/>
            </p:nvGrpSpPr>
            <p:grpSpPr bwMode="auto">
              <a:xfrm>
                <a:off x="3008" y="917"/>
                <a:ext cx="306" cy="749"/>
                <a:chOff x="3085" y="1246"/>
                <a:chExt cx="306" cy="749"/>
              </a:xfrm>
            </p:grpSpPr>
            <p:sp>
              <p:nvSpPr>
                <p:cNvPr id="291891" name="Rectangle 8"/>
                <p:cNvSpPr>
                  <a:spLocks noChangeArrowheads="1"/>
                </p:cNvSpPr>
                <p:nvPr/>
              </p:nvSpPr>
              <p:spPr bwMode="auto">
                <a:xfrm>
                  <a:off x="3085" y="1754"/>
                  <a:ext cx="306" cy="241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u-ES" b="1"/>
                    <a:t>B</a:t>
                  </a:r>
                </a:p>
              </p:txBody>
            </p:sp>
            <p:sp>
              <p:nvSpPr>
                <p:cNvPr id="291892" name="Line 9"/>
                <p:cNvSpPr>
                  <a:spLocks noChangeShapeType="1"/>
                </p:cNvSpPr>
                <p:nvPr/>
              </p:nvSpPr>
              <p:spPr bwMode="auto">
                <a:xfrm>
                  <a:off x="3236" y="1246"/>
                  <a:ext cx="0" cy="50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291888" name="Group 10"/>
              <p:cNvGrpSpPr>
                <a:grpSpLocks/>
              </p:cNvGrpSpPr>
              <p:nvPr/>
            </p:nvGrpSpPr>
            <p:grpSpPr bwMode="auto">
              <a:xfrm>
                <a:off x="2434" y="917"/>
                <a:ext cx="306" cy="1243"/>
                <a:chOff x="2363" y="1250"/>
                <a:chExt cx="306" cy="1243"/>
              </a:xfrm>
            </p:grpSpPr>
            <p:sp>
              <p:nvSpPr>
                <p:cNvPr id="291889" name="Rectangle 11"/>
                <p:cNvSpPr>
                  <a:spLocks noChangeArrowheads="1"/>
                </p:cNvSpPr>
                <p:nvPr/>
              </p:nvSpPr>
              <p:spPr bwMode="auto">
                <a:xfrm>
                  <a:off x="2363" y="2252"/>
                  <a:ext cx="306" cy="241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u-ES" b="1"/>
                    <a:t>A</a:t>
                  </a:r>
                </a:p>
              </p:txBody>
            </p:sp>
            <p:sp>
              <p:nvSpPr>
                <p:cNvPr id="291890" name="Line 12"/>
                <p:cNvSpPr>
                  <a:spLocks noChangeShapeType="1"/>
                </p:cNvSpPr>
                <p:nvPr/>
              </p:nvSpPr>
              <p:spPr bwMode="auto">
                <a:xfrm>
                  <a:off x="2513" y="1250"/>
                  <a:ext cx="0" cy="100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  <p:sp>
          <p:nvSpPr>
            <p:cNvPr id="291885" name="Rectangle 13"/>
            <p:cNvSpPr>
              <a:spLocks noChangeArrowheads="1"/>
            </p:cNvSpPr>
            <p:nvPr/>
          </p:nvSpPr>
          <p:spPr bwMode="auto">
            <a:xfrm>
              <a:off x="1996" y="938"/>
              <a:ext cx="878" cy="218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u-ES"/>
                <a:t>1</a:t>
              </a:r>
            </a:p>
          </p:txBody>
        </p:sp>
      </p:grp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5111750" y="1266825"/>
            <a:ext cx="1397000" cy="2506663"/>
            <a:chOff x="3220" y="938"/>
            <a:chExt cx="880" cy="1579"/>
          </a:xfrm>
        </p:grpSpPr>
        <p:grpSp>
          <p:nvGrpSpPr>
            <p:cNvPr id="291874" name="Group 15"/>
            <p:cNvGrpSpPr>
              <a:grpSpLocks/>
            </p:cNvGrpSpPr>
            <p:nvPr/>
          </p:nvGrpSpPr>
          <p:grpSpPr bwMode="auto">
            <a:xfrm>
              <a:off x="3220" y="1352"/>
              <a:ext cx="880" cy="1165"/>
              <a:chOff x="3227" y="1352"/>
              <a:chExt cx="880" cy="1165"/>
            </a:xfrm>
          </p:grpSpPr>
          <p:grpSp>
            <p:nvGrpSpPr>
              <p:cNvPr id="291876" name="Group 16"/>
              <p:cNvGrpSpPr>
                <a:grpSpLocks/>
              </p:cNvGrpSpPr>
              <p:nvPr/>
            </p:nvGrpSpPr>
            <p:grpSpPr bwMode="auto">
              <a:xfrm>
                <a:off x="3377" y="1352"/>
                <a:ext cx="574" cy="576"/>
                <a:chOff x="2584" y="625"/>
                <a:chExt cx="574" cy="576"/>
              </a:xfrm>
            </p:grpSpPr>
            <p:sp>
              <p:nvSpPr>
                <p:cNvPr id="291882" name="Oval 17"/>
                <p:cNvSpPr>
                  <a:spLocks noChangeArrowheads="1"/>
                </p:cNvSpPr>
                <p:nvPr/>
              </p:nvSpPr>
              <p:spPr bwMode="auto">
                <a:xfrm>
                  <a:off x="2584" y="625"/>
                  <a:ext cx="574" cy="576"/>
                </a:xfrm>
                <a:prstGeom prst="ellipse">
                  <a:avLst/>
                </a:prstGeom>
                <a:solidFill>
                  <a:srgbClr val="DDDDDD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291883" name="Oval 18"/>
                <p:cNvSpPr>
                  <a:spLocks noChangeArrowheads="1"/>
                </p:cNvSpPr>
                <p:nvPr/>
              </p:nvSpPr>
              <p:spPr bwMode="auto">
                <a:xfrm>
                  <a:off x="2795" y="837"/>
                  <a:ext cx="153" cy="153"/>
                </a:xfrm>
                <a:prstGeom prst="ellipse">
                  <a:avLst/>
                </a:prstGeom>
                <a:solidFill>
                  <a:srgbClr val="B2B2B2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</p:grpSp>
          <p:grpSp>
            <p:nvGrpSpPr>
              <p:cNvPr id="291877" name="Group 19"/>
              <p:cNvGrpSpPr>
                <a:grpSpLocks/>
              </p:cNvGrpSpPr>
              <p:nvPr/>
            </p:nvGrpSpPr>
            <p:grpSpPr bwMode="auto">
              <a:xfrm>
                <a:off x="3227" y="1644"/>
                <a:ext cx="880" cy="873"/>
                <a:chOff x="3227" y="1644"/>
                <a:chExt cx="880" cy="873"/>
              </a:xfrm>
            </p:grpSpPr>
            <p:sp>
              <p:nvSpPr>
                <p:cNvPr id="291878" name="Rectangle 20"/>
                <p:cNvSpPr>
                  <a:spLocks noChangeArrowheads="1"/>
                </p:cNvSpPr>
                <p:nvPr/>
              </p:nvSpPr>
              <p:spPr bwMode="auto">
                <a:xfrm>
                  <a:off x="3801" y="2276"/>
                  <a:ext cx="306" cy="241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u-ES" b="1"/>
                    <a:t>B</a:t>
                  </a:r>
                </a:p>
              </p:txBody>
            </p:sp>
            <p:sp>
              <p:nvSpPr>
                <p:cNvPr id="291879" name="Line 21"/>
                <p:cNvSpPr>
                  <a:spLocks noChangeShapeType="1"/>
                </p:cNvSpPr>
                <p:nvPr/>
              </p:nvSpPr>
              <p:spPr bwMode="auto">
                <a:xfrm>
                  <a:off x="3952" y="1659"/>
                  <a:ext cx="0" cy="61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1880" name="Rectangle 22"/>
                <p:cNvSpPr>
                  <a:spLocks noChangeArrowheads="1"/>
                </p:cNvSpPr>
                <p:nvPr/>
              </p:nvSpPr>
              <p:spPr bwMode="auto">
                <a:xfrm>
                  <a:off x="3227" y="2276"/>
                  <a:ext cx="306" cy="241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u-ES" b="1"/>
                    <a:t>A</a:t>
                  </a:r>
                </a:p>
              </p:txBody>
            </p:sp>
            <p:sp>
              <p:nvSpPr>
                <p:cNvPr id="291881" name="Line 23"/>
                <p:cNvSpPr>
                  <a:spLocks noChangeShapeType="1"/>
                </p:cNvSpPr>
                <p:nvPr/>
              </p:nvSpPr>
              <p:spPr bwMode="auto">
                <a:xfrm>
                  <a:off x="3377" y="1644"/>
                  <a:ext cx="0" cy="6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  <p:sp>
          <p:nvSpPr>
            <p:cNvPr id="291875" name="Rectangle 24"/>
            <p:cNvSpPr>
              <a:spLocks noChangeArrowheads="1"/>
            </p:cNvSpPr>
            <p:nvPr/>
          </p:nvSpPr>
          <p:spPr bwMode="auto">
            <a:xfrm>
              <a:off x="3220" y="938"/>
              <a:ext cx="878" cy="218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u-ES"/>
                <a:t>2</a:t>
              </a:r>
            </a:p>
          </p:txBody>
        </p:sp>
      </p:grpSp>
      <p:grpSp>
        <p:nvGrpSpPr>
          <p:cNvPr id="11" name="Group 25"/>
          <p:cNvGrpSpPr>
            <a:grpSpLocks/>
          </p:cNvGrpSpPr>
          <p:nvPr/>
        </p:nvGrpSpPr>
        <p:grpSpPr bwMode="auto">
          <a:xfrm>
            <a:off x="7042150" y="1266825"/>
            <a:ext cx="1397000" cy="3076575"/>
            <a:chOff x="4436" y="938"/>
            <a:chExt cx="880" cy="1938"/>
          </a:xfrm>
        </p:grpSpPr>
        <p:grpSp>
          <p:nvGrpSpPr>
            <p:cNvPr id="291863" name="Group 26"/>
            <p:cNvGrpSpPr>
              <a:grpSpLocks/>
            </p:cNvGrpSpPr>
            <p:nvPr/>
          </p:nvGrpSpPr>
          <p:grpSpPr bwMode="auto">
            <a:xfrm>
              <a:off x="4436" y="1352"/>
              <a:ext cx="880" cy="1524"/>
              <a:chOff x="4460" y="1352"/>
              <a:chExt cx="880" cy="1524"/>
            </a:xfrm>
          </p:grpSpPr>
          <p:grpSp>
            <p:nvGrpSpPr>
              <p:cNvPr id="291865" name="Group 27"/>
              <p:cNvGrpSpPr>
                <a:grpSpLocks/>
              </p:cNvGrpSpPr>
              <p:nvPr/>
            </p:nvGrpSpPr>
            <p:grpSpPr bwMode="auto">
              <a:xfrm>
                <a:off x="4610" y="1352"/>
                <a:ext cx="574" cy="576"/>
                <a:chOff x="2584" y="625"/>
                <a:chExt cx="574" cy="576"/>
              </a:xfrm>
            </p:grpSpPr>
            <p:sp>
              <p:nvSpPr>
                <p:cNvPr id="291872" name="Oval 28"/>
                <p:cNvSpPr>
                  <a:spLocks noChangeArrowheads="1"/>
                </p:cNvSpPr>
                <p:nvPr/>
              </p:nvSpPr>
              <p:spPr bwMode="auto">
                <a:xfrm>
                  <a:off x="2584" y="625"/>
                  <a:ext cx="574" cy="576"/>
                </a:xfrm>
                <a:prstGeom prst="ellipse">
                  <a:avLst/>
                </a:prstGeom>
                <a:solidFill>
                  <a:srgbClr val="DDDDDD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291873" name="Oval 29"/>
                <p:cNvSpPr>
                  <a:spLocks noChangeArrowheads="1"/>
                </p:cNvSpPr>
                <p:nvPr/>
              </p:nvSpPr>
              <p:spPr bwMode="auto">
                <a:xfrm>
                  <a:off x="2795" y="837"/>
                  <a:ext cx="153" cy="153"/>
                </a:xfrm>
                <a:prstGeom prst="ellipse">
                  <a:avLst/>
                </a:prstGeom>
                <a:solidFill>
                  <a:srgbClr val="B2B2B2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</p:grpSp>
          <p:grpSp>
            <p:nvGrpSpPr>
              <p:cNvPr id="291866" name="Group 30"/>
              <p:cNvGrpSpPr>
                <a:grpSpLocks/>
              </p:cNvGrpSpPr>
              <p:nvPr/>
            </p:nvGrpSpPr>
            <p:grpSpPr bwMode="auto">
              <a:xfrm>
                <a:off x="4460" y="1644"/>
                <a:ext cx="306" cy="747"/>
                <a:chOff x="4460" y="1644"/>
                <a:chExt cx="306" cy="747"/>
              </a:xfrm>
            </p:grpSpPr>
            <p:sp>
              <p:nvSpPr>
                <p:cNvPr id="291870" name="Line 31"/>
                <p:cNvSpPr>
                  <a:spLocks noChangeShapeType="1"/>
                </p:cNvSpPr>
                <p:nvPr/>
              </p:nvSpPr>
              <p:spPr bwMode="auto">
                <a:xfrm>
                  <a:off x="4610" y="1644"/>
                  <a:ext cx="0" cy="51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1871" name="Rectangle 32"/>
                <p:cNvSpPr>
                  <a:spLocks noChangeArrowheads="1"/>
                </p:cNvSpPr>
                <p:nvPr/>
              </p:nvSpPr>
              <p:spPr bwMode="auto">
                <a:xfrm>
                  <a:off x="4460" y="2150"/>
                  <a:ext cx="306" cy="241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u-ES" b="1"/>
                    <a:t>A</a:t>
                  </a:r>
                </a:p>
              </p:txBody>
            </p:sp>
          </p:grpSp>
          <p:grpSp>
            <p:nvGrpSpPr>
              <p:cNvPr id="291867" name="Group 33"/>
              <p:cNvGrpSpPr>
                <a:grpSpLocks/>
              </p:cNvGrpSpPr>
              <p:nvPr/>
            </p:nvGrpSpPr>
            <p:grpSpPr bwMode="auto">
              <a:xfrm>
                <a:off x="5034" y="1644"/>
                <a:ext cx="306" cy="1232"/>
                <a:chOff x="5034" y="1644"/>
                <a:chExt cx="306" cy="1232"/>
              </a:xfrm>
            </p:grpSpPr>
            <p:sp>
              <p:nvSpPr>
                <p:cNvPr id="291868" name="Line 34"/>
                <p:cNvSpPr>
                  <a:spLocks noChangeShapeType="1"/>
                </p:cNvSpPr>
                <p:nvPr/>
              </p:nvSpPr>
              <p:spPr bwMode="auto">
                <a:xfrm>
                  <a:off x="5185" y="1644"/>
                  <a:ext cx="0" cy="9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1869" name="Rectangle 35"/>
                <p:cNvSpPr>
                  <a:spLocks noChangeArrowheads="1"/>
                </p:cNvSpPr>
                <p:nvPr/>
              </p:nvSpPr>
              <p:spPr bwMode="auto">
                <a:xfrm>
                  <a:off x="5034" y="2635"/>
                  <a:ext cx="306" cy="241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u-ES" b="1"/>
                    <a:t>B</a:t>
                  </a:r>
                </a:p>
              </p:txBody>
            </p:sp>
          </p:grpSp>
        </p:grpSp>
        <p:sp>
          <p:nvSpPr>
            <p:cNvPr id="291864" name="Rectangle 36"/>
            <p:cNvSpPr>
              <a:spLocks noChangeArrowheads="1"/>
            </p:cNvSpPr>
            <p:nvPr/>
          </p:nvSpPr>
          <p:spPr bwMode="auto">
            <a:xfrm>
              <a:off x="4437" y="938"/>
              <a:ext cx="878" cy="218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u-ES"/>
                <a:t>3</a:t>
              </a:r>
            </a:p>
          </p:txBody>
        </p:sp>
      </p:grpSp>
      <p:grpSp>
        <p:nvGrpSpPr>
          <p:cNvPr id="291846" name="Group 37"/>
          <p:cNvGrpSpPr>
            <a:grpSpLocks/>
          </p:cNvGrpSpPr>
          <p:nvPr/>
        </p:nvGrpSpPr>
        <p:grpSpPr bwMode="auto">
          <a:xfrm>
            <a:off x="509588" y="1265238"/>
            <a:ext cx="1906587" cy="3095625"/>
            <a:chOff x="321" y="937"/>
            <a:chExt cx="1201" cy="1950"/>
          </a:xfrm>
        </p:grpSpPr>
        <p:grpSp>
          <p:nvGrpSpPr>
            <p:cNvPr id="291852" name="Group 38"/>
            <p:cNvGrpSpPr>
              <a:grpSpLocks/>
            </p:cNvGrpSpPr>
            <p:nvPr/>
          </p:nvGrpSpPr>
          <p:grpSpPr bwMode="auto">
            <a:xfrm>
              <a:off x="450" y="1352"/>
              <a:ext cx="880" cy="1535"/>
              <a:chOff x="2434" y="625"/>
              <a:chExt cx="880" cy="1535"/>
            </a:xfrm>
          </p:grpSpPr>
          <p:grpSp>
            <p:nvGrpSpPr>
              <p:cNvPr id="291854" name="Group 39"/>
              <p:cNvGrpSpPr>
                <a:grpSpLocks/>
              </p:cNvGrpSpPr>
              <p:nvPr/>
            </p:nvGrpSpPr>
            <p:grpSpPr bwMode="auto">
              <a:xfrm>
                <a:off x="2584" y="625"/>
                <a:ext cx="574" cy="576"/>
                <a:chOff x="2584" y="625"/>
                <a:chExt cx="574" cy="576"/>
              </a:xfrm>
            </p:grpSpPr>
            <p:sp>
              <p:nvSpPr>
                <p:cNvPr id="291861" name="Oval 40"/>
                <p:cNvSpPr>
                  <a:spLocks noChangeArrowheads="1"/>
                </p:cNvSpPr>
                <p:nvPr/>
              </p:nvSpPr>
              <p:spPr bwMode="auto">
                <a:xfrm>
                  <a:off x="2584" y="625"/>
                  <a:ext cx="574" cy="576"/>
                </a:xfrm>
                <a:prstGeom prst="ellipse">
                  <a:avLst/>
                </a:prstGeom>
                <a:solidFill>
                  <a:srgbClr val="DDDDDD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291862" name="Oval 41"/>
                <p:cNvSpPr>
                  <a:spLocks noChangeArrowheads="1"/>
                </p:cNvSpPr>
                <p:nvPr/>
              </p:nvSpPr>
              <p:spPr bwMode="auto">
                <a:xfrm>
                  <a:off x="2795" y="837"/>
                  <a:ext cx="153" cy="153"/>
                </a:xfrm>
                <a:prstGeom prst="ellipse">
                  <a:avLst/>
                </a:prstGeom>
                <a:solidFill>
                  <a:srgbClr val="B2B2B2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</p:grpSp>
          <p:grpSp>
            <p:nvGrpSpPr>
              <p:cNvPr id="291855" name="Group 42"/>
              <p:cNvGrpSpPr>
                <a:grpSpLocks/>
              </p:cNvGrpSpPr>
              <p:nvPr/>
            </p:nvGrpSpPr>
            <p:grpSpPr bwMode="auto">
              <a:xfrm>
                <a:off x="3008" y="917"/>
                <a:ext cx="306" cy="749"/>
                <a:chOff x="3085" y="1246"/>
                <a:chExt cx="306" cy="749"/>
              </a:xfrm>
            </p:grpSpPr>
            <p:sp>
              <p:nvSpPr>
                <p:cNvPr id="291859" name="Rectangle 43"/>
                <p:cNvSpPr>
                  <a:spLocks noChangeArrowheads="1"/>
                </p:cNvSpPr>
                <p:nvPr/>
              </p:nvSpPr>
              <p:spPr bwMode="auto">
                <a:xfrm>
                  <a:off x="3085" y="1754"/>
                  <a:ext cx="306" cy="241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u-ES" b="1"/>
                    <a:t>B</a:t>
                  </a:r>
                </a:p>
              </p:txBody>
            </p:sp>
            <p:sp>
              <p:nvSpPr>
                <p:cNvPr id="291860" name="Line 44"/>
                <p:cNvSpPr>
                  <a:spLocks noChangeShapeType="1"/>
                </p:cNvSpPr>
                <p:nvPr/>
              </p:nvSpPr>
              <p:spPr bwMode="auto">
                <a:xfrm>
                  <a:off x="3236" y="1246"/>
                  <a:ext cx="0" cy="50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291856" name="Group 45"/>
              <p:cNvGrpSpPr>
                <a:grpSpLocks/>
              </p:cNvGrpSpPr>
              <p:nvPr/>
            </p:nvGrpSpPr>
            <p:grpSpPr bwMode="auto">
              <a:xfrm>
                <a:off x="2434" y="917"/>
                <a:ext cx="306" cy="1243"/>
                <a:chOff x="2363" y="1250"/>
                <a:chExt cx="306" cy="1243"/>
              </a:xfrm>
            </p:grpSpPr>
            <p:sp>
              <p:nvSpPr>
                <p:cNvPr id="291857" name="Rectangle 46"/>
                <p:cNvSpPr>
                  <a:spLocks noChangeArrowheads="1"/>
                </p:cNvSpPr>
                <p:nvPr/>
              </p:nvSpPr>
              <p:spPr bwMode="auto">
                <a:xfrm>
                  <a:off x="2363" y="2252"/>
                  <a:ext cx="306" cy="241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u-ES" b="1"/>
                    <a:t>A</a:t>
                  </a:r>
                </a:p>
              </p:txBody>
            </p:sp>
            <p:sp>
              <p:nvSpPr>
                <p:cNvPr id="291858" name="Line 47"/>
                <p:cNvSpPr>
                  <a:spLocks noChangeShapeType="1"/>
                </p:cNvSpPr>
                <p:nvPr/>
              </p:nvSpPr>
              <p:spPr bwMode="auto">
                <a:xfrm>
                  <a:off x="2513" y="1250"/>
                  <a:ext cx="0" cy="100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  <p:sp>
          <p:nvSpPr>
            <p:cNvPr id="291853" name="Rectangle 48"/>
            <p:cNvSpPr>
              <a:spLocks noChangeArrowheads="1"/>
            </p:cNvSpPr>
            <p:nvPr/>
          </p:nvSpPr>
          <p:spPr bwMode="auto">
            <a:xfrm>
              <a:off x="321" y="937"/>
              <a:ext cx="1201" cy="218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eu-ES"/>
                <a:t>Hasierako posizioa</a:t>
              </a:r>
            </a:p>
          </p:txBody>
        </p:sp>
      </p:grpSp>
      <p:sp>
        <p:nvSpPr>
          <p:cNvPr id="556081" name="Rectangle 49"/>
          <p:cNvSpPr>
            <a:spLocks noChangeArrowheads="1"/>
          </p:cNvSpPr>
          <p:nvPr/>
        </p:nvSpPr>
        <p:spPr bwMode="auto">
          <a:xfrm>
            <a:off x="1141413" y="697487"/>
            <a:ext cx="6911975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1, 2 edo 3 marrazkietatik zeinek adierazten du hobekien gorputzen egoera</a:t>
            </a:r>
          </a:p>
          <a:p>
            <a:pPr algn="ctr" eaLnBrk="1" hangingPunct="1"/>
            <a:r>
              <a:rPr lang="eu-ES"/>
              <a:t>txirrikan edo polean libre utzi ondoren? Bi gorputzen masak 5Kg-koak dira.</a:t>
            </a:r>
          </a:p>
        </p:txBody>
      </p:sp>
      <p:sp>
        <p:nvSpPr>
          <p:cNvPr id="291848" name="AutoShape 5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4825" y="1274763"/>
            <a:ext cx="1712913" cy="35179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91849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95850" y="1122363"/>
            <a:ext cx="1863725" cy="3808412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91850" name="AutoShape 5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86575" y="1111250"/>
            <a:ext cx="1874838" cy="3876675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56085" name="WordArt 53" descr="Vertical estrecha"/>
          <p:cNvSpPr>
            <a:spLocks noChangeArrowheads="1" noChangeShapeType="1" noTextEdit="1"/>
          </p:cNvSpPr>
          <p:nvPr/>
        </p:nvSpPr>
        <p:spPr bwMode="auto">
          <a:xfrm>
            <a:off x="3613304" y="4792663"/>
            <a:ext cx="1730375" cy="8159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s-ES" sz="1400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blurRad="63500" dist="46662" dir="2115817" algn="ctr" rotWithShape="0">
                    <a:srgbClr val="000000">
                      <a:alpha val="79999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Sakatu</a:t>
            </a:r>
            <a:r>
              <a:rPr lang="es-ES" sz="14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blurRad="63500" dist="46662" dir="2115817" algn="ctr" rotWithShape="0">
                    <a:srgbClr val="000000">
                      <a:alpha val="79999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 </a:t>
            </a:r>
            <a:r>
              <a:rPr lang="es-ES" sz="1400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blurRad="63500" dist="46662" dir="2115817" algn="ctr" rotWithShape="0">
                    <a:srgbClr val="000000">
                      <a:alpha val="79999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zuzena</a:t>
            </a:r>
            <a:endParaRPr lang="es-ES" sz="1400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blurRad="63500" dist="46662" dir="2115817" algn="ctr" rotWithShape="0">
                  <a:srgbClr val="000000">
                    <a:alpha val="79999"/>
                  </a:srgbClr>
                </a:outerShdw>
              </a:effectLst>
              <a:latin typeface="Arial Black"/>
              <a:ea typeface="Arial Black"/>
              <a:cs typeface="Arial Black"/>
            </a:endParaRPr>
          </a:p>
          <a:p>
            <a:pPr algn="ctr"/>
            <a:r>
              <a:rPr lang="es-ES" sz="14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blurRad="63500" dist="46662" dir="2115817" algn="ctr" rotWithShape="0">
                    <a:srgbClr val="000000">
                      <a:alpha val="79999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den </a:t>
            </a:r>
            <a:r>
              <a:rPr lang="es-ES" sz="1400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blurRad="63500" dist="46662" dir="2115817" algn="ctr" rotWithShape="0">
                    <a:srgbClr val="000000">
                      <a:alpha val="79999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aukera</a:t>
            </a:r>
            <a:endParaRPr lang="es-ES" sz="1400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blurRad="63500" dist="46662" dir="2115817" algn="ctr" rotWithShape="0">
                  <a:srgbClr val="000000">
                    <a:alpha val="79999"/>
                  </a:srgbClr>
                </a:outerShdw>
              </a:effectLst>
              <a:latin typeface="Arial Black"/>
              <a:ea typeface="Arial Black"/>
              <a:cs typeface="Arial Black"/>
            </a:endParaRPr>
          </a:p>
        </p:txBody>
      </p:sp>
      <p:pic>
        <p:nvPicPr>
          <p:cNvPr id="56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4824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24782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7681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1411330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6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6081" grpId="0" animBg="1"/>
      <p:bldP spid="556085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52D621D-8D43-8444-88F2-3BE0CDE7D8C5}" type="slidenum">
              <a:rPr lang="eu-ES" sz="1400">
                <a:latin typeface="Times" charset="0"/>
              </a:rPr>
              <a:pPr/>
              <a:t>63</a:t>
            </a:fld>
            <a:endParaRPr lang="eu-ES" sz="1400">
              <a:latin typeface="Times" charset="0"/>
            </a:endParaRPr>
          </a:p>
        </p:txBody>
      </p:sp>
      <p:grpSp>
        <p:nvGrpSpPr>
          <p:cNvPr id="292867" name="Group 2"/>
          <p:cNvGrpSpPr>
            <a:grpSpLocks/>
          </p:cNvGrpSpPr>
          <p:nvPr/>
        </p:nvGrpSpPr>
        <p:grpSpPr bwMode="auto">
          <a:xfrm>
            <a:off x="3167063" y="1266825"/>
            <a:ext cx="1397000" cy="3094038"/>
            <a:chOff x="1995" y="938"/>
            <a:chExt cx="880" cy="1949"/>
          </a:xfrm>
        </p:grpSpPr>
        <p:grpSp>
          <p:nvGrpSpPr>
            <p:cNvPr id="292886" name="Group 3"/>
            <p:cNvGrpSpPr>
              <a:grpSpLocks/>
            </p:cNvGrpSpPr>
            <p:nvPr/>
          </p:nvGrpSpPr>
          <p:grpSpPr bwMode="auto">
            <a:xfrm>
              <a:off x="1995" y="1352"/>
              <a:ext cx="880" cy="1535"/>
              <a:chOff x="2434" y="625"/>
              <a:chExt cx="880" cy="1535"/>
            </a:xfrm>
          </p:grpSpPr>
          <p:grpSp>
            <p:nvGrpSpPr>
              <p:cNvPr id="292888" name="Group 4"/>
              <p:cNvGrpSpPr>
                <a:grpSpLocks/>
              </p:cNvGrpSpPr>
              <p:nvPr/>
            </p:nvGrpSpPr>
            <p:grpSpPr bwMode="auto">
              <a:xfrm>
                <a:off x="2584" y="625"/>
                <a:ext cx="574" cy="576"/>
                <a:chOff x="2584" y="625"/>
                <a:chExt cx="574" cy="576"/>
              </a:xfrm>
            </p:grpSpPr>
            <p:sp>
              <p:nvSpPr>
                <p:cNvPr id="292895" name="Oval 5"/>
                <p:cNvSpPr>
                  <a:spLocks noChangeArrowheads="1"/>
                </p:cNvSpPr>
                <p:nvPr/>
              </p:nvSpPr>
              <p:spPr bwMode="auto">
                <a:xfrm>
                  <a:off x="2584" y="625"/>
                  <a:ext cx="574" cy="576"/>
                </a:xfrm>
                <a:prstGeom prst="ellipse">
                  <a:avLst/>
                </a:prstGeom>
                <a:solidFill>
                  <a:srgbClr val="DDDDDD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292896" name="Oval 6"/>
                <p:cNvSpPr>
                  <a:spLocks noChangeArrowheads="1"/>
                </p:cNvSpPr>
                <p:nvPr/>
              </p:nvSpPr>
              <p:spPr bwMode="auto">
                <a:xfrm>
                  <a:off x="2795" y="837"/>
                  <a:ext cx="153" cy="153"/>
                </a:xfrm>
                <a:prstGeom prst="ellipse">
                  <a:avLst/>
                </a:prstGeom>
                <a:solidFill>
                  <a:srgbClr val="B2B2B2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</p:grpSp>
          <p:grpSp>
            <p:nvGrpSpPr>
              <p:cNvPr id="292889" name="Group 7"/>
              <p:cNvGrpSpPr>
                <a:grpSpLocks/>
              </p:cNvGrpSpPr>
              <p:nvPr/>
            </p:nvGrpSpPr>
            <p:grpSpPr bwMode="auto">
              <a:xfrm>
                <a:off x="3008" y="917"/>
                <a:ext cx="306" cy="749"/>
                <a:chOff x="3085" y="1246"/>
                <a:chExt cx="306" cy="749"/>
              </a:xfrm>
            </p:grpSpPr>
            <p:sp>
              <p:nvSpPr>
                <p:cNvPr id="292893" name="Rectangle 8"/>
                <p:cNvSpPr>
                  <a:spLocks noChangeArrowheads="1"/>
                </p:cNvSpPr>
                <p:nvPr/>
              </p:nvSpPr>
              <p:spPr bwMode="auto">
                <a:xfrm>
                  <a:off x="3085" y="1754"/>
                  <a:ext cx="306" cy="241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u-ES" b="1"/>
                    <a:t>B</a:t>
                  </a:r>
                </a:p>
              </p:txBody>
            </p:sp>
            <p:sp>
              <p:nvSpPr>
                <p:cNvPr id="292894" name="Line 9"/>
                <p:cNvSpPr>
                  <a:spLocks noChangeShapeType="1"/>
                </p:cNvSpPr>
                <p:nvPr/>
              </p:nvSpPr>
              <p:spPr bwMode="auto">
                <a:xfrm>
                  <a:off x="3236" y="1246"/>
                  <a:ext cx="0" cy="50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292890" name="Group 10"/>
              <p:cNvGrpSpPr>
                <a:grpSpLocks/>
              </p:cNvGrpSpPr>
              <p:nvPr/>
            </p:nvGrpSpPr>
            <p:grpSpPr bwMode="auto">
              <a:xfrm>
                <a:off x="2434" y="917"/>
                <a:ext cx="306" cy="1243"/>
                <a:chOff x="2363" y="1250"/>
                <a:chExt cx="306" cy="1243"/>
              </a:xfrm>
            </p:grpSpPr>
            <p:sp>
              <p:nvSpPr>
                <p:cNvPr id="292891" name="Rectangle 11"/>
                <p:cNvSpPr>
                  <a:spLocks noChangeArrowheads="1"/>
                </p:cNvSpPr>
                <p:nvPr/>
              </p:nvSpPr>
              <p:spPr bwMode="auto">
                <a:xfrm>
                  <a:off x="2363" y="2252"/>
                  <a:ext cx="306" cy="241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u-ES" b="1"/>
                    <a:t>A</a:t>
                  </a:r>
                </a:p>
              </p:txBody>
            </p:sp>
            <p:sp>
              <p:nvSpPr>
                <p:cNvPr id="292892" name="Line 12"/>
                <p:cNvSpPr>
                  <a:spLocks noChangeShapeType="1"/>
                </p:cNvSpPr>
                <p:nvPr/>
              </p:nvSpPr>
              <p:spPr bwMode="auto">
                <a:xfrm>
                  <a:off x="2513" y="1250"/>
                  <a:ext cx="0" cy="100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  <p:sp>
          <p:nvSpPr>
            <p:cNvPr id="292887" name="Rectangle 13"/>
            <p:cNvSpPr>
              <a:spLocks noChangeArrowheads="1"/>
            </p:cNvSpPr>
            <p:nvPr/>
          </p:nvSpPr>
          <p:spPr bwMode="auto">
            <a:xfrm>
              <a:off x="1996" y="938"/>
              <a:ext cx="878" cy="218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u-ES"/>
                <a:t>1</a:t>
              </a:r>
            </a:p>
          </p:txBody>
        </p:sp>
      </p:grpSp>
      <p:grpSp>
        <p:nvGrpSpPr>
          <p:cNvPr id="292868" name="Group 14"/>
          <p:cNvGrpSpPr>
            <a:grpSpLocks/>
          </p:cNvGrpSpPr>
          <p:nvPr/>
        </p:nvGrpSpPr>
        <p:grpSpPr bwMode="auto">
          <a:xfrm>
            <a:off x="509588" y="1265238"/>
            <a:ext cx="1906587" cy="3095625"/>
            <a:chOff x="321" y="937"/>
            <a:chExt cx="1201" cy="1950"/>
          </a:xfrm>
        </p:grpSpPr>
        <p:grpSp>
          <p:nvGrpSpPr>
            <p:cNvPr id="292875" name="Group 15"/>
            <p:cNvGrpSpPr>
              <a:grpSpLocks/>
            </p:cNvGrpSpPr>
            <p:nvPr/>
          </p:nvGrpSpPr>
          <p:grpSpPr bwMode="auto">
            <a:xfrm>
              <a:off x="450" y="1352"/>
              <a:ext cx="880" cy="1535"/>
              <a:chOff x="2434" y="625"/>
              <a:chExt cx="880" cy="1535"/>
            </a:xfrm>
          </p:grpSpPr>
          <p:grpSp>
            <p:nvGrpSpPr>
              <p:cNvPr id="292877" name="Group 16"/>
              <p:cNvGrpSpPr>
                <a:grpSpLocks/>
              </p:cNvGrpSpPr>
              <p:nvPr/>
            </p:nvGrpSpPr>
            <p:grpSpPr bwMode="auto">
              <a:xfrm>
                <a:off x="2584" y="625"/>
                <a:ext cx="574" cy="576"/>
                <a:chOff x="2584" y="625"/>
                <a:chExt cx="574" cy="576"/>
              </a:xfrm>
            </p:grpSpPr>
            <p:sp>
              <p:nvSpPr>
                <p:cNvPr id="292884" name="Oval 17"/>
                <p:cNvSpPr>
                  <a:spLocks noChangeArrowheads="1"/>
                </p:cNvSpPr>
                <p:nvPr/>
              </p:nvSpPr>
              <p:spPr bwMode="auto">
                <a:xfrm>
                  <a:off x="2584" y="625"/>
                  <a:ext cx="574" cy="576"/>
                </a:xfrm>
                <a:prstGeom prst="ellipse">
                  <a:avLst/>
                </a:prstGeom>
                <a:solidFill>
                  <a:srgbClr val="DDDDDD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292885" name="Oval 18"/>
                <p:cNvSpPr>
                  <a:spLocks noChangeArrowheads="1"/>
                </p:cNvSpPr>
                <p:nvPr/>
              </p:nvSpPr>
              <p:spPr bwMode="auto">
                <a:xfrm>
                  <a:off x="2795" y="837"/>
                  <a:ext cx="153" cy="153"/>
                </a:xfrm>
                <a:prstGeom prst="ellipse">
                  <a:avLst/>
                </a:prstGeom>
                <a:solidFill>
                  <a:srgbClr val="B2B2B2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</p:grpSp>
          <p:grpSp>
            <p:nvGrpSpPr>
              <p:cNvPr id="292878" name="Group 19"/>
              <p:cNvGrpSpPr>
                <a:grpSpLocks/>
              </p:cNvGrpSpPr>
              <p:nvPr/>
            </p:nvGrpSpPr>
            <p:grpSpPr bwMode="auto">
              <a:xfrm>
                <a:off x="3008" y="917"/>
                <a:ext cx="306" cy="749"/>
                <a:chOff x="3085" y="1246"/>
                <a:chExt cx="306" cy="749"/>
              </a:xfrm>
            </p:grpSpPr>
            <p:sp>
              <p:nvSpPr>
                <p:cNvPr id="292882" name="Rectangle 20"/>
                <p:cNvSpPr>
                  <a:spLocks noChangeArrowheads="1"/>
                </p:cNvSpPr>
                <p:nvPr/>
              </p:nvSpPr>
              <p:spPr bwMode="auto">
                <a:xfrm>
                  <a:off x="3085" y="1754"/>
                  <a:ext cx="306" cy="241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u-ES" b="1"/>
                    <a:t>B</a:t>
                  </a:r>
                </a:p>
              </p:txBody>
            </p:sp>
            <p:sp>
              <p:nvSpPr>
                <p:cNvPr id="292883" name="Line 21"/>
                <p:cNvSpPr>
                  <a:spLocks noChangeShapeType="1"/>
                </p:cNvSpPr>
                <p:nvPr/>
              </p:nvSpPr>
              <p:spPr bwMode="auto">
                <a:xfrm>
                  <a:off x="3236" y="1246"/>
                  <a:ext cx="0" cy="50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292879" name="Group 22"/>
              <p:cNvGrpSpPr>
                <a:grpSpLocks/>
              </p:cNvGrpSpPr>
              <p:nvPr/>
            </p:nvGrpSpPr>
            <p:grpSpPr bwMode="auto">
              <a:xfrm>
                <a:off x="2434" y="917"/>
                <a:ext cx="306" cy="1243"/>
                <a:chOff x="2363" y="1250"/>
                <a:chExt cx="306" cy="1243"/>
              </a:xfrm>
            </p:grpSpPr>
            <p:sp>
              <p:nvSpPr>
                <p:cNvPr id="292880" name="Rectangle 23"/>
                <p:cNvSpPr>
                  <a:spLocks noChangeArrowheads="1"/>
                </p:cNvSpPr>
                <p:nvPr/>
              </p:nvSpPr>
              <p:spPr bwMode="auto">
                <a:xfrm>
                  <a:off x="2363" y="2252"/>
                  <a:ext cx="306" cy="241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u-ES" b="1"/>
                    <a:t>A</a:t>
                  </a:r>
                </a:p>
              </p:txBody>
            </p:sp>
            <p:sp>
              <p:nvSpPr>
                <p:cNvPr id="292881" name="Line 24"/>
                <p:cNvSpPr>
                  <a:spLocks noChangeShapeType="1"/>
                </p:cNvSpPr>
                <p:nvPr/>
              </p:nvSpPr>
              <p:spPr bwMode="auto">
                <a:xfrm>
                  <a:off x="2513" y="1250"/>
                  <a:ext cx="0" cy="100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  <p:sp>
          <p:nvSpPr>
            <p:cNvPr id="292876" name="Rectangle 25"/>
            <p:cNvSpPr>
              <a:spLocks noChangeArrowheads="1"/>
            </p:cNvSpPr>
            <p:nvPr/>
          </p:nvSpPr>
          <p:spPr bwMode="auto">
            <a:xfrm>
              <a:off x="321" y="937"/>
              <a:ext cx="1201" cy="218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eu-ES" dirty="0"/>
                <a:t>Hasierako posizioa</a:t>
              </a:r>
            </a:p>
          </p:txBody>
        </p:sp>
      </p:grpSp>
      <p:sp>
        <p:nvSpPr>
          <p:cNvPr id="292869" name="Rectangle 26"/>
          <p:cNvSpPr>
            <a:spLocks noChangeArrowheads="1"/>
          </p:cNvSpPr>
          <p:nvPr/>
        </p:nvSpPr>
        <p:spPr bwMode="auto">
          <a:xfrm>
            <a:off x="991492" y="669040"/>
            <a:ext cx="7145142" cy="646331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u-ES" dirty="0"/>
              <a:t>1, 2 edo 3 marrazkietatik zeinek adierazten du hobekien gorputzen egoera</a:t>
            </a:r>
          </a:p>
          <a:p>
            <a:pPr algn="ctr"/>
            <a:r>
              <a:rPr lang="eu-ES" dirty="0" smtClean="0"/>
              <a:t>txirrika </a:t>
            </a:r>
            <a:r>
              <a:rPr lang="eu-ES" dirty="0"/>
              <a:t>edo </a:t>
            </a:r>
            <a:r>
              <a:rPr lang="eu-ES" dirty="0" smtClean="0"/>
              <a:t>polea aske </a:t>
            </a:r>
            <a:r>
              <a:rPr lang="eu-ES" dirty="0"/>
              <a:t>utzi ondoren? Bi gorputzen masak 5Kg-koak dira.</a:t>
            </a:r>
          </a:p>
        </p:txBody>
      </p:sp>
      <p:sp>
        <p:nvSpPr>
          <p:cNvPr id="558107" name="Text Box 27"/>
          <p:cNvSpPr txBox="1">
            <a:spLocks noChangeArrowheads="1"/>
          </p:cNvSpPr>
          <p:nvPr/>
        </p:nvSpPr>
        <p:spPr bwMode="auto">
          <a:xfrm>
            <a:off x="1672600" y="4580801"/>
            <a:ext cx="7447358" cy="1585049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sz="1700" b="1">
                <a:solidFill>
                  <a:srgbClr val="009900"/>
                </a:solidFill>
              </a:rPr>
              <a:t>ZUZENA</a:t>
            </a:r>
          </a:p>
          <a:p>
            <a:pPr algn="ctr" eaLnBrk="1" hangingPunct="1"/>
            <a:r>
              <a:rPr lang="eu-ES"/>
              <a:t>Lurrak gorputz bakoitzari egiten dion indarra 49 N-etakoa da, </a:t>
            </a:r>
          </a:p>
          <a:p>
            <a:pPr algn="ctr" eaLnBrk="1" hangingPunct="1"/>
            <a:r>
              <a:rPr lang="eu-ES"/>
              <a:t>beraz sistema orekan dago.</a:t>
            </a:r>
          </a:p>
          <a:p>
            <a:pPr algn="ctr" eaLnBrk="1" hangingPunct="1"/>
            <a:r>
              <a:rPr lang="eu-ES"/>
              <a:t>Soka kontsideratzen bada, ezkerrekoak izango luke masa handiagoa</a:t>
            </a:r>
          </a:p>
          <a:p>
            <a:pPr algn="ctr" eaLnBrk="1" hangingPunct="1"/>
            <a:r>
              <a:rPr lang="eu-ES"/>
              <a:t>Sistema alde horretara desplazatuko duelarik.</a:t>
            </a:r>
          </a:p>
          <a:p>
            <a:pPr algn="ctr" eaLnBrk="1" hangingPunct="1"/>
            <a:r>
              <a:rPr lang="eu-ES"/>
              <a:t>Ez dago inolako arrazoirik B gorputza jaisteko eta A igotzeko.</a:t>
            </a:r>
          </a:p>
        </p:txBody>
      </p:sp>
      <p:sp>
        <p:nvSpPr>
          <p:cNvPr id="558108" name="Line 28"/>
          <p:cNvSpPr>
            <a:spLocks noChangeShapeType="1"/>
          </p:cNvSpPr>
          <p:nvPr/>
        </p:nvSpPr>
        <p:spPr bwMode="auto">
          <a:xfrm>
            <a:off x="960438" y="4281488"/>
            <a:ext cx="0" cy="8715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58109" name="Line 29"/>
          <p:cNvSpPr>
            <a:spLocks noChangeShapeType="1"/>
          </p:cNvSpPr>
          <p:nvPr/>
        </p:nvSpPr>
        <p:spPr bwMode="auto">
          <a:xfrm>
            <a:off x="1849438" y="3492500"/>
            <a:ext cx="0" cy="8715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pic>
        <p:nvPicPr>
          <p:cNvPr id="34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67487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55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96062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4419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81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58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58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58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558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558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58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58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58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107" grpId="0" build="p" animBg="1"/>
      <p:bldP spid="558108" grpId="0" animBg="1"/>
      <p:bldP spid="558109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DDE1FAD-1058-194C-A705-C7305BC7764E}" type="slidenum">
              <a:rPr lang="eu-ES" sz="1400">
                <a:latin typeface="Times" charset="0"/>
              </a:rPr>
              <a:pPr/>
              <a:t>64</a:t>
            </a:fld>
            <a:endParaRPr lang="eu-ES" sz="1400">
              <a:latin typeface="Times" charset="0"/>
            </a:endParaRPr>
          </a:p>
        </p:txBody>
      </p:sp>
      <p:grpSp>
        <p:nvGrpSpPr>
          <p:cNvPr id="293891" name="Group 2"/>
          <p:cNvGrpSpPr>
            <a:grpSpLocks/>
          </p:cNvGrpSpPr>
          <p:nvPr/>
        </p:nvGrpSpPr>
        <p:grpSpPr bwMode="auto">
          <a:xfrm>
            <a:off x="5111750" y="1266825"/>
            <a:ext cx="1397000" cy="2506663"/>
            <a:chOff x="3220" y="938"/>
            <a:chExt cx="880" cy="1579"/>
          </a:xfrm>
        </p:grpSpPr>
        <p:grpSp>
          <p:nvGrpSpPr>
            <p:cNvPr id="293913" name="Group 3"/>
            <p:cNvGrpSpPr>
              <a:grpSpLocks/>
            </p:cNvGrpSpPr>
            <p:nvPr/>
          </p:nvGrpSpPr>
          <p:grpSpPr bwMode="auto">
            <a:xfrm>
              <a:off x="3220" y="1352"/>
              <a:ext cx="880" cy="1165"/>
              <a:chOff x="3227" y="1352"/>
              <a:chExt cx="880" cy="1165"/>
            </a:xfrm>
          </p:grpSpPr>
          <p:grpSp>
            <p:nvGrpSpPr>
              <p:cNvPr id="293915" name="Group 4"/>
              <p:cNvGrpSpPr>
                <a:grpSpLocks/>
              </p:cNvGrpSpPr>
              <p:nvPr/>
            </p:nvGrpSpPr>
            <p:grpSpPr bwMode="auto">
              <a:xfrm>
                <a:off x="3377" y="1352"/>
                <a:ext cx="574" cy="576"/>
                <a:chOff x="2584" y="625"/>
                <a:chExt cx="574" cy="576"/>
              </a:xfrm>
            </p:grpSpPr>
            <p:sp>
              <p:nvSpPr>
                <p:cNvPr id="293921" name="Oval 5"/>
                <p:cNvSpPr>
                  <a:spLocks noChangeArrowheads="1"/>
                </p:cNvSpPr>
                <p:nvPr/>
              </p:nvSpPr>
              <p:spPr bwMode="auto">
                <a:xfrm>
                  <a:off x="2584" y="625"/>
                  <a:ext cx="574" cy="576"/>
                </a:xfrm>
                <a:prstGeom prst="ellipse">
                  <a:avLst/>
                </a:prstGeom>
                <a:solidFill>
                  <a:srgbClr val="DDDDDD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293922" name="Oval 6"/>
                <p:cNvSpPr>
                  <a:spLocks noChangeArrowheads="1"/>
                </p:cNvSpPr>
                <p:nvPr/>
              </p:nvSpPr>
              <p:spPr bwMode="auto">
                <a:xfrm>
                  <a:off x="2795" y="837"/>
                  <a:ext cx="153" cy="153"/>
                </a:xfrm>
                <a:prstGeom prst="ellipse">
                  <a:avLst/>
                </a:prstGeom>
                <a:solidFill>
                  <a:srgbClr val="B2B2B2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</p:grpSp>
          <p:grpSp>
            <p:nvGrpSpPr>
              <p:cNvPr id="293916" name="Group 7"/>
              <p:cNvGrpSpPr>
                <a:grpSpLocks/>
              </p:cNvGrpSpPr>
              <p:nvPr/>
            </p:nvGrpSpPr>
            <p:grpSpPr bwMode="auto">
              <a:xfrm>
                <a:off x="3227" y="1644"/>
                <a:ext cx="880" cy="873"/>
                <a:chOff x="3227" y="1644"/>
                <a:chExt cx="880" cy="873"/>
              </a:xfrm>
            </p:grpSpPr>
            <p:sp>
              <p:nvSpPr>
                <p:cNvPr id="293917" name="Rectangle 8"/>
                <p:cNvSpPr>
                  <a:spLocks noChangeArrowheads="1"/>
                </p:cNvSpPr>
                <p:nvPr/>
              </p:nvSpPr>
              <p:spPr bwMode="auto">
                <a:xfrm>
                  <a:off x="3801" y="2276"/>
                  <a:ext cx="306" cy="241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u-ES" b="1"/>
                    <a:t>B</a:t>
                  </a:r>
                </a:p>
              </p:txBody>
            </p:sp>
            <p:sp>
              <p:nvSpPr>
                <p:cNvPr id="293918" name="Line 9"/>
                <p:cNvSpPr>
                  <a:spLocks noChangeShapeType="1"/>
                </p:cNvSpPr>
                <p:nvPr/>
              </p:nvSpPr>
              <p:spPr bwMode="auto">
                <a:xfrm>
                  <a:off x="3952" y="1659"/>
                  <a:ext cx="0" cy="61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3919" name="Rectangle 10"/>
                <p:cNvSpPr>
                  <a:spLocks noChangeArrowheads="1"/>
                </p:cNvSpPr>
                <p:nvPr/>
              </p:nvSpPr>
              <p:spPr bwMode="auto">
                <a:xfrm>
                  <a:off x="3227" y="2276"/>
                  <a:ext cx="306" cy="241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u-ES" b="1"/>
                    <a:t>A</a:t>
                  </a:r>
                </a:p>
              </p:txBody>
            </p:sp>
            <p:sp>
              <p:nvSpPr>
                <p:cNvPr id="293920" name="Line 11"/>
                <p:cNvSpPr>
                  <a:spLocks noChangeShapeType="1"/>
                </p:cNvSpPr>
                <p:nvPr/>
              </p:nvSpPr>
              <p:spPr bwMode="auto">
                <a:xfrm>
                  <a:off x="3377" y="1644"/>
                  <a:ext cx="0" cy="6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  <p:sp>
          <p:nvSpPr>
            <p:cNvPr id="293914" name="Rectangle 12"/>
            <p:cNvSpPr>
              <a:spLocks noChangeArrowheads="1"/>
            </p:cNvSpPr>
            <p:nvPr/>
          </p:nvSpPr>
          <p:spPr bwMode="auto">
            <a:xfrm>
              <a:off x="3220" y="938"/>
              <a:ext cx="878" cy="218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u-ES"/>
                <a:t>2</a:t>
              </a:r>
            </a:p>
          </p:txBody>
        </p:sp>
      </p:grpSp>
      <p:grpSp>
        <p:nvGrpSpPr>
          <p:cNvPr id="293892" name="Group 13"/>
          <p:cNvGrpSpPr>
            <a:grpSpLocks/>
          </p:cNvGrpSpPr>
          <p:nvPr/>
        </p:nvGrpSpPr>
        <p:grpSpPr bwMode="auto">
          <a:xfrm>
            <a:off x="490538" y="1254126"/>
            <a:ext cx="1930400" cy="3106738"/>
            <a:chOff x="309" y="930"/>
            <a:chExt cx="1216" cy="1957"/>
          </a:xfrm>
        </p:grpSpPr>
        <p:grpSp>
          <p:nvGrpSpPr>
            <p:cNvPr id="293902" name="Group 14"/>
            <p:cNvGrpSpPr>
              <a:grpSpLocks/>
            </p:cNvGrpSpPr>
            <p:nvPr/>
          </p:nvGrpSpPr>
          <p:grpSpPr bwMode="auto">
            <a:xfrm>
              <a:off x="450" y="1352"/>
              <a:ext cx="880" cy="1535"/>
              <a:chOff x="2434" y="625"/>
              <a:chExt cx="880" cy="1535"/>
            </a:xfrm>
          </p:grpSpPr>
          <p:grpSp>
            <p:nvGrpSpPr>
              <p:cNvPr id="293904" name="Group 15"/>
              <p:cNvGrpSpPr>
                <a:grpSpLocks/>
              </p:cNvGrpSpPr>
              <p:nvPr/>
            </p:nvGrpSpPr>
            <p:grpSpPr bwMode="auto">
              <a:xfrm>
                <a:off x="2584" y="625"/>
                <a:ext cx="574" cy="576"/>
                <a:chOff x="2584" y="625"/>
                <a:chExt cx="574" cy="576"/>
              </a:xfrm>
            </p:grpSpPr>
            <p:sp>
              <p:nvSpPr>
                <p:cNvPr id="293911" name="Oval 16"/>
                <p:cNvSpPr>
                  <a:spLocks noChangeArrowheads="1"/>
                </p:cNvSpPr>
                <p:nvPr/>
              </p:nvSpPr>
              <p:spPr bwMode="auto">
                <a:xfrm>
                  <a:off x="2584" y="625"/>
                  <a:ext cx="574" cy="576"/>
                </a:xfrm>
                <a:prstGeom prst="ellipse">
                  <a:avLst/>
                </a:prstGeom>
                <a:solidFill>
                  <a:srgbClr val="DDDDDD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293912" name="Oval 17"/>
                <p:cNvSpPr>
                  <a:spLocks noChangeArrowheads="1"/>
                </p:cNvSpPr>
                <p:nvPr/>
              </p:nvSpPr>
              <p:spPr bwMode="auto">
                <a:xfrm>
                  <a:off x="2795" y="837"/>
                  <a:ext cx="153" cy="153"/>
                </a:xfrm>
                <a:prstGeom prst="ellipse">
                  <a:avLst/>
                </a:prstGeom>
                <a:solidFill>
                  <a:srgbClr val="B2B2B2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</p:grpSp>
          <p:grpSp>
            <p:nvGrpSpPr>
              <p:cNvPr id="293905" name="Group 18"/>
              <p:cNvGrpSpPr>
                <a:grpSpLocks/>
              </p:cNvGrpSpPr>
              <p:nvPr/>
            </p:nvGrpSpPr>
            <p:grpSpPr bwMode="auto">
              <a:xfrm>
                <a:off x="3008" y="917"/>
                <a:ext cx="306" cy="749"/>
                <a:chOff x="3085" y="1246"/>
                <a:chExt cx="306" cy="749"/>
              </a:xfrm>
            </p:grpSpPr>
            <p:sp>
              <p:nvSpPr>
                <p:cNvPr id="293909" name="Rectangle 19"/>
                <p:cNvSpPr>
                  <a:spLocks noChangeArrowheads="1"/>
                </p:cNvSpPr>
                <p:nvPr/>
              </p:nvSpPr>
              <p:spPr bwMode="auto">
                <a:xfrm>
                  <a:off x="3085" y="1754"/>
                  <a:ext cx="306" cy="241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u-ES" b="1"/>
                    <a:t>B</a:t>
                  </a:r>
                </a:p>
              </p:txBody>
            </p:sp>
            <p:sp>
              <p:nvSpPr>
                <p:cNvPr id="293910" name="Line 20"/>
                <p:cNvSpPr>
                  <a:spLocks noChangeShapeType="1"/>
                </p:cNvSpPr>
                <p:nvPr/>
              </p:nvSpPr>
              <p:spPr bwMode="auto">
                <a:xfrm>
                  <a:off x="3236" y="1246"/>
                  <a:ext cx="0" cy="50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293906" name="Group 21"/>
              <p:cNvGrpSpPr>
                <a:grpSpLocks/>
              </p:cNvGrpSpPr>
              <p:nvPr/>
            </p:nvGrpSpPr>
            <p:grpSpPr bwMode="auto">
              <a:xfrm>
                <a:off x="2434" y="917"/>
                <a:ext cx="306" cy="1243"/>
                <a:chOff x="2363" y="1250"/>
                <a:chExt cx="306" cy="1243"/>
              </a:xfrm>
            </p:grpSpPr>
            <p:sp>
              <p:nvSpPr>
                <p:cNvPr id="293907" name="Rectangle 22"/>
                <p:cNvSpPr>
                  <a:spLocks noChangeArrowheads="1"/>
                </p:cNvSpPr>
                <p:nvPr/>
              </p:nvSpPr>
              <p:spPr bwMode="auto">
                <a:xfrm>
                  <a:off x="2363" y="2252"/>
                  <a:ext cx="306" cy="241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u-ES" b="1"/>
                    <a:t>A</a:t>
                  </a:r>
                </a:p>
              </p:txBody>
            </p:sp>
            <p:sp>
              <p:nvSpPr>
                <p:cNvPr id="293908" name="Line 23"/>
                <p:cNvSpPr>
                  <a:spLocks noChangeShapeType="1"/>
                </p:cNvSpPr>
                <p:nvPr/>
              </p:nvSpPr>
              <p:spPr bwMode="auto">
                <a:xfrm>
                  <a:off x="2513" y="1250"/>
                  <a:ext cx="0" cy="100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  <p:sp>
          <p:nvSpPr>
            <p:cNvPr id="293903" name="Rectangle 24"/>
            <p:cNvSpPr>
              <a:spLocks noChangeArrowheads="1"/>
            </p:cNvSpPr>
            <p:nvPr/>
          </p:nvSpPr>
          <p:spPr bwMode="auto">
            <a:xfrm>
              <a:off x="309" y="930"/>
              <a:ext cx="1216" cy="233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u-ES" dirty="0"/>
                <a:t>Hasierako posizioa</a:t>
              </a:r>
            </a:p>
          </p:txBody>
        </p:sp>
      </p:grpSp>
      <p:sp>
        <p:nvSpPr>
          <p:cNvPr id="293893" name="Rectangle 25"/>
          <p:cNvSpPr>
            <a:spLocks noChangeArrowheads="1"/>
          </p:cNvSpPr>
          <p:nvPr/>
        </p:nvSpPr>
        <p:spPr bwMode="auto">
          <a:xfrm>
            <a:off x="1173766" y="677467"/>
            <a:ext cx="6911975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u-ES"/>
              <a:t>1, 2 edo 3 marrazkietatik zeinek adierazten du hobekien gorputzen egoera</a:t>
            </a:r>
          </a:p>
          <a:p>
            <a:pPr algn="ctr"/>
            <a:r>
              <a:rPr lang="eu-ES"/>
              <a:t>txirrikan edo polean libre utzi ondoren? Bi gorputzen masak 5Kg-koak dira.</a:t>
            </a:r>
          </a:p>
        </p:txBody>
      </p:sp>
      <p:sp>
        <p:nvSpPr>
          <p:cNvPr id="560154" name="Text Box 26"/>
          <p:cNvSpPr txBox="1">
            <a:spLocks noChangeArrowheads="1"/>
          </p:cNvSpPr>
          <p:nvPr/>
        </p:nvSpPr>
        <p:spPr bwMode="auto">
          <a:xfrm>
            <a:off x="1530352" y="4281488"/>
            <a:ext cx="7427911" cy="15684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b="1" dirty="0">
                <a:solidFill>
                  <a:srgbClr val="CC3300"/>
                </a:solidFill>
              </a:rPr>
              <a:t>OKERRA</a:t>
            </a:r>
          </a:p>
          <a:p>
            <a:pPr algn="ctr"/>
            <a:r>
              <a:rPr lang="eu-ES" dirty="0"/>
              <a:t>Lurrak gorputz bakoitzari egiten dion indarra 49 N-etakoa da, </a:t>
            </a:r>
          </a:p>
          <a:p>
            <a:pPr algn="ctr"/>
            <a:r>
              <a:rPr lang="eu-ES" dirty="0"/>
              <a:t>beraz sistema orekan dago.</a:t>
            </a:r>
          </a:p>
          <a:p>
            <a:pPr algn="ctr"/>
            <a:r>
              <a:rPr lang="eu-ES" dirty="0"/>
              <a:t>Soka kontsideratzen bada, ezkerrekoak izango luke masa handiagoa</a:t>
            </a:r>
          </a:p>
          <a:p>
            <a:pPr algn="ctr"/>
            <a:r>
              <a:rPr lang="eu-ES" dirty="0"/>
              <a:t>Sistema alde horretara desplazatuko duelarik.</a:t>
            </a:r>
          </a:p>
          <a:p>
            <a:pPr algn="ctr"/>
            <a:r>
              <a:rPr lang="eu-ES" dirty="0"/>
              <a:t>Ez dago inolako arrazoirik B gorputza jaisteko eta A igotzeko.</a:t>
            </a:r>
          </a:p>
        </p:txBody>
      </p:sp>
      <p:sp>
        <p:nvSpPr>
          <p:cNvPr id="560155" name="Line 27"/>
          <p:cNvSpPr>
            <a:spLocks noChangeShapeType="1"/>
          </p:cNvSpPr>
          <p:nvPr/>
        </p:nvSpPr>
        <p:spPr bwMode="auto">
          <a:xfrm>
            <a:off x="960438" y="4281488"/>
            <a:ext cx="0" cy="8715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60156" name="Line 28"/>
          <p:cNvSpPr>
            <a:spLocks noChangeShapeType="1"/>
          </p:cNvSpPr>
          <p:nvPr/>
        </p:nvSpPr>
        <p:spPr bwMode="auto">
          <a:xfrm>
            <a:off x="1849438" y="3492500"/>
            <a:ext cx="0" cy="8715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11" name="Group 29"/>
          <p:cNvGrpSpPr>
            <a:grpSpLocks/>
          </p:cNvGrpSpPr>
          <p:nvPr/>
        </p:nvGrpSpPr>
        <p:grpSpPr bwMode="auto">
          <a:xfrm>
            <a:off x="4564063" y="1274763"/>
            <a:ext cx="2681287" cy="2846387"/>
            <a:chOff x="2875" y="803"/>
            <a:chExt cx="1689" cy="1793"/>
          </a:xfrm>
        </p:grpSpPr>
        <p:sp>
          <p:nvSpPr>
            <p:cNvPr id="293900" name="Line 30"/>
            <p:cNvSpPr>
              <a:spLocks noChangeShapeType="1"/>
            </p:cNvSpPr>
            <p:nvPr/>
          </p:nvSpPr>
          <p:spPr bwMode="auto">
            <a:xfrm flipV="1">
              <a:off x="2875" y="803"/>
              <a:ext cx="1689" cy="1793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3901" name="Line 31"/>
            <p:cNvSpPr>
              <a:spLocks noChangeShapeType="1"/>
            </p:cNvSpPr>
            <p:nvPr/>
          </p:nvSpPr>
          <p:spPr bwMode="auto">
            <a:xfrm>
              <a:off x="2875" y="803"/>
              <a:ext cx="1689" cy="1793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pic>
        <p:nvPicPr>
          <p:cNvPr id="36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67487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55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96062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1391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015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60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560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560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60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60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60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60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60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54" grpId="0" build="p" animBg="1"/>
      <p:bldP spid="560155" grpId="0" animBg="1"/>
      <p:bldP spid="560156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F5A167-0B7B-364F-8410-E3BAAB991687}" type="slidenum">
              <a:rPr lang="eu-ES" sz="1400">
                <a:latin typeface="Times" charset="0"/>
              </a:rPr>
              <a:pPr/>
              <a:t>65</a:t>
            </a:fld>
            <a:endParaRPr lang="eu-ES" sz="1400">
              <a:latin typeface="Times" charset="0"/>
            </a:endParaRPr>
          </a:p>
        </p:txBody>
      </p:sp>
      <p:grpSp>
        <p:nvGrpSpPr>
          <p:cNvPr id="294915" name="Group 2"/>
          <p:cNvGrpSpPr>
            <a:grpSpLocks/>
          </p:cNvGrpSpPr>
          <p:nvPr/>
        </p:nvGrpSpPr>
        <p:grpSpPr bwMode="auto">
          <a:xfrm>
            <a:off x="7042150" y="1266825"/>
            <a:ext cx="1397000" cy="3076575"/>
            <a:chOff x="4436" y="938"/>
            <a:chExt cx="880" cy="1938"/>
          </a:xfrm>
        </p:grpSpPr>
        <p:grpSp>
          <p:nvGrpSpPr>
            <p:cNvPr id="294937" name="Group 3"/>
            <p:cNvGrpSpPr>
              <a:grpSpLocks/>
            </p:cNvGrpSpPr>
            <p:nvPr/>
          </p:nvGrpSpPr>
          <p:grpSpPr bwMode="auto">
            <a:xfrm>
              <a:off x="4436" y="1352"/>
              <a:ext cx="880" cy="1524"/>
              <a:chOff x="4460" y="1352"/>
              <a:chExt cx="880" cy="1524"/>
            </a:xfrm>
          </p:grpSpPr>
          <p:grpSp>
            <p:nvGrpSpPr>
              <p:cNvPr id="294939" name="Group 4"/>
              <p:cNvGrpSpPr>
                <a:grpSpLocks/>
              </p:cNvGrpSpPr>
              <p:nvPr/>
            </p:nvGrpSpPr>
            <p:grpSpPr bwMode="auto">
              <a:xfrm>
                <a:off x="4610" y="1352"/>
                <a:ext cx="574" cy="576"/>
                <a:chOff x="2584" y="625"/>
                <a:chExt cx="574" cy="576"/>
              </a:xfrm>
            </p:grpSpPr>
            <p:sp>
              <p:nvSpPr>
                <p:cNvPr id="294946" name="Oval 5"/>
                <p:cNvSpPr>
                  <a:spLocks noChangeArrowheads="1"/>
                </p:cNvSpPr>
                <p:nvPr/>
              </p:nvSpPr>
              <p:spPr bwMode="auto">
                <a:xfrm>
                  <a:off x="2584" y="625"/>
                  <a:ext cx="574" cy="576"/>
                </a:xfrm>
                <a:prstGeom prst="ellipse">
                  <a:avLst/>
                </a:prstGeom>
                <a:solidFill>
                  <a:srgbClr val="DDDDDD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294947" name="Oval 6"/>
                <p:cNvSpPr>
                  <a:spLocks noChangeArrowheads="1"/>
                </p:cNvSpPr>
                <p:nvPr/>
              </p:nvSpPr>
              <p:spPr bwMode="auto">
                <a:xfrm>
                  <a:off x="2795" y="837"/>
                  <a:ext cx="153" cy="153"/>
                </a:xfrm>
                <a:prstGeom prst="ellipse">
                  <a:avLst/>
                </a:prstGeom>
                <a:solidFill>
                  <a:srgbClr val="B2B2B2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</p:grpSp>
          <p:grpSp>
            <p:nvGrpSpPr>
              <p:cNvPr id="294940" name="Group 7"/>
              <p:cNvGrpSpPr>
                <a:grpSpLocks/>
              </p:cNvGrpSpPr>
              <p:nvPr/>
            </p:nvGrpSpPr>
            <p:grpSpPr bwMode="auto">
              <a:xfrm>
                <a:off x="4460" y="1644"/>
                <a:ext cx="306" cy="747"/>
                <a:chOff x="4460" y="1644"/>
                <a:chExt cx="306" cy="747"/>
              </a:xfrm>
            </p:grpSpPr>
            <p:sp>
              <p:nvSpPr>
                <p:cNvPr id="294944" name="Line 8"/>
                <p:cNvSpPr>
                  <a:spLocks noChangeShapeType="1"/>
                </p:cNvSpPr>
                <p:nvPr/>
              </p:nvSpPr>
              <p:spPr bwMode="auto">
                <a:xfrm>
                  <a:off x="4610" y="1644"/>
                  <a:ext cx="0" cy="51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4945" name="Rectangle 9"/>
                <p:cNvSpPr>
                  <a:spLocks noChangeArrowheads="1"/>
                </p:cNvSpPr>
                <p:nvPr/>
              </p:nvSpPr>
              <p:spPr bwMode="auto">
                <a:xfrm>
                  <a:off x="4460" y="2150"/>
                  <a:ext cx="306" cy="241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u-ES" b="1"/>
                    <a:t>A</a:t>
                  </a:r>
                </a:p>
              </p:txBody>
            </p:sp>
          </p:grpSp>
          <p:grpSp>
            <p:nvGrpSpPr>
              <p:cNvPr id="294941" name="Group 10"/>
              <p:cNvGrpSpPr>
                <a:grpSpLocks/>
              </p:cNvGrpSpPr>
              <p:nvPr/>
            </p:nvGrpSpPr>
            <p:grpSpPr bwMode="auto">
              <a:xfrm>
                <a:off x="5034" y="1644"/>
                <a:ext cx="306" cy="1232"/>
                <a:chOff x="5034" y="1644"/>
                <a:chExt cx="306" cy="1232"/>
              </a:xfrm>
            </p:grpSpPr>
            <p:sp>
              <p:nvSpPr>
                <p:cNvPr id="294942" name="Line 11"/>
                <p:cNvSpPr>
                  <a:spLocks noChangeShapeType="1"/>
                </p:cNvSpPr>
                <p:nvPr/>
              </p:nvSpPr>
              <p:spPr bwMode="auto">
                <a:xfrm>
                  <a:off x="5185" y="1644"/>
                  <a:ext cx="0" cy="9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4943" name="Rectangle 12"/>
                <p:cNvSpPr>
                  <a:spLocks noChangeArrowheads="1"/>
                </p:cNvSpPr>
                <p:nvPr/>
              </p:nvSpPr>
              <p:spPr bwMode="auto">
                <a:xfrm>
                  <a:off x="5034" y="2635"/>
                  <a:ext cx="306" cy="241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u-ES" b="1"/>
                    <a:t>B</a:t>
                  </a:r>
                </a:p>
              </p:txBody>
            </p:sp>
          </p:grpSp>
        </p:grpSp>
        <p:sp>
          <p:nvSpPr>
            <p:cNvPr id="294938" name="Rectangle 13"/>
            <p:cNvSpPr>
              <a:spLocks noChangeArrowheads="1"/>
            </p:cNvSpPr>
            <p:nvPr/>
          </p:nvSpPr>
          <p:spPr bwMode="auto">
            <a:xfrm>
              <a:off x="4437" y="938"/>
              <a:ext cx="878" cy="218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u-ES"/>
                <a:t>3</a:t>
              </a:r>
            </a:p>
          </p:txBody>
        </p:sp>
      </p:grpSp>
      <p:grpSp>
        <p:nvGrpSpPr>
          <p:cNvPr id="294916" name="Group 14"/>
          <p:cNvGrpSpPr>
            <a:grpSpLocks/>
          </p:cNvGrpSpPr>
          <p:nvPr/>
        </p:nvGrpSpPr>
        <p:grpSpPr bwMode="auto">
          <a:xfrm>
            <a:off x="508000" y="1265238"/>
            <a:ext cx="1906588" cy="3095625"/>
            <a:chOff x="320" y="937"/>
            <a:chExt cx="1201" cy="1950"/>
          </a:xfrm>
        </p:grpSpPr>
        <p:grpSp>
          <p:nvGrpSpPr>
            <p:cNvPr id="294926" name="Group 15"/>
            <p:cNvGrpSpPr>
              <a:grpSpLocks/>
            </p:cNvGrpSpPr>
            <p:nvPr/>
          </p:nvGrpSpPr>
          <p:grpSpPr bwMode="auto">
            <a:xfrm>
              <a:off x="450" y="1352"/>
              <a:ext cx="880" cy="1535"/>
              <a:chOff x="2434" y="625"/>
              <a:chExt cx="880" cy="1535"/>
            </a:xfrm>
          </p:grpSpPr>
          <p:grpSp>
            <p:nvGrpSpPr>
              <p:cNvPr id="294928" name="Group 16"/>
              <p:cNvGrpSpPr>
                <a:grpSpLocks/>
              </p:cNvGrpSpPr>
              <p:nvPr/>
            </p:nvGrpSpPr>
            <p:grpSpPr bwMode="auto">
              <a:xfrm>
                <a:off x="2584" y="625"/>
                <a:ext cx="574" cy="576"/>
                <a:chOff x="2584" y="625"/>
                <a:chExt cx="574" cy="576"/>
              </a:xfrm>
            </p:grpSpPr>
            <p:sp>
              <p:nvSpPr>
                <p:cNvPr id="294935" name="Oval 17"/>
                <p:cNvSpPr>
                  <a:spLocks noChangeArrowheads="1"/>
                </p:cNvSpPr>
                <p:nvPr/>
              </p:nvSpPr>
              <p:spPr bwMode="auto">
                <a:xfrm>
                  <a:off x="2584" y="625"/>
                  <a:ext cx="574" cy="576"/>
                </a:xfrm>
                <a:prstGeom prst="ellipse">
                  <a:avLst/>
                </a:prstGeom>
                <a:solidFill>
                  <a:srgbClr val="DDDDDD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294936" name="Oval 18"/>
                <p:cNvSpPr>
                  <a:spLocks noChangeArrowheads="1"/>
                </p:cNvSpPr>
                <p:nvPr/>
              </p:nvSpPr>
              <p:spPr bwMode="auto">
                <a:xfrm>
                  <a:off x="2795" y="837"/>
                  <a:ext cx="153" cy="153"/>
                </a:xfrm>
                <a:prstGeom prst="ellipse">
                  <a:avLst/>
                </a:prstGeom>
                <a:solidFill>
                  <a:srgbClr val="B2B2B2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</p:grpSp>
          <p:grpSp>
            <p:nvGrpSpPr>
              <p:cNvPr id="294929" name="Group 19"/>
              <p:cNvGrpSpPr>
                <a:grpSpLocks/>
              </p:cNvGrpSpPr>
              <p:nvPr/>
            </p:nvGrpSpPr>
            <p:grpSpPr bwMode="auto">
              <a:xfrm>
                <a:off x="3008" y="917"/>
                <a:ext cx="306" cy="749"/>
                <a:chOff x="3085" y="1246"/>
                <a:chExt cx="306" cy="749"/>
              </a:xfrm>
            </p:grpSpPr>
            <p:sp>
              <p:nvSpPr>
                <p:cNvPr id="294933" name="Rectangle 20"/>
                <p:cNvSpPr>
                  <a:spLocks noChangeArrowheads="1"/>
                </p:cNvSpPr>
                <p:nvPr/>
              </p:nvSpPr>
              <p:spPr bwMode="auto">
                <a:xfrm>
                  <a:off x="3085" y="1754"/>
                  <a:ext cx="306" cy="241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u-ES" b="1"/>
                    <a:t>B</a:t>
                  </a:r>
                </a:p>
              </p:txBody>
            </p:sp>
            <p:sp>
              <p:nvSpPr>
                <p:cNvPr id="294934" name="Line 21"/>
                <p:cNvSpPr>
                  <a:spLocks noChangeShapeType="1"/>
                </p:cNvSpPr>
                <p:nvPr/>
              </p:nvSpPr>
              <p:spPr bwMode="auto">
                <a:xfrm>
                  <a:off x="3236" y="1246"/>
                  <a:ext cx="0" cy="50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294930" name="Group 22"/>
              <p:cNvGrpSpPr>
                <a:grpSpLocks/>
              </p:cNvGrpSpPr>
              <p:nvPr/>
            </p:nvGrpSpPr>
            <p:grpSpPr bwMode="auto">
              <a:xfrm>
                <a:off x="2434" y="917"/>
                <a:ext cx="306" cy="1243"/>
                <a:chOff x="2363" y="1250"/>
                <a:chExt cx="306" cy="1243"/>
              </a:xfrm>
            </p:grpSpPr>
            <p:sp>
              <p:nvSpPr>
                <p:cNvPr id="294931" name="Rectangle 23"/>
                <p:cNvSpPr>
                  <a:spLocks noChangeArrowheads="1"/>
                </p:cNvSpPr>
                <p:nvPr/>
              </p:nvSpPr>
              <p:spPr bwMode="auto">
                <a:xfrm>
                  <a:off x="2363" y="2252"/>
                  <a:ext cx="306" cy="241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u-ES" b="1"/>
                    <a:t>A</a:t>
                  </a:r>
                </a:p>
              </p:txBody>
            </p:sp>
            <p:sp>
              <p:nvSpPr>
                <p:cNvPr id="294932" name="Line 24"/>
                <p:cNvSpPr>
                  <a:spLocks noChangeShapeType="1"/>
                </p:cNvSpPr>
                <p:nvPr/>
              </p:nvSpPr>
              <p:spPr bwMode="auto">
                <a:xfrm>
                  <a:off x="2513" y="1250"/>
                  <a:ext cx="0" cy="100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  <p:sp>
          <p:nvSpPr>
            <p:cNvPr id="294927" name="Rectangle 25"/>
            <p:cNvSpPr>
              <a:spLocks noChangeArrowheads="1"/>
            </p:cNvSpPr>
            <p:nvPr/>
          </p:nvSpPr>
          <p:spPr bwMode="auto">
            <a:xfrm>
              <a:off x="320" y="937"/>
              <a:ext cx="1201" cy="218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eu-ES"/>
                <a:t>Hasierako posizioa</a:t>
              </a:r>
            </a:p>
          </p:txBody>
        </p:sp>
      </p:grpSp>
      <p:sp>
        <p:nvSpPr>
          <p:cNvPr id="294917" name="Rectangle 26"/>
          <p:cNvSpPr>
            <a:spLocks noChangeArrowheads="1"/>
          </p:cNvSpPr>
          <p:nvPr/>
        </p:nvSpPr>
        <p:spPr bwMode="auto">
          <a:xfrm>
            <a:off x="1108075" y="674688"/>
            <a:ext cx="6911975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u-ES"/>
              <a:t>1, 2 edo 3 marrazkietatik zeinek adierazten du hobekien gorputzen egoera</a:t>
            </a:r>
          </a:p>
          <a:p>
            <a:pPr algn="ctr"/>
            <a:r>
              <a:rPr lang="eu-ES"/>
              <a:t>txirrikan edo polean libre utzi ondoren? Bi gorputzen masak 5Kg-koak dira.</a:t>
            </a:r>
          </a:p>
        </p:txBody>
      </p:sp>
      <p:sp>
        <p:nvSpPr>
          <p:cNvPr id="562203" name="Text Box 27"/>
          <p:cNvSpPr txBox="1">
            <a:spLocks noChangeArrowheads="1"/>
          </p:cNvSpPr>
          <p:nvPr/>
        </p:nvSpPr>
        <p:spPr bwMode="auto">
          <a:xfrm>
            <a:off x="1617662" y="4524375"/>
            <a:ext cx="6402388" cy="15684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b="1">
                <a:solidFill>
                  <a:srgbClr val="CC3300"/>
                </a:solidFill>
              </a:rPr>
              <a:t>OKERRA</a:t>
            </a:r>
          </a:p>
          <a:p>
            <a:pPr algn="ctr"/>
            <a:r>
              <a:rPr lang="eu-ES"/>
              <a:t>Lurrak gorputz bakoitzari egiten dion indarra 49 N-etakoa da, </a:t>
            </a:r>
          </a:p>
          <a:p>
            <a:pPr algn="ctr"/>
            <a:r>
              <a:rPr lang="eu-ES"/>
              <a:t>beraz sistema orekan dago.</a:t>
            </a:r>
          </a:p>
          <a:p>
            <a:pPr algn="ctr"/>
            <a:r>
              <a:rPr lang="eu-ES"/>
              <a:t>Soka kontsideratzen bada, ezkerrekoak izango luke masa handiagoa</a:t>
            </a:r>
          </a:p>
          <a:p>
            <a:pPr algn="ctr"/>
            <a:r>
              <a:rPr lang="eu-ES"/>
              <a:t>Sistema alde horretara desplazatuko duelarik.</a:t>
            </a:r>
          </a:p>
          <a:p>
            <a:pPr algn="ctr"/>
            <a:r>
              <a:rPr lang="eu-ES"/>
              <a:t>Ez dago inolako arrazoirik B gorputza jaisteko eta A igotzeko.</a:t>
            </a:r>
          </a:p>
        </p:txBody>
      </p:sp>
      <p:sp>
        <p:nvSpPr>
          <p:cNvPr id="562204" name="Line 28"/>
          <p:cNvSpPr>
            <a:spLocks noChangeShapeType="1"/>
          </p:cNvSpPr>
          <p:nvPr/>
        </p:nvSpPr>
        <p:spPr bwMode="auto">
          <a:xfrm>
            <a:off x="960438" y="4281488"/>
            <a:ext cx="0" cy="8715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62205" name="Line 29"/>
          <p:cNvSpPr>
            <a:spLocks noChangeShapeType="1"/>
          </p:cNvSpPr>
          <p:nvPr/>
        </p:nvSpPr>
        <p:spPr bwMode="auto">
          <a:xfrm>
            <a:off x="1849438" y="3492500"/>
            <a:ext cx="0" cy="8715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12" name="Group 30"/>
          <p:cNvGrpSpPr>
            <a:grpSpLocks/>
          </p:cNvGrpSpPr>
          <p:nvPr/>
        </p:nvGrpSpPr>
        <p:grpSpPr bwMode="auto">
          <a:xfrm>
            <a:off x="6229350" y="1274763"/>
            <a:ext cx="2681288" cy="2846387"/>
            <a:chOff x="2875" y="803"/>
            <a:chExt cx="1689" cy="1793"/>
          </a:xfrm>
        </p:grpSpPr>
        <p:sp>
          <p:nvSpPr>
            <p:cNvPr id="294924" name="Line 31"/>
            <p:cNvSpPr>
              <a:spLocks noChangeShapeType="1"/>
            </p:cNvSpPr>
            <p:nvPr/>
          </p:nvSpPr>
          <p:spPr bwMode="auto">
            <a:xfrm flipV="1">
              <a:off x="2875" y="803"/>
              <a:ext cx="1689" cy="1793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4925" name="Line 32"/>
            <p:cNvSpPr>
              <a:spLocks noChangeShapeType="1"/>
            </p:cNvSpPr>
            <p:nvPr/>
          </p:nvSpPr>
          <p:spPr bwMode="auto">
            <a:xfrm>
              <a:off x="2875" y="803"/>
              <a:ext cx="1689" cy="1793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pic>
        <p:nvPicPr>
          <p:cNvPr id="37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9755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63270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38330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6575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2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22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62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562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562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62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62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62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62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62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203" grpId="0" build="p" animBg="1"/>
      <p:bldP spid="562204" grpId="0" animBg="1"/>
      <p:bldP spid="56220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3133050-8680-3441-8900-EE17211FF456}" type="slidenum">
              <a:rPr lang="eu-ES" sz="1400">
                <a:latin typeface="Times" charset="0"/>
              </a:rPr>
              <a:pPr/>
              <a:t>7</a:t>
            </a:fld>
            <a:endParaRPr lang="eu-ES" sz="1400">
              <a:latin typeface="Times" charset="0"/>
            </a:endParaRPr>
          </a:p>
        </p:txBody>
      </p:sp>
      <p:sp>
        <p:nvSpPr>
          <p:cNvPr id="266243" name="Text Box 2"/>
          <p:cNvSpPr txBox="1">
            <a:spLocks noChangeArrowheads="1"/>
          </p:cNvSpPr>
          <p:nvPr/>
        </p:nvSpPr>
        <p:spPr bwMode="auto">
          <a:xfrm>
            <a:off x="0" y="1135396"/>
            <a:ext cx="9144000" cy="3854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75000"/>
              </a:lnSpc>
            </a:pPr>
            <a:r>
              <a:rPr lang="es-ES" sz="1800" b="1" dirty="0" err="1"/>
              <a:t>Salviati</a:t>
            </a:r>
            <a:r>
              <a:rPr lang="es-ES" sz="1800" b="1" dirty="0"/>
              <a:t>: “Yo pienso lo mismo, con tal de que se hubiera dejado con cuidado, pero si se le hubiera dado un impulso hacia algún lado, ¿qué sucedería?”</a:t>
            </a:r>
          </a:p>
          <a:p>
            <a:pPr>
              <a:lnSpc>
                <a:spcPct val="75000"/>
              </a:lnSpc>
            </a:pPr>
            <a:r>
              <a:rPr lang="es-ES" sz="1800" b="1" dirty="0" err="1"/>
              <a:t>Simplicio</a:t>
            </a:r>
            <a:r>
              <a:rPr lang="es-ES" sz="1800" b="1" dirty="0"/>
              <a:t>: “</a:t>
            </a:r>
            <a:r>
              <a:rPr lang="es-ES" sz="1800" b="1" i="1" dirty="0"/>
              <a:t>Que se movería hacia ese lado</a:t>
            </a:r>
            <a:r>
              <a:rPr lang="es-ES" sz="1800" b="1" dirty="0"/>
              <a:t>”. </a:t>
            </a:r>
          </a:p>
          <a:p>
            <a:pPr>
              <a:lnSpc>
                <a:spcPct val="75000"/>
              </a:lnSpc>
            </a:pPr>
            <a:endParaRPr lang="es-ES" sz="1800" b="1" dirty="0"/>
          </a:p>
          <a:p>
            <a:pPr>
              <a:lnSpc>
                <a:spcPct val="75000"/>
              </a:lnSpc>
            </a:pPr>
            <a:r>
              <a:rPr lang="es-ES" sz="1800" b="1" dirty="0" err="1"/>
              <a:t>Salviati</a:t>
            </a:r>
            <a:r>
              <a:rPr lang="es-ES" sz="1800" b="1" dirty="0"/>
              <a:t>: “Pero, ¿con qué clase de movimiento? ¿continuamente acelerado como en un plano inclinado hacia abajo o continuamente retardado como en un plano inclinado hacia arriba?”</a:t>
            </a:r>
          </a:p>
          <a:p>
            <a:pPr>
              <a:lnSpc>
                <a:spcPct val="75000"/>
              </a:lnSpc>
            </a:pPr>
            <a:r>
              <a:rPr lang="es-ES" sz="1800" b="1" dirty="0" err="1"/>
              <a:t>Simplicio</a:t>
            </a:r>
            <a:r>
              <a:rPr lang="es-ES" sz="1800" b="1" dirty="0"/>
              <a:t>: “</a:t>
            </a:r>
            <a:r>
              <a:rPr lang="es-ES" sz="1800" b="1" i="1" dirty="0"/>
              <a:t>No puedo descubrir ninguna causa de aceleración o de retardo si no hay inclinación hacia abajo ni pendiente hacia arriba”.</a:t>
            </a:r>
            <a:r>
              <a:rPr lang="es-ES" sz="1800" b="1" dirty="0"/>
              <a:t> </a:t>
            </a:r>
          </a:p>
          <a:p>
            <a:pPr>
              <a:lnSpc>
                <a:spcPct val="75000"/>
              </a:lnSpc>
            </a:pPr>
            <a:endParaRPr lang="es-ES" sz="1800" b="1" dirty="0"/>
          </a:p>
          <a:p>
            <a:pPr>
              <a:lnSpc>
                <a:spcPct val="75000"/>
              </a:lnSpc>
            </a:pPr>
            <a:r>
              <a:rPr lang="es-ES" sz="1800" b="1" dirty="0" err="1"/>
              <a:t>Salviati</a:t>
            </a:r>
            <a:r>
              <a:rPr lang="es-ES" sz="1800" b="1" dirty="0"/>
              <a:t>: “Bien, si no hay causa de retardo, menos la habrá para detenerlo, por tanto, ¿qué distancia recorrerá el cuerpo en movimiento?”</a:t>
            </a:r>
          </a:p>
          <a:p>
            <a:pPr>
              <a:lnSpc>
                <a:spcPct val="75000"/>
              </a:lnSpc>
            </a:pPr>
            <a:r>
              <a:rPr lang="es-ES" sz="1800" b="1" dirty="0" err="1"/>
              <a:t>Simplicio</a:t>
            </a:r>
            <a:r>
              <a:rPr lang="es-ES" sz="1800" b="1" dirty="0"/>
              <a:t>: “</a:t>
            </a:r>
            <a:r>
              <a:rPr lang="es-ES" sz="1800" b="1" i="1" dirty="0"/>
              <a:t>Pues tanta como la superficie ni inclinada ni ascendente</a:t>
            </a:r>
            <a:r>
              <a:rPr lang="es-ES" sz="1800" b="1" dirty="0"/>
              <a:t>.” </a:t>
            </a:r>
          </a:p>
          <a:p>
            <a:pPr>
              <a:lnSpc>
                <a:spcPct val="75000"/>
              </a:lnSpc>
            </a:pPr>
            <a:endParaRPr lang="es-ES" sz="1800" b="1" dirty="0"/>
          </a:p>
          <a:p>
            <a:pPr>
              <a:lnSpc>
                <a:spcPct val="75000"/>
              </a:lnSpc>
            </a:pPr>
            <a:r>
              <a:rPr lang="es-ES" sz="1800" b="1" dirty="0" err="1"/>
              <a:t>Salviati</a:t>
            </a:r>
            <a:r>
              <a:rPr lang="es-ES" sz="1800" b="1" dirty="0"/>
              <a:t>: “Por tanto, si ese espacio fuese indefinido, el movimiento sobre él no tendría fin, esto es sería perpetuo.”</a:t>
            </a:r>
          </a:p>
          <a:p>
            <a:pPr>
              <a:lnSpc>
                <a:spcPct val="75000"/>
              </a:lnSpc>
            </a:pPr>
            <a:r>
              <a:rPr lang="es-ES" sz="1800" b="1" dirty="0" err="1"/>
              <a:t>Simplicio</a:t>
            </a:r>
            <a:r>
              <a:rPr lang="es-ES" sz="1800" b="1" dirty="0"/>
              <a:t>: “</a:t>
            </a:r>
            <a:r>
              <a:rPr lang="es-ES" sz="1800" b="1" i="1" dirty="0"/>
              <a:t>Yo creo que sí, si el cuerpo era de materia duradera,…”</a:t>
            </a:r>
            <a:endParaRPr lang="es-ES" sz="1800" b="1" dirty="0"/>
          </a:p>
          <a:p>
            <a:pPr>
              <a:lnSpc>
                <a:spcPct val="80000"/>
              </a:lnSpc>
            </a:pPr>
            <a:endParaRPr lang="eu-ES" sz="18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3419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F1501E-FAF3-F545-B641-B6D19CDBA429}" type="slidenum">
              <a:rPr lang="eu-ES" sz="1400">
                <a:latin typeface="Times" charset="0"/>
              </a:rPr>
              <a:pPr/>
              <a:t>8</a:t>
            </a:fld>
            <a:endParaRPr lang="eu-ES" sz="1400">
              <a:latin typeface="Times" charset="0"/>
            </a:endParaRPr>
          </a:p>
        </p:txBody>
      </p:sp>
      <p:sp>
        <p:nvSpPr>
          <p:cNvPr id="267267" name="Text Box 2"/>
          <p:cNvSpPr txBox="1">
            <a:spLocks noChangeArrowheads="1"/>
          </p:cNvSpPr>
          <p:nvPr/>
        </p:nvSpPr>
        <p:spPr bwMode="auto">
          <a:xfrm>
            <a:off x="381000" y="1053757"/>
            <a:ext cx="83058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u-ES" sz="2000" dirty="0"/>
              <a:t>16.- Enuntziatu 1. Legea. </a:t>
            </a:r>
          </a:p>
          <a:p>
            <a:endParaRPr lang="eu-ES" sz="2000" dirty="0"/>
          </a:p>
          <a:p>
            <a:r>
              <a:rPr lang="eu-ES" sz="2000" dirty="0"/>
              <a:t>Zergatik gelditzen da guk higitzen jarritako pilota? </a:t>
            </a:r>
          </a:p>
          <a:p>
            <a:endParaRPr lang="eu-ES" sz="2000" dirty="0"/>
          </a:p>
          <a:p>
            <a:r>
              <a:rPr lang="eu-ES" sz="2000" dirty="0"/>
              <a:t>17.- Marraztu ondorengo sistemetan gorputz bakoitzaren gainean eragiten duten indarrak:</a:t>
            </a:r>
          </a:p>
          <a:p>
            <a:endParaRPr lang="eu-ES" sz="2000" dirty="0"/>
          </a:p>
          <a:p>
            <a:r>
              <a:rPr lang="eu-ES" sz="2000" dirty="0"/>
              <a:t>a) Liburu bat mahai gainean. </a:t>
            </a:r>
          </a:p>
          <a:p>
            <a:r>
              <a:rPr lang="eu-ES" sz="2000" dirty="0"/>
              <a:t>b) Soka batez tiratzen zaion liburua gainazal horizontal batean. </a:t>
            </a:r>
          </a:p>
          <a:p>
            <a:r>
              <a:rPr lang="eu-ES" sz="2000" dirty="0"/>
              <a:t>c) Gorputz bat sabaitik zintzilikaturik. </a:t>
            </a:r>
          </a:p>
          <a:p>
            <a:r>
              <a:rPr lang="eu-ES" sz="2000" dirty="0"/>
              <a:t>d) Bi bolatxo (baten masa bestearen bikoitza delarik) aurrez aurreko talka baten aurretik, bitartean eta ondoren. </a:t>
            </a:r>
          </a:p>
          <a:p>
            <a:r>
              <a:rPr lang="eu-ES" sz="2000" dirty="0"/>
              <a:t>e) Gizon bat paretan loturik dagoen soka batetik tiratzen. </a:t>
            </a:r>
          </a:p>
          <a:p>
            <a:r>
              <a:rPr lang="eu-ES" sz="2000" dirty="0"/>
              <a:t>f) Emakume bat zaku bat igotzen txirrika sinple batez. </a:t>
            </a:r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0893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3F95284-DD0B-FF4B-810E-8AE23DDBF87B}" type="slidenum">
              <a:rPr lang="eu-ES" sz="1400">
                <a:latin typeface="Times" charset="0"/>
              </a:rPr>
              <a:pPr/>
              <a:t>9</a:t>
            </a:fld>
            <a:endParaRPr lang="eu-ES" sz="1400">
              <a:latin typeface="Times" charset="0"/>
            </a:endParaRPr>
          </a:p>
        </p:txBody>
      </p:sp>
      <p:sp>
        <p:nvSpPr>
          <p:cNvPr id="268291" name="Text Box 2"/>
          <p:cNvSpPr txBox="1">
            <a:spLocks noChangeArrowheads="1"/>
          </p:cNvSpPr>
          <p:nvPr/>
        </p:nvSpPr>
        <p:spPr bwMode="auto">
          <a:xfrm>
            <a:off x="304800" y="790238"/>
            <a:ext cx="8839200" cy="453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u-ES" sz="2000" dirty="0"/>
              <a:t>18.- Enuntziatu 3. Legea. </a:t>
            </a:r>
          </a:p>
          <a:p>
            <a:pPr>
              <a:lnSpc>
                <a:spcPct val="80000"/>
              </a:lnSpc>
            </a:pPr>
            <a:endParaRPr lang="eu-ES" sz="2000" dirty="0"/>
          </a:p>
          <a:p>
            <a:pPr>
              <a:lnSpc>
                <a:spcPct val="80000"/>
              </a:lnSpc>
            </a:pPr>
            <a:r>
              <a:rPr lang="eu-ES" sz="2000" dirty="0"/>
              <a:t>Azaldu sokatira kirolean parte hartzen duen kirolari batengan eragiten duten indar guztiak. </a:t>
            </a:r>
          </a:p>
          <a:p>
            <a:pPr>
              <a:lnSpc>
                <a:spcPct val="80000"/>
              </a:lnSpc>
            </a:pPr>
            <a:endParaRPr lang="eu-ES" sz="2000" dirty="0"/>
          </a:p>
          <a:p>
            <a:pPr>
              <a:lnSpc>
                <a:spcPct val="80000"/>
              </a:lnSpc>
            </a:pPr>
            <a:r>
              <a:rPr lang="eu-ES" sz="2000" dirty="0"/>
              <a:t>19.- Aristotelesen fisikari jarraituz "indarrak mugimenduaren kausa dira, gorputzen abiadurarena hain zuzen ". Sinbolikoki idatzirik hauxe da esaten duena : F = Kv </a:t>
            </a:r>
          </a:p>
          <a:p>
            <a:pPr>
              <a:lnSpc>
                <a:spcPct val="80000"/>
              </a:lnSpc>
            </a:pPr>
            <a:endParaRPr lang="eu-ES" sz="2000" dirty="0"/>
          </a:p>
          <a:p>
            <a:pPr>
              <a:lnSpc>
                <a:spcPct val="80000"/>
              </a:lnSpc>
            </a:pPr>
            <a:r>
              <a:rPr lang="eu-ES" sz="2000" dirty="0"/>
              <a:t>F : lndarra; v: Abiadura ; K : Proportzionaltasun konstantea</a:t>
            </a:r>
          </a:p>
          <a:p>
            <a:pPr>
              <a:lnSpc>
                <a:spcPct val="80000"/>
              </a:lnSpc>
            </a:pPr>
            <a:r>
              <a:rPr lang="eu-ES" sz="2000" dirty="0"/>
              <a:t>Ados al zaude? Proposatu beste definizio bat. </a:t>
            </a:r>
          </a:p>
          <a:p>
            <a:pPr>
              <a:lnSpc>
                <a:spcPct val="80000"/>
              </a:lnSpc>
            </a:pPr>
            <a:endParaRPr lang="eu-ES" sz="2000" dirty="0"/>
          </a:p>
          <a:p>
            <a:pPr>
              <a:lnSpc>
                <a:spcPct val="80000"/>
              </a:lnSpc>
            </a:pPr>
            <a:r>
              <a:rPr lang="eu-ES" sz="2000" dirty="0"/>
              <a:t>20.- Saiatu k konstanteari esanahia ematen. Enuntziatu 2. legea.</a:t>
            </a:r>
          </a:p>
          <a:p>
            <a:pPr>
              <a:lnSpc>
                <a:spcPct val="80000"/>
              </a:lnSpc>
            </a:pPr>
            <a:endParaRPr lang="eu-ES" sz="2000" dirty="0"/>
          </a:p>
          <a:p>
            <a:pPr>
              <a:lnSpc>
                <a:spcPct val="80000"/>
              </a:lnSpc>
            </a:pPr>
            <a:r>
              <a:rPr lang="eu-ES" sz="2000" dirty="0"/>
              <a:t>21.- Higidura azeleratu baten azterketa praktikoa. Proposatu esperientzia bat higidura azeleratu bat aztertzeko. </a:t>
            </a:r>
          </a:p>
          <a:p>
            <a:pPr>
              <a:lnSpc>
                <a:spcPct val="80000"/>
              </a:lnSpc>
            </a:pPr>
            <a:endParaRPr lang="eu-ES" sz="2000" dirty="0"/>
          </a:p>
          <a:p>
            <a:pPr>
              <a:lnSpc>
                <a:spcPct val="80000"/>
              </a:lnSpc>
            </a:pPr>
            <a:r>
              <a:rPr lang="eu-ES" sz="2000" dirty="0"/>
              <a:t>22.- Gidari batek semaforo gorria ikusten du. Geldituko al da garaiz?</a:t>
            </a:r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1574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1332</TotalTime>
  <Words>4737</Words>
  <Application>Microsoft Macintosh PowerPoint</Application>
  <PresentationFormat>Presentación en pantalla (4:3)</PresentationFormat>
  <Paragraphs>849</Paragraphs>
  <Slides>65</Slides>
  <Notes>56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65</vt:i4>
      </vt:variant>
    </vt:vector>
  </HeadingPairs>
  <TitlesOfParts>
    <vt:vector size="67" baseType="lpstr">
      <vt:lpstr>Tema de Office</vt:lpstr>
      <vt:lpstr>CorelDRAW</vt:lpstr>
      <vt:lpstr>9.- DINAMIKAREN LEGEAK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9.- DINAMIKAREN LEGEAK</dc:title>
  <dc:creator>Jme</dc:creator>
  <cp:lastModifiedBy>Jme</cp:lastModifiedBy>
  <cp:revision>17</cp:revision>
  <dcterms:created xsi:type="dcterms:W3CDTF">2015-04-14T07:02:56Z</dcterms:created>
  <dcterms:modified xsi:type="dcterms:W3CDTF">2015-06-10T16:45:41Z</dcterms:modified>
</cp:coreProperties>
</file>