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6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DCB370-468F-B940-8B83-73CB777DFB38}" type="datetimeFigureOut">
              <a:rPr lang="es-ES" smtClean="0"/>
              <a:t>10/6/15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27DF3-AFD5-B849-BE80-9DAF2192B96C}" type="slidenum">
              <a:rPr lang="es-ES" smtClean="0"/>
              <a:t>‹Nr.›</a:t>
            </a:fld>
            <a:endParaRPr lang="es-ES"/>
          </a:p>
        </p:txBody>
      </p:sp>
    </p:spTree>
    <p:extLst>
      <p:ext uri="{BB962C8B-B14F-4D97-AF65-F5344CB8AC3E}">
        <p14:creationId xmlns:p14="http://schemas.microsoft.com/office/powerpoint/2010/main" val="39149492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E711316-7A3D-8545-AB3F-99F4A69CE61C}" type="slidenum">
              <a:rPr lang="eu-ES" sz="1200">
                <a:latin typeface="Times" charset="0"/>
              </a:rPr>
              <a:pPr/>
              <a:t>2</a:t>
            </a:fld>
            <a:endParaRPr lang="eu-ES" sz="1200">
              <a:latin typeface="Times" charset="0"/>
            </a:endParaRPr>
          </a:p>
        </p:txBody>
      </p:sp>
      <p:sp>
        <p:nvSpPr>
          <p:cNvPr id="552963" name="Rectangle 2"/>
          <p:cNvSpPr>
            <a:spLocks noGrp="1" noRot="1" noChangeAspect="1" noChangeArrowheads="1" noTextEdit="1"/>
          </p:cNvSpPr>
          <p:nvPr>
            <p:ph type="sldImg"/>
          </p:nvPr>
        </p:nvSpPr>
        <p:spPr>
          <a:ln/>
        </p:spPr>
      </p:sp>
      <p:sp>
        <p:nvSpPr>
          <p:cNvPr id="552964"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4A99ED1-69CB-0945-938B-36330F354C8F}" type="slidenum">
              <a:rPr lang="eu-ES" sz="1200">
                <a:latin typeface="Times" charset="0"/>
              </a:rPr>
              <a:pPr/>
              <a:t>16</a:t>
            </a:fld>
            <a:endParaRPr lang="eu-ES" sz="1200">
              <a:latin typeface="Times" charset="0"/>
            </a:endParaRPr>
          </a:p>
        </p:txBody>
      </p:sp>
      <p:sp>
        <p:nvSpPr>
          <p:cNvPr id="562179" name="Rectangle 2"/>
          <p:cNvSpPr>
            <a:spLocks noGrp="1" noRot="1" noChangeAspect="1" noChangeArrowheads="1" noTextEdit="1"/>
          </p:cNvSpPr>
          <p:nvPr>
            <p:ph type="sldImg"/>
          </p:nvPr>
        </p:nvSpPr>
        <p:spPr>
          <a:ln/>
        </p:spPr>
      </p:sp>
      <p:sp>
        <p:nvSpPr>
          <p:cNvPr id="562180"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D1A4AB6-3DDD-FA40-AB9C-256BF6CF0A66}" type="slidenum">
              <a:rPr lang="eu-ES" sz="1200">
                <a:latin typeface="Times" charset="0"/>
              </a:rPr>
              <a:pPr/>
              <a:t>4</a:t>
            </a:fld>
            <a:endParaRPr lang="eu-ES" sz="1200">
              <a:latin typeface="Times" charset="0"/>
            </a:endParaRPr>
          </a:p>
        </p:txBody>
      </p:sp>
      <p:sp>
        <p:nvSpPr>
          <p:cNvPr id="553987" name="Rectangle 2"/>
          <p:cNvSpPr>
            <a:spLocks noGrp="1" noRot="1" noChangeAspect="1" noChangeArrowheads="1" noTextEdit="1"/>
          </p:cNvSpPr>
          <p:nvPr>
            <p:ph type="sldImg"/>
          </p:nvPr>
        </p:nvSpPr>
        <p:spPr>
          <a:ln/>
        </p:spPr>
      </p:sp>
      <p:sp>
        <p:nvSpPr>
          <p:cNvPr id="553988"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896611D-4473-724F-AA15-37526202F710}" type="slidenum">
              <a:rPr lang="eu-ES" sz="1200">
                <a:latin typeface="Times" charset="0"/>
              </a:rPr>
              <a:pPr/>
              <a:t>5</a:t>
            </a:fld>
            <a:endParaRPr lang="eu-ES" sz="1200">
              <a:latin typeface="Times" charset="0"/>
            </a:endParaRPr>
          </a:p>
        </p:txBody>
      </p:sp>
      <p:sp>
        <p:nvSpPr>
          <p:cNvPr id="555011" name="Rectangle 2"/>
          <p:cNvSpPr>
            <a:spLocks noGrp="1" noRot="1" noChangeAspect="1" noChangeArrowheads="1" noTextEdit="1"/>
          </p:cNvSpPr>
          <p:nvPr>
            <p:ph type="sldImg"/>
          </p:nvPr>
        </p:nvSpPr>
        <p:spPr>
          <a:ln/>
        </p:spPr>
      </p:sp>
      <p:sp>
        <p:nvSpPr>
          <p:cNvPr id="555012"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4E2470E-4957-364B-885D-2B2CAABD663D}" type="slidenum">
              <a:rPr lang="eu-ES" sz="1200">
                <a:latin typeface="Times" charset="0"/>
              </a:rPr>
              <a:pPr/>
              <a:t>6</a:t>
            </a:fld>
            <a:endParaRPr lang="eu-ES" sz="1200">
              <a:latin typeface="Times" charset="0"/>
            </a:endParaRPr>
          </a:p>
        </p:txBody>
      </p:sp>
      <p:sp>
        <p:nvSpPr>
          <p:cNvPr id="556035" name="Rectangle 2"/>
          <p:cNvSpPr>
            <a:spLocks noGrp="1" noRot="1" noChangeAspect="1" noChangeArrowheads="1" noTextEdit="1"/>
          </p:cNvSpPr>
          <p:nvPr>
            <p:ph type="sldImg"/>
          </p:nvPr>
        </p:nvSpPr>
        <p:spPr>
          <a:ln/>
        </p:spPr>
      </p:sp>
      <p:sp>
        <p:nvSpPr>
          <p:cNvPr id="55603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2377020-C1EB-5540-98DE-53EC6D34D59D}" type="slidenum">
              <a:rPr lang="eu-ES" sz="1200">
                <a:latin typeface="Times" charset="0"/>
              </a:rPr>
              <a:pPr/>
              <a:t>9</a:t>
            </a:fld>
            <a:endParaRPr lang="eu-ES" sz="1200">
              <a:latin typeface="Times" charset="0"/>
            </a:endParaRPr>
          </a:p>
        </p:txBody>
      </p:sp>
      <p:sp>
        <p:nvSpPr>
          <p:cNvPr id="557059" name="Rectangle 2"/>
          <p:cNvSpPr>
            <a:spLocks noGrp="1" noRot="1" noChangeAspect="1" noChangeArrowheads="1" noTextEdit="1"/>
          </p:cNvSpPr>
          <p:nvPr>
            <p:ph type="sldImg"/>
          </p:nvPr>
        </p:nvSpPr>
        <p:spPr>
          <a:ln/>
        </p:spPr>
      </p:sp>
      <p:sp>
        <p:nvSpPr>
          <p:cNvPr id="557060"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E6BBA8C-9D82-3944-9527-8BEA54300C9A}" type="slidenum">
              <a:rPr lang="eu-ES" sz="1200">
                <a:latin typeface="Times" charset="0"/>
              </a:rPr>
              <a:pPr/>
              <a:t>10</a:t>
            </a:fld>
            <a:endParaRPr lang="eu-ES" sz="1200">
              <a:latin typeface="Times" charset="0"/>
            </a:endParaRPr>
          </a:p>
        </p:txBody>
      </p:sp>
      <p:sp>
        <p:nvSpPr>
          <p:cNvPr id="558083" name="Rectangle 2"/>
          <p:cNvSpPr>
            <a:spLocks noGrp="1" noRot="1" noChangeAspect="1" noChangeArrowheads="1" noTextEdit="1"/>
          </p:cNvSpPr>
          <p:nvPr>
            <p:ph type="sldImg"/>
          </p:nvPr>
        </p:nvSpPr>
        <p:spPr>
          <a:ln/>
        </p:spPr>
      </p:sp>
      <p:sp>
        <p:nvSpPr>
          <p:cNvPr id="558084"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134852E-B30F-034D-9C46-9670ABD7926A}" type="slidenum">
              <a:rPr lang="eu-ES" sz="1200">
                <a:latin typeface="Times" charset="0"/>
              </a:rPr>
              <a:pPr/>
              <a:t>12</a:t>
            </a:fld>
            <a:endParaRPr lang="eu-ES" sz="1200">
              <a:latin typeface="Times" charset="0"/>
            </a:endParaRPr>
          </a:p>
        </p:txBody>
      </p:sp>
      <p:sp>
        <p:nvSpPr>
          <p:cNvPr id="559107" name="Rectangle 2"/>
          <p:cNvSpPr>
            <a:spLocks noGrp="1" noRot="1" noChangeAspect="1" noChangeArrowheads="1" noTextEdit="1"/>
          </p:cNvSpPr>
          <p:nvPr>
            <p:ph type="sldImg"/>
          </p:nvPr>
        </p:nvSpPr>
        <p:spPr>
          <a:ln/>
        </p:spPr>
      </p:sp>
      <p:sp>
        <p:nvSpPr>
          <p:cNvPr id="559108"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EE62236-9614-794F-80DA-A3DFC9BD2DB5}" type="slidenum">
              <a:rPr lang="eu-ES" sz="1200">
                <a:latin typeface="Times" charset="0"/>
              </a:rPr>
              <a:pPr/>
              <a:t>14</a:t>
            </a:fld>
            <a:endParaRPr lang="eu-ES" sz="1200">
              <a:latin typeface="Times" charset="0"/>
            </a:endParaRPr>
          </a:p>
        </p:txBody>
      </p:sp>
      <p:sp>
        <p:nvSpPr>
          <p:cNvPr id="560131" name="Rectangle 2"/>
          <p:cNvSpPr>
            <a:spLocks noGrp="1" noRot="1" noChangeAspect="1" noChangeArrowheads="1" noTextEdit="1"/>
          </p:cNvSpPr>
          <p:nvPr>
            <p:ph type="sldImg"/>
          </p:nvPr>
        </p:nvSpPr>
        <p:spPr>
          <a:ln/>
        </p:spPr>
      </p:sp>
      <p:sp>
        <p:nvSpPr>
          <p:cNvPr id="560132"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EAC5C5B-B53D-DF44-8B06-5B7A08FB2528}" type="slidenum">
              <a:rPr lang="eu-ES" sz="1200">
                <a:latin typeface="Times" charset="0"/>
              </a:rPr>
              <a:pPr/>
              <a:t>15</a:t>
            </a:fld>
            <a:endParaRPr lang="eu-ES" sz="1200">
              <a:latin typeface="Times" charset="0"/>
            </a:endParaRPr>
          </a:p>
        </p:txBody>
      </p:sp>
      <p:sp>
        <p:nvSpPr>
          <p:cNvPr id="561155" name="Rectangle 2"/>
          <p:cNvSpPr>
            <a:spLocks noGrp="1" noRot="1" noChangeAspect="1" noChangeArrowheads="1" noTextEdit="1"/>
          </p:cNvSpPr>
          <p:nvPr>
            <p:ph type="sldImg"/>
          </p:nvPr>
        </p:nvSpPr>
        <p:spPr>
          <a:ln/>
        </p:spPr>
      </p:sp>
      <p:sp>
        <p:nvSpPr>
          <p:cNvPr id="56115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640D659E-C87B-324A-B6A9-B2EE2277AED3}"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101228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640D659E-C87B-324A-B6A9-B2EE2277AED3}"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3366221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640D659E-C87B-324A-B6A9-B2EE2277AED3}"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1583627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640D659E-C87B-324A-B6A9-B2EE2277AED3}"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2569384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640D659E-C87B-324A-B6A9-B2EE2277AED3}"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193758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640D659E-C87B-324A-B6A9-B2EE2277AED3}"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393192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640D659E-C87B-324A-B6A9-B2EE2277AED3}" type="datetimeFigureOut">
              <a:rPr lang="es-ES" smtClean="0"/>
              <a:t>10/6/15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1641638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640D659E-C87B-324A-B6A9-B2EE2277AED3}" type="datetimeFigureOut">
              <a:rPr lang="es-ES" smtClean="0"/>
              <a:t>10/6/15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1620715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40D659E-C87B-324A-B6A9-B2EE2277AED3}" type="datetimeFigureOut">
              <a:rPr lang="es-ES" smtClean="0"/>
              <a:t>10/6/15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413217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640D659E-C87B-324A-B6A9-B2EE2277AED3}"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4154389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640D659E-C87B-324A-B6A9-B2EE2277AED3}"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421F551-8E63-1645-95B3-8B46126E9329}" type="slidenum">
              <a:rPr lang="es-ES" smtClean="0"/>
              <a:t>‹Nr.›</a:t>
            </a:fld>
            <a:endParaRPr lang="es-ES"/>
          </a:p>
        </p:txBody>
      </p:sp>
    </p:spTree>
    <p:extLst>
      <p:ext uri="{BB962C8B-B14F-4D97-AF65-F5344CB8AC3E}">
        <p14:creationId xmlns:p14="http://schemas.microsoft.com/office/powerpoint/2010/main" val="30210471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D659E-C87B-324A-B6A9-B2EE2277AED3}" type="datetimeFigureOut">
              <a:rPr lang="es-ES" smtClean="0"/>
              <a:t>10/6/15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1F551-8E63-1645-95B3-8B46126E9329}" type="slidenum">
              <a:rPr lang="es-ES" smtClean="0"/>
              <a:t>‹Nr.›</a:t>
            </a:fld>
            <a:endParaRPr lang="es-ES"/>
          </a:p>
        </p:txBody>
      </p:sp>
    </p:spTree>
    <p:extLst>
      <p:ext uri="{BB962C8B-B14F-4D97-AF65-F5344CB8AC3E}">
        <p14:creationId xmlns:p14="http://schemas.microsoft.com/office/powerpoint/2010/main" val="1421524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6" Type="http://schemas.openxmlformats.org/officeDocument/2006/relationships/image" Target="../media/image8.jpeg"/><Relationship Id="rId7" Type="http://schemas.openxmlformats.org/officeDocument/2006/relationships/image" Target="../media/image2.png"/><Relationship Id="rId8" Type="http://schemas.openxmlformats.org/officeDocument/2006/relationships/image" Target="../media/image3.jpeg"/><Relationship Id="rId9"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sa/2.5/es/"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8"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agustinosleon.com/descarga/apuntes/2o_bto_campogravitatorio.ppt%23-1,1,CAMPO%20GRAVITATORIO" TargetMode="Externa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54402" y="2782669"/>
            <a:ext cx="5101427" cy="461665"/>
          </a:xfrm>
          <a:prstGeom prst="rect">
            <a:avLst/>
          </a:prstGeom>
        </p:spPr>
        <p:txBody>
          <a:bodyPr wrap="none">
            <a:spAutoFit/>
          </a:bodyPr>
          <a:lstStyle/>
          <a:p>
            <a:r>
              <a:rPr lang="eu-ES" sz="2400" b="1" dirty="0" smtClean="0">
                <a:solidFill>
                  <a:srgbClr val="72BFC5"/>
                </a:solidFill>
              </a:rPr>
              <a:t>7. IKASGAIA  INDAR GRABITATORIOAK</a:t>
            </a:r>
          </a:p>
        </p:txBody>
      </p:sp>
      <p:pic>
        <p:nvPicPr>
          <p:cNvPr id="3"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4025040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DAB5547-C497-7242-9C84-C4A6EBB66AC1}" type="slidenum">
              <a:rPr lang="eu-ES" sz="1400">
                <a:latin typeface="Times" charset="0"/>
              </a:rPr>
              <a:pPr/>
              <a:t>10</a:t>
            </a:fld>
            <a:endParaRPr lang="eu-ES" sz="1400">
              <a:latin typeface="Times" charset="0"/>
            </a:endParaRPr>
          </a:p>
        </p:txBody>
      </p:sp>
      <p:sp>
        <p:nvSpPr>
          <p:cNvPr id="176131" name="Rectangle 3"/>
          <p:cNvSpPr>
            <a:spLocks noChangeArrowheads="1"/>
          </p:cNvSpPr>
          <p:nvPr/>
        </p:nvSpPr>
        <p:spPr bwMode="auto">
          <a:xfrm>
            <a:off x="1609218" y="1287627"/>
            <a:ext cx="5613400" cy="346075"/>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dirty="0"/>
              <a:t>Ilargian balantzak eta dinamometroak zer adieraziko lukete?</a:t>
            </a:r>
          </a:p>
        </p:txBody>
      </p:sp>
      <p:sp>
        <p:nvSpPr>
          <p:cNvPr id="176132" name="Text Box 4"/>
          <p:cNvSpPr txBox="1">
            <a:spLocks noChangeArrowheads="1"/>
          </p:cNvSpPr>
          <p:nvPr/>
        </p:nvSpPr>
        <p:spPr bwMode="auto">
          <a:xfrm>
            <a:off x="1179513" y="1984375"/>
            <a:ext cx="6773862" cy="2233613"/>
          </a:xfrm>
          <a:prstGeom prst="rect">
            <a:avLst/>
          </a:prstGeom>
          <a:solidFill>
            <a:srgbClr val="FFFFCC"/>
          </a:solidFill>
          <a:ln w="9525">
            <a:solidFill>
              <a:schemeClr val="tx1"/>
            </a:solidFill>
            <a:miter lim="800000"/>
            <a:headEnd/>
            <a:tailEnd/>
          </a:ln>
        </p:spPr>
        <p:txBody>
          <a:bodyPr wrap="none" bIns="11880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lnSpc>
                <a:spcPct val="150000"/>
              </a:lnSpc>
            </a:pPr>
            <a:r>
              <a:rPr lang="eu-ES" sz="1700" b="1">
                <a:solidFill>
                  <a:srgbClr val="CC3300"/>
                </a:solidFill>
              </a:rPr>
              <a:t>Balantzak</a:t>
            </a:r>
            <a:r>
              <a:rPr lang="eu-ES"/>
              <a:t> lurrean bezala 47 kg adieraziko luke. </a:t>
            </a:r>
          </a:p>
          <a:p>
            <a:pPr algn="ctr" eaLnBrk="1" hangingPunct="1">
              <a:lnSpc>
                <a:spcPct val="150000"/>
              </a:lnSpc>
            </a:pPr>
            <a:r>
              <a:rPr lang="eu-ES"/>
              <a:t>Masa gorputzen ezaugarria da eta ez dago gunearen menpe.</a:t>
            </a:r>
          </a:p>
          <a:p>
            <a:pPr algn="ctr" eaLnBrk="1" hangingPunct="1">
              <a:lnSpc>
                <a:spcPct val="150000"/>
              </a:lnSpc>
            </a:pPr>
            <a:r>
              <a:rPr lang="eu-ES" sz="1700" b="1">
                <a:solidFill>
                  <a:srgbClr val="CC3300"/>
                </a:solidFill>
              </a:rPr>
              <a:t>Dinamometroak</a:t>
            </a:r>
            <a:r>
              <a:rPr lang="eu-ES"/>
              <a:t> Lurrak Jonerengan egiten duen indarra adieraziko du. </a:t>
            </a:r>
          </a:p>
          <a:p>
            <a:pPr algn="ctr" eaLnBrk="1" hangingPunct="1">
              <a:lnSpc>
                <a:spcPct val="150000"/>
              </a:lnSpc>
            </a:pPr>
            <a:r>
              <a:rPr lang="eu-ES"/>
              <a:t>Lurraren erakarpen indarra hauxe izango da:</a:t>
            </a:r>
          </a:p>
          <a:p>
            <a:pPr algn="ctr" eaLnBrk="1" hangingPunct="1">
              <a:lnSpc>
                <a:spcPct val="150000"/>
              </a:lnSpc>
            </a:pPr>
            <a:r>
              <a:rPr lang="eu-ES" sz="2400" i="1"/>
              <a:t>F</a:t>
            </a:r>
            <a:r>
              <a:rPr lang="eu-ES" sz="2400" baseline="-25000"/>
              <a:t>Ilargia,J</a:t>
            </a:r>
            <a:r>
              <a:rPr lang="eu-ES" sz="2400"/>
              <a:t> = 47 · 1,6 = 75,2 N </a:t>
            </a:r>
            <a:endParaRPr lang="eu-ES" sz="2400">
              <a:cs typeface="Arial" charset="0"/>
            </a:endParaRPr>
          </a:p>
        </p:txBody>
      </p:sp>
      <p:pic>
        <p:nvPicPr>
          <p:cNvPr id="7"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42203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6131"/>
                                        </p:tgtEl>
                                        <p:attrNameLst>
                                          <p:attrName>style.visibility</p:attrName>
                                        </p:attrNameLst>
                                      </p:cBhvr>
                                      <p:to>
                                        <p:strVal val="visible"/>
                                      </p:to>
                                    </p:set>
                                    <p:animEffect transition="in" filter="wipe(left)">
                                      <p:cBhvr>
                                        <p:cTn id="7" dur="1000"/>
                                        <p:tgtEl>
                                          <p:spTgt spid="1761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6132">
                                            <p:bg/>
                                          </p:spTgt>
                                        </p:tgtEl>
                                        <p:attrNameLst>
                                          <p:attrName>style.visibility</p:attrName>
                                        </p:attrNameLst>
                                      </p:cBhvr>
                                      <p:to>
                                        <p:strVal val="visible"/>
                                      </p:to>
                                    </p:set>
                                    <p:animEffect transition="in" filter="fade">
                                      <p:cBhvr>
                                        <p:cTn id="12" dur="1000"/>
                                        <p:tgtEl>
                                          <p:spTgt spid="176132">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6132">
                                            <p:txEl>
                                              <p:pRg st="0" end="0"/>
                                            </p:txEl>
                                          </p:spTgt>
                                        </p:tgtEl>
                                        <p:attrNameLst>
                                          <p:attrName>style.visibility</p:attrName>
                                        </p:attrNameLst>
                                      </p:cBhvr>
                                      <p:to>
                                        <p:strVal val="visible"/>
                                      </p:to>
                                    </p:set>
                                    <p:animEffect transition="in" filter="fade">
                                      <p:cBhvr>
                                        <p:cTn id="15" dur="1000"/>
                                        <p:tgtEl>
                                          <p:spTgt spid="176132">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6132">
                                            <p:txEl>
                                              <p:pRg st="1" end="1"/>
                                            </p:txEl>
                                          </p:spTgt>
                                        </p:tgtEl>
                                        <p:attrNameLst>
                                          <p:attrName>style.visibility</p:attrName>
                                        </p:attrNameLst>
                                      </p:cBhvr>
                                      <p:to>
                                        <p:strVal val="visible"/>
                                      </p:to>
                                    </p:set>
                                    <p:animEffect transition="in" filter="fade">
                                      <p:cBhvr>
                                        <p:cTn id="18" dur="1000"/>
                                        <p:tgtEl>
                                          <p:spTgt spid="176132">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6132">
                                            <p:txEl>
                                              <p:pRg st="2" end="2"/>
                                            </p:txEl>
                                          </p:spTgt>
                                        </p:tgtEl>
                                        <p:attrNameLst>
                                          <p:attrName>style.visibility</p:attrName>
                                        </p:attrNameLst>
                                      </p:cBhvr>
                                      <p:to>
                                        <p:strVal val="visible"/>
                                      </p:to>
                                    </p:set>
                                    <p:animEffect transition="in" filter="fade">
                                      <p:cBhvr>
                                        <p:cTn id="21" dur="1000"/>
                                        <p:tgtEl>
                                          <p:spTgt spid="176132">
                                            <p:txEl>
                                              <p:pRg st="2" end="2"/>
                                            </p:txEl>
                                          </p:spTgt>
                                        </p:tgtEl>
                                      </p:cBhvr>
                                    </p:animEffect>
                                  </p:childTnLst>
                                </p:cTn>
                              </p:par>
                            </p:childTnLst>
                          </p:cTn>
                        </p:par>
                        <p:par>
                          <p:cTn id="22" fill="hold" nodeType="afterGroup">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76132">
                                            <p:txEl>
                                              <p:pRg st="3" end="3"/>
                                            </p:txEl>
                                          </p:spTgt>
                                        </p:tgtEl>
                                        <p:attrNameLst>
                                          <p:attrName>style.visibility</p:attrName>
                                        </p:attrNameLst>
                                      </p:cBhvr>
                                      <p:to>
                                        <p:strVal val="visible"/>
                                      </p:to>
                                    </p:set>
                                    <p:animEffect transition="in" filter="fade">
                                      <p:cBhvr>
                                        <p:cTn id="25" dur="1000"/>
                                        <p:tgtEl>
                                          <p:spTgt spid="176132">
                                            <p:txEl>
                                              <p:pRg st="3" end="3"/>
                                            </p:txEl>
                                          </p:spTgt>
                                        </p:tgtEl>
                                      </p:cBhvr>
                                    </p:animEffect>
                                  </p:childTnLst>
                                </p:cTn>
                              </p:par>
                            </p:childTnLst>
                          </p:cTn>
                        </p:par>
                        <p:par>
                          <p:cTn id="26" fill="hold" nodeType="afterGroup">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76132">
                                            <p:txEl>
                                              <p:pRg st="4" end="4"/>
                                            </p:txEl>
                                          </p:spTgt>
                                        </p:tgtEl>
                                        <p:attrNameLst>
                                          <p:attrName>style.visibility</p:attrName>
                                        </p:attrNameLst>
                                      </p:cBhvr>
                                      <p:to>
                                        <p:strVal val="visible"/>
                                      </p:to>
                                    </p:set>
                                    <p:animEffect transition="in" filter="fade">
                                      <p:cBhvr>
                                        <p:cTn id="29" dur="1000"/>
                                        <p:tgtEl>
                                          <p:spTgt spid="1761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animBg="1"/>
      <p:bldP spid="17613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35AAE11-C9FD-FB4E-9D9F-0F131BAC3062}" type="slidenum">
              <a:rPr lang="eu-ES" sz="1400">
                <a:latin typeface="Times" charset="0"/>
              </a:rPr>
              <a:pPr/>
              <a:t>11</a:t>
            </a:fld>
            <a:endParaRPr lang="eu-ES" sz="1400">
              <a:latin typeface="Times" charset="0"/>
            </a:endParaRPr>
          </a:p>
        </p:txBody>
      </p:sp>
      <p:sp>
        <p:nvSpPr>
          <p:cNvPr id="178179" name="Rectangle 3"/>
          <p:cNvSpPr>
            <a:spLocks noChangeArrowheads="1"/>
          </p:cNvSpPr>
          <p:nvPr/>
        </p:nvSpPr>
        <p:spPr bwMode="auto">
          <a:xfrm>
            <a:off x="1917700" y="1152921"/>
            <a:ext cx="5411788" cy="346075"/>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a:t>Jupiter balantzak eta dinamometroak zer adieraziko dute?</a:t>
            </a:r>
          </a:p>
        </p:txBody>
      </p:sp>
      <p:sp>
        <p:nvSpPr>
          <p:cNvPr id="178180" name="Text Box 4"/>
          <p:cNvSpPr txBox="1">
            <a:spLocks noChangeArrowheads="1"/>
          </p:cNvSpPr>
          <p:nvPr/>
        </p:nvSpPr>
        <p:spPr bwMode="auto">
          <a:xfrm>
            <a:off x="560388" y="1984375"/>
            <a:ext cx="8291512" cy="2225675"/>
          </a:xfrm>
          <a:prstGeom prst="rect">
            <a:avLst/>
          </a:prstGeom>
          <a:solidFill>
            <a:srgbClr val="FFFFCC"/>
          </a:solidFill>
          <a:ln w="9525">
            <a:solidFill>
              <a:schemeClr val="tx1"/>
            </a:solidFill>
            <a:miter lim="800000"/>
            <a:headEnd/>
            <a:tailEnd/>
          </a:ln>
        </p:spPr>
        <p:txBody>
          <a:bodyPr wrap="none" bIns="11880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a:lnSpc>
                <a:spcPct val="140000"/>
              </a:lnSpc>
            </a:pPr>
            <a:r>
              <a:rPr lang="eu-ES" sz="2000" b="1" dirty="0">
                <a:solidFill>
                  <a:srgbClr val="CC3300"/>
                </a:solidFill>
              </a:rPr>
              <a:t>Balantzak</a:t>
            </a:r>
            <a:r>
              <a:rPr lang="eu-ES" sz="2000" dirty="0"/>
              <a:t> lurrean bezala 47 kg adieraziko luke. </a:t>
            </a:r>
          </a:p>
          <a:p>
            <a:pPr algn="ctr">
              <a:lnSpc>
                <a:spcPct val="140000"/>
              </a:lnSpc>
            </a:pPr>
            <a:r>
              <a:rPr lang="eu-ES" sz="2000" dirty="0"/>
              <a:t>Masa gorputzen ezaugarria da eta ez dago gunearen menpe.</a:t>
            </a:r>
          </a:p>
          <a:p>
            <a:pPr algn="ctr">
              <a:lnSpc>
                <a:spcPct val="140000"/>
              </a:lnSpc>
            </a:pPr>
            <a:r>
              <a:rPr lang="eu-ES" sz="2000" b="1" dirty="0">
                <a:solidFill>
                  <a:srgbClr val="CC3300"/>
                </a:solidFill>
              </a:rPr>
              <a:t>Dinamometroak</a:t>
            </a:r>
            <a:r>
              <a:rPr lang="eu-ES" sz="2000" dirty="0"/>
              <a:t> Lurrak Jonerengan egiten duen indarra adieraziko du. </a:t>
            </a:r>
          </a:p>
          <a:p>
            <a:pPr algn="ctr">
              <a:lnSpc>
                <a:spcPct val="140000"/>
              </a:lnSpc>
            </a:pPr>
            <a:r>
              <a:rPr lang="eu-ES" sz="2000" dirty="0"/>
              <a:t>Lurraren erakarpen indarra hauxe izango da:</a:t>
            </a:r>
          </a:p>
          <a:p>
            <a:pPr algn="ctr" eaLnBrk="1" hangingPunct="1">
              <a:lnSpc>
                <a:spcPct val="140000"/>
              </a:lnSpc>
            </a:pPr>
            <a:r>
              <a:rPr lang="eu-ES" i="1" dirty="0"/>
              <a:t>F</a:t>
            </a:r>
            <a:r>
              <a:rPr lang="eu-ES" baseline="-25000" dirty="0"/>
              <a:t>Jupiter,J</a:t>
            </a:r>
            <a:r>
              <a:rPr lang="eu-ES" dirty="0"/>
              <a:t> = 47 · 25,1 = 1179,7 N </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07464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8179"/>
                                        </p:tgtEl>
                                        <p:attrNameLst>
                                          <p:attrName>style.visibility</p:attrName>
                                        </p:attrNameLst>
                                      </p:cBhvr>
                                      <p:to>
                                        <p:strVal val="visible"/>
                                      </p:to>
                                    </p:set>
                                    <p:animEffect transition="in" filter="wipe(left)">
                                      <p:cBhvr>
                                        <p:cTn id="7" dur="1000"/>
                                        <p:tgtEl>
                                          <p:spTgt spid="178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8180">
                                            <p:bg/>
                                          </p:spTgt>
                                        </p:tgtEl>
                                        <p:attrNameLst>
                                          <p:attrName>style.visibility</p:attrName>
                                        </p:attrNameLst>
                                      </p:cBhvr>
                                      <p:to>
                                        <p:strVal val="visible"/>
                                      </p:to>
                                    </p:set>
                                    <p:animEffect transition="in" filter="fade">
                                      <p:cBhvr>
                                        <p:cTn id="12" dur="1000"/>
                                        <p:tgtEl>
                                          <p:spTgt spid="178180">
                                            <p:bg/>
                                          </p:spTgt>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78180">
                                            <p:txEl>
                                              <p:pRg st="0" end="0"/>
                                            </p:txEl>
                                          </p:spTgt>
                                        </p:tgtEl>
                                        <p:attrNameLst>
                                          <p:attrName>style.visibility</p:attrName>
                                        </p:attrNameLst>
                                      </p:cBhvr>
                                      <p:to>
                                        <p:strVal val="visible"/>
                                      </p:to>
                                    </p:set>
                                    <p:animEffect transition="in" filter="fade">
                                      <p:cBhvr>
                                        <p:cTn id="16" dur="1000"/>
                                        <p:tgtEl>
                                          <p:spTgt spid="178180">
                                            <p:txEl>
                                              <p:pRg st="0" end="0"/>
                                            </p:txEl>
                                          </p:spTgt>
                                        </p:tgtEl>
                                      </p:cBhvr>
                                    </p:animEffect>
                                  </p:childTnLst>
                                </p:cTn>
                              </p:par>
                            </p:childTnLst>
                          </p:cTn>
                        </p:par>
                        <p:par>
                          <p:cTn id="17" fill="hold" nodeType="afterGroup">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178180">
                                            <p:txEl>
                                              <p:pRg st="1" end="1"/>
                                            </p:txEl>
                                          </p:spTgt>
                                        </p:tgtEl>
                                        <p:attrNameLst>
                                          <p:attrName>style.visibility</p:attrName>
                                        </p:attrNameLst>
                                      </p:cBhvr>
                                      <p:to>
                                        <p:strVal val="visible"/>
                                      </p:to>
                                    </p:set>
                                    <p:animEffect transition="in" filter="fade">
                                      <p:cBhvr>
                                        <p:cTn id="20" dur="1000"/>
                                        <p:tgtEl>
                                          <p:spTgt spid="178180">
                                            <p:txEl>
                                              <p:pRg st="1" end="1"/>
                                            </p:txEl>
                                          </p:spTgt>
                                        </p:tgtEl>
                                      </p:cBhvr>
                                    </p:animEffect>
                                  </p:childTnLst>
                                </p:cTn>
                              </p:par>
                            </p:childTnLst>
                          </p:cTn>
                        </p:par>
                        <p:par>
                          <p:cTn id="21" fill="hold" nodeType="afterGroup">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178180">
                                            <p:txEl>
                                              <p:pRg st="2" end="2"/>
                                            </p:txEl>
                                          </p:spTgt>
                                        </p:tgtEl>
                                        <p:attrNameLst>
                                          <p:attrName>style.visibility</p:attrName>
                                        </p:attrNameLst>
                                      </p:cBhvr>
                                      <p:to>
                                        <p:strVal val="visible"/>
                                      </p:to>
                                    </p:set>
                                    <p:animEffect transition="in" filter="fade">
                                      <p:cBhvr>
                                        <p:cTn id="24" dur="1000"/>
                                        <p:tgtEl>
                                          <p:spTgt spid="178180">
                                            <p:txEl>
                                              <p:pRg st="2" end="2"/>
                                            </p:txEl>
                                          </p:spTgt>
                                        </p:tgtEl>
                                      </p:cBhvr>
                                    </p:animEffect>
                                  </p:childTnLst>
                                </p:cTn>
                              </p:par>
                            </p:childTnLst>
                          </p:cTn>
                        </p:par>
                        <p:par>
                          <p:cTn id="25" fill="hold" nodeType="afterGroup">
                            <p:stCondLst>
                              <p:cond delay="4000"/>
                            </p:stCondLst>
                            <p:childTnLst>
                              <p:par>
                                <p:cTn id="26" presetID="10" presetClass="entr" presetSubtype="0" fill="hold" grpId="0" nodeType="afterEffect">
                                  <p:stCondLst>
                                    <p:cond delay="0"/>
                                  </p:stCondLst>
                                  <p:childTnLst>
                                    <p:set>
                                      <p:cBhvr>
                                        <p:cTn id="27" dur="1" fill="hold">
                                          <p:stCondLst>
                                            <p:cond delay="0"/>
                                          </p:stCondLst>
                                        </p:cTn>
                                        <p:tgtEl>
                                          <p:spTgt spid="178180">
                                            <p:txEl>
                                              <p:pRg st="3" end="3"/>
                                            </p:txEl>
                                          </p:spTgt>
                                        </p:tgtEl>
                                        <p:attrNameLst>
                                          <p:attrName>style.visibility</p:attrName>
                                        </p:attrNameLst>
                                      </p:cBhvr>
                                      <p:to>
                                        <p:strVal val="visible"/>
                                      </p:to>
                                    </p:set>
                                    <p:animEffect transition="in" filter="fade">
                                      <p:cBhvr>
                                        <p:cTn id="28" dur="1000"/>
                                        <p:tgtEl>
                                          <p:spTgt spid="178180">
                                            <p:txEl>
                                              <p:pRg st="3" end="3"/>
                                            </p:txEl>
                                          </p:spTgt>
                                        </p:tgtEl>
                                      </p:cBhvr>
                                    </p:animEffect>
                                  </p:childTnLst>
                                </p:cTn>
                              </p:par>
                            </p:childTnLst>
                          </p:cTn>
                        </p:par>
                        <p:par>
                          <p:cTn id="29" fill="hold" nodeType="afterGroup">
                            <p:stCondLst>
                              <p:cond delay="5000"/>
                            </p:stCondLst>
                            <p:childTnLst>
                              <p:par>
                                <p:cTn id="30" presetID="10" presetClass="entr" presetSubtype="0" fill="hold" grpId="0" nodeType="afterEffect">
                                  <p:stCondLst>
                                    <p:cond delay="0"/>
                                  </p:stCondLst>
                                  <p:childTnLst>
                                    <p:set>
                                      <p:cBhvr>
                                        <p:cTn id="31" dur="1" fill="hold">
                                          <p:stCondLst>
                                            <p:cond delay="0"/>
                                          </p:stCondLst>
                                        </p:cTn>
                                        <p:tgtEl>
                                          <p:spTgt spid="178180">
                                            <p:txEl>
                                              <p:pRg st="4" end="4"/>
                                            </p:txEl>
                                          </p:spTgt>
                                        </p:tgtEl>
                                        <p:attrNameLst>
                                          <p:attrName>style.visibility</p:attrName>
                                        </p:attrNameLst>
                                      </p:cBhvr>
                                      <p:to>
                                        <p:strVal val="visible"/>
                                      </p:to>
                                    </p:set>
                                    <p:animEffect transition="in" filter="fade">
                                      <p:cBhvr>
                                        <p:cTn id="32" dur="1000"/>
                                        <p:tgtEl>
                                          <p:spTgt spid="1781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animBg="1"/>
      <p:bldP spid="178180"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6808AA14-51FD-B649-8A79-1108C266354B}" type="slidenum">
              <a:rPr lang="eu-ES" sz="1400">
                <a:latin typeface="Times" charset="0"/>
              </a:rPr>
              <a:pPr/>
              <a:t>12</a:t>
            </a:fld>
            <a:endParaRPr lang="eu-ES" sz="1400">
              <a:latin typeface="Times" charset="0"/>
            </a:endParaRPr>
          </a:p>
        </p:txBody>
      </p:sp>
      <p:sp>
        <p:nvSpPr>
          <p:cNvPr id="179203" name="Rectangle 3"/>
          <p:cNvSpPr>
            <a:spLocks noChangeArrowheads="1"/>
          </p:cNvSpPr>
          <p:nvPr/>
        </p:nvSpPr>
        <p:spPr bwMode="auto">
          <a:xfrm>
            <a:off x="414338" y="1122049"/>
            <a:ext cx="8390771" cy="369332"/>
          </a:xfrm>
          <a:prstGeom prst="rect">
            <a:avLst/>
          </a:prstGeom>
          <a:solidFill>
            <a:srgbClr val="FFFF99"/>
          </a:solidFill>
          <a:ln w="9525">
            <a:solidFill>
              <a:schemeClr val="tx1"/>
            </a:solidFill>
            <a:miter lim="800000"/>
            <a:headEnd/>
            <a:tailEnd/>
          </a:ln>
        </p:spPr>
        <p:txBody>
          <a:bodyPr wrap="square" anchor="ctr">
            <a:spAutoFit/>
          </a:bodyPr>
          <a:lstStyle/>
          <a:p>
            <a:pPr algn="ctr" eaLnBrk="1" hangingPunct="1"/>
            <a:r>
              <a:rPr lang="eu-ES" dirty="0"/>
              <a:t>3000 metroko mendi baten gainean balantzak eta dinamometroak zer adieraziko dute?</a:t>
            </a:r>
          </a:p>
        </p:txBody>
      </p:sp>
      <p:sp>
        <p:nvSpPr>
          <p:cNvPr id="179204" name="Text Box 4"/>
          <p:cNvSpPr txBox="1">
            <a:spLocks noChangeArrowheads="1"/>
          </p:cNvSpPr>
          <p:nvPr/>
        </p:nvSpPr>
        <p:spPr bwMode="auto">
          <a:xfrm>
            <a:off x="414338" y="1984375"/>
            <a:ext cx="8291512" cy="2982913"/>
          </a:xfrm>
          <a:prstGeom prst="rect">
            <a:avLst/>
          </a:prstGeom>
          <a:solidFill>
            <a:srgbClr val="FFFFCC"/>
          </a:solidFill>
          <a:ln w="9525">
            <a:solidFill>
              <a:schemeClr val="tx1"/>
            </a:solidFill>
            <a:miter lim="800000"/>
            <a:headEnd/>
            <a:tailEnd/>
          </a:ln>
        </p:spPr>
        <p:txBody>
          <a:bodyPr wrap="none" bIns="11880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a:lnSpc>
                <a:spcPct val="140000"/>
              </a:lnSpc>
            </a:pPr>
            <a:r>
              <a:rPr lang="eu-ES" sz="2000" b="1" dirty="0">
                <a:solidFill>
                  <a:srgbClr val="CC3300"/>
                </a:solidFill>
              </a:rPr>
              <a:t>Balantzak</a:t>
            </a:r>
            <a:r>
              <a:rPr lang="eu-ES" sz="2000" dirty="0"/>
              <a:t> lurrean bezala 47 kg adieraziko luke. </a:t>
            </a:r>
          </a:p>
          <a:p>
            <a:pPr algn="ctr">
              <a:lnSpc>
                <a:spcPct val="140000"/>
              </a:lnSpc>
            </a:pPr>
            <a:r>
              <a:rPr lang="eu-ES" sz="2000" dirty="0"/>
              <a:t>Masa gorputzen ezaugarria da eta ez dago gunearen menpe.</a:t>
            </a:r>
          </a:p>
          <a:p>
            <a:pPr algn="ctr">
              <a:lnSpc>
                <a:spcPct val="140000"/>
              </a:lnSpc>
            </a:pPr>
            <a:r>
              <a:rPr lang="eu-ES" sz="2000" b="1" dirty="0">
                <a:solidFill>
                  <a:srgbClr val="CC3300"/>
                </a:solidFill>
              </a:rPr>
              <a:t>Dinamometroak</a:t>
            </a:r>
            <a:r>
              <a:rPr lang="eu-ES" sz="2000" dirty="0"/>
              <a:t> Lurrak Jonerengan egiten duen indarra adieraziko du. </a:t>
            </a:r>
          </a:p>
          <a:p>
            <a:pPr algn="ctr">
              <a:lnSpc>
                <a:spcPct val="140000"/>
              </a:lnSpc>
            </a:pPr>
            <a:r>
              <a:rPr lang="eu-ES" sz="2000" dirty="0"/>
              <a:t>Lurraren erakarpen indarra hauxe izango da:</a:t>
            </a:r>
          </a:p>
          <a:p>
            <a:pPr algn="ctr" eaLnBrk="1" hangingPunct="1">
              <a:lnSpc>
                <a:spcPct val="150000"/>
              </a:lnSpc>
            </a:pPr>
            <a:r>
              <a:rPr lang="eu-ES" i="1" dirty="0"/>
              <a:t>F</a:t>
            </a:r>
            <a:r>
              <a:rPr lang="eu-ES" baseline="-25000" dirty="0"/>
              <a:t>3000L,J</a:t>
            </a:r>
            <a:r>
              <a:rPr lang="eu-ES" dirty="0"/>
              <a:t> = 47 · 9,8 = 460,6 N</a:t>
            </a:r>
          </a:p>
          <a:p>
            <a:pPr algn="ctr" eaLnBrk="1" hangingPunct="1">
              <a:lnSpc>
                <a:spcPct val="150000"/>
              </a:lnSpc>
            </a:pPr>
            <a:r>
              <a:rPr lang="eu-ES" dirty="0"/>
              <a:t>3000 m = 3 km lurraren erradioarekin konparatuz oso distantzia txikia da.</a:t>
            </a:r>
          </a:p>
          <a:p>
            <a:pPr algn="ctr" eaLnBrk="1" hangingPunct="1">
              <a:lnSpc>
                <a:spcPct val="150000"/>
              </a:lnSpc>
            </a:pPr>
            <a:r>
              <a:rPr lang="eu-ES" b="1" dirty="0">
                <a:solidFill>
                  <a:srgbClr val="3333CC"/>
                </a:solidFill>
              </a:rPr>
              <a:t>Mendi bat igotzerakoan lurraren erakarpen indarra oso gutxi aldatzen da.</a:t>
            </a:r>
          </a:p>
        </p:txBody>
      </p:sp>
      <p:pic>
        <p:nvPicPr>
          <p:cNvPr id="7"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81336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9203"/>
                                        </p:tgtEl>
                                        <p:attrNameLst>
                                          <p:attrName>style.visibility</p:attrName>
                                        </p:attrNameLst>
                                      </p:cBhvr>
                                      <p:to>
                                        <p:strVal val="visible"/>
                                      </p:to>
                                    </p:set>
                                    <p:animEffect transition="in" filter="wipe(left)">
                                      <p:cBhvr>
                                        <p:cTn id="7" dur="1000"/>
                                        <p:tgtEl>
                                          <p:spTgt spid="1792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9204">
                                            <p:bg/>
                                          </p:spTgt>
                                        </p:tgtEl>
                                        <p:attrNameLst>
                                          <p:attrName>style.visibility</p:attrName>
                                        </p:attrNameLst>
                                      </p:cBhvr>
                                      <p:to>
                                        <p:strVal val="visible"/>
                                      </p:to>
                                    </p:set>
                                    <p:animEffect transition="in" filter="fade">
                                      <p:cBhvr>
                                        <p:cTn id="12" dur="1000"/>
                                        <p:tgtEl>
                                          <p:spTgt spid="179204">
                                            <p:bg/>
                                          </p:spTgt>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79204">
                                            <p:txEl>
                                              <p:pRg st="0" end="0"/>
                                            </p:txEl>
                                          </p:spTgt>
                                        </p:tgtEl>
                                        <p:attrNameLst>
                                          <p:attrName>style.visibility</p:attrName>
                                        </p:attrNameLst>
                                      </p:cBhvr>
                                      <p:to>
                                        <p:strVal val="visible"/>
                                      </p:to>
                                    </p:set>
                                    <p:animEffect transition="in" filter="fade">
                                      <p:cBhvr>
                                        <p:cTn id="16" dur="1000"/>
                                        <p:tgtEl>
                                          <p:spTgt spid="179204">
                                            <p:txEl>
                                              <p:pRg st="0" end="0"/>
                                            </p:txEl>
                                          </p:spTgt>
                                        </p:tgtEl>
                                      </p:cBhvr>
                                    </p:animEffect>
                                  </p:childTnLst>
                                </p:cTn>
                              </p:par>
                            </p:childTnLst>
                          </p:cTn>
                        </p:par>
                        <p:par>
                          <p:cTn id="17" fill="hold" nodeType="afterGroup">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179204">
                                            <p:txEl>
                                              <p:pRg st="1" end="1"/>
                                            </p:txEl>
                                          </p:spTgt>
                                        </p:tgtEl>
                                        <p:attrNameLst>
                                          <p:attrName>style.visibility</p:attrName>
                                        </p:attrNameLst>
                                      </p:cBhvr>
                                      <p:to>
                                        <p:strVal val="visible"/>
                                      </p:to>
                                    </p:set>
                                    <p:animEffect transition="in" filter="fade">
                                      <p:cBhvr>
                                        <p:cTn id="20" dur="1000"/>
                                        <p:tgtEl>
                                          <p:spTgt spid="179204">
                                            <p:txEl>
                                              <p:pRg st="1" end="1"/>
                                            </p:txEl>
                                          </p:spTgt>
                                        </p:tgtEl>
                                      </p:cBhvr>
                                    </p:animEffect>
                                  </p:childTnLst>
                                </p:cTn>
                              </p:par>
                            </p:childTnLst>
                          </p:cTn>
                        </p:par>
                        <p:par>
                          <p:cTn id="21" fill="hold" nodeType="afterGroup">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179204">
                                            <p:txEl>
                                              <p:pRg st="2" end="2"/>
                                            </p:txEl>
                                          </p:spTgt>
                                        </p:tgtEl>
                                        <p:attrNameLst>
                                          <p:attrName>style.visibility</p:attrName>
                                        </p:attrNameLst>
                                      </p:cBhvr>
                                      <p:to>
                                        <p:strVal val="visible"/>
                                      </p:to>
                                    </p:set>
                                    <p:animEffect transition="in" filter="fade">
                                      <p:cBhvr>
                                        <p:cTn id="24" dur="1000"/>
                                        <p:tgtEl>
                                          <p:spTgt spid="179204">
                                            <p:txEl>
                                              <p:pRg st="2" end="2"/>
                                            </p:txEl>
                                          </p:spTgt>
                                        </p:tgtEl>
                                      </p:cBhvr>
                                    </p:animEffect>
                                  </p:childTnLst>
                                </p:cTn>
                              </p:par>
                            </p:childTnLst>
                          </p:cTn>
                        </p:par>
                        <p:par>
                          <p:cTn id="25" fill="hold" nodeType="afterGroup">
                            <p:stCondLst>
                              <p:cond delay="4000"/>
                            </p:stCondLst>
                            <p:childTnLst>
                              <p:par>
                                <p:cTn id="26" presetID="10" presetClass="entr" presetSubtype="0" fill="hold" grpId="0" nodeType="afterEffect">
                                  <p:stCondLst>
                                    <p:cond delay="0"/>
                                  </p:stCondLst>
                                  <p:childTnLst>
                                    <p:set>
                                      <p:cBhvr>
                                        <p:cTn id="27" dur="1" fill="hold">
                                          <p:stCondLst>
                                            <p:cond delay="0"/>
                                          </p:stCondLst>
                                        </p:cTn>
                                        <p:tgtEl>
                                          <p:spTgt spid="179204">
                                            <p:txEl>
                                              <p:pRg st="3" end="3"/>
                                            </p:txEl>
                                          </p:spTgt>
                                        </p:tgtEl>
                                        <p:attrNameLst>
                                          <p:attrName>style.visibility</p:attrName>
                                        </p:attrNameLst>
                                      </p:cBhvr>
                                      <p:to>
                                        <p:strVal val="visible"/>
                                      </p:to>
                                    </p:set>
                                    <p:animEffect transition="in" filter="fade">
                                      <p:cBhvr>
                                        <p:cTn id="28" dur="1000"/>
                                        <p:tgtEl>
                                          <p:spTgt spid="179204">
                                            <p:txEl>
                                              <p:pRg st="3" end="3"/>
                                            </p:txEl>
                                          </p:spTgt>
                                        </p:tgtEl>
                                      </p:cBhvr>
                                    </p:animEffect>
                                  </p:childTnLst>
                                </p:cTn>
                              </p:par>
                            </p:childTnLst>
                          </p:cTn>
                        </p:par>
                        <p:par>
                          <p:cTn id="29" fill="hold" nodeType="afterGroup">
                            <p:stCondLst>
                              <p:cond delay="5000"/>
                            </p:stCondLst>
                            <p:childTnLst>
                              <p:par>
                                <p:cTn id="30" presetID="10" presetClass="entr" presetSubtype="0" fill="hold" grpId="0" nodeType="afterEffect">
                                  <p:stCondLst>
                                    <p:cond delay="0"/>
                                  </p:stCondLst>
                                  <p:childTnLst>
                                    <p:set>
                                      <p:cBhvr>
                                        <p:cTn id="31" dur="1" fill="hold">
                                          <p:stCondLst>
                                            <p:cond delay="0"/>
                                          </p:stCondLst>
                                        </p:cTn>
                                        <p:tgtEl>
                                          <p:spTgt spid="179204">
                                            <p:txEl>
                                              <p:pRg st="4" end="4"/>
                                            </p:txEl>
                                          </p:spTgt>
                                        </p:tgtEl>
                                        <p:attrNameLst>
                                          <p:attrName>style.visibility</p:attrName>
                                        </p:attrNameLst>
                                      </p:cBhvr>
                                      <p:to>
                                        <p:strVal val="visible"/>
                                      </p:to>
                                    </p:set>
                                    <p:animEffect transition="in" filter="fade">
                                      <p:cBhvr>
                                        <p:cTn id="32" dur="1000"/>
                                        <p:tgtEl>
                                          <p:spTgt spid="179204">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9204">
                                            <p:txEl>
                                              <p:pRg st="5" end="5"/>
                                            </p:txEl>
                                          </p:spTgt>
                                        </p:tgtEl>
                                        <p:attrNameLst>
                                          <p:attrName>style.visibility</p:attrName>
                                        </p:attrNameLst>
                                      </p:cBhvr>
                                      <p:to>
                                        <p:strVal val="visible"/>
                                      </p:to>
                                    </p:set>
                                    <p:animEffect transition="in" filter="fade">
                                      <p:cBhvr>
                                        <p:cTn id="37" dur="1000"/>
                                        <p:tgtEl>
                                          <p:spTgt spid="179204">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9204">
                                            <p:txEl>
                                              <p:pRg st="6" end="6"/>
                                            </p:txEl>
                                          </p:spTgt>
                                        </p:tgtEl>
                                        <p:attrNameLst>
                                          <p:attrName>style.visibility</p:attrName>
                                        </p:attrNameLst>
                                      </p:cBhvr>
                                      <p:to>
                                        <p:strVal val="visible"/>
                                      </p:to>
                                    </p:set>
                                    <p:animEffect transition="in" filter="fade">
                                      <p:cBhvr>
                                        <p:cTn id="42" dur="1000"/>
                                        <p:tgtEl>
                                          <p:spTgt spid="17920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animBg="1"/>
      <p:bldP spid="17920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4A2E8BA-60DD-AC49-BDD7-FB11BC490967}" type="slidenum">
              <a:rPr lang="eu-ES" sz="1400">
                <a:latin typeface="Times" charset="0"/>
              </a:rPr>
              <a:pPr/>
              <a:t>13</a:t>
            </a:fld>
            <a:endParaRPr lang="eu-ES" sz="1400">
              <a:latin typeface="Times" charset="0"/>
            </a:endParaRPr>
          </a:p>
        </p:txBody>
      </p:sp>
      <p:sp>
        <p:nvSpPr>
          <p:cNvPr id="181251" name="Rectangle 3"/>
          <p:cNvSpPr>
            <a:spLocks noChangeArrowheads="1"/>
          </p:cNvSpPr>
          <p:nvPr/>
        </p:nvSpPr>
        <p:spPr bwMode="auto">
          <a:xfrm>
            <a:off x="1344613" y="949743"/>
            <a:ext cx="6483350" cy="590550"/>
          </a:xfrm>
          <a:prstGeom prst="rect">
            <a:avLst/>
          </a:prstGeom>
          <a:solidFill>
            <a:srgbClr val="FFFF99"/>
          </a:solidFill>
          <a:ln w="9525">
            <a:solidFill>
              <a:schemeClr val="tx1"/>
            </a:solidFill>
            <a:miter lim="800000"/>
            <a:headEnd/>
            <a:tailEnd/>
          </a:ln>
        </p:spPr>
        <p:txBody>
          <a:bodyPr anchor="ctr">
            <a:spAutoFit/>
          </a:bodyPr>
          <a:lstStyle/>
          <a:p>
            <a:pPr algn="ctr" eaLnBrk="1" hangingPunct="1"/>
            <a:r>
              <a:rPr lang="eu-ES" dirty="0"/>
              <a:t>Itsas mailan dagoen gela bati airea kentzen zaio. Jone hor badago, zenbat balio du erakarpen indarrak?</a:t>
            </a:r>
          </a:p>
        </p:txBody>
      </p:sp>
      <p:sp>
        <p:nvSpPr>
          <p:cNvPr id="181252" name="Text Box 4"/>
          <p:cNvSpPr txBox="1">
            <a:spLocks noChangeArrowheads="1"/>
          </p:cNvSpPr>
          <p:nvPr/>
        </p:nvSpPr>
        <p:spPr bwMode="auto">
          <a:xfrm>
            <a:off x="539750" y="1984375"/>
            <a:ext cx="8291513" cy="2638425"/>
          </a:xfrm>
          <a:prstGeom prst="rect">
            <a:avLst/>
          </a:prstGeom>
          <a:solidFill>
            <a:srgbClr val="FFFFCC"/>
          </a:solidFill>
          <a:ln w="9525">
            <a:solidFill>
              <a:schemeClr val="tx1"/>
            </a:solidFill>
            <a:miter lim="800000"/>
            <a:headEnd/>
            <a:tailEnd/>
          </a:ln>
        </p:spPr>
        <p:txBody>
          <a:bodyPr wrap="none" bIns="11880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a:lnSpc>
                <a:spcPct val="140000"/>
              </a:lnSpc>
            </a:pPr>
            <a:r>
              <a:rPr lang="eu-ES" sz="2000" b="1">
                <a:solidFill>
                  <a:srgbClr val="CC3300"/>
                </a:solidFill>
              </a:rPr>
              <a:t>Balantzak</a:t>
            </a:r>
            <a:r>
              <a:rPr lang="eu-ES" sz="2000"/>
              <a:t> lurrean bezala 47 kg adieraziko luke. </a:t>
            </a:r>
          </a:p>
          <a:p>
            <a:pPr algn="ctr">
              <a:lnSpc>
                <a:spcPct val="140000"/>
              </a:lnSpc>
            </a:pPr>
            <a:r>
              <a:rPr lang="eu-ES" sz="2000"/>
              <a:t>Masa gorputzen ezaugarria da eta ez dago gunearen menpe.</a:t>
            </a:r>
          </a:p>
          <a:p>
            <a:pPr algn="ctr">
              <a:lnSpc>
                <a:spcPct val="140000"/>
              </a:lnSpc>
            </a:pPr>
            <a:r>
              <a:rPr lang="eu-ES" sz="2000" b="1">
                <a:solidFill>
                  <a:srgbClr val="CC3300"/>
                </a:solidFill>
              </a:rPr>
              <a:t>Dinamometroak</a:t>
            </a:r>
            <a:r>
              <a:rPr lang="eu-ES" sz="2000"/>
              <a:t> Lurrak Jonerengan egiten duen indarra adieraziko du. </a:t>
            </a:r>
          </a:p>
          <a:p>
            <a:pPr algn="ctr">
              <a:lnSpc>
                <a:spcPct val="140000"/>
              </a:lnSpc>
            </a:pPr>
            <a:r>
              <a:rPr lang="eu-ES" sz="2000"/>
              <a:t>Lurraren erakarpen indarra hauxe izango da:</a:t>
            </a:r>
          </a:p>
          <a:p>
            <a:pPr algn="ctr" eaLnBrk="1" hangingPunct="1">
              <a:lnSpc>
                <a:spcPct val="150000"/>
              </a:lnSpc>
            </a:pPr>
            <a:r>
              <a:rPr lang="eu-ES" i="1"/>
              <a:t>F</a:t>
            </a:r>
            <a:r>
              <a:rPr lang="eu-ES" baseline="-25000"/>
              <a:t>L,J</a:t>
            </a:r>
            <a:r>
              <a:rPr lang="eu-ES"/>
              <a:t> = 47 · 9,8 = 460,6 N</a:t>
            </a:r>
          </a:p>
          <a:p>
            <a:pPr algn="ctr" eaLnBrk="1" hangingPunct="1">
              <a:lnSpc>
                <a:spcPct val="150000"/>
              </a:lnSpc>
            </a:pPr>
            <a:r>
              <a:rPr lang="eu-ES" sz="1700" b="1">
                <a:solidFill>
                  <a:srgbClr val="3333CC"/>
                </a:solidFill>
              </a:rPr>
              <a:t>Indar grabitatorioa ez dago airearen presentziaren menpe.</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00016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1251"/>
                                        </p:tgtEl>
                                        <p:attrNameLst>
                                          <p:attrName>style.visibility</p:attrName>
                                        </p:attrNameLst>
                                      </p:cBhvr>
                                      <p:to>
                                        <p:strVal val="visible"/>
                                      </p:to>
                                    </p:set>
                                    <p:animEffect transition="in" filter="wipe(left)">
                                      <p:cBhvr>
                                        <p:cTn id="7" dur="1000"/>
                                        <p:tgtEl>
                                          <p:spTgt spid="1812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1252">
                                            <p:bg/>
                                          </p:spTgt>
                                        </p:tgtEl>
                                        <p:attrNameLst>
                                          <p:attrName>style.visibility</p:attrName>
                                        </p:attrNameLst>
                                      </p:cBhvr>
                                      <p:to>
                                        <p:strVal val="visible"/>
                                      </p:to>
                                    </p:set>
                                    <p:animEffect transition="in" filter="fade">
                                      <p:cBhvr>
                                        <p:cTn id="12" dur="1000"/>
                                        <p:tgtEl>
                                          <p:spTgt spid="181252">
                                            <p:bg/>
                                          </p:spTgt>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81252">
                                            <p:txEl>
                                              <p:pRg st="0" end="0"/>
                                            </p:txEl>
                                          </p:spTgt>
                                        </p:tgtEl>
                                        <p:attrNameLst>
                                          <p:attrName>style.visibility</p:attrName>
                                        </p:attrNameLst>
                                      </p:cBhvr>
                                      <p:to>
                                        <p:strVal val="visible"/>
                                      </p:to>
                                    </p:set>
                                    <p:animEffect transition="in" filter="fade">
                                      <p:cBhvr>
                                        <p:cTn id="16" dur="1000"/>
                                        <p:tgtEl>
                                          <p:spTgt spid="181252">
                                            <p:txEl>
                                              <p:pRg st="0" end="0"/>
                                            </p:txEl>
                                          </p:spTgt>
                                        </p:tgtEl>
                                      </p:cBhvr>
                                    </p:animEffect>
                                  </p:childTnLst>
                                </p:cTn>
                              </p:par>
                            </p:childTnLst>
                          </p:cTn>
                        </p:par>
                        <p:par>
                          <p:cTn id="17" fill="hold" nodeType="afterGroup">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181252">
                                            <p:txEl>
                                              <p:pRg st="1" end="1"/>
                                            </p:txEl>
                                          </p:spTgt>
                                        </p:tgtEl>
                                        <p:attrNameLst>
                                          <p:attrName>style.visibility</p:attrName>
                                        </p:attrNameLst>
                                      </p:cBhvr>
                                      <p:to>
                                        <p:strVal val="visible"/>
                                      </p:to>
                                    </p:set>
                                    <p:animEffect transition="in" filter="fade">
                                      <p:cBhvr>
                                        <p:cTn id="20" dur="1000"/>
                                        <p:tgtEl>
                                          <p:spTgt spid="181252">
                                            <p:txEl>
                                              <p:pRg st="1" end="1"/>
                                            </p:txEl>
                                          </p:spTgt>
                                        </p:tgtEl>
                                      </p:cBhvr>
                                    </p:animEffect>
                                  </p:childTnLst>
                                </p:cTn>
                              </p:par>
                            </p:childTnLst>
                          </p:cTn>
                        </p:par>
                        <p:par>
                          <p:cTn id="21" fill="hold" nodeType="afterGroup">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181252">
                                            <p:txEl>
                                              <p:pRg st="2" end="2"/>
                                            </p:txEl>
                                          </p:spTgt>
                                        </p:tgtEl>
                                        <p:attrNameLst>
                                          <p:attrName>style.visibility</p:attrName>
                                        </p:attrNameLst>
                                      </p:cBhvr>
                                      <p:to>
                                        <p:strVal val="visible"/>
                                      </p:to>
                                    </p:set>
                                    <p:animEffect transition="in" filter="fade">
                                      <p:cBhvr>
                                        <p:cTn id="24" dur="1000"/>
                                        <p:tgtEl>
                                          <p:spTgt spid="181252">
                                            <p:txEl>
                                              <p:pRg st="2" end="2"/>
                                            </p:txEl>
                                          </p:spTgt>
                                        </p:tgtEl>
                                      </p:cBhvr>
                                    </p:animEffect>
                                  </p:childTnLst>
                                </p:cTn>
                              </p:par>
                            </p:childTnLst>
                          </p:cTn>
                        </p:par>
                        <p:par>
                          <p:cTn id="25" fill="hold" nodeType="afterGroup">
                            <p:stCondLst>
                              <p:cond delay="4000"/>
                            </p:stCondLst>
                            <p:childTnLst>
                              <p:par>
                                <p:cTn id="26" presetID="10" presetClass="entr" presetSubtype="0" fill="hold" grpId="0" nodeType="afterEffect">
                                  <p:stCondLst>
                                    <p:cond delay="0"/>
                                  </p:stCondLst>
                                  <p:childTnLst>
                                    <p:set>
                                      <p:cBhvr>
                                        <p:cTn id="27" dur="1" fill="hold">
                                          <p:stCondLst>
                                            <p:cond delay="0"/>
                                          </p:stCondLst>
                                        </p:cTn>
                                        <p:tgtEl>
                                          <p:spTgt spid="181252">
                                            <p:txEl>
                                              <p:pRg st="3" end="3"/>
                                            </p:txEl>
                                          </p:spTgt>
                                        </p:tgtEl>
                                        <p:attrNameLst>
                                          <p:attrName>style.visibility</p:attrName>
                                        </p:attrNameLst>
                                      </p:cBhvr>
                                      <p:to>
                                        <p:strVal val="visible"/>
                                      </p:to>
                                    </p:set>
                                    <p:animEffect transition="in" filter="fade">
                                      <p:cBhvr>
                                        <p:cTn id="28" dur="1000"/>
                                        <p:tgtEl>
                                          <p:spTgt spid="181252">
                                            <p:txEl>
                                              <p:pRg st="3" end="3"/>
                                            </p:txEl>
                                          </p:spTgt>
                                        </p:tgtEl>
                                      </p:cBhvr>
                                    </p:animEffect>
                                  </p:childTnLst>
                                </p:cTn>
                              </p:par>
                            </p:childTnLst>
                          </p:cTn>
                        </p:par>
                        <p:par>
                          <p:cTn id="29" fill="hold" nodeType="afterGroup">
                            <p:stCondLst>
                              <p:cond delay="5000"/>
                            </p:stCondLst>
                            <p:childTnLst>
                              <p:par>
                                <p:cTn id="30" presetID="10" presetClass="entr" presetSubtype="0" fill="hold" grpId="0" nodeType="afterEffect">
                                  <p:stCondLst>
                                    <p:cond delay="0"/>
                                  </p:stCondLst>
                                  <p:childTnLst>
                                    <p:set>
                                      <p:cBhvr>
                                        <p:cTn id="31" dur="1" fill="hold">
                                          <p:stCondLst>
                                            <p:cond delay="0"/>
                                          </p:stCondLst>
                                        </p:cTn>
                                        <p:tgtEl>
                                          <p:spTgt spid="181252">
                                            <p:txEl>
                                              <p:pRg st="4" end="4"/>
                                            </p:txEl>
                                          </p:spTgt>
                                        </p:tgtEl>
                                        <p:attrNameLst>
                                          <p:attrName>style.visibility</p:attrName>
                                        </p:attrNameLst>
                                      </p:cBhvr>
                                      <p:to>
                                        <p:strVal val="visible"/>
                                      </p:to>
                                    </p:set>
                                    <p:animEffect transition="in" filter="fade">
                                      <p:cBhvr>
                                        <p:cTn id="32" dur="1000"/>
                                        <p:tgtEl>
                                          <p:spTgt spid="181252">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1252">
                                            <p:txEl>
                                              <p:pRg st="5" end="5"/>
                                            </p:txEl>
                                          </p:spTgt>
                                        </p:tgtEl>
                                        <p:attrNameLst>
                                          <p:attrName>style.visibility</p:attrName>
                                        </p:attrNameLst>
                                      </p:cBhvr>
                                      <p:to>
                                        <p:strVal val="visible"/>
                                      </p:to>
                                    </p:set>
                                    <p:animEffect transition="in" filter="fade">
                                      <p:cBhvr>
                                        <p:cTn id="37" dur="1000"/>
                                        <p:tgtEl>
                                          <p:spTgt spid="1812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animBg="1"/>
      <p:bldP spid="181252"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ED55DC6-01D6-A04D-919F-3A40FAE02771}" type="slidenum">
              <a:rPr lang="eu-ES" sz="1400">
                <a:latin typeface="Times" charset="0"/>
              </a:rPr>
              <a:pPr/>
              <a:t>14</a:t>
            </a:fld>
            <a:endParaRPr lang="eu-ES" sz="1400">
              <a:latin typeface="Times" charset="0"/>
            </a:endParaRPr>
          </a:p>
        </p:txBody>
      </p:sp>
      <p:sp>
        <p:nvSpPr>
          <p:cNvPr id="182274" name="Rectangle 2"/>
          <p:cNvSpPr>
            <a:spLocks noChangeArrowheads="1"/>
          </p:cNvSpPr>
          <p:nvPr/>
        </p:nvSpPr>
        <p:spPr bwMode="auto">
          <a:xfrm>
            <a:off x="963296" y="1210622"/>
            <a:ext cx="7339013" cy="369332"/>
          </a:xfrm>
          <a:prstGeom prst="rect">
            <a:avLst/>
          </a:prstGeom>
          <a:solidFill>
            <a:srgbClr val="FFFF99"/>
          </a:solidFill>
          <a:ln w="9525">
            <a:solidFill>
              <a:schemeClr val="tx1"/>
            </a:solidFill>
            <a:miter lim="800000"/>
            <a:headEnd/>
            <a:tailEnd/>
          </a:ln>
        </p:spPr>
        <p:txBody>
          <a:bodyPr wrap="square" anchor="ctr">
            <a:spAutoFit/>
          </a:bodyPr>
          <a:lstStyle/>
          <a:p>
            <a:pPr algn="ctr" eaLnBrk="1" hangingPunct="1"/>
            <a:r>
              <a:rPr lang="eu-ES"/>
              <a:t>Ondorengo planetetan balantzak eta dinamometroak zer adieraziko lukete?</a:t>
            </a:r>
          </a:p>
        </p:txBody>
      </p:sp>
      <p:sp>
        <p:nvSpPr>
          <p:cNvPr id="182275" name="Text Box 3"/>
          <p:cNvSpPr txBox="1">
            <a:spLocks noChangeArrowheads="1"/>
          </p:cNvSpPr>
          <p:nvPr/>
        </p:nvSpPr>
        <p:spPr bwMode="auto">
          <a:xfrm>
            <a:off x="468313" y="2520704"/>
            <a:ext cx="984250" cy="346075"/>
          </a:xfrm>
          <a:prstGeom prst="rect">
            <a:avLst/>
          </a:prstGeom>
          <a:solidFill>
            <a:srgbClr val="FEF7D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Merkurio</a:t>
            </a:r>
          </a:p>
        </p:txBody>
      </p:sp>
      <p:sp>
        <p:nvSpPr>
          <p:cNvPr id="182276" name="Text Box 4"/>
          <p:cNvSpPr txBox="1">
            <a:spLocks noChangeArrowheads="1"/>
          </p:cNvSpPr>
          <p:nvPr/>
        </p:nvSpPr>
        <p:spPr bwMode="auto">
          <a:xfrm>
            <a:off x="2271713" y="2520704"/>
            <a:ext cx="962025" cy="346075"/>
          </a:xfrm>
          <a:prstGeom prst="rect">
            <a:avLst/>
          </a:prstGeom>
          <a:solidFill>
            <a:srgbClr val="FEF7D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Artizarra</a:t>
            </a:r>
          </a:p>
        </p:txBody>
      </p:sp>
      <p:sp>
        <p:nvSpPr>
          <p:cNvPr id="182277" name="Text Box 5"/>
          <p:cNvSpPr txBox="1">
            <a:spLocks noChangeArrowheads="1"/>
          </p:cNvSpPr>
          <p:nvPr/>
        </p:nvSpPr>
        <p:spPr bwMode="auto">
          <a:xfrm>
            <a:off x="1546225" y="5289304"/>
            <a:ext cx="5480050" cy="346075"/>
          </a:xfrm>
          <a:prstGeom prst="rect">
            <a:avLst/>
          </a:prstGeom>
          <a:solidFill>
            <a:srgbClr val="FFFFCC"/>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Lurrean 47 kg adieraziko luke eta dinamometroak 460,6 N.</a:t>
            </a:r>
          </a:p>
        </p:txBody>
      </p:sp>
      <p:sp>
        <p:nvSpPr>
          <p:cNvPr id="182278" name="Text Box 6"/>
          <p:cNvSpPr txBox="1">
            <a:spLocks noChangeArrowheads="1"/>
          </p:cNvSpPr>
          <p:nvPr/>
        </p:nvSpPr>
        <p:spPr bwMode="auto">
          <a:xfrm>
            <a:off x="4086225" y="2520704"/>
            <a:ext cx="714375" cy="346075"/>
          </a:xfrm>
          <a:prstGeom prst="rect">
            <a:avLst/>
          </a:prstGeom>
          <a:solidFill>
            <a:srgbClr val="FEF7D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Marte</a:t>
            </a:r>
          </a:p>
        </p:txBody>
      </p:sp>
      <p:sp>
        <p:nvSpPr>
          <p:cNvPr id="182279" name="Text Box 7"/>
          <p:cNvSpPr txBox="1">
            <a:spLocks noChangeArrowheads="1"/>
          </p:cNvSpPr>
          <p:nvPr/>
        </p:nvSpPr>
        <p:spPr bwMode="auto">
          <a:xfrm>
            <a:off x="5829300" y="2520704"/>
            <a:ext cx="803275" cy="346075"/>
          </a:xfrm>
          <a:prstGeom prst="rect">
            <a:avLst/>
          </a:prstGeom>
          <a:solidFill>
            <a:srgbClr val="FEF7D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Jupiter</a:t>
            </a:r>
          </a:p>
        </p:txBody>
      </p:sp>
      <p:sp>
        <p:nvSpPr>
          <p:cNvPr id="182280" name="Text Box 8"/>
          <p:cNvSpPr txBox="1">
            <a:spLocks noChangeArrowheads="1"/>
          </p:cNvSpPr>
          <p:nvPr/>
        </p:nvSpPr>
        <p:spPr bwMode="auto">
          <a:xfrm>
            <a:off x="7589838" y="2520704"/>
            <a:ext cx="904875" cy="346075"/>
          </a:xfrm>
          <a:prstGeom prst="rect">
            <a:avLst/>
          </a:prstGeom>
          <a:solidFill>
            <a:srgbClr val="FEF7D6"/>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a:t>Saturno</a:t>
            </a:r>
          </a:p>
        </p:txBody>
      </p:sp>
      <p:sp>
        <p:nvSpPr>
          <p:cNvPr id="182281" name="Text Box 9"/>
          <p:cNvSpPr txBox="1">
            <a:spLocks noChangeArrowheads="1"/>
          </p:cNvSpPr>
          <p:nvPr/>
        </p:nvSpPr>
        <p:spPr bwMode="auto">
          <a:xfrm>
            <a:off x="198437" y="3397004"/>
            <a:ext cx="1731077" cy="1477328"/>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1" hangingPunct="1">
              <a:defRPr/>
            </a:pPr>
            <a:r>
              <a:rPr lang="eu-ES">
                <a:ea typeface="+mn-ea"/>
              </a:rPr>
              <a:t>Balantza</a:t>
            </a:r>
          </a:p>
          <a:p>
            <a:pPr algn="ctr" eaLnBrk="1" hangingPunct="1">
              <a:defRPr/>
            </a:pPr>
            <a:r>
              <a:rPr lang="eu-ES">
                <a:ea typeface="+mn-ea"/>
              </a:rPr>
              <a:t>47 kg</a:t>
            </a:r>
          </a:p>
          <a:p>
            <a:pPr algn="ctr" eaLnBrk="1" hangingPunct="1">
              <a:defRPr/>
            </a:pPr>
            <a:endParaRPr lang="eu-ES">
              <a:ea typeface="+mn-ea"/>
            </a:endParaRPr>
          </a:p>
          <a:p>
            <a:pPr algn="ctr" eaLnBrk="1" hangingPunct="1">
              <a:defRPr/>
            </a:pPr>
            <a:r>
              <a:rPr lang="eu-ES">
                <a:ea typeface="+mn-ea"/>
              </a:rPr>
              <a:t>Dinamometroa</a:t>
            </a:r>
          </a:p>
          <a:p>
            <a:pPr algn="ctr" eaLnBrk="1" hangingPunct="1">
              <a:defRPr/>
            </a:pPr>
            <a:r>
              <a:rPr lang="eu-ES">
                <a:ea typeface="+mn-ea"/>
              </a:rPr>
              <a:t>173,9 N</a:t>
            </a:r>
          </a:p>
        </p:txBody>
      </p:sp>
      <p:sp>
        <p:nvSpPr>
          <p:cNvPr id="182287" name="Text Box 15"/>
          <p:cNvSpPr txBox="1">
            <a:spLocks noChangeArrowheads="1"/>
          </p:cNvSpPr>
          <p:nvPr/>
        </p:nvSpPr>
        <p:spPr bwMode="auto">
          <a:xfrm>
            <a:off x="1893887" y="3397004"/>
            <a:ext cx="1731077" cy="1477328"/>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1" hangingPunct="1">
              <a:defRPr/>
            </a:pPr>
            <a:r>
              <a:rPr lang="eu-ES">
                <a:ea typeface="+mn-ea"/>
              </a:rPr>
              <a:t>Balantza</a:t>
            </a:r>
          </a:p>
          <a:p>
            <a:pPr algn="ctr" eaLnBrk="1" hangingPunct="1">
              <a:defRPr/>
            </a:pPr>
            <a:r>
              <a:rPr lang="eu-ES">
                <a:ea typeface="+mn-ea"/>
              </a:rPr>
              <a:t>47 kg</a:t>
            </a:r>
          </a:p>
          <a:p>
            <a:pPr algn="ctr" eaLnBrk="1" hangingPunct="1">
              <a:defRPr/>
            </a:pPr>
            <a:endParaRPr lang="eu-ES">
              <a:ea typeface="+mn-ea"/>
            </a:endParaRPr>
          </a:p>
          <a:p>
            <a:pPr algn="ctr" eaLnBrk="1" hangingPunct="1">
              <a:defRPr/>
            </a:pPr>
            <a:r>
              <a:rPr lang="eu-ES">
                <a:ea typeface="+mn-ea"/>
              </a:rPr>
              <a:t>Dinamometroa</a:t>
            </a:r>
          </a:p>
          <a:p>
            <a:pPr algn="ctr" eaLnBrk="1" hangingPunct="1">
              <a:defRPr/>
            </a:pPr>
            <a:r>
              <a:rPr lang="eu-ES">
                <a:ea typeface="+mn-ea"/>
              </a:rPr>
              <a:t>416,9 N</a:t>
            </a:r>
          </a:p>
        </p:txBody>
      </p:sp>
      <p:sp>
        <p:nvSpPr>
          <p:cNvPr id="182288" name="Text Box 16"/>
          <p:cNvSpPr txBox="1">
            <a:spLocks noChangeArrowheads="1"/>
          </p:cNvSpPr>
          <p:nvPr/>
        </p:nvSpPr>
        <p:spPr bwMode="auto">
          <a:xfrm>
            <a:off x="3681412" y="3397004"/>
            <a:ext cx="1731077" cy="1477328"/>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1" hangingPunct="1">
              <a:defRPr/>
            </a:pPr>
            <a:r>
              <a:rPr lang="eu-ES">
                <a:ea typeface="+mn-ea"/>
              </a:rPr>
              <a:t>Balantza</a:t>
            </a:r>
          </a:p>
          <a:p>
            <a:pPr algn="ctr" eaLnBrk="1" hangingPunct="1">
              <a:defRPr/>
            </a:pPr>
            <a:r>
              <a:rPr lang="eu-ES">
                <a:ea typeface="+mn-ea"/>
              </a:rPr>
              <a:t>47 kg</a:t>
            </a:r>
          </a:p>
          <a:p>
            <a:pPr algn="ctr" eaLnBrk="1" hangingPunct="1">
              <a:defRPr/>
            </a:pPr>
            <a:endParaRPr lang="eu-ES">
              <a:ea typeface="+mn-ea"/>
            </a:endParaRPr>
          </a:p>
          <a:p>
            <a:pPr algn="ctr" eaLnBrk="1" hangingPunct="1">
              <a:defRPr/>
            </a:pPr>
            <a:r>
              <a:rPr lang="eu-ES">
                <a:ea typeface="+mn-ea"/>
              </a:rPr>
              <a:t>Dinamometroa</a:t>
            </a:r>
          </a:p>
          <a:p>
            <a:pPr algn="ctr" eaLnBrk="1" hangingPunct="1">
              <a:defRPr/>
            </a:pPr>
            <a:r>
              <a:rPr lang="eu-ES">
                <a:ea typeface="+mn-ea"/>
              </a:rPr>
              <a:t>174,8 N</a:t>
            </a:r>
          </a:p>
        </p:txBody>
      </p:sp>
      <p:sp>
        <p:nvSpPr>
          <p:cNvPr id="182289" name="Text Box 17"/>
          <p:cNvSpPr txBox="1">
            <a:spLocks noChangeArrowheads="1"/>
          </p:cNvSpPr>
          <p:nvPr/>
        </p:nvSpPr>
        <p:spPr bwMode="auto">
          <a:xfrm>
            <a:off x="5468937" y="3397004"/>
            <a:ext cx="1731077" cy="1477328"/>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1" hangingPunct="1">
              <a:defRPr/>
            </a:pPr>
            <a:r>
              <a:rPr lang="eu-ES">
                <a:ea typeface="+mn-ea"/>
              </a:rPr>
              <a:t>Balantza</a:t>
            </a:r>
          </a:p>
          <a:p>
            <a:pPr algn="ctr" eaLnBrk="1" hangingPunct="1">
              <a:defRPr/>
            </a:pPr>
            <a:r>
              <a:rPr lang="eu-ES">
                <a:ea typeface="+mn-ea"/>
              </a:rPr>
              <a:t>47 kg</a:t>
            </a:r>
          </a:p>
          <a:p>
            <a:pPr algn="ctr" eaLnBrk="1" hangingPunct="1">
              <a:defRPr/>
            </a:pPr>
            <a:endParaRPr lang="eu-ES">
              <a:ea typeface="+mn-ea"/>
            </a:endParaRPr>
          </a:p>
          <a:p>
            <a:pPr algn="ctr" eaLnBrk="1" hangingPunct="1">
              <a:defRPr/>
            </a:pPr>
            <a:r>
              <a:rPr lang="eu-ES">
                <a:ea typeface="+mn-ea"/>
              </a:rPr>
              <a:t>Dinamometroa</a:t>
            </a:r>
          </a:p>
          <a:p>
            <a:pPr algn="ctr" eaLnBrk="1" hangingPunct="1">
              <a:defRPr/>
            </a:pPr>
            <a:r>
              <a:rPr lang="eu-ES">
                <a:ea typeface="+mn-ea"/>
              </a:rPr>
              <a:t>1179,7 N</a:t>
            </a:r>
          </a:p>
        </p:txBody>
      </p:sp>
      <p:sp>
        <p:nvSpPr>
          <p:cNvPr id="182290" name="Text Box 18"/>
          <p:cNvSpPr txBox="1">
            <a:spLocks noChangeArrowheads="1"/>
          </p:cNvSpPr>
          <p:nvPr/>
        </p:nvSpPr>
        <p:spPr bwMode="auto">
          <a:xfrm>
            <a:off x="7280274" y="3397004"/>
            <a:ext cx="1731078" cy="1477328"/>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square">
            <a:spAutoFit/>
          </a:bodyPr>
          <a:lstStyle/>
          <a:p>
            <a:pPr algn="ctr" eaLnBrk="1" hangingPunct="1">
              <a:defRPr/>
            </a:pPr>
            <a:r>
              <a:rPr lang="eu-ES">
                <a:ea typeface="+mn-ea"/>
              </a:rPr>
              <a:t>Balantza</a:t>
            </a:r>
          </a:p>
          <a:p>
            <a:pPr algn="ctr" eaLnBrk="1" hangingPunct="1">
              <a:defRPr/>
            </a:pPr>
            <a:r>
              <a:rPr lang="eu-ES">
                <a:ea typeface="+mn-ea"/>
              </a:rPr>
              <a:t>47 kg</a:t>
            </a:r>
          </a:p>
          <a:p>
            <a:pPr algn="ctr" eaLnBrk="1" hangingPunct="1">
              <a:defRPr/>
            </a:pPr>
            <a:endParaRPr lang="eu-ES">
              <a:ea typeface="+mn-ea"/>
            </a:endParaRPr>
          </a:p>
          <a:p>
            <a:pPr algn="ctr" eaLnBrk="1" hangingPunct="1">
              <a:defRPr/>
            </a:pPr>
            <a:r>
              <a:rPr lang="eu-ES">
                <a:ea typeface="+mn-ea"/>
              </a:rPr>
              <a:t>Dinamometroa</a:t>
            </a:r>
          </a:p>
          <a:p>
            <a:pPr algn="ctr" eaLnBrk="1" hangingPunct="1">
              <a:defRPr/>
            </a:pPr>
            <a:r>
              <a:rPr lang="eu-ES">
                <a:ea typeface="+mn-ea"/>
              </a:rPr>
              <a:t>502,9 N</a:t>
            </a:r>
          </a:p>
        </p:txBody>
      </p:sp>
      <p:pic>
        <p:nvPicPr>
          <p:cNvPr id="21"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1068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2274"/>
                                        </p:tgtEl>
                                        <p:attrNameLst>
                                          <p:attrName>style.visibility</p:attrName>
                                        </p:attrNameLst>
                                      </p:cBhvr>
                                      <p:to>
                                        <p:strVal val="visible"/>
                                      </p:to>
                                    </p:set>
                                    <p:animEffect transition="in" filter="wipe(left)">
                                      <p:cBhvr>
                                        <p:cTn id="7" dur="1000"/>
                                        <p:tgtEl>
                                          <p:spTgt spid="182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2275"/>
                                        </p:tgtEl>
                                        <p:attrNameLst>
                                          <p:attrName>style.visibility</p:attrName>
                                        </p:attrNameLst>
                                      </p:cBhvr>
                                      <p:to>
                                        <p:strVal val="visible"/>
                                      </p:to>
                                    </p:set>
                                    <p:animEffect transition="in" filter="fade">
                                      <p:cBhvr>
                                        <p:cTn id="12" dur="1000"/>
                                        <p:tgtEl>
                                          <p:spTgt spid="182275"/>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82281"/>
                                        </p:tgtEl>
                                        <p:attrNameLst>
                                          <p:attrName>style.visibility</p:attrName>
                                        </p:attrNameLst>
                                      </p:cBhvr>
                                      <p:to>
                                        <p:strVal val="visible"/>
                                      </p:to>
                                    </p:set>
                                    <p:animEffect transition="in" filter="fade">
                                      <p:cBhvr>
                                        <p:cTn id="16" dur="1000"/>
                                        <p:tgtEl>
                                          <p:spTgt spid="18228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2276"/>
                                        </p:tgtEl>
                                        <p:attrNameLst>
                                          <p:attrName>style.visibility</p:attrName>
                                        </p:attrNameLst>
                                      </p:cBhvr>
                                      <p:to>
                                        <p:strVal val="visible"/>
                                      </p:to>
                                    </p:set>
                                    <p:animEffect transition="in" filter="fade">
                                      <p:cBhvr>
                                        <p:cTn id="21" dur="1000"/>
                                        <p:tgtEl>
                                          <p:spTgt spid="182276"/>
                                        </p:tgtEl>
                                      </p:cBhvr>
                                    </p:animEffect>
                                  </p:childTnLst>
                                </p:cTn>
                              </p:par>
                            </p:childTnLst>
                          </p:cTn>
                        </p:par>
                        <p:par>
                          <p:cTn id="22" fill="hold" nodeType="afterGroup">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82287"/>
                                        </p:tgtEl>
                                        <p:attrNameLst>
                                          <p:attrName>style.visibility</p:attrName>
                                        </p:attrNameLst>
                                      </p:cBhvr>
                                      <p:to>
                                        <p:strVal val="visible"/>
                                      </p:to>
                                    </p:set>
                                    <p:animEffect transition="in" filter="fade">
                                      <p:cBhvr>
                                        <p:cTn id="25" dur="1000"/>
                                        <p:tgtEl>
                                          <p:spTgt spid="18228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2278"/>
                                        </p:tgtEl>
                                        <p:attrNameLst>
                                          <p:attrName>style.visibility</p:attrName>
                                        </p:attrNameLst>
                                      </p:cBhvr>
                                      <p:to>
                                        <p:strVal val="visible"/>
                                      </p:to>
                                    </p:set>
                                    <p:animEffect transition="in" filter="fade">
                                      <p:cBhvr>
                                        <p:cTn id="30" dur="1000"/>
                                        <p:tgtEl>
                                          <p:spTgt spid="182278"/>
                                        </p:tgtEl>
                                      </p:cBhvr>
                                    </p:animEffect>
                                  </p:childTnLst>
                                </p:cTn>
                              </p:par>
                            </p:childTnLst>
                          </p:cTn>
                        </p:par>
                        <p:par>
                          <p:cTn id="31" fill="hold" nodeType="afterGroup">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182288"/>
                                        </p:tgtEl>
                                        <p:attrNameLst>
                                          <p:attrName>style.visibility</p:attrName>
                                        </p:attrNameLst>
                                      </p:cBhvr>
                                      <p:to>
                                        <p:strVal val="visible"/>
                                      </p:to>
                                    </p:set>
                                    <p:animEffect transition="in" filter="fade">
                                      <p:cBhvr>
                                        <p:cTn id="34" dur="1000"/>
                                        <p:tgtEl>
                                          <p:spTgt spid="18228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82279"/>
                                        </p:tgtEl>
                                        <p:attrNameLst>
                                          <p:attrName>style.visibility</p:attrName>
                                        </p:attrNameLst>
                                      </p:cBhvr>
                                      <p:to>
                                        <p:strVal val="visible"/>
                                      </p:to>
                                    </p:set>
                                    <p:animEffect transition="in" filter="fade">
                                      <p:cBhvr>
                                        <p:cTn id="39" dur="1000"/>
                                        <p:tgtEl>
                                          <p:spTgt spid="182279"/>
                                        </p:tgtEl>
                                      </p:cBhvr>
                                    </p:animEffect>
                                  </p:childTnLst>
                                </p:cTn>
                              </p:par>
                            </p:childTnLst>
                          </p:cTn>
                        </p:par>
                        <p:par>
                          <p:cTn id="40" fill="hold" nodeType="afterGroup">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182289"/>
                                        </p:tgtEl>
                                        <p:attrNameLst>
                                          <p:attrName>style.visibility</p:attrName>
                                        </p:attrNameLst>
                                      </p:cBhvr>
                                      <p:to>
                                        <p:strVal val="visible"/>
                                      </p:to>
                                    </p:set>
                                    <p:animEffect transition="in" filter="fade">
                                      <p:cBhvr>
                                        <p:cTn id="43" dur="1000"/>
                                        <p:tgtEl>
                                          <p:spTgt spid="18228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2280"/>
                                        </p:tgtEl>
                                        <p:attrNameLst>
                                          <p:attrName>style.visibility</p:attrName>
                                        </p:attrNameLst>
                                      </p:cBhvr>
                                      <p:to>
                                        <p:strVal val="visible"/>
                                      </p:to>
                                    </p:set>
                                    <p:animEffect transition="in" filter="fade">
                                      <p:cBhvr>
                                        <p:cTn id="48" dur="1000"/>
                                        <p:tgtEl>
                                          <p:spTgt spid="182280"/>
                                        </p:tgtEl>
                                      </p:cBhvr>
                                    </p:animEffect>
                                  </p:childTnLst>
                                </p:cTn>
                              </p:par>
                            </p:childTnLst>
                          </p:cTn>
                        </p:par>
                        <p:par>
                          <p:cTn id="49" fill="hold" nodeType="afterGroup">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182290"/>
                                        </p:tgtEl>
                                        <p:attrNameLst>
                                          <p:attrName>style.visibility</p:attrName>
                                        </p:attrNameLst>
                                      </p:cBhvr>
                                      <p:to>
                                        <p:strVal val="visible"/>
                                      </p:to>
                                    </p:set>
                                    <p:animEffect transition="in" filter="fade">
                                      <p:cBhvr>
                                        <p:cTn id="52" dur="1000"/>
                                        <p:tgtEl>
                                          <p:spTgt spid="18229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2277"/>
                                        </p:tgtEl>
                                        <p:attrNameLst>
                                          <p:attrName>style.visibility</p:attrName>
                                        </p:attrNameLst>
                                      </p:cBhvr>
                                      <p:to>
                                        <p:strVal val="visible"/>
                                      </p:to>
                                    </p:set>
                                    <p:animEffect transition="in" filter="fade">
                                      <p:cBhvr>
                                        <p:cTn id="57" dur="1000"/>
                                        <p:tgtEl>
                                          <p:spTgt spid="182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animBg="1"/>
      <p:bldP spid="182275" grpId="0" animBg="1"/>
      <p:bldP spid="182276" grpId="0" animBg="1"/>
      <p:bldP spid="182277" grpId="0" animBg="1"/>
      <p:bldP spid="182278" grpId="0" animBg="1"/>
      <p:bldP spid="182279" grpId="0" animBg="1"/>
      <p:bldP spid="182280" grpId="0" animBg="1"/>
      <p:bldP spid="182281" grpId="0" animBg="1"/>
      <p:bldP spid="182287" grpId="0" animBg="1"/>
      <p:bldP spid="182288" grpId="0" animBg="1"/>
      <p:bldP spid="182289" grpId="0" animBg="1"/>
      <p:bldP spid="18229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6CFDAB8-4142-634E-A0B5-5B004087C4DB}" type="slidenum">
              <a:rPr lang="eu-ES" sz="1400">
                <a:latin typeface="Times" charset="0"/>
              </a:rPr>
              <a:pPr/>
              <a:t>15</a:t>
            </a:fld>
            <a:endParaRPr lang="eu-ES" sz="1400">
              <a:latin typeface="Times" charset="0"/>
            </a:endParaRPr>
          </a:p>
        </p:txBody>
      </p:sp>
      <p:sp>
        <p:nvSpPr>
          <p:cNvPr id="184322" name="Rectangle 2"/>
          <p:cNvSpPr>
            <a:spLocks noChangeArrowheads="1"/>
          </p:cNvSpPr>
          <p:nvPr/>
        </p:nvSpPr>
        <p:spPr bwMode="auto">
          <a:xfrm>
            <a:off x="1606550" y="387350"/>
            <a:ext cx="5962650" cy="346075"/>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dirty="0"/>
              <a:t>Bi hemisferioetan  ez dirudi </a:t>
            </a:r>
            <a:r>
              <a:rPr lang="eu-ES" dirty="0">
                <a:cs typeface="Arial" charset="0"/>
              </a:rPr>
              <a:t>«buruz behera» gaudenik. Zergatik?</a:t>
            </a:r>
          </a:p>
        </p:txBody>
      </p:sp>
      <p:sp>
        <p:nvSpPr>
          <p:cNvPr id="184324" name="Text Box 4"/>
          <p:cNvSpPr txBox="1">
            <a:spLocks noChangeArrowheads="1"/>
          </p:cNvSpPr>
          <p:nvPr/>
        </p:nvSpPr>
        <p:spPr bwMode="auto">
          <a:xfrm>
            <a:off x="4560888" y="1593850"/>
            <a:ext cx="4102100" cy="3975100"/>
          </a:xfrm>
          <a:prstGeom prst="rect">
            <a:avLst/>
          </a:prstGeom>
          <a:solidFill>
            <a:srgbClr val="FFFFCC"/>
          </a:solidFill>
          <a:ln w="9525">
            <a:solidFill>
              <a:schemeClr val="tx1"/>
            </a:solidFill>
            <a:miter lim="800000"/>
            <a:headEnd/>
            <a:tailEnd/>
          </a:ln>
        </p:spPr>
        <p:txBody>
          <a:bodyPr wrap="none" tIns="118800" bIns="11880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Lurrak gorputzengan egiten duen indarra</a:t>
            </a:r>
          </a:p>
          <a:p>
            <a:pPr algn="ctr" eaLnBrk="1" hangingPunct="1"/>
            <a:r>
              <a:rPr lang="eu-ES" dirty="0"/>
              <a:t> lurraren zentrora zuzenduta dago.</a:t>
            </a:r>
          </a:p>
          <a:p>
            <a:pPr algn="ctr" eaLnBrk="1" hangingPunct="1"/>
            <a:endParaRPr lang="eu-ES" dirty="0"/>
          </a:p>
          <a:p>
            <a:pPr algn="ctr" eaLnBrk="1" hangingPunct="1"/>
            <a:endParaRPr lang="eu-ES" dirty="0"/>
          </a:p>
          <a:p>
            <a:pPr algn="ctr" eaLnBrk="1" hangingPunct="1"/>
            <a:r>
              <a:rPr lang="eu-ES" dirty="0">
                <a:cs typeface="Arial" charset="0"/>
              </a:rPr>
              <a:t>«Behera» pertsona guztientzat lurraren </a:t>
            </a:r>
          </a:p>
          <a:p>
            <a:pPr algn="ctr" eaLnBrk="1" hangingPunct="1"/>
            <a:r>
              <a:rPr lang="eu-ES" dirty="0">
                <a:cs typeface="Arial" charset="0"/>
              </a:rPr>
              <a:t>zentroan dago,</a:t>
            </a:r>
          </a:p>
          <a:p>
            <a:pPr algn="ctr" eaLnBrk="1" hangingPunct="1"/>
            <a:r>
              <a:rPr lang="eu-ES" dirty="0">
                <a:cs typeface="Arial" charset="0"/>
              </a:rPr>
              <a:t> «goialdea»  Lurraren zentroan eta gauden </a:t>
            </a:r>
          </a:p>
          <a:p>
            <a:pPr algn="ctr" eaLnBrk="1" hangingPunct="1"/>
            <a:r>
              <a:rPr lang="eu-ES" dirty="0">
                <a:cs typeface="Arial" charset="0"/>
              </a:rPr>
              <a:t>lurrazaleko puntuaren </a:t>
            </a:r>
          </a:p>
          <a:p>
            <a:pPr algn="ctr" eaLnBrk="1" hangingPunct="1"/>
            <a:r>
              <a:rPr lang="eu-ES" dirty="0">
                <a:cs typeface="Arial" charset="0"/>
              </a:rPr>
              <a:t>arteko lerroan dago </a:t>
            </a:r>
            <a:r>
              <a:rPr lang="ja-JP" altLang="eu-ES" dirty="0">
                <a:cs typeface="Arial" charset="0"/>
              </a:rPr>
              <a:t>“</a:t>
            </a:r>
            <a:r>
              <a:rPr lang="eu-ES" dirty="0">
                <a:cs typeface="Arial" charset="0"/>
              </a:rPr>
              <a:t>goialdea</a:t>
            </a:r>
            <a:r>
              <a:rPr lang="ja-JP" altLang="eu-ES" dirty="0">
                <a:cs typeface="Arial" charset="0"/>
              </a:rPr>
              <a:t>”</a:t>
            </a:r>
            <a:r>
              <a:rPr lang="eu-ES" dirty="0">
                <a:cs typeface="Arial" charset="0"/>
              </a:rPr>
              <a:t>.</a:t>
            </a:r>
          </a:p>
          <a:p>
            <a:pPr algn="ctr" eaLnBrk="1" hangingPunct="1"/>
            <a:endParaRPr lang="eu-ES" dirty="0">
              <a:cs typeface="Arial" charset="0"/>
            </a:endParaRPr>
          </a:p>
          <a:p>
            <a:pPr algn="ctr" eaLnBrk="1" hangingPunct="1"/>
            <a:endParaRPr lang="eu-ES" dirty="0">
              <a:cs typeface="Arial" charset="0"/>
            </a:endParaRPr>
          </a:p>
          <a:p>
            <a:pPr algn="ctr" eaLnBrk="1" hangingPunct="1"/>
            <a:r>
              <a:rPr lang="eu-ES" dirty="0"/>
              <a:t>Gora eta behera pertsona bakoitzak </a:t>
            </a:r>
          </a:p>
          <a:p>
            <a:pPr algn="ctr" eaLnBrk="1" hangingPunct="1"/>
            <a:r>
              <a:rPr lang="eu-ES" dirty="0"/>
              <a:t>lurrazalean duen posizioarekin </a:t>
            </a:r>
          </a:p>
          <a:p>
            <a:pPr algn="ctr" eaLnBrk="1" hangingPunct="1"/>
            <a:r>
              <a:rPr lang="eu-ES" dirty="0"/>
              <a:t>erlazionaturiko termino erlatiboak dira. </a:t>
            </a:r>
          </a:p>
          <a:p>
            <a:pPr algn="ctr" eaLnBrk="1" hangingPunct="1"/>
            <a:r>
              <a:rPr lang="eu-ES" dirty="0"/>
              <a:t>Ez dago leku berezirik</a:t>
            </a:r>
            <a:r>
              <a:rPr lang="eu-ES" sz="2000" dirty="0"/>
              <a:t>.</a:t>
            </a:r>
            <a:endParaRPr lang="eu-ES" dirty="0">
              <a:cs typeface="Arial" charset="0"/>
            </a:endParaRPr>
          </a:p>
        </p:txBody>
      </p:sp>
      <p:pic>
        <p:nvPicPr>
          <p:cNvPr id="7"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0091705"/>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4322"/>
                                        </p:tgtEl>
                                        <p:attrNameLst>
                                          <p:attrName>style.visibility</p:attrName>
                                        </p:attrNameLst>
                                      </p:cBhvr>
                                      <p:to>
                                        <p:strVal val="visible"/>
                                      </p:to>
                                    </p:set>
                                    <p:animEffect transition="in" filter="wipe(left)">
                                      <p:cBhvr>
                                        <p:cTn id="7" dur="1000"/>
                                        <p:tgtEl>
                                          <p:spTgt spid="184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24">
                                            <p:bg/>
                                          </p:spTgt>
                                        </p:tgtEl>
                                        <p:attrNameLst>
                                          <p:attrName>style.visibility</p:attrName>
                                        </p:attrNameLst>
                                      </p:cBhvr>
                                      <p:to>
                                        <p:strVal val="visible"/>
                                      </p:to>
                                    </p:set>
                                    <p:animEffect transition="in" filter="fade">
                                      <p:cBhvr>
                                        <p:cTn id="12" dur="1000"/>
                                        <p:tgtEl>
                                          <p:spTgt spid="184324">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4324">
                                            <p:txEl>
                                              <p:pRg st="0" end="0"/>
                                            </p:txEl>
                                          </p:spTgt>
                                        </p:tgtEl>
                                        <p:attrNameLst>
                                          <p:attrName>style.visibility</p:attrName>
                                        </p:attrNameLst>
                                      </p:cBhvr>
                                      <p:to>
                                        <p:strVal val="visible"/>
                                      </p:to>
                                    </p:set>
                                    <p:animEffect transition="in" filter="fade">
                                      <p:cBhvr>
                                        <p:cTn id="15" dur="1000"/>
                                        <p:tgtEl>
                                          <p:spTgt spid="184324">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4324">
                                            <p:txEl>
                                              <p:pRg st="1" end="1"/>
                                            </p:txEl>
                                          </p:spTgt>
                                        </p:tgtEl>
                                        <p:attrNameLst>
                                          <p:attrName>style.visibility</p:attrName>
                                        </p:attrNameLst>
                                      </p:cBhvr>
                                      <p:to>
                                        <p:strVal val="visible"/>
                                      </p:to>
                                    </p:set>
                                    <p:animEffect transition="in" filter="fade">
                                      <p:cBhvr>
                                        <p:cTn id="18" dur="1000"/>
                                        <p:tgtEl>
                                          <p:spTgt spid="184324">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4324">
                                            <p:txEl>
                                              <p:pRg st="4" end="4"/>
                                            </p:txEl>
                                          </p:spTgt>
                                        </p:tgtEl>
                                        <p:attrNameLst>
                                          <p:attrName>style.visibility</p:attrName>
                                        </p:attrNameLst>
                                      </p:cBhvr>
                                      <p:to>
                                        <p:strVal val="visible"/>
                                      </p:to>
                                    </p:set>
                                    <p:animEffect transition="in" filter="fade">
                                      <p:cBhvr>
                                        <p:cTn id="23" dur="1000"/>
                                        <p:tgtEl>
                                          <p:spTgt spid="184324">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4324">
                                            <p:txEl>
                                              <p:pRg st="5" end="5"/>
                                            </p:txEl>
                                          </p:spTgt>
                                        </p:tgtEl>
                                        <p:attrNameLst>
                                          <p:attrName>style.visibility</p:attrName>
                                        </p:attrNameLst>
                                      </p:cBhvr>
                                      <p:to>
                                        <p:strVal val="visible"/>
                                      </p:to>
                                    </p:set>
                                    <p:animEffect transition="in" filter="fade">
                                      <p:cBhvr>
                                        <p:cTn id="28" dur="1000"/>
                                        <p:tgtEl>
                                          <p:spTgt spid="184324">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4324">
                                            <p:txEl>
                                              <p:pRg st="6" end="6"/>
                                            </p:txEl>
                                          </p:spTgt>
                                        </p:tgtEl>
                                        <p:attrNameLst>
                                          <p:attrName>style.visibility</p:attrName>
                                        </p:attrNameLst>
                                      </p:cBhvr>
                                      <p:to>
                                        <p:strVal val="visible"/>
                                      </p:to>
                                    </p:set>
                                    <p:animEffect transition="in" filter="fade">
                                      <p:cBhvr>
                                        <p:cTn id="33" dur="1000"/>
                                        <p:tgtEl>
                                          <p:spTgt spid="184324">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84324">
                                            <p:txEl>
                                              <p:pRg st="7" end="7"/>
                                            </p:txEl>
                                          </p:spTgt>
                                        </p:tgtEl>
                                        <p:attrNameLst>
                                          <p:attrName>style.visibility</p:attrName>
                                        </p:attrNameLst>
                                      </p:cBhvr>
                                      <p:to>
                                        <p:strVal val="visible"/>
                                      </p:to>
                                    </p:set>
                                    <p:animEffect transition="in" filter="fade">
                                      <p:cBhvr>
                                        <p:cTn id="38" dur="1000"/>
                                        <p:tgtEl>
                                          <p:spTgt spid="184324">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84324">
                                            <p:txEl>
                                              <p:pRg st="8" end="8"/>
                                            </p:txEl>
                                          </p:spTgt>
                                        </p:tgtEl>
                                        <p:attrNameLst>
                                          <p:attrName>style.visibility</p:attrName>
                                        </p:attrNameLst>
                                      </p:cBhvr>
                                      <p:to>
                                        <p:strVal val="visible"/>
                                      </p:to>
                                    </p:set>
                                    <p:animEffect transition="in" filter="fade">
                                      <p:cBhvr>
                                        <p:cTn id="43" dur="1000"/>
                                        <p:tgtEl>
                                          <p:spTgt spid="184324">
                                            <p:txEl>
                                              <p:pRg st="8" end="8"/>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4324">
                                            <p:txEl>
                                              <p:pRg st="11" end="11"/>
                                            </p:txEl>
                                          </p:spTgt>
                                        </p:tgtEl>
                                        <p:attrNameLst>
                                          <p:attrName>style.visibility</p:attrName>
                                        </p:attrNameLst>
                                      </p:cBhvr>
                                      <p:to>
                                        <p:strVal val="visible"/>
                                      </p:to>
                                    </p:set>
                                    <p:animEffect transition="in" filter="fade">
                                      <p:cBhvr>
                                        <p:cTn id="48" dur="1000"/>
                                        <p:tgtEl>
                                          <p:spTgt spid="184324">
                                            <p:txEl>
                                              <p:pRg st="11" end="11"/>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84324">
                                            <p:txEl>
                                              <p:pRg st="12" end="12"/>
                                            </p:txEl>
                                          </p:spTgt>
                                        </p:tgtEl>
                                        <p:attrNameLst>
                                          <p:attrName>style.visibility</p:attrName>
                                        </p:attrNameLst>
                                      </p:cBhvr>
                                      <p:to>
                                        <p:strVal val="visible"/>
                                      </p:to>
                                    </p:set>
                                    <p:animEffect transition="in" filter="fade">
                                      <p:cBhvr>
                                        <p:cTn id="53" dur="1000"/>
                                        <p:tgtEl>
                                          <p:spTgt spid="184324">
                                            <p:txEl>
                                              <p:pRg st="12" end="12"/>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84324">
                                            <p:txEl>
                                              <p:pRg st="13" end="13"/>
                                            </p:txEl>
                                          </p:spTgt>
                                        </p:tgtEl>
                                        <p:attrNameLst>
                                          <p:attrName>style.visibility</p:attrName>
                                        </p:attrNameLst>
                                      </p:cBhvr>
                                      <p:to>
                                        <p:strVal val="visible"/>
                                      </p:to>
                                    </p:set>
                                    <p:animEffect transition="in" filter="fade">
                                      <p:cBhvr>
                                        <p:cTn id="58" dur="1000"/>
                                        <p:tgtEl>
                                          <p:spTgt spid="184324">
                                            <p:txEl>
                                              <p:pRg st="13" end="13"/>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84324">
                                            <p:txEl>
                                              <p:pRg st="14" end="14"/>
                                            </p:txEl>
                                          </p:spTgt>
                                        </p:tgtEl>
                                        <p:attrNameLst>
                                          <p:attrName>style.visibility</p:attrName>
                                        </p:attrNameLst>
                                      </p:cBhvr>
                                      <p:to>
                                        <p:strVal val="visible"/>
                                      </p:to>
                                    </p:set>
                                    <p:animEffect transition="in" filter="fade">
                                      <p:cBhvr>
                                        <p:cTn id="63" dur="1000"/>
                                        <p:tgtEl>
                                          <p:spTgt spid="18432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animBg="1"/>
      <p:bldP spid="18432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3097706" y="2208400"/>
            <a:ext cx="2881457" cy="260954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0329F71-956B-0841-8850-326960F1D8BF}" type="slidenum">
              <a:rPr lang="eu-ES" sz="1400">
                <a:latin typeface="Times" charset="0"/>
              </a:rPr>
              <a:pPr/>
              <a:t>16</a:t>
            </a:fld>
            <a:endParaRPr lang="eu-ES" sz="1400">
              <a:latin typeface="Times" charset="0"/>
            </a:endParaRPr>
          </a:p>
        </p:txBody>
      </p:sp>
      <p:sp>
        <p:nvSpPr>
          <p:cNvPr id="114691" name="Line 2"/>
          <p:cNvSpPr>
            <a:spLocks noChangeShapeType="1"/>
          </p:cNvSpPr>
          <p:nvPr/>
        </p:nvSpPr>
        <p:spPr bwMode="auto">
          <a:xfrm flipV="1">
            <a:off x="2087563" y="1244600"/>
            <a:ext cx="4689475" cy="47371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14693" name="Line 4"/>
          <p:cNvSpPr>
            <a:spLocks noChangeShapeType="1"/>
          </p:cNvSpPr>
          <p:nvPr/>
        </p:nvSpPr>
        <p:spPr bwMode="auto">
          <a:xfrm>
            <a:off x="1216025" y="3490913"/>
            <a:ext cx="6770688" cy="19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14694" name="Line 5"/>
          <p:cNvSpPr>
            <a:spLocks noChangeShapeType="1"/>
          </p:cNvSpPr>
          <p:nvPr/>
        </p:nvSpPr>
        <p:spPr bwMode="auto">
          <a:xfrm>
            <a:off x="4559300" y="495300"/>
            <a:ext cx="0" cy="61071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14695" name="Line 6"/>
          <p:cNvSpPr>
            <a:spLocks noChangeShapeType="1"/>
          </p:cNvSpPr>
          <p:nvPr/>
        </p:nvSpPr>
        <p:spPr bwMode="auto">
          <a:xfrm rot="5400000" flipV="1">
            <a:off x="2095501" y="1047750"/>
            <a:ext cx="4908550" cy="491172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pic>
        <p:nvPicPr>
          <p:cNvPr id="114696" name="Picture 7" descr="mama"/>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32300" y="1008063"/>
            <a:ext cx="261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7" name="Picture 8" descr="mama"/>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635266">
            <a:off x="5899150" y="1495425"/>
            <a:ext cx="261938"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Picture 9" descr="mama"/>
          <p:cNvPicPr>
            <a:picLocks noChangeAspect="1" noChangeArrowheads="1"/>
          </p:cNvPicPr>
          <p:nvPr/>
        </p:nvPicPr>
        <p:blipFill>
          <a:blip r:embed="rId4">
            <a:clrChange>
              <a:clrFrom>
                <a:srgbClr val="FBFFFA"/>
              </a:clrFrom>
              <a:clrTo>
                <a:srgbClr val="FBFFFA">
                  <a:alpha val="0"/>
                </a:srgbClr>
              </a:clrTo>
            </a:clrChange>
            <a:extLst>
              <a:ext uri="{28A0092B-C50C-407E-A947-70E740481C1C}">
                <a14:useLocalDpi xmlns:a14="http://schemas.microsoft.com/office/drawing/2010/main" val="0"/>
              </a:ext>
            </a:extLst>
          </a:blip>
          <a:srcRect/>
          <a:stretch>
            <a:fillRect/>
          </a:stretch>
        </p:blipFill>
        <p:spPr bwMode="auto">
          <a:xfrm>
            <a:off x="6075363" y="3378200"/>
            <a:ext cx="10239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Picture 10" descr="mama"/>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32300" y="5145088"/>
            <a:ext cx="261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Picture 11" descr="mama"/>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66913" y="3378200"/>
            <a:ext cx="10239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1" name="Picture 12" descr="mama"/>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501483">
            <a:off x="2944813" y="1554163"/>
            <a:ext cx="261937"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2" name="Picture 13" descr="mama"/>
          <p:cNvPicPr>
            <a:picLocks noChangeAspect="1" noChangeArrowheads="1"/>
          </p:cNvPicPr>
          <p:nvPr/>
        </p:nvPicPr>
        <p:blipFill>
          <a:blip r:embed="rId5">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2639789">
            <a:off x="5848350" y="4403725"/>
            <a:ext cx="261938"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3" name="Picture 14" descr="mama"/>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543243">
            <a:off x="2962275" y="4402138"/>
            <a:ext cx="261938"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704" name="Text Box 15"/>
          <p:cNvSpPr txBox="1">
            <a:spLocks noChangeArrowheads="1"/>
          </p:cNvSpPr>
          <p:nvPr/>
        </p:nvSpPr>
        <p:spPr bwMode="auto">
          <a:xfrm>
            <a:off x="7972425" y="3341688"/>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05" name="Text Box 16"/>
          <p:cNvSpPr txBox="1">
            <a:spLocks noChangeArrowheads="1"/>
          </p:cNvSpPr>
          <p:nvPr/>
        </p:nvSpPr>
        <p:spPr bwMode="auto">
          <a:xfrm rot="2827609">
            <a:off x="1803400" y="5686425"/>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06" name="Text Box 17"/>
          <p:cNvSpPr txBox="1">
            <a:spLocks noChangeArrowheads="1"/>
          </p:cNvSpPr>
          <p:nvPr/>
        </p:nvSpPr>
        <p:spPr bwMode="auto">
          <a:xfrm rot="2296414">
            <a:off x="6559550" y="846138"/>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07" name="Text Box 18"/>
          <p:cNvSpPr txBox="1">
            <a:spLocks noChangeArrowheads="1"/>
          </p:cNvSpPr>
          <p:nvPr/>
        </p:nvSpPr>
        <p:spPr bwMode="auto">
          <a:xfrm>
            <a:off x="4168775" y="6407150"/>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08" name="Text Box 19"/>
          <p:cNvSpPr txBox="1">
            <a:spLocks noChangeArrowheads="1"/>
          </p:cNvSpPr>
          <p:nvPr/>
        </p:nvSpPr>
        <p:spPr bwMode="auto">
          <a:xfrm>
            <a:off x="4198938" y="134938"/>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09" name="Text Box 20"/>
          <p:cNvSpPr txBox="1">
            <a:spLocks noChangeArrowheads="1"/>
          </p:cNvSpPr>
          <p:nvPr/>
        </p:nvSpPr>
        <p:spPr bwMode="auto">
          <a:xfrm>
            <a:off x="506413" y="3341688"/>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10" name="Text Box 21"/>
          <p:cNvSpPr txBox="1">
            <a:spLocks noChangeArrowheads="1"/>
          </p:cNvSpPr>
          <p:nvPr/>
        </p:nvSpPr>
        <p:spPr bwMode="auto">
          <a:xfrm rot="-2781360">
            <a:off x="6659563" y="5791200"/>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11" name="Text Box 22"/>
          <p:cNvSpPr txBox="1">
            <a:spLocks noChangeArrowheads="1"/>
          </p:cNvSpPr>
          <p:nvPr/>
        </p:nvSpPr>
        <p:spPr bwMode="auto">
          <a:xfrm rot="-2069741">
            <a:off x="1751013" y="849313"/>
            <a:ext cx="6000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s-ES"/>
              <a:t>gora</a:t>
            </a:r>
          </a:p>
        </p:txBody>
      </p:sp>
      <p:sp>
        <p:nvSpPr>
          <p:cNvPr id="114712" name="Text Box 23"/>
          <p:cNvSpPr txBox="1">
            <a:spLocks noChangeArrowheads="1"/>
          </p:cNvSpPr>
          <p:nvPr/>
        </p:nvSpPr>
        <p:spPr bwMode="auto">
          <a:xfrm>
            <a:off x="4075113" y="3306763"/>
            <a:ext cx="984250" cy="406400"/>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s-ES" sz="2000"/>
              <a:t>behera</a:t>
            </a:r>
          </a:p>
        </p:txBody>
      </p:sp>
      <p:pic>
        <p:nvPicPr>
          <p:cNvPr id="26" name="Imagen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Imagen 11" descr="blanco_pequen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Imagen 12" descr="logo_papel"/>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p:cNvSpPr txBox="1"/>
          <p:nvPr/>
        </p:nvSpPr>
        <p:spPr>
          <a:xfrm>
            <a:off x="7561477" y="4817940"/>
            <a:ext cx="1582523" cy="369332"/>
          </a:xfrm>
          <a:prstGeom prst="rect">
            <a:avLst/>
          </a:prstGeom>
          <a:noFill/>
        </p:spPr>
        <p:txBody>
          <a:bodyPr wrap="square" rtlCol="0">
            <a:spAutoFit/>
          </a:bodyPr>
          <a:lstStyle/>
          <a:p>
            <a:r>
              <a:rPr lang="es-ES" dirty="0" err="1" smtClean="0"/>
              <a:t>Egileek</a:t>
            </a:r>
            <a:r>
              <a:rPr lang="es-ES" dirty="0" smtClean="0"/>
              <a:t> </a:t>
            </a:r>
            <a:r>
              <a:rPr lang="es-ES" dirty="0" err="1" smtClean="0"/>
              <a:t>egina</a:t>
            </a:r>
            <a:endParaRPr lang="es-ES" dirty="0"/>
          </a:p>
        </p:txBody>
      </p:sp>
    </p:spTree>
    <p:extLst>
      <p:ext uri="{BB962C8B-B14F-4D97-AF65-F5344CB8AC3E}">
        <p14:creationId xmlns:p14="http://schemas.microsoft.com/office/powerpoint/2010/main" val="724231714"/>
      </p:ext>
    </p:extLst>
  </p:cSld>
  <p:clrMapOvr>
    <a:masterClrMapping/>
  </p:clrMapOvr>
  <p:transition xmlns:p14="http://schemas.microsoft.com/office/powerpoint/2010/main">
    <p:zoom/>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6419B5DC-5280-674B-87CA-CD0614D928CA}" type="slidenum">
              <a:rPr lang="eu-ES" sz="1400">
                <a:latin typeface="Times" charset="0"/>
              </a:rPr>
              <a:pPr/>
              <a:t>17</a:t>
            </a:fld>
            <a:endParaRPr lang="eu-ES" sz="1400">
              <a:latin typeface="Times" charset="0"/>
            </a:endParaRPr>
          </a:p>
        </p:txBody>
      </p:sp>
      <p:sp>
        <p:nvSpPr>
          <p:cNvPr id="115715" name="Text Box 2"/>
          <p:cNvSpPr txBox="1">
            <a:spLocks noChangeArrowheads="1"/>
          </p:cNvSpPr>
          <p:nvPr/>
        </p:nvSpPr>
        <p:spPr bwMode="auto">
          <a:xfrm>
            <a:off x="457200" y="1188464"/>
            <a:ext cx="83058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sz="1800" dirty="0"/>
              <a:t>10. Nagorek beso berdineko balantza batean eta itsasoaren mailan bere masa neurtu du. Balantzak 47 kg seinalatu du. Zenbat markatuko du leku berberean dinamometro batek, Nagore bertatik eskegitzen bada? </a:t>
            </a:r>
          </a:p>
          <a:p>
            <a:endParaRPr lang="eu-ES" sz="1800" dirty="0"/>
          </a:p>
          <a:p>
            <a:r>
              <a:rPr lang="eu-ES" sz="1800" dirty="0"/>
              <a:t>Esan zenbat neurtuko luketen balantzak eta dinamometroak ondorengo egoeretan</a:t>
            </a:r>
          </a:p>
          <a:p>
            <a:r>
              <a:rPr lang="eu-ES" sz="1800" dirty="0"/>
              <a:t>- Ilargian </a:t>
            </a:r>
          </a:p>
          <a:p>
            <a:r>
              <a:rPr lang="eu-ES" sz="1800" dirty="0"/>
              <a:t>- Jupiterren </a:t>
            </a:r>
          </a:p>
          <a:p>
            <a:r>
              <a:rPr lang="eu-ES" sz="1800" dirty="0"/>
              <a:t>- Mendi baten tontorrean </a:t>
            </a:r>
          </a:p>
          <a:p>
            <a:r>
              <a:rPr lang="eu-ES" sz="1800" dirty="0"/>
              <a:t>- ltsasoaren mailan, aire guztia kendu zaion gela batean </a:t>
            </a:r>
          </a:p>
          <a:p>
            <a:endParaRPr lang="eu-ES" sz="1800" dirty="0"/>
          </a:p>
          <a:p>
            <a:r>
              <a:rPr lang="eu-ES" sz="1800" dirty="0"/>
              <a:t>Pisua, grabitate indarra edo Lurrak gorputz bat erakartzen duen indarra esaten dugunean, gauza bera esaten ari gara. Berdinak al dira pisua eta masa? </a:t>
            </a:r>
          </a:p>
          <a:p>
            <a:endParaRPr lang="eu-ES" sz="1800" dirty="0"/>
          </a:p>
          <a:p>
            <a:r>
              <a:rPr lang="eu-ES" sz="1800" dirty="0"/>
              <a:t>Kontutan izan Pisua=</a:t>
            </a:r>
            <a:r>
              <a:rPr lang="eu-ES" sz="1800" i="1" dirty="0"/>
              <a:t>m g  non g=9,8m/s</a:t>
            </a:r>
            <a:r>
              <a:rPr lang="eu-ES" sz="1800" i="1" baseline="30000" dirty="0"/>
              <a:t>2</a:t>
            </a:r>
            <a:r>
              <a:rPr lang="eu-ES" sz="1800" i="1" dirty="0"/>
              <a:t> eta m masa da</a:t>
            </a:r>
            <a:r>
              <a:rPr lang="eu-ES" sz="1800" i="1" dirty="0" smtClean="0"/>
              <a:t>.</a:t>
            </a:r>
            <a:endParaRPr lang="eu-ES" sz="1800" i="1" dirty="0"/>
          </a:p>
        </p:txBody>
      </p:sp>
      <p:pic>
        <p:nvPicPr>
          <p:cNvPr id="4"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341559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21A2BE6-9478-084C-BA60-3A24643E2998}" type="slidenum">
              <a:rPr lang="eu-ES" sz="1400">
                <a:latin typeface="Times" charset="0"/>
              </a:rPr>
              <a:pPr/>
              <a:t>2</a:t>
            </a:fld>
            <a:endParaRPr lang="eu-ES" sz="1400">
              <a:latin typeface="Times" charset="0"/>
            </a:endParaRPr>
          </a:p>
        </p:txBody>
      </p:sp>
      <p:sp>
        <p:nvSpPr>
          <p:cNvPr id="165890" name="Rectangle 2"/>
          <p:cNvSpPr>
            <a:spLocks noChangeArrowheads="1"/>
          </p:cNvSpPr>
          <p:nvPr/>
        </p:nvSpPr>
        <p:spPr bwMode="auto">
          <a:xfrm>
            <a:off x="1003084" y="3108088"/>
            <a:ext cx="7486866" cy="1200329"/>
          </a:xfrm>
          <a:prstGeom prst="rect">
            <a:avLst/>
          </a:prstGeom>
          <a:solidFill>
            <a:srgbClr val="FFFFCC"/>
          </a:solidFill>
          <a:ln w="9525">
            <a:solidFill>
              <a:schemeClr val="tx1"/>
            </a:solidFill>
            <a:miter lim="800000"/>
            <a:headEnd/>
            <a:tailEnd/>
          </a:ln>
        </p:spPr>
        <p:txBody>
          <a:bodyPr wrap="square" anchor="ctr">
            <a:spAutoFit/>
          </a:bodyPr>
          <a:lstStyle/>
          <a:p>
            <a:pPr algn="just"/>
            <a:r>
              <a:rPr lang="eu-ES" dirty="0" smtClean="0"/>
              <a:t>“Ez </a:t>
            </a:r>
            <a:r>
              <a:rPr lang="eu-ES" dirty="0"/>
              <a:t>dakit munduak nola  ikusiko nauen, baina nire ustez, itsas ertzean jolasean </a:t>
            </a:r>
          </a:p>
          <a:p>
            <a:pPr algn="just"/>
            <a:r>
              <a:rPr lang="eu-ES" dirty="0"/>
              <a:t>ari den haurra bezala aritu naiz, eta noizean behin harri leunago edo oskol politagoa aurkitzen ongi pasatzen dudanean bezala, bitartean, erabat ezezagun den egiaren ozeano  zegoen nire </a:t>
            </a:r>
            <a:r>
              <a:rPr lang="eu-ES" dirty="0" smtClean="0"/>
              <a:t>aurrean”</a:t>
            </a:r>
            <a:endParaRPr lang="eu-ES" dirty="0"/>
          </a:p>
        </p:txBody>
      </p:sp>
      <p:sp>
        <p:nvSpPr>
          <p:cNvPr id="165891" name="Rectangle 3"/>
          <p:cNvSpPr>
            <a:spLocks noChangeArrowheads="1"/>
          </p:cNvSpPr>
          <p:nvPr/>
        </p:nvSpPr>
        <p:spPr bwMode="auto">
          <a:xfrm>
            <a:off x="2319338" y="1725010"/>
            <a:ext cx="4359275" cy="835025"/>
          </a:xfrm>
          <a:prstGeom prst="rect">
            <a:avLst/>
          </a:prstGeom>
          <a:solidFill>
            <a:srgbClr val="FFFFCC"/>
          </a:solidFill>
          <a:ln w="9525">
            <a:solidFill>
              <a:schemeClr val="tx1"/>
            </a:solidFill>
            <a:miter lim="800000"/>
            <a:headEnd/>
            <a:tailEnd/>
          </a:ln>
        </p:spPr>
        <p:txBody>
          <a:bodyPr anchor="ctr">
            <a:spAutoFit/>
          </a:bodyPr>
          <a:lstStyle/>
          <a:p>
            <a:pPr algn="ctr" eaLnBrk="1" hangingPunct="1"/>
            <a:r>
              <a:rPr lang="eu-ES" dirty="0"/>
              <a:t>Isaac Newton 1642 -1727.</a:t>
            </a:r>
          </a:p>
          <a:p>
            <a:pPr algn="ctr" eaLnBrk="1" hangingPunct="1"/>
            <a:r>
              <a:rPr lang="eu-ES" dirty="0"/>
              <a:t>1687 . urtean Filosofia naturalaren printzipio matematikoak argitaratu zituen.</a:t>
            </a:r>
          </a:p>
        </p:txBody>
      </p:sp>
      <p:sp>
        <p:nvSpPr>
          <p:cNvPr id="165892" name="Text Box 4"/>
          <p:cNvSpPr txBox="1">
            <a:spLocks noChangeArrowheads="1"/>
          </p:cNvSpPr>
          <p:nvPr/>
        </p:nvSpPr>
        <p:spPr bwMode="auto">
          <a:xfrm>
            <a:off x="1979613" y="906120"/>
            <a:ext cx="5502275" cy="376237"/>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rgbClr val="3333CC"/>
                </a:solidFill>
              </a:rPr>
              <a:t>Grabitazio Unibertsalaren legea: Newtonen legea</a:t>
            </a:r>
          </a:p>
        </p:txBody>
      </p:sp>
      <p:pic>
        <p:nvPicPr>
          <p:cNvPr id="7" name="Imagen 9" descr="Creative Commons License">
            <a:hlinkClick r:id="rId3" tooltip="&quot;Creative Commons License&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8"/>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4102330222"/>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65892"/>
                                        </p:tgtEl>
                                        <p:attrNameLst>
                                          <p:attrName>style.visibility</p:attrName>
                                        </p:attrNameLst>
                                      </p:cBhvr>
                                      <p:to>
                                        <p:strVal val="visible"/>
                                      </p:to>
                                    </p:set>
                                    <p:anim calcmode="lin" valueType="num">
                                      <p:cBhvr>
                                        <p:cTn id="7" dur="500" fill="hold"/>
                                        <p:tgtEl>
                                          <p:spTgt spid="165892"/>
                                        </p:tgtEl>
                                        <p:attrNameLst>
                                          <p:attrName>ppt_w</p:attrName>
                                        </p:attrNameLst>
                                      </p:cBhvr>
                                      <p:tavLst>
                                        <p:tav tm="0">
                                          <p:val>
                                            <p:fltVal val="0"/>
                                          </p:val>
                                        </p:tav>
                                        <p:tav tm="100000">
                                          <p:val>
                                            <p:strVal val="#ppt_w"/>
                                          </p:val>
                                        </p:tav>
                                      </p:tavLst>
                                    </p:anim>
                                    <p:anim calcmode="lin" valueType="num">
                                      <p:cBhvr>
                                        <p:cTn id="8" dur="500" fill="hold"/>
                                        <p:tgtEl>
                                          <p:spTgt spid="16589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65891"/>
                                        </p:tgtEl>
                                        <p:attrNameLst>
                                          <p:attrName>style.visibility</p:attrName>
                                        </p:attrNameLst>
                                      </p:cBhvr>
                                      <p:to>
                                        <p:strVal val="visible"/>
                                      </p:to>
                                    </p:set>
                                    <p:animEffect transition="in" filter="wipe(up)">
                                      <p:cBhvr>
                                        <p:cTn id="13" dur="3000"/>
                                        <p:tgtEl>
                                          <p:spTgt spid="16589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xit" presetSubtype="0" fill="hold" grpId="1" nodeType="clickEffect">
                                  <p:stCondLst>
                                    <p:cond delay="0"/>
                                  </p:stCondLst>
                                  <p:childTnLst>
                                    <p:animEffect transition="out" filter="fade">
                                      <p:cBhvr>
                                        <p:cTn id="17" dur="2000"/>
                                        <p:tgtEl>
                                          <p:spTgt spid="165891"/>
                                        </p:tgtEl>
                                      </p:cBhvr>
                                    </p:animEffect>
                                    <p:set>
                                      <p:cBhvr>
                                        <p:cTn id="18" dur="1" fill="hold">
                                          <p:stCondLst>
                                            <p:cond delay="1999"/>
                                          </p:stCondLst>
                                        </p:cTn>
                                        <p:tgtEl>
                                          <p:spTgt spid="165891"/>
                                        </p:tgtEl>
                                        <p:attrNameLst>
                                          <p:attrName>style.visibility</p:attrName>
                                        </p:attrNameLst>
                                      </p:cBhvr>
                                      <p:to>
                                        <p:strVal val="hidden"/>
                                      </p:to>
                                    </p:set>
                                  </p:childTnLst>
                                </p:cTn>
                              </p:par>
                            </p:childTnLst>
                          </p:cTn>
                        </p:par>
                        <p:par>
                          <p:cTn id="19" fill="hold" nodeType="afterGroup">
                            <p:stCondLst>
                              <p:cond delay="2000"/>
                            </p:stCondLst>
                            <p:childTnLst>
                              <p:par>
                                <p:cTn id="20" presetID="22" presetClass="entr" presetSubtype="1" fill="hold" grpId="0" nodeType="afterEffect">
                                  <p:stCondLst>
                                    <p:cond delay="0"/>
                                  </p:stCondLst>
                                  <p:childTnLst>
                                    <p:set>
                                      <p:cBhvr>
                                        <p:cTn id="21" dur="1" fill="hold">
                                          <p:stCondLst>
                                            <p:cond delay="0"/>
                                          </p:stCondLst>
                                        </p:cTn>
                                        <p:tgtEl>
                                          <p:spTgt spid="165890"/>
                                        </p:tgtEl>
                                        <p:attrNameLst>
                                          <p:attrName>style.visibility</p:attrName>
                                        </p:attrNameLst>
                                      </p:cBhvr>
                                      <p:to>
                                        <p:strVal val="visible"/>
                                      </p:to>
                                    </p:set>
                                    <p:animEffect transition="in" filter="wipe(up)">
                                      <p:cBhvr>
                                        <p:cTn id="22" dur="3000"/>
                                        <p:tgtEl>
                                          <p:spTgt spid="165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animBg="1"/>
      <p:bldP spid="165891" grpId="0" animBg="1"/>
      <p:bldP spid="165891" grpId="1" animBg="1"/>
      <p:bldP spid="16589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F6E6DE4F-FCCF-C642-B814-8E5ECCE3EA8D}" type="slidenum">
              <a:rPr lang="eu-ES" smtClean="0"/>
              <a:pPr/>
              <a:t>3</a:t>
            </a:fld>
            <a:endParaRPr lang="eu-ES"/>
          </a:p>
        </p:txBody>
      </p:sp>
      <p:sp>
        <p:nvSpPr>
          <p:cNvPr id="3" name="Rectángulo 2"/>
          <p:cNvSpPr/>
          <p:nvPr/>
        </p:nvSpPr>
        <p:spPr>
          <a:xfrm>
            <a:off x="539552" y="1484784"/>
            <a:ext cx="8208912" cy="3046988"/>
          </a:xfrm>
          <a:prstGeom prst="rect">
            <a:avLst/>
          </a:prstGeom>
        </p:spPr>
        <p:txBody>
          <a:bodyPr wrap="square">
            <a:spAutoFit/>
          </a:bodyPr>
          <a:lstStyle/>
          <a:p>
            <a:endParaRPr lang="eu-ES" sz="2400" dirty="0" smtClean="0"/>
          </a:p>
          <a:p>
            <a:r>
              <a:rPr lang="eu-ES" sz="2400" dirty="0" smtClean="0"/>
              <a:t>M</a:t>
            </a:r>
            <a:r>
              <a:rPr lang="eu-ES" sz="2400" baseline="-25000" dirty="0" smtClean="0"/>
              <a:t>1</a:t>
            </a:r>
            <a:r>
              <a:rPr lang="eu-ES" sz="2400" dirty="0" smtClean="0"/>
              <a:t> eta M</a:t>
            </a:r>
            <a:r>
              <a:rPr lang="eu-ES" sz="2400" baseline="-25000" dirty="0" smtClean="0"/>
              <a:t>2</a:t>
            </a:r>
            <a:r>
              <a:rPr lang="eu-ES" sz="2400" dirty="0" smtClean="0"/>
              <a:t> masa duten bi edozein gorputzen artean, d distantzia batez aldendurik eta edonon daudelarik, bi erakarpen indar berdinak daude, masa bakoitzaren gainean bana eragiten duelarik, non indar horien balorea masen biderkadurarekiko proportzionala eta distantziaren berbidurarekiko alderantziz proportzionala baita. Honi Grabitazio Unibertsalaren Legea esaten zaio. </a:t>
            </a:r>
            <a:endParaRPr lang="eu-ES" sz="2400" dirty="0"/>
          </a:p>
        </p:txBody>
      </p:sp>
      <p:pic>
        <p:nvPicPr>
          <p:cNvPr id="4"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2868862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3 Marcador de número de diapositiva"/>
          <p:cNvSpPr>
            <a:spLocks noGrp="1"/>
          </p:cNvSpPr>
          <p:nvPr>
            <p:ph type="sldNum" sz="quarter" idx="12"/>
          </p:nvPr>
        </p:nvSpPr>
        <p:spPr>
          <a:xfrm>
            <a:off x="6553200" y="6292850"/>
            <a:ext cx="1905000" cy="457200"/>
          </a:xfrm>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B8F0FDC-E834-AD44-A197-74D0115BDC9E}" type="slidenum">
              <a:rPr lang="eu-ES" sz="1400">
                <a:latin typeface="Times" charset="0"/>
              </a:rPr>
              <a:pPr/>
              <a:t>4</a:t>
            </a:fld>
            <a:endParaRPr lang="eu-ES" sz="1400">
              <a:latin typeface="Times" charset="0"/>
            </a:endParaRPr>
          </a:p>
        </p:txBody>
      </p:sp>
      <p:sp>
        <p:nvSpPr>
          <p:cNvPr id="167938" name="Rectangle 2"/>
          <p:cNvSpPr>
            <a:spLocks noChangeArrowheads="1"/>
          </p:cNvSpPr>
          <p:nvPr/>
        </p:nvSpPr>
        <p:spPr bwMode="auto">
          <a:xfrm>
            <a:off x="892175" y="5589588"/>
            <a:ext cx="7321550" cy="339725"/>
          </a:xfrm>
          <a:prstGeom prst="rect">
            <a:avLst/>
          </a:prstGeom>
          <a:solidFill>
            <a:srgbClr val="FFFFCC"/>
          </a:solidFill>
          <a:ln w="9525">
            <a:solidFill>
              <a:schemeClr val="tx1"/>
            </a:solidFill>
            <a:miter lim="800000"/>
            <a:headEnd/>
            <a:tailEnd/>
          </a:ln>
        </p:spPr>
        <p:txBody>
          <a:bodyPr wrap="none" anchor="ctr">
            <a:spAutoFit/>
          </a:bodyPr>
          <a:lstStyle/>
          <a:p>
            <a:pPr algn="ctr" eaLnBrk="1" hangingPunct="1"/>
            <a:r>
              <a:rPr lang="eu-ES"/>
              <a:t>Indar hauek gorputzen masen biderkadurarekiko zuzenki proportzionalak dira.</a:t>
            </a:r>
            <a:endParaRPr lang="eu-ES" i="1"/>
          </a:p>
        </p:txBody>
      </p:sp>
      <p:sp>
        <p:nvSpPr>
          <p:cNvPr id="167939" name="Rectangle 3"/>
          <p:cNvSpPr>
            <a:spLocks noChangeArrowheads="1"/>
          </p:cNvSpPr>
          <p:nvPr/>
        </p:nvSpPr>
        <p:spPr bwMode="auto">
          <a:xfrm>
            <a:off x="1204913" y="5373688"/>
            <a:ext cx="6696075" cy="338137"/>
          </a:xfrm>
          <a:prstGeom prst="rect">
            <a:avLst/>
          </a:prstGeom>
          <a:solidFill>
            <a:srgbClr val="FFFFCC"/>
          </a:solidFill>
          <a:ln w="9525">
            <a:solidFill>
              <a:schemeClr val="tx1"/>
            </a:solidFill>
            <a:miter lim="800000"/>
            <a:headEnd/>
            <a:tailEnd/>
          </a:ln>
        </p:spPr>
        <p:txBody>
          <a:bodyPr wrap="none" anchor="ctr">
            <a:spAutoFit/>
          </a:bodyPr>
          <a:lstStyle/>
          <a:p>
            <a:pPr algn="ctr" eaLnBrk="1" hangingPunct="1"/>
            <a:r>
              <a:rPr lang="eu-ES"/>
              <a:t>Indar hauek distantziaren karratuarekiko inbertsoki proportzionalak dira.</a:t>
            </a:r>
            <a:endParaRPr lang="eu-ES" i="1"/>
          </a:p>
        </p:txBody>
      </p:sp>
      <p:sp>
        <p:nvSpPr>
          <p:cNvPr id="167940" name="Rectangle 4"/>
          <p:cNvSpPr>
            <a:spLocks noChangeArrowheads="1"/>
          </p:cNvSpPr>
          <p:nvPr/>
        </p:nvSpPr>
        <p:spPr bwMode="auto">
          <a:xfrm>
            <a:off x="2843213" y="5700713"/>
            <a:ext cx="3363912" cy="831850"/>
          </a:xfrm>
          <a:prstGeom prst="rect">
            <a:avLst/>
          </a:prstGeom>
          <a:solidFill>
            <a:srgbClr val="FFFFCC"/>
          </a:solidFill>
          <a:ln w="9525">
            <a:solidFill>
              <a:schemeClr val="tx1"/>
            </a:solidFill>
            <a:miter lim="800000"/>
            <a:headEnd/>
            <a:tailEnd/>
          </a:ln>
        </p:spPr>
        <p:txBody>
          <a:bodyPr wrap="none" anchor="ctr">
            <a:spAutoFit/>
          </a:bodyPr>
          <a:lstStyle/>
          <a:p>
            <a:pPr algn="ctr" eaLnBrk="1" hangingPunct="1"/>
            <a:r>
              <a:rPr lang="eu-ES"/>
              <a:t>Erakartzen dira. </a:t>
            </a:r>
          </a:p>
          <a:p>
            <a:pPr algn="ctr" eaLnBrk="1" hangingPunct="1"/>
            <a:r>
              <a:rPr lang="eu-ES"/>
              <a:t>Balio berdina duten bi indar daude,</a:t>
            </a:r>
          </a:p>
          <a:p>
            <a:pPr algn="ctr" eaLnBrk="1" hangingPunct="1"/>
            <a:r>
              <a:rPr lang="eu-ES"/>
              <a:t>Gorputz bakoitzari aplikatuta.</a:t>
            </a:r>
            <a:endParaRPr lang="eu-ES" i="1"/>
          </a:p>
        </p:txBody>
      </p:sp>
      <p:sp>
        <p:nvSpPr>
          <p:cNvPr id="167941" name="Rectangle 5"/>
          <p:cNvSpPr>
            <a:spLocks noChangeArrowheads="1"/>
          </p:cNvSpPr>
          <p:nvPr/>
        </p:nvSpPr>
        <p:spPr bwMode="auto">
          <a:xfrm>
            <a:off x="2198688" y="5414963"/>
            <a:ext cx="4710112" cy="584200"/>
          </a:xfrm>
          <a:prstGeom prst="rect">
            <a:avLst/>
          </a:prstGeom>
          <a:solidFill>
            <a:srgbClr val="FFFFCC"/>
          </a:solidFill>
          <a:ln w="9525">
            <a:solidFill>
              <a:schemeClr val="tx1"/>
            </a:solidFill>
            <a:miter lim="800000"/>
            <a:headEnd/>
            <a:tailEnd/>
          </a:ln>
        </p:spPr>
        <p:txBody>
          <a:bodyPr wrap="none" anchor="ctr">
            <a:spAutoFit/>
          </a:bodyPr>
          <a:lstStyle/>
          <a:p>
            <a:pPr algn="ctr" eaLnBrk="1" hangingPunct="1"/>
            <a:r>
              <a:rPr lang="eu-ES" i="1"/>
              <a:t>m</a:t>
            </a:r>
            <a:r>
              <a:rPr lang="eu-ES" baseline="-25000"/>
              <a:t>1</a:t>
            </a:r>
            <a:r>
              <a:rPr lang="eu-ES"/>
              <a:t> y </a:t>
            </a:r>
            <a:r>
              <a:rPr lang="eu-ES" i="1"/>
              <a:t>m</a:t>
            </a:r>
            <a:r>
              <a:rPr lang="eu-ES" baseline="-25000"/>
              <a:t>2</a:t>
            </a:r>
            <a:r>
              <a:rPr lang="eu-ES"/>
              <a:t>  masa duten bi gorputz edozein izanik</a:t>
            </a:r>
          </a:p>
          <a:p>
            <a:pPr algn="ctr" eaLnBrk="1" hangingPunct="1"/>
            <a:r>
              <a:rPr lang="eu-ES" i="1"/>
              <a:t>d </a:t>
            </a:r>
            <a:r>
              <a:rPr lang="eu-ES"/>
              <a:t>distantzian aurkitzen badira elkar eragiten dute.</a:t>
            </a:r>
          </a:p>
        </p:txBody>
      </p:sp>
      <p:sp>
        <p:nvSpPr>
          <p:cNvPr id="167942" name="Rectangle 6"/>
          <p:cNvSpPr>
            <a:spLocks noChangeArrowheads="1"/>
          </p:cNvSpPr>
          <p:nvPr/>
        </p:nvSpPr>
        <p:spPr bwMode="auto">
          <a:xfrm>
            <a:off x="1323975" y="5524500"/>
            <a:ext cx="6540500" cy="835025"/>
          </a:xfrm>
          <a:prstGeom prst="rect">
            <a:avLst/>
          </a:prstGeom>
          <a:solidFill>
            <a:srgbClr val="FFFFCC"/>
          </a:solidFill>
          <a:ln w="9525">
            <a:solidFill>
              <a:schemeClr val="tx1"/>
            </a:solidFill>
            <a:miter lim="800000"/>
            <a:headEnd/>
            <a:tailEnd/>
          </a:ln>
        </p:spPr>
        <p:txBody>
          <a:bodyPr wrap="none" anchor="ctr">
            <a:spAutoFit/>
          </a:bodyPr>
          <a:lstStyle/>
          <a:p>
            <a:pPr algn="ctr" eaLnBrk="1" hangingPunct="1"/>
            <a:r>
              <a:rPr lang="eu-ES"/>
              <a:t>Masa kilogramotan eta distantzia metrotan badago, </a:t>
            </a:r>
          </a:p>
          <a:p>
            <a:pPr algn="ctr" eaLnBrk="1" hangingPunct="1"/>
            <a:r>
              <a:rPr lang="eu-ES"/>
              <a:t>Proportzionaltasun konstantea, grabitazio unibertsalaren konstanteak, </a:t>
            </a:r>
          </a:p>
          <a:p>
            <a:pPr algn="ctr" eaLnBrk="1" hangingPunct="1"/>
            <a:r>
              <a:rPr lang="eu-ES"/>
              <a:t>6,67 10</a:t>
            </a:r>
            <a:r>
              <a:rPr lang="eu-ES" baseline="30000">
                <a:cs typeface="Arial" charset="0"/>
              </a:rPr>
              <a:t>–11</a:t>
            </a:r>
            <a:r>
              <a:rPr lang="eu-ES">
                <a:cs typeface="Arial" charset="0"/>
              </a:rPr>
              <a:t> Nm</a:t>
            </a:r>
            <a:r>
              <a:rPr lang="eu-ES" baseline="30000">
                <a:cs typeface="Arial" charset="0"/>
              </a:rPr>
              <a:t>2</a:t>
            </a:r>
            <a:r>
              <a:rPr lang="eu-ES">
                <a:cs typeface="Arial" charset="0"/>
              </a:rPr>
              <a:t>/kg</a:t>
            </a:r>
            <a:r>
              <a:rPr lang="eu-ES" baseline="30000">
                <a:cs typeface="Arial" charset="0"/>
              </a:rPr>
              <a:t>2</a:t>
            </a:r>
            <a:r>
              <a:rPr lang="eu-ES">
                <a:cs typeface="Arial" charset="0"/>
              </a:rPr>
              <a:t> balio du.</a:t>
            </a:r>
            <a:endParaRPr lang="eu-ES" i="1">
              <a:cs typeface="Arial" charset="0"/>
            </a:endParaRPr>
          </a:p>
        </p:txBody>
      </p:sp>
      <p:sp>
        <p:nvSpPr>
          <p:cNvPr id="167943" name="Rectangle 7"/>
          <p:cNvSpPr>
            <a:spLocks noChangeArrowheads="1"/>
          </p:cNvSpPr>
          <p:nvPr/>
        </p:nvSpPr>
        <p:spPr bwMode="auto">
          <a:xfrm>
            <a:off x="5035550" y="3922713"/>
            <a:ext cx="2643188" cy="1233487"/>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s-ES">
              <a:ea typeface="+mn-ea"/>
            </a:endParaRPr>
          </a:p>
        </p:txBody>
      </p:sp>
      <p:sp>
        <p:nvSpPr>
          <p:cNvPr id="167944" name="Rectangle 8"/>
          <p:cNvSpPr>
            <a:spLocks noChangeArrowheads="1"/>
          </p:cNvSpPr>
          <p:nvPr/>
        </p:nvSpPr>
        <p:spPr bwMode="auto">
          <a:xfrm>
            <a:off x="1463675" y="3905250"/>
            <a:ext cx="2643188" cy="1233488"/>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s-ES">
              <a:ea typeface="+mn-ea"/>
            </a:endParaRPr>
          </a:p>
        </p:txBody>
      </p:sp>
      <p:grpSp>
        <p:nvGrpSpPr>
          <p:cNvPr id="2" name="Group 9"/>
          <p:cNvGrpSpPr>
            <a:grpSpLocks/>
          </p:cNvGrpSpPr>
          <p:nvPr/>
        </p:nvGrpSpPr>
        <p:grpSpPr bwMode="auto">
          <a:xfrm>
            <a:off x="2263775" y="3619500"/>
            <a:ext cx="6048375" cy="295275"/>
            <a:chOff x="975" y="3003"/>
            <a:chExt cx="3810" cy="186"/>
          </a:xfrm>
        </p:grpSpPr>
        <p:grpSp>
          <p:nvGrpSpPr>
            <p:cNvPr id="106536" name="Group 10"/>
            <p:cNvGrpSpPr>
              <a:grpSpLocks/>
            </p:cNvGrpSpPr>
            <p:nvPr/>
          </p:nvGrpSpPr>
          <p:grpSpPr bwMode="auto">
            <a:xfrm>
              <a:off x="975" y="3003"/>
              <a:ext cx="3810" cy="181"/>
              <a:chOff x="1882" y="2614"/>
              <a:chExt cx="3810" cy="181"/>
            </a:xfrm>
          </p:grpSpPr>
          <p:sp>
            <p:nvSpPr>
              <p:cNvPr id="106546" name="Rectangle 11"/>
              <p:cNvSpPr>
                <a:spLocks noChangeArrowheads="1"/>
              </p:cNvSpPr>
              <p:nvPr/>
            </p:nvSpPr>
            <p:spPr bwMode="auto">
              <a:xfrm>
                <a:off x="1882" y="2614"/>
                <a:ext cx="3810" cy="181"/>
              </a:xfrm>
              <a:prstGeom prst="rect">
                <a:avLst/>
              </a:prstGeom>
              <a:solidFill>
                <a:schemeClr val="bg1"/>
              </a:solidFill>
              <a:ln w="9525">
                <a:solidFill>
                  <a:schemeClr val="tx1"/>
                </a:solidFill>
                <a:miter lim="800000"/>
                <a:headEnd/>
                <a:tailEnd/>
              </a:ln>
            </p:spPr>
            <p:txBody>
              <a:bodyPr wrap="none" anchor="ctr"/>
              <a:lstStyle/>
              <a:p>
                <a:pPr algn="ctr" eaLnBrk="1" hangingPunct="1"/>
                <a:endParaRPr lang="es-ES" sz="1000"/>
              </a:p>
            </p:txBody>
          </p:sp>
          <p:grpSp>
            <p:nvGrpSpPr>
              <p:cNvPr id="106547" name="Group 12"/>
              <p:cNvGrpSpPr>
                <a:grpSpLocks/>
              </p:cNvGrpSpPr>
              <p:nvPr/>
            </p:nvGrpSpPr>
            <p:grpSpPr bwMode="auto">
              <a:xfrm>
                <a:off x="1973" y="2614"/>
                <a:ext cx="3626" cy="90"/>
                <a:chOff x="1973" y="2614"/>
                <a:chExt cx="3626" cy="90"/>
              </a:xfrm>
            </p:grpSpPr>
            <p:sp>
              <p:nvSpPr>
                <p:cNvPr id="106548" name="Line 13"/>
                <p:cNvSpPr>
                  <a:spLocks noChangeShapeType="1"/>
                </p:cNvSpPr>
                <p:nvPr/>
              </p:nvSpPr>
              <p:spPr bwMode="auto">
                <a:xfrm>
                  <a:off x="1973"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49" name="Line 14"/>
                <p:cNvSpPr>
                  <a:spLocks noChangeShapeType="1"/>
                </p:cNvSpPr>
                <p:nvPr/>
              </p:nvSpPr>
              <p:spPr bwMode="auto">
                <a:xfrm>
                  <a:off x="2018"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50" name="Line 15"/>
                <p:cNvSpPr>
                  <a:spLocks noChangeShapeType="1"/>
                </p:cNvSpPr>
                <p:nvPr/>
              </p:nvSpPr>
              <p:spPr bwMode="auto">
                <a:xfrm>
                  <a:off x="2063"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51" name="Line 16"/>
                <p:cNvSpPr>
                  <a:spLocks noChangeShapeType="1"/>
                </p:cNvSpPr>
                <p:nvPr/>
              </p:nvSpPr>
              <p:spPr bwMode="auto">
                <a:xfrm>
                  <a:off x="2109"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52" name="Line 17"/>
                <p:cNvSpPr>
                  <a:spLocks noChangeShapeType="1"/>
                </p:cNvSpPr>
                <p:nvPr/>
              </p:nvSpPr>
              <p:spPr bwMode="auto">
                <a:xfrm>
                  <a:off x="2154"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53" name="Line 18"/>
                <p:cNvSpPr>
                  <a:spLocks noChangeShapeType="1"/>
                </p:cNvSpPr>
                <p:nvPr/>
              </p:nvSpPr>
              <p:spPr bwMode="auto">
                <a:xfrm>
                  <a:off x="2245"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54" name="Line 19"/>
                <p:cNvSpPr>
                  <a:spLocks noChangeShapeType="1"/>
                </p:cNvSpPr>
                <p:nvPr/>
              </p:nvSpPr>
              <p:spPr bwMode="auto">
                <a:xfrm>
                  <a:off x="2290"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55" name="Line 20"/>
                <p:cNvSpPr>
                  <a:spLocks noChangeShapeType="1"/>
                </p:cNvSpPr>
                <p:nvPr/>
              </p:nvSpPr>
              <p:spPr bwMode="auto">
                <a:xfrm>
                  <a:off x="2335"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56" name="Line 21"/>
                <p:cNvSpPr>
                  <a:spLocks noChangeShapeType="1"/>
                </p:cNvSpPr>
                <p:nvPr/>
              </p:nvSpPr>
              <p:spPr bwMode="auto">
                <a:xfrm>
                  <a:off x="2381"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57" name="Line 22"/>
                <p:cNvSpPr>
                  <a:spLocks noChangeShapeType="1"/>
                </p:cNvSpPr>
                <p:nvPr/>
              </p:nvSpPr>
              <p:spPr bwMode="auto">
                <a:xfrm>
                  <a:off x="2471"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58" name="Line 23"/>
                <p:cNvSpPr>
                  <a:spLocks noChangeShapeType="1"/>
                </p:cNvSpPr>
                <p:nvPr/>
              </p:nvSpPr>
              <p:spPr bwMode="auto">
                <a:xfrm>
                  <a:off x="2517"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59" name="Line 24"/>
                <p:cNvSpPr>
                  <a:spLocks noChangeShapeType="1"/>
                </p:cNvSpPr>
                <p:nvPr/>
              </p:nvSpPr>
              <p:spPr bwMode="auto">
                <a:xfrm>
                  <a:off x="2562"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60" name="Line 25"/>
                <p:cNvSpPr>
                  <a:spLocks noChangeShapeType="1"/>
                </p:cNvSpPr>
                <p:nvPr/>
              </p:nvSpPr>
              <p:spPr bwMode="auto">
                <a:xfrm>
                  <a:off x="2608"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61" name="Line 26"/>
                <p:cNvSpPr>
                  <a:spLocks noChangeShapeType="1"/>
                </p:cNvSpPr>
                <p:nvPr/>
              </p:nvSpPr>
              <p:spPr bwMode="auto">
                <a:xfrm>
                  <a:off x="2698"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62" name="Line 27"/>
                <p:cNvSpPr>
                  <a:spLocks noChangeShapeType="1"/>
                </p:cNvSpPr>
                <p:nvPr/>
              </p:nvSpPr>
              <p:spPr bwMode="auto">
                <a:xfrm>
                  <a:off x="2744"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63" name="Line 28"/>
                <p:cNvSpPr>
                  <a:spLocks noChangeShapeType="1"/>
                </p:cNvSpPr>
                <p:nvPr/>
              </p:nvSpPr>
              <p:spPr bwMode="auto">
                <a:xfrm>
                  <a:off x="2789"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64" name="Line 29"/>
                <p:cNvSpPr>
                  <a:spLocks noChangeShapeType="1"/>
                </p:cNvSpPr>
                <p:nvPr/>
              </p:nvSpPr>
              <p:spPr bwMode="auto">
                <a:xfrm>
                  <a:off x="2834"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65" name="Line 30"/>
                <p:cNvSpPr>
                  <a:spLocks noChangeShapeType="1"/>
                </p:cNvSpPr>
                <p:nvPr/>
              </p:nvSpPr>
              <p:spPr bwMode="auto">
                <a:xfrm>
                  <a:off x="2925"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66" name="Line 31"/>
                <p:cNvSpPr>
                  <a:spLocks noChangeShapeType="1"/>
                </p:cNvSpPr>
                <p:nvPr/>
              </p:nvSpPr>
              <p:spPr bwMode="auto">
                <a:xfrm>
                  <a:off x="2970"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67" name="Line 32"/>
                <p:cNvSpPr>
                  <a:spLocks noChangeShapeType="1"/>
                </p:cNvSpPr>
                <p:nvPr/>
              </p:nvSpPr>
              <p:spPr bwMode="auto">
                <a:xfrm>
                  <a:off x="3016"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68" name="Line 33"/>
                <p:cNvSpPr>
                  <a:spLocks noChangeShapeType="1"/>
                </p:cNvSpPr>
                <p:nvPr/>
              </p:nvSpPr>
              <p:spPr bwMode="auto">
                <a:xfrm>
                  <a:off x="3061"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69" name="Line 34"/>
                <p:cNvSpPr>
                  <a:spLocks noChangeShapeType="1"/>
                </p:cNvSpPr>
                <p:nvPr/>
              </p:nvSpPr>
              <p:spPr bwMode="auto">
                <a:xfrm>
                  <a:off x="3152"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70" name="Line 35"/>
                <p:cNvSpPr>
                  <a:spLocks noChangeShapeType="1"/>
                </p:cNvSpPr>
                <p:nvPr/>
              </p:nvSpPr>
              <p:spPr bwMode="auto">
                <a:xfrm>
                  <a:off x="3197"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71" name="Line 36"/>
                <p:cNvSpPr>
                  <a:spLocks noChangeShapeType="1"/>
                </p:cNvSpPr>
                <p:nvPr/>
              </p:nvSpPr>
              <p:spPr bwMode="auto">
                <a:xfrm>
                  <a:off x="3243"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72" name="Line 37"/>
                <p:cNvSpPr>
                  <a:spLocks noChangeShapeType="1"/>
                </p:cNvSpPr>
                <p:nvPr/>
              </p:nvSpPr>
              <p:spPr bwMode="auto">
                <a:xfrm>
                  <a:off x="3288"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73" name="Line 38"/>
                <p:cNvSpPr>
                  <a:spLocks noChangeShapeType="1"/>
                </p:cNvSpPr>
                <p:nvPr/>
              </p:nvSpPr>
              <p:spPr bwMode="auto">
                <a:xfrm>
                  <a:off x="3424"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74" name="Line 39"/>
                <p:cNvSpPr>
                  <a:spLocks noChangeShapeType="1"/>
                </p:cNvSpPr>
                <p:nvPr/>
              </p:nvSpPr>
              <p:spPr bwMode="auto">
                <a:xfrm>
                  <a:off x="3469"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75" name="Line 40"/>
                <p:cNvSpPr>
                  <a:spLocks noChangeShapeType="1"/>
                </p:cNvSpPr>
                <p:nvPr/>
              </p:nvSpPr>
              <p:spPr bwMode="auto">
                <a:xfrm>
                  <a:off x="3515"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76" name="Line 41"/>
                <p:cNvSpPr>
                  <a:spLocks noChangeShapeType="1"/>
                </p:cNvSpPr>
                <p:nvPr/>
              </p:nvSpPr>
              <p:spPr bwMode="auto">
                <a:xfrm>
                  <a:off x="3606"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77" name="Line 42"/>
                <p:cNvSpPr>
                  <a:spLocks noChangeShapeType="1"/>
                </p:cNvSpPr>
                <p:nvPr/>
              </p:nvSpPr>
              <p:spPr bwMode="auto">
                <a:xfrm>
                  <a:off x="3651"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78" name="Line 43"/>
                <p:cNvSpPr>
                  <a:spLocks noChangeShapeType="1"/>
                </p:cNvSpPr>
                <p:nvPr/>
              </p:nvSpPr>
              <p:spPr bwMode="auto">
                <a:xfrm>
                  <a:off x="3696"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79" name="Line 44"/>
                <p:cNvSpPr>
                  <a:spLocks noChangeShapeType="1"/>
                </p:cNvSpPr>
                <p:nvPr/>
              </p:nvSpPr>
              <p:spPr bwMode="auto">
                <a:xfrm>
                  <a:off x="3742"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80" name="Line 45"/>
                <p:cNvSpPr>
                  <a:spLocks noChangeShapeType="1"/>
                </p:cNvSpPr>
                <p:nvPr/>
              </p:nvSpPr>
              <p:spPr bwMode="auto">
                <a:xfrm>
                  <a:off x="3832"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81" name="Line 46"/>
                <p:cNvSpPr>
                  <a:spLocks noChangeShapeType="1"/>
                </p:cNvSpPr>
                <p:nvPr/>
              </p:nvSpPr>
              <p:spPr bwMode="auto">
                <a:xfrm>
                  <a:off x="3878"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82" name="Line 47"/>
                <p:cNvSpPr>
                  <a:spLocks noChangeShapeType="1"/>
                </p:cNvSpPr>
                <p:nvPr/>
              </p:nvSpPr>
              <p:spPr bwMode="auto">
                <a:xfrm>
                  <a:off x="3923"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83" name="Line 48"/>
                <p:cNvSpPr>
                  <a:spLocks noChangeShapeType="1"/>
                </p:cNvSpPr>
                <p:nvPr/>
              </p:nvSpPr>
              <p:spPr bwMode="auto">
                <a:xfrm>
                  <a:off x="3968"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84" name="Line 49"/>
                <p:cNvSpPr>
                  <a:spLocks noChangeShapeType="1"/>
                </p:cNvSpPr>
                <p:nvPr/>
              </p:nvSpPr>
              <p:spPr bwMode="auto">
                <a:xfrm>
                  <a:off x="4059"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85" name="Line 50"/>
                <p:cNvSpPr>
                  <a:spLocks noChangeShapeType="1"/>
                </p:cNvSpPr>
                <p:nvPr/>
              </p:nvSpPr>
              <p:spPr bwMode="auto">
                <a:xfrm>
                  <a:off x="4105"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86" name="Line 51"/>
                <p:cNvSpPr>
                  <a:spLocks noChangeShapeType="1"/>
                </p:cNvSpPr>
                <p:nvPr/>
              </p:nvSpPr>
              <p:spPr bwMode="auto">
                <a:xfrm>
                  <a:off x="4150"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87" name="Line 52"/>
                <p:cNvSpPr>
                  <a:spLocks noChangeShapeType="1"/>
                </p:cNvSpPr>
                <p:nvPr/>
              </p:nvSpPr>
              <p:spPr bwMode="auto">
                <a:xfrm>
                  <a:off x="4195"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88" name="Line 53"/>
                <p:cNvSpPr>
                  <a:spLocks noChangeShapeType="1"/>
                </p:cNvSpPr>
                <p:nvPr/>
              </p:nvSpPr>
              <p:spPr bwMode="auto">
                <a:xfrm>
                  <a:off x="4286"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89" name="Line 54"/>
                <p:cNvSpPr>
                  <a:spLocks noChangeShapeType="1"/>
                </p:cNvSpPr>
                <p:nvPr/>
              </p:nvSpPr>
              <p:spPr bwMode="auto">
                <a:xfrm>
                  <a:off x="4331"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90" name="Line 55"/>
                <p:cNvSpPr>
                  <a:spLocks noChangeShapeType="1"/>
                </p:cNvSpPr>
                <p:nvPr/>
              </p:nvSpPr>
              <p:spPr bwMode="auto">
                <a:xfrm>
                  <a:off x="4377"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91" name="Line 56"/>
                <p:cNvSpPr>
                  <a:spLocks noChangeShapeType="1"/>
                </p:cNvSpPr>
                <p:nvPr/>
              </p:nvSpPr>
              <p:spPr bwMode="auto">
                <a:xfrm>
                  <a:off x="4422"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92" name="Line 57"/>
                <p:cNvSpPr>
                  <a:spLocks noChangeShapeType="1"/>
                </p:cNvSpPr>
                <p:nvPr/>
              </p:nvSpPr>
              <p:spPr bwMode="auto">
                <a:xfrm>
                  <a:off x="4513"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93" name="Line 58"/>
                <p:cNvSpPr>
                  <a:spLocks noChangeShapeType="1"/>
                </p:cNvSpPr>
                <p:nvPr/>
              </p:nvSpPr>
              <p:spPr bwMode="auto">
                <a:xfrm>
                  <a:off x="4558"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94" name="Line 59"/>
                <p:cNvSpPr>
                  <a:spLocks noChangeShapeType="1"/>
                </p:cNvSpPr>
                <p:nvPr/>
              </p:nvSpPr>
              <p:spPr bwMode="auto">
                <a:xfrm>
                  <a:off x="4604"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95" name="Line 60"/>
                <p:cNvSpPr>
                  <a:spLocks noChangeShapeType="1"/>
                </p:cNvSpPr>
                <p:nvPr/>
              </p:nvSpPr>
              <p:spPr bwMode="auto">
                <a:xfrm>
                  <a:off x="4649"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96" name="Line 61"/>
                <p:cNvSpPr>
                  <a:spLocks noChangeShapeType="1"/>
                </p:cNvSpPr>
                <p:nvPr/>
              </p:nvSpPr>
              <p:spPr bwMode="auto">
                <a:xfrm>
                  <a:off x="4740"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97" name="Line 62"/>
                <p:cNvSpPr>
                  <a:spLocks noChangeShapeType="1"/>
                </p:cNvSpPr>
                <p:nvPr/>
              </p:nvSpPr>
              <p:spPr bwMode="auto">
                <a:xfrm>
                  <a:off x="4785"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98" name="Line 63"/>
                <p:cNvSpPr>
                  <a:spLocks noChangeShapeType="1"/>
                </p:cNvSpPr>
                <p:nvPr/>
              </p:nvSpPr>
              <p:spPr bwMode="auto">
                <a:xfrm>
                  <a:off x="4830"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599" name="Line 64"/>
                <p:cNvSpPr>
                  <a:spLocks noChangeShapeType="1"/>
                </p:cNvSpPr>
                <p:nvPr/>
              </p:nvSpPr>
              <p:spPr bwMode="auto">
                <a:xfrm>
                  <a:off x="4876"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00" name="Line 65"/>
                <p:cNvSpPr>
                  <a:spLocks noChangeShapeType="1"/>
                </p:cNvSpPr>
                <p:nvPr/>
              </p:nvSpPr>
              <p:spPr bwMode="auto">
                <a:xfrm>
                  <a:off x="4966"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01" name="Line 66"/>
                <p:cNvSpPr>
                  <a:spLocks noChangeShapeType="1"/>
                </p:cNvSpPr>
                <p:nvPr/>
              </p:nvSpPr>
              <p:spPr bwMode="auto">
                <a:xfrm>
                  <a:off x="5012"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02" name="Line 67"/>
                <p:cNvSpPr>
                  <a:spLocks noChangeShapeType="1"/>
                </p:cNvSpPr>
                <p:nvPr/>
              </p:nvSpPr>
              <p:spPr bwMode="auto">
                <a:xfrm>
                  <a:off x="5057"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03" name="Line 68"/>
                <p:cNvSpPr>
                  <a:spLocks noChangeShapeType="1"/>
                </p:cNvSpPr>
                <p:nvPr/>
              </p:nvSpPr>
              <p:spPr bwMode="auto">
                <a:xfrm>
                  <a:off x="5103"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04" name="Line 69"/>
                <p:cNvSpPr>
                  <a:spLocks noChangeShapeType="1"/>
                </p:cNvSpPr>
                <p:nvPr/>
              </p:nvSpPr>
              <p:spPr bwMode="auto">
                <a:xfrm>
                  <a:off x="5193"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05" name="Line 70"/>
                <p:cNvSpPr>
                  <a:spLocks noChangeShapeType="1"/>
                </p:cNvSpPr>
                <p:nvPr/>
              </p:nvSpPr>
              <p:spPr bwMode="auto">
                <a:xfrm>
                  <a:off x="5239"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06" name="Line 71"/>
                <p:cNvSpPr>
                  <a:spLocks noChangeShapeType="1"/>
                </p:cNvSpPr>
                <p:nvPr/>
              </p:nvSpPr>
              <p:spPr bwMode="auto">
                <a:xfrm>
                  <a:off x="5284"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07" name="Line 72"/>
                <p:cNvSpPr>
                  <a:spLocks noChangeShapeType="1"/>
                </p:cNvSpPr>
                <p:nvPr/>
              </p:nvSpPr>
              <p:spPr bwMode="auto">
                <a:xfrm>
                  <a:off x="5329"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08" name="Line 73"/>
                <p:cNvSpPr>
                  <a:spLocks noChangeShapeType="1"/>
                </p:cNvSpPr>
                <p:nvPr/>
              </p:nvSpPr>
              <p:spPr bwMode="auto">
                <a:xfrm>
                  <a:off x="5420"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09" name="Line 74"/>
                <p:cNvSpPr>
                  <a:spLocks noChangeShapeType="1"/>
                </p:cNvSpPr>
                <p:nvPr/>
              </p:nvSpPr>
              <p:spPr bwMode="auto">
                <a:xfrm>
                  <a:off x="5465"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10" name="Line 75"/>
                <p:cNvSpPr>
                  <a:spLocks noChangeShapeType="1"/>
                </p:cNvSpPr>
                <p:nvPr/>
              </p:nvSpPr>
              <p:spPr bwMode="auto">
                <a:xfrm>
                  <a:off x="5511"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11" name="Line 76"/>
                <p:cNvSpPr>
                  <a:spLocks noChangeShapeType="1"/>
                </p:cNvSpPr>
                <p:nvPr/>
              </p:nvSpPr>
              <p:spPr bwMode="auto">
                <a:xfrm>
                  <a:off x="5556"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12" name="Line 77"/>
                <p:cNvSpPr>
                  <a:spLocks noChangeShapeType="1"/>
                </p:cNvSpPr>
                <p:nvPr/>
              </p:nvSpPr>
              <p:spPr bwMode="auto">
                <a:xfrm>
                  <a:off x="2199"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13" name="Line 78"/>
                <p:cNvSpPr>
                  <a:spLocks noChangeShapeType="1"/>
                </p:cNvSpPr>
                <p:nvPr/>
              </p:nvSpPr>
              <p:spPr bwMode="auto">
                <a:xfrm>
                  <a:off x="2426"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14" name="Line 79"/>
                <p:cNvSpPr>
                  <a:spLocks noChangeShapeType="1"/>
                </p:cNvSpPr>
                <p:nvPr/>
              </p:nvSpPr>
              <p:spPr bwMode="auto">
                <a:xfrm>
                  <a:off x="2653"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15" name="Line 80"/>
                <p:cNvSpPr>
                  <a:spLocks noChangeShapeType="1"/>
                </p:cNvSpPr>
                <p:nvPr/>
              </p:nvSpPr>
              <p:spPr bwMode="auto">
                <a:xfrm>
                  <a:off x="2880"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16" name="Line 81"/>
                <p:cNvSpPr>
                  <a:spLocks noChangeShapeType="1"/>
                </p:cNvSpPr>
                <p:nvPr/>
              </p:nvSpPr>
              <p:spPr bwMode="auto">
                <a:xfrm>
                  <a:off x="3379" y="2614"/>
                  <a:ext cx="0" cy="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17" name="Line 82"/>
                <p:cNvSpPr>
                  <a:spLocks noChangeShapeType="1"/>
                </p:cNvSpPr>
                <p:nvPr/>
              </p:nvSpPr>
              <p:spPr bwMode="auto">
                <a:xfrm>
                  <a:off x="3107"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18" name="Line 83"/>
                <p:cNvSpPr>
                  <a:spLocks noChangeShapeType="1"/>
                </p:cNvSpPr>
                <p:nvPr/>
              </p:nvSpPr>
              <p:spPr bwMode="auto">
                <a:xfrm>
                  <a:off x="3561"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19" name="Line 84"/>
                <p:cNvSpPr>
                  <a:spLocks noChangeShapeType="1"/>
                </p:cNvSpPr>
                <p:nvPr/>
              </p:nvSpPr>
              <p:spPr bwMode="auto">
                <a:xfrm>
                  <a:off x="4015"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20" name="Line 85"/>
                <p:cNvSpPr>
                  <a:spLocks noChangeShapeType="1"/>
                </p:cNvSpPr>
                <p:nvPr/>
              </p:nvSpPr>
              <p:spPr bwMode="auto">
                <a:xfrm>
                  <a:off x="4469"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21" name="Line 86"/>
                <p:cNvSpPr>
                  <a:spLocks noChangeShapeType="1"/>
                </p:cNvSpPr>
                <p:nvPr/>
              </p:nvSpPr>
              <p:spPr bwMode="auto">
                <a:xfrm>
                  <a:off x="4923"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22" name="Line 87"/>
                <p:cNvSpPr>
                  <a:spLocks noChangeShapeType="1"/>
                </p:cNvSpPr>
                <p:nvPr/>
              </p:nvSpPr>
              <p:spPr bwMode="auto">
                <a:xfrm>
                  <a:off x="5377"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23" name="Line 88"/>
                <p:cNvSpPr>
                  <a:spLocks noChangeShapeType="1"/>
                </p:cNvSpPr>
                <p:nvPr/>
              </p:nvSpPr>
              <p:spPr bwMode="auto">
                <a:xfrm>
                  <a:off x="3334"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24" name="Line 89"/>
                <p:cNvSpPr>
                  <a:spLocks noChangeShapeType="1"/>
                </p:cNvSpPr>
                <p:nvPr/>
              </p:nvSpPr>
              <p:spPr bwMode="auto">
                <a:xfrm>
                  <a:off x="3787"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25" name="Line 90"/>
                <p:cNvSpPr>
                  <a:spLocks noChangeShapeType="1"/>
                </p:cNvSpPr>
                <p:nvPr/>
              </p:nvSpPr>
              <p:spPr bwMode="auto">
                <a:xfrm>
                  <a:off x="4240"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26" name="Line 91"/>
                <p:cNvSpPr>
                  <a:spLocks noChangeShapeType="1"/>
                </p:cNvSpPr>
                <p:nvPr/>
              </p:nvSpPr>
              <p:spPr bwMode="auto">
                <a:xfrm>
                  <a:off x="4693"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27" name="Line 92"/>
                <p:cNvSpPr>
                  <a:spLocks noChangeShapeType="1"/>
                </p:cNvSpPr>
                <p:nvPr/>
              </p:nvSpPr>
              <p:spPr bwMode="auto">
                <a:xfrm>
                  <a:off x="5146"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6628" name="Line 93"/>
                <p:cNvSpPr>
                  <a:spLocks noChangeShapeType="1"/>
                </p:cNvSpPr>
                <p:nvPr/>
              </p:nvSpPr>
              <p:spPr bwMode="auto">
                <a:xfrm>
                  <a:off x="5599" y="2614"/>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grpSp>
        </p:grpSp>
        <p:sp>
          <p:nvSpPr>
            <p:cNvPr id="106537" name="Text Box 94"/>
            <p:cNvSpPr txBox="1">
              <a:spLocks noChangeArrowheads="1"/>
            </p:cNvSpPr>
            <p:nvPr/>
          </p:nvSpPr>
          <p:spPr bwMode="auto">
            <a:xfrm>
              <a:off x="1045" y="3093"/>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000"/>
                <a:t>0</a:t>
              </a:r>
            </a:p>
          </p:txBody>
        </p:sp>
        <p:sp>
          <p:nvSpPr>
            <p:cNvPr id="106538" name="Text Box 95"/>
            <p:cNvSpPr txBox="1">
              <a:spLocks noChangeArrowheads="1"/>
            </p:cNvSpPr>
            <p:nvPr/>
          </p:nvSpPr>
          <p:spPr bwMode="auto">
            <a:xfrm>
              <a:off x="1498" y="3093"/>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000"/>
                <a:t>1</a:t>
              </a:r>
            </a:p>
          </p:txBody>
        </p:sp>
        <p:sp>
          <p:nvSpPr>
            <p:cNvPr id="106539" name="Text Box 96"/>
            <p:cNvSpPr txBox="1">
              <a:spLocks noChangeArrowheads="1"/>
            </p:cNvSpPr>
            <p:nvPr/>
          </p:nvSpPr>
          <p:spPr bwMode="auto">
            <a:xfrm>
              <a:off x="1952" y="3086"/>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000"/>
                <a:t>2</a:t>
              </a:r>
            </a:p>
          </p:txBody>
        </p:sp>
        <p:sp>
          <p:nvSpPr>
            <p:cNvPr id="106540" name="Text Box 97"/>
            <p:cNvSpPr txBox="1">
              <a:spLocks noChangeArrowheads="1"/>
            </p:cNvSpPr>
            <p:nvPr/>
          </p:nvSpPr>
          <p:spPr bwMode="auto">
            <a:xfrm>
              <a:off x="2406" y="3093"/>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000"/>
                <a:t>3</a:t>
              </a:r>
            </a:p>
          </p:txBody>
        </p:sp>
        <p:sp>
          <p:nvSpPr>
            <p:cNvPr id="106541" name="Text Box 98"/>
            <p:cNvSpPr txBox="1">
              <a:spLocks noChangeArrowheads="1"/>
            </p:cNvSpPr>
            <p:nvPr/>
          </p:nvSpPr>
          <p:spPr bwMode="auto">
            <a:xfrm>
              <a:off x="2859" y="3093"/>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000"/>
                <a:t>4</a:t>
              </a:r>
            </a:p>
          </p:txBody>
        </p:sp>
        <p:sp>
          <p:nvSpPr>
            <p:cNvPr id="106542" name="Text Box 99"/>
            <p:cNvSpPr txBox="1">
              <a:spLocks noChangeArrowheads="1"/>
            </p:cNvSpPr>
            <p:nvPr/>
          </p:nvSpPr>
          <p:spPr bwMode="auto">
            <a:xfrm>
              <a:off x="3306" y="3093"/>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000"/>
                <a:t>5</a:t>
              </a:r>
            </a:p>
          </p:txBody>
        </p:sp>
        <p:sp>
          <p:nvSpPr>
            <p:cNvPr id="106543" name="Text Box 100"/>
            <p:cNvSpPr txBox="1">
              <a:spLocks noChangeArrowheads="1"/>
            </p:cNvSpPr>
            <p:nvPr/>
          </p:nvSpPr>
          <p:spPr bwMode="auto">
            <a:xfrm>
              <a:off x="3759" y="3093"/>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000"/>
                <a:t>6</a:t>
              </a:r>
            </a:p>
          </p:txBody>
        </p:sp>
        <p:sp>
          <p:nvSpPr>
            <p:cNvPr id="106544" name="Text Box 101"/>
            <p:cNvSpPr txBox="1">
              <a:spLocks noChangeArrowheads="1"/>
            </p:cNvSpPr>
            <p:nvPr/>
          </p:nvSpPr>
          <p:spPr bwMode="auto">
            <a:xfrm>
              <a:off x="4216" y="3093"/>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000"/>
                <a:t>7</a:t>
              </a:r>
            </a:p>
          </p:txBody>
        </p:sp>
        <p:sp>
          <p:nvSpPr>
            <p:cNvPr id="106545" name="Text Box 102"/>
            <p:cNvSpPr txBox="1">
              <a:spLocks noChangeArrowheads="1"/>
            </p:cNvSpPr>
            <p:nvPr/>
          </p:nvSpPr>
          <p:spPr bwMode="auto">
            <a:xfrm>
              <a:off x="4668" y="3093"/>
              <a:ext cx="44"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000"/>
                <a:t>8</a:t>
              </a:r>
            </a:p>
          </p:txBody>
        </p:sp>
      </p:grpSp>
      <p:sp>
        <p:nvSpPr>
          <p:cNvPr id="168039" name="Oval 103"/>
          <p:cNvSpPr>
            <a:spLocks noChangeArrowheads="1"/>
          </p:cNvSpPr>
          <p:nvPr/>
        </p:nvSpPr>
        <p:spPr bwMode="auto">
          <a:xfrm>
            <a:off x="1730375" y="1316038"/>
            <a:ext cx="1346200" cy="1346200"/>
          </a:xfrm>
          <a:prstGeom prst="ellipse">
            <a:avLst/>
          </a:prstGeom>
          <a:gradFill rotWithShape="1">
            <a:gsLst>
              <a:gs pos="0">
                <a:schemeClr val="bg1"/>
              </a:gs>
              <a:gs pos="100000">
                <a:srgbClr val="3366FF"/>
              </a:gs>
            </a:gsLst>
            <a:path path="shape">
              <a:fillToRect l="50000" t="50000" r="50000" b="50000"/>
            </a:path>
          </a:gradFill>
          <a:ln w="9525">
            <a:solidFill>
              <a:schemeClr val="tx1"/>
            </a:solidFill>
            <a:round/>
            <a:headEnd/>
            <a:tailEnd/>
          </a:ln>
        </p:spPr>
        <p:txBody>
          <a:bodyPr wrap="none" anchor="ctr"/>
          <a:lstStyle/>
          <a:p>
            <a:endParaRPr lang="es-ES"/>
          </a:p>
        </p:txBody>
      </p:sp>
      <p:sp>
        <p:nvSpPr>
          <p:cNvPr id="168040" name="Oval 104"/>
          <p:cNvSpPr>
            <a:spLocks noChangeArrowheads="1"/>
          </p:cNvSpPr>
          <p:nvPr/>
        </p:nvSpPr>
        <p:spPr bwMode="auto">
          <a:xfrm>
            <a:off x="6369050" y="1601788"/>
            <a:ext cx="771525" cy="771525"/>
          </a:xfrm>
          <a:prstGeom prst="ellipse">
            <a:avLst/>
          </a:prstGeom>
          <a:gradFill rotWithShape="1">
            <a:gsLst>
              <a:gs pos="0">
                <a:schemeClr val="bg1"/>
              </a:gs>
              <a:gs pos="100000">
                <a:srgbClr val="3366FF"/>
              </a:gs>
            </a:gsLst>
            <a:path path="shape">
              <a:fillToRect l="50000" t="50000" r="50000" b="50000"/>
            </a:path>
          </a:gradFill>
          <a:ln w="9525">
            <a:solidFill>
              <a:schemeClr val="tx1"/>
            </a:solidFill>
            <a:round/>
            <a:headEnd/>
            <a:tailEnd/>
          </a:ln>
        </p:spPr>
        <p:txBody>
          <a:bodyPr wrap="none" anchor="ctr"/>
          <a:lstStyle/>
          <a:p>
            <a:endParaRPr lang="es-ES"/>
          </a:p>
        </p:txBody>
      </p:sp>
      <p:sp>
        <p:nvSpPr>
          <p:cNvPr id="168041" name="Text Box 105"/>
          <p:cNvSpPr txBox="1">
            <a:spLocks noChangeArrowheads="1"/>
          </p:cNvSpPr>
          <p:nvPr/>
        </p:nvSpPr>
        <p:spPr bwMode="auto">
          <a:xfrm>
            <a:off x="1685925" y="4338638"/>
            <a:ext cx="5476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F</a:t>
            </a:r>
            <a:r>
              <a:rPr lang="eu-ES" sz="1800" baseline="-25000"/>
              <a:t>2,1</a:t>
            </a:r>
            <a:r>
              <a:rPr lang="eu-ES" sz="1800"/>
              <a:t> =</a:t>
            </a:r>
            <a:endParaRPr lang="eu-ES" sz="1800" i="1"/>
          </a:p>
        </p:txBody>
      </p:sp>
      <p:sp>
        <p:nvSpPr>
          <p:cNvPr id="168042" name="Line 106"/>
          <p:cNvSpPr>
            <a:spLocks noChangeShapeType="1"/>
          </p:cNvSpPr>
          <p:nvPr/>
        </p:nvSpPr>
        <p:spPr bwMode="auto">
          <a:xfrm>
            <a:off x="2401888" y="1985963"/>
            <a:ext cx="1909762"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68043" name="Line 107"/>
          <p:cNvSpPr>
            <a:spLocks noChangeShapeType="1"/>
          </p:cNvSpPr>
          <p:nvPr/>
        </p:nvSpPr>
        <p:spPr bwMode="auto">
          <a:xfrm flipH="1">
            <a:off x="4830763" y="1984375"/>
            <a:ext cx="1909762"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68044" name="Text Box 108"/>
          <p:cNvSpPr txBox="1">
            <a:spLocks noChangeArrowheads="1"/>
          </p:cNvSpPr>
          <p:nvPr/>
        </p:nvSpPr>
        <p:spPr bwMode="auto">
          <a:xfrm>
            <a:off x="5356225" y="4351338"/>
            <a:ext cx="5476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F</a:t>
            </a:r>
            <a:r>
              <a:rPr lang="eu-ES" sz="1800" baseline="-25000"/>
              <a:t>1,2</a:t>
            </a:r>
            <a:r>
              <a:rPr lang="eu-ES" sz="1800"/>
              <a:t> =</a:t>
            </a:r>
            <a:endParaRPr lang="eu-ES" sz="1800" i="1"/>
          </a:p>
        </p:txBody>
      </p:sp>
      <p:sp>
        <p:nvSpPr>
          <p:cNvPr id="168045" name="Text Box 109"/>
          <p:cNvSpPr txBox="1">
            <a:spLocks noChangeArrowheads="1"/>
          </p:cNvSpPr>
          <p:nvPr/>
        </p:nvSpPr>
        <p:spPr bwMode="auto">
          <a:xfrm>
            <a:off x="1511300" y="13001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m</a:t>
            </a:r>
            <a:r>
              <a:rPr lang="eu-ES" baseline="-25000"/>
              <a:t>1</a:t>
            </a:r>
            <a:endParaRPr lang="eu-ES" i="1"/>
          </a:p>
        </p:txBody>
      </p:sp>
      <p:sp>
        <p:nvSpPr>
          <p:cNvPr id="168046" name="Text Box 110"/>
          <p:cNvSpPr txBox="1">
            <a:spLocks noChangeArrowheads="1"/>
          </p:cNvSpPr>
          <p:nvPr/>
        </p:nvSpPr>
        <p:spPr bwMode="auto">
          <a:xfrm>
            <a:off x="7131050" y="13668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m</a:t>
            </a:r>
            <a:r>
              <a:rPr lang="eu-ES" baseline="-25000"/>
              <a:t>2</a:t>
            </a:r>
            <a:endParaRPr lang="eu-ES" i="1"/>
          </a:p>
        </p:txBody>
      </p:sp>
      <p:sp>
        <p:nvSpPr>
          <p:cNvPr id="168047" name="Text Box 111"/>
          <p:cNvSpPr txBox="1">
            <a:spLocks noChangeArrowheads="1"/>
          </p:cNvSpPr>
          <p:nvPr/>
        </p:nvSpPr>
        <p:spPr bwMode="auto">
          <a:xfrm>
            <a:off x="4498975" y="3000375"/>
            <a:ext cx="1698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d</a:t>
            </a:r>
            <a:r>
              <a:rPr lang="eu-ES" sz="1800" baseline="30000"/>
              <a:t> </a:t>
            </a:r>
            <a:endParaRPr lang="eu-ES" sz="1800" i="1" baseline="30000"/>
          </a:p>
        </p:txBody>
      </p:sp>
      <p:sp>
        <p:nvSpPr>
          <p:cNvPr id="168048" name="Text Box 112"/>
          <p:cNvSpPr txBox="1">
            <a:spLocks noChangeArrowheads="1"/>
          </p:cNvSpPr>
          <p:nvPr/>
        </p:nvSpPr>
        <p:spPr bwMode="auto">
          <a:xfrm>
            <a:off x="3436938" y="2087563"/>
            <a:ext cx="3508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F</a:t>
            </a:r>
            <a:r>
              <a:rPr lang="eu-ES" sz="1800" baseline="-25000"/>
              <a:t>2,1</a:t>
            </a:r>
            <a:endParaRPr lang="eu-ES" sz="1800" i="1"/>
          </a:p>
        </p:txBody>
      </p:sp>
      <p:sp>
        <p:nvSpPr>
          <p:cNvPr id="168049" name="Text Box 113"/>
          <p:cNvSpPr txBox="1">
            <a:spLocks noChangeArrowheads="1"/>
          </p:cNvSpPr>
          <p:nvPr/>
        </p:nvSpPr>
        <p:spPr bwMode="auto">
          <a:xfrm>
            <a:off x="5389563" y="2087563"/>
            <a:ext cx="3508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F</a:t>
            </a:r>
            <a:r>
              <a:rPr lang="eu-ES" sz="1800" baseline="-25000"/>
              <a:t>1,2</a:t>
            </a:r>
            <a:endParaRPr lang="eu-ES" sz="1800" i="1"/>
          </a:p>
        </p:txBody>
      </p:sp>
      <p:sp>
        <p:nvSpPr>
          <p:cNvPr id="168050" name="Line 114"/>
          <p:cNvSpPr>
            <a:spLocks noChangeShapeType="1"/>
          </p:cNvSpPr>
          <p:nvPr/>
        </p:nvSpPr>
        <p:spPr bwMode="auto">
          <a:xfrm>
            <a:off x="2408238" y="1795463"/>
            <a:ext cx="0" cy="1727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68051" name="Line 115"/>
          <p:cNvSpPr>
            <a:spLocks noChangeShapeType="1"/>
          </p:cNvSpPr>
          <p:nvPr/>
        </p:nvSpPr>
        <p:spPr bwMode="auto">
          <a:xfrm>
            <a:off x="6754813" y="1795463"/>
            <a:ext cx="0" cy="1727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68052" name="Text Box 116"/>
          <p:cNvSpPr txBox="1">
            <a:spLocks noChangeArrowheads="1"/>
          </p:cNvSpPr>
          <p:nvPr/>
        </p:nvSpPr>
        <p:spPr bwMode="auto">
          <a:xfrm>
            <a:off x="2906713" y="4098925"/>
            <a:ext cx="7191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m</a:t>
            </a:r>
            <a:r>
              <a:rPr lang="eu-ES" sz="1800" baseline="-25000"/>
              <a:t>1 </a:t>
            </a:r>
            <a:r>
              <a:rPr lang="eu-ES" sz="1800"/>
              <a:t>· </a:t>
            </a:r>
            <a:r>
              <a:rPr lang="eu-ES" sz="1800" i="1"/>
              <a:t>m</a:t>
            </a:r>
            <a:r>
              <a:rPr lang="eu-ES" sz="1800" baseline="-25000"/>
              <a:t>2</a:t>
            </a:r>
            <a:endParaRPr lang="eu-ES" sz="1800" i="1"/>
          </a:p>
        </p:txBody>
      </p:sp>
      <p:grpSp>
        <p:nvGrpSpPr>
          <p:cNvPr id="5" name="Group 117"/>
          <p:cNvGrpSpPr>
            <a:grpSpLocks/>
          </p:cNvGrpSpPr>
          <p:nvPr/>
        </p:nvGrpSpPr>
        <p:grpSpPr bwMode="auto">
          <a:xfrm>
            <a:off x="3132138" y="4608513"/>
            <a:ext cx="303212" cy="244475"/>
            <a:chOff x="3596" y="2663"/>
            <a:chExt cx="191" cy="154"/>
          </a:xfrm>
        </p:grpSpPr>
        <p:sp>
          <p:nvSpPr>
            <p:cNvPr id="106534" name="Text Box 118"/>
            <p:cNvSpPr txBox="1">
              <a:spLocks noChangeArrowheads="1"/>
            </p:cNvSpPr>
            <p:nvPr/>
          </p:nvSpPr>
          <p:spPr bwMode="auto">
            <a:xfrm>
              <a:off x="3596" y="2663"/>
              <a:ext cx="9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d</a:t>
              </a:r>
              <a:r>
                <a:rPr lang="eu-ES" baseline="30000"/>
                <a:t> </a:t>
              </a:r>
              <a:endParaRPr lang="eu-ES" i="1" baseline="30000"/>
            </a:p>
          </p:txBody>
        </p:sp>
        <p:sp>
          <p:nvSpPr>
            <p:cNvPr id="106535" name="Text Box 119"/>
            <p:cNvSpPr txBox="1">
              <a:spLocks noChangeArrowheads="1"/>
            </p:cNvSpPr>
            <p:nvPr/>
          </p:nvSpPr>
          <p:spPr bwMode="auto">
            <a:xfrm>
              <a:off x="3684" y="2669"/>
              <a:ext cx="103"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aseline="30000"/>
                <a:t>2 </a:t>
              </a:r>
              <a:endParaRPr lang="eu-ES" sz="1800" i="1" baseline="30000"/>
            </a:p>
          </p:txBody>
        </p:sp>
      </p:grpSp>
      <p:sp>
        <p:nvSpPr>
          <p:cNvPr id="168056" name="Line 120"/>
          <p:cNvSpPr>
            <a:spLocks noChangeShapeType="1"/>
          </p:cNvSpPr>
          <p:nvPr/>
        </p:nvSpPr>
        <p:spPr bwMode="auto">
          <a:xfrm>
            <a:off x="2662238" y="4491038"/>
            <a:ext cx="12080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8057" name="Text Box 121"/>
          <p:cNvSpPr txBox="1">
            <a:spLocks noChangeArrowheads="1"/>
          </p:cNvSpPr>
          <p:nvPr/>
        </p:nvSpPr>
        <p:spPr bwMode="auto">
          <a:xfrm>
            <a:off x="6535738" y="4102100"/>
            <a:ext cx="7191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m</a:t>
            </a:r>
            <a:r>
              <a:rPr lang="eu-ES" sz="1800" baseline="-25000"/>
              <a:t>1 </a:t>
            </a:r>
            <a:r>
              <a:rPr lang="eu-ES" sz="1800"/>
              <a:t>· </a:t>
            </a:r>
            <a:r>
              <a:rPr lang="eu-ES" sz="1800" i="1"/>
              <a:t>m</a:t>
            </a:r>
            <a:r>
              <a:rPr lang="eu-ES" sz="1800" baseline="-25000"/>
              <a:t>2</a:t>
            </a:r>
            <a:endParaRPr lang="eu-ES" sz="1800" i="1"/>
          </a:p>
        </p:txBody>
      </p:sp>
      <p:grpSp>
        <p:nvGrpSpPr>
          <p:cNvPr id="6" name="Group 122"/>
          <p:cNvGrpSpPr>
            <a:grpSpLocks/>
          </p:cNvGrpSpPr>
          <p:nvPr/>
        </p:nvGrpSpPr>
        <p:grpSpPr bwMode="auto">
          <a:xfrm>
            <a:off x="6761163" y="4611688"/>
            <a:ext cx="303212" cy="244475"/>
            <a:chOff x="3596" y="2663"/>
            <a:chExt cx="191" cy="154"/>
          </a:xfrm>
        </p:grpSpPr>
        <p:sp>
          <p:nvSpPr>
            <p:cNvPr id="106532" name="Text Box 123"/>
            <p:cNvSpPr txBox="1">
              <a:spLocks noChangeArrowheads="1"/>
            </p:cNvSpPr>
            <p:nvPr/>
          </p:nvSpPr>
          <p:spPr bwMode="auto">
            <a:xfrm>
              <a:off x="3596" y="2663"/>
              <a:ext cx="9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d</a:t>
              </a:r>
              <a:r>
                <a:rPr lang="eu-ES" baseline="30000"/>
                <a:t> </a:t>
              </a:r>
              <a:endParaRPr lang="eu-ES" i="1" baseline="30000"/>
            </a:p>
          </p:txBody>
        </p:sp>
        <p:sp>
          <p:nvSpPr>
            <p:cNvPr id="106533" name="Text Box 124"/>
            <p:cNvSpPr txBox="1">
              <a:spLocks noChangeArrowheads="1"/>
            </p:cNvSpPr>
            <p:nvPr/>
          </p:nvSpPr>
          <p:spPr bwMode="auto">
            <a:xfrm>
              <a:off x="3684" y="2669"/>
              <a:ext cx="103"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3600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aseline="30000"/>
                <a:t>2 </a:t>
              </a:r>
              <a:endParaRPr lang="eu-ES" sz="1800" i="1" baseline="30000"/>
            </a:p>
          </p:txBody>
        </p:sp>
      </p:grpSp>
      <p:sp>
        <p:nvSpPr>
          <p:cNvPr id="168061" name="Line 125"/>
          <p:cNvSpPr>
            <a:spLocks noChangeShapeType="1"/>
          </p:cNvSpPr>
          <p:nvPr/>
        </p:nvSpPr>
        <p:spPr bwMode="auto">
          <a:xfrm>
            <a:off x="6291263" y="4494213"/>
            <a:ext cx="12080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8062" name="Text Box 126"/>
          <p:cNvSpPr txBox="1">
            <a:spLocks noChangeArrowheads="1"/>
          </p:cNvSpPr>
          <p:nvPr/>
        </p:nvSpPr>
        <p:spPr bwMode="auto">
          <a:xfrm>
            <a:off x="2235200" y="4292600"/>
            <a:ext cx="361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G</a:t>
            </a:r>
          </a:p>
        </p:txBody>
      </p:sp>
      <p:sp>
        <p:nvSpPr>
          <p:cNvPr id="168063" name="Text Box 127"/>
          <p:cNvSpPr txBox="1">
            <a:spLocks noChangeArrowheads="1"/>
          </p:cNvSpPr>
          <p:nvPr/>
        </p:nvSpPr>
        <p:spPr bwMode="auto">
          <a:xfrm>
            <a:off x="5916613" y="4292600"/>
            <a:ext cx="361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G</a:t>
            </a:r>
          </a:p>
        </p:txBody>
      </p:sp>
      <p:sp>
        <p:nvSpPr>
          <p:cNvPr id="168064" name="Line 128"/>
          <p:cNvSpPr>
            <a:spLocks noChangeShapeType="1"/>
          </p:cNvSpPr>
          <p:nvPr/>
        </p:nvSpPr>
        <p:spPr bwMode="auto">
          <a:xfrm>
            <a:off x="2417763" y="3413125"/>
            <a:ext cx="4338637"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168065" name="Text Box 129"/>
          <p:cNvSpPr txBox="1">
            <a:spLocks noChangeArrowheads="1"/>
          </p:cNvSpPr>
          <p:nvPr/>
        </p:nvSpPr>
        <p:spPr bwMode="auto">
          <a:xfrm>
            <a:off x="995363" y="1863725"/>
            <a:ext cx="6889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a:t>cuerpo 1</a:t>
            </a:r>
          </a:p>
        </p:txBody>
      </p:sp>
      <p:sp>
        <p:nvSpPr>
          <p:cNvPr id="168066" name="Text Box 130"/>
          <p:cNvSpPr txBox="1">
            <a:spLocks noChangeArrowheads="1"/>
          </p:cNvSpPr>
          <p:nvPr/>
        </p:nvSpPr>
        <p:spPr bwMode="auto">
          <a:xfrm>
            <a:off x="7348538" y="1862138"/>
            <a:ext cx="6889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a:t>cuerpo 2</a:t>
            </a:r>
          </a:p>
        </p:txBody>
      </p:sp>
      <p:sp>
        <p:nvSpPr>
          <p:cNvPr id="106531" name="Text Box 131"/>
          <p:cNvSpPr txBox="1">
            <a:spLocks noChangeArrowheads="1"/>
          </p:cNvSpPr>
          <p:nvPr/>
        </p:nvSpPr>
        <p:spPr bwMode="auto">
          <a:xfrm>
            <a:off x="2315370" y="752475"/>
            <a:ext cx="6088062" cy="406400"/>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a:solidFill>
                  <a:srgbClr val="3333CC"/>
                </a:solidFill>
                <a:hlinkClick r:id="rId3" action="ppaction://hlinkpres?slideindex=1&amp;slidetitle=CAMPO GRAVITATORIO"/>
              </a:rPr>
              <a:t>Grabitazio Unibertsalaren legea: Newtonen legea</a:t>
            </a:r>
            <a:endParaRPr lang="eu-ES" sz="2000" b="1">
              <a:solidFill>
                <a:srgbClr val="3333CC"/>
              </a:solidFill>
            </a:endParaRPr>
          </a:p>
        </p:txBody>
      </p:sp>
      <p:pic>
        <p:nvPicPr>
          <p:cNvPr id="134"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6"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80056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7941"/>
                                        </p:tgtEl>
                                        <p:attrNameLst>
                                          <p:attrName>style.visibility</p:attrName>
                                        </p:attrNameLst>
                                      </p:cBhvr>
                                      <p:to>
                                        <p:strVal val="visible"/>
                                      </p:to>
                                    </p:set>
                                    <p:animEffect transition="in" filter="wipe(up)">
                                      <p:cBhvr>
                                        <p:cTn id="7" dur="1000"/>
                                        <p:tgtEl>
                                          <p:spTgt spid="1679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8039"/>
                                        </p:tgtEl>
                                        <p:attrNameLst>
                                          <p:attrName>style.visibility</p:attrName>
                                        </p:attrNameLst>
                                      </p:cBhvr>
                                      <p:to>
                                        <p:strVal val="visible"/>
                                      </p:to>
                                    </p:set>
                                    <p:animEffect transition="in" filter="fade">
                                      <p:cBhvr>
                                        <p:cTn id="12" dur="1000"/>
                                        <p:tgtEl>
                                          <p:spTgt spid="16803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68040"/>
                                        </p:tgtEl>
                                        <p:attrNameLst>
                                          <p:attrName>style.visibility</p:attrName>
                                        </p:attrNameLst>
                                      </p:cBhvr>
                                      <p:to>
                                        <p:strVal val="visible"/>
                                      </p:to>
                                    </p:set>
                                    <p:animEffect transition="in" filter="fade">
                                      <p:cBhvr>
                                        <p:cTn id="15" dur="1000"/>
                                        <p:tgtEl>
                                          <p:spTgt spid="168040"/>
                                        </p:tgtEl>
                                      </p:cBhvr>
                                    </p:animEffect>
                                  </p:childTnLst>
                                </p:cTn>
                              </p:par>
                            </p:childTnLst>
                          </p:cTn>
                        </p:par>
                        <p:par>
                          <p:cTn id="16" fill="hold" nodeType="afterGroup">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168065"/>
                                        </p:tgtEl>
                                        <p:attrNameLst>
                                          <p:attrName>style.visibility</p:attrName>
                                        </p:attrNameLst>
                                      </p:cBhvr>
                                      <p:to>
                                        <p:strVal val="visible"/>
                                      </p:to>
                                    </p:set>
                                    <p:animEffect transition="in" filter="fade">
                                      <p:cBhvr>
                                        <p:cTn id="19" dur="1000"/>
                                        <p:tgtEl>
                                          <p:spTgt spid="16806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68066"/>
                                        </p:tgtEl>
                                        <p:attrNameLst>
                                          <p:attrName>style.visibility</p:attrName>
                                        </p:attrNameLst>
                                      </p:cBhvr>
                                      <p:to>
                                        <p:strVal val="visible"/>
                                      </p:to>
                                    </p:set>
                                    <p:animEffect transition="in" filter="fade">
                                      <p:cBhvr>
                                        <p:cTn id="22" dur="1000"/>
                                        <p:tgtEl>
                                          <p:spTgt spid="168066"/>
                                        </p:tgtEl>
                                      </p:cBhvr>
                                    </p:animEffect>
                                  </p:childTnLst>
                                </p:cTn>
                              </p:par>
                            </p:childTnLst>
                          </p:cTn>
                        </p:par>
                        <p:par>
                          <p:cTn id="23" fill="hold" nodeType="afterGroup">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68045"/>
                                        </p:tgtEl>
                                        <p:attrNameLst>
                                          <p:attrName>style.visibility</p:attrName>
                                        </p:attrNameLst>
                                      </p:cBhvr>
                                      <p:to>
                                        <p:strVal val="visible"/>
                                      </p:to>
                                    </p:set>
                                    <p:animEffect transition="in" filter="fade">
                                      <p:cBhvr>
                                        <p:cTn id="26" dur="1000"/>
                                        <p:tgtEl>
                                          <p:spTgt spid="16804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68046"/>
                                        </p:tgtEl>
                                        <p:attrNameLst>
                                          <p:attrName>style.visibility</p:attrName>
                                        </p:attrNameLst>
                                      </p:cBhvr>
                                      <p:to>
                                        <p:strVal val="visible"/>
                                      </p:to>
                                    </p:set>
                                    <p:animEffect transition="in" filter="fade">
                                      <p:cBhvr>
                                        <p:cTn id="29" dur="1000"/>
                                        <p:tgtEl>
                                          <p:spTgt spid="168046"/>
                                        </p:tgtEl>
                                      </p:cBhvr>
                                    </p:animEffect>
                                  </p:childTnLst>
                                </p:cTn>
                              </p:par>
                            </p:childTnLst>
                          </p:cTn>
                        </p:par>
                        <p:par>
                          <p:cTn id="30" fill="hold" nodeType="afterGroup">
                            <p:stCondLst>
                              <p:cond delay="3000"/>
                            </p:stCondLst>
                            <p:childTnLst>
                              <p:par>
                                <p:cTn id="31" presetID="1" presetClass="entr" presetSubtype="0" fill="hold" grpId="0" nodeType="afterEffect">
                                  <p:stCondLst>
                                    <p:cond delay="0"/>
                                  </p:stCondLst>
                                  <p:childTnLst>
                                    <p:set>
                                      <p:cBhvr>
                                        <p:cTn id="32" dur="1" fill="hold">
                                          <p:stCondLst>
                                            <p:cond delay="0"/>
                                          </p:stCondLst>
                                        </p:cTn>
                                        <p:tgtEl>
                                          <p:spTgt spid="16805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8050"/>
                                        </p:tgtEl>
                                        <p:attrNameLst>
                                          <p:attrName>style.visibility</p:attrName>
                                        </p:attrNameLst>
                                      </p:cBhvr>
                                      <p:to>
                                        <p:strVal val="visible"/>
                                      </p:to>
                                    </p:set>
                                  </p:childTnLst>
                                </p:cTn>
                              </p:par>
                            </p:childTnLst>
                          </p:cTn>
                        </p:par>
                        <p:par>
                          <p:cTn id="35" fill="hold" nodeType="afterGroup">
                            <p:stCondLst>
                              <p:cond delay="3000"/>
                            </p:stCondLst>
                            <p:childTnLst>
                              <p:par>
                                <p:cTn id="36" presetID="2" presetClass="entr" presetSubtype="4" fill="hold" nodeType="after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additive="base">
                                        <p:cTn id="38" dur="1000" fill="hold"/>
                                        <p:tgtEl>
                                          <p:spTgt spid="2"/>
                                        </p:tgtEl>
                                        <p:attrNameLst>
                                          <p:attrName>ppt_x</p:attrName>
                                        </p:attrNameLst>
                                      </p:cBhvr>
                                      <p:tavLst>
                                        <p:tav tm="0">
                                          <p:val>
                                            <p:strVal val="#ppt_x"/>
                                          </p:val>
                                        </p:tav>
                                        <p:tav tm="100000">
                                          <p:val>
                                            <p:strVal val="#ppt_x"/>
                                          </p:val>
                                        </p:tav>
                                      </p:tavLst>
                                    </p:anim>
                                    <p:anim calcmode="lin" valueType="num">
                                      <p:cBhvr additive="base">
                                        <p:cTn id="39" dur="1000" fill="hold"/>
                                        <p:tgtEl>
                                          <p:spTgt spid="2"/>
                                        </p:tgtEl>
                                        <p:attrNameLst>
                                          <p:attrName>ppt_y</p:attrName>
                                        </p:attrNameLst>
                                      </p:cBhvr>
                                      <p:tavLst>
                                        <p:tav tm="0">
                                          <p:val>
                                            <p:strVal val="1+#ppt_h/2"/>
                                          </p:val>
                                        </p:tav>
                                        <p:tav tm="100000">
                                          <p:val>
                                            <p:strVal val="#ppt_y"/>
                                          </p:val>
                                        </p:tav>
                                      </p:tavLst>
                                    </p:anim>
                                  </p:childTnLst>
                                </p:cTn>
                              </p:par>
                            </p:childTnLst>
                          </p:cTn>
                        </p:par>
                        <p:par>
                          <p:cTn id="40" fill="hold" nodeType="afterGroup">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168064"/>
                                        </p:tgtEl>
                                        <p:attrNameLst>
                                          <p:attrName>style.visibility</p:attrName>
                                        </p:attrNameLst>
                                      </p:cBhvr>
                                      <p:to>
                                        <p:strVal val="visible"/>
                                      </p:to>
                                    </p:set>
                                    <p:animEffect transition="in" filter="fade">
                                      <p:cBhvr>
                                        <p:cTn id="43" dur="1000"/>
                                        <p:tgtEl>
                                          <p:spTgt spid="16806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68047"/>
                                        </p:tgtEl>
                                        <p:attrNameLst>
                                          <p:attrName>style.visibility</p:attrName>
                                        </p:attrNameLst>
                                      </p:cBhvr>
                                      <p:to>
                                        <p:strVal val="visible"/>
                                      </p:to>
                                    </p:set>
                                    <p:animEffect transition="in" filter="fade">
                                      <p:cBhvr>
                                        <p:cTn id="46" dur="2000"/>
                                        <p:tgtEl>
                                          <p:spTgt spid="168047"/>
                                        </p:tgtEl>
                                      </p:cBhvr>
                                    </p:animEffect>
                                  </p:childTnLst>
                                </p:cTn>
                              </p:par>
                            </p:childTnLst>
                          </p:cTn>
                        </p:par>
                        <p:par>
                          <p:cTn id="47" fill="hold" nodeType="afterGroup">
                            <p:stCondLst>
                              <p:cond delay="6000"/>
                            </p:stCondLst>
                            <p:childTnLst>
                              <p:par>
                                <p:cTn id="48" presetID="2" presetClass="exit" presetSubtype="4" fill="hold" nodeType="afterEffect">
                                  <p:stCondLst>
                                    <p:cond delay="0"/>
                                  </p:stCondLst>
                                  <p:childTnLst>
                                    <p:anim calcmode="lin" valueType="num">
                                      <p:cBhvr additive="base">
                                        <p:cTn id="49" dur="500"/>
                                        <p:tgtEl>
                                          <p:spTgt spid="2"/>
                                        </p:tgtEl>
                                        <p:attrNameLst>
                                          <p:attrName>ppt_x</p:attrName>
                                        </p:attrNameLst>
                                      </p:cBhvr>
                                      <p:tavLst>
                                        <p:tav tm="0">
                                          <p:val>
                                            <p:strVal val="ppt_x"/>
                                          </p:val>
                                        </p:tav>
                                        <p:tav tm="100000">
                                          <p:val>
                                            <p:strVal val="ppt_x"/>
                                          </p:val>
                                        </p:tav>
                                      </p:tavLst>
                                    </p:anim>
                                    <p:anim calcmode="lin" valueType="num">
                                      <p:cBhvr additive="base">
                                        <p:cTn id="50" dur="500"/>
                                        <p:tgtEl>
                                          <p:spTgt spid="2"/>
                                        </p:tgtEl>
                                        <p:attrNameLst>
                                          <p:attrName>ppt_y</p:attrName>
                                        </p:attrNameLst>
                                      </p:cBhvr>
                                      <p:tavLst>
                                        <p:tav tm="0">
                                          <p:val>
                                            <p:strVal val="ppt_y"/>
                                          </p:val>
                                        </p:tav>
                                        <p:tav tm="100000">
                                          <p:val>
                                            <p:strVal val="1+ppt_h/2"/>
                                          </p:val>
                                        </p:tav>
                                      </p:tavLst>
                                    </p:anim>
                                    <p:set>
                                      <p:cBhvr>
                                        <p:cTn id="51" dur="1" fill="hold">
                                          <p:stCondLst>
                                            <p:cond delay="499"/>
                                          </p:stCondLst>
                                        </p:cTn>
                                        <p:tgtEl>
                                          <p:spTgt spid="2"/>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xit" presetSubtype="0" fill="hold" grpId="1" nodeType="clickEffect">
                                  <p:stCondLst>
                                    <p:cond delay="0"/>
                                  </p:stCondLst>
                                  <p:childTnLst>
                                    <p:animEffect transition="out" filter="fade">
                                      <p:cBhvr>
                                        <p:cTn id="55" dur="1000"/>
                                        <p:tgtEl>
                                          <p:spTgt spid="167941"/>
                                        </p:tgtEl>
                                      </p:cBhvr>
                                    </p:animEffect>
                                    <p:set>
                                      <p:cBhvr>
                                        <p:cTn id="56" dur="1" fill="hold">
                                          <p:stCondLst>
                                            <p:cond delay="999"/>
                                          </p:stCondLst>
                                        </p:cTn>
                                        <p:tgtEl>
                                          <p:spTgt spid="167941"/>
                                        </p:tgtEl>
                                        <p:attrNameLst>
                                          <p:attrName>style.visibility</p:attrName>
                                        </p:attrNameLst>
                                      </p:cBhvr>
                                      <p:to>
                                        <p:strVal val="hidden"/>
                                      </p:to>
                                    </p:set>
                                  </p:childTnLst>
                                </p:cTn>
                              </p:par>
                            </p:childTnLst>
                          </p:cTn>
                        </p:par>
                        <p:par>
                          <p:cTn id="57" fill="hold" nodeType="afterGroup">
                            <p:stCondLst>
                              <p:cond delay="1000"/>
                            </p:stCondLst>
                            <p:childTnLst>
                              <p:par>
                                <p:cTn id="58" presetID="22" presetClass="entr" presetSubtype="1" fill="hold" grpId="0" nodeType="afterEffect">
                                  <p:stCondLst>
                                    <p:cond delay="0"/>
                                  </p:stCondLst>
                                  <p:childTnLst>
                                    <p:set>
                                      <p:cBhvr>
                                        <p:cTn id="59" dur="1" fill="hold">
                                          <p:stCondLst>
                                            <p:cond delay="0"/>
                                          </p:stCondLst>
                                        </p:cTn>
                                        <p:tgtEl>
                                          <p:spTgt spid="167940"/>
                                        </p:tgtEl>
                                        <p:attrNameLst>
                                          <p:attrName>style.visibility</p:attrName>
                                        </p:attrNameLst>
                                      </p:cBhvr>
                                      <p:to>
                                        <p:strVal val="visible"/>
                                      </p:to>
                                    </p:set>
                                    <p:animEffect transition="in" filter="wipe(up)">
                                      <p:cBhvr>
                                        <p:cTn id="60" dur="2000"/>
                                        <p:tgtEl>
                                          <p:spTgt spid="167940"/>
                                        </p:tgtEl>
                                      </p:cBhvr>
                                    </p:animEffect>
                                  </p:childTnLst>
                                </p:cTn>
                              </p:par>
                            </p:childTnLst>
                          </p:cTn>
                        </p:par>
                        <p:par>
                          <p:cTn id="61" fill="hold" nodeType="afterGroup">
                            <p:stCondLst>
                              <p:cond delay="3000"/>
                            </p:stCondLst>
                            <p:childTnLst>
                              <p:par>
                                <p:cTn id="62" presetID="22" presetClass="entr" presetSubtype="8" fill="hold" grpId="0" nodeType="afterEffect">
                                  <p:stCondLst>
                                    <p:cond delay="0"/>
                                  </p:stCondLst>
                                  <p:childTnLst>
                                    <p:set>
                                      <p:cBhvr>
                                        <p:cTn id="63" dur="1" fill="hold">
                                          <p:stCondLst>
                                            <p:cond delay="0"/>
                                          </p:stCondLst>
                                        </p:cTn>
                                        <p:tgtEl>
                                          <p:spTgt spid="168042"/>
                                        </p:tgtEl>
                                        <p:attrNameLst>
                                          <p:attrName>style.visibility</p:attrName>
                                        </p:attrNameLst>
                                      </p:cBhvr>
                                      <p:to>
                                        <p:strVal val="visible"/>
                                      </p:to>
                                    </p:set>
                                    <p:animEffect transition="in" filter="wipe(left)">
                                      <p:cBhvr>
                                        <p:cTn id="64" dur="1000"/>
                                        <p:tgtEl>
                                          <p:spTgt spid="168042"/>
                                        </p:tgtEl>
                                      </p:cBhvr>
                                    </p:animEffect>
                                  </p:childTnLst>
                                </p:cTn>
                              </p:par>
                              <p:par>
                                <p:cTn id="65" presetID="22" presetClass="entr" presetSubtype="2" fill="hold" grpId="0" nodeType="withEffect">
                                  <p:stCondLst>
                                    <p:cond delay="0"/>
                                  </p:stCondLst>
                                  <p:childTnLst>
                                    <p:set>
                                      <p:cBhvr>
                                        <p:cTn id="66" dur="1" fill="hold">
                                          <p:stCondLst>
                                            <p:cond delay="0"/>
                                          </p:stCondLst>
                                        </p:cTn>
                                        <p:tgtEl>
                                          <p:spTgt spid="168043"/>
                                        </p:tgtEl>
                                        <p:attrNameLst>
                                          <p:attrName>style.visibility</p:attrName>
                                        </p:attrNameLst>
                                      </p:cBhvr>
                                      <p:to>
                                        <p:strVal val="visible"/>
                                      </p:to>
                                    </p:set>
                                    <p:animEffect transition="in" filter="wipe(right)">
                                      <p:cBhvr>
                                        <p:cTn id="67" dur="1000"/>
                                        <p:tgtEl>
                                          <p:spTgt spid="168043"/>
                                        </p:tgtEl>
                                      </p:cBhvr>
                                    </p:animEffect>
                                  </p:childTnLst>
                                </p:cTn>
                              </p:par>
                            </p:childTnLst>
                          </p:cTn>
                        </p:par>
                        <p:par>
                          <p:cTn id="68" fill="hold" nodeType="afterGroup">
                            <p:stCondLst>
                              <p:cond delay="4000"/>
                            </p:stCondLst>
                            <p:childTnLst>
                              <p:par>
                                <p:cTn id="69" presetID="10" presetClass="entr" presetSubtype="0" fill="hold" grpId="0" nodeType="afterEffect">
                                  <p:stCondLst>
                                    <p:cond delay="0"/>
                                  </p:stCondLst>
                                  <p:childTnLst>
                                    <p:set>
                                      <p:cBhvr>
                                        <p:cTn id="70" dur="1" fill="hold">
                                          <p:stCondLst>
                                            <p:cond delay="0"/>
                                          </p:stCondLst>
                                        </p:cTn>
                                        <p:tgtEl>
                                          <p:spTgt spid="168048"/>
                                        </p:tgtEl>
                                        <p:attrNameLst>
                                          <p:attrName>style.visibility</p:attrName>
                                        </p:attrNameLst>
                                      </p:cBhvr>
                                      <p:to>
                                        <p:strVal val="visible"/>
                                      </p:to>
                                    </p:set>
                                    <p:animEffect transition="in" filter="fade">
                                      <p:cBhvr>
                                        <p:cTn id="71" dur="2000"/>
                                        <p:tgtEl>
                                          <p:spTgt spid="16804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68049"/>
                                        </p:tgtEl>
                                        <p:attrNameLst>
                                          <p:attrName>style.visibility</p:attrName>
                                        </p:attrNameLst>
                                      </p:cBhvr>
                                      <p:to>
                                        <p:strVal val="visible"/>
                                      </p:to>
                                    </p:set>
                                    <p:animEffect transition="in" filter="fade">
                                      <p:cBhvr>
                                        <p:cTn id="74" dur="2000"/>
                                        <p:tgtEl>
                                          <p:spTgt spid="168049"/>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0" presetClass="exit" presetSubtype="0" fill="hold" grpId="1" nodeType="clickEffect">
                                  <p:stCondLst>
                                    <p:cond delay="0"/>
                                  </p:stCondLst>
                                  <p:childTnLst>
                                    <p:animEffect transition="out" filter="fade">
                                      <p:cBhvr>
                                        <p:cTn id="78" dur="1000"/>
                                        <p:tgtEl>
                                          <p:spTgt spid="167940"/>
                                        </p:tgtEl>
                                      </p:cBhvr>
                                    </p:animEffect>
                                    <p:set>
                                      <p:cBhvr>
                                        <p:cTn id="79" dur="1" fill="hold">
                                          <p:stCondLst>
                                            <p:cond delay="999"/>
                                          </p:stCondLst>
                                        </p:cTn>
                                        <p:tgtEl>
                                          <p:spTgt spid="167940"/>
                                        </p:tgtEl>
                                        <p:attrNameLst>
                                          <p:attrName>style.visibility</p:attrName>
                                        </p:attrNameLst>
                                      </p:cBhvr>
                                      <p:to>
                                        <p:strVal val="hidden"/>
                                      </p:to>
                                    </p:set>
                                  </p:childTnLst>
                                </p:cTn>
                              </p:par>
                            </p:childTnLst>
                          </p:cTn>
                        </p:par>
                        <p:par>
                          <p:cTn id="80" fill="hold" nodeType="afterGroup">
                            <p:stCondLst>
                              <p:cond delay="1000"/>
                            </p:stCondLst>
                            <p:childTnLst>
                              <p:par>
                                <p:cTn id="81" presetID="22" presetClass="entr" presetSubtype="1" fill="hold" grpId="0" nodeType="afterEffect">
                                  <p:stCondLst>
                                    <p:cond delay="0"/>
                                  </p:stCondLst>
                                  <p:childTnLst>
                                    <p:set>
                                      <p:cBhvr>
                                        <p:cTn id="82" dur="1" fill="hold">
                                          <p:stCondLst>
                                            <p:cond delay="0"/>
                                          </p:stCondLst>
                                        </p:cTn>
                                        <p:tgtEl>
                                          <p:spTgt spid="167938"/>
                                        </p:tgtEl>
                                        <p:attrNameLst>
                                          <p:attrName>style.visibility</p:attrName>
                                        </p:attrNameLst>
                                      </p:cBhvr>
                                      <p:to>
                                        <p:strVal val="visible"/>
                                      </p:to>
                                    </p:set>
                                    <p:animEffect transition="in" filter="wipe(up)">
                                      <p:cBhvr>
                                        <p:cTn id="83" dur="2000"/>
                                        <p:tgtEl>
                                          <p:spTgt spid="167938"/>
                                        </p:tgtEl>
                                      </p:cBhvr>
                                    </p:animEffect>
                                  </p:childTnLst>
                                </p:cTn>
                              </p:par>
                            </p:childTnLst>
                          </p:cTn>
                        </p:par>
                        <p:par>
                          <p:cTn id="84" fill="hold" nodeType="afterGroup">
                            <p:stCondLst>
                              <p:cond delay="3000"/>
                            </p:stCondLst>
                            <p:childTnLst>
                              <p:par>
                                <p:cTn id="85" presetID="23" presetClass="entr" presetSubtype="16" fill="hold" grpId="0" nodeType="afterEffect">
                                  <p:stCondLst>
                                    <p:cond delay="0"/>
                                  </p:stCondLst>
                                  <p:childTnLst>
                                    <p:set>
                                      <p:cBhvr>
                                        <p:cTn id="86" dur="1" fill="hold">
                                          <p:stCondLst>
                                            <p:cond delay="0"/>
                                          </p:stCondLst>
                                        </p:cTn>
                                        <p:tgtEl>
                                          <p:spTgt spid="167944"/>
                                        </p:tgtEl>
                                        <p:attrNameLst>
                                          <p:attrName>style.visibility</p:attrName>
                                        </p:attrNameLst>
                                      </p:cBhvr>
                                      <p:to>
                                        <p:strVal val="visible"/>
                                      </p:to>
                                    </p:set>
                                    <p:anim calcmode="lin" valueType="num">
                                      <p:cBhvr>
                                        <p:cTn id="87" dur="500" fill="hold"/>
                                        <p:tgtEl>
                                          <p:spTgt spid="167944"/>
                                        </p:tgtEl>
                                        <p:attrNameLst>
                                          <p:attrName>ppt_w</p:attrName>
                                        </p:attrNameLst>
                                      </p:cBhvr>
                                      <p:tavLst>
                                        <p:tav tm="0">
                                          <p:val>
                                            <p:fltVal val="0"/>
                                          </p:val>
                                        </p:tav>
                                        <p:tav tm="100000">
                                          <p:val>
                                            <p:strVal val="#ppt_w"/>
                                          </p:val>
                                        </p:tav>
                                      </p:tavLst>
                                    </p:anim>
                                    <p:anim calcmode="lin" valueType="num">
                                      <p:cBhvr>
                                        <p:cTn id="88" dur="500" fill="hold"/>
                                        <p:tgtEl>
                                          <p:spTgt spid="167944"/>
                                        </p:tgtEl>
                                        <p:attrNameLst>
                                          <p:attrName>ppt_h</p:attrName>
                                        </p:attrNameLst>
                                      </p:cBhvr>
                                      <p:tavLst>
                                        <p:tav tm="0">
                                          <p:val>
                                            <p:fltVal val="0"/>
                                          </p:val>
                                        </p:tav>
                                        <p:tav tm="100000">
                                          <p:val>
                                            <p:strVal val="#ppt_h"/>
                                          </p:val>
                                        </p:tav>
                                      </p:tavLst>
                                    </p:anim>
                                  </p:childTnLst>
                                </p:cTn>
                              </p:par>
                              <p:par>
                                <p:cTn id="89" presetID="23" presetClass="entr" presetSubtype="16" fill="hold" grpId="0" nodeType="withEffect">
                                  <p:stCondLst>
                                    <p:cond delay="0"/>
                                  </p:stCondLst>
                                  <p:childTnLst>
                                    <p:set>
                                      <p:cBhvr>
                                        <p:cTn id="90" dur="1" fill="hold">
                                          <p:stCondLst>
                                            <p:cond delay="0"/>
                                          </p:stCondLst>
                                        </p:cTn>
                                        <p:tgtEl>
                                          <p:spTgt spid="167943"/>
                                        </p:tgtEl>
                                        <p:attrNameLst>
                                          <p:attrName>style.visibility</p:attrName>
                                        </p:attrNameLst>
                                      </p:cBhvr>
                                      <p:to>
                                        <p:strVal val="visible"/>
                                      </p:to>
                                    </p:set>
                                    <p:anim calcmode="lin" valueType="num">
                                      <p:cBhvr>
                                        <p:cTn id="91" dur="500" fill="hold"/>
                                        <p:tgtEl>
                                          <p:spTgt spid="167943"/>
                                        </p:tgtEl>
                                        <p:attrNameLst>
                                          <p:attrName>ppt_w</p:attrName>
                                        </p:attrNameLst>
                                      </p:cBhvr>
                                      <p:tavLst>
                                        <p:tav tm="0">
                                          <p:val>
                                            <p:fltVal val="0"/>
                                          </p:val>
                                        </p:tav>
                                        <p:tav tm="100000">
                                          <p:val>
                                            <p:strVal val="#ppt_w"/>
                                          </p:val>
                                        </p:tav>
                                      </p:tavLst>
                                    </p:anim>
                                    <p:anim calcmode="lin" valueType="num">
                                      <p:cBhvr>
                                        <p:cTn id="92" dur="500" fill="hold"/>
                                        <p:tgtEl>
                                          <p:spTgt spid="167943"/>
                                        </p:tgtEl>
                                        <p:attrNameLst>
                                          <p:attrName>ppt_h</p:attrName>
                                        </p:attrNameLst>
                                      </p:cBhvr>
                                      <p:tavLst>
                                        <p:tav tm="0">
                                          <p:val>
                                            <p:fltVal val="0"/>
                                          </p:val>
                                        </p:tav>
                                        <p:tav tm="100000">
                                          <p:val>
                                            <p:strVal val="#ppt_h"/>
                                          </p:val>
                                        </p:tav>
                                      </p:tavLst>
                                    </p:anim>
                                  </p:childTnLst>
                                </p:cTn>
                              </p:par>
                            </p:childTnLst>
                          </p:cTn>
                        </p:par>
                        <p:par>
                          <p:cTn id="93" fill="hold" nodeType="afterGroup">
                            <p:stCondLst>
                              <p:cond delay="3500"/>
                            </p:stCondLst>
                            <p:childTnLst>
                              <p:par>
                                <p:cTn id="94" presetID="10" presetClass="entr" presetSubtype="0" fill="hold" grpId="0" nodeType="afterEffect">
                                  <p:stCondLst>
                                    <p:cond delay="0"/>
                                  </p:stCondLst>
                                  <p:childTnLst>
                                    <p:set>
                                      <p:cBhvr>
                                        <p:cTn id="95" dur="1" fill="hold">
                                          <p:stCondLst>
                                            <p:cond delay="0"/>
                                          </p:stCondLst>
                                        </p:cTn>
                                        <p:tgtEl>
                                          <p:spTgt spid="168041"/>
                                        </p:tgtEl>
                                        <p:attrNameLst>
                                          <p:attrName>style.visibility</p:attrName>
                                        </p:attrNameLst>
                                      </p:cBhvr>
                                      <p:to>
                                        <p:strVal val="visible"/>
                                      </p:to>
                                    </p:set>
                                    <p:animEffect transition="in" filter="fade">
                                      <p:cBhvr>
                                        <p:cTn id="96" dur="2000"/>
                                        <p:tgtEl>
                                          <p:spTgt spid="168041"/>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68044"/>
                                        </p:tgtEl>
                                        <p:attrNameLst>
                                          <p:attrName>style.visibility</p:attrName>
                                        </p:attrNameLst>
                                      </p:cBhvr>
                                      <p:to>
                                        <p:strVal val="visible"/>
                                      </p:to>
                                    </p:set>
                                    <p:animEffect transition="in" filter="fade">
                                      <p:cBhvr>
                                        <p:cTn id="99" dur="2000"/>
                                        <p:tgtEl>
                                          <p:spTgt spid="168044"/>
                                        </p:tgtEl>
                                      </p:cBhvr>
                                    </p:animEffect>
                                  </p:childTnLst>
                                </p:cTn>
                              </p:par>
                            </p:childTnLst>
                          </p:cTn>
                        </p:par>
                        <p:par>
                          <p:cTn id="100" fill="hold" nodeType="afterGroup">
                            <p:stCondLst>
                              <p:cond delay="5500"/>
                            </p:stCondLst>
                            <p:childTnLst>
                              <p:par>
                                <p:cTn id="101" presetID="10" presetClass="entr" presetSubtype="0" fill="hold" grpId="0" nodeType="afterEffect">
                                  <p:stCondLst>
                                    <p:cond delay="0"/>
                                  </p:stCondLst>
                                  <p:childTnLst>
                                    <p:set>
                                      <p:cBhvr>
                                        <p:cTn id="102" dur="1" fill="hold">
                                          <p:stCondLst>
                                            <p:cond delay="0"/>
                                          </p:stCondLst>
                                        </p:cTn>
                                        <p:tgtEl>
                                          <p:spTgt spid="168052"/>
                                        </p:tgtEl>
                                        <p:attrNameLst>
                                          <p:attrName>style.visibility</p:attrName>
                                        </p:attrNameLst>
                                      </p:cBhvr>
                                      <p:to>
                                        <p:strVal val="visible"/>
                                      </p:to>
                                    </p:set>
                                    <p:animEffect transition="in" filter="fade">
                                      <p:cBhvr>
                                        <p:cTn id="103" dur="2000"/>
                                        <p:tgtEl>
                                          <p:spTgt spid="168052"/>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68057"/>
                                        </p:tgtEl>
                                        <p:attrNameLst>
                                          <p:attrName>style.visibility</p:attrName>
                                        </p:attrNameLst>
                                      </p:cBhvr>
                                      <p:to>
                                        <p:strVal val="visible"/>
                                      </p:to>
                                    </p:set>
                                    <p:animEffect transition="in" filter="fade">
                                      <p:cBhvr>
                                        <p:cTn id="106" dur="2000"/>
                                        <p:tgtEl>
                                          <p:spTgt spid="168057"/>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xit" presetSubtype="0" fill="hold" grpId="1" nodeType="clickEffect">
                                  <p:stCondLst>
                                    <p:cond delay="0"/>
                                  </p:stCondLst>
                                  <p:childTnLst>
                                    <p:animEffect transition="out" filter="fade">
                                      <p:cBhvr>
                                        <p:cTn id="110" dur="1000"/>
                                        <p:tgtEl>
                                          <p:spTgt spid="167938"/>
                                        </p:tgtEl>
                                      </p:cBhvr>
                                    </p:animEffect>
                                    <p:set>
                                      <p:cBhvr>
                                        <p:cTn id="111" dur="1" fill="hold">
                                          <p:stCondLst>
                                            <p:cond delay="999"/>
                                          </p:stCondLst>
                                        </p:cTn>
                                        <p:tgtEl>
                                          <p:spTgt spid="167938"/>
                                        </p:tgtEl>
                                        <p:attrNameLst>
                                          <p:attrName>style.visibility</p:attrName>
                                        </p:attrNameLst>
                                      </p:cBhvr>
                                      <p:to>
                                        <p:strVal val="hidden"/>
                                      </p:to>
                                    </p:set>
                                  </p:childTnLst>
                                </p:cTn>
                              </p:par>
                            </p:childTnLst>
                          </p:cTn>
                        </p:par>
                        <p:par>
                          <p:cTn id="112" fill="hold" nodeType="afterGroup">
                            <p:stCondLst>
                              <p:cond delay="1000"/>
                            </p:stCondLst>
                            <p:childTnLst>
                              <p:par>
                                <p:cTn id="113" presetID="10" presetClass="entr" presetSubtype="0" fill="hold" grpId="1" nodeType="afterEffect">
                                  <p:stCondLst>
                                    <p:cond delay="0"/>
                                  </p:stCondLst>
                                  <p:childTnLst>
                                    <p:set>
                                      <p:cBhvr>
                                        <p:cTn id="114" dur="1" fill="hold">
                                          <p:stCondLst>
                                            <p:cond delay="0"/>
                                          </p:stCondLst>
                                        </p:cTn>
                                        <p:tgtEl>
                                          <p:spTgt spid="167939"/>
                                        </p:tgtEl>
                                        <p:attrNameLst>
                                          <p:attrName>style.visibility</p:attrName>
                                        </p:attrNameLst>
                                      </p:cBhvr>
                                      <p:to>
                                        <p:strVal val="visible"/>
                                      </p:to>
                                    </p:set>
                                    <p:animEffect transition="in" filter="fade">
                                      <p:cBhvr>
                                        <p:cTn id="115" dur="2000"/>
                                        <p:tgtEl>
                                          <p:spTgt spid="167939"/>
                                        </p:tgtEl>
                                      </p:cBhvr>
                                    </p:animEffect>
                                  </p:childTnLst>
                                </p:cTn>
                              </p:par>
                            </p:childTnLst>
                          </p:cTn>
                        </p:par>
                        <p:par>
                          <p:cTn id="116" fill="hold" nodeType="afterGroup">
                            <p:stCondLst>
                              <p:cond delay="3000"/>
                            </p:stCondLst>
                            <p:childTnLst>
                              <p:par>
                                <p:cTn id="117" presetID="10" presetClass="entr" presetSubtype="0" fill="hold" grpId="0" nodeType="afterEffect">
                                  <p:stCondLst>
                                    <p:cond delay="0"/>
                                  </p:stCondLst>
                                  <p:childTnLst>
                                    <p:set>
                                      <p:cBhvr>
                                        <p:cTn id="118" dur="1" fill="hold">
                                          <p:stCondLst>
                                            <p:cond delay="0"/>
                                          </p:stCondLst>
                                        </p:cTn>
                                        <p:tgtEl>
                                          <p:spTgt spid="168056"/>
                                        </p:tgtEl>
                                        <p:attrNameLst>
                                          <p:attrName>style.visibility</p:attrName>
                                        </p:attrNameLst>
                                      </p:cBhvr>
                                      <p:to>
                                        <p:strVal val="visible"/>
                                      </p:to>
                                    </p:set>
                                    <p:animEffect transition="in" filter="fade">
                                      <p:cBhvr>
                                        <p:cTn id="119" dur="2000"/>
                                        <p:tgtEl>
                                          <p:spTgt spid="168056"/>
                                        </p:tgtEl>
                                      </p:cBhvr>
                                    </p:animEffect>
                                  </p:childTnLst>
                                </p:cTn>
                              </p:par>
                              <p:par>
                                <p:cTn id="120" presetID="10" presetClass="entr" presetSubtype="0" fill="hold" nodeType="withEffect">
                                  <p:stCondLst>
                                    <p:cond delay="0"/>
                                  </p:stCondLst>
                                  <p:childTnLst>
                                    <p:set>
                                      <p:cBhvr>
                                        <p:cTn id="121" dur="1" fill="hold">
                                          <p:stCondLst>
                                            <p:cond delay="0"/>
                                          </p:stCondLst>
                                        </p:cTn>
                                        <p:tgtEl>
                                          <p:spTgt spid="5"/>
                                        </p:tgtEl>
                                        <p:attrNameLst>
                                          <p:attrName>style.visibility</p:attrName>
                                        </p:attrNameLst>
                                      </p:cBhvr>
                                      <p:to>
                                        <p:strVal val="visible"/>
                                      </p:to>
                                    </p:set>
                                    <p:animEffect transition="in" filter="fade">
                                      <p:cBhvr>
                                        <p:cTn id="122" dur="2000"/>
                                        <p:tgtEl>
                                          <p:spTgt spid="5"/>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168061"/>
                                        </p:tgtEl>
                                        <p:attrNameLst>
                                          <p:attrName>style.visibility</p:attrName>
                                        </p:attrNameLst>
                                      </p:cBhvr>
                                      <p:to>
                                        <p:strVal val="visible"/>
                                      </p:to>
                                    </p:set>
                                    <p:animEffect transition="in" filter="fade">
                                      <p:cBhvr>
                                        <p:cTn id="125" dur="2000"/>
                                        <p:tgtEl>
                                          <p:spTgt spid="168061"/>
                                        </p:tgtEl>
                                      </p:cBhvr>
                                    </p:animEffect>
                                  </p:childTnLst>
                                </p:cTn>
                              </p:par>
                              <p:par>
                                <p:cTn id="126" presetID="10" presetClass="entr" presetSubtype="0" fill="hold" nodeType="withEffect">
                                  <p:stCondLst>
                                    <p:cond delay="0"/>
                                  </p:stCondLst>
                                  <p:childTnLst>
                                    <p:set>
                                      <p:cBhvr>
                                        <p:cTn id="127" dur="1" fill="hold">
                                          <p:stCondLst>
                                            <p:cond delay="0"/>
                                          </p:stCondLst>
                                        </p:cTn>
                                        <p:tgtEl>
                                          <p:spTgt spid="6"/>
                                        </p:tgtEl>
                                        <p:attrNameLst>
                                          <p:attrName>style.visibility</p:attrName>
                                        </p:attrNameLst>
                                      </p:cBhvr>
                                      <p:to>
                                        <p:strVal val="visible"/>
                                      </p:to>
                                    </p:set>
                                    <p:animEffect transition="in" filter="fade">
                                      <p:cBhvr>
                                        <p:cTn id="128" dur="2000"/>
                                        <p:tgtEl>
                                          <p:spTgt spid="6"/>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0" presetClass="exit" presetSubtype="0" fill="hold" grpId="0" nodeType="clickEffect">
                                  <p:stCondLst>
                                    <p:cond delay="0"/>
                                  </p:stCondLst>
                                  <p:childTnLst>
                                    <p:animEffect transition="out" filter="fade">
                                      <p:cBhvr>
                                        <p:cTn id="132" dur="1000"/>
                                        <p:tgtEl>
                                          <p:spTgt spid="167939"/>
                                        </p:tgtEl>
                                      </p:cBhvr>
                                    </p:animEffect>
                                    <p:set>
                                      <p:cBhvr>
                                        <p:cTn id="133" dur="1" fill="hold">
                                          <p:stCondLst>
                                            <p:cond delay="999"/>
                                          </p:stCondLst>
                                        </p:cTn>
                                        <p:tgtEl>
                                          <p:spTgt spid="167939"/>
                                        </p:tgtEl>
                                        <p:attrNameLst>
                                          <p:attrName>style.visibility</p:attrName>
                                        </p:attrNameLst>
                                      </p:cBhvr>
                                      <p:to>
                                        <p:strVal val="hidden"/>
                                      </p:to>
                                    </p:set>
                                  </p:childTnLst>
                                </p:cTn>
                              </p:par>
                            </p:childTnLst>
                          </p:cTn>
                        </p:par>
                        <p:par>
                          <p:cTn id="134" fill="hold" nodeType="afterGroup">
                            <p:stCondLst>
                              <p:cond delay="1000"/>
                            </p:stCondLst>
                            <p:childTnLst>
                              <p:par>
                                <p:cTn id="135" presetID="22" presetClass="entr" presetSubtype="1" fill="hold" grpId="0" nodeType="afterEffect">
                                  <p:stCondLst>
                                    <p:cond delay="0"/>
                                  </p:stCondLst>
                                  <p:childTnLst>
                                    <p:set>
                                      <p:cBhvr>
                                        <p:cTn id="136" dur="1" fill="hold">
                                          <p:stCondLst>
                                            <p:cond delay="0"/>
                                          </p:stCondLst>
                                        </p:cTn>
                                        <p:tgtEl>
                                          <p:spTgt spid="167942"/>
                                        </p:tgtEl>
                                        <p:attrNameLst>
                                          <p:attrName>style.visibility</p:attrName>
                                        </p:attrNameLst>
                                      </p:cBhvr>
                                      <p:to>
                                        <p:strVal val="visible"/>
                                      </p:to>
                                    </p:set>
                                    <p:animEffect transition="in" filter="wipe(up)">
                                      <p:cBhvr>
                                        <p:cTn id="137" dur="2000"/>
                                        <p:tgtEl>
                                          <p:spTgt spid="167942"/>
                                        </p:tgtEl>
                                      </p:cBhvr>
                                    </p:animEffect>
                                  </p:childTnLst>
                                </p:cTn>
                              </p:par>
                            </p:childTnLst>
                          </p:cTn>
                        </p:par>
                        <p:par>
                          <p:cTn id="138" fill="hold" nodeType="afterGroup">
                            <p:stCondLst>
                              <p:cond delay="3000"/>
                            </p:stCondLst>
                            <p:childTnLst>
                              <p:par>
                                <p:cTn id="139" presetID="10" presetClass="entr" presetSubtype="0" fill="hold" grpId="0" nodeType="afterEffect">
                                  <p:stCondLst>
                                    <p:cond delay="0"/>
                                  </p:stCondLst>
                                  <p:childTnLst>
                                    <p:set>
                                      <p:cBhvr>
                                        <p:cTn id="140" dur="1" fill="hold">
                                          <p:stCondLst>
                                            <p:cond delay="0"/>
                                          </p:stCondLst>
                                        </p:cTn>
                                        <p:tgtEl>
                                          <p:spTgt spid="168062"/>
                                        </p:tgtEl>
                                        <p:attrNameLst>
                                          <p:attrName>style.visibility</p:attrName>
                                        </p:attrNameLst>
                                      </p:cBhvr>
                                      <p:to>
                                        <p:strVal val="visible"/>
                                      </p:to>
                                    </p:set>
                                    <p:animEffect transition="in" filter="fade">
                                      <p:cBhvr>
                                        <p:cTn id="141" dur="2000"/>
                                        <p:tgtEl>
                                          <p:spTgt spid="168062"/>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168063"/>
                                        </p:tgtEl>
                                        <p:attrNameLst>
                                          <p:attrName>style.visibility</p:attrName>
                                        </p:attrNameLst>
                                      </p:cBhvr>
                                      <p:to>
                                        <p:strVal val="visible"/>
                                      </p:to>
                                    </p:set>
                                    <p:animEffect transition="in" filter="fade">
                                      <p:cBhvr>
                                        <p:cTn id="144" dur="2000"/>
                                        <p:tgtEl>
                                          <p:spTgt spid="168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animBg="1"/>
      <p:bldP spid="167938" grpId="1" animBg="1"/>
      <p:bldP spid="167939" grpId="0" animBg="1"/>
      <p:bldP spid="167939" grpId="1" animBg="1"/>
      <p:bldP spid="167940" grpId="0" animBg="1"/>
      <p:bldP spid="167940" grpId="1" animBg="1"/>
      <p:bldP spid="167941" grpId="0" animBg="1"/>
      <p:bldP spid="167941" grpId="1" animBg="1"/>
      <p:bldP spid="167942" grpId="0" animBg="1"/>
      <p:bldP spid="167943" grpId="0" animBg="1"/>
      <p:bldP spid="167944" grpId="0" animBg="1"/>
      <p:bldP spid="168039" grpId="0" animBg="1"/>
      <p:bldP spid="168040" grpId="0" animBg="1"/>
      <p:bldP spid="168041" grpId="0"/>
      <p:bldP spid="168042" grpId="0" animBg="1"/>
      <p:bldP spid="168043" grpId="0" animBg="1"/>
      <p:bldP spid="168044" grpId="0"/>
      <p:bldP spid="168045" grpId="0"/>
      <p:bldP spid="168046" grpId="0"/>
      <p:bldP spid="168047" grpId="0"/>
      <p:bldP spid="168048" grpId="0"/>
      <p:bldP spid="168049" grpId="0"/>
      <p:bldP spid="168050" grpId="0" animBg="1"/>
      <p:bldP spid="168051" grpId="0" animBg="1"/>
      <p:bldP spid="168052" grpId="0"/>
      <p:bldP spid="168056" grpId="0" animBg="1"/>
      <p:bldP spid="168057" grpId="0"/>
      <p:bldP spid="168061" grpId="0" animBg="1"/>
      <p:bldP spid="168062" grpId="0"/>
      <p:bldP spid="168063" grpId="0"/>
      <p:bldP spid="168064" grpId="0" animBg="1"/>
      <p:bldP spid="168065" grpId="0"/>
      <p:bldP spid="16806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3 Marcador de número de diapositiva"/>
          <p:cNvSpPr>
            <a:spLocks noGrp="1"/>
          </p:cNvSpPr>
          <p:nvPr>
            <p:ph type="sldNum" sz="quarter" idx="12"/>
          </p:nvPr>
        </p:nvSpPr>
        <p:spPr>
          <a:xfrm>
            <a:off x="6807200" y="6372103"/>
            <a:ext cx="2133600" cy="365125"/>
          </a:xfrm>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F75CAD9-CD9D-9347-A583-D1EE61B945C2}" type="slidenum">
              <a:rPr lang="eu-ES" sz="1400">
                <a:latin typeface="Times" charset="0"/>
              </a:rPr>
              <a:pPr/>
              <a:t>5</a:t>
            </a:fld>
            <a:endParaRPr lang="eu-ES" sz="1400" dirty="0">
              <a:latin typeface="Times" charset="0"/>
            </a:endParaRPr>
          </a:p>
        </p:txBody>
      </p:sp>
      <p:sp>
        <p:nvSpPr>
          <p:cNvPr id="169986" name="Rectangle 2"/>
          <p:cNvSpPr>
            <a:spLocks noChangeArrowheads="1"/>
          </p:cNvSpPr>
          <p:nvPr/>
        </p:nvSpPr>
        <p:spPr bwMode="auto">
          <a:xfrm>
            <a:off x="1270000" y="3648870"/>
            <a:ext cx="6604000" cy="1146175"/>
          </a:xfrm>
          <a:prstGeom prst="rect">
            <a:avLst/>
          </a:prstGeom>
          <a:solidFill>
            <a:srgbClr val="FFEEA5"/>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s-ES">
              <a:ea typeface="+mn-ea"/>
            </a:endParaRPr>
          </a:p>
        </p:txBody>
      </p:sp>
      <p:sp>
        <p:nvSpPr>
          <p:cNvPr id="169987" name="Text Box 3"/>
          <p:cNvSpPr txBox="1">
            <a:spLocks noChangeArrowheads="1"/>
          </p:cNvSpPr>
          <p:nvPr/>
        </p:nvSpPr>
        <p:spPr bwMode="auto">
          <a:xfrm>
            <a:off x="808038" y="966601"/>
            <a:ext cx="7494587" cy="590550"/>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a:t>Bi pertsonen arteko grabitazio erakarpen indarraren balioa kalkula ezazu </a:t>
            </a:r>
          </a:p>
          <a:p>
            <a:pPr algn="ctr" eaLnBrk="1" hangingPunct="1"/>
            <a:r>
              <a:rPr lang="eu-ES" dirty="0"/>
              <a:t>bata 70 kg eta bestea  50 kg-koa bada, biak metro batetako distantzian badaude.</a:t>
            </a:r>
          </a:p>
        </p:txBody>
      </p:sp>
      <p:sp>
        <p:nvSpPr>
          <p:cNvPr id="169988" name="Text Box 4"/>
          <p:cNvSpPr txBox="1">
            <a:spLocks noChangeArrowheads="1"/>
          </p:cNvSpPr>
          <p:nvPr/>
        </p:nvSpPr>
        <p:spPr bwMode="auto">
          <a:xfrm>
            <a:off x="1468438" y="4071145"/>
            <a:ext cx="1158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F</a:t>
            </a:r>
            <a:r>
              <a:rPr lang="eu-ES" sz="1800" baseline="-25000"/>
              <a:t>1,2</a:t>
            </a:r>
            <a:r>
              <a:rPr lang="eu-ES" sz="1800"/>
              <a:t> =</a:t>
            </a:r>
            <a:r>
              <a:rPr lang="eu-ES" sz="1800" i="1"/>
              <a:t> F</a:t>
            </a:r>
            <a:r>
              <a:rPr lang="eu-ES" sz="1800" baseline="-25000"/>
              <a:t>2,1</a:t>
            </a:r>
            <a:r>
              <a:rPr lang="eu-ES" sz="1800"/>
              <a:t> =</a:t>
            </a:r>
            <a:endParaRPr lang="eu-ES" sz="1800" i="1"/>
          </a:p>
        </p:txBody>
      </p:sp>
      <p:sp>
        <p:nvSpPr>
          <p:cNvPr id="169989" name="Text Box 5"/>
          <p:cNvSpPr txBox="1">
            <a:spLocks noChangeArrowheads="1"/>
          </p:cNvSpPr>
          <p:nvPr/>
        </p:nvSpPr>
        <p:spPr bwMode="auto">
          <a:xfrm>
            <a:off x="3200400" y="3831433"/>
            <a:ext cx="7191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m</a:t>
            </a:r>
            <a:r>
              <a:rPr lang="eu-ES" sz="1800" baseline="-25000"/>
              <a:t>1 </a:t>
            </a:r>
            <a:r>
              <a:rPr lang="eu-ES" sz="1800"/>
              <a:t>· </a:t>
            </a:r>
            <a:r>
              <a:rPr lang="eu-ES" sz="1800" i="1"/>
              <a:t>m</a:t>
            </a:r>
            <a:r>
              <a:rPr lang="eu-ES" sz="1800" baseline="-25000"/>
              <a:t>2</a:t>
            </a:r>
            <a:endParaRPr lang="eu-ES" sz="1800" i="1"/>
          </a:p>
        </p:txBody>
      </p:sp>
      <p:grpSp>
        <p:nvGrpSpPr>
          <p:cNvPr id="2" name="Group 6"/>
          <p:cNvGrpSpPr>
            <a:grpSpLocks/>
          </p:cNvGrpSpPr>
          <p:nvPr/>
        </p:nvGrpSpPr>
        <p:grpSpPr bwMode="auto">
          <a:xfrm>
            <a:off x="3425825" y="4341020"/>
            <a:ext cx="266700" cy="265113"/>
            <a:chOff x="3596" y="2663"/>
            <a:chExt cx="168" cy="167"/>
          </a:xfrm>
        </p:grpSpPr>
        <p:sp>
          <p:nvSpPr>
            <p:cNvPr id="2066" name="Text Box 7"/>
            <p:cNvSpPr txBox="1">
              <a:spLocks noChangeArrowheads="1"/>
            </p:cNvSpPr>
            <p:nvPr/>
          </p:nvSpPr>
          <p:spPr bwMode="auto">
            <a:xfrm>
              <a:off x="3596" y="2663"/>
              <a:ext cx="9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i="1"/>
                <a:t>d</a:t>
              </a:r>
              <a:r>
                <a:rPr lang="eu-ES" baseline="30000"/>
                <a:t> </a:t>
              </a:r>
              <a:endParaRPr lang="eu-ES" i="1" baseline="30000"/>
            </a:p>
          </p:txBody>
        </p:sp>
        <p:sp>
          <p:nvSpPr>
            <p:cNvPr id="2067" name="Text Box 8"/>
            <p:cNvSpPr txBox="1">
              <a:spLocks noChangeArrowheads="1"/>
            </p:cNvSpPr>
            <p:nvPr/>
          </p:nvSpPr>
          <p:spPr bwMode="auto">
            <a:xfrm>
              <a:off x="3684" y="2669"/>
              <a:ext cx="80"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36000" rIns="0" bIns="3600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aseline="30000"/>
                <a:t>2 </a:t>
              </a:r>
              <a:endParaRPr lang="eu-ES" sz="1800" i="1" baseline="30000"/>
            </a:p>
          </p:txBody>
        </p:sp>
      </p:grpSp>
      <p:sp>
        <p:nvSpPr>
          <p:cNvPr id="169993" name="Line 9"/>
          <p:cNvSpPr>
            <a:spLocks noChangeShapeType="1"/>
          </p:cNvSpPr>
          <p:nvPr/>
        </p:nvSpPr>
        <p:spPr bwMode="auto">
          <a:xfrm>
            <a:off x="3116263" y="4223545"/>
            <a:ext cx="8413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9994" name="Text Box 10"/>
          <p:cNvSpPr txBox="1">
            <a:spLocks noChangeArrowheads="1"/>
          </p:cNvSpPr>
          <p:nvPr/>
        </p:nvSpPr>
        <p:spPr bwMode="auto">
          <a:xfrm>
            <a:off x="2651125" y="4025108"/>
            <a:ext cx="361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i="1"/>
              <a:t>G</a:t>
            </a:r>
          </a:p>
        </p:txBody>
      </p:sp>
      <p:sp>
        <p:nvSpPr>
          <p:cNvPr id="169995" name="Rectangle 11"/>
          <p:cNvSpPr>
            <a:spLocks noChangeArrowheads="1"/>
          </p:cNvSpPr>
          <p:nvPr/>
        </p:nvSpPr>
        <p:spPr bwMode="auto">
          <a:xfrm>
            <a:off x="993775" y="4953795"/>
            <a:ext cx="7202488" cy="590550"/>
          </a:xfrm>
          <a:prstGeom prst="rect">
            <a:avLst/>
          </a:prstGeom>
          <a:solidFill>
            <a:srgbClr val="FFFFCC"/>
          </a:solidFill>
          <a:ln w="9525">
            <a:solidFill>
              <a:schemeClr val="tx1"/>
            </a:solidFill>
            <a:miter lim="800000"/>
            <a:headEnd/>
            <a:tailEnd/>
          </a:ln>
        </p:spPr>
        <p:txBody>
          <a:bodyPr wrap="none" anchor="ctr">
            <a:spAutoFit/>
          </a:bodyPr>
          <a:lstStyle/>
          <a:p>
            <a:pPr algn="ctr" eaLnBrk="1" hangingPunct="1"/>
            <a:r>
              <a:rPr lang="eu-ES" dirty="0"/>
              <a:t>Bi indarren zenbakizko balio berdina dute, pertsona bakoitzari aplikatzen zaio,</a:t>
            </a:r>
          </a:p>
          <a:p>
            <a:pPr algn="ctr" eaLnBrk="1" hangingPunct="1"/>
            <a:r>
              <a:rPr lang="eu-ES" dirty="0"/>
              <a:t> baina noranzkoa ezberdina da.</a:t>
            </a:r>
            <a:endParaRPr lang="eu-ES" i="1" dirty="0"/>
          </a:p>
        </p:txBody>
      </p:sp>
      <p:sp>
        <p:nvSpPr>
          <p:cNvPr id="169996" name="Rectangle 12"/>
          <p:cNvSpPr>
            <a:spLocks noChangeArrowheads="1"/>
          </p:cNvSpPr>
          <p:nvPr/>
        </p:nvSpPr>
        <p:spPr bwMode="auto">
          <a:xfrm>
            <a:off x="2271712" y="2016805"/>
            <a:ext cx="3929063" cy="346075"/>
          </a:xfrm>
          <a:prstGeom prst="rect">
            <a:avLst/>
          </a:prstGeom>
          <a:solidFill>
            <a:srgbClr val="FFFFCC"/>
          </a:solidFill>
          <a:ln w="9525">
            <a:solidFill>
              <a:schemeClr val="tx1"/>
            </a:solidFill>
            <a:miter lim="800000"/>
            <a:headEnd/>
            <a:tailEnd/>
          </a:ln>
        </p:spPr>
        <p:txBody>
          <a:bodyPr wrap="none" anchor="ctr">
            <a:spAutoFit/>
          </a:bodyPr>
          <a:lstStyle/>
          <a:p>
            <a:pPr algn="ctr" eaLnBrk="1" hangingPunct="1"/>
            <a:r>
              <a:rPr lang="eu-ES"/>
              <a:t>Grabitazio unibertsalaren legea aplikatuz:</a:t>
            </a:r>
            <a:endParaRPr lang="eu-ES" i="1"/>
          </a:p>
        </p:txBody>
      </p:sp>
      <p:sp>
        <p:nvSpPr>
          <p:cNvPr id="169997" name="Text Box 13"/>
          <p:cNvSpPr txBox="1">
            <a:spLocks noChangeArrowheads="1"/>
          </p:cNvSpPr>
          <p:nvPr/>
        </p:nvSpPr>
        <p:spPr bwMode="auto">
          <a:xfrm>
            <a:off x="4089400" y="4072733"/>
            <a:ext cx="12795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a:t>=</a:t>
            </a:r>
            <a:r>
              <a:rPr lang="eu-ES" sz="1800" i="1"/>
              <a:t> </a:t>
            </a:r>
            <a:r>
              <a:rPr lang="eu-ES" sz="1800"/>
              <a:t>6,67·10</a:t>
            </a:r>
            <a:r>
              <a:rPr lang="eu-ES" sz="1800" baseline="30000">
                <a:cs typeface="Arial" charset="0"/>
              </a:rPr>
              <a:t>−11</a:t>
            </a:r>
            <a:r>
              <a:rPr lang="eu-ES" sz="1800"/>
              <a:t> </a:t>
            </a:r>
            <a:endParaRPr lang="eu-ES" sz="1800" i="1"/>
          </a:p>
        </p:txBody>
      </p:sp>
      <p:sp>
        <p:nvSpPr>
          <p:cNvPr id="169998" name="Text Box 14"/>
          <p:cNvSpPr txBox="1">
            <a:spLocks noChangeArrowheads="1"/>
          </p:cNvSpPr>
          <p:nvPr/>
        </p:nvSpPr>
        <p:spPr bwMode="auto">
          <a:xfrm>
            <a:off x="5438775" y="3885408"/>
            <a:ext cx="762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a:t>70</a:t>
            </a:r>
            <a:r>
              <a:rPr lang="eu-ES" sz="1800">
                <a:cs typeface="Arial" charset="0"/>
              </a:rPr>
              <a:t> · 50</a:t>
            </a:r>
            <a:r>
              <a:rPr lang="eu-ES" sz="1800"/>
              <a:t> </a:t>
            </a:r>
            <a:endParaRPr lang="eu-ES" sz="1800" i="1"/>
          </a:p>
        </p:txBody>
      </p:sp>
      <p:sp>
        <p:nvSpPr>
          <p:cNvPr id="169999" name="Text Box 15"/>
          <p:cNvSpPr txBox="1">
            <a:spLocks noChangeArrowheads="1"/>
          </p:cNvSpPr>
          <p:nvPr/>
        </p:nvSpPr>
        <p:spPr bwMode="auto">
          <a:xfrm>
            <a:off x="5683250" y="4283870"/>
            <a:ext cx="2746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a:t>1</a:t>
            </a:r>
            <a:r>
              <a:rPr lang="eu-ES" sz="1800" baseline="30000">
                <a:cs typeface="Arial" charset="0"/>
              </a:rPr>
              <a:t>2</a:t>
            </a:r>
            <a:r>
              <a:rPr lang="eu-ES" sz="1800"/>
              <a:t> </a:t>
            </a:r>
            <a:endParaRPr lang="eu-ES" sz="1800" i="1"/>
          </a:p>
        </p:txBody>
      </p:sp>
      <p:sp>
        <p:nvSpPr>
          <p:cNvPr id="170000" name="Line 16"/>
          <p:cNvSpPr>
            <a:spLocks noChangeShapeType="1"/>
          </p:cNvSpPr>
          <p:nvPr/>
        </p:nvSpPr>
        <p:spPr bwMode="auto">
          <a:xfrm>
            <a:off x="5367338" y="4221958"/>
            <a:ext cx="8874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70001" name="Text Box 17"/>
          <p:cNvSpPr txBox="1">
            <a:spLocks noChangeArrowheads="1"/>
          </p:cNvSpPr>
          <p:nvPr/>
        </p:nvSpPr>
        <p:spPr bwMode="auto">
          <a:xfrm>
            <a:off x="6345238" y="4077495"/>
            <a:ext cx="12969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a:t>=</a:t>
            </a:r>
            <a:r>
              <a:rPr lang="eu-ES" sz="1800" i="1"/>
              <a:t> </a:t>
            </a:r>
            <a:r>
              <a:rPr lang="eu-ES" sz="1800"/>
              <a:t>2</a:t>
            </a:r>
            <a:r>
              <a:rPr lang="eu-ES" sz="1800" i="1"/>
              <a:t>,</a:t>
            </a:r>
            <a:r>
              <a:rPr lang="eu-ES" sz="1800"/>
              <a:t>3·10</a:t>
            </a:r>
            <a:r>
              <a:rPr lang="eu-ES" sz="1800" baseline="30000">
                <a:cs typeface="Arial" charset="0"/>
              </a:rPr>
              <a:t>−7</a:t>
            </a:r>
            <a:r>
              <a:rPr lang="eu-ES" sz="1800"/>
              <a:t> N </a:t>
            </a:r>
            <a:endParaRPr lang="eu-ES" sz="1800" i="1"/>
          </a:p>
        </p:txBody>
      </p:sp>
      <p:pic>
        <p:nvPicPr>
          <p:cNvPr id="21"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2749309"/>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69987"/>
                                        </p:tgtEl>
                                        <p:attrNameLst>
                                          <p:attrName>style.visibility</p:attrName>
                                        </p:attrNameLst>
                                      </p:cBhvr>
                                      <p:to>
                                        <p:strVal val="visible"/>
                                      </p:to>
                                    </p:set>
                                    <p:animEffect transition="in" filter="wipe(left)">
                                      <p:cBhvr>
                                        <p:cTn id="7" dur="1000"/>
                                        <p:tgtEl>
                                          <p:spTgt spid="1699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9996"/>
                                        </p:tgtEl>
                                        <p:attrNameLst>
                                          <p:attrName>style.visibility</p:attrName>
                                        </p:attrNameLst>
                                      </p:cBhvr>
                                      <p:to>
                                        <p:strVal val="visible"/>
                                      </p:to>
                                    </p:set>
                                    <p:animEffect transition="in" filter="fade">
                                      <p:cBhvr>
                                        <p:cTn id="12" dur="2000"/>
                                        <p:tgtEl>
                                          <p:spTgt spid="1699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69986"/>
                                        </p:tgtEl>
                                        <p:attrNameLst>
                                          <p:attrName>style.visibility</p:attrName>
                                        </p:attrNameLst>
                                      </p:cBhvr>
                                      <p:to>
                                        <p:strVal val="visible"/>
                                      </p:to>
                                    </p:set>
                                    <p:anim calcmode="lin" valueType="num">
                                      <p:cBhvr>
                                        <p:cTn id="17" dur="500" fill="hold"/>
                                        <p:tgtEl>
                                          <p:spTgt spid="169986"/>
                                        </p:tgtEl>
                                        <p:attrNameLst>
                                          <p:attrName>ppt_w</p:attrName>
                                        </p:attrNameLst>
                                      </p:cBhvr>
                                      <p:tavLst>
                                        <p:tav tm="0">
                                          <p:val>
                                            <p:fltVal val="0"/>
                                          </p:val>
                                        </p:tav>
                                        <p:tav tm="100000">
                                          <p:val>
                                            <p:strVal val="#ppt_w"/>
                                          </p:val>
                                        </p:tav>
                                      </p:tavLst>
                                    </p:anim>
                                    <p:anim calcmode="lin" valueType="num">
                                      <p:cBhvr>
                                        <p:cTn id="18" dur="500" fill="hold"/>
                                        <p:tgtEl>
                                          <p:spTgt spid="169986"/>
                                        </p:tgtEl>
                                        <p:attrNameLst>
                                          <p:attrName>ppt_h</p:attrName>
                                        </p:attrNameLst>
                                      </p:cBhvr>
                                      <p:tavLst>
                                        <p:tav tm="0">
                                          <p:val>
                                            <p:fltVal val="0"/>
                                          </p:val>
                                        </p:tav>
                                        <p:tav tm="100000">
                                          <p:val>
                                            <p:strVal val="#ppt_h"/>
                                          </p:val>
                                        </p:tav>
                                      </p:tavLst>
                                    </p:anim>
                                  </p:childTnLst>
                                </p:cTn>
                              </p:par>
                            </p:childTnLst>
                          </p:cTn>
                        </p:par>
                        <p:par>
                          <p:cTn id="19" fill="hold" nodeType="afterGroup">
                            <p:stCondLst>
                              <p:cond delay="500"/>
                            </p:stCondLst>
                            <p:childTnLst>
                              <p:par>
                                <p:cTn id="20" presetID="22" presetClass="entr" presetSubtype="8" fill="hold" grpId="0" nodeType="afterEffect">
                                  <p:stCondLst>
                                    <p:cond delay="0"/>
                                  </p:stCondLst>
                                  <p:childTnLst>
                                    <p:set>
                                      <p:cBhvr>
                                        <p:cTn id="21" dur="1" fill="hold">
                                          <p:stCondLst>
                                            <p:cond delay="0"/>
                                          </p:stCondLst>
                                        </p:cTn>
                                        <p:tgtEl>
                                          <p:spTgt spid="169988"/>
                                        </p:tgtEl>
                                        <p:attrNameLst>
                                          <p:attrName>style.visibility</p:attrName>
                                        </p:attrNameLst>
                                      </p:cBhvr>
                                      <p:to>
                                        <p:strVal val="visible"/>
                                      </p:to>
                                    </p:set>
                                    <p:animEffect transition="in" filter="wipe(left)">
                                      <p:cBhvr>
                                        <p:cTn id="22" dur="1000"/>
                                        <p:tgtEl>
                                          <p:spTgt spid="169988"/>
                                        </p:tgtEl>
                                      </p:cBhvr>
                                    </p:animEffect>
                                  </p:childTnLst>
                                </p:cTn>
                              </p:par>
                            </p:childTnLst>
                          </p:cTn>
                        </p:par>
                        <p:par>
                          <p:cTn id="23" fill="hold" nodeType="afterGroup">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169994"/>
                                        </p:tgtEl>
                                        <p:attrNameLst>
                                          <p:attrName>style.visibility</p:attrName>
                                        </p:attrNameLst>
                                      </p:cBhvr>
                                      <p:to>
                                        <p:strVal val="visible"/>
                                      </p:to>
                                    </p:set>
                                    <p:animEffect transition="in" filter="wipe(left)">
                                      <p:cBhvr>
                                        <p:cTn id="26" dur="1000"/>
                                        <p:tgtEl>
                                          <p:spTgt spid="169994"/>
                                        </p:tgtEl>
                                      </p:cBhvr>
                                    </p:animEffect>
                                  </p:childTnLst>
                                </p:cTn>
                              </p:par>
                            </p:childTnLst>
                          </p:cTn>
                        </p:par>
                        <p:par>
                          <p:cTn id="27" fill="hold" nodeType="afterGroup">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69989"/>
                                        </p:tgtEl>
                                        <p:attrNameLst>
                                          <p:attrName>style.visibility</p:attrName>
                                        </p:attrNameLst>
                                      </p:cBhvr>
                                      <p:to>
                                        <p:strVal val="visible"/>
                                      </p:to>
                                    </p:set>
                                    <p:animEffect transition="in" filter="wipe(left)">
                                      <p:cBhvr>
                                        <p:cTn id="30" dur="1000"/>
                                        <p:tgtEl>
                                          <p:spTgt spid="169989"/>
                                        </p:tgtEl>
                                      </p:cBhvr>
                                    </p:animEffect>
                                  </p:childTnLst>
                                </p:cTn>
                              </p:par>
                            </p:childTnLst>
                          </p:cTn>
                        </p:par>
                        <p:par>
                          <p:cTn id="31" fill="hold" nodeType="afterGroup">
                            <p:stCondLst>
                              <p:cond delay="3500"/>
                            </p:stCondLst>
                            <p:childTnLst>
                              <p:par>
                                <p:cTn id="32" presetID="22" presetClass="entr" presetSubtype="8" fill="hold" grpId="0" nodeType="afterEffect">
                                  <p:stCondLst>
                                    <p:cond delay="0"/>
                                  </p:stCondLst>
                                  <p:childTnLst>
                                    <p:set>
                                      <p:cBhvr>
                                        <p:cTn id="33" dur="1" fill="hold">
                                          <p:stCondLst>
                                            <p:cond delay="0"/>
                                          </p:stCondLst>
                                        </p:cTn>
                                        <p:tgtEl>
                                          <p:spTgt spid="169993"/>
                                        </p:tgtEl>
                                        <p:attrNameLst>
                                          <p:attrName>style.visibility</p:attrName>
                                        </p:attrNameLst>
                                      </p:cBhvr>
                                      <p:to>
                                        <p:strVal val="visible"/>
                                      </p:to>
                                    </p:set>
                                    <p:animEffect transition="in" filter="wipe(left)">
                                      <p:cBhvr>
                                        <p:cTn id="34" dur="1000"/>
                                        <p:tgtEl>
                                          <p:spTgt spid="169993"/>
                                        </p:tgtEl>
                                      </p:cBhvr>
                                    </p:animEffect>
                                  </p:childTnLst>
                                </p:cTn>
                              </p:par>
                            </p:childTnLst>
                          </p:cTn>
                        </p:par>
                        <p:par>
                          <p:cTn id="35" fill="hold" nodeType="afterGroup">
                            <p:stCondLst>
                              <p:cond delay="4500"/>
                            </p:stCondLst>
                            <p:childTnLst>
                              <p:par>
                                <p:cTn id="36" presetID="22" presetClass="entr" presetSubtype="8" fill="hold"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left)">
                                      <p:cBhvr>
                                        <p:cTn id="38" dur="1000"/>
                                        <p:tgtEl>
                                          <p:spTgt spid="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69997"/>
                                        </p:tgtEl>
                                        <p:attrNameLst>
                                          <p:attrName>style.visibility</p:attrName>
                                        </p:attrNameLst>
                                      </p:cBhvr>
                                      <p:to>
                                        <p:strVal val="visible"/>
                                      </p:to>
                                    </p:set>
                                    <p:animEffect transition="in" filter="wipe(left)">
                                      <p:cBhvr>
                                        <p:cTn id="43" dur="2000"/>
                                        <p:tgtEl>
                                          <p:spTgt spid="169997"/>
                                        </p:tgtEl>
                                      </p:cBhvr>
                                    </p:animEffect>
                                  </p:childTnLst>
                                </p:cTn>
                              </p:par>
                            </p:childTnLst>
                          </p:cTn>
                        </p:par>
                        <p:par>
                          <p:cTn id="44" fill="hold" nodeType="afterGroup">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169998"/>
                                        </p:tgtEl>
                                        <p:attrNameLst>
                                          <p:attrName>style.visibility</p:attrName>
                                        </p:attrNameLst>
                                      </p:cBhvr>
                                      <p:to>
                                        <p:strVal val="visible"/>
                                      </p:to>
                                    </p:set>
                                    <p:animEffect transition="in" filter="fade">
                                      <p:cBhvr>
                                        <p:cTn id="47" dur="1000"/>
                                        <p:tgtEl>
                                          <p:spTgt spid="169998"/>
                                        </p:tgtEl>
                                      </p:cBhvr>
                                    </p:animEffect>
                                  </p:childTnLst>
                                </p:cTn>
                              </p:par>
                            </p:childTnLst>
                          </p:cTn>
                        </p:par>
                        <p:par>
                          <p:cTn id="48" fill="hold" nodeType="afterGroup">
                            <p:stCondLst>
                              <p:cond delay="3000"/>
                            </p:stCondLst>
                            <p:childTnLst>
                              <p:par>
                                <p:cTn id="49" presetID="10" presetClass="entr" presetSubtype="0" fill="hold" grpId="0" nodeType="afterEffect">
                                  <p:stCondLst>
                                    <p:cond delay="0"/>
                                  </p:stCondLst>
                                  <p:childTnLst>
                                    <p:set>
                                      <p:cBhvr>
                                        <p:cTn id="50" dur="1" fill="hold">
                                          <p:stCondLst>
                                            <p:cond delay="0"/>
                                          </p:stCondLst>
                                        </p:cTn>
                                        <p:tgtEl>
                                          <p:spTgt spid="169999"/>
                                        </p:tgtEl>
                                        <p:attrNameLst>
                                          <p:attrName>style.visibility</p:attrName>
                                        </p:attrNameLst>
                                      </p:cBhvr>
                                      <p:to>
                                        <p:strVal val="visible"/>
                                      </p:to>
                                    </p:set>
                                    <p:animEffect transition="in" filter="fade">
                                      <p:cBhvr>
                                        <p:cTn id="51" dur="1000"/>
                                        <p:tgtEl>
                                          <p:spTgt spid="169999"/>
                                        </p:tgtEl>
                                      </p:cBhvr>
                                    </p:animEffect>
                                  </p:childTnLst>
                                </p:cTn>
                              </p:par>
                            </p:childTnLst>
                          </p:cTn>
                        </p:par>
                        <p:par>
                          <p:cTn id="52" fill="hold" nodeType="afterGroup">
                            <p:stCondLst>
                              <p:cond delay="4000"/>
                            </p:stCondLst>
                            <p:childTnLst>
                              <p:par>
                                <p:cTn id="53" presetID="10" presetClass="entr" presetSubtype="0" fill="hold" grpId="0" nodeType="afterEffect">
                                  <p:stCondLst>
                                    <p:cond delay="0"/>
                                  </p:stCondLst>
                                  <p:childTnLst>
                                    <p:set>
                                      <p:cBhvr>
                                        <p:cTn id="54" dur="1" fill="hold">
                                          <p:stCondLst>
                                            <p:cond delay="0"/>
                                          </p:stCondLst>
                                        </p:cTn>
                                        <p:tgtEl>
                                          <p:spTgt spid="170000"/>
                                        </p:tgtEl>
                                        <p:attrNameLst>
                                          <p:attrName>style.visibility</p:attrName>
                                        </p:attrNameLst>
                                      </p:cBhvr>
                                      <p:to>
                                        <p:strVal val="visible"/>
                                      </p:to>
                                    </p:set>
                                    <p:animEffect transition="in" filter="fade">
                                      <p:cBhvr>
                                        <p:cTn id="55" dur="500"/>
                                        <p:tgtEl>
                                          <p:spTgt spid="170000"/>
                                        </p:tgtEl>
                                      </p:cBhvr>
                                    </p:animEffect>
                                  </p:childTnLst>
                                </p:cTn>
                              </p:par>
                            </p:childTnLst>
                          </p:cTn>
                        </p:par>
                        <p:par>
                          <p:cTn id="56" fill="hold" nodeType="afterGroup">
                            <p:stCondLst>
                              <p:cond delay="4500"/>
                            </p:stCondLst>
                            <p:childTnLst>
                              <p:par>
                                <p:cTn id="57" presetID="10" presetClass="entr" presetSubtype="0" fill="hold" grpId="0" nodeType="afterEffect">
                                  <p:stCondLst>
                                    <p:cond delay="0"/>
                                  </p:stCondLst>
                                  <p:childTnLst>
                                    <p:set>
                                      <p:cBhvr>
                                        <p:cTn id="58" dur="1" fill="hold">
                                          <p:stCondLst>
                                            <p:cond delay="0"/>
                                          </p:stCondLst>
                                        </p:cTn>
                                        <p:tgtEl>
                                          <p:spTgt spid="170001"/>
                                        </p:tgtEl>
                                        <p:attrNameLst>
                                          <p:attrName>style.visibility</p:attrName>
                                        </p:attrNameLst>
                                      </p:cBhvr>
                                      <p:to>
                                        <p:strVal val="visible"/>
                                      </p:to>
                                    </p:set>
                                    <p:animEffect transition="in" filter="fade">
                                      <p:cBhvr>
                                        <p:cTn id="59" dur="2000"/>
                                        <p:tgtEl>
                                          <p:spTgt spid="17000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169995"/>
                                        </p:tgtEl>
                                        <p:attrNameLst>
                                          <p:attrName>style.visibility</p:attrName>
                                        </p:attrNameLst>
                                      </p:cBhvr>
                                      <p:to>
                                        <p:strVal val="visible"/>
                                      </p:to>
                                    </p:set>
                                    <p:animEffect transition="in" filter="wipe(up)">
                                      <p:cBhvr>
                                        <p:cTn id="64" dur="2000"/>
                                        <p:tgtEl>
                                          <p:spTgt spid="169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animBg="1"/>
      <p:bldP spid="169987" grpId="0" animBg="1"/>
      <p:bldP spid="169988" grpId="0"/>
      <p:bldP spid="169989" grpId="0"/>
      <p:bldP spid="169993" grpId="0" animBg="1"/>
      <p:bldP spid="169994" grpId="0"/>
      <p:bldP spid="169995" grpId="0" animBg="1"/>
      <p:bldP spid="169996" grpId="0" animBg="1"/>
      <p:bldP spid="169997" grpId="0"/>
      <p:bldP spid="169998" grpId="0"/>
      <p:bldP spid="169999" grpId="0"/>
      <p:bldP spid="170000" grpId="0" animBg="1"/>
      <p:bldP spid="17000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4E858FC-DEB0-114A-8629-D351F0634520}" type="slidenum">
              <a:rPr lang="eu-ES" sz="1400">
                <a:latin typeface="Times" charset="0"/>
              </a:rPr>
              <a:pPr/>
              <a:t>6</a:t>
            </a:fld>
            <a:endParaRPr lang="eu-ES" sz="1400">
              <a:latin typeface="Times" charset="0"/>
            </a:endParaRPr>
          </a:p>
        </p:txBody>
      </p:sp>
      <p:sp>
        <p:nvSpPr>
          <p:cNvPr id="172034" name="Text Box 2"/>
          <p:cNvSpPr txBox="1">
            <a:spLocks noChangeArrowheads="1"/>
          </p:cNvSpPr>
          <p:nvPr/>
        </p:nvSpPr>
        <p:spPr bwMode="auto">
          <a:xfrm>
            <a:off x="1683673" y="1874644"/>
            <a:ext cx="5168900"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Kasu honetan egokia al da grabitazio legea aplikatzea?</a:t>
            </a:r>
          </a:p>
        </p:txBody>
      </p:sp>
      <p:sp>
        <p:nvSpPr>
          <p:cNvPr id="172035" name="Rectangle 3"/>
          <p:cNvSpPr>
            <a:spLocks noChangeArrowheads="1"/>
          </p:cNvSpPr>
          <p:nvPr/>
        </p:nvSpPr>
        <p:spPr bwMode="auto">
          <a:xfrm>
            <a:off x="246063" y="2969460"/>
            <a:ext cx="8312150" cy="908050"/>
          </a:xfrm>
          <a:prstGeom prst="rect">
            <a:avLst/>
          </a:prstGeom>
          <a:solidFill>
            <a:srgbClr val="FFFFCC"/>
          </a:solidFill>
          <a:ln w="9525">
            <a:solidFill>
              <a:schemeClr val="tx1"/>
            </a:solidFill>
            <a:miter lim="800000"/>
            <a:headEnd/>
            <a:tailEnd/>
          </a:ln>
        </p:spPr>
        <p:txBody>
          <a:bodyPr wrap="none" tIns="82800" bIns="82800" anchor="ctr">
            <a:spAutoFit/>
          </a:bodyPr>
          <a:lstStyle/>
          <a:p>
            <a:pPr algn="ctr" eaLnBrk="1" hangingPunct="1"/>
            <a:r>
              <a:rPr lang="eu-ES"/>
              <a:t>Kasu honetan adierazpena ezin da aplikatu.</a:t>
            </a:r>
          </a:p>
          <a:p>
            <a:pPr algn="ctr" eaLnBrk="1" hangingPunct="1"/>
            <a:r>
              <a:rPr lang="eu-ES"/>
              <a:t>Kasu berezietan aplikagarria da, o edo gorputz esferiko isotropoetan.</a:t>
            </a:r>
          </a:p>
          <a:p>
            <a:pPr algn="ctr" eaLnBrk="1" hangingPunct="1"/>
            <a:r>
              <a:rPr lang="eu-ES"/>
              <a:t>Bi gorputzen artean erakarpen grabitatorioa dago, bana kalkulatutako balioa hurbilketa da.</a:t>
            </a:r>
            <a:endParaRPr lang="eu-ES" i="1"/>
          </a:p>
        </p:txBody>
      </p:sp>
      <p:sp>
        <p:nvSpPr>
          <p:cNvPr id="172036" name="Text Box 4"/>
          <p:cNvSpPr txBox="1">
            <a:spLocks noChangeArrowheads="1"/>
          </p:cNvSpPr>
          <p:nvPr/>
        </p:nvSpPr>
        <p:spPr bwMode="auto">
          <a:xfrm>
            <a:off x="2290098" y="1816726"/>
            <a:ext cx="4562475" cy="346075"/>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a:t>Indar grabitatorioaren balioa noiz nabaritzen da?</a:t>
            </a:r>
          </a:p>
        </p:txBody>
      </p:sp>
      <p:sp>
        <p:nvSpPr>
          <p:cNvPr id="172037" name="Rectangle 5"/>
          <p:cNvSpPr>
            <a:spLocks noChangeArrowheads="1"/>
          </p:cNvSpPr>
          <p:nvPr/>
        </p:nvSpPr>
        <p:spPr bwMode="auto">
          <a:xfrm>
            <a:off x="2220913" y="3132973"/>
            <a:ext cx="4822825" cy="663575"/>
          </a:xfrm>
          <a:prstGeom prst="rect">
            <a:avLst/>
          </a:prstGeom>
          <a:solidFill>
            <a:srgbClr val="FFFFCC"/>
          </a:solidFill>
          <a:ln w="9525">
            <a:solidFill>
              <a:schemeClr val="tx1"/>
            </a:solidFill>
            <a:miter lim="800000"/>
            <a:headEnd/>
            <a:tailEnd/>
          </a:ln>
        </p:spPr>
        <p:txBody>
          <a:bodyPr wrap="none" tIns="82800" bIns="82800" anchor="ctr">
            <a:spAutoFit/>
          </a:bodyPr>
          <a:lstStyle/>
          <a:p>
            <a:pPr algn="ctr" eaLnBrk="1" hangingPunct="1"/>
            <a:r>
              <a:rPr lang="eu-ES"/>
              <a:t>Indar grabitatorioaren balioa nabaritzeko gutxienez,</a:t>
            </a:r>
          </a:p>
          <a:p>
            <a:pPr algn="ctr" eaLnBrk="1" hangingPunct="1"/>
            <a:r>
              <a:rPr lang="eu-ES"/>
              <a:t> gorputz baten masak oso handia izan behar du.</a:t>
            </a:r>
          </a:p>
        </p:txBody>
      </p:sp>
      <p:sp>
        <p:nvSpPr>
          <p:cNvPr id="172038" name="Rectangle 6"/>
          <p:cNvSpPr>
            <a:spLocks noChangeArrowheads="1"/>
          </p:cNvSpPr>
          <p:nvPr/>
        </p:nvSpPr>
        <p:spPr bwMode="auto">
          <a:xfrm>
            <a:off x="430213" y="3213935"/>
            <a:ext cx="7994650" cy="419100"/>
          </a:xfrm>
          <a:prstGeom prst="rect">
            <a:avLst/>
          </a:prstGeom>
          <a:solidFill>
            <a:srgbClr val="FFFFCC"/>
          </a:solidFill>
          <a:ln w="9525">
            <a:solidFill>
              <a:schemeClr val="tx1"/>
            </a:solidFill>
            <a:miter lim="800000"/>
            <a:headEnd/>
            <a:tailEnd/>
          </a:ln>
        </p:spPr>
        <p:txBody>
          <a:bodyPr wrap="none" tIns="82800" bIns="82800" anchor="ctr">
            <a:spAutoFit/>
          </a:bodyPr>
          <a:lstStyle/>
          <a:p>
            <a:pPr algn="ctr" eaLnBrk="1" hangingPunct="1"/>
            <a:r>
              <a:rPr lang="eu-ES"/>
              <a:t>0,000 000 23 N-eko indarra hain txikia da beste edozein indarrak neutraliza dezakeela.</a:t>
            </a:r>
          </a:p>
        </p:txBody>
      </p:sp>
      <p:sp>
        <p:nvSpPr>
          <p:cNvPr id="172039" name="Text Box 7"/>
          <p:cNvSpPr txBox="1">
            <a:spLocks noChangeArrowheads="1"/>
          </p:cNvSpPr>
          <p:nvPr/>
        </p:nvSpPr>
        <p:spPr bwMode="auto">
          <a:xfrm>
            <a:off x="685800" y="1816726"/>
            <a:ext cx="7908925" cy="406400"/>
          </a:xfrm>
          <a:prstGeom prst="rect">
            <a:avLst/>
          </a:prstGeom>
          <a:solidFill>
            <a:srgbClr val="FFFF99"/>
          </a:solidFill>
          <a:ln w="9525">
            <a:solidFill>
              <a:schemeClr val="tx1"/>
            </a:solidFill>
            <a:miter lim="800000"/>
            <a:headEnd/>
            <a:tailEnd/>
          </a:ln>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2000" dirty="0"/>
              <a:t>Erakarpen indarra egon arren pertsonak ez dira hurbiltzen. Zergatik?</a:t>
            </a:r>
          </a:p>
        </p:txBody>
      </p:sp>
      <p:pic>
        <p:nvPicPr>
          <p:cNvPr id="11"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66417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1" nodeType="withEffect">
                                  <p:stCondLst>
                                    <p:cond delay="0"/>
                                  </p:stCondLst>
                                  <p:childTnLst>
                                    <p:set>
                                      <p:cBhvr>
                                        <p:cTn id="6" dur="1" fill="hold">
                                          <p:stCondLst>
                                            <p:cond delay="0"/>
                                          </p:stCondLst>
                                        </p:cTn>
                                        <p:tgtEl>
                                          <p:spTgt spid="172034"/>
                                        </p:tgtEl>
                                        <p:attrNameLst>
                                          <p:attrName>style.visibility</p:attrName>
                                        </p:attrNameLst>
                                      </p:cBhvr>
                                      <p:to>
                                        <p:strVal val="visible"/>
                                      </p:to>
                                    </p:set>
                                    <p:animEffect transition="in" filter="wipe(left)">
                                      <p:cBhvr>
                                        <p:cTn id="7" dur="1000"/>
                                        <p:tgtEl>
                                          <p:spTgt spid="172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2035">
                                            <p:bg/>
                                          </p:spTgt>
                                        </p:tgtEl>
                                        <p:attrNameLst>
                                          <p:attrName>style.visibility</p:attrName>
                                        </p:attrNameLst>
                                      </p:cBhvr>
                                      <p:to>
                                        <p:strVal val="visible"/>
                                      </p:to>
                                    </p:set>
                                    <p:animEffect transition="in" filter="fade">
                                      <p:cBhvr>
                                        <p:cTn id="12" dur="1000"/>
                                        <p:tgtEl>
                                          <p:spTgt spid="172035">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2035">
                                            <p:txEl>
                                              <p:pRg st="0" end="0"/>
                                            </p:txEl>
                                          </p:spTgt>
                                        </p:tgtEl>
                                        <p:attrNameLst>
                                          <p:attrName>style.visibility</p:attrName>
                                        </p:attrNameLst>
                                      </p:cBhvr>
                                      <p:to>
                                        <p:strVal val="visible"/>
                                      </p:to>
                                    </p:set>
                                    <p:animEffect transition="in" filter="fade">
                                      <p:cBhvr>
                                        <p:cTn id="15" dur="1000"/>
                                        <p:tgtEl>
                                          <p:spTgt spid="17203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2035">
                                            <p:txEl>
                                              <p:pRg st="1" end="1"/>
                                            </p:txEl>
                                          </p:spTgt>
                                        </p:tgtEl>
                                        <p:attrNameLst>
                                          <p:attrName>style.visibility</p:attrName>
                                        </p:attrNameLst>
                                      </p:cBhvr>
                                      <p:to>
                                        <p:strVal val="visible"/>
                                      </p:to>
                                    </p:set>
                                    <p:animEffect transition="in" filter="fade">
                                      <p:cBhvr>
                                        <p:cTn id="20" dur="1000"/>
                                        <p:tgtEl>
                                          <p:spTgt spid="17203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2035">
                                            <p:txEl>
                                              <p:pRg st="2" end="2"/>
                                            </p:txEl>
                                          </p:spTgt>
                                        </p:tgtEl>
                                        <p:attrNameLst>
                                          <p:attrName>style.visibility</p:attrName>
                                        </p:attrNameLst>
                                      </p:cBhvr>
                                      <p:to>
                                        <p:strVal val="visible"/>
                                      </p:to>
                                    </p:set>
                                    <p:animEffect transition="in" filter="fade">
                                      <p:cBhvr>
                                        <p:cTn id="25" dur="1000"/>
                                        <p:tgtEl>
                                          <p:spTgt spid="17203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grpId="0" nodeType="clickEffect">
                                  <p:stCondLst>
                                    <p:cond delay="0"/>
                                  </p:stCondLst>
                                  <p:childTnLst>
                                    <p:animEffect transition="out" filter="box(in)">
                                      <p:cBhvr>
                                        <p:cTn id="29" dur="1000"/>
                                        <p:tgtEl>
                                          <p:spTgt spid="172034"/>
                                        </p:tgtEl>
                                      </p:cBhvr>
                                    </p:animEffect>
                                    <p:set>
                                      <p:cBhvr>
                                        <p:cTn id="30" dur="1" fill="hold">
                                          <p:stCondLst>
                                            <p:cond delay="999"/>
                                          </p:stCondLst>
                                        </p:cTn>
                                        <p:tgtEl>
                                          <p:spTgt spid="172034"/>
                                        </p:tgtEl>
                                        <p:attrNameLst>
                                          <p:attrName>style.visibility</p:attrName>
                                        </p:attrNameLst>
                                      </p:cBhvr>
                                      <p:to>
                                        <p:strVal val="hidden"/>
                                      </p:to>
                                    </p:set>
                                  </p:childTnLst>
                                </p:cTn>
                              </p:par>
                              <p:par>
                                <p:cTn id="31" presetID="4" presetClass="exit" presetSubtype="16" fill="hold" grpId="1" nodeType="withEffect">
                                  <p:stCondLst>
                                    <p:cond delay="0"/>
                                  </p:stCondLst>
                                  <p:childTnLst>
                                    <p:animEffect transition="out" filter="box(in)">
                                      <p:cBhvr>
                                        <p:cTn id="32" dur="500"/>
                                        <p:tgtEl>
                                          <p:spTgt spid="172035">
                                            <p:txEl>
                                              <p:pRg st="0" end="0"/>
                                            </p:txEl>
                                          </p:spTgt>
                                        </p:tgtEl>
                                      </p:cBhvr>
                                    </p:animEffect>
                                    <p:set>
                                      <p:cBhvr>
                                        <p:cTn id="33" dur="1" fill="hold">
                                          <p:stCondLst>
                                            <p:cond delay="499"/>
                                          </p:stCondLst>
                                        </p:cTn>
                                        <p:tgtEl>
                                          <p:spTgt spid="172035">
                                            <p:txEl>
                                              <p:pRg st="0" end="0"/>
                                            </p:txEl>
                                          </p:spTgt>
                                        </p:tgtEl>
                                        <p:attrNameLst>
                                          <p:attrName>style.visibility</p:attrName>
                                        </p:attrNameLst>
                                      </p:cBhvr>
                                      <p:to>
                                        <p:strVal val="hidden"/>
                                      </p:to>
                                    </p:set>
                                  </p:childTnLst>
                                </p:cTn>
                              </p:par>
                              <p:par>
                                <p:cTn id="34" presetID="4" presetClass="exit" presetSubtype="16" fill="hold" grpId="1" nodeType="withEffect">
                                  <p:stCondLst>
                                    <p:cond delay="0"/>
                                  </p:stCondLst>
                                  <p:childTnLst>
                                    <p:animEffect transition="out" filter="box(in)">
                                      <p:cBhvr>
                                        <p:cTn id="35" dur="500"/>
                                        <p:tgtEl>
                                          <p:spTgt spid="172035">
                                            <p:txEl>
                                              <p:pRg st="1" end="1"/>
                                            </p:txEl>
                                          </p:spTgt>
                                        </p:tgtEl>
                                      </p:cBhvr>
                                    </p:animEffect>
                                    <p:set>
                                      <p:cBhvr>
                                        <p:cTn id="36" dur="1" fill="hold">
                                          <p:stCondLst>
                                            <p:cond delay="499"/>
                                          </p:stCondLst>
                                        </p:cTn>
                                        <p:tgtEl>
                                          <p:spTgt spid="172035">
                                            <p:txEl>
                                              <p:pRg st="1" end="1"/>
                                            </p:txEl>
                                          </p:spTgt>
                                        </p:tgtEl>
                                        <p:attrNameLst>
                                          <p:attrName>style.visibility</p:attrName>
                                        </p:attrNameLst>
                                      </p:cBhvr>
                                      <p:to>
                                        <p:strVal val="hidden"/>
                                      </p:to>
                                    </p:set>
                                  </p:childTnLst>
                                </p:cTn>
                              </p:par>
                              <p:par>
                                <p:cTn id="37" presetID="4" presetClass="exit" presetSubtype="16" fill="hold" grpId="1" nodeType="withEffect">
                                  <p:stCondLst>
                                    <p:cond delay="0"/>
                                  </p:stCondLst>
                                  <p:childTnLst>
                                    <p:animEffect transition="out" filter="box(in)">
                                      <p:cBhvr>
                                        <p:cTn id="38" dur="500"/>
                                        <p:tgtEl>
                                          <p:spTgt spid="172035">
                                            <p:txEl>
                                              <p:pRg st="2" end="2"/>
                                            </p:txEl>
                                          </p:spTgt>
                                        </p:tgtEl>
                                      </p:cBhvr>
                                    </p:animEffect>
                                    <p:set>
                                      <p:cBhvr>
                                        <p:cTn id="39" dur="1" fill="hold">
                                          <p:stCondLst>
                                            <p:cond delay="499"/>
                                          </p:stCondLst>
                                        </p:cTn>
                                        <p:tgtEl>
                                          <p:spTgt spid="172035">
                                            <p:txEl>
                                              <p:pRg st="2" end="2"/>
                                            </p:txEl>
                                          </p:spTgt>
                                        </p:tgtEl>
                                        <p:attrNameLst>
                                          <p:attrName>style.visibility</p:attrName>
                                        </p:attrNameLst>
                                      </p:cBhvr>
                                      <p:to>
                                        <p:strVal val="hidden"/>
                                      </p:to>
                                    </p:set>
                                  </p:childTnLst>
                                </p:cTn>
                              </p:par>
                              <p:par>
                                <p:cTn id="40" presetID="4" presetClass="exit" presetSubtype="16" fill="hold" grpId="1" nodeType="withEffect">
                                  <p:stCondLst>
                                    <p:cond delay="0"/>
                                  </p:stCondLst>
                                  <p:childTnLst>
                                    <p:animEffect transition="out" filter="box(in)">
                                      <p:cBhvr>
                                        <p:cTn id="41" dur="500"/>
                                        <p:tgtEl>
                                          <p:spTgt spid="172035">
                                            <p:bg/>
                                          </p:spTgt>
                                        </p:tgtEl>
                                      </p:cBhvr>
                                    </p:animEffect>
                                    <p:set>
                                      <p:cBhvr>
                                        <p:cTn id="42" dur="1" fill="hold">
                                          <p:stCondLst>
                                            <p:cond delay="499"/>
                                          </p:stCondLst>
                                        </p:cTn>
                                        <p:tgtEl>
                                          <p:spTgt spid="172035">
                                            <p:bg/>
                                          </p:spTgt>
                                        </p:tgtEl>
                                        <p:attrNameLst>
                                          <p:attrName>style.visibility</p:attrName>
                                        </p:attrNameLst>
                                      </p:cBhvr>
                                      <p:to>
                                        <p:strVal val="hidden"/>
                                      </p:to>
                                    </p:set>
                                  </p:childTnLst>
                                </p:cTn>
                              </p:par>
                            </p:childTnLst>
                          </p:cTn>
                        </p:par>
                        <p:par>
                          <p:cTn id="43" fill="hold" nodeType="afterGroup">
                            <p:stCondLst>
                              <p:cond delay="1000"/>
                            </p:stCondLst>
                            <p:childTnLst>
                              <p:par>
                                <p:cTn id="44" presetID="22" presetClass="entr" presetSubtype="1" fill="hold" grpId="0" nodeType="afterEffect">
                                  <p:stCondLst>
                                    <p:cond delay="0"/>
                                  </p:stCondLst>
                                  <p:childTnLst>
                                    <p:set>
                                      <p:cBhvr>
                                        <p:cTn id="45" dur="1" fill="hold">
                                          <p:stCondLst>
                                            <p:cond delay="0"/>
                                          </p:stCondLst>
                                        </p:cTn>
                                        <p:tgtEl>
                                          <p:spTgt spid="172039">
                                            <p:bg/>
                                          </p:spTgt>
                                        </p:tgtEl>
                                        <p:attrNameLst>
                                          <p:attrName>style.visibility</p:attrName>
                                        </p:attrNameLst>
                                      </p:cBhvr>
                                      <p:to>
                                        <p:strVal val="visible"/>
                                      </p:to>
                                    </p:set>
                                    <p:animEffect transition="in" filter="wipe(up)">
                                      <p:cBhvr>
                                        <p:cTn id="46" dur="1000"/>
                                        <p:tgtEl>
                                          <p:spTgt spid="172039">
                                            <p:bg/>
                                          </p:spTgt>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72039">
                                            <p:txEl>
                                              <p:pRg st="0" end="0"/>
                                            </p:txEl>
                                          </p:spTgt>
                                        </p:tgtEl>
                                        <p:attrNameLst>
                                          <p:attrName>style.visibility</p:attrName>
                                        </p:attrNameLst>
                                      </p:cBhvr>
                                      <p:to>
                                        <p:strVal val="visible"/>
                                      </p:to>
                                    </p:set>
                                    <p:animEffect transition="in" filter="wipe(up)">
                                      <p:cBhvr>
                                        <p:cTn id="49" dur="1000"/>
                                        <p:tgtEl>
                                          <p:spTgt spid="172039">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72038">
                                            <p:bg/>
                                          </p:spTgt>
                                        </p:tgtEl>
                                        <p:attrNameLst>
                                          <p:attrName>style.visibility</p:attrName>
                                        </p:attrNameLst>
                                      </p:cBhvr>
                                      <p:to>
                                        <p:strVal val="visible"/>
                                      </p:to>
                                    </p:set>
                                    <p:animEffect transition="in" filter="fade">
                                      <p:cBhvr>
                                        <p:cTn id="54" dur="2000"/>
                                        <p:tgtEl>
                                          <p:spTgt spid="172038">
                                            <p:bg/>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72038">
                                            <p:txEl>
                                              <p:pRg st="0" end="0"/>
                                            </p:txEl>
                                          </p:spTgt>
                                        </p:tgtEl>
                                        <p:attrNameLst>
                                          <p:attrName>style.visibility</p:attrName>
                                        </p:attrNameLst>
                                      </p:cBhvr>
                                      <p:to>
                                        <p:strVal val="visible"/>
                                      </p:to>
                                    </p:set>
                                    <p:animEffect transition="in" filter="fade">
                                      <p:cBhvr>
                                        <p:cTn id="57" dur="2000"/>
                                        <p:tgtEl>
                                          <p:spTgt spid="172038">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xit" presetSubtype="0" fill="hold" grpId="1" nodeType="clickEffect">
                                  <p:stCondLst>
                                    <p:cond delay="0"/>
                                  </p:stCondLst>
                                  <p:childTnLst>
                                    <p:animEffect transition="out" filter="fade">
                                      <p:cBhvr>
                                        <p:cTn id="61" dur="500"/>
                                        <p:tgtEl>
                                          <p:spTgt spid="172039">
                                            <p:txEl>
                                              <p:pRg st="0" end="0"/>
                                            </p:txEl>
                                          </p:spTgt>
                                        </p:tgtEl>
                                      </p:cBhvr>
                                    </p:animEffect>
                                    <p:set>
                                      <p:cBhvr>
                                        <p:cTn id="62" dur="1" fill="hold">
                                          <p:stCondLst>
                                            <p:cond delay="499"/>
                                          </p:stCondLst>
                                        </p:cTn>
                                        <p:tgtEl>
                                          <p:spTgt spid="172039">
                                            <p:txEl>
                                              <p:pRg st="0" end="0"/>
                                            </p:txEl>
                                          </p:spTgt>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172039">
                                            <p:bg/>
                                          </p:spTgt>
                                        </p:tgtEl>
                                      </p:cBhvr>
                                    </p:animEffect>
                                    <p:set>
                                      <p:cBhvr>
                                        <p:cTn id="65" dur="1" fill="hold">
                                          <p:stCondLst>
                                            <p:cond delay="499"/>
                                          </p:stCondLst>
                                        </p:cTn>
                                        <p:tgtEl>
                                          <p:spTgt spid="172039">
                                            <p:bg/>
                                          </p:spTgt>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172038">
                                            <p:txEl>
                                              <p:pRg st="0" end="0"/>
                                            </p:txEl>
                                          </p:spTgt>
                                        </p:tgtEl>
                                      </p:cBhvr>
                                    </p:animEffect>
                                    <p:set>
                                      <p:cBhvr>
                                        <p:cTn id="68" dur="1" fill="hold">
                                          <p:stCondLst>
                                            <p:cond delay="499"/>
                                          </p:stCondLst>
                                        </p:cTn>
                                        <p:tgtEl>
                                          <p:spTgt spid="172038">
                                            <p:txEl>
                                              <p:pRg st="0" end="0"/>
                                            </p:txEl>
                                          </p:spTgt>
                                        </p:tgtEl>
                                        <p:attrNameLst>
                                          <p:attrName>style.visibility</p:attrName>
                                        </p:attrNameLst>
                                      </p:cBhvr>
                                      <p:to>
                                        <p:strVal val="hidden"/>
                                      </p:to>
                                    </p:set>
                                  </p:childTnLst>
                                </p:cTn>
                              </p:par>
                              <p:par>
                                <p:cTn id="69" presetID="10" presetClass="exit" presetSubtype="0" fill="hold" grpId="1" nodeType="withEffect">
                                  <p:stCondLst>
                                    <p:cond delay="0"/>
                                  </p:stCondLst>
                                  <p:childTnLst>
                                    <p:animEffect transition="out" filter="fade">
                                      <p:cBhvr>
                                        <p:cTn id="70" dur="500"/>
                                        <p:tgtEl>
                                          <p:spTgt spid="172038">
                                            <p:bg/>
                                          </p:spTgt>
                                        </p:tgtEl>
                                      </p:cBhvr>
                                    </p:animEffect>
                                    <p:set>
                                      <p:cBhvr>
                                        <p:cTn id="71" dur="1" fill="hold">
                                          <p:stCondLst>
                                            <p:cond delay="499"/>
                                          </p:stCondLst>
                                        </p:cTn>
                                        <p:tgtEl>
                                          <p:spTgt spid="172038">
                                            <p:bg/>
                                          </p:spTgt>
                                        </p:tgtEl>
                                        <p:attrNameLst>
                                          <p:attrName>style.visibility</p:attrName>
                                        </p:attrNameLst>
                                      </p:cBhvr>
                                      <p:to>
                                        <p:strVal val="hidden"/>
                                      </p:to>
                                    </p:set>
                                  </p:childTnLst>
                                </p:cTn>
                              </p:par>
                            </p:childTnLst>
                          </p:cTn>
                        </p:par>
                        <p:par>
                          <p:cTn id="72" fill="hold" nodeType="afterGroup">
                            <p:stCondLst>
                              <p:cond delay="500"/>
                            </p:stCondLst>
                            <p:childTnLst>
                              <p:par>
                                <p:cTn id="73" presetID="22" presetClass="entr" presetSubtype="1" fill="hold" grpId="0" nodeType="afterEffect">
                                  <p:stCondLst>
                                    <p:cond delay="0"/>
                                  </p:stCondLst>
                                  <p:childTnLst>
                                    <p:set>
                                      <p:cBhvr>
                                        <p:cTn id="74" dur="1" fill="hold">
                                          <p:stCondLst>
                                            <p:cond delay="0"/>
                                          </p:stCondLst>
                                        </p:cTn>
                                        <p:tgtEl>
                                          <p:spTgt spid="172036">
                                            <p:bg/>
                                          </p:spTgt>
                                        </p:tgtEl>
                                        <p:attrNameLst>
                                          <p:attrName>style.visibility</p:attrName>
                                        </p:attrNameLst>
                                      </p:cBhvr>
                                      <p:to>
                                        <p:strVal val="visible"/>
                                      </p:to>
                                    </p:set>
                                    <p:animEffect transition="in" filter="wipe(up)">
                                      <p:cBhvr>
                                        <p:cTn id="75" dur="1000"/>
                                        <p:tgtEl>
                                          <p:spTgt spid="172036">
                                            <p:bg/>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172036">
                                            <p:txEl>
                                              <p:pRg st="0" end="0"/>
                                            </p:txEl>
                                          </p:spTgt>
                                        </p:tgtEl>
                                        <p:attrNameLst>
                                          <p:attrName>style.visibility</p:attrName>
                                        </p:attrNameLst>
                                      </p:cBhvr>
                                      <p:to>
                                        <p:strVal val="visible"/>
                                      </p:to>
                                    </p:set>
                                    <p:animEffect transition="in" filter="wipe(up)">
                                      <p:cBhvr>
                                        <p:cTn id="78" dur="1000"/>
                                        <p:tgtEl>
                                          <p:spTgt spid="172036">
                                            <p:txEl>
                                              <p:pRg st="0" end="0"/>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72037">
                                            <p:bg/>
                                          </p:spTgt>
                                        </p:tgtEl>
                                        <p:attrNameLst>
                                          <p:attrName>style.visibility</p:attrName>
                                        </p:attrNameLst>
                                      </p:cBhvr>
                                      <p:to>
                                        <p:strVal val="visible"/>
                                      </p:to>
                                    </p:set>
                                    <p:animEffect transition="in" filter="fade">
                                      <p:cBhvr>
                                        <p:cTn id="83" dur="1000"/>
                                        <p:tgtEl>
                                          <p:spTgt spid="172037">
                                            <p:bg/>
                                          </p:spTgt>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72037">
                                            <p:txEl>
                                              <p:pRg st="0" end="0"/>
                                            </p:txEl>
                                          </p:spTgt>
                                        </p:tgtEl>
                                        <p:attrNameLst>
                                          <p:attrName>style.visibility</p:attrName>
                                        </p:attrNameLst>
                                      </p:cBhvr>
                                      <p:to>
                                        <p:strVal val="visible"/>
                                      </p:to>
                                    </p:set>
                                    <p:animEffect transition="in" filter="fade">
                                      <p:cBhvr>
                                        <p:cTn id="86" dur="1000"/>
                                        <p:tgtEl>
                                          <p:spTgt spid="172037">
                                            <p:txEl>
                                              <p:pRg st="0" end="0"/>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72037">
                                            <p:txEl>
                                              <p:pRg st="1" end="1"/>
                                            </p:txEl>
                                          </p:spTgt>
                                        </p:tgtEl>
                                        <p:attrNameLst>
                                          <p:attrName>style.visibility</p:attrName>
                                        </p:attrNameLst>
                                      </p:cBhvr>
                                      <p:to>
                                        <p:strVal val="visible"/>
                                      </p:to>
                                    </p:set>
                                    <p:animEffect transition="in" filter="fade">
                                      <p:cBhvr>
                                        <p:cTn id="89" dur="1000"/>
                                        <p:tgtEl>
                                          <p:spTgt spid="1720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animBg="1"/>
      <p:bldP spid="172034" grpId="1" animBg="1"/>
      <p:bldP spid="172035" grpId="0" build="p" animBg="1"/>
      <p:bldP spid="172035" grpId="1" build="allAtOnce" animBg="1"/>
      <p:bldP spid="172036" grpId="0" build="p" animBg="1"/>
      <p:bldP spid="172037" grpId="0" build="p" animBg="1"/>
      <p:bldP spid="172038" grpId="0" build="p" animBg="1"/>
      <p:bldP spid="172038" grpId="1" build="allAtOnce" animBg="1"/>
      <p:bldP spid="172039" grpId="0" build="p" animBg="1"/>
      <p:bldP spid="172039" grpI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78AE1DB-CAE3-EF46-BB27-270BF04C118C}" type="slidenum">
              <a:rPr lang="eu-ES" sz="1400">
                <a:latin typeface="Times" charset="0"/>
              </a:rPr>
              <a:pPr/>
              <a:t>7</a:t>
            </a:fld>
            <a:endParaRPr lang="eu-ES" sz="1400">
              <a:latin typeface="Times" charset="0"/>
            </a:endParaRPr>
          </a:p>
        </p:txBody>
      </p:sp>
      <p:sp>
        <p:nvSpPr>
          <p:cNvPr id="103427" name="Text Box 2"/>
          <p:cNvSpPr txBox="1">
            <a:spLocks noChangeArrowheads="1"/>
          </p:cNvSpPr>
          <p:nvPr/>
        </p:nvSpPr>
        <p:spPr bwMode="auto">
          <a:xfrm>
            <a:off x="381000" y="1958215"/>
            <a:ext cx="830580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sz="2000" dirty="0"/>
              <a:t>8. Adierazi ekuazio baten bidez Grabitazio Unibertsalaren legea.</a:t>
            </a:r>
          </a:p>
          <a:p>
            <a:endParaRPr lang="eu-ES" sz="2000" dirty="0"/>
          </a:p>
          <a:p>
            <a:r>
              <a:rPr lang="eu-ES" sz="2000" dirty="0"/>
              <a:t>9. a) Kalkulatu 70 kg eta 50 kg duten bi pertsonen arteko erakarpen indar grabitatorioa, bien arteko distantzia 1m dela jakinik. </a:t>
            </a:r>
          </a:p>
          <a:p>
            <a:endParaRPr lang="eu-ES" sz="2000" dirty="0"/>
          </a:p>
          <a:p>
            <a:r>
              <a:rPr lang="eu-ES" sz="2000" dirty="0"/>
              <a:t>b) Zergatik ez dira elkarrengana hurbiltzen? </a:t>
            </a:r>
          </a:p>
          <a:p>
            <a:endParaRPr lang="eu-ES" sz="20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22020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9FDB05A-E028-9641-AC7D-6F1B6435D6F7}" type="slidenum">
              <a:rPr lang="eu-ES" sz="1400">
                <a:latin typeface="Times" charset="0"/>
              </a:rPr>
              <a:pPr/>
              <a:t>8</a:t>
            </a:fld>
            <a:endParaRPr lang="eu-ES" sz="1400">
              <a:latin typeface="Times" charset="0"/>
            </a:endParaRPr>
          </a:p>
        </p:txBody>
      </p:sp>
      <p:sp>
        <p:nvSpPr>
          <p:cNvPr id="104451" name="Text Box 2"/>
          <p:cNvSpPr txBox="1">
            <a:spLocks noChangeArrowheads="1"/>
          </p:cNvSpPr>
          <p:nvPr/>
        </p:nvSpPr>
        <p:spPr bwMode="auto">
          <a:xfrm>
            <a:off x="213532" y="677827"/>
            <a:ext cx="8839200" cy="527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sz="2000" dirty="0"/>
              <a:t>Indar grabitatorioa nabarmenki agertzen den adibiderik hurbilena, Lurra era bere gainazalean (edo hurbil) dagoen edozein gorputzen artekoarena da. Kasu honetan distantzia Lurraren zentrutik neurtu behar da. Lurra esfera bat dela suposatuz, erradioa eta masaren gutxi gora beherako baloreak ondokoak dira: </a:t>
            </a:r>
          </a:p>
          <a:p>
            <a:r>
              <a:rPr lang="eu-ES" sz="2000" dirty="0"/>
              <a:t>R = 6,4 .106 m,. M = 6 1024 kg </a:t>
            </a:r>
          </a:p>
          <a:p>
            <a:r>
              <a:rPr lang="eu-ES" sz="2000" dirty="0"/>
              <a:t>G konstantearen balorea : G = 6,67 . 10-11 N m2 kg-2 </a:t>
            </a:r>
          </a:p>
          <a:p>
            <a:r>
              <a:rPr lang="eu-ES" sz="2000" dirty="0"/>
              <a:t>Beraz., Lurra eta m masa duen gorputz baten arteko erakarpen indarra : F = </a:t>
            </a:r>
          </a:p>
          <a:p>
            <a:r>
              <a:rPr lang="eu-ES" sz="2000" dirty="0"/>
              <a:t>Ilargiarentzat : M = 7,3 . 1022 kg ,. R = 1,7 106 m</a:t>
            </a:r>
          </a:p>
          <a:p>
            <a:r>
              <a:rPr lang="eu-ES" sz="2000" dirty="0"/>
              <a:t>Jupiterrentzat : M = 1,9 .1027 kg ,. R = 7,1 107 m </a:t>
            </a:r>
          </a:p>
          <a:p>
            <a:r>
              <a:rPr lang="eu-ES" sz="2000" dirty="0"/>
              <a:t>Kalkula dezagun bi astro hauek eta bertan dagoen gorputz baten arteko erakarpen indarra. </a:t>
            </a:r>
          </a:p>
          <a:p>
            <a:endParaRPr lang="eu-ES" sz="2000" dirty="0"/>
          </a:p>
          <a:p>
            <a:r>
              <a:rPr lang="eu-ES" sz="2000" dirty="0"/>
              <a:t>9,8 N/kg baloreari grabitatea (Lurrean) deitzen zaio. </a:t>
            </a:r>
          </a:p>
          <a:p>
            <a:endParaRPr lang="eu-ES" sz="2000" dirty="0"/>
          </a:p>
          <a:p>
            <a:r>
              <a:rPr lang="eu-ES" sz="2000" dirty="0"/>
              <a:t>Grabitatea Lurraren gainazalarekiko distantziarekin aldatzen da. Esate baterako 30.000 km-ra (Hispasat dagoen distantziara) 0,4 N/kg da. </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28999"/>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4026"/>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57574"/>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25695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2"/>
          </p:nvPr>
        </p:nvSpPr>
        <p:spPr/>
        <p:txBody>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2AEA4D2-7C64-E145-895C-1CEEA415FCEE}" type="slidenum">
              <a:rPr lang="eu-ES" sz="1400">
                <a:latin typeface="Times" charset="0"/>
              </a:rPr>
              <a:pPr/>
              <a:t>9</a:t>
            </a:fld>
            <a:endParaRPr lang="eu-ES" sz="1400">
              <a:latin typeface="Times" charset="0"/>
            </a:endParaRPr>
          </a:p>
        </p:txBody>
      </p:sp>
      <p:sp>
        <p:nvSpPr>
          <p:cNvPr id="174083" name="Rectangle 3"/>
          <p:cNvSpPr>
            <a:spLocks noChangeArrowheads="1"/>
          </p:cNvSpPr>
          <p:nvPr/>
        </p:nvSpPr>
        <p:spPr bwMode="auto">
          <a:xfrm>
            <a:off x="2014538" y="1418458"/>
            <a:ext cx="5151437" cy="346075"/>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dirty="0"/>
              <a:t>Jone itsas mailan dago, balantzak 47 kg adierazten du.</a:t>
            </a:r>
          </a:p>
        </p:txBody>
      </p:sp>
      <p:sp>
        <p:nvSpPr>
          <p:cNvPr id="174084" name="Text Box 4"/>
          <p:cNvSpPr txBox="1">
            <a:spLocks noChangeArrowheads="1"/>
          </p:cNvSpPr>
          <p:nvPr/>
        </p:nvSpPr>
        <p:spPr bwMode="auto">
          <a:xfrm>
            <a:off x="1166813" y="1984375"/>
            <a:ext cx="6773862" cy="1296988"/>
          </a:xfrm>
          <a:prstGeom prst="rect">
            <a:avLst/>
          </a:prstGeom>
          <a:solidFill>
            <a:srgbClr val="FFFFCC"/>
          </a:solidFill>
          <a:ln w="9525">
            <a:solidFill>
              <a:schemeClr val="tx1"/>
            </a:solidFill>
            <a:miter lim="800000"/>
            <a:headEnd/>
            <a:tailEnd/>
          </a:ln>
        </p:spPr>
        <p:txBody>
          <a:bodyPr wrap="none" bIns="118800">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lnSpc>
                <a:spcPct val="150000"/>
              </a:lnSpc>
            </a:pPr>
            <a:r>
              <a:rPr lang="eu-ES" sz="1700" b="1">
                <a:solidFill>
                  <a:srgbClr val="CC3300"/>
                </a:solidFill>
              </a:rPr>
              <a:t>Dinamometroak</a:t>
            </a:r>
            <a:r>
              <a:rPr lang="eu-ES"/>
              <a:t> Lurrak Jonerengan egiten duen indarra adieraziko du. </a:t>
            </a:r>
          </a:p>
          <a:p>
            <a:pPr algn="ctr" eaLnBrk="1" hangingPunct="1">
              <a:lnSpc>
                <a:spcPct val="150000"/>
              </a:lnSpc>
            </a:pPr>
            <a:r>
              <a:rPr lang="eu-ES"/>
              <a:t>Itsas mailan lurraren erakarpen indarra hauxe da:</a:t>
            </a:r>
          </a:p>
          <a:p>
            <a:pPr algn="ctr" eaLnBrk="1" hangingPunct="1">
              <a:lnSpc>
                <a:spcPct val="150000"/>
              </a:lnSpc>
            </a:pPr>
            <a:r>
              <a:rPr lang="eu-ES" i="1"/>
              <a:t>F</a:t>
            </a:r>
            <a:r>
              <a:rPr lang="eu-ES" baseline="-25000"/>
              <a:t>L,J</a:t>
            </a:r>
            <a:r>
              <a:rPr lang="eu-ES"/>
              <a:t> = 47 · 9,8 = 460,6 N </a:t>
            </a:r>
            <a:endParaRPr lang="eu-ES">
              <a:cs typeface="Arial" charset="0"/>
            </a:endParaRPr>
          </a:p>
        </p:txBody>
      </p:sp>
      <p:sp>
        <p:nvSpPr>
          <p:cNvPr id="174085" name="Rectangle 5"/>
          <p:cNvSpPr>
            <a:spLocks noChangeArrowheads="1"/>
          </p:cNvSpPr>
          <p:nvPr/>
        </p:nvSpPr>
        <p:spPr bwMode="auto">
          <a:xfrm>
            <a:off x="2293938" y="1245420"/>
            <a:ext cx="4597400" cy="346075"/>
          </a:xfrm>
          <a:prstGeom prst="rect">
            <a:avLst/>
          </a:prstGeom>
          <a:solidFill>
            <a:srgbClr val="FFFF99"/>
          </a:solidFill>
          <a:ln w="9525">
            <a:solidFill>
              <a:schemeClr val="tx1"/>
            </a:solidFill>
            <a:miter lim="800000"/>
            <a:headEnd/>
            <a:tailEnd/>
          </a:ln>
        </p:spPr>
        <p:txBody>
          <a:bodyPr wrap="none" anchor="ctr">
            <a:spAutoFit/>
          </a:bodyPr>
          <a:lstStyle/>
          <a:p>
            <a:pPr algn="ctr" eaLnBrk="1" hangingPunct="1"/>
            <a:r>
              <a:rPr lang="eu-ES"/>
              <a:t>Itsas mailan dinamometroak zer adieraziko luke?</a:t>
            </a:r>
          </a:p>
        </p:txBody>
      </p:sp>
      <p:pic>
        <p:nvPicPr>
          <p:cNvPr id="8"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4960101"/>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4083"/>
                                        </p:tgtEl>
                                        <p:attrNameLst>
                                          <p:attrName>style.visibility</p:attrName>
                                        </p:attrNameLst>
                                      </p:cBhvr>
                                      <p:to>
                                        <p:strVal val="visible"/>
                                      </p:to>
                                    </p:set>
                                    <p:animEffect transition="in" filter="wipe(left)">
                                      <p:cBhvr>
                                        <p:cTn id="7" dur="1000"/>
                                        <p:tgtEl>
                                          <p:spTgt spid="1740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xit" presetSubtype="0" fill="hold" grpId="1" nodeType="clickEffect">
                                  <p:stCondLst>
                                    <p:cond delay="0"/>
                                  </p:stCondLst>
                                  <p:childTnLst>
                                    <p:animEffect transition="out" filter="fade">
                                      <p:cBhvr>
                                        <p:cTn id="11" dur="1000"/>
                                        <p:tgtEl>
                                          <p:spTgt spid="174083"/>
                                        </p:tgtEl>
                                      </p:cBhvr>
                                    </p:animEffect>
                                    <p:set>
                                      <p:cBhvr>
                                        <p:cTn id="12" dur="1" fill="hold">
                                          <p:stCondLst>
                                            <p:cond delay="999"/>
                                          </p:stCondLst>
                                        </p:cTn>
                                        <p:tgtEl>
                                          <p:spTgt spid="174083"/>
                                        </p:tgtEl>
                                        <p:attrNameLst>
                                          <p:attrName>style.visibility</p:attrName>
                                        </p:attrNameLst>
                                      </p:cBhvr>
                                      <p:to>
                                        <p:strVal val="hidden"/>
                                      </p:to>
                                    </p:set>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74085"/>
                                        </p:tgtEl>
                                        <p:attrNameLst>
                                          <p:attrName>style.visibility</p:attrName>
                                        </p:attrNameLst>
                                      </p:cBhvr>
                                      <p:to>
                                        <p:strVal val="visible"/>
                                      </p:to>
                                    </p:set>
                                    <p:animEffect transition="in" filter="wipe(left)">
                                      <p:cBhvr>
                                        <p:cTn id="16" dur="1000"/>
                                        <p:tgtEl>
                                          <p:spTgt spid="17408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74084">
                                            <p:bg/>
                                          </p:spTgt>
                                        </p:tgtEl>
                                        <p:attrNameLst>
                                          <p:attrName>style.visibility</p:attrName>
                                        </p:attrNameLst>
                                      </p:cBhvr>
                                      <p:to>
                                        <p:strVal val="visible"/>
                                      </p:to>
                                    </p:set>
                                    <p:animEffect transition="in" filter="fade">
                                      <p:cBhvr>
                                        <p:cTn id="21" dur="1000"/>
                                        <p:tgtEl>
                                          <p:spTgt spid="174084">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4084">
                                            <p:txEl>
                                              <p:pRg st="0" end="0"/>
                                            </p:txEl>
                                          </p:spTgt>
                                        </p:tgtEl>
                                        <p:attrNameLst>
                                          <p:attrName>style.visibility</p:attrName>
                                        </p:attrNameLst>
                                      </p:cBhvr>
                                      <p:to>
                                        <p:strVal val="visible"/>
                                      </p:to>
                                    </p:set>
                                    <p:animEffect transition="in" filter="fade">
                                      <p:cBhvr>
                                        <p:cTn id="24" dur="1000"/>
                                        <p:tgtEl>
                                          <p:spTgt spid="174084">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4084">
                                            <p:txEl>
                                              <p:pRg st="1" end="1"/>
                                            </p:txEl>
                                          </p:spTgt>
                                        </p:tgtEl>
                                        <p:attrNameLst>
                                          <p:attrName>style.visibility</p:attrName>
                                        </p:attrNameLst>
                                      </p:cBhvr>
                                      <p:to>
                                        <p:strVal val="visible"/>
                                      </p:to>
                                    </p:set>
                                    <p:animEffect transition="in" filter="fade">
                                      <p:cBhvr>
                                        <p:cTn id="29" dur="1000"/>
                                        <p:tgtEl>
                                          <p:spTgt spid="174084">
                                            <p:txEl>
                                              <p:pRg st="1" end="1"/>
                                            </p:txEl>
                                          </p:spTgt>
                                        </p:tgtEl>
                                      </p:cBhvr>
                                    </p:animEffect>
                                  </p:childTnLst>
                                </p:cTn>
                              </p:par>
                            </p:childTnLst>
                          </p:cTn>
                        </p:par>
                        <p:par>
                          <p:cTn id="30" fill="hold" nodeType="afterGroup">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174084">
                                            <p:txEl>
                                              <p:pRg st="2" end="2"/>
                                            </p:txEl>
                                          </p:spTgt>
                                        </p:tgtEl>
                                        <p:attrNameLst>
                                          <p:attrName>style.visibility</p:attrName>
                                        </p:attrNameLst>
                                      </p:cBhvr>
                                      <p:to>
                                        <p:strVal val="visible"/>
                                      </p:to>
                                    </p:set>
                                    <p:animEffect transition="in" filter="fade">
                                      <p:cBhvr>
                                        <p:cTn id="33" dur="1000"/>
                                        <p:tgtEl>
                                          <p:spTgt spid="1740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animBg="1"/>
      <p:bldP spid="174083" grpId="1" animBg="1"/>
      <p:bldP spid="174084" grpId="0" build="p" animBg="1"/>
      <p:bldP spid="174085"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TotalTime>
  <Words>1216</Words>
  <Application>Microsoft Macintosh PowerPoint</Application>
  <PresentationFormat>Presentación en pantalla (4:3)</PresentationFormat>
  <Paragraphs>215</Paragraphs>
  <Slides>17</Slides>
  <Notes>10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Jme</dc:creator>
  <cp:lastModifiedBy>Jme</cp:lastModifiedBy>
  <cp:revision>6</cp:revision>
  <dcterms:created xsi:type="dcterms:W3CDTF">2015-04-14T05:48:57Z</dcterms:created>
  <dcterms:modified xsi:type="dcterms:W3CDTF">2015-06-10T16:04:31Z</dcterms:modified>
</cp:coreProperties>
</file>