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handoutMasterIdLst>
    <p:handoutMasterId r:id="rId30"/>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60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handoutMaster" Target="handoutMasters/handoutMaster1.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565D9FD-96BD-264F-8446-D388A72BC382}" type="datetimeFigureOut">
              <a:rPr lang="es-ES" smtClean="0"/>
              <a:t>10/6/15</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E13CC6D-9C68-0A40-9B10-DE9EEC18EA49}" type="slidenum">
              <a:rPr lang="es-ES" smtClean="0"/>
              <a:t>‹Nr.›</a:t>
            </a:fld>
            <a:endParaRPr lang="es-ES"/>
          </a:p>
        </p:txBody>
      </p:sp>
    </p:spTree>
    <p:extLst>
      <p:ext uri="{BB962C8B-B14F-4D97-AF65-F5344CB8AC3E}">
        <p14:creationId xmlns:p14="http://schemas.microsoft.com/office/powerpoint/2010/main" val="2178947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0BEF21-CF20-B840-B596-A08DFB5219DB}" type="datetimeFigureOut">
              <a:rPr lang="es-ES" smtClean="0"/>
              <a:t>10/6/15</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E604D5-C177-DB48-83CE-7D52BF456BDC}" type="slidenum">
              <a:rPr lang="es-ES" smtClean="0"/>
              <a:t>‹Nr.›</a:t>
            </a:fld>
            <a:endParaRPr lang="es-ES"/>
          </a:p>
        </p:txBody>
      </p:sp>
    </p:spTree>
    <p:extLst>
      <p:ext uri="{BB962C8B-B14F-4D97-AF65-F5344CB8AC3E}">
        <p14:creationId xmlns:p14="http://schemas.microsoft.com/office/powerpoint/2010/main" val="42864182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53C66119-7EB9-DF41-B878-DCCAB9D5AB07}"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3186270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3C66119-7EB9-DF41-B878-DCCAB9D5AB07}"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363264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3C66119-7EB9-DF41-B878-DCCAB9D5AB07}"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186565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53C66119-7EB9-DF41-B878-DCCAB9D5AB07}"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70361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53C66119-7EB9-DF41-B878-DCCAB9D5AB07}" type="datetimeFigureOut">
              <a:rPr lang="es-ES" smtClean="0"/>
              <a:t>10/6/15</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3093172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53C66119-7EB9-DF41-B878-DCCAB9D5AB07}"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22805696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53C66119-7EB9-DF41-B878-DCCAB9D5AB07}" type="datetimeFigureOut">
              <a:rPr lang="es-ES" smtClean="0"/>
              <a:t>10/6/15</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196009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53C66119-7EB9-DF41-B878-DCCAB9D5AB07}" type="datetimeFigureOut">
              <a:rPr lang="es-ES" smtClean="0"/>
              <a:t>10/6/15</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744397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3C66119-7EB9-DF41-B878-DCCAB9D5AB07}" type="datetimeFigureOut">
              <a:rPr lang="es-ES" smtClean="0"/>
              <a:t>10/6/15</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2845370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3C66119-7EB9-DF41-B878-DCCAB9D5AB07}"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2295241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53C66119-7EB9-DF41-B878-DCCAB9D5AB07}" type="datetimeFigureOut">
              <a:rPr lang="es-ES" smtClean="0"/>
              <a:t>10/6/15</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4C78E0C5-5D53-5546-87FE-805E68559370}" type="slidenum">
              <a:rPr lang="es-ES" smtClean="0"/>
              <a:t>‹Nr.›</a:t>
            </a:fld>
            <a:endParaRPr lang="es-ES"/>
          </a:p>
        </p:txBody>
      </p:sp>
    </p:spTree>
    <p:extLst>
      <p:ext uri="{BB962C8B-B14F-4D97-AF65-F5344CB8AC3E}">
        <p14:creationId xmlns:p14="http://schemas.microsoft.com/office/powerpoint/2010/main" val="406642264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66119-7EB9-DF41-B878-DCCAB9D5AB07}" type="datetimeFigureOut">
              <a:rPr lang="es-ES" smtClean="0"/>
              <a:t>10/6/15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8E0C5-5D53-5546-87FE-805E68559370}" type="slidenum">
              <a:rPr lang="es-ES" smtClean="0"/>
              <a:t>‹Nr.›</a:t>
            </a:fld>
            <a:endParaRPr lang="es-ES"/>
          </a:p>
        </p:txBody>
      </p:sp>
    </p:spTree>
    <p:extLst>
      <p:ext uri="{BB962C8B-B14F-4D97-AF65-F5344CB8AC3E}">
        <p14:creationId xmlns:p14="http://schemas.microsoft.com/office/powerpoint/2010/main" val="457157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5" Type="http://schemas.openxmlformats.org/officeDocument/2006/relationships/image" Target="../media/image4.jpeg"/><Relationship Id="rId1" Type="http://schemas.openxmlformats.org/officeDocument/2006/relationships/tags" Target="../tags/tag1.xml"/><Relationship Id="rId2"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hyperlink" Target="http://creativecommons.org/licenses/by-nc-sa/3.0/es/" TargetMode="External"/><Relationship Id="rId1" Type="http://schemas.openxmlformats.org/officeDocument/2006/relationships/slideLayout" Target="../slideLayouts/slideLayout7.xml"/><Relationship Id="rId2" Type="http://schemas.openxmlformats.org/officeDocument/2006/relationships/hyperlink" Target="http://creativecommons.org/licenses/by-nc-sa/2.5/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slideLayout" Target="../slideLayouts/slideLayout7.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número de diapositiva 1"/>
          <p:cNvSpPr>
            <a:spLocks noGrp="1"/>
          </p:cNvSpPr>
          <p:nvPr>
            <p:ph type="sldNum" sz="quarter" idx="12"/>
          </p:nvPr>
        </p:nvSpPr>
        <p:spPr/>
        <p:txBody>
          <a:bodyPr/>
          <a:lstStyle/>
          <a:p>
            <a:pPr>
              <a:defRPr/>
            </a:pPr>
            <a:fld id="{99C20065-BBE5-544F-B859-669343DF2AE4}" type="slidenum">
              <a:rPr lang="es-ES" smtClean="0"/>
              <a:pPr>
                <a:defRPr/>
              </a:pPr>
              <a:t>1</a:t>
            </a:fld>
            <a:endParaRPr lang="es-ES"/>
          </a:p>
        </p:txBody>
      </p:sp>
      <p:sp>
        <p:nvSpPr>
          <p:cNvPr id="3" name="CuadroTexto 2"/>
          <p:cNvSpPr txBox="1"/>
          <p:nvPr/>
        </p:nvSpPr>
        <p:spPr>
          <a:xfrm>
            <a:off x="755576" y="1196752"/>
            <a:ext cx="7848872" cy="1200328"/>
          </a:xfrm>
          <a:prstGeom prst="rect">
            <a:avLst/>
          </a:prstGeom>
          <a:noFill/>
        </p:spPr>
        <p:txBody>
          <a:bodyPr wrap="square" rtlCol="0">
            <a:spAutoFit/>
          </a:bodyPr>
          <a:lstStyle/>
          <a:p>
            <a:r>
              <a:rPr lang="es-ES" sz="2400" b="1" dirty="0" smtClean="0">
                <a:solidFill>
                  <a:srgbClr val="72BFC5"/>
                </a:solidFill>
              </a:rPr>
              <a:t>3. ALDAKETA KIMIKOAK. ERREAKZIO KIMIKOAK TEORIA ZINETIKO-MOLEKULARRAREN ILDOTIK </a:t>
            </a:r>
          </a:p>
          <a:p>
            <a:endParaRPr lang="es-ES" sz="2400" b="1" dirty="0" smtClean="0">
              <a:solidFill>
                <a:srgbClr val="72BFC5"/>
              </a:solidFill>
            </a:endParaRPr>
          </a:p>
        </p:txBody>
      </p:sp>
      <p:pic>
        <p:nvPicPr>
          <p:cNvPr id="4"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859811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ext Box 2"/>
          <p:cNvSpPr txBox="1">
            <a:spLocks noChangeArrowheads="1"/>
          </p:cNvSpPr>
          <p:nvPr/>
        </p:nvSpPr>
        <p:spPr bwMode="auto">
          <a:xfrm>
            <a:off x="2022475" y="1628775"/>
            <a:ext cx="5097463" cy="26479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700" b="1" dirty="0">
                <a:cs typeface="+mn-cs"/>
              </a:rPr>
              <a:t>Sistema isolatuan,</a:t>
            </a:r>
          </a:p>
          <a:p>
            <a:pPr algn="ctr">
              <a:defRPr/>
            </a:pPr>
            <a:endParaRPr lang="eu-ES" sz="1700" b="1" dirty="0">
              <a:cs typeface="+mn-cs"/>
            </a:endParaRPr>
          </a:p>
          <a:p>
            <a:pPr algn="ctr">
              <a:defRPr/>
            </a:pPr>
            <a:r>
              <a:rPr lang="eu-ES" sz="1700" b="1" dirty="0">
                <a:solidFill>
                  <a:srgbClr val="3333CC"/>
                </a:solidFill>
                <a:cs typeface="+mn-cs"/>
              </a:rPr>
              <a:t>Hasieran dugun sustantzien masa</a:t>
            </a:r>
            <a:r>
              <a:rPr lang="eu-ES" sz="1700" dirty="0">
                <a:solidFill>
                  <a:srgbClr val="3333CC"/>
                </a:solidFill>
                <a:cs typeface="+mn-cs"/>
              </a:rPr>
              <a:t> eta</a:t>
            </a:r>
            <a:endParaRPr lang="eu-ES" sz="1700" dirty="0">
              <a:cs typeface="+mn-cs"/>
            </a:endParaRPr>
          </a:p>
          <a:p>
            <a:pPr algn="ctr">
              <a:defRPr/>
            </a:pPr>
            <a:endParaRPr lang="eu-ES" sz="1700" dirty="0">
              <a:solidFill>
                <a:srgbClr val="6600CC"/>
              </a:solidFill>
              <a:cs typeface="+mn-cs"/>
            </a:endParaRPr>
          </a:p>
          <a:p>
            <a:pPr algn="ctr">
              <a:defRPr/>
            </a:pPr>
            <a:r>
              <a:rPr lang="eu-ES" sz="1700" b="1" dirty="0">
                <a:solidFill>
                  <a:srgbClr val="3333CC"/>
                </a:solidFill>
                <a:cs typeface="+mn-cs"/>
              </a:rPr>
              <a:t>amaieran dugun sustantzien masa,</a:t>
            </a:r>
            <a:r>
              <a:rPr lang="eu-ES" sz="1600" b="1" dirty="0">
                <a:solidFill>
                  <a:srgbClr val="3333CC"/>
                </a:solidFill>
                <a:cs typeface="+mn-cs"/>
              </a:rPr>
              <a:t> </a:t>
            </a:r>
          </a:p>
          <a:p>
            <a:pPr algn="ctr">
              <a:defRPr/>
            </a:pPr>
            <a:endParaRPr lang="eu-ES" sz="1600" b="1" dirty="0">
              <a:solidFill>
                <a:srgbClr val="3333CC"/>
              </a:solidFill>
              <a:cs typeface="+mn-cs"/>
            </a:endParaRPr>
          </a:p>
          <a:p>
            <a:pPr algn="ctr">
              <a:defRPr/>
            </a:pPr>
            <a:r>
              <a:rPr lang="eu-ES" b="1" dirty="0">
                <a:solidFill>
                  <a:srgbClr val="CC3300"/>
                </a:solidFill>
                <a:cs typeface="+mn-cs"/>
              </a:rPr>
              <a:t>berdina da</a:t>
            </a:r>
            <a:r>
              <a:rPr lang="eu-ES" dirty="0">
                <a:cs typeface="+mn-cs"/>
              </a:rPr>
              <a:t> </a:t>
            </a:r>
            <a:endParaRPr lang="eu-ES" sz="1600" b="1" dirty="0">
              <a:solidFill>
                <a:srgbClr val="3333CC"/>
              </a:solidFill>
              <a:cs typeface="+mn-cs"/>
            </a:endParaRPr>
          </a:p>
          <a:p>
            <a:pPr algn="ctr">
              <a:defRPr/>
            </a:pPr>
            <a:endParaRPr lang="eu-ES" sz="1600" b="1" dirty="0">
              <a:solidFill>
                <a:srgbClr val="3333CC"/>
              </a:solidFill>
              <a:cs typeface="+mn-cs"/>
            </a:endParaRPr>
          </a:p>
          <a:p>
            <a:pPr algn="ctr">
              <a:defRPr/>
            </a:pPr>
            <a:r>
              <a:rPr lang="eu-ES" sz="1600" dirty="0">
                <a:cs typeface="+mn-cs"/>
              </a:rPr>
              <a:t>Sustantziak ezberdinak izan arren eta agregazio egoera edozein izan arren.</a:t>
            </a:r>
          </a:p>
        </p:txBody>
      </p:sp>
      <p:sp>
        <p:nvSpPr>
          <p:cNvPr id="133123" name="Text Box 3"/>
          <p:cNvSpPr txBox="1">
            <a:spLocks noChangeArrowheads="1"/>
          </p:cNvSpPr>
          <p:nvPr/>
        </p:nvSpPr>
        <p:spPr bwMode="auto">
          <a:xfrm>
            <a:off x="2436813" y="1118482"/>
            <a:ext cx="3724275" cy="376238"/>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b="1">
                <a:solidFill>
                  <a:srgbClr val="333399"/>
                </a:solidFill>
                <a:cs typeface="+mn-cs"/>
              </a:rPr>
              <a:t>Masaren kontserbazioaren legea</a:t>
            </a:r>
          </a:p>
        </p:txBody>
      </p:sp>
      <p:sp>
        <p:nvSpPr>
          <p:cNvPr id="133124" name="Line 4"/>
          <p:cNvSpPr>
            <a:spLocks noChangeShapeType="1"/>
          </p:cNvSpPr>
          <p:nvPr/>
        </p:nvSpPr>
        <p:spPr bwMode="auto">
          <a:xfrm>
            <a:off x="4572000" y="4508500"/>
            <a:ext cx="0" cy="838200"/>
          </a:xfrm>
          <a:prstGeom prst="line">
            <a:avLst/>
          </a:prstGeom>
          <a:noFill/>
          <a:ln w="38100">
            <a:solidFill>
              <a:srgbClr val="66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3125" name="Text Box 5"/>
          <p:cNvSpPr txBox="1">
            <a:spLocks noChangeArrowheads="1"/>
          </p:cNvSpPr>
          <p:nvPr/>
        </p:nvSpPr>
        <p:spPr bwMode="auto">
          <a:xfrm>
            <a:off x="1338263" y="5661025"/>
            <a:ext cx="6467475" cy="604838"/>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 </a:t>
            </a:r>
            <a:r>
              <a:rPr lang="eu-ES" sz="1700" b="1" dirty="0">
                <a:solidFill>
                  <a:srgbClr val="008000"/>
                </a:solidFill>
                <a:cs typeface="+mn-cs"/>
              </a:rPr>
              <a:t>Masa kontserbatu egiten da</a:t>
            </a:r>
            <a:r>
              <a:rPr lang="eu-ES" sz="1600" dirty="0">
                <a:cs typeface="+mn-cs"/>
              </a:rPr>
              <a:t> ez baitira </a:t>
            </a:r>
            <a:r>
              <a:rPr lang="eu-ES" sz="1700" b="1" dirty="0">
                <a:solidFill>
                  <a:srgbClr val="3333CC"/>
                </a:solidFill>
                <a:cs typeface="+mn-cs"/>
              </a:rPr>
              <a:t>desagertzen atomoak</a:t>
            </a:r>
            <a:endParaRPr lang="eu-ES" sz="1600" dirty="0">
              <a:cs typeface="+mn-cs"/>
            </a:endParaRPr>
          </a:p>
          <a:p>
            <a:pPr algn="ctr">
              <a:defRPr/>
            </a:pPr>
            <a:r>
              <a:rPr lang="eu-ES" sz="1600" dirty="0">
                <a:cs typeface="+mn-cs"/>
              </a:rPr>
              <a:t>Loturak ezberdinak izan daitezke baina atomoak berdinak dira.</a:t>
            </a:r>
          </a:p>
        </p:txBody>
      </p:sp>
      <p:sp>
        <p:nvSpPr>
          <p:cNvPr id="2" name="CuadroTexto 1"/>
          <p:cNvSpPr txBox="1"/>
          <p:nvPr/>
        </p:nvSpPr>
        <p:spPr>
          <a:xfrm>
            <a:off x="755576" y="541167"/>
            <a:ext cx="7992888" cy="461665"/>
          </a:xfrm>
          <a:prstGeom prst="rect">
            <a:avLst/>
          </a:prstGeom>
          <a:noFill/>
        </p:spPr>
        <p:txBody>
          <a:bodyPr wrap="square" rtlCol="0">
            <a:spAutoFit/>
          </a:bodyPr>
          <a:lstStyle/>
          <a:p>
            <a:r>
              <a:rPr lang="es-ES" sz="2400" b="1" dirty="0" smtClean="0">
                <a:solidFill>
                  <a:srgbClr val="72BFC5"/>
                </a:solidFill>
              </a:rPr>
              <a:t>3.3.1. Masaren </a:t>
            </a:r>
            <a:r>
              <a:rPr lang="es-ES" sz="2400" b="1" dirty="0" err="1" smtClean="0">
                <a:solidFill>
                  <a:srgbClr val="72BFC5"/>
                </a:solidFill>
              </a:rPr>
              <a:t>kontserbazioaren</a:t>
            </a:r>
            <a:r>
              <a:rPr lang="es-ES" sz="2400" b="1" dirty="0" smtClean="0">
                <a:solidFill>
                  <a:srgbClr val="72BFC5"/>
                </a:solidFill>
              </a:rPr>
              <a:t> </a:t>
            </a:r>
            <a:r>
              <a:rPr lang="es-ES" sz="2400" b="1" dirty="0" err="1" smtClean="0">
                <a:solidFill>
                  <a:srgbClr val="72BFC5"/>
                </a:solidFill>
              </a:rPr>
              <a:t>legea</a:t>
            </a:r>
            <a:endParaRPr lang="es-ES" sz="2400" b="1" dirty="0">
              <a:solidFill>
                <a:srgbClr val="72BFC5"/>
              </a:solidFill>
            </a:endParaRPr>
          </a:p>
        </p:txBody>
      </p:sp>
      <p:pic>
        <p:nvPicPr>
          <p:cNvPr id="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28999"/>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44026"/>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57574"/>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092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3123"/>
                                        </p:tgtEl>
                                        <p:attrNameLst>
                                          <p:attrName>style.visibility</p:attrName>
                                        </p:attrNameLst>
                                      </p:cBhvr>
                                      <p:to>
                                        <p:strVal val="visible"/>
                                      </p:to>
                                    </p:set>
                                    <p:anim calcmode="lin" valueType="num">
                                      <p:cBhvr>
                                        <p:cTn id="7" dur="500" fill="hold"/>
                                        <p:tgtEl>
                                          <p:spTgt spid="133123"/>
                                        </p:tgtEl>
                                        <p:attrNameLst>
                                          <p:attrName>ppt_w</p:attrName>
                                        </p:attrNameLst>
                                      </p:cBhvr>
                                      <p:tavLst>
                                        <p:tav tm="0">
                                          <p:val>
                                            <p:fltVal val="0"/>
                                          </p:val>
                                        </p:tav>
                                        <p:tav tm="100000">
                                          <p:val>
                                            <p:strVal val="#ppt_w"/>
                                          </p:val>
                                        </p:tav>
                                      </p:tavLst>
                                    </p:anim>
                                    <p:anim calcmode="lin" valueType="num">
                                      <p:cBhvr>
                                        <p:cTn id="8" dur="500" fill="hold"/>
                                        <p:tgtEl>
                                          <p:spTgt spid="133123"/>
                                        </p:tgtEl>
                                        <p:attrNameLst>
                                          <p:attrName>ppt_h</p:attrName>
                                        </p:attrNameLst>
                                      </p:cBhvr>
                                      <p:tavLst>
                                        <p:tav tm="0">
                                          <p:val>
                                            <p:fltVal val="0"/>
                                          </p:val>
                                        </p:tav>
                                        <p:tav tm="100000">
                                          <p:val>
                                            <p:strVal val="#ppt_h"/>
                                          </p:val>
                                        </p:tav>
                                      </p:tavLst>
                                    </p:anim>
                                    <p:animEffect transition="in" filter="fade">
                                      <p:cBhvr>
                                        <p:cTn id="9" dur="500"/>
                                        <p:tgtEl>
                                          <p:spTgt spid="133123"/>
                                        </p:tgtEl>
                                      </p:cBhvr>
                                    </p:animEffect>
                                  </p:childTnLst>
                                </p:cTn>
                              </p:par>
                            </p:childTnLst>
                          </p:cTn>
                        </p:par>
                        <p:par>
                          <p:cTn id="10" fill="hold" nodeType="afterGroup">
                            <p:stCondLst>
                              <p:cond delay="500"/>
                            </p:stCondLst>
                            <p:childTnLst>
                              <p:par>
                                <p:cTn id="11" presetID="4" presetClass="entr" presetSubtype="16" fill="hold" grpId="0" nodeType="afterEffect">
                                  <p:stCondLst>
                                    <p:cond delay="0"/>
                                  </p:stCondLst>
                                  <p:childTnLst>
                                    <p:set>
                                      <p:cBhvr>
                                        <p:cTn id="12" dur="1" fill="hold">
                                          <p:stCondLst>
                                            <p:cond delay="0"/>
                                          </p:stCondLst>
                                        </p:cTn>
                                        <p:tgtEl>
                                          <p:spTgt spid="133122"/>
                                        </p:tgtEl>
                                        <p:attrNameLst>
                                          <p:attrName>style.visibility</p:attrName>
                                        </p:attrNameLst>
                                      </p:cBhvr>
                                      <p:to>
                                        <p:strVal val="visible"/>
                                      </p:to>
                                    </p:set>
                                    <p:animEffect transition="in" filter="box(in)">
                                      <p:cBhvr>
                                        <p:cTn id="13" dur="1000"/>
                                        <p:tgtEl>
                                          <p:spTgt spid="13312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2" presetClass="entr" presetSubtype="1" fill="hold" nodeType="clickEffect">
                                  <p:stCondLst>
                                    <p:cond delay="0"/>
                                  </p:stCondLst>
                                  <p:childTnLst>
                                    <p:set>
                                      <p:cBhvr>
                                        <p:cTn id="17" dur="1" fill="hold">
                                          <p:stCondLst>
                                            <p:cond delay="0"/>
                                          </p:stCondLst>
                                        </p:cTn>
                                        <p:tgtEl>
                                          <p:spTgt spid="133124"/>
                                        </p:tgtEl>
                                        <p:attrNameLst>
                                          <p:attrName>style.visibility</p:attrName>
                                        </p:attrNameLst>
                                      </p:cBhvr>
                                      <p:to>
                                        <p:strVal val="visible"/>
                                      </p:to>
                                    </p:set>
                                    <p:animEffect transition="in" filter="wipe(up)">
                                      <p:cBhvr>
                                        <p:cTn id="18" dur="2000"/>
                                        <p:tgtEl>
                                          <p:spTgt spid="133124"/>
                                        </p:tgtEl>
                                      </p:cBhvr>
                                    </p:animEffect>
                                  </p:childTnLst>
                                </p:cTn>
                              </p:par>
                            </p:childTnLst>
                          </p:cTn>
                        </p:par>
                        <p:par>
                          <p:cTn id="19" fill="hold" nodeType="afterGroup">
                            <p:stCondLst>
                              <p:cond delay="2000"/>
                            </p:stCondLst>
                            <p:childTnLst>
                              <p:par>
                                <p:cTn id="20" presetID="22" presetClass="entr" presetSubtype="1" fill="hold" grpId="0" nodeType="afterEffect">
                                  <p:stCondLst>
                                    <p:cond delay="0"/>
                                  </p:stCondLst>
                                  <p:childTnLst>
                                    <p:set>
                                      <p:cBhvr>
                                        <p:cTn id="21" dur="1" fill="hold">
                                          <p:stCondLst>
                                            <p:cond delay="0"/>
                                          </p:stCondLst>
                                        </p:cTn>
                                        <p:tgtEl>
                                          <p:spTgt spid="133125"/>
                                        </p:tgtEl>
                                        <p:attrNameLst>
                                          <p:attrName>style.visibility</p:attrName>
                                        </p:attrNameLst>
                                      </p:cBhvr>
                                      <p:to>
                                        <p:strVal val="visible"/>
                                      </p:to>
                                    </p:set>
                                    <p:animEffect transition="in" filter="wipe(up)">
                                      <p:cBhvr>
                                        <p:cTn id="22" dur="2000"/>
                                        <p:tgtEl>
                                          <p:spTgt spid="1331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2" grpId="0" animBg="1"/>
      <p:bldP spid="133123" grpId="0" animBg="1"/>
      <p:bldP spid="13312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1295400" y="3070225"/>
            <a:ext cx="6553200" cy="10795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4147" name="Rectangle 3"/>
          <p:cNvSpPr>
            <a:spLocks noChangeArrowheads="1"/>
          </p:cNvSpPr>
          <p:nvPr/>
        </p:nvSpPr>
        <p:spPr bwMode="auto">
          <a:xfrm>
            <a:off x="1295400" y="1989138"/>
            <a:ext cx="655320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4148" name="Rectangle 4"/>
          <p:cNvSpPr>
            <a:spLocks noChangeArrowheads="1"/>
          </p:cNvSpPr>
          <p:nvPr/>
        </p:nvSpPr>
        <p:spPr bwMode="auto">
          <a:xfrm>
            <a:off x="395288" y="783307"/>
            <a:ext cx="8424862" cy="10795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Hodi ireki batean 50 gramo merkurio (Hg) ipini ziren eta eta oxigeno korrontea pasa arazi zen (O</a:t>
            </a:r>
            <a:r>
              <a:rPr lang="eu-ES" sz="1600" baseline="-25000">
                <a:cs typeface="+mn-cs"/>
              </a:rPr>
              <a:t>2</a:t>
            </a:r>
            <a:r>
              <a:rPr lang="eu-ES" sz="1600">
                <a:cs typeface="+mn-cs"/>
              </a:rPr>
              <a:t>), merkurioa berotzen zen bitartean. Denbora igaro ondoren, merkurio guztia desagertu zen eta merkurio monoxido (HgO) hauts gorriaren 54 gramo eratu ziren.</a:t>
            </a:r>
            <a:br>
              <a:rPr lang="eu-ES" sz="1600">
                <a:cs typeface="+mn-cs"/>
              </a:rPr>
            </a:br>
            <a:r>
              <a:rPr lang="eu-ES" sz="1600">
                <a:cs typeface="+mn-cs"/>
              </a:rPr>
              <a:t>Ekuazio kimikoa idatz ezazu.</a:t>
            </a:r>
          </a:p>
        </p:txBody>
      </p:sp>
      <p:sp>
        <p:nvSpPr>
          <p:cNvPr id="134149" name="Text Box 5"/>
          <p:cNvSpPr txBox="1">
            <a:spLocks noChangeArrowheads="1"/>
          </p:cNvSpPr>
          <p:nvPr/>
        </p:nvSpPr>
        <p:spPr bwMode="auto">
          <a:xfrm>
            <a:off x="1366838" y="2278063"/>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merkurio</a:t>
            </a:r>
          </a:p>
        </p:txBody>
      </p:sp>
      <p:sp>
        <p:nvSpPr>
          <p:cNvPr id="134150" name="Text Box 6"/>
          <p:cNvSpPr txBox="1">
            <a:spLocks noChangeArrowheads="1"/>
          </p:cNvSpPr>
          <p:nvPr/>
        </p:nvSpPr>
        <p:spPr bwMode="auto">
          <a:xfrm>
            <a:off x="3240088" y="2278063"/>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dioxigeno</a:t>
            </a:r>
          </a:p>
        </p:txBody>
      </p:sp>
      <p:sp>
        <p:nvSpPr>
          <p:cNvPr id="134151" name="Text Box 7"/>
          <p:cNvSpPr txBox="1">
            <a:spLocks noChangeArrowheads="1"/>
          </p:cNvSpPr>
          <p:nvPr/>
        </p:nvSpPr>
        <p:spPr bwMode="auto">
          <a:xfrm>
            <a:off x="6048375" y="2133600"/>
            <a:ext cx="19431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Merkurio monoxidoa</a:t>
            </a:r>
          </a:p>
        </p:txBody>
      </p:sp>
      <p:sp>
        <p:nvSpPr>
          <p:cNvPr id="134152" name="Text Box 8"/>
          <p:cNvSpPr txBox="1">
            <a:spLocks noChangeArrowheads="1"/>
          </p:cNvSpPr>
          <p:nvPr/>
        </p:nvSpPr>
        <p:spPr bwMode="auto">
          <a:xfrm>
            <a:off x="2735263" y="2278063"/>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4153" name="Line 9"/>
          <p:cNvSpPr>
            <a:spLocks noChangeShapeType="1"/>
          </p:cNvSpPr>
          <p:nvPr/>
        </p:nvSpPr>
        <p:spPr bwMode="auto">
          <a:xfrm>
            <a:off x="4895850" y="2493963"/>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4154" name="Text Box 10"/>
          <p:cNvSpPr txBox="1">
            <a:spLocks noChangeArrowheads="1"/>
          </p:cNvSpPr>
          <p:nvPr/>
        </p:nvSpPr>
        <p:spPr bwMode="auto">
          <a:xfrm>
            <a:off x="1655763" y="3213100"/>
            <a:ext cx="504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Hg</a:t>
            </a:r>
          </a:p>
        </p:txBody>
      </p:sp>
      <p:sp>
        <p:nvSpPr>
          <p:cNvPr id="134155" name="Text Box 11"/>
          <p:cNvSpPr txBox="1">
            <a:spLocks noChangeArrowheads="1"/>
          </p:cNvSpPr>
          <p:nvPr/>
        </p:nvSpPr>
        <p:spPr bwMode="auto">
          <a:xfrm>
            <a:off x="3671888" y="3213100"/>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34156" name="Text Box 12"/>
          <p:cNvSpPr txBox="1">
            <a:spLocks noChangeArrowheads="1"/>
          </p:cNvSpPr>
          <p:nvPr/>
        </p:nvSpPr>
        <p:spPr bwMode="auto">
          <a:xfrm>
            <a:off x="6623050" y="3213100"/>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HgO</a:t>
            </a:r>
          </a:p>
        </p:txBody>
      </p:sp>
      <p:sp>
        <p:nvSpPr>
          <p:cNvPr id="134157" name="Line 13"/>
          <p:cNvSpPr>
            <a:spLocks noChangeShapeType="1"/>
          </p:cNvSpPr>
          <p:nvPr/>
        </p:nvSpPr>
        <p:spPr bwMode="auto">
          <a:xfrm>
            <a:off x="4895850" y="3429000"/>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4158" name="Text Box 14"/>
          <p:cNvSpPr txBox="1">
            <a:spLocks noChangeArrowheads="1"/>
          </p:cNvSpPr>
          <p:nvPr/>
        </p:nvSpPr>
        <p:spPr bwMode="auto">
          <a:xfrm>
            <a:off x="2735263" y="3213100"/>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4159" name="Text Box 15"/>
          <p:cNvSpPr txBox="1">
            <a:spLocks noChangeArrowheads="1"/>
          </p:cNvSpPr>
          <p:nvPr/>
        </p:nvSpPr>
        <p:spPr bwMode="auto">
          <a:xfrm>
            <a:off x="6407150" y="3213100"/>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2</a:t>
            </a:r>
          </a:p>
        </p:txBody>
      </p:sp>
      <p:sp>
        <p:nvSpPr>
          <p:cNvPr id="134160" name="Text Box 16"/>
          <p:cNvSpPr txBox="1">
            <a:spLocks noChangeArrowheads="1"/>
          </p:cNvSpPr>
          <p:nvPr/>
        </p:nvSpPr>
        <p:spPr bwMode="auto">
          <a:xfrm>
            <a:off x="1439863" y="3213100"/>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2</a:t>
            </a:r>
          </a:p>
        </p:txBody>
      </p:sp>
      <p:sp>
        <p:nvSpPr>
          <p:cNvPr id="134161" name="Text Box 17"/>
          <p:cNvSpPr txBox="1">
            <a:spLocks noChangeArrowheads="1"/>
          </p:cNvSpPr>
          <p:nvPr/>
        </p:nvSpPr>
        <p:spPr bwMode="auto">
          <a:xfrm>
            <a:off x="1439863" y="3717925"/>
            <a:ext cx="7191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3333CC"/>
                </a:solidFill>
                <a:cs typeface="+mn-cs"/>
              </a:rPr>
              <a:t>50 g</a:t>
            </a:r>
          </a:p>
        </p:txBody>
      </p:sp>
      <p:sp>
        <p:nvSpPr>
          <p:cNvPr id="134162" name="Text Box 18"/>
          <p:cNvSpPr txBox="1">
            <a:spLocks noChangeArrowheads="1"/>
          </p:cNvSpPr>
          <p:nvPr/>
        </p:nvSpPr>
        <p:spPr bwMode="auto">
          <a:xfrm>
            <a:off x="6551613" y="3717925"/>
            <a:ext cx="6492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3333CC"/>
                </a:solidFill>
                <a:cs typeface="+mn-cs"/>
              </a:rPr>
              <a:t>54 g</a:t>
            </a:r>
          </a:p>
        </p:txBody>
      </p:sp>
      <p:sp>
        <p:nvSpPr>
          <p:cNvPr id="134163" name="Text Box 19"/>
          <p:cNvSpPr txBox="1">
            <a:spLocks noChangeArrowheads="1"/>
          </p:cNvSpPr>
          <p:nvPr/>
        </p:nvSpPr>
        <p:spPr bwMode="auto">
          <a:xfrm>
            <a:off x="3598863" y="3717925"/>
            <a:ext cx="50323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3333CC"/>
                </a:solidFill>
                <a:cs typeface="+mn-cs"/>
              </a:rPr>
              <a:t>x g</a:t>
            </a:r>
          </a:p>
        </p:txBody>
      </p:sp>
      <p:sp>
        <p:nvSpPr>
          <p:cNvPr id="134164" name="Text Box 20"/>
          <p:cNvSpPr txBox="1">
            <a:spLocks noChangeArrowheads="1"/>
          </p:cNvSpPr>
          <p:nvPr/>
        </p:nvSpPr>
        <p:spPr bwMode="auto">
          <a:xfrm>
            <a:off x="2014538" y="5157788"/>
            <a:ext cx="5040312" cy="346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3333CC"/>
                </a:solidFill>
                <a:cs typeface="+mn-cs"/>
              </a:rPr>
              <a:t>Masaren kontserbazioa:</a:t>
            </a:r>
            <a:r>
              <a:rPr lang="eu-ES" sz="1600">
                <a:cs typeface="+mn-cs"/>
              </a:rPr>
              <a:t>      </a:t>
            </a:r>
            <a:r>
              <a:rPr lang="eu-ES" sz="1600" b="1">
                <a:cs typeface="+mn-cs"/>
              </a:rPr>
              <a:t>50 + x = 54</a:t>
            </a:r>
          </a:p>
        </p:txBody>
      </p:sp>
      <p:sp>
        <p:nvSpPr>
          <p:cNvPr id="134165" name="Text Box 21"/>
          <p:cNvSpPr txBox="1">
            <a:spLocks noChangeArrowheads="1"/>
          </p:cNvSpPr>
          <p:nvPr/>
        </p:nvSpPr>
        <p:spPr bwMode="auto">
          <a:xfrm>
            <a:off x="3041650" y="5776912"/>
            <a:ext cx="3149600"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dirty="0">
                <a:cs typeface="+mn-cs"/>
              </a:rPr>
              <a:t>x = 54 – 50 = 4 g  dioxigeno</a:t>
            </a:r>
          </a:p>
        </p:txBody>
      </p:sp>
      <p:sp>
        <p:nvSpPr>
          <p:cNvPr id="134166" name="Rectangle 22"/>
          <p:cNvSpPr>
            <a:spLocks noChangeArrowheads="1"/>
          </p:cNvSpPr>
          <p:nvPr/>
        </p:nvSpPr>
        <p:spPr bwMode="auto">
          <a:xfrm>
            <a:off x="1069975" y="1088107"/>
            <a:ext cx="700405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solidFill>
                  <a:schemeClr val="tx2"/>
                </a:solidFill>
                <a:cs typeface="+mn-cs"/>
              </a:rPr>
              <a:t>Zenbat oxigeno konbinatzen dira merkurioarekin merkurio monoxidoa eratzeko. </a:t>
            </a:r>
          </a:p>
        </p:txBody>
      </p:sp>
      <p:pic>
        <p:nvPicPr>
          <p:cNvPr id="2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965317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4148">
                                            <p:bg/>
                                          </p:spTgt>
                                        </p:tgtEl>
                                        <p:attrNameLst>
                                          <p:attrName>style.visibility</p:attrName>
                                        </p:attrNameLst>
                                      </p:cBhvr>
                                      <p:to>
                                        <p:strVal val="visible"/>
                                      </p:to>
                                    </p:set>
                                    <p:animEffect transition="in" filter="dissolve">
                                      <p:cBhvr>
                                        <p:cTn id="7" dur="500"/>
                                        <p:tgtEl>
                                          <p:spTgt spid="134148">
                                            <p:bg/>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34148">
                                            <p:txEl>
                                              <p:pRg st="0" end="0"/>
                                            </p:txEl>
                                          </p:spTgt>
                                        </p:tgtEl>
                                        <p:attrNameLst>
                                          <p:attrName>style.visibility</p:attrName>
                                        </p:attrNameLst>
                                      </p:cBhvr>
                                      <p:to>
                                        <p:strVal val="visible"/>
                                      </p:to>
                                    </p:set>
                                    <p:animEffect transition="in" filter="dissolve">
                                      <p:cBhvr>
                                        <p:cTn id="10" dur="500"/>
                                        <p:tgtEl>
                                          <p:spTgt spid="134148">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4147"/>
                                        </p:tgtEl>
                                        <p:attrNameLst>
                                          <p:attrName>style.visibility</p:attrName>
                                        </p:attrNameLst>
                                      </p:cBhvr>
                                      <p:to>
                                        <p:strVal val="visible"/>
                                      </p:to>
                                    </p:set>
                                    <p:animEffect transition="in" filter="fade">
                                      <p:cBhvr>
                                        <p:cTn id="15" dur="2000"/>
                                        <p:tgtEl>
                                          <p:spTgt spid="134147"/>
                                        </p:tgtEl>
                                      </p:cBhvr>
                                    </p:animEffect>
                                  </p:childTnLst>
                                </p:cTn>
                              </p:par>
                            </p:childTnLst>
                          </p:cTn>
                        </p:par>
                        <p:par>
                          <p:cTn id="16" fill="hold" nodeType="afterGroup">
                            <p:stCondLst>
                              <p:cond delay="2000"/>
                            </p:stCondLst>
                            <p:childTnLst>
                              <p:par>
                                <p:cTn id="17" presetID="22" presetClass="entr" presetSubtype="8" fill="hold" grpId="0" nodeType="afterEffect">
                                  <p:stCondLst>
                                    <p:cond delay="0"/>
                                  </p:stCondLst>
                                  <p:childTnLst>
                                    <p:set>
                                      <p:cBhvr>
                                        <p:cTn id="18" dur="1" fill="hold">
                                          <p:stCondLst>
                                            <p:cond delay="0"/>
                                          </p:stCondLst>
                                        </p:cTn>
                                        <p:tgtEl>
                                          <p:spTgt spid="134149"/>
                                        </p:tgtEl>
                                        <p:attrNameLst>
                                          <p:attrName>style.visibility</p:attrName>
                                        </p:attrNameLst>
                                      </p:cBhvr>
                                      <p:to>
                                        <p:strVal val="visible"/>
                                      </p:to>
                                    </p:set>
                                    <p:animEffect transition="in" filter="wipe(left)">
                                      <p:cBhvr>
                                        <p:cTn id="19" dur="2000"/>
                                        <p:tgtEl>
                                          <p:spTgt spid="134149"/>
                                        </p:tgtEl>
                                      </p:cBhvr>
                                    </p:animEffect>
                                  </p:childTnLst>
                                </p:cTn>
                              </p:par>
                            </p:childTnLst>
                          </p:cTn>
                        </p:par>
                        <p:par>
                          <p:cTn id="20" fill="hold" nodeType="afterGroup">
                            <p:stCondLst>
                              <p:cond delay="4000"/>
                            </p:stCondLst>
                            <p:childTnLst>
                              <p:par>
                                <p:cTn id="21" presetID="22" presetClass="entr" presetSubtype="8" fill="hold" grpId="0" nodeType="afterEffect">
                                  <p:stCondLst>
                                    <p:cond delay="0"/>
                                  </p:stCondLst>
                                  <p:childTnLst>
                                    <p:set>
                                      <p:cBhvr>
                                        <p:cTn id="22" dur="1" fill="hold">
                                          <p:stCondLst>
                                            <p:cond delay="0"/>
                                          </p:stCondLst>
                                        </p:cTn>
                                        <p:tgtEl>
                                          <p:spTgt spid="134152"/>
                                        </p:tgtEl>
                                        <p:attrNameLst>
                                          <p:attrName>style.visibility</p:attrName>
                                        </p:attrNameLst>
                                      </p:cBhvr>
                                      <p:to>
                                        <p:strVal val="visible"/>
                                      </p:to>
                                    </p:set>
                                    <p:animEffect transition="in" filter="wipe(left)">
                                      <p:cBhvr>
                                        <p:cTn id="23" dur="1000"/>
                                        <p:tgtEl>
                                          <p:spTgt spid="134152"/>
                                        </p:tgtEl>
                                      </p:cBhvr>
                                    </p:animEffect>
                                  </p:childTnLst>
                                </p:cTn>
                              </p:par>
                            </p:childTnLst>
                          </p:cTn>
                        </p:par>
                        <p:par>
                          <p:cTn id="24" fill="hold" nodeType="afterGroup">
                            <p:stCondLst>
                              <p:cond delay="5000"/>
                            </p:stCondLst>
                            <p:childTnLst>
                              <p:par>
                                <p:cTn id="25" presetID="22" presetClass="entr" presetSubtype="8" fill="hold" grpId="0" nodeType="afterEffect">
                                  <p:stCondLst>
                                    <p:cond delay="0"/>
                                  </p:stCondLst>
                                  <p:childTnLst>
                                    <p:set>
                                      <p:cBhvr>
                                        <p:cTn id="26" dur="1" fill="hold">
                                          <p:stCondLst>
                                            <p:cond delay="0"/>
                                          </p:stCondLst>
                                        </p:cTn>
                                        <p:tgtEl>
                                          <p:spTgt spid="134150"/>
                                        </p:tgtEl>
                                        <p:attrNameLst>
                                          <p:attrName>style.visibility</p:attrName>
                                        </p:attrNameLst>
                                      </p:cBhvr>
                                      <p:to>
                                        <p:strVal val="visible"/>
                                      </p:to>
                                    </p:set>
                                    <p:animEffect transition="in" filter="wipe(left)">
                                      <p:cBhvr>
                                        <p:cTn id="27" dur="2000"/>
                                        <p:tgtEl>
                                          <p:spTgt spid="134150"/>
                                        </p:tgtEl>
                                      </p:cBhvr>
                                    </p:animEffect>
                                  </p:childTnLst>
                                </p:cTn>
                              </p:par>
                            </p:childTnLst>
                          </p:cTn>
                        </p:par>
                        <p:par>
                          <p:cTn id="28" fill="hold" nodeType="afterGroup">
                            <p:stCondLst>
                              <p:cond delay="7000"/>
                            </p:stCondLst>
                            <p:childTnLst>
                              <p:par>
                                <p:cTn id="29" presetID="22" presetClass="entr" presetSubtype="8" fill="hold" nodeType="afterEffect">
                                  <p:stCondLst>
                                    <p:cond delay="0"/>
                                  </p:stCondLst>
                                  <p:childTnLst>
                                    <p:set>
                                      <p:cBhvr>
                                        <p:cTn id="30" dur="1" fill="hold">
                                          <p:stCondLst>
                                            <p:cond delay="0"/>
                                          </p:stCondLst>
                                        </p:cTn>
                                        <p:tgtEl>
                                          <p:spTgt spid="134153"/>
                                        </p:tgtEl>
                                        <p:attrNameLst>
                                          <p:attrName>style.visibility</p:attrName>
                                        </p:attrNameLst>
                                      </p:cBhvr>
                                      <p:to>
                                        <p:strVal val="visible"/>
                                      </p:to>
                                    </p:set>
                                    <p:animEffect transition="in" filter="wipe(left)">
                                      <p:cBhvr>
                                        <p:cTn id="31" dur="2000"/>
                                        <p:tgtEl>
                                          <p:spTgt spid="134153"/>
                                        </p:tgtEl>
                                      </p:cBhvr>
                                    </p:animEffect>
                                  </p:childTnLst>
                                </p:cTn>
                              </p:par>
                            </p:childTnLst>
                          </p:cTn>
                        </p:par>
                        <p:par>
                          <p:cTn id="32" fill="hold" nodeType="afterGroup">
                            <p:stCondLst>
                              <p:cond delay="9000"/>
                            </p:stCondLst>
                            <p:childTnLst>
                              <p:par>
                                <p:cTn id="33" presetID="22" presetClass="entr" presetSubtype="8" fill="hold" grpId="0" nodeType="afterEffect">
                                  <p:stCondLst>
                                    <p:cond delay="0"/>
                                  </p:stCondLst>
                                  <p:childTnLst>
                                    <p:set>
                                      <p:cBhvr>
                                        <p:cTn id="34" dur="1" fill="hold">
                                          <p:stCondLst>
                                            <p:cond delay="0"/>
                                          </p:stCondLst>
                                        </p:cTn>
                                        <p:tgtEl>
                                          <p:spTgt spid="134151"/>
                                        </p:tgtEl>
                                        <p:attrNameLst>
                                          <p:attrName>style.visibility</p:attrName>
                                        </p:attrNameLst>
                                      </p:cBhvr>
                                      <p:to>
                                        <p:strVal val="visible"/>
                                      </p:to>
                                    </p:set>
                                    <p:animEffect transition="in" filter="wipe(left)">
                                      <p:cBhvr>
                                        <p:cTn id="35" dur="2000"/>
                                        <p:tgtEl>
                                          <p:spTgt spid="134151"/>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34146"/>
                                        </p:tgtEl>
                                        <p:attrNameLst>
                                          <p:attrName>style.visibility</p:attrName>
                                        </p:attrNameLst>
                                      </p:cBhvr>
                                      <p:to>
                                        <p:strVal val="visible"/>
                                      </p:to>
                                    </p:set>
                                    <p:animEffect transition="in" filter="fade">
                                      <p:cBhvr>
                                        <p:cTn id="40" dur="2000"/>
                                        <p:tgtEl>
                                          <p:spTgt spid="134146"/>
                                        </p:tgtEl>
                                      </p:cBhvr>
                                    </p:animEffect>
                                  </p:childTnLst>
                                </p:cTn>
                              </p:par>
                            </p:childTnLst>
                          </p:cTn>
                        </p:par>
                        <p:par>
                          <p:cTn id="41" fill="hold" nodeType="afterGroup">
                            <p:stCondLst>
                              <p:cond delay="2000"/>
                            </p:stCondLst>
                            <p:childTnLst>
                              <p:par>
                                <p:cTn id="42" presetID="22" presetClass="entr" presetSubtype="8" fill="hold" grpId="0" nodeType="afterEffect">
                                  <p:stCondLst>
                                    <p:cond delay="0"/>
                                  </p:stCondLst>
                                  <p:childTnLst>
                                    <p:set>
                                      <p:cBhvr>
                                        <p:cTn id="43" dur="1" fill="hold">
                                          <p:stCondLst>
                                            <p:cond delay="0"/>
                                          </p:stCondLst>
                                        </p:cTn>
                                        <p:tgtEl>
                                          <p:spTgt spid="134154"/>
                                        </p:tgtEl>
                                        <p:attrNameLst>
                                          <p:attrName>style.visibility</p:attrName>
                                        </p:attrNameLst>
                                      </p:cBhvr>
                                      <p:to>
                                        <p:strVal val="visible"/>
                                      </p:to>
                                    </p:set>
                                    <p:animEffect transition="in" filter="wipe(left)">
                                      <p:cBhvr>
                                        <p:cTn id="44" dur="1000"/>
                                        <p:tgtEl>
                                          <p:spTgt spid="134154"/>
                                        </p:tgtEl>
                                      </p:cBhvr>
                                    </p:animEffect>
                                  </p:childTnLst>
                                </p:cTn>
                              </p:par>
                            </p:childTnLst>
                          </p:cTn>
                        </p:par>
                        <p:par>
                          <p:cTn id="45" fill="hold" nodeType="afterGroup">
                            <p:stCondLst>
                              <p:cond delay="3000"/>
                            </p:stCondLst>
                            <p:childTnLst>
                              <p:par>
                                <p:cTn id="46" presetID="22" presetClass="entr" presetSubtype="8" fill="hold" grpId="0" nodeType="afterEffect">
                                  <p:stCondLst>
                                    <p:cond delay="0"/>
                                  </p:stCondLst>
                                  <p:childTnLst>
                                    <p:set>
                                      <p:cBhvr>
                                        <p:cTn id="47" dur="1" fill="hold">
                                          <p:stCondLst>
                                            <p:cond delay="0"/>
                                          </p:stCondLst>
                                        </p:cTn>
                                        <p:tgtEl>
                                          <p:spTgt spid="134158"/>
                                        </p:tgtEl>
                                        <p:attrNameLst>
                                          <p:attrName>style.visibility</p:attrName>
                                        </p:attrNameLst>
                                      </p:cBhvr>
                                      <p:to>
                                        <p:strVal val="visible"/>
                                      </p:to>
                                    </p:set>
                                    <p:animEffect transition="in" filter="wipe(left)">
                                      <p:cBhvr>
                                        <p:cTn id="48" dur="1000"/>
                                        <p:tgtEl>
                                          <p:spTgt spid="134158"/>
                                        </p:tgtEl>
                                      </p:cBhvr>
                                    </p:animEffect>
                                  </p:childTnLst>
                                </p:cTn>
                              </p:par>
                            </p:childTnLst>
                          </p:cTn>
                        </p:par>
                        <p:par>
                          <p:cTn id="49" fill="hold" nodeType="afterGroup">
                            <p:stCondLst>
                              <p:cond delay="4000"/>
                            </p:stCondLst>
                            <p:childTnLst>
                              <p:par>
                                <p:cTn id="50" presetID="22" presetClass="entr" presetSubtype="8" fill="hold" grpId="0" nodeType="afterEffect">
                                  <p:stCondLst>
                                    <p:cond delay="0"/>
                                  </p:stCondLst>
                                  <p:childTnLst>
                                    <p:set>
                                      <p:cBhvr>
                                        <p:cTn id="51" dur="1" fill="hold">
                                          <p:stCondLst>
                                            <p:cond delay="0"/>
                                          </p:stCondLst>
                                        </p:cTn>
                                        <p:tgtEl>
                                          <p:spTgt spid="134155"/>
                                        </p:tgtEl>
                                        <p:attrNameLst>
                                          <p:attrName>style.visibility</p:attrName>
                                        </p:attrNameLst>
                                      </p:cBhvr>
                                      <p:to>
                                        <p:strVal val="visible"/>
                                      </p:to>
                                    </p:set>
                                    <p:animEffect transition="in" filter="wipe(left)">
                                      <p:cBhvr>
                                        <p:cTn id="52" dur="1000"/>
                                        <p:tgtEl>
                                          <p:spTgt spid="134155"/>
                                        </p:tgtEl>
                                      </p:cBhvr>
                                    </p:animEffect>
                                  </p:childTnLst>
                                </p:cTn>
                              </p:par>
                            </p:childTnLst>
                          </p:cTn>
                        </p:par>
                        <p:par>
                          <p:cTn id="53" fill="hold" nodeType="afterGroup">
                            <p:stCondLst>
                              <p:cond delay="5000"/>
                            </p:stCondLst>
                            <p:childTnLst>
                              <p:par>
                                <p:cTn id="54" presetID="22" presetClass="entr" presetSubtype="8" fill="hold" nodeType="afterEffect">
                                  <p:stCondLst>
                                    <p:cond delay="0"/>
                                  </p:stCondLst>
                                  <p:childTnLst>
                                    <p:set>
                                      <p:cBhvr>
                                        <p:cTn id="55" dur="1" fill="hold">
                                          <p:stCondLst>
                                            <p:cond delay="0"/>
                                          </p:stCondLst>
                                        </p:cTn>
                                        <p:tgtEl>
                                          <p:spTgt spid="134157"/>
                                        </p:tgtEl>
                                        <p:attrNameLst>
                                          <p:attrName>style.visibility</p:attrName>
                                        </p:attrNameLst>
                                      </p:cBhvr>
                                      <p:to>
                                        <p:strVal val="visible"/>
                                      </p:to>
                                    </p:set>
                                    <p:animEffect transition="in" filter="wipe(left)">
                                      <p:cBhvr>
                                        <p:cTn id="56" dur="1000"/>
                                        <p:tgtEl>
                                          <p:spTgt spid="134157"/>
                                        </p:tgtEl>
                                      </p:cBhvr>
                                    </p:animEffect>
                                  </p:childTnLst>
                                </p:cTn>
                              </p:par>
                            </p:childTnLst>
                          </p:cTn>
                        </p:par>
                        <p:par>
                          <p:cTn id="57" fill="hold" nodeType="afterGroup">
                            <p:stCondLst>
                              <p:cond delay="6000"/>
                            </p:stCondLst>
                            <p:childTnLst>
                              <p:par>
                                <p:cTn id="58" presetID="22" presetClass="entr" presetSubtype="8" fill="hold" grpId="0" nodeType="afterEffect">
                                  <p:stCondLst>
                                    <p:cond delay="0"/>
                                  </p:stCondLst>
                                  <p:childTnLst>
                                    <p:set>
                                      <p:cBhvr>
                                        <p:cTn id="59" dur="1" fill="hold">
                                          <p:stCondLst>
                                            <p:cond delay="0"/>
                                          </p:stCondLst>
                                        </p:cTn>
                                        <p:tgtEl>
                                          <p:spTgt spid="134156"/>
                                        </p:tgtEl>
                                        <p:attrNameLst>
                                          <p:attrName>style.visibility</p:attrName>
                                        </p:attrNameLst>
                                      </p:cBhvr>
                                      <p:to>
                                        <p:strVal val="visible"/>
                                      </p:to>
                                    </p:set>
                                    <p:animEffect transition="in" filter="wipe(left)">
                                      <p:cBhvr>
                                        <p:cTn id="60" dur="1000"/>
                                        <p:tgtEl>
                                          <p:spTgt spid="134156"/>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134159"/>
                                        </p:tgtEl>
                                        <p:attrNameLst>
                                          <p:attrName>style.visibility</p:attrName>
                                        </p:attrNameLst>
                                      </p:cBhvr>
                                      <p:to>
                                        <p:strVal val="visible"/>
                                      </p:to>
                                    </p:set>
                                    <p:anim calcmode="lin" valueType="num">
                                      <p:cBhvr additive="base">
                                        <p:cTn id="65" dur="2000" fill="hold"/>
                                        <p:tgtEl>
                                          <p:spTgt spid="134159"/>
                                        </p:tgtEl>
                                        <p:attrNameLst>
                                          <p:attrName>ppt_x</p:attrName>
                                        </p:attrNameLst>
                                      </p:cBhvr>
                                      <p:tavLst>
                                        <p:tav tm="0">
                                          <p:val>
                                            <p:strVal val="#ppt_x"/>
                                          </p:val>
                                        </p:tav>
                                        <p:tav tm="100000">
                                          <p:val>
                                            <p:strVal val="#ppt_x"/>
                                          </p:val>
                                        </p:tav>
                                      </p:tavLst>
                                    </p:anim>
                                    <p:anim calcmode="lin" valueType="num">
                                      <p:cBhvr additive="base">
                                        <p:cTn id="66" dur="2000" fill="hold"/>
                                        <p:tgtEl>
                                          <p:spTgt spid="134159"/>
                                        </p:tgtEl>
                                        <p:attrNameLst>
                                          <p:attrName>ppt_y</p:attrName>
                                        </p:attrNameLst>
                                      </p:cBhvr>
                                      <p:tavLst>
                                        <p:tav tm="0">
                                          <p:val>
                                            <p:strVal val="1+#ppt_h/2"/>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134160"/>
                                        </p:tgtEl>
                                        <p:attrNameLst>
                                          <p:attrName>style.visibility</p:attrName>
                                        </p:attrNameLst>
                                      </p:cBhvr>
                                      <p:to>
                                        <p:strVal val="visible"/>
                                      </p:to>
                                    </p:set>
                                    <p:anim calcmode="lin" valueType="num">
                                      <p:cBhvr additive="base">
                                        <p:cTn id="71" dur="2000" fill="hold"/>
                                        <p:tgtEl>
                                          <p:spTgt spid="134160"/>
                                        </p:tgtEl>
                                        <p:attrNameLst>
                                          <p:attrName>ppt_x</p:attrName>
                                        </p:attrNameLst>
                                      </p:cBhvr>
                                      <p:tavLst>
                                        <p:tav tm="0">
                                          <p:val>
                                            <p:strVal val="#ppt_x"/>
                                          </p:val>
                                        </p:tav>
                                        <p:tav tm="100000">
                                          <p:val>
                                            <p:strVal val="#ppt_x"/>
                                          </p:val>
                                        </p:tav>
                                      </p:tavLst>
                                    </p:anim>
                                    <p:anim calcmode="lin" valueType="num">
                                      <p:cBhvr additive="base">
                                        <p:cTn id="72" dur="2000" fill="hold"/>
                                        <p:tgtEl>
                                          <p:spTgt spid="134160"/>
                                        </p:tgtEl>
                                        <p:attrNameLst>
                                          <p:attrName>ppt_y</p:attrName>
                                        </p:attrNameLst>
                                      </p:cBhvr>
                                      <p:tavLst>
                                        <p:tav tm="0">
                                          <p:val>
                                            <p:strVal val="1+#ppt_h/2"/>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xit" presetSubtype="0" fill="hold" grpId="1" nodeType="clickEffect">
                                  <p:stCondLst>
                                    <p:cond delay="0"/>
                                  </p:stCondLst>
                                  <p:childTnLst>
                                    <p:animEffect transition="out" filter="dissolve">
                                      <p:cBhvr>
                                        <p:cTn id="76" dur="500"/>
                                        <p:tgtEl>
                                          <p:spTgt spid="134148">
                                            <p:txEl>
                                              <p:pRg st="0" end="0"/>
                                            </p:txEl>
                                          </p:spTgt>
                                        </p:tgtEl>
                                      </p:cBhvr>
                                    </p:animEffect>
                                    <p:set>
                                      <p:cBhvr>
                                        <p:cTn id="77" dur="1" fill="hold">
                                          <p:stCondLst>
                                            <p:cond delay="499"/>
                                          </p:stCondLst>
                                        </p:cTn>
                                        <p:tgtEl>
                                          <p:spTgt spid="134148">
                                            <p:txEl>
                                              <p:pRg st="0" end="0"/>
                                            </p:txEl>
                                          </p:spTgt>
                                        </p:tgtEl>
                                        <p:attrNameLst>
                                          <p:attrName>style.visibility</p:attrName>
                                        </p:attrNameLst>
                                      </p:cBhvr>
                                      <p:to>
                                        <p:strVal val="hidden"/>
                                      </p:to>
                                    </p:set>
                                  </p:childTnLst>
                                </p:cTn>
                              </p:par>
                              <p:par>
                                <p:cTn id="78" presetID="9" presetClass="exit" presetSubtype="0" fill="hold" grpId="1" nodeType="withEffect">
                                  <p:stCondLst>
                                    <p:cond delay="0"/>
                                  </p:stCondLst>
                                  <p:childTnLst>
                                    <p:animEffect transition="out" filter="dissolve">
                                      <p:cBhvr>
                                        <p:cTn id="79" dur="500"/>
                                        <p:tgtEl>
                                          <p:spTgt spid="134148">
                                            <p:bg/>
                                          </p:spTgt>
                                        </p:tgtEl>
                                      </p:cBhvr>
                                    </p:animEffect>
                                    <p:set>
                                      <p:cBhvr>
                                        <p:cTn id="80" dur="1" fill="hold">
                                          <p:stCondLst>
                                            <p:cond delay="499"/>
                                          </p:stCondLst>
                                        </p:cTn>
                                        <p:tgtEl>
                                          <p:spTgt spid="134148">
                                            <p:bg/>
                                          </p:spTgt>
                                        </p:tgtEl>
                                        <p:attrNameLst>
                                          <p:attrName>style.visibility</p:attrName>
                                        </p:attrNameLst>
                                      </p:cBhvr>
                                      <p:to>
                                        <p:strVal val="hidden"/>
                                      </p:to>
                                    </p:set>
                                  </p:childTnLst>
                                </p:cTn>
                              </p:par>
                            </p:childTnLst>
                          </p:cTn>
                        </p:par>
                        <p:par>
                          <p:cTn id="81" fill="hold" nodeType="afterGroup">
                            <p:stCondLst>
                              <p:cond delay="500"/>
                            </p:stCondLst>
                            <p:childTnLst>
                              <p:par>
                                <p:cTn id="82" presetID="9" presetClass="entr" presetSubtype="0" fill="hold" grpId="0" nodeType="afterEffect">
                                  <p:stCondLst>
                                    <p:cond delay="0"/>
                                  </p:stCondLst>
                                  <p:childTnLst>
                                    <p:set>
                                      <p:cBhvr>
                                        <p:cTn id="83" dur="1" fill="hold">
                                          <p:stCondLst>
                                            <p:cond delay="0"/>
                                          </p:stCondLst>
                                        </p:cTn>
                                        <p:tgtEl>
                                          <p:spTgt spid="134166"/>
                                        </p:tgtEl>
                                        <p:attrNameLst>
                                          <p:attrName>style.visibility</p:attrName>
                                        </p:attrNameLst>
                                      </p:cBhvr>
                                      <p:to>
                                        <p:strVal val="visible"/>
                                      </p:to>
                                    </p:set>
                                    <p:animEffect transition="in" filter="dissolve">
                                      <p:cBhvr>
                                        <p:cTn id="84" dur="500"/>
                                        <p:tgtEl>
                                          <p:spTgt spid="134166"/>
                                        </p:tgtEl>
                                      </p:cBhvr>
                                    </p:animEffect>
                                  </p:childTnLst>
                                </p:cTn>
                              </p:par>
                            </p:childTnLst>
                          </p:cTn>
                        </p:par>
                        <p:par>
                          <p:cTn id="85" fill="hold" nodeType="afterGroup">
                            <p:stCondLst>
                              <p:cond delay="1000"/>
                            </p:stCondLst>
                            <p:childTnLst>
                              <p:par>
                                <p:cTn id="86" presetID="2" presetClass="entr" presetSubtype="4" fill="hold" grpId="0" nodeType="afterEffect">
                                  <p:stCondLst>
                                    <p:cond delay="0"/>
                                  </p:stCondLst>
                                  <p:childTnLst>
                                    <p:set>
                                      <p:cBhvr>
                                        <p:cTn id="87" dur="1" fill="hold">
                                          <p:stCondLst>
                                            <p:cond delay="0"/>
                                          </p:stCondLst>
                                        </p:cTn>
                                        <p:tgtEl>
                                          <p:spTgt spid="134161"/>
                                        </p:tgtEl>
                                        <p:attrNameLst>
                                          <p:attrName>style.visibility</p:attrName>
                                        </p:attrNameLst>
                                      </p:cBhvr>
                                      <p:to>
                                        <p:strVal val="visible"/>
                                      </p:to>
                                    </p:set>
                                    <p:anim calcmode="lin" valueType="num">
                                      <p:cBhvr additive="base">
                                        <p:cTn id="88" dur="2000" fill="hold"/>
                                        <p:tgtEl>
                                          <p:spTgt spid="134161"/>
                                        </p:tgtEl>
                                        <p:attrNameLst>
                                          <p:attrName>ppt_x</p:attrName>
                                        </p:attrNameLst>
                                      </p:cBhvr>
                                      <p:tavLst>
                                        <p:tav tm="0">
                                          <p:val>
                                            <p:strVal val="#ppt_x"/>
                                          </p:val>
                                        </p:tav>
                                        <p:tav tm="100000">
                                          <p:val>
                                            <p:strVal val="#ppt_x"/>
                                          </p:val>
                                        </p:tav>
                                      </p:tavLst>
                                    </p:anim>
                                    <p:anim calcmode="lin" valueType="num">
                                      <p:cBhvr additive="base">
                                        <p:cTn id="89" dur="2000" fill="hold"/>
                                        <p:tgtEl>
                                          <p:spTgt spid="134161"/>
                                        </p:tgtEl>
                                        <p:attrNameLst>
                                          <p:attrName>ppt_y</p:attrName>
                                        </p:attrNameLst>
                                      </p:cBhvr>
                                      <p:tavLst>
                                        <p:tav tm="0">
                                          <p:val>
                                            <p:strVal val="1+#ppt_h/2"/>
                                          </p:val>
                                        </p:tav>
                                        <p:tav tm="100000">
                                          <p:val>
                                            <p:strVal val="#ppt_y"/>
                                          </p:val>
                                        </p:tav>
                                      </p:tavLst>
                                    </p:anim>
                                  </p:childTnLst>
                                </p:cTn>
                              </p:par>
                            </p:childTnLst>
                          </p:cTn>
                        </p:par>
                        <p:par>
                          <p:cTn id="90" fill="hold" nodeType="afterGroup">
                            <p:stCondLst>
                              <p:cond delay="3000"/>
                            </p:stCondLst>
                            <p:childTnLst>
                              <p:par>
                                <p:cTn id="91" presetID="2" presetClass="entr" presetSubtype="4" fill="hold" grpId="0" nodeType="afterEffect">
                                  <p:stCondLst>
                                    <p:cond delay="0"/>
                                  </p:stCondLst>
                                  <p:childTnLst>
                                    <p:set>
                                      <p:cBhvr>
                                        <p:cTn id="92" dur="1" fill="hold">
                                          <p:stCondLst>
                                            <p:cond delay="0"/>
                                          </p:stCondLst>
                                        </p:cTn>
                                        <p:tgtEl>
                                          <p:spTgt spid="134162"/>
                                        </p:tgtEl>
                                        <p:attrNameLst>
                                          <p:attrName>style.visibility</p:attrName>
                                        </p:attrNameLst>
                                      </p:cBhvr>
                                      <p:to>
                                        <p:strVal val="visible"/>
                                      </p:to>
                                    </p:set>
                                    <p:anim calcmode="lin" valueType="num">
                                      <p:cBhvr additive="base">
                                        <p:cTn id="93" dur="2000" fill="hold"/>
                                        <p:tgtEl>
                                          <p:spTgt spid="134162"/>
                                        </p:tgtEl>
                                        <p:attrNameLst>
                                          <p:attrName>ppt_x</p:attrName>
                                        </p:attrNameLst>
                                      </p:cBhvr>
                                      <p:tavLst>
                                        <p:tav tm="0">
                                          <p:val>
                                            <p:strVal val="#ppt_x"/>
                                          </p:val>
                                        </p:tav>
                                        <p:tav tm="100000">
                                          <p:val>
                                            <p:strVal val="#ppt_x"/>
                                          </p:val>
                                        </p:tav>
                                      </p:tavLst>
                                    </p:anim>
                                    <p:anim calcmode="lin" valueType="num">
                                      <p:cBhvr additive="base">
                                        <p:cTn id="94" dur="2000" fill="hold"/>
                                        <p:tgtEl>
                                          <p:spTgt spid="134162"/>
                                        </p:tgtEl>
                                        <p:attrNameLst>
                                          <p:attrName>ppt_y</p:attrName>
                                        </p:attrNameLst>
                                      </p:cBhvr>
                                      <p:tavLst>
                                        <p:tav tm="0">
                                          <p:val>
                                            <p:strVal val="1+#ppt_h/2"/>
                                          </p:val>
                                        </p:tav>
                                        <p:tav tm="100000">
                                          <p:val>
                                            <p:strVal val="#ppt_y"/>
                                          </p:val>
                                        </p:tav>
                                      </p:tavLst>
                                    </p:anim>
                                  </p:childTnLst>
                                </p:cTn>
                              </p:par>
                            </p:childTnLst>
                          </p:cTn>
                        </p:par>
                        <p:par>
                          <p:cTn id="95" fill="hold" nodeType="afterGroup">
                            <p:stCondLst>
                              <p:cond delay="5000"/>
                            </p:stCondLst>
                            <p:childTnLst>
                              <p:par>
                                <p:cTn id="96" presetID="2" presetClass="entr" presetSubtype="4" fill="hold" grpId="0" nodeType="afterEffect">
                                  <p:stCondLst>
                                    <p:cond delay="0"/>
                                  </p:stCondLst>
                                  <p:childTnLst>
                                    <p:set>
                                      <p:cBhvr>
                                        <p:cTn id="97" dur="1" fill="hold">
                                          <p:stCondLst>
                                            <p:cond delay="0"/>
                                          </p:stCondLst>
                                        </p:cTn>
                                        <p:tgtEl>
                                          <p:spTgt spid="134163"/>
                                        </p:tgtEl>
                                        <p:attrNameLst>
                                          <p:attrName>style.visibility</p:attrName>
                                        </p:attrNameLst>
                                      </p:cBhvr>
                                      <p:to>
                                        <p:strVal val="visible"/>
                                      </p:to>
                                    </p:set>
                                    <p:anim calcmode="lin" valueType="num">
                                      <p:cBhvr additive="base">
                                        <p:cTn id="98" dur="2000" fill="hold"/>
                                        <p:tgtEl>
                                          <p:spTgt spid="134163"/>
                                        </p:tgtEl>
                                        <p:attrNameLst>
                                          <p:attrName>ppt_x</p:attrName>
                                        </p:attrNameLst>
                                      </p:cBhvr>
                                      <p:tavLst>
                                        <p:tav tm="0">
                                          <p:val>
                                            <p:strVal val="#ppt_x"/>
                                          </p:val>
                                        </p:tav>
                                        <p:tav tm="100000">
                                          <p:val>
                                            <p:strVal val="#ppt_x"/>
                                          </p:val>
                                        </p:tav>
                                      </p:tavLst>
                                    </p:anim>
                                    <p:anim calcmode="lin" valueType="num">
                                      <p:cBhvr additive="base">
                                        <p:cTn id="99" dur="2000" fill="hold"/>
                                        <p:tgtEl>
                                          <p:spTgt spid="134163"/>
                                        </p:tgtEl>
                                        <p:attrNameLst>
                                          <p:attrName>ppt_y</p:attrName>
                                        </p:attrNameLst>
                                      </p:cBhvr>
                                      <p:tavLst>
                                        <p:tav tm="0">
                                          <p:val>
                                            <p:strVal val="1+#ppt_h/2"/>
                                          </p:val>
                                        </p:tav>
                                        <p:tav tm="100000">
                                          <p:val>
                                            <p:strVal val="#ppt_y"/>
                                          </p:val>
                                        </p:tav>
                                      </p:tavLst>
                                    </p:anim>
                                  </p:childTnLst>
                                </p:cTn>
                              </p:par>
                            </p:childTnLst>
                          </p:cTn>
                        </p:par>
                      </p:childTnLst>
                    </p:cTn>
                  </p:par>
                  <p:par>
                    <p:cTn id="100" fill="hold" nodeType="clickPar">
                      <p:stCondLst>
                        <p:cond delay="indefinite"/>
                      </p:stCondLst>
                      <p:childTnLst>
                        <p:par>
                          <p:cTn id="101" fill="hold" nodeType="withGroup">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134164"/>
                                        </p:tgtEl>
                                        <p:attrNameLst>
                                          <p:attrName>style.visibility</p:attrName>
                                        </p:attrNameLst>
                                      </p:cBhvr>
                                      <p:to>
                                        <p:strVal val="visible"/>
                                      </p:to>
                                    </p:set>
                                    <p:animEffect transition="in" filter="wipe(left)">
                                      <p:cBhvr>
                                        <p:cTn id="104" dur="3000"/>
                                        <p:tgtEl>
                                          <p:spTgt spid="134164"/>
                                        </p:tgtEl>
                                      </p:cBhvr>
                                    </p:animEffect>
                                  </p:childTnLst>
                                </p:cTn>
                              </p:par>
                            </p:childTnLst>
                          </p:cTn>
                        </p:par>
                      </p:childTnLst>
                    </p:cTn>
                  </p:par>
                  <p:par>
                    <p:cTn id="105" fill="hold" nodeType="clickPar">
                      <p:stCondLst>
                        <p:cond delay="indefinite"/>
                      </p:stCondLst>
                      <p:childTnLst>
                        <p:par>
                          <p:cTn id="106" fill="hold" nodeType="withGroup">
                            <p:stCondLst>
                              <p:cond delay="0"/>
                            </p:stCondLst>
                            <p:childTnLst>
                              <p:par>
                                <p:cTn id="107" presetID="22" presetClass="entr" presetSubtype="8" fill="hold" grpId="0" nodeType="clickEffect">
                                  <p:stCondLst>
                                    <p:cond delay="0"/>
                                  </p:stCondLst>
                                  <p:childTnLst>
                                    <p:set>
                                      <p:cBhvr>
                                        <p:cTn id="108" dur="1" fill="hold">
                                          <p:stCondLst>
                                            <p:cond delay="0"/>
                                          </p:stCondLst>
                                        </p:cTn>
                                        <p:tgtEl>
                                          <p:spTgt spid="134165"/>
                                        </p:tgtEl>
                                        <p:attrNameLst>
                                          <p:attrName>style.visibility</p:attrName>
                                        </p:attrNameLst>
                                      </p:cBhvr>
                                      <p:to>
                                        <p:strVal val="visible"/>
                                      </p:to>
                                    </p:set>
                                    <p:animEffect transition="in" filter="wipe(left)">
                                      <p:cBhvr>
                                        <p:cTn id="109" dur="5000"/>
                                        <p:tgtEl>
                                          <p:spTgt spid="1341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6" grpId="0" animBg="1"/>
      <p:bldP spid="134147" grpId="0" animBg="1"/>
      <p:bldP spid="134148" grpId="0" build="allAtOnce" animBg="1"/>
      <p:bldP spid="134148" grpId="1" build="allAtOnce" animBg="1"/>
      <p:bldP spid="134149" grpId="0"/>
      <p:bldP spid="134150" grpId="0"/>
      <p:bldP spid="134151" grpId="0"/>
      <p:bldP spid="134152" grpId="0"/>
      <p:bldP spid="134154" grpId="0"/>
      <p:bldP spid="134155" grpId="0"/>
      <p:bldP spid="134156" grpId="0"/>
      <p:bldP spid="134158" grpId="0"/>
      <p:bldP spid="134159" grpId="0"/>
      <p:bldP spid="134160" grpId="0"/>
      <p:bldP spid="134161" grpId="0"/>
      <p:bldP spid="134162" grpId="0"/>
      <p:bldP spid="134163" grpId="0"/>
      <p:bldP spid="134164" grpId="0" animBg="1"/>
      <p:bldP spid="134165" grpId="0" animBg="1"/>
      <p:bldP spid="13416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1331913" y="3100016"/>
            <a:ext cx="6553200" cy="10795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5171" name="Rectangle 3"/>
          <p:cNvSpPr>
            <a:spLocks noChangeArrowheads="1"/>
          </p:cNvSpPr>
          <p:nvPr/>
        </p:nvSpPr>
        <p:spPr bwMode="auto">
          <a:xfrm>
            <a:off x="1331913" y="2018929"/>
            <a:ext cx="655320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5172" name="Rectangle 4"/>
          <p:cNvSpPr>
            <a:spLocks noChangeArrowheads="1"/>
          </p:cNvSpPr>
          <p:nvPr/>
        </p:nvSpPr>
        <p:spPr bwMode="auto">
          <a:xfrm>
            <a:off x="539750" y="961654"/>
            <a:ext cx="8064500" cy="835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Ontzi egoki batean tetrafosforoa (P</a:t>
            </a:r>
            <a:r>
              <a:rPr lang="eu-ES" sz="1600" baseline="-25000">
                <a:cs typeface="+mn-cs"/>
              </a:rPr>
              <a:t>4</a:t>
            </a:r>
            <a:r>
              <a:rPr lang="eu-ES" sz="1600">
                <a:cs typeface="+mn-cs"/>
              </a:rPr>
              <a:t>) jartzen dugu eta kloro korrontea pasa arazten dugu (Cl</a:t>
            </a:r>
            <a:r>
              <a:rPr lang="eu-ES" sz="1600" baseline="-25000">
                <a:cs typeface="+mn-cs"/>
              </a:rPr>
              <a:t>2</a:t>
            </a:r>
            <a:r>
              <a:rPr lang="eu-ES" sz="1600">
                <a:cs typeface="+mn-cs"/>
              </a:rPr>
              <a:t>). Erreakzioan fosforo trikloruroa (PCl</a:t>
            </a:r>
            <a:r>
              <a:rPr lang="eu-ES" sz="1600" baseline="-25000">
                <a:cs typeface="+mn-cs"/>
              </a:rPr>
              <a:t>3</a:t>
            </a:r>
            <a:r>
              <a:rPr lang="eu-ES" sz="1600">
                <a:cs typeface="+mn-cs"/>
              </a:rPr>
              <a:t>) eratzen da. Erreakzioaren ekuazio kimikoa idatz ezazu.</a:t>
            </a:r>
          </a:p>
        </p:txBody>
      </p:sp>
      <p:sp>
        <p:nvSpPr>
          <p:cNvPr id="135173" name="Text Box 5"/>
          <p:cNvSpPr txBox="1">
            <a:spLocks noChangeArrowheads="1"/>
          </p:cNvSpPr>
          <p:nvPr/>
        </p:nvSpPr>
        <p:spPr bwMode="auto">
          <a:xfrm>
            <a:off x="1403350" y="2307854"/>
            <a:ext cx="1439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tetrafosforoa</a:t>
            </a:r>
          </a:p>
        </p:txBody>
      </p:sp>
      <p:sp>
        <p:nvSpPr>
          <p:cNvPr id="135174" name="Text Box 6"/>
          <p:cNvSpPr txBox="1">
            <a:spLocks noChangeArrowheads="1"/>
          </p:cNvSpPr>
          <p:nvPr/>
        </p:nvSpPr>
        <p:spPr bwMode="auto">
          <a:xfrm>
            <a:off x="3276600" y="2307854"/>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dirty="0">
                <a:solidFill>
                  <a:srgbClr val="CC3300"/>
                </a:solidFill>
                <a:cs typeface="+mn-cs"/>
              </a:rPr>
              <a:t>dikloroa</a:t>
            </a:r>
          </a:p>
        </p:txBody>
      </p:sp>
      <p:sp>
        <p:nvSpPr>
          <p:cNvPr id="135175" name="Text Box 7"/>
          <p:cNvSpPr txBox="1">
            <a:spLocks noChangeArrowheads="1"/>
          </p:cNvSpPr>
          <p:nvPr/>
        </p:nvSpPr>
        <p:spPr bwMode="auto">
          <a:xfrm>
            <a:off x="6084888" y="2163391"/>
            <a:ext cx="19431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dirty="0">
                <a:solidFill>
                  <a:srgbClr val="008000"/>
                </a:solidFill>
                <a:cs typeface="+mn-cs"/>
              </a:rPr>
              <a:t>Fosforo trikloruroa</a:t>
            </a:r>
          </a:p>
        </p:txBody>
      </p:sp>
      <p:sp>
        <p:nvSpPr>
          <p:cNvPr id="135176" name="Text Box 8"/>
          <p:cNvSpPr txBox="1">
            <a:spLocks noChangeArrowheads="1"/>
          </p:cNvSpPr>
          <p:nvPr/>
        </p:nvSpPr>
        <p:spPr bwMode="auto">
          <a:xfrm>
            <a:off x="2771775" y="2307854"/>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5177" name="Line 9"/>
          <p:cNvSpPr>
            <a:spLocks noChangeShapeType="1"/>
          </p:cNvSpPr>
          <p:nvPr/>
        </p:nvSpPr>
        <p:spPr bwMode="auto">
          <a:xfrm>
            <a:off x="4932363" y="2523754"/>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5178" name="Text Box 10"/>
          <p:cNvSpPr txBox="1">
            <a:spLocks noChangeArrowheads="1"/>
          </p:cNvSpPr>
          <p:nvPr/>
        </p:nvSpPr>
        <p:spPr bwMode="auto">
          <a:xfrm>
            <a:off x="1692275" y="3242891"/>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P</a:t>
            </a:r>
            <a:r>
              <a:rPr lang="eu-ES" b="1" baseline="-25000">
                <a:solidFill>
                  <a:srgbClr val="CC3300"/>
                </a:solidFill>
                <a:cs typeface="+mn-cs"/>
              </a:rPr>
              <a:t>4</a:t>
            </a:r>
            <a:endParaRPr lang="eu-ES" b="1">
              <a:solidFill>
                <a:srgbClr val="CC3300"/>
              </a:solidFill>
              <a:cs typeface="+mn-cs"/>
            </a:endParaRPr>
          </a:p>
        </p:txBody>
      </p:sp>
      <p:sp>
        <p:nvSpPr>
          <p:cNvPr id="135179" name="Text Box 11"/>
          <p:cNvSpPr txBox="1">
            <a:spLocks noChangeArrowheads="1"/>
          </p:cNvSpPr>
          <p:nvPr/>
        </p:nvSpPr>
        <p:spPr bwMode="auto">
          <a:xfrm>
            <a:off x="3708400" y="3242891"/>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Cl</a:t>
            </a:r>
            <a:r>
              <a:rPr lang="eu-ES" b="1" baseline="-25000">
                <a:solidFill>
                  <a:srgbClr val="CC3300"/>
                </a:solidFill>
                <a:cs typeface="+mn-cs"/>
              </a:rPr>
              <a:t>2</a:t>
            </a:r>
            <a:endParaRPr lang="eu-ES" b="1">
              <a:solidFill>
                <a:srgbClr val="CC3300"/>
              </a:solidFill>
              <a:cs typeface="+mn-cs"/>
            </a:endParaRPr>
          </a:p>
        </p:txBody>
      </p:sp>
      <p:sp>
        <p:nvSpPr>
          <p:cNvPr id="135180" name="Text Box 12"/>
          <p:cNvSpPr txBox="1">
            <a:spLocks noChangeArrowheads="1"/>
          </p:cNvSpPr>
          <p:nvPr/>
        </p:nvSpPr>
        <p:spPr bwMode="auto">
          <a:xfrm>
            <a:off x="6659563" y="3242891"/>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PCl</a:t>
            </a:r>
            <a:r>
              <a:rPr lang="eu-ES" b="1" baseline="-25000">
                <a:solidFill>
                  <a:srgbClr val="008000"/>
                </a:solidFill>
                <a:cs typeface="+mn-cs"/>
              </a:rPr>
              <a:t>3</a:t>
            </a:r>
            <a:endParaRPr lang="eu-ES" b="1">
              <a:solidFill>
                <a:srgbClr val="008000"/>
              </a:solidFill>
              <a:cs typeface="+mn-cs"/>
            </a:endParaRPr>
          </a:p>
        </p:txBody>
      </p:sp>
      <p:sp>
        <p:nvSpPr>
          <p:cNvPr id="135181" name="Line 13"/>
          <p:cNvSpPr>
            <a:spLocks noChangeShapeType="1"/>
          </p:cNvSpPr>
          <p:nvPr/>
        </p:nvSpPr>
        <p:spPr bwMode="auto">
          <a:xfrm>
            <a:off x="4932363" y="3458791"/>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5182" name="Text Box 14"/>
          <p:cNvSpPr txBox="1">
            <a:spLocks noChangeArrowheads="1"/>
          </p:cNvSpPr>
          <p:nvPr/>
        </p:nvSpPr>
        <p:spPr bwMode="auto">
          <a:xfrm>
            <a:off x="2771775" y="3242891"/>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5183" name="Text Box 15"/>
          <p:cNvSpPr txBox="1">
            <a:spLocks noChangeArrowheads="1"/>
          </p:cNvSpPr>
          <p:nvPr/>
        </p:nvSpPr>
        <p:spPr bwMode="auto">
          <a:xfrm>
            <a:off x="6443663" y="3242891"/>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4</a:t>
            </a:r>
          </a:p>
        </p:txBody>
      </p:sp>
      <p:sp>
        <p:nvSpPr>
          <p:cNvPr id="135184" name="Text Box 16"/>
          <p:cNvSpPr txBox="1">
            <a:spLocks noChangeArrowheads="1"/>
          </p:cNvSpPr>
          <p:nvPr/>
        </p:nvSpPr>
        <p:spPr bwMode="auto">
          <a:xfrm>
            <a:off x="3492500" y="3242891"/>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6</a:t>
            </a:r>
          </a:p>
        </p:txBody>
      </p:sp>
      <p:pic>
        <p:nvPicPr>
          <p:cNvPr id="19"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269504"/>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183779"/>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242517"/>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74781844"/>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dissolve">
                                      <p:cBhvr>
                                        <p:cTn id="7" dur="500"/>
                                        <p:tgtEl>
                                          <p:spTgt spid="1351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5171"/>
                                        </p:tgtEl>
                                        <p:attrNameLst>
                                          <p:attrName>style.visibility</p:attrName>
                                        </p:attrNameLst>
                                      </p:cBhvr>
                                      <p:to>
                                        <p:strVal val="visible"/>
                                      </p:to>
                                    </p:set>
                                    <p:animEffect transition="in" filter="fade">
                                      <p:cBhvr>
                                        <p:cTn id="12" dur="2000"/>
                                        <p:tgtEl>
                                          <p:spTgt spid="135171"/>
                                        </p:tgtEl>
                                      </p:cBhvr>
                                    </p:animEffect>
                                  </p:childTnLst>
                                </p:cTn>
                              </p:par>
                            </p:childTnLst>
                          </p:cTn>
                        </p:par>
                        <p:par>
                          <p:cTn id="13" fill="hold" nodeType="afterGroup">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135173"/>
                                        </p:tgtEl>
                                        <p:attrNameLst>
                                          <p:attrName>style.visibility</p:attrName>
                                        </p:attrNameLst>
                                      </p:cBhvr>
                                      <p:to>
                                        <p:strVal val="visible"/>
                                      </p:to>
                                    </p:set>
                                    <p:animEffect transition="in" filter="wipe(left)">
                                      <p:cBhvr>
                                        <p:cTn id="16" dur="2000"/>
                                        <p:tgtEl>
                                          <p:spTgt spid="135173"/>
                                        </p:tgtEl>
                                      </p:cBhvr>
                                    </p:animEffect>
                                  </p:childTnLst>
                                </p:cTn>
                              </p:par>
                            </p:childTnLst>
                          </p:cTn>
                        </p:par>
                        <p:par>
                          <p:cTn id="17" fill="hold" nodeType="afterGroup">
                            <p:stCondLst>
                              <p:cond delay="4000"/>
                            </p:stCondLst>
                            <p:childTnLst>
                              <p:par>
                                <p:cTn id="18" presetID="22" presetClass="entr" presetSubtype="8" fill="hold" grpId="0" nodeType="afterEffect">
                                  <p:stCondLst>
                                    <p:cond delay="0"/>
                                  </p:stCondLst>
                                  <p:childTnLst>
                                    <p:set>
                                      <p:cBhvr>
                                        <p:cTn id="19" dur="1" fill="hold">
                                          <p:stCondLst>
                                            <p:cond delay="0"/>
                                          </p:stCondLst>
                                        </p:cTn>
                                        <p:tgtEl>
                                          <p:spTgt spid="135176"/>
                                        </p:tgtEl>
                                        <p:attrNameLst>
                                          <p:attrName>style.visibility</p:attrName>
                                        </p:attrNameLst>
                                      </p:cBhvr>
                                      <p:to>
                                        <p:strVal val="visible"/>
                                      </p:to>
                                    </p:set>
                                    <p:animEffect transition="in" filter="wipe(left)">
                                      <p:cBhvr>
                                        <p:cTn id="20" dur="1000"/>
                                        <p:tgtEl>
                                          <p:spTgt spid="135176"/>
                                        </p:tgtEl>
                                      </p:cBhvr>
                                    </p:animEffect>
                                  </p:childTnLst>
                                </p:cTn>
                              </p:par>
                            </p:childTnLst>
                          </p:cTn>
                        </p:par>
                        <p:par>
                          <p:cTn id="21" fill="hold" nodeType="afterGroup">
                            <p:stCondLst>
                              <p:cond delay="5000"/>
                            </p:stCondLst>
                            <p:childTnLst>
                              <p:par>
                                <p:cTn id="22" presetID="22" presetClass="entr" presetSubtype="8" fill="hold" grpId="0" nodeType="afterEffect">
                                  <p:stCondLst>
                                    <p:cond delay="0"/>
                                  </p:stCondLst>
                                  <p:childTnLst>
                                    <p:set>
                                      <p:cBhvr>
                                        <p:cTn id="23" dur="1" fill="hold">
                                          <p:stCondLst>
                                            <p:cond delay="0"/>
                                          </p:stCondLst>
                                        </p:cTn>
                                        <p:tgtEl>
                                          <p:spTgt spid="135174"/>
                                        </p:tgtEl>
                                        <p:attrNameLst>
                                          <p:attrName>style.visibility</p:attrName>
                                        </p:attrNameLst>
                                      </p:cBhvr>
                                      <p:to>
                                        <p:strVal val="visible"/>
                                      </p:to>
                                    </p:set>
                                    <p:animEffect transition="in" filter="wipe(left)">
                                      <p:cBhvr>
                                        <p:cTn id="24" dur="2000"/>
                                        <p:tgtEl>
                                          <p:spTgt spid="135174"/>
                                        </p:tgtEl>
                                      </p:cBhvr>
                                    </p:animEffect>
                                  </p:childTnLst>
                                </p:cTn>
                              </p:par>
                            </p:childTnLst>
                          </p:cTn>
                        </p:par>
                        <p:par>
                          <p:cTn id="25" fill="hold" nodeType="afterGroup">
                            <p:stCondLst>
                              <p:cond delay="7000"/>
                            </p:stCondLst>
                            <p:childTnLst>
                              <p:par>
                                <p:cTn id="26" presetID="22" presetClass="entr" presetSubtype="8" fill="hold" nodeType="afterEffect">
                                  <p:stCondLst>
                                    <p:cond delay="0"/>
                                  </p:stCondLst>
                                  <p:childTnLst>
                                    <p:set>
                                      <p:cBhvr>
                                        <p:cTn id="27" dur="1" fill="hold">
                                          <p:stCondLst>
                                            <p:cond delay="0"/>
                                          </p:stCondLst>
                                        </p:cTn>
                                        <p:tgtEl>
                                          <p:spTgt spid="135177"/>
                                        </p:tgtEl>
                                        <p:attrNameLst>
                                          <p:attrName>style.visibility</p:attrName>
                                        </p:attrNameLst>
                                      </p:cBhvr>
                                      <p:to>
                                        <p:strVal val="visible"/>
                                      </p:to>
                                    </p:set>
                                    <p:animEffect transition="in" filter="wipe(left)">
                                      <p:cBhvr>
                                        <p:cTn id="28" dur="2000"/>
                                        <p:tgtEl>
                                          <p:spTgt spid="135177"/>
                                        </p:tgtEl>
                                      </p:cBhvr>
                                    </p:animEffect>
                                  </p:childTnLst>
                                </p:cTn>
                              </p:par>
                            </p:childTnLst>
                          </p:cTn>
                        </p:par>
                        <p:par>
                          <p:cTn id="29" fill="hold" nodeType="afterGroup">
                            <p:stCondLst>
                              <p:cond delay="9000"/>
                            </p:stCondLst>
                            <p:childTnLst>
                              <p:par>
                                <p:cTn id="30" presetID="22" presetClass="entr" presetSubtype="8" fill="hold" grpId="0" nodeType="afterEffect">
                                  <p:stCondLst>
                                    <p:cond delay="0"/>
                                  </p:stCondLst>
                                  <p:childTnLst>
                                    <p:set>
                                      <p:cBhvr>
                                        <p:cTn id="31" dur="1" fill="hold">
                                          <p:stCondLst>
                                            <p:cond delay="0"/>
                                          </p:stCondLst>
                                        </p:cTn>
                                        <p:tgtEl>
                                          <p:spTgt spid="135175"/>
                                        </p:tgtEl>
                                        <p:attrNameLst>
                                          <p:attrName>style.visibility</p:attrName>
                                        </p:attrNameLst>
                                      </p:cBhvr>
                                      <p:to>
                                        <p:strVal val="visible"/>
                                      </p:to>
                                    </p:set>
                                    <p:animEffect transition="in" filter="wipe(left)">
                                      <p:cBhvr>
                                        <p:cTn id="32" dur="2000"/>
                                        <p:tgtEl>
                                          <p:spTgt spid="13517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5170"/>
                                        </p:tgtEl>
                                        <p:attrNameLst>
                                          <p:attrName>style.visibility</p:attrName>
                                        </p:attrNameLst>
                                      </p:cBhvr>
                                      <p:to>
                                        <p:strVal val="visible"/>
                                      </p:to>
                                    </p:set>
                                    <p:animEffect transition="in" filter="fade">
                                      <p:cBhvr>
                                        <p:cTn id="37" dur="2000"/>
                                        <p:tgtEl>
                                          <p:spTgt spid="135170"/>
                                        </p:tgtEl>
                                      </p:cBhvr>
                                    </p:animEffect>
                                  </p:childTnLst>
                                </p:cTn>
                              </p:par>
                            </p:childTnLst>
                          </p:cTn>
                        </p:par>
                        <p:par>
                          <p:cTn id="38" fill="hold" nodeType="afterGroup">
                            <p:stCondLst>
                              <p:cond delay="2000"/>
                            </p:stCondLst>
                            <p:childTnLst>
                              <p:par>
                                <p:cTn id="39" presetID="22" presetClass="entr" presetSubtype="8" fill="hold" grpId="0" nodeType="afterEffect">
                                  <p:stCondLst>
                                    <p:cond delay="0"/>
                                  </p:stCondLst>
                                  <p:childTnLst>
                                    <p:set>
                                      <p:cBhvr>
                                        <p:cTn id="40" dur="1" fill="hold">
                                          <p:stCondLst>
                                            <p:cond delay="0"/>
                                          </p:stCondLst>
                                        </p:cTn>
                                        <p:tgtEl>
                                          <p:spTgt spid="135178"/>
                                        </p:tgtEl>
                                        <p:attrNameLst>
                                          <p:attrName>style.visibility</p:attrName>
                                        </p:attrNameLst>
                                      </p:cBhvr>
                                      <p:to>
                                        <p:strVal val="visible"/>
                                      </p:to>
                                    </p:set>
                                    <p:animEffect transition="in" filter="wipe(left)">
                                      <p:cBhvr>
                                        <p:cTn id="41" dur="1000"/>
                                        <p:tgtEl>
                                          <p:spTgt spid="135178"/>
                                        </p:tgtEl>
                                      </p:cBhvr>
                                    </p:animEffect>
                                  </p:childTnLst>
                                </p:cTn>
                              </p:par>
                            </p:childTnLst>
                          </p:cTn>
                        </p:par>
                        <p:par>
                          <p:cTn id="42" fill="hold" nodeType="afterGroup">
                            <p:stCondLst>
                              <p:cond delay="3000"/>
                            </p:stCondLst>
                            <p:childTnLst>
                              <p:par>
                                <p:cTn id="43" presetID="22" presetClass="entr" presetSubtype="8" fill="hold" grpId="0" nodeType="afterEffect">
                                  <p:stCondLst>
                                    <p:cond delay="0"/>
                                  </p:stCondLst>
                                  <p:childTnLst>
                                    <p:set>
                                      <p:cBhvr>
                                        <p:cTn id="44" dur="1" fill="hold">
                                          <p:stCondLst>
                                            <p:cond delay="0"/>
                                          </p:stCondLst>
                                        </p:cTn>
                                        <p:tgtEl>
                                          <p:spTgt spid="135182"/>
                                        </p:tgtEl>
                                        <p:attrNameLst>
                                          <p:attrName>style.visibility</p:attrName>
                                        </p:attrNameLst>
                                      </p:cBhvr>
                                      <p:to>
                                        <p:strVal val="visible"/>
                                      </p:to>
                                    </p:set>
                                    <p:animEffect transition="in" filter="wipe(left)">
                                      <p:cBhvr>
                                        <p:cTn id="45" dur="1000"/>
                                        <p:tgtEl>
                                          <p:spTgt spid="135182"/>
                                        </p:tgtEl>
                                      </p:cBhvr>
                                    </p:animEffect>
                                  </p:childTnLst>
                                </p:cTn>
                              </p:par>
                            </p:childTnLst>
                          </p:cTn>
                        </p:par>
                        <p:par>
                          <p:cTn id="46" fill="hold" nodeType="afterGroup">
                            <p:stCondLst>
                              <p:cond delay="4000"/>
                            </p:stCondLst>
                            <p:childTnLst>
                              <p:par>
                                <p:cTn id="47" presetID="22" presetClass="entr" presetSubtype="8" fill="hold" grpId="0" nodeType="afterEffect">
                                  <p:stCondLst>
                                    <p:cond delay="0"/>
                                  </p:stCondLst>
                                  <p:childTnLst>
                                    <p:set>
                                      <p:cBhvr>
                                        <p:cTn id="48" dur="1" fill="hold">
                                          <p:stCondLst>
                                            <p:cond delay="0"/>
                                          </p:stCondLst>
                                        </p:cTn>
                                        <p:tgtEl>
                                          <p:spTgt spid="135179"/>
                                        </p:tgtEl>
                                        <p:attrNameLst>
                                          <p:attrName>style.visibility</p:attrName>
                                        </p:attrNameLst>
                                      </p:cBhvr>
                                      <p:to>
                                        <p:strVal val="visible"/>
                                      </p:to>
                                    </p:set>
                                    <p:animEffect transition="in" filter="wipe(left)">
                                      <p:cBhvr>
                                        <p:cTn id="49" dur="1000"/>
                                        <p:tgtEl>
                                          <p:spTgt spid="135179"/>
                                        </p:tgtEl>
                                      </p:cBhvr>
                                    </p:animEffect>
                                  </p:childTnLst>
                                </p:cTn>
                              </p:par>
                            </p:childTnLst>
                          </p:cTn>
                        </p:par>
                        <p:par>
                          <p:cTn id="50" fill="hold" nodeType="afterGroup">
                            <p:stCondLst>
                              <p:cond delay="5000"/>
                            </p:stCondLst>
                            <p:childTnLst>
                              <p:par>
                                <p:cTn id="51" presetID="22" presetClass="entr" presetSubtype="8" fill="hold" nodeType="afterEffect">
                                  <p:stCondLst>
                                    <p:cond delay="0"/>
                                  </p:stCondLst>
                                  <p:childTnLst>
                                    <p:set>
                                      <p:cBhvr>
                                        <p:cTn id="52" dur="1" fill="hold">
                                          <p:stCondLst>
                                            <p:cond delay="0"/>
                                          </p:stCondLst>
                                        </p:cTn>
                                        <p:tgtEl>
                                          <p:spTgt spid="135181"/>
                                        </p:tgtEl>
                                        <p:attrNameLst>
                                          <p:attrName>style.visibility</p:attrName>
                                        </p:attrNameLst>
                                      </p:cBhvr>
                                      <p:to>
                                        <p:strVal val="visible"/>
                                      </p:to>
                                    </p:set>
                                    <p:animEffect transition="in" filter="wipe(left)">
                                      <p:cBhvr>
                                        <p:cTn id="53" dur="1000"/>
                                        <p:tgtEl>
                                          <p:spTgt spid="135181"/>
                                        </p:tgtEl>
                                      </p:cBhvr>
                                    </p:animEffect>
                                  </p:childTnLst>
                                </p:cTn>
                              </p:par>
                            </p:childTnLst>
                          </p:cTn>
                        </p:par>
                        <p:par>
                          <p:cTn id="54" fill="hold" nodeType="afterGroup">
                            <p:stCondLst>
                              <p:cond delay="6000"/>
                            </p:stCondLst>
                            <p:childTnLst>
                              <p:par>
                                <p:cTn id="55" presetID="22" presetClass="entr" presetSubtype="8" fill="hold" grpId="0" nodeType="afterEffect">
                                  <p:stCondLst>
                                    <p:cond delay="0"/>
                                  </p:stCondLst>
                                  <p:childTnLst>
                                    <p:set>
                                      <p:cBhvr>
                                        <p:cTn id="56" dur="1" fill="hold">
                                          <p:stCondLst>
                                            <p:cond delay="0"/>
                                          </p:stCondLst>
                                        </p:cTn>
                                        <p:tgtEl>
                                          <p:spTgt spid="135180"/>
                                        </p:tgtEl>
                                        <p:attrNameLst>
                                          <p:attrName>style.visibility</p:attrName>
                                        </p:attrNameLst>
                                      </p:cBhvr>
                                      <p:to>
                                        <p:strVal val="visible"/>
                                      </p:to>
                                    </p:set>
                                    <p:animEffect transition="in" filter="wipe(left)">
                                      <p:cBhvr>
                                        <p:cTn id="57" dur="1000"/>
                                        <p:tgtEl>
                                          <p:spTgt spid="135180"/>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35183"/>
                                        </p:tgtEl>
                                        <p:attrNameLst>
                                          <p:attrName>style.visibility</p:attrName>
                                        </p:attrNameLst>
                                      </p:cBhvr>
                                      <p:to>
                                        <p:strVal val="visible"/>
                                      </p:to>
                                    </p:set>
                                    <p:anim calcmode="lin" valueType="num">
                                      <p:cBhvr additive="base">
                                        <p:cTn id="62" dur="2000" fill="hold"/>
                                        <p:tgtEl>
                                          <p:spTgt spid="135183"/>
                                        </p:tgtEl>
                                        <p:attrNameLst>
                                          <p:attrName>ppt_x</p:attrName>
                                        </p:attrNameLst>
                                      </p:cBhvr>
                                      <p:tavLst>
                                        <p:tav tm="0">
                                          <p:val>
                                            <p:strVal val="#ppt_x"/>
                                          </p:val>
                                        </p:tav>
                                        <p:tav tm="100000">
                                          <p:val>
                                            <p:strVal val="#ppt_x"/>
                                          </p:val>
                                        </p:tav>
                                      </p:tavLst>
                                    </p:anim>
                                    <p:anim calcmode="lin" valueType="num">
                                      <p:cBhvr additive="base">
                                        <p:cTn id="63" dur="2000" fill="hold"/>
                                        <p:tgtEl>
                                          <p:spTgt spid="135183"/>
                                        </p:tgtEl>
                                        <p:attrNameLst>
                                          <p:attrName>ppt_y</p:attrName>
                                        </p:attrNameLst>
                                      </p:cBhvr>
                                      <p:tavLst>
                                        <p:tav tm="0">
                                          <p:val>
                                            <p:strVal val="1+#ppt_h/2"/>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35184"/>
                                        </p:tgtEl>
                                        <p:attrNameLst>
                                          <p:attrName>style.visibility</p:attrName>
                                        </p:attrNameLst>
                                      </p:cBhvr>
                                      <p:to>
                                        <p:strVal val="visible"/>
                                      </p:to>
                                    </p:set>
                                    <p:anim calcmode="lin" valueType="num">
                                      <p:cBhvr additive="base">
                                        <p:cTn id="68" dur="2000" fill="hold"/>
                                        <p:tgtEl>
                                          <p:spTgt spid="135184"/>
                                        </p:tgtEl>
                                        <p:attrNameLst>
                                          <p:attrName>ppt_x</p:attrName>
                                        </p:attrNameLst>
                                      </p:cBhvr>
                                      <p:tavLst>
                                        <p:tav tm="0">
                                          <p:val>
                                            <p:strVal val="#ppt_x"/>
                                          </p:val>
                                        </p:tav>
                                        <p:tav tm="100000">
                                          <p:val>
                                            <p:strVal val="#ppt_x"/>
                                          </p:val>
                                        </p:tav>
                                      </p:tavLst>
                                    </p:anim>
                                    <p:anim calcmode="lin" valueType="num">
                                      <p:cBhvr additive="base">
                                        <p:cTn id="69" dur="2000" fill="hold"/>
                                        <p:tgtEl>
                                          <p:spTgt spid="13518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0" grpId="0" animBg="1"/>
      <p:bldP spid="135171" grpId="0" animBg="1"/>
      <p:bldP spid="135172" grpId="0" animBg="1"/>
      <p:bldP spid="135173" grpId="0"/>
      <p:bldP spid="135174" grpId="0"/>
      <p:bldP spid="135175" grpId="0"/>
      <p:bldP spid="135176" grpId="0"/>
      <p:bldP spid="135178" grpId="0"/>
      <p:bldP spid="135179" grpId="0"/>
      <p:bldP spid="135180" grpId="0"/>
      <p:bldP spid="135182" grpId="0"/>
      <p:bldP spid="135183" grpId="0"/>
      <p:bldP spid="13518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1331913" y="2349500"/>
            <a:ext cx="6553200" cy="10795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6195" name="Rectangle 3"/>
          <p:cNvSpPr>
            <a:spLocks noChangeArrowheads="1"/>
          </p:cNvSpPr>
          <p:nvPr/>
        </p:nvSpPr>
        <p:spPr bwMode="auto">
          <a:xfrm>
            <a:off x="1331913" y="1268413"/>
            <a:ext cx="655320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6196" name="Rectangle 4"/>
          <p:cNvSpPr>
            <a:spLocks noChangeArrowheads="1"/>
          </p:cNvSpPr>
          <p:nvPr/>
        </p:nvSpPr>
        <p:spPr bwMode="auto">
          <a:xfrm>
            <a:off x="1908175" y="561975"/>
            <a:ext cx="5400675"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Zenbat dikloro konbinatu da tetrafosforoarekin?</a:t>
            </a:r>
          </a:p>
        </p:txBody>
      </p:sp>
      <p:sp>
        <p:nvSpPr>
          <p:cNvPr id="136197" name="Text Box 5"/>
          <p:cNvSpPr txBox="1">
            <a:spLocks noChangeArrowheads="1"/>
          </p:cNvSpPr>
          <p:nvPr/>
        </p:nvSpPr>
        <p:spPr bwMode="auto">
          <a:xfrm>
            <a:off x="1403350" y="1557338"/>
            <a:ext cx="1439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tetrafosforo</a:t>
            </a:r>
          </a:p>
        </p:txBody>
      </p:sp>
      <p:sp>
        <p:nvSpPr>
          <p:cNvPr id="136198" name="Text Box 6"/>
          <p:cNvSpPr txBox="1">
            <a:spLocks noChangeArrowheads="1"/>
          </p:cNvSpPr>
          <p:nvPr/>
        </p:nvSpPr>
        <p:spPr bwMode="auto">
          <a:xfrm>
            <a:off x="3276600" y="1557338"/>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CC3300"/>
                </a:solidFill>
                <a:cs typeface="+mn-cs"/>
              </a:rPr>
              <a:t>dikloro</a:t>
            </a:r>
          </a:p>
        </p:txBody>
      </p:sp>
      <p:sp>
        <p:nvSpPr>
          <p:cNvPr id="136199" name="Text Box 7"/>
          <p:cNvSpPr txBox="1">
            <a:spLocks noChangeArrowheads="1"/>
          </p:cNvSpPr>
          <p:nvPr/>
        </p:nvSpPr>
        <p:spPr bwMode="auto">
          <a:xfrm>
            <a:off x="6084888" y="1412875"/>
            <a:ext cx="1943100"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dirty="0">
                <a:solidFill>
                  <a:srgbClr val="008000"/>
                </a:solidFill>
                <a:cs typeface="+mn-cs"/>
              </a:rPr>
              <a:t>Fosforo trikloruroa</a:t>
            </a:r>
          </a:p>
        </p:txBody>
      </p:sp>
      <p:sp>
        <p:nvSpPr>
          <p:cNvPr id="136200" name="Text Box 8"/>
          <p:cNvSpPr txBox="1">
            <a:spLocks noChangeArrowheads="1"/>
          </p:cNvSpPr>
          <p:nvPr/>
        </p:nvSpPr>
        <p:spPr bwMode="auto">
          <a:xfrm>
            <a:off x="2771775" y="15573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6201" name="Line 9"/>
          <p:cNvSpPr>
            <a:spLocks noChangeShapeType="1"/>
          </p:cNvSpPr>
          <p:nvPr/>
        </p:nvSpPr>
        <p:spPr bwMode="auto">
          <a:xfrm>
            <a:off x="4932363" y="1773238"/>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6202" name="Text Box 10"/>
          <p:cNvSpPr txBox="1">
            <a:spLocks noChangeArrowheads="1"/>
          </p:cNvSpPr>
          <p:nvPr/>
        </p:nvSpPr>
        <p:spPr bwMode="auto">
          <a:xfrm>
            <a:off x="1692275" y="24923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P</a:t>
            </a:r>
            <a:r>
              <a:rPr lang="eu-ES" b="1" baseline="-25000">
                <a:solidFill>
                  <a:srgbClr val="CC3300"/>
                </a:solidFill>
                <a:cs typeface="+mn-cs"/>
              </a:rPr>
              <a:t>4</a:t>
            </a:r>
            <a:endParaRPr lang="eu-ES" b="1">
              <a:solidFill>
                <a:srgbClr val="CC3300"/>
              </a:solidFill>
              <a:cs typeface="+mn-cs"/>
            </a:endParaRPr>
          </a:p>
        </p:txBody>
      </p:sp>
      <p:sp>
        <p:nvSpPr>
          <p:cNvPr id="136203" name="Text Box 11"/>
          <p:cNvSpPr txBox="1">
            <a:spLocks noChangeArrowheads="1"/>
          </p:cNvSpPr>
          <p:nvPr/>
        </p:nvSpPr>
        <p:spPr bwMode="auto">
          <a:xfrm>
            <a:off x="3708400" y="249237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Cl</a:t>
            </a:r>
            <a:r>
              <a:rPr lang="eu-ES" b="1" baseline="-25000">
                <a:solidFill>
                  <a:srgbClr val="CC3300"/>
                </a:solidFill>
                <a:cs typeface="+mn-cs"/>
              </a:rPr>
              <a:t>2</a:t>
            </a:r>
            <a:endParaRPr lang="eu-ES" b="1">
              <a:solidFill>
                <a:srgbClr val="CC3300"/>
              </a:solidFill>
              <a:cs typeface="+mn-cs"/>
            </a:endParaRPr>
          </a:p>
        </p:txBody>
      </p:sp>
      <p:sp>
        <p:nvSpPr>
          <p:cNvPr id="136204" name="Text Box 12"/>
          <p:cNvSpPr txBox="1">
            <a:spLocks noChangeArrowheads="1"/>
          </p:cNvSpPr>
          <p:nvPr/>
        </p:nvSpPr>
        <p:spPr bwMode="auto">
          <a:xfrm>
            <a:off x="6659563" y="249237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PCl</a:t>
            </a:r>
            <a:r>
              <a:rPr lang="eu-ES" b="1" baseline="-25000">
                <a:solidFill>
                  <a:srgbClr val="008000"/>
                </a:solidFill>
                <a:cs typeface="+mn-cs"/>
              </a:rPr>
              <a:t>3</a:t>
            </a:r>
            <a:endParaRPr lang="eu-ES" b="1">
              <a:solidFill>
                <a:srgbClr val="008000"/>
              </a:solidFill>
              <a:cs typeface="+mn-cs"/>
            </a:endParaRPr>
          </a:p>
        </p:txBody>
      </p:sp>
      <p:sp>
        <p:nvSpPr>
          <p:cNvPr id="136205" name="Line 13"/>
          <p:cNvSpPr>
            <a:spLocks noChangeShapeType="1"/>
          </p:cNvSpPr>
          <p:nvPr/>
        </p:nvSpPr>
        <p:spPr bwMode="auto">
          <a:xfrm>
            <a:off x="4932363" y="27082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6206" name="Text Box 14"/>
          <p:cNvSpPr txBox="1">
            <a:spLocks noChangeArrowheads="1"/>
          </p:cNvSpPr>
          <p:nvPr/>
        </p:nvSpPr>
        <p:spPr bwMode="auto">
          <a:xfrm>
            <a:off x="2771775" y="24923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6207" name="Text Box 15"/>
          <p:cNvSpPr txBox="1">
            <a:spLocks noChangeArrowheads="1"/>
          </p:cNvSpPr>
          <p:nvPr/>
        </p:nvSpPr>
        <p:spPr bwMode="auto">
          <a:xfrm>
            <a:off x="6443663" y="249237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4</a:t>
            </a:r>
          </a:p>
        </p:txBody>
      </p:sp>
      <p:sp>
        <p:nvSpPr>
          <p:cNvPr id="136208" name="Text Box 16"/>
          <p:cNvSpPr txBox="1">
            <a:spLocks noChangeArrowheads="1"/>
          </p:cNvSpPr>
          <p:nvPr/>
        </p:nvSpPr>
        <p:spPr bwMode="auto">
          <a:xfrm>
            <a:off x="3492500" y="249237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6</a:t>
            </a:r>
          </a:p>
        </p:txBody>
      </p:sp>
      <p:sp>
        <p:nvSpPr>
          <p:cNvPr id="136209" name="Text Box 17"/>
          <p:cNvSpPr txBox="1">
            <a:spLocks noChangeArrowheads="1"/>
          </p:cNvSpPr>
          <p:nvPr/>
        </p:nvSpPr>
        <p:spPr bwMode="auto">
          <a:xfrm>
            <a:off x="1547813" y="2997200"/>
            <a:ext cx="8636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3333CC"/>
                </a:solidFill>
                <a:cs typeface="+mn-cs"/>
              </a:rPr>
              <a:t>3,00 g</a:t>
            </a:r>
          </a:p>
        </p:txBody>
      </p:sp>
      <p:sp>
        <p:nvSpPr>
          <p:cNvPr id="136210" name="Text Box 18"/>
          <p:cNvSpPr txBox="1">
            <a:spLocks noChangeArrowheads="1"/>
          </p:cNvSpPr>
          <p:nvPr/>
        </p:nvSpPr>
        <p:spPr bwMode="auto">
          <a:xfrm>
            <a:off x="6443663" y="2997200"/>
            <a:ext cx="936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3333CC"/>
                </a:solidFill>
                <a:cs typeface="+mn-cs"/>
              </a:rPr>
              <a:t>13,38 g</a:t>
            </a:r>
          </a:p>
        </p:txBody>
      </p:sp>
      <p:sp>
        <p:nvSpPr>
          <p:cNvPr id="136211" name="Text Box 19"/>
          <p:cNvSpPr txBox="1">
            <a:spLocks noChangeArrowheads="1"/>
          </p:cNvSpPr>
          <p:nvPr/>
        </p:nvSpPr>
        <p:spPr bwMode="auto">
          <a:xfrm>
            <a:off x="3635375" y="2997200"/>
            <a:ext cx="5032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3333CC"/>
                </a:solidFill>
                <a:cs typeface="+mn-cs"/>
              </a:rPr>
              <a:t>x g</a:t>
            </a:r>
          </a:p>
        </p:txBody>
      </p:sp>
      <p:sp>
        <p:nvSpPr>
          <p:cNvPr id="136212" name="Text Box 20"/>
          <p:cNvSpPr txBox="1">
            <a:spLocks noChangeArrowheads="1"/>
          </p:cNvSpPr>
          <p:nvPr/>
        </p:nvSpPr>
        <p:spPr bwMode="auto">
          <a:xfrm>
            <a:off x="2051050" y="4437063"/>
            <a:ext cx="5040313" cy="346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3333CC"/>
                </a:solidFill>
                <a:cs typeface="+mn-cs"/>
              </a:rPr>
              <a:t>Masaren kontserbazioa:</a:t>
            </a:r>
            <a:r>
              <a:rPr lang="eu-ES" sz="1600">
                <a:cs typeface="+mn-cs"/>
              </a:rPr>
              <a:t>      </a:t>
            </a:r>
            <a:r>
              <a:rPr lang="eu-ES" sz="1600" b="1">
                <a:cs typeface="+mn-cs"/>
              </a:rPr>
              <a:t>3,00 + x = 13,38</a:t>
            </a:r>
          </a:p>
        </p:txBody>
      </p:sp>
      <p:sp>
        <p:nvSpPr>
          <p:cNvPr id="136213" name="Text Box 21"/>
          <p:cNvSpPr txBox="1">
            <a:spLocks noChangeArrowheads="1"/>
          </p:cNvSpPr>
          <p:nvPr/>
        </p:nvSpPr>
        <p:spPr bwMode="auto">
          <a:xfrm>
            <a:off x="2528888" y="5229225"/>
            <a:ext cx="408622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cs typeface="+mn-cs"/>
              </a:rPr>
              <a:t>x = 13,38 – 3,00 = 10,38 g dikloro</a:t>
            </a:r>
          </a:p>
        </p:txBody>
      </p:sp>
      <p:sp>
        <p:nvSpPr>
          <p:cNvPr id="136214" name="Text Box 22"/>
          <p:cNvSpPr txBox="1">
            <a:spLocks noChangeArrowheads="1"/>
          </p:cNvSpPr>
          <p:nvPr/>
        </p:nvSpPr>
        <p:spPr bwMode="auto">
          <a:xfrm>
            <a:off x="2663825" y="6021388"/>
            <a:ext cx="3816350" cy="346075"/>
          </a:xfrm>
          <a:prstGeom prst="rect">
            <a:avLst/>
          </a:prstGeom>
          <a:solidFill>
            <a:srgbClr val="CC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9900CC"/>
                </a:solidFill>
                <a:cs typeface="+mn-cs"/>
              </a:rPr>
              <a:t>Balantzaren sentsibilitatea: 0,01 g</a:t>
            </a:r>
          </a:p>
        </p:txBody>
      </p:sp>
      <p:sp>
        <p:nvSpPr>
          <p:cNvPr id="136215" name="Rectangle 23"/>
          <p:cNvSpPr>
            <a:spLocks noChangeArrowheads="1"/>
          </p:cNvSpPr>
          <p:nvPr/>
        </p:nvSpPr>
        <p:spPr bwMode="auto">
          <a:xfrm>
            <a:off x="1835150" y="692150"/>
            <a:ext cx="5400675"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Zein da balantzaren sentsibilitatea?</a:t>
            </a:r>
          </a:p>
        </p:txBody>
      </p:sp>
      <p:pic>
        <p:nvPicPr>
          <p:cNvPr id="2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0"/>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26987"/>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008673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36196"/>
                                        </p:tgtEl>
                                        <p:attrNameLst>
                                          <p:attrName>style.visibility</p:attrName>
                                        </p:attrNameLst>
                                      </p:cBhvr>
                                      <p:to>
                                        <p:strVal val="visible"/>
                                      </p:to>
                                    </p:set>
                                    <p:animEffect transition="in" filter="dissolve">
                                      <p:cBhvr>
                                        <p:cTn id="7" dur="500"/>
                                        <p:tgtEl>
                                          <p:spTgt spid="136196"/>
                                        </p:tgtEl>
                                      </p:cBhvr>
                                    </p:animEffect>
                                  </p:childTnLst>
                                </p:cTn>
                              </p:par>
                            </p:childTnLst>
                          </p:cTn>
                        </p:par>
                        <p:par>
                          <p:cTn id="8" fill="hold" nodeType="afterGroup">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36209"/>
                                        </p:tgtEl>
                                        <p:attrNameLst>
                                          <p:attrName>style.visibility</p:attrName>
                                        </p:attrNameLst>
                                      </p:cBhvr>
                                      <p:to>
                                        <p:strVal val="visible"/>
                                      </p:to>
                                    </p:set>
                                    <p:anim calcmode="lin" valueType="num">
                                      <p:cBhvr additive="base">
                                        <p:cTn id="11" dur="2000" fill="hold"/>
                                        <p:tgtEl>
                                          <p:spTgt spid="136209"/>
                                        </p:tgtEl>
                                        <p:attrNameLst>
                                          <p:attrName>ppt_x</p:attrName>
                                        </p:attrNameLst>
                                      </p:cBhvr>
                                      <p:tavLst>
                                        <p:tav tm="0">
                                          <p:val>
                                            <p:strVal val="#ppt_x"/>
                                          </p:val>
                                        </p:tav>
                                        <p:tav tm="100000">
                                          <p:val>
                                            <p:strVal val="#ppt_x"/>
                                          </p:val>
                                        </p:tav>
                                      </p:tavLst>
                                    </p:anim>
                                    <p:anim calcmode="lin" valueType="num">
                                      <p:cBhvr additive="base">
                                        <p:cTn id="12" dur="2000" fill="hold"/>
                                        <p:tgtEl>
                                          <p:spTgt spid="136209"/>
                                        </p:tgtEl>
                                        <p:attrNameLst>
                                          <p:attrName>ppt_y</p:attrName>
                                        </p:attrNameLst>
                                      </p:cBhvr>
                                      <p:tavLst>
                                        <p:tav tm="0">
                                          <p:val>
                                            <p:strVal val="1+#ppt_h/2"/>
                                          </p:val>
                                        </p:tav>
                                        <p:tav tm="100000">
                                          <p:val>
                                            <p:strVal val="#ppt_y"/>
                                          </p:val>
                                        </p:tav>
                                      </p:tavLst>
                                    </p:anim>
                                  </p:childTnLst>
                                </p:cTn>
                              </p:par>
                            </p:childTnLst>
                          </p:cTn>
                        </p:par>
                        <p:par>
                          <p:cTn id="13" fill="hold" nodeType="afterGroup">
                            <p:stCondLst>
                              <p:cond delay="2500"/>
                            </p:stCondLst>
                            <p:childTnLst>
                              <p:par>
                                <p:cTn id="14" presetID="2" presetClass="entr" presetSubtype="4" fill="hold" grpId="0" nodeType="afterEffect">
                                  <p:stCondLst>
                                    <p:cond delay="0"/>
                                  </p:stCondLst>
                                  <p:childTnLst>
                                    <p:set>
                                      <p:cBhvr>
                                        <p:cTn id="15" dur="1" fill="hold">
                                          <p:stCondLst>
                                            <p:cond delay="0"/>
                                          </p:stCondLst>
                                        </p:cTn>
                                        <p:tgtEl>
                                          <p:spTgt spid="136210"/>
                                        </p:tgtEl>
                                        <p:attrNameLst>
                                          <p:attrName>style.visibility</p:attrName>
                                        </p:attrNameLst>
                                      </p:cBhvr>
                                      <p:to>
                                        <p:strVal val="visible"/>
                                      </p:to>
                                    </p:set>
                                    <p:anim calcmode="lin" valueType="num">
                                      <p:cBhvr additive="base">
                                        <p:cTn id="16" dur="2000" fill="hold"/>
                                        <p:tgtEl>
                                          <p:spTgt spid="136210"/>
                                        </p:tgtEl>
                                        <p:attrNameLst>
                                          <p:attrName>ppt_x</p:attrName>
                                        </p:attrNameLst>
                                      </p:cBhvr>
                                      <p:tavLst>
                                        <p:tav tm="0">
                                          <p:val>
                                            <p:strVal val="#ppt_x"/>
                                          </p:val>
                                        </p:tav>
                                        <p:tav tm="100000">
                                          <p:val>
                                            <p:strVal val="#ppt_x"/>
                                          </p:val>
                                        </p:tav>
                                      </p:tavLst>
                                    </p:anim>
                                    <p:anim calcmode="lin" valueType="num">
                                      <p:cBhvr additive="base">
                                        <p:cTn id="17" dur="2000" fill="hold"/>
                                        <p:tgtEl>
                                          <p:spTgt spid="136210"/>
                                        </p:tgtEl>
                                        <p:attrNameLst>
                                          <p:attrName>ppt_y</p:attrName>
                                        </p:attrNameLst>
                                      </p:cBhvr>
                                      <p:tavLst>
                                        <p:tav tm="0">
                                          <p:val>
                                            <p:strVal val="1+#ppt_h/2"/>
                                          </p:val>
                                        </p:tav>
                                        <p:tav tm="100000">
                                          <p:val>
                                            <p:strVal val="#ppt_y"/>
                                          </p:val>
                                        </p:tav>
                                      </p:tavLst>
                                    </p:anim>
                                  </p:childTnLst>
                                </p:cTn>
                              </p:par>
                            </p:childTnLst>
                          </p:cTn>
                        </p:par>
                        <p:par>
                          <p:cTn id="18" fill="hold" nodeType="afterGroup">
                            <p:stCondLst>
                              <p:cond delay="4500"/>
                            </p:stCondLst>
                            <p:childTnLst>
                              <p:par>
                                <p:cTn id="19" presetID="2" presetClass="entr" presetSubtype="4" fill="hold" grpId="0" nodeType="afterEffect">
                                  <p:stCondLst>
                                    <p:cond delay="0"/>
                                  </p:stCondLst>
                                  <p:childTnLst>
                                    <p:set>
                                      <p:cBhvr>
                                        <p:cTn id="20" dur="1" fill="hold">
                                          <p:stCondLst>
                                            <p:cond delay="0"/>
                                          </p:stCondLst>
                                        </p:cTn>
                                        <p:tgtEl>
                                          <p:spTgt spid="136211"/>
                                        </p:tgtEl>
                                        <p:attrNameLst>
                                          <p:attrName>style.visibility</p:attrName>
                                        </p:attrNameLst>
                                      </p:cBhvr>
                                      <p:to>
                                        <p:strVal val="visible"/>
                                      </p:to>
                                    </p:set>
                                    <p:anim calcmode="lin" valueType="num">
                                      <p:cBhvr additive="base">
                                        <p:cTn id="21" dur="2000" fill="hold"/>
                                        <p:tgtEl>
                                          <p:spTgt spid="136211"/>
                                        </p:tgtEl>
                                        <p:attrNameLst>
                                          <p:attrName>ppt_x</p:attrName>
                                        </p:attrNameLst>
                                      </p:cBhvr>
                                      <p:tavLst>
                                        <p:tav tm="0">
                                          <p:val>
                                            <p:strVal val="#ppt_x"/>
                                          </p:val>
                                        </p:tav>
                                        <p:tav tm="100000">
                                          <p:val>
                                            <p:strVal val="#ppt_x"/>
                                          </p:val>
                                        </p:tav>
                                      </p:tavLst>
                                    </p:anim>
                                    <p:anim calcmode="lin" valueType="num">
                                      <p:cBhvr additive="base">
                                        <p:cTn id="22" dur="2000" fill="hold"/>
                                        <p:tgtEl>
                                          <p:spTgt spid="136211"/>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6212"/>
                                        </p:tgtEl>
                                        <p:attrNameLst>
                                          <p:attrName>style.visibility</p:attrName>
                                        </p:attrNameLst>
                                      </p:cBhvr>
                                      <p:to>
                                        <p:strVal val="visible"/>
                                      </p:to>
                                    </p:set>
                                    <p:animEffect transition="in" filter="wipe(left)">
                                      <p:cBhvr>
                                        <p:cTn id="27" dur="3000"/>
                                        <p:tgtEl>
                                          <p:spTgt spid="13621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36213"/>
                                        </p:tgtEl>
                                        <p:attrNameLst>
                                          <p:attrName>style.visibility</p:attrName>
                                        </p:attrNameLst>
                                      </p:cBhvr>
                                      <p:to>
                                        <p:strVal val="visible"/>
                                      </p:to>
                                    </p:set>
                                    <p:animEffect transition="in" filter="wipe(left)">
                                      <p:cBhvr>
                                        <p:cTn id="32" dur="5000"/>
                                        <p:tgtEl>
                                          <p:spTgt spid="13621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9" presetClass="exit" presetSubtype="0" fill="hold" grpId="1" nodeType="clickEffect">
                                  <p:stCondLst>
                                    <p:cond delay="0"/>
                                  </p:stCondLst>
                                  <p:childTnLst>
                                    <p:animEffect transition="out" filter="dissolve">
                                      <p:cBhvr>
                                        <p:cTn id="36" dur="500"/>
                                        <p:tgtEl>
                                          <p:spTgt spid="136196"/>
                                        </p:tgtEl>
                                      </p:cBhvr>
                                    </p:animEffect>
                                    <p:set>
                                      <p:cBhvr>
                                        <p:cTn id="37" dur="1" fill="hold">
                                          <p:stCondLst>
                                            <p:cond delay="499"/>
                                          </p:stCondLst>
                                        </p:cTn>
                                        <p:tgtEl>
                                          <p:spTgt spid="136196"/>
                                        </p:tgtEl>
                                        <p:attrNameLst>
                                          <p:attrName>style.visibility</p:attrName>
                                        </p:attrNameLst>
                                      </p:cBhvr>
                                      <p:to>
                                        <p:strVal val="hidden"/>
                                      </p:to>
                                    </p:set>
                                  </p:childTnLst>
                                </p:cTn>
                              </p:par>
                            </p:childTnLst>
                          </p:cTn>
                        </p:par>
                        <p:par>
                          <p:cTn id="38" fill="hold" nodeType="afterGroup">
                            <p:stCondLst>
                              <p:cond delay="500"/>
                            </p:stCondLst>
                            <p:childTnLst>
                              <p:par>
                                <p:cTn id="39" presetID="9" presetClass="entr" presetSubtype="0" fill="hold" grpId="0" nodeType="afterEffect">
                                  <p:stCondLst>
                                    <p:cond delay="0"/>
                                  </p:stCondLst>
                                  <p:childTnLst>
                                    <p:set>
                                      <p:cBhvr>
                                        <p:cTn id="40" dur="1" fill="hold">
                                          <p:stCondLst>
                                            <p:cond delay="0"/>
                                          </p:stCondLst>
                                        </p:cTn>
                                        <p:tgtEl>
                                          <p:spTgt spid="136215"/>
                                        </p:tgtEl>
                                        <p:attrNameLst>
                                          <p:attrName>style.visibility</p:attrName>
                                        </p:attrNameLst>
                                      </p:cBhvr>
                                      <p:to>
                                        <p:strVal val="visible"/>
                                      </p:to>
                                    </p:set>
                                    <p:animEffect transition="in" filter="dissolve">
                                      <p:cBhvr>
                                        <p:cTn id="41" dur="500"/>
                                        <p:tgtEl>
                                          <p:spTgt spid="136215"/>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36214"/>
                                        </p:tgtEl>
                                        <p:attrNameLst>
                                          <p:attrName>style.visibility</p:attrName>
                                        </p:attrNameLst>
                                      </p:cBhvr>
                                      <p:to>
                                        <p:strVal val="visible"/>
                                      </p:to>
                                    </p:set>
                                    <p:animEffect transition="in" filter="wipe(left)">
                                      <p:cBhvr>
                                        <p:cTn id="46" dur="3000"/>
                                        <p:tgtEl>
                                          <p:spTgt spid="1362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196" grpId="0" animBg="1"/>
      <p:bldP spid="136196" grpId="1" animBg="1"/>
      <p:bldP spid="136209" grpId="0"/>
      <p:bldP spid="136210" grpId="0"/>
      <p:bldP spid="136211" grpId="0"/>
      <p:bldP spid="136212" grpId="0" animBg="1"/>
      <p:bldP spid="136213" grpId="0" animBg="1"/>
      <p:bldP spid="136214" grpId="0" animBg="1"/>
      <p:bldP spid="1362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Text Box 3"/>
          <p:cNvSpPr txBox="1">
            <a:spLocks noChangeArrowheads="1"/>
          </p:cNvSpPr>
          <p:nvPr/>
        </p:nvSpPr>
        <p:spPr bwMode="auto">
          <a:xfrm>
            <a:off x="507145" y="941493"/>
            <a:ext cx="8228013" cy="10795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Alkohol etilikoa erretzen badugu (C</a:t>
            </a:r>
            <a:r>
              <a:rPr lang="eu-ES" sz="1600" baseline="-25000">
                <a:cs typeface="+mn-cs"/>
              </a:rPr>
              <a:t>2</a:t>
            </a:r>
            <a:r>
              <a:rPr lang="eu-ES" sz="1600">
                <a:cs typeface="+mn-cs"/>
              </a:rPr>
              <a:t>H</a:t>
            </a:r>
            <a:r>
              <a:rPr lang="eu-ES" sz="1600" baseline="-25000">
                <a:cs typeface="+mn-cs"/>
              </a:rPr>
              <a:t>6</a:t>
            </a:r>
            <a:r>
              <a:rPr lang="eu-ES" sz="1600">
                <a:cs typeface="+mn-cs"/>
              </a:rPr>
              <a:t>O) irudian agertzen den dispositiboaren bitartez gasak jaso ditzakegu, eta kare ura duen ontzitik burbuiak pasa arazten ditugu. Kare ura uharrea bihurtzen da eta gasak pasatzen diren hodiaren tenperatura baxua bada tanta likido gardenak agertzen dira.</a:t>
            </a:r>
          </a:p>
        </p:txBody>
      </p:sp>
      <p:sp>
        <p:nvSpPr>
          <p:cNvPr id="137220" name="Text Box 4"/>
          <p:cNvSpPr txBox="1">
            <a:spLocks noChangeArrowheads="1"/>
          </p:cNvSpPr>
          <p:nvPr/>
        </p:nvSpPr>
        <p:spPr bwMode="auto">
          <a:xfrm>
            <a:off x="358775" y="4724400"/>
            <a:ext cx="2792413"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a:cs typeface="+mn-cs"/>
              </a:rPr>
              <a:t>Kare ura uharre bihurtzen da</a:t>
            </a:r>
          </a:p>
        </p:txBody>
      </p:sp>
      <p:sp>
        <p:nvSpPr>
          <p:cNvPr id="137221" name="Text Box 5"/>
          <p:cNvSpPr txBox="1">
            <a:spLocks noChangeArrowheads="1"/>
          </p:cNvSpPr>
          <p:nvPr/>
        </p:nvSpPr>
        <p:spPr bwMode="auto">
          <a:xfrm>
            <a:off x="935038" y="2420938"/>
            <a:ext cx="1616075"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a:cs typeface="+mn-cs"/>
              </a:rPr>
              <a:t>Tanta gardenak</a:t>
            </a:r>
          </a:p>
        </p:txBody>
      </p:sp>
      <p:sp>
        <p:nvSpPr>
          <p:cNvPr id="137222" name="Line 6"/>
          <p:cNvSpPr>
            <a:spLocks noChangeShapeType="1"/>
          </p:cNvSpPr>
          <p:nvPr/>
        </p:nvSpPr>
        <p:spPr bwMode="auto">
          <a:xfrm>
            <a:off x="1639888" y="2933678"/>
            <a:ext cx="0" cy="1492389"/>
          </a:xfrm>
          <a:prstGeom prst="line">
            <a:avLst/>
          </a:prstGeom>
          <a:noFill/>
          <a:ln w="28575">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7224" name="Text Box 8"/>
          <p:cNvSpPr txBox="1">
            <a:spLocks noChangeArrowheads="1"/>
          </p:cNvSpPr>
          <p:nvPr/>
        </p:nvSpPr>
        <p:spPr bwMode="auto">
          <a:xfrm>
            <a:off x="323850" y="1122370"/>
            <a:ext cx="849630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Alkohola erretzerakoan eratzen diren gasak zeintzuk direla uste duzu? Kare ura uherra bihurtzen da. Zergatik? Hodian agertzen diren tantak zein sustantziari dagokio?</a:t>
            </a:r>
          </a:p>
        </p:txBody>
      </p:sp>
      <p:sp>
        <p:nvSpPr>
          <p:cNvPr id="137225" name="Text Box 9"/>
          <p:cNvSpPr txBox="1">
            <a:spLocks noChangeArrowheads="1"/>
          </p:cNvSpPr>
          <p:nvPr/>
        </p:nvSpPr>
        <p:spPr bwMode="auto">
          <a:xfrm>
            <a:off x="3694112" y="3347822"/>
            <a:ext cx="5449888" cy="863600"/>
          </a:xfrm>
          <a:prstGeom prst="rect">
            <a:avLst/>
          </a:prstGeom>
          <a:solidFill>
            <a:srgbClr val="FFFFCC"/>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600">
                <a:cs typeface="+mn-cs"/>
              </a:rPr>
              <a:t>Alkoholaren errekuntzan eratzen dira: </a:t>
            </a:r>
          </a:p>
          <a:p>
            <a:pPr algn="ctr">
              <a:buFontTx/>
              <a:buChar char="•"/>
              <a:defRPr/>
            </a:pPr>
            <a:r>
              <a:rPr lang="eu-ES" sz="1600">
                <a:cs typeface="+mn-cs"/>
              </a:rPr>
              <a:t> </a:t>
            </a:r>
            <a:r>
              <a:rPr lang="eu-ES" sz="1700" b="1">
                <a:solidFill>
                  <a:srgbClr val="3333CC"/>
                </a:solidFill>
                <a:cs typeface="+mn-cs"/>
              </a:rPr>
              <a:t>Karbono dioxidoa</a:t>
            </a:r>
            <a:r>
              <a:rPr lang="eu-ES" sz="1600">
                <a:cs typeface="+mn-cs"/>
              </a:rPr>
              <a:t> (kare ura uharreagoa bihurtzen du)</a:t>
            </a:r>
          </a:p>
          <a:p>
            <a:pPr algn="ctr">
              <a:buFontTx/>
              <a:buChar char="•"/>
              <a:defRPr/>
            </a:pPr>
            <a:r>
              <a:rPr lang="eu-ES" sz="1600">
                <a:cs typeface="+mn-cs"/>
              </a:rPr>
              <a:t> </a:t>
            </a:r>
            <a:r>
              <a:rPr lang="eu-ES" sz="1700" b="1">
                <a:solidFill>
                  <a:srgbClr val="336600"/>
                </a:solidFill>
                <a:cs typeface="+mn-cs"/>
              </a:rPr>
              <a:t>Ura</a:t>
            </a:r>
            <a:r>
              <a:rPr lang="eu-ES" sz="1600">
                <a:cs typeface="+mn-cs"/>
              </a:rPr>
              <a:t> (tenperatura jaisterakoan kondentsatzen da hodian) </a:t>
            </a:r>
          </a:p>
        </p:txBody>
      </p:sp>
      <p:pic>
        <p:nvPicPr>
          <p:cNvPr id="12"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uadroTexto 1"/>
          <p:cNvSpPr txBox="1"/>
          <p:nvPr/>
        </p:nvSpPr>
        <p:spPr>
          <a:xfrm>
            <a:off x="2057400" y="3347822"/>
            <a:ext cx="1671638" cy="369332"/>
          </a:xfrm>
          <a:prstGeom prst="rect">
            <a:avLst/>
          </a:prstGeom>
          <a:noFill/>
        </p:spPr>
        <p:txBody>
          <a:bodyPr wrap="square" rtlCol="0">
            <a:spAutoFit/>
          </a:bodyPr>
          <a:lstStyle/>
          <a:p>
            <a:r>
              <a:rPr lang="es-ES" dirty="0" smtClean="0"/>
              <a:t>ALDAKETA</a:t>
            </a:r>
            <a:endParaRPr lang="es-ES" dirty="0"/>
          </a:p>
        </p:txBody>
      </p:sp>
    </p:spTree>
    <p:extLst>
      <p:ext uri="{BB962C8B-B14F-4D97-AF65-F5344CB8AC3E}">
        <p14:creationId xmlns:p14="http://schemas.microsoft.com/office/powerpoint/2010/main" val="348349050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37219"/>
                                        </p:tgtEl>
                                        <p:attrNameLst>
                                          <p:attrName>style.visibility</p:attrName>
                                        </p:attrNameLst>
                                      </p:cBhvr>
                                      <p:to>
                                        <p:strVal val="visible"/>
                                      </p:to>
                                    </p:set>
                                    <p:anim calcmode="lin" valueType="num">
                                      <p:cBhvr>
                                        <p:cTn id="7" dur="500" fill="hold"/>
                                        <p:tgtEl>
                                          <p:spTgt spid="137219"/>
                                        </p:tgtEl>
                                        <p:attrNameLst>
                                          <p:attrName>ppt_w</p:attrName>
                                        </p:attrNameLst>
                                      </p:cBhvr>
                                      <p:tavLst>
                                        <p:tav tm="0">
                                          <p:val>
                                            <p:fltVal val="0"/>
                                          </p:val>
                                        </p:tav>
                                        <p:tav tm="100000">
                                          <p:val>
                                            <p:strVal val="#ppt_w"/>
                                          </p:val>
                                        </p:tav>
                                      </p:tavLst>
                                    </p:anim>
                                    <p:anim calcmode="lin" valueType="num">
                                      <p:cBhvr>
                                        <p:cTn id="8" dur="500" fill="hold"/>
                                        <p:tgtEl>
                                          <p:spTgt spid="137219"/>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9" presetClass="entr" presetSubtype="0" fill="hold" grpId="0" nodeType="afterEffect">
                                  <p:stCondLst>
                                    <p:cond delay="0"/>
                                  </p:stCondLst>
                                  <p:childTnLst>
                                    <p:set>
                                      <p:cBhvr>
                                        <p:cTn id="11" dur="1" fill="hold">
                                          <p:stCondLst>
                                            <p:cond delay="0"/>
                                          </p:stCondLst>
                                        </p:cTn>
                                        <p:tgtEl>
                                          <p:spTgt spid="137221"/>
                                        </p:tgtEl>
                                        <p:attrNameLst>
                                          <p:attrName>style.visibility</p:attrName>
                                        </p:attrNameLst>
                                      </p:cBhvr>
                                      <p:to>
                                        <p:strVal val="visible"/>
                                      </p:to>
                                    </p:set>
                                    <p:animEffect transition="in" filter="dissolve">
                                      <p:cBhvr>
                                        <p:cTn id="12" dur="500"/>
                                        <p:tgtEl>
                                          <p:spTgt spid="137221"/>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37220"/>
                                        </p:tgtEl>
                                        <p:attrNameLst>
                                          <p:attrName>style.visibility</p:attrName>
                                        </p:attrNameLst>
                                      </p:cBhvr>
                                      <p:to>
                                        <p:strVal val="visible"/>
                                      </p:to>
                                    </p:set>
                                    <p:animEffect transition="in" filter="dissolve">
                                      <p:cBhvr>
                                        <p:cTn id="15" dur="500"/>
                                        <p:tgtEl>
                                          <p:spTgt spid="137220"/>
                                        </p:tgtEl>
                                      </p:cBhvr>
                                    </p:animEffect>
                                  </p:childTnLst>
                                </p:cTn>
                              </p:par>
                              <p:par>
                                <p:cTn id="16" presetID="22" presetClass="entr" presetSubtype="8" fill="hold" nodeType="withEffect">
                                  <p:stCondLst>
                                    <p:cond delay="0"/>
                                  </p:stCondLst>
                                  <p:childTnLst>
                                    <p:set>
                                      <p:cBhvr>
                                        <p:cTn id="17" dur="1" fill="hold">
                                          <p:stCondLst>
                                            <p:cond delay="0"/>
                                          </p:stCondLst>
                                        </p:cTn>
                                        <p:tgtEl>
                                          <p:spTgt spid="137222"/>
                                        </p:tgtEl>
                                        <p:attrNameLst>
                                          <p:attrName>style.visibility</p:attrName>
                                        </p:attrNameLst>
                                      </p:cBhvr>
                                      <p:to>
                                        <p:strVal val="visible"/>
                                      </p:to>
                                    </p:set>
                                    <p:animEffect transition="in" filter="wipe(left)">
                                      <p:cBhvr>
                                        <p:cTn id="18" dur="500"/>
                                        <p:tgtEl>
                                          <p:spTgt spid="137222"/>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9" presetClass="exit" presetSubtype="0" fill="hold" grpId="1" nodeType="clickEffect">
                                  <p:stCondLst>
                                    <p:cond delay="0"/>
                                  </p:stCondLst>
                                  <p:childTnLst>
                                    <p:animEffect transition="out" filter="dissolve">
                                      <p:cBhvr>
                                        <p:cTn id="22" dur="500"/>
                                        <p:tgtEl>
                                          <p:spTgt spid="137219"/>
                                        </p:tgtEl>
                                      </p:cBhvr>
                                    </p:animEffect>
                                    <p:set>
                                      <p:cBhvr>
                                        <p:cTn id="23" dur="1" fill="hold">
                                          <p:stCondLst>
                                            <p:cond delay="499"/>
                                          </p:stCondLst>
                                        </p:cTn>
                                        <p:tgtEl>
                                          <p:spTgt spid="137219"/>
                                        </p:tgtEl>
                                        <p:attrNameLst>
                                          <p:attrName>style.visibility</p:attrName>
                                        </p:attrNameLst>
                                      </p:cBhvr>
                                      <p:to>
                                        <p:strVal val="hidden"/>
                                      </p:to>
                                    </p:set>
                                  </p:childTnLst>
                                </p:cTn>
                              </p:par>
                            </p:childTnLst>
                          </p:cTn>
                        </p:par>
                        <p:par>
                          <p:cTn id="24" fill="hold" nodeType="afterGroup">
                            <p:stCondLst>
                              <p:cond delay="500"/>
                            </p:stCondLst>
                            <p:childTnLst>
                              <p:par>
                                <p:cTn id="25" presetID="9" presetClass="entr" presetSubtype="0" fill="hold" grpId="0" nodeType="afterEffect">
                                  <p:stCondLst>
                                    <p:cond delay="0"/>
                                  </p:stCondLst>
                                  <p:childTnLst>
                                    <p:set>
                                      <p:cBhvr>
                                        <p:cTn id="26" dur="1" fill="hold">
                                          <p:stCondLst>
                                            <p:cond delay="0"/>
                                          </p:stCondLst>
                                        </p:cTn>
                                        <p:tgtEl>
                                          <p:spTgt spid="137224"/>
                                        </p:tgtEl>
                                        <p:attrNameLst>
                                          <p:attrName>style.visibility</p:attrName>
                                        </p:attrNameLst>
                                      </p:cBhvr>
                                      <p:to>
                                        <p:strVal val="visible"/>
                                      </p:to>
                                    </p:set>
                                    <p:animEffect transition="in" filter="dissolve">
                                      <p:cBhvr>
                                        <p:cTn id="27" dur="500"/>
                                        <p:tgtEl>
                                          <p:spTgt spid="1372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3" presetClass="entr" presetSubtype="16" fill="hold" grpId="0" nodeType="clickEffect">
                                  <p:stCondLst>
                                    <p:cond delay="0"/>
                                  </p:stCondLst>
                                  <p:childTnLst>
                                    <p:set>
                                      <p:cBhvr>
                                        <p:cTn id="31" dur="1" fill="hold">
                                          <p:stCondLst>
                                            <p:cond delay="0"/>
                                          </p:stCondLst>
                                        </p:cTn>
                                        <p:tgtEl>
                                          <p:spTgt spid="137225"/>
                                        </p:tgtEl>
                                        <p:attrNameLst>
                                          <p:attrName>style.visibility</p:attrName>
                                        </p:attrNameLst>
                                      </p:cBhvr>
                                      <p:to>
                                        <p:strVal val="visible"/>
                                      </p:to>
                                    </p:set>
                                    <p:anim calcmode="lin" valueType="num">
                                      <p:cBhvr>
                                        <p:cTn id="32" dur="500" fill="hold"/>
                                        <p:tgtEl>
                                          <p:spTgt spid="137225"/>
                                        </p:tgtEl>
                                        <p:attrNameLst>
                                          <p:attrName>ppt_w</p:attrName>
                                        </p:attrNameLst>
                                      </p:cBhvr>
                                      <p:tavLst>
                                        <p:tav tm="0">
                                          <p:val>
                                            <p:fltVal val="0"/>
                                          </p:val>
                                        </p:tav>
                                        <p:tav tm="100000">
                                          <p:val>
                                            <p:strVal val="#ppt_w"/>
                                          </p:val>
                                        </p:tav>
                                      </p:tavLst>
                                    </p:anim>
                                    <p:anim calcmode="lin" valueType="num">
                                      <p:cBhvr>
                                        <p:cTn id="33" dur="500" fill="hold"/>
                                        <p:tgtEl>
                                          <p:spTgt spid="1372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animBg="1"/>
      <p:bldP spid="137219" grpId="1" animBg="1"/>
      <p:bldP spid="137220" grpId="0" animBg="1"/>
      <p:bldP spid="137221" grpId="0" animBg="1"/>
      <p:bldP spid="137224" grpId="0" animBg="1"/>
      <p:bldP spid="1372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Text Box 3"/>
          <p:cNvSpPr txBox="1">
            <a:spLocks noChangeArrowheads="1"/>
          </p:cNvSpPr>
          <p:nvPr/>
        </p:nvSpPr>
        <p:spPr bwMode="auto">
          <a:xfrm>
            <a:off x="362333" y="1682094"/>
            <a:ext cx="8496300"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Nola justifika dezakegu alkoholari gertatutakoa aldaketa kimikoa dela?</a:t>
            </a:r>
          </a:p>
        </p:txBody>
      </p:sp>
      <p:sp>
        <p:nvSpPr>
          <p:cNvPr id="138244" name="Text Box 4"/>
          <p:cNvSpPr txBox="1">
            <a:spLocks noChangeArrowheads="1"/>
          </p:cNvSpPr>
          <p:nvPr/>
        </p:nvSpPr>
        <p:spPr bwMode="auto">
          <a:xfrm>
            <a:off x="1439863" y="3521016"/>
            <a:ext cx="6264275" cy="863600"/>
          </a:xfrm>
          <a:prstGeom prst="rect">
            <a:avLst/>
          </a:prstGeom>
          <a:solidFill>
            <a:srgbClr val="FFFFCC"/>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600">
                <a:cs typeface="+mn-cs"/>
              </a:rPr>
              <a:t>Aldaketa kimikoa da bi sustantzia desagertu (eraldatu) direlako  (</a:t>
            </a:r>
            <a:r>
              <a:rPr lang="eu-ES" sz="1700" b="1">
                <a:solidFill>
                  <a:srgbClr val="CC3300"/>
                </a:solidFill>
                <a:cs typeface="+mn-cs"/>
              </a:rPr>
              <a:t>alkohola eta dioxigenoa</a:t>
            </a:r>
            <a:r>
              <a:rPr lang="eu-ES" sz="1600">
                <a:cs typeface="+mn-cs"/>
              </a:rPr>
              <a:t>) eta bi berri eratu direlako (</a:t>
            </a:r>
            <a:r>
              <a:rPr lang="eu-ES" sz="1700" b="1">
                <a:solidFill>
                  <a:srgbClr val="008000"/>
                </a:solidFill>
                <a:cs typeface="+mn-cs"/>
              </a:rPr>
              <a:t>karbono dioxidoa eta ura</a:t>
            </a:r>
            <a:r>
              <a:rPr lang="eu-ES" sz="1600">
                <a:cs typeface="+mn-cs"/>
              </a:rPr>
              <a:t>).</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916040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8243"/>
                                        </p:tgtEl>
                                        <p:attrNameLst>
                                          <p:attrName>style.visibility</p:attrName>
                                        </p:attrNameLst>
                                      </p:cBhvr>
                                      <p:to>
                                        <p:strVal val="visible"/>
                                      </p:to>
                                    </p:set>
                                    <p:animEffect transition="in" filter="dissolve">
                                      <p:cBhvr>
                                        <p:cTn id="7" dur="500"/>
                                        <p:tgtEl>
                                          <p:spTgt spid="138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38244"/>
                                        </p:tgtEl>
                                        <p:attrNameLst>
                                          <p:attrName>style.visibility</p:attrName>
                                        </p:attrNameLst>
                                      </p:cBhvr>
                                      <p:to>
                                        <p:strVal val="visible"/>
                                      </p:to>
                                    </p:set>
                                    <p:anim calcmode="lin" valueType="num">
                                      <p:cBhvr>
                                        <p:cTn id="12" dur="500" fill="hold"/>
                                        <p:tgtEl>
                                          <p:spTgt spid="138244"/>
                                        </p:tgtEl>
                                        <p:attrNameLst>
                                          <p:attrName>ppt_w</p:attrName>
                                        </p:attrNameLst>
                                      </p:cBhvr>
                                      <p:tavLst>
                                        <p:tav tm="0">
                                          <p:val>
                                            <p:fltVal val="0"/>
                                          </p:val>
                                        </p:tav>
                                        <p:tav tm="100000">
                                          <p:val>
                                            <p:strVal val="#ppt_w"/>
                                          </p:val>
                                        </p:tav>
                                      </p:tavLst>
                                    </p:anim>
                                    <p:anim calcmode="lin" valueType="num">
                                      <p:cBhvr>
                                        <p:cTn id="13" dur="500" fill="hold"/>
                                        <p:tgtEl>
                                          <p:spTgt spid="13824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243" grpId="0" animBg="1"/>
      <p:bldP spid="13824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ext Box 2"/>
          <p:cNvSpPr txBox="1">
            <a:spLocks noChangeArrowheads="1"/>
          </p:cNvSpPr>
          <p:nvPr/>
        </p:nvSpPr>
        <p:spPr bwMode="auto">
          <a:xfrm>
            <a:off x="1334609" y="1180101"/>
            <a:ext cx="6408737"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Idatzi eta doitu alkoholaren errekuntza erreakzioa (C</a:t>
            </a:r>
            <a:r>
              <a:rPr lang="eu-ES" sz="1600" baseline="-25000">
                <a:cs typeface="+mn-cs"/>
              </a:rPr>
              <a:t>2</a:t>
            </a:r>
            <a:r>
              <a:rPr lang="eu-ES" sz="1600">
                <a:cs typeface="+mn-cs"/>
              </a:rPr>
              <a:t>H</a:t>
            </a:r>
            <a:r>
              <a:rPr lang="eu-ES" sz="1600" baseline="-25000">
                <a:cs typeface="+mn-cs"/>
              </a:rPr>
              <a:t>6</a:t>
            </a:r>
            <a:r>
              <a:rPr lang="eu-ES" sz="1600">
                <a:cs typeface="+mn-cs"/>
              </a:rPr>
              <a:t>O).</a:t>
            </a:r>
          </a:p>
        </p:txBody>
      </p:sp>
      <p:sp>
        <p:nvSpPr>
          <p:cNvPr id="139267" name="Rectangle 3"/>
          <p:cNvSpPr>
            <a:spLocks noChangeArrowheads="1"/>
          </p:cNvSpPr>
          <p:nvPr/>
        </p:nvSpPr>
        <p:spPr bwMode="auto">
          <a:xfrm>
            <a:off x="1204913" y="3213100"/>
            <a:ext cx="6732587" cy="10096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9268" name="Rectangle 4"/>
          <p:cNvSpPr>
            <a:spLocks noChangeArrowheads="1"/>
          </p:cNvSpPr>
          <p:nvPr/>
        </p:nvSpPr>
        <p:spPr bwMode="auto">
          <a:xfrm>
            <a:off x="1241425" y="1989138"/>
            <a:ext cx="666115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9269" name="Text Box 5"/>
          <p:cNvSpPr txBox="1">
            <a:spLocks noChangeArrowheads="1"/>
          </p:cNvSpPr>
          <p:nvPr/>
        </p:nvSpPr>
        <p:spPr bwMode="auto">
          <a:xfrm>
            <a:off x="1385888" y="2276475"/>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alkohola</a:t>
            </a:r>
          </a:p>
        </p:txBody>
      </p:sp>
      <p:sp>
        <p:nvSpPr>
          <p:cNvPr id="139270" name="Text Box 6"/>
          <p:cNvSpPr txBox="1">
            <a:spLocks noChangeArrowheads="1"/>
          </p:cNvSpPr>
          <p:nvPr/>
        </p:nvSpPr>
        <p:spPr bwMode="auto">
          <a:xfrm>
            <a:off x="2825750" y="22764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dioxigeno</a:t>
            </a:r>
          </a:p>
        </p:txBody>
      </p:sp>
      <p:sp>
        <p:nvSpPr>
          <p:cNvPr id="139271" name="Text Box 7"/>
          <p:cNvSpPr txBox="1">
            <a:spLocks noChangeArrowheads="1"/>
          </p:cNvSpPr>
          <p:nvPr/>
        </p:nvSpPr>
        <p:spPr bwMode="auto">
          <a:xfrm>
            <a:off x="5021263" y="2133600"/>
            <a:ext cx="19431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a:t>
            </a:r>
          </a:p>
          <a:p>
            <a:pPr algn="ctr">
              <a:spcBef>
                <a:spcPct val="50000"/>
              </a:spcBef>
              <a:defRPr/>
            </a:pPr>
            <a:r>
              <a:rPr lang="eu-ES" sz="1600" b="1">
                <a:solidFill>
                  <a:srgbClr val="008000"/>
                </a:solidFill>
                <a:cs typeface="+mn-cs"/>
              </a:rPr>
              <a:t>dioxidoa</a:t>
            </a:r>
          </a:p>
        </p:txBody>
      </p:sp>
      <p:sp>
        <p:nvSpPr>
          <p:cNvPr id="139272" name="Text Box 8"/>
          <p:cNvSpPr txBox="1">
            <a:spLocks noChangeArrowheads="1"/>
          </p:cNvSpPr>
          <p:nvPr/>
        </p:nvSpPr>
        <p:spPr bwMode="auto">
          <a:xfrm>
            <a:off x="239395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9273" name="Line 9"/>
          <p:cNvSpPr>
            <a:spLocks noChangeShapeType="1"/>
          </p:cNvSpPr>
          <p:nvPr/>
        </p:nvSpPr>
        <p:spPr bwMode="auto">
          <a:xfrm>
            <a:off x="4086225" y="24923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9274" name="Text Box 10"/>
          <p:cNvSpPr txBox="1">
            <a:spLocks noChangeArrowheads="1"/>
          </p:cNvSpPr>
          <p:nvPr/>
        </p:nvSpPr>
        <p:spPr bwMode="auto">
          <a:xfrm>
            <a:off x="1476375" y="35020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a:t>
            </a:r>
            <a:r>
              <a:rPr lang="eu-ES" b="1" baseline="-25000">
                <a:solidFill>
                  <a:srgbClr val="CC3300"/>
                </a:solidFill>
                <a:cs typeface="+mn-cs"/>
              </a:rPr>
              <a:t>2</a:t>
            </a:r>
            <a:r>
              <a:rPr lang="eu-ES" b="1">
                <a:solidFill>
                  <a:srgbClr val="CC3300"/>
                </a:solidFill>
                <a:cs typeface="+mn-cs"/>
              </a:rPr>
              <a:t>H</a:t>
            </a:r>
            <a:r>
              <a:rPr lang="eu-ES" b="1" baseline="-25000">
                <a:solidFill>
                  <a:srgbClr val="CC3300"/>
                </a:solidFill>
                <a:cs typeface="+mn-cs"/>
              </a:rPr>
              <a:t>6</a:t>
            </a:r>
            <a:r>
              <a:rPr lang="eu-ES" b="1">
                <a:solidFill>
                  <a:srgbClr val="CC3300"/>
                </a:solidFill>
                <a:cs typeface="+mn-cs"/>
              </a:rPr>
              <a:t>O</a:t>
            </a:r>
          </a:p>
        </p:txBody>
      </p:sp>
      <p:sp>
        <p:nvSpPr>
          <p:cNvPr id="139275" name="Text Box 11"/>
          <p:cNvSpPr txBox="1">
            <a:spLocks noChangeArrowheads="1"/>
          </p:cNvSpPr>
          <p:nvPr/>
        </p:nvSpPr>
        <p:spPr bwMode="auto">
          <a:xfrm>
            <a:off x="3059113" y="35020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39276" name="Text Box 12"/>
          <p:cNvSpPr txBox="1">
            <a:spLocks noChangeArrowheads="1"/>
          </p:cNvSpPr>
          <p:nvPr/>
        </p:nvSpPr>
        <p:spPr bwMode="auto">
          <a:xfrm>
            <a:off x="5686425"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39277" name="Line 13"/>
          <p:cNvSpPr>
            <a:spLocks noChangeShapeType="1"/>
          </p:cNvSpPr>
          <p:nvPr/>
        </p:nvSpPr>
        <p:spPr bwMode="auto">
          <a:xfrm>
            <a:off x="4032250" y="36798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39278" name="Text Box 14"/>
          <p:cNvSpPr txBox="1">
            <a:spLocks noChangeArrowheads="1"/>
          </p:cNvSpPr>
          <p:nvPr/>
        </p:nvSpPr>
        <p:spPr bwMode="auto">
          <a:xfrm>
            <a:off x="241141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9279" name="Text Box 15"/>
          <p:cNvSpPr txBox="1">
            <a:spLocks noChangeArrowheads="1"/>
          </p:cNvSpPr>
          <p:nvPr/>
        </p:nvSpPr>
        <p:spPr bwMode="auto">
          <a:xfrm>
            <a:off x="5470525" y="35020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2</a:t>
            </a:r>
          </a:p>
        </p:txBody>
      </p:sp>
      <p:sp>
        <p:nvSpPr>
          <p:cNvPr id="139280" name="Text Box 16"/>
          <p:cNvSpPr txBox="1">
            <a:spLocks noChangeArrowheads="1"/>
          </p:cNvSpPr>
          <p:nvPr/>
        </p:nvSpPr>
        <p:spPr bwMode="auto">
          <a:xfrm>
            <a:off x="2843213" y="3502025"/>
            <a:ext cx="360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3</a:t>
            </a:r>
          </a:p>
        </p:txBody>
      </p:sp>
      <p:sp>
        <p:nvSpPr>
          <p:cNvPr id="139281" name="Text Box 17"/>
          <p:cNvSpPr txBox="1">
            <a:spLocks noChangeArrowheads="1"/>
          </p:cNvSpPr>
          <p:nvPr/>
        </p:nvSpPr>
        <p:spPr bwMode="auto">
          <a:xfrm>
            <a:off x="7073900" y="2276475"/>
            <a:ext cx="719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008000"/>
                </a:solidFill>
                <a:cs typeface="+mn-cs"/>
              </a:rPr>
              <a:t>ura</a:t>
            </a:r>
          </a:p>
        </p:txBody>
      </p:sp>
      <p:sp>
        <p:nvSpPr>
          <p:cNvPr id="139282" name="Text Box 18"/>
          <p:cNvSpPr txBox="1">
            <a:spLocks noChangeArrowheads="1"/>
          </p:cNvSpPr>
          <p:nvPr/>
        </p:nvSpPr>
        <p:spPr bwMode="auto">
          <a:xfrm>
            <a:off x="664210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39283" name="Text Box 19"/>
          <p:cNvSpPr txBox="1">
            <a:spLocks noChangeArrowheads="1"/>
          </p:cNvSpPr>
          <p:nvPr/>
        </p:nvSpPr>
        <p:spPr bwMode="auto">
          <a:xfrm>
            <a:off x="7092950"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39284" name="Text Box 20"/>
          <p:cNvSpPr txBox="1">
            <a:spLocks noChangeArrowheads="1"/>
          </p:cNvSpPr>
          <p:nvPr/>
        </p:nvSpPr>
        <p:spPr bwMode="auto">
          <a:xfrm>
            <a:off x="6877050" y="35020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3</a:t>
            </a:r>
          </a:p>
        </p:txBody>
      </p:sp>
      <p:sp>
        <p:nvSpPr>
          <p:cNvPr id="139285" name="Text Box 21"/>
          <p:cNvSpPr txBox="1">
            <a:spLocks noChangeArrowheads="1"/>
          </p:cNvSpPr>
          <p:nvPr/>
        </p:nvSpPr>
        <p:spPr bwMode="auto">
          <a:xfrm>
            <a:off x="644366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pic>
        <p:nvPicPr>
          <p:cNvPr id="2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7301064"/>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39266"/>
                                        </p:tgtEl>
                                        <p:attrNameLst>
                                          <p:attrName>style.visibility</p:attrName>
                                        </p:attrNameLst>
                                      </p:cBhvr>
                                      <p:to>
                                        <p:strVal val="visible"/>
                                      </p:to>
                                    </p:set>
                                    <p:animEffect transition="in" filter="dissolve">
                                      <p:cBhvr>
                                        <p:cTn id="7" dur="500"/>
                                        <p:tgtEl>
                                          <p:spTgt spid="139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9268"/>
                                        </p:tgtEl>
                                        <p:attrNameLst>
                                          <p:attrName>style.visibility</p:attrName>
                                        </p:attrNameLst>
                                      </p:cBhvr>
                                      <p:to>
                                        <p:strVal val="visible"/>
                                      </p:to>
                                    </p:set>
                                    <p:animEffect transition="in" filter="fade">
                                      <p:cBhvr>
                                        <p:cTn id="12" dur="2000"/>
                                        <p:tgtEl>
                                          <p:spTgt spid="139268"/>
                                        </p:tgtEl>
                                      </p:cBhvr>
                                    </p:animEffect>
                                  </p:childTnLst>
                                </p:cTn>
                              </p:par>
                            </p:childTnLst>
                          </p:cTn>
                        </p:par>
                        <p:par>
                          <p:cTn id="13" fill="hold" nodeType="afterGroup">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139269"/>
                                        </p:tgtEl>
                                        <p:attrNameLst>
                                          <p:attrName>style.visibility</p:attrName>
                                        </p:attrNameLst>
                                      </p:cBhvr>
                                      <p:to>
                                        <p:strVal val="visible"/>
                                      </p:to>
                                    </p:set>
                                    <p:animEffect transition="in" filter="wipe(left)">
                                      <p:cBhvr>
                                        <p:cTn id="16" dur="2000"/>
                                        <p:tgtEl>
                                          <p:spTgt spid="139269"/>
                                        </p:tgtEl>
                                      </p:cBhvr>
                                    </p:animEffect>
                                  </p:childTnLst>
                                </p:cTn>
                              </p:par>
                            </p:childTnLst>
                          </p:cTn>
                        </p:par>
                        <p:par>
                          <p:cTn id="17" fill="hold" nodeType="afterGroup">
                            <p:stCondLst>
                              <p:cond delay="4000"/>
                            </p:stCondLst>
                            <p:childTnLst>
                              <p:par>
                                <p:cTn id="18" presetID="22" presetClass="entr" presetSubtype="8" fill="hold" grpId="0" nodeType="afterEffect">
                                  <p:stCondLst>
                                    <p:cond delay="0"/>
                                  </p:stCondLst>
                                  <p:childTnLst>
                                    <p:set>
                                      <p:cBhvr>
                                        <p:cTn id="19" dur="1" fill="hold">
                                          <p:stCondLst>
                                            <p:cond delay="0"/>
                                          </p:stCondLst>
                                        </p:cTn>
                                        <p:tgtEl>
                                          <p:spTgt spid="139272"/>
                                        </p:tgtEl>
                                        <p:attrNameLst>
                                          <p:attrName>style.visibility</p:attrName>
                                        </p:attrNameLst>
                                      </p:cBhvr>
                                      <p:to>
                                        <p:strVal val="visible"/>
                                      </p:to>
                                    </p:set>
                                    <p:animEffect transition="in" filter="wipe(left)">
                                      <p:cBhvr>
                                        <p:cTn id="20" dur="1000"/>
                                        <p:tgtEl>
                                          <p:spTgt spid="139272"/>
                                        </p:tgtEl>
                                      </p:cBhvr>
                                    </p:animEffect>
                                  </p:childTnLst>
                                </p:cTn>
                              </p:par>
                            </p:childTnLst>
                          </p:cTn>
                        </p:par>
                        <p:par>
                          <p:cTn id="21" fill="hold" nodeType="afterGroup">
                            <p:stCondLst>
                              <p:cond delay="5000"/>
                            </p:stCondLst>
                            <p:childTnLst>
                              <p:par>
                                <p:cTn id="22" presetID="22" presetClass="entr" presetSubtype="8" fill="hold" grpId="0" nodeType="afterEffect">
                                  <p:stCondLst>
                                    <p:cond delay="0"/>
                                  </p:stCondLst>
                                  <p:childTnLst>
                                    <p:set>
                                      <p:cBhvr>
                                        <p:cTn id="23" dur="1" fill="hold">
                                          <p:stCondLst>
                                            <p:cond delay="0"/>
                                          </p:stCondLst>
                                        </p:cTn>
                                        <p:tgtEl>
                                          <p:spTgt spid="139270"/>
                                        </p:tgtEl>
                                        <p:attrNameLst>
                                          <p:attrName>style.visibility</p:attrName>
                                        </p:attrNameLst>
                                      </p:cBhvr>
                                      <p:to>
                                        <p:strVal val="visible"/>
                                      </p:to>
                                    </p:set>
                                    <p:animEffect transition="in" filter="wipe(left)">
                                      <p:cBhvr>
                                        <p:cTn id="24" dur="2000"/>
                                        <p:tgtEl>
                                          <p:spTgt spid="139270"/>
                                        </p:tgtEl>
                                      </p:cBhvr>
                                    </p:animEffect>
                                  </p:childTnLst>
                                </p:cTn>
                              </p:par>
                            </p:childTnLst>
                          </p:cTn>
                        </p:par>
                        <p:par>
                          <p:cTn id="25" fill="hold" nodeType="afterGroup">
                            <p:stCondLst>
                              <p:cond delay="7000"/>
                            </p:stCondLst>
                            <p:childTnLst>
                              <p:par>
                                <p:cTn id="26" presetID="22" presetClass="entr" presetSubtype="8" fill="hold" nodeType="afterEffect">
                                  <p:stCondLst>
                                    <p:cond delay="0"/>
                                  </p:stCondLst>
                                  <p:childTnLst>
                                    <p:set>
                                      <p:cBhvr>
                                        <p:cTn id="27" dur="1" fill="hold">
                                          <p:stCondLst>
                                            <p:cond delay="0"/>
                                          </p:stCondLst>
                                        </p:cTn>
                                        <p:tgtEl>
                                          <p:spTgt spid="139273"/>
                                        </p:tgtEl>
                                        <p:attrNameLst>
                                          <p:attrName>style.visibility</p:attrName>
                                        </p:attrNameLst>
                                      </p:cBhvr>
                                      <p:to>
                                        <p:strVal val="visible"/>
                                      </p:to>
                                    </p:set>
                                    <p:animEffect transition="in" filter="wipe(left)">
                                      <p:cBhvr>
                                        <p:cTn id="28" dur="2000"/>
                                        <p:tgtEl>
                                          <p:spTgt spid="139273"/>
                                        </p:tgtEl>
                                      </p:cBhvr>
                                    </p:animEffect>
                                  </p:childTnLst>
                                </p:cTn>
                              </p:par>
                            </p:childTnLst>
                          </p:cTn>
                        </p:par>
                        <p:par>
                          <p:cTn id="29" fill="hold" nodeType="afterGroup">
                            <p:stCondLst>
                              <p:cond delay="9000"/>
                            </p:stCondLst>
                            <p:childTnLst>
                              <p:par>
                                <p:cTn id="30" presetID="22" presetClass="entr" presetSubtype="8" fill="hold" grpId="0" nodeType="afterEffect">
                                  <p:stCondLst>
                                    <p:cond delay="0"/>
                                  </p:stCondLst>
                                  <p:childTnLst>
                                    <p:set>
                                      <p:cBhvr>
                                        <p:cTn id="31" dur="1" fill="hold">
                                          <p:stCondLst>
                                            <p:cond delay="0"/>
                                          </p:stCondLst>
                                        </p:cTn>
                                        <p:tgtEl>
                                          <p:spTgt spid="139271"/>
                                        </p:tgtEl>
                                        <p:attrNameLst>
                                          <p:attrName>style.visibility</p:attrName>
                                        </p:attrNameLst>
                                      </p:cBhvr>
                                      <p:to>
                                        <p:strVal val="visible"/>
                                      </p:to>
                                    </p:set>
                                    <p:animEffect transition="in" filter="wipe(left)">
                                      <p:cBhvr>
                                        <p:cTn id="32" dur="2000"/>
                                        <p:tgtEl>
                                          <p:spTgt spid="139271"/>
                                        </p:tgtEl>
                                      </p:cBhvr>
                                    </p:animEffect>
                                  </p:childTnLst>
                                </p:cTn>
                              </p:par>
                            </p:childTnLst>
                          </p:cTn>
                        </p:par>
                        <p:par>
                          <p:cTn id="33" fill="hold" nodeType="afterGroup">
                            <p:stCondLst>
                              <p:cond delay="11000"/>
                            </p:stCondLst>
                            <p:childTnLst>
                              <p:par>
                                <p:cTn id="34" presetID="22" presetClass="entr" presetSubtype="8" fill="hold" grpId="0" nodeType="afterEffect">
                                  <p:stCondLst>
                                    <p:cond delay="0"/>
                                  </p:stCondLst>
                                  <p:childTnLst>
                                    <p:set>
                                      <p:cBhvr>
                                        <p:cTn id="35" dur="1" fill="hold">
                                          <p:stCondLst>
                                            <p:cond delay="0"/>
                                          </p:stCondLst>
                                        </p:cTn>
                                        <p:tgtEl>
                                          <p:spTgt spid="139282"/>
                                        </p:tgtEl>
                                        <p:attrNameLst>
                                          <p:attrName>style.visibility</p:attrName>
                                        </p:attrNameLst>
                                      </p:cBhvr>
                                      <p:to>
                                        <p:strVal val="visible"/>
                                      </p:to>
                                    </p:set>
                                    <p:animEffect transition="in" filter="wipe(left)">
                                      <p:cBhvr>
                                        <p:cTn id="36" dur="1000"/>
                                        <p:tgtEl>
                                          <p:spTgt spid="139282"/>
                                        </p:tgtEl>
                                      </p:cBhvr>
                                    </p:animEffect>
                                  </p:childTnLst>
                                </p:cTn>
                              </p:par>
                            </p:childTnLst>
                          </p:cTn>
                        </p:par>
                        <p:par>
                          <p:cTn id="37" fill="hold" nodeType="afterGroup">
                            <p:stCondLst>
                              <p:cond delay="12000"/>
                            </p:stCondLst>
                            <p:childTnLst>
                              <p:par>
                                <p:cTn id="38" presetID="22" presetClass="entr" presetSubtype="8" fill="hold" grpId="0" nodeType="afterEffect">
                                  <p:stCondLst>
                                    <p:cond delay="0"/>
                                  </p:stCondLst>
                                  <p:childTnLst>
                                    <p:set>
                                      <p:cBhvr>
                                        <p:cTn id="39" dur="1" fill="hold">
                                          <p:stCondLst>
                                            <p:cond delay="0"/>
                                          </p:stCondLst>
                                        </p:cTn>
                                        <p:tgtEl>
                                          <p:spTgt spid="139281"/>
                                        </p:tgtEl>
                                        <p:attrNameLst>
                                          <p:attrName>style.visibility</p:attrName>
                                        </p:attrNameLst>
                                      </p:cBhvr>
                                      <p:to>
                                        <p:strVal val="visible"/>
                                      </p:to>
                                    </p:set>
                                    <p:animEffect transition="in" filter="wipe(left)">
                                      <p:cBhvr>
                                        <p:cTn id="40" dur="2000"/>
                                        <p:tgtEl>
                                          <p:spTgt spid="13928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39267"/>
                                        </p:tgtEl>
                                        <p:attrNameLst>
                                          <p:attrName>style.visibility</p:attrName>
                                        </p:attrNameLst>
                                      </p:cBhvr>
                                      <p:to>
                                        <p:strVal val="visible"/>
                                      </p:to>
                                    </p:set>
                                    <p:animEffect transition="in" filter="fade">
                                      <p:cBhvr>
                                        <p:cTn id="45" dur="2000"/>
                                        <p:tgtEl>
                                          <p:spTgt spid="139267"/>
                                        </p:tgtEl>
                                      </p:cBhvr>
                                    </p:animEffect>
                                  </p:childTnLst>
                                </p:cTn>
                              </p:par>
                            </p:childTnLst>
                          </p:cTn>
                        </p:par>
                        <p:par>
                          <p:cTn id="46" fill="hold" nodeType="afterGroup">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139274"/>
                                        </p:tgtEl>
                                        <p:attrNameLst>
                                          <p:attrName>style.visibility</p:attrName>
                                        </p:attrNameLst>
                                      </p:cBhvr>
                                      <p:to>
                                        <p:strVal val="visible"/>
                                      </p:to>
                                    </p:set>
                                    <p:animEffect transition="in" filter="wipe(left)">
                                      <p:cBhvr>
                                        <p:cTn id="49" dur="1000"/>
                                        <p:tgtEl>
                                          <p:spTgt spid="139274"/>
                                        </p:tgtEl>
                                      </p:cBhvr>
                                    </p:animEffect>
                                  </p:childTnLst>
                                </p:cTn>
                              </p:par>
                            </p:childTnLst>
                          </p:cTn>
                        </p:par>
                        <p:par>
                          <p:cTn id="50" fill="hold" nodeType="afterGroup">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139278"/>
                                        </p:tgtEl>
                                        <p:attrNameLst>
                                          <p:attrName>style.visibility</p:attrName>
                                        </p:attrNameLst>
                                      </p:cBhvr>
                                      <p:to>
                                        <p:strVal val="visible"/>
                                      </p:to>
                                    </p:set>
                                    <p:animEffect transition="in" filter="wipe(left)">
                                      <p:cBhvr>
                                        <p:cTn id="53" dur="1000"/>
                                        <p:tgtEl>
                                          <p:spTgt spid="139278"/>
                                        </p:tgtEl>
                                      </p:cBhvr>
                                    </p:animEffect>
                                  </p:childTnLst>
                                </p:cTn>
                              </p:par>
                            </p:childTnLst>
                          </p:cTn>
                        </p:par>
                        <p:par>
                          <p:cTn id="54" fill="hold" nodeType="afterGroup">
                            <p:stCondLst>
                              <p:cond delay="4000"/>
                            </p:stCondLst>
                            <p:childTnLst>
                              <p:par>
                                <p:cTn id="55" presetID="22" presetClass="entr" presetSubtype="8" fill="hold" grpId="0" nodeType="afterEffect">
                                  <p:stCondLst>
                                    <p:cond delay="0"/>
                                  </p:stCondLst>
                                  <p:childTnLst>
                                    <p:set>
                                      <p:cBhvr>
                                        <p:cTn id="56" dur="1" fill="hold">
                                          <p:stCondLst>
                                            <p:cond delay="0"/>
                                          </p:stCondLst>
                                        </p:cTn>
                                        <p:tgtEl>
                                          <p:spTgt spid="139275"/>
                                        </p:tgtEl>
                                        <p:attrNameLst>
                                          <p:attrName>style.visibility</p:attrName>
                                        </p:attrNameLst>
                                      </p:cBhvr>
                                      <p:to>
                                        <p:strVal val="visible"/>
                                      </p:to>
                                    </p:set>
                                    <p:animEffect transition="in" filter="wipe(left)">
                                      <p:cBhvr>
                                        <p:cTn id="57" dur="1000"/>
                                        <p:tgtEl>
                                          <p:spTgt spid="139275"/>
                                        </p:tgtEl>
                                      </p:cBhvr>
                                    </p:animEffect>
                                  </p:childTnLst>
                                </p:cTn>
                              </p:par>
                            </p:childTnLst>
                          </p:cTn>
                        </p:par>
                        <p:par>
                          <p:cTn id="58" fill="hold" nodeType="afterGroup">
                            <p:stCondLst>
                              <p:cond delay="5000"/>
                            </p:stCondLst>
                            <p:childTnLst>
                              <p:par>
                                <p:cTn id="59" presetID="22" presetClass="entr" presetSubtype="8" fill="hold" nodeType="afterEffect">
                                  <p:stCondLst>
                                    <p:cond delay="0"/>
                                  </p:stCondLst>
                                  <p:childTnLst>
                                    <p:set>
                                      <p:cBhvr>
                                        <p:cTn id="60" dur="1" fill="hold">
                                          <p:stCondLst>
                                            <p:cond delay="0"/>
                                          </p:stCondLst>
                                        </p:cTn>
                                        <p:tgtEl>
                                          <p:spTgt spid="139277"/>
                                        </p:tgtEl>
                                        <p:attrNameLst>
                                          <p:attrName>style.visibility</p:attrName>
                                        </p:attrNameLst>
                                      </p:cBhvr>
                                      <p:to>
                                        <p:strVal val="visible"/>
                                      </p:to>
                                    </p:set>
                                    <p:animEffect transition="in" filter="wipe(left)">
                                      <p:cBhvr>
                                        <p:cTn id="61" dur="1000"/>
                                        <p:tgtEl>
                                          <p:spTgt spid="139277"/>
                                        </p:tgtEl>
                                      </p:cBhvr>
                                    </p:animEffect>
                                  </p:childTnLst>
                                </p:cTn>
                              </p:par>
                            </p:childTnLst>
                          </p:cTn>
                        </p:par>
                        <p:par>
                          <p:cTn id="62" fill="hold" nodeType="afterGroup">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139276"/>
                                        </p:tgtEl>
                                        <p:attrNameLst>
                                          <p:attrName>style.visibility</p:attrName>
                                        </p:attrNameLst>
                                      </p:cBhvr>
                                      <p:to>
                                        <p:strVal val="visible"/>
                                      </p:to>
                                    </p:set>
                                    <p:animEffect transition="in" filter="wipe(left)">
                                      <p:cBhvr>
                                        <p:cTn id="65" dur="1000"/>
                                        <p:tgtEl>
                                          <p:spTgt spid="139276"/>
                                        </p:tgtEl>
                                      </p:cBhvr>
                                    </p:animEffect>
                                  </p:childTnLst>
                                </p:cTn>
                              </p:par>
                            </p:childTnLst>
                          </p:cTn>
                        </p:par>
                        <p:par>
                          <p:cTn id="66" fill="hold" nodeType="afterGroup">
                            <p:stCondLst>
                              <p:cond delay="7000"/>
                            </p:stCondLst>
                            <p:childTnLst>
                              <p:par>
                                <p:cTn id="67" presetID="22" presetClass="entr" presetSubtype="8" fill="hold" grpId="0" nodeType="afterEffect">
                                  <p:stCondLst>
                                    <p:cond delay="0"/>
                                  </p:stCondLst>
                                  <p:childTnLst>
                                    <p:set>
                                      <p:cBhvr>
                                        <p:cTn id="68" dur="1" fill="hold">
                                          <p:stCondLst>
                                            <p:cond delay="0"/>
                                          </p:stCondLst>
                                        </p:cTn>
                                        <p:tgtEl>
                                          <p:spTgt spid="139285"/>
                                        </p:tgtEl>
                                        <p:attrNameLst>
                                          <p:attrName>style.visibility</p:attrName>
                                        </p:attrNameLst>
                                      </p:cBhvr>
                                      <p:to>
                                        <p:strVal val="visible"/>
                                      </p:to>
                                    </p:set>
                                    <p:animEffect transition="in" filter="wipe(left)">
                                      <p:cBhvr>
                                        <p:cTn id="69" dur="1000"/>
                                        <p:tgtEl>
                                          <p:spTgt spid="139285"/>
                                        </p:tgtEl>
                                      </p:cBhvr>
                                    </p:animEffect>
                                  </p:childTnLst>
                                </p:cTn>
                              </p:par>
                            </p:childTnLst>
                          </p:cTn>
                        </p:par>
                        <p:par>
                          <p:cTn id="70" fill="hold" nodeType="afterGroup">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139283"/>
                                        </p:tgtEl>
                                        <p:attrNameLst>
                                          <p:attrName>style.visibility</p:attrName>
                                        </p:attrNameLst>
                                      </p:cBhvr>
                                      <p:to>
                                        <p:strVal val="visible"/>
                                      </p:to>
                                    </p:set>
                                    <p:animEffect transition="in" filter="wipe(left)">
                                      <p:cBhvr>
                                        <p:cTn id="73" dur="1000"/>
                                        <p:tgtEl>
                                          <p:spTgt spid="139283"/>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39279"/>
                                        </p:tgtEl>
                                        <p:attrNameLst>
                                          <p:attrName>style.visibility</p:attrName>
                                        </p:attrNameLst>
                                      </p:cBhvr>
                                      <p:to>
                                        <p:strVal val="visible"/>
                                      </p:to>
                                    </p:set>
                                    <p:anim calcmode="lin" valueType="num">
                                      <p:cBhvr additive="base">
                                        <p:cTn id="78" dur="2000" fill="hold"/>
                                        <p:tgtEl>
                                          <p:spTgt spid="139279"/>
                                        </p:tgtEl>
                                        <p:attrNameLst>
                                          <p:attrName>ppt_x</p:attrName>
                                        </p:attrNameLst>
                                      </p:cBhvr>
                                      <p:tavLst>
                                        <p:tav tm="0">
                                          <p:val>
                                            <p:strVal val="#ppt_x"/>
                                          </p:val>
                                        </p:tav>
                                        <p:tav tm="100000">
                                          <p:val>
                                            <p:strVal val="#ppt_x"/>
                                          </p:val>
                                        </p:tav>
                                      </p:tavLst>
                                    </p:anim>
                                    <p:anim calcmode="lin" valueType="num">
                                      <p:cBhvr additive="base">
                                        <p:cTn id="79" dur="2000" fill="hold"/>
                                        <p:tgtEl>
                                          <p:spTgt spid="139279"/>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39284"/>
                                        </p:tgtEl>
                                        <p:attrNameLst>
                                          <p:attrName>style.visibility</p:attrName>
                                        </p:attrNameLst>
                                      </p:cBhvr>
                                      <p:to>
                                        <p:strVal val="visible"/>
                                      </p:to>
                                    </p:set>
                                    <p:anim calcmode="lin" valueType="num">
                                      <p:cBhvr additive="base">
                                        <p:cTn id="84" dur="2000" fill="hold"/>
                                        <p:tgtEl>
                                          <p:spTgt spid="139284"/>
                                        </p:tgtEl>
                                        <p:attrNameLst>
                                          <p:attrName>ppt_x</p:attrName>
                                        </p:attrNameLst>
                                      </p:cBhvr>
                                      <p:tavLst>
                                        <p:tav tm="0">
                                          <p:val>
                                            <p:strVal val="#ppt_x"/>
                                          </p:val>
                                        </p:tav>
                                        <p:tav tm="100000">
                                          <p:val>
                                            <p:strVal val="#ppt_x"/>
                                          </p:val>
                                        </p:tav>
                                      </p:tavLst>
                                    </p:anim>
                                    <p:anim calcmode="lin" valueType="num">
                                      <p:cBhvr additive="base">
                                        <p:cTn id="85" dur="2000" fill="hold"/>
                                        <p:tgtEl>
                                          <p:spTgt spid="139284"/>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39280"/>
                                        </p:tgtEl>
                                        <p:attrNameLst>
                                          <p:attrName>style.visibility</p:attrName>
                                        </p:attrNameLst>
                                      </p:cBhvr>
                                      <p:to>
                                        <p:strVal val="visible"/>
                                      </p:to>
                                    </p:set>
                                    <p:anim calcmode="lin" valueType="num">
                                      <p:cBhvr additive="base">
                                        <p:cTn id="90" dur="2000" fill="hold"/>
                                        <p:tgtEl>
                                          <p:spTgt spid="139280"/>
                                        </p:tgtEl>
                                        <p:attrNameLst>
                                          <p:attrName>ppt_x</p:attrName>
                                        </p:attrNameLst>
                                      </p:cBhvr>
                                      <p:tavLst>
                                        <p:tav tm="0">
                                          <p:val>
                                            <p:strVal val="#ppt_x"/>
                                          </p:val>
                                        </p:tav>
                                        <p:tav tm="100000">
                                          <p:val>
                                            <p:strVal val="#ppt_x"/>
                                          </p:val>
                                        </p:tav>
                                      </p:tavLst>
                                    </p:anim>
                                    <p:anim calcmode="lin" valueType="num">
                                      <p:cBhvr additive="base">
                                        <p:cTn id="91" dur="2000" fill="hold"/>
                                        <p:tgtEl>
                                          <p:spTgt spid="1392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6" grpId="0" animBg="1"/>
      <p:bldP spid="139267" grpId="0" animBg="1"/>
      <p:bldP spid="139268" grpId="0" animBg="1"/>
      <p:bldP spid="139269" grpId="0"/>
      <p:bldP spid="139270" grpId="0"/>
      <p:bldP spid="139271" grpId="0"/>
      <p:bldP spid="139272" grpId="0"/>
      <p:bldP spid="139274" grpId="0"/>
      <p:bldP spid="139275" grpId="0"/>
      <p:bldP spid="139276" grpId="0"/>
      <p:bldP spid="139278" grpId="0"/>
      <p:bldP spid="139279" grpId="0"/>
      <p:bldP spid="139280" grpId="0"/>
      <p:bldP spid="139281" grpId="0"/>
      <p:bldP spid="139282" grpId="0"/>
      <p:bldP spid="139283" grpId="0"/>
      <p:bldP spid="139284" grpId="0"/>
      <p:bldP spid="13928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0290" name="Group 2"/>
          <p:cNvGrpSpPr>
            <a:grpSpLocks/>
          </p:cNvGrpSpPr>
          <p:nvPr/>
        </p:nvGrpSpPr>
        <p:grpSpPr bwMode="auto">
          <a:xfrm>
            <a:off x="825500" y="219075"/>
            <a:ext cx="5492750" cy="3168650"/>
            <a:chOff x="1201" y="164"/>
            <a:chExt cx="3460" cy="1996"/>
          </a:xfrm>
        </p:grpSpPr>
        <p:sp>
          <p:nvSpPr>
            <p:cNvPr id="140291" name="Oval 3"/>
            <p:cNvSpPr>
              <a:spLocks noChangeArrowheads="1"/>
            </p:cNvSpPr>
            <p:nvPr/>
          </p:nvSpPr>
          <p:spPr bwMode="auto">
            <a:xfrm>
              <a:off x="1201" y="164"/>
              <a:ext cx="3357" cy="1996"/>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292" name="Oval 4"/>
            <p:cNvSpPr>
              <a:spLocks noChangeArrowheads="1"/>
            </p:cNvSpPr>
            <p:nvPr/>
          </p:nvSpPr>
          <p:spPr bwMode="auto">
            <a:xfrm>
              <a:off x="4426" y="1672"/>
              <a:ext cx="136" cy="91"/>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293" name="Oval 5"/>
            <p:cNvSpPr>
              <a:spLocks noChangeArrowheads="1"/>
            </p:cNvSpPr>
            <p:nvPr/>
          </p:nvSpPr>
          <p:spPr bwMode="auto">
            <a:xfrm>
              <a:off x="4603" y="1765"/>
              <a:ext cx="58" cy="34"/>
            </a:xfrm>
            <a:prstGeom prst="ellipse">
              <a:avLst/>
            </a:prstGeom>
            <a:solidFill>
              <a:srgbClr val="FFFFCC"/>
            </a:solidFill>
            <a:ln w="9525">
              <a:solidFill>
                <a:srgbClr val="333399"/>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40294" name="Text Box 6"/>
          <p:cNvSpPr txBox="1">
            <a:spLocks noChangeArrowheads="1"/>
          </p:cNvSpPr>
          <p:nvPr/>
        </p:nvSpPr>
        <p:spPr bwMode="auto">
          <a:xfrm>
            <a:off x="1539875" y="2903538"/>
            <a:ext cx="1071563" cy="619125"/>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700" b="1">
                <a:solidFill>
                  <a:srgbClr val="CC3300"/>
                </a:solidFill>
                <a:cs typeface="+mn-cs"/>
              </a:rPr>
              <a:t>alkohola</a:t>
            </a:r>
          </a:p>
          <a:p>
            <a:pPr algn="ctr">
              <a:defRPr/>
            </a:pPr>
            <a:r>
              <a:rPr lang="eu-ES" sz="1700" b="1">
                <a:solidFill>
                  <a:srgbClr val="CC3300"/>
                </a:solidFill>
                <a:cs typeface="+mn-cs"/>
              </a:rPr>
              <a:t>C</a:t>
            </a:r>
            <a:r>
              <a:rPr lang="eu-ES" sz="1700" b="1" baseline="-25000">
                <a:solidFill>
                  <a:srgbClr val="CC3300"/>
                </a:solidFill>
                <a:cs typeface="+mn-cs"/>
              </a:rPr>
              <a:t>2</a:t>
            </a:r>
            <a:r>
              <a:rPr lang="eu-ES" sz="1700" b="1">
                <a:solidFill>
                  <a:srgbClr val="CC3300"/>
                </a:solidFill>
                <a:cs typeface="+mn-cs"/>
              </a:rPr>
              <a:t>H</a:t>
            </a:r>
            <a:r>
              <a:rPr lang="eu-ES" sz="1700" b="1" baseline="-25000">
                <a:solidFill>
                  <a:srgbClr val="CC3300"/>
                </a:solidFill>
                <a:cs typeface="+mn-cs"/>
              </a:rPr>
              <a:t>6</a:t>
            </a:r>
            <a:r>
              <a:rPr lang="eu-ES" sz="1700" b="1">
                <a:solidFill>
                  <a:srgbClr val="CC3300"/>
                </a:solidFill>
                <a:cs typeface="+mn-cs"/>
              </a:rPr>
              <a:t>O</a:t>
            </a:r>
          </a:p>
        </p:txBody>
      </p:sp>
      <p:sp>
        <p:nvSpPr>
          <p:cNvPr id="140299" name="Rectangle 11"/>
          <p:cNvSpPr>
            <a:spLocks noChangeArrowheads="1"/>
          </p:cNvSpPr>
          <p:nvPr/>
        </p:nvSpPr>
        <p:spPr bwMode="auto">
          <a:xfrm>
            <a:off x="179388" y="5229225"/>
            <a:ext cx="360362"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00" name="Rectangle 12"/>
          <p:cNvSpPr>
            <a:spLocks noChangeArrowheads="1"/>
          </p:cNvSpPr>
          <p:nvPr/>
        </p:nvSpPr>
        <p:spPr bwMode="auto">
          <a:xfrm>
            <a:off x="2000250" y="4275138"/>
            <a:ext cx="2941638"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Goazen erreakzioa simulatzera</a:t>
            </a:r>
          </a:p>
        </p:txBody>
      </p:sp>
      <p:sp>
        <p:nvSpPr>
          <p:cNvPr id="140301" name="Text Box 13"/>
          <p:cNvSpPr txBox="1">
            <a:spLocks noChangeArrowheads="1"/>
          </p:cNvSpPr>
          <p:nvPr/>
        </p:nvSpPr>
        <p:spPr bwMode="auto">
          <a:xfrm>
            <a:off x="4511675" y="376238"/>
            <a:ext cx="1335088" cy="619125"/>
          </a:xfrm>
          <a:prstGeom prst="rect">
            <a:avLst/>
          </a:prstGeom>
          <a:solidFill>
            <a:srgbClr val="FFFF99"/>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700" b="1">
                <a:solidFill>
                  <a:srgbClr val="CC3300"/>
                </a:solidFill>
                <a:cs typeface="+mn-cs"/>
              </a:rPr>
              <a:t>dioxigenoa</a:t>
            </a:r>
          </a:p>
          <a:p>
            <a:pPr algn="ctr">
              <a:defRPr/>
            </a:pPr>
            <a:r>
              <a:rPr lang="eu-ES" sz="1700" b="1">
                <a:solidFill>
                  <a:srgbClr val="CC3300"/>
                </a:solidFill>
                <a:cs typeface="+mn-cs"/>
              </a:rPr>
              <a:t>O</a:t>
            </a:r>
            <a:r>
              <a:rPr lang="eu-ES" sz="1700" b="1" baseline="-25000">
                <a:solidFill>
                  <a:srgbClr val="CC3300"/>
                </a:solidFill>
                <a:cs typeface="+mn-cs"/>
              </a:rPr>
              <a:t>2</a:t>
            </a:r>
            <a:endParaRPr lang="eu-ES" sz="1700" b="1">
              <a:solidFill>
                <a:srgbClr val="CC3300"/>
              </a:solidFill>
              <a:cs typeface="+mn-cs"/>
            </a:endParaRPr>
          </a:p>
        </p:txBody>
      </p:sp>
      <p:grpSp>
        <p:nvGrpSpPr>
          <p:cNvPr id="140302" name="Group 14"/>
          <p:cNvGrpSpPr>
            <a:grpSpLocks/>
          </p:cNvGrpSpPr>
          <p:nvPr/>
        </p:nvGrpSpPr>
        <p:grpSpPr bwMode="auto">
          <a:xfrm>
            <a:off x="2951163" y="2489200"/>
            <a:ext cx="739775" cy="400050"/>
            <a:chOff x="1845" y="1122"/>
            <a:chExt cx="466" cy="252"/>
          </a:xfrm>
        </p:grpSpPr>
        <p:sp>
          <p:nvSpPr>
            <p:cNvPr id="140303" name="Oval 15"/>
            <p:cNvSpPr>
              <a:spLocks noChangeAspect="1" noChangeArrowheads="1"/>
            </p:cNvSpPr>
            <p:nvPr/>
          </p:nvSpPr>
          <p:spPr bwMode="auto">
            <a:xfrm>
              <a:off x="1925" y="1205"/>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04" name="Oval 16"/>
            <p:cNvSpPr>
              <a:spLocks noChangeArrowheads="1"/>
            </p:cNvSpPr>
            <p:nvPr/>
          </p:nvSpPr>
          <p:spPr bwMode="auto">
            <a:xfrm rot="10234544">
              <a:off x="2112" y="119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05" name="Oval 17"/>
            <p:cNvSpPr>
              <a:spLocks noChangeArrowheads="1"/>
            </p:cNvSpPr>
            <p:nvPr/>
          </p:nvSpPr>
          <p:spPr bwMode="auto">
            <a:xfrm rot="10234544">
              <a:off x="2024" y="112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06" name="Oval 18"/>
            <p:cNvSpPr>
              <a:spLocks noChangeArrowheads="1"/>
            </p:cNvSpPr>
            <p:nvPr/>
          </p:nvSpPr>
          <p:spPr bwMode="auto">
            <a:xfrm rot="10234544">
              <a:off x="2028" y="129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07" name="Oval 19"/>
            <p:cNvSpPr>
              <a:spLocks noChangeArrowheads="1"/>
            </p:cNvSpPr>
            <p:nvPr/>
          </p:nvSpPr>
          <p:spPr bwMode="auto">
            <a:xfrm rot="10234544">
              <a:off x="1930" y="1122"/>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08" name="Oval 20"/>
            <p:cNvSpPr>
              <a:spLocks noChangeArrowheads="1"/>
            </p:cNvSpPr>
            <p:nvPr/>
          </p:nvSpPr>
          <p:spPr bwMode="auto">
            <a:xfrm rot="10234544">
              <a:off x="1845" y="1208"/>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09" name="Oval 21"/>
            <p:cNvSpPr>
              <a:spLocks noChangeArrowheads="1"/>
            </p:cNvSpPr>
            <p:nvPr/>
          </p:nvSpPr>
          <p:spPr bwMode="auto">
            <a:xfrm rot="10234544">
              <a:off x="1931" y="1293"/>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0" name="Oval 22"/>
            <p:cNvSpPr>
              <a:spLocks noChangeAspect="1" noChangeArrowheads="1"/>
            </p:cNvSpPr>
            <p:nvPr/>
          </p:nvSpPr>
          <p:spPr bwMode="auto">
            <a:xfrm>
              <a:off x="2020" y="1206"/>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1" name="Oval 23"/>
            <p:cNvSpPr>
              <a:spLocks noChangeArrowheads="1"/>
            </p:cNvSpPr>
            <p:nvPr/>
          </p:nvSpPr>
          <p:spPr bwMode="auto">
            <a:xfrm rot="10234544">
              <a:off x="2228" y="1211"/>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12" name="Group 24"/>
          <p:cNvGrpSpPr>
            <a:grpSpLocks/>
          </p:cNvGrpSpPr>
          <p:nvPr/>
        </p:nvGrpSpPr>
        <p:grpSpPr bwMode="auto">
          <a:xfrm rot="-4327304">
            <a:off x="3651250" y="2498726"/>
            <a:ext cx="739775" cy="400050"/>
            <a:chOff x="1845" y="1122"/>
            <a:chExt cx="466" cy="252"/>
          </a:xfrm>
        </p:grpSpPr>
        <p:sp>
          <p:nvSpPr>
            <p:cNvPr id="140313" name="Oval 25"/>
            <p:cNvSpPr>
              <a:spLocks noChangeAspect="1" noChangeArrowheads="1"/>
            </p:cNvSpPr>
            <p:nvPr/>
          </p:nvSpPr>
          <p:spPr bwMode="auto">
            <a:xfrm>
              <a:off x="1925" y="1204"/>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4" name="Oval 26"/>
            <p:cNvSpPr>
              <a:spLocks noChangeArrowheads="1"/>
            </p:cNvSpPr>
            <p:nvPr/>
          </p:nvSpPr>
          <p:spPr bwMode="auto">
            <a:xfrm rot="10234544">
              <a:off x="2113" y="1190"/>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5" name="Oval 27"/>
            <p:cNvSpPr>
              <a:spLocks noChangeArrowheads="1"/>
            </p:cNvSpPr>
            <p:nvPr/>
          </p:nvSpPr>
          <p:spPr bwMode="auto">
            <a:xfrm rot="10234544">
              <a:off x="2025" y="1123"/>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6" name="Oval 28"/>
            <p:cNvSpPr>
              <a:spLocks noChangeArrowheads="1"/>
            </p:cNvSpPr>
            <p:nvPr/>
          </p:nvSpPr>
          <p:spPr bwMode="auto">
            <a:xfrm rot="10234544">
              <a:off x="2029" y="1293"/>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7" name="Oval 29"/>
            <p:cNvSpPr>
              <a:spLocks noChangeArrowheads="1"/>
            </p:cNvSpPr>
            <p:nvPr/>
          </p:nvSpPr>
          <p:spPr bwMode="auto">
            <a:xfrm rot="10234544">
              <a:off x="1931" y="1121"/>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8" name="Oval 30"/>
            <p:cNvSpPr>
              <a:spLocks noChangeArrowheads="1"/>
            </p:cNvSpPr>
            <p:nvPr/>
          </p:nvSpPr>
          <p:spPr bwMode="auto">
            <a:xfrm rot="10234544">
              <a:off x="1847" y="1207"/>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19" name="Oval 31"/>
            <p:cNvSpPr>
              <a:spLocks noChangeArrowheads="1"/>
            </p:cNvSpPr>
            <p:nvPr/>
          </p:nvSpPr>
          <p:spPr bwMode="auto">
            <a:xfrm rot="10234544">
              <a:off x="1932" y="1292"/>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20" name="Oval 32"/>
            <p:cNvSpPr>
              <a:spLocks noChangeAspect="1" noChangeArrowheads="1"/>
            </p:cNvSpPr>
            <p:nvPr/>
          </p:nvSpPr>
          <p:spPr bwMode="auto">
            <a:xfrm>
              <a:off x="2021" y="1205"/>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21" name="Oval 33"/>
            <p:cNvSpPr>
              <a:spLocks noChangeArrowheads="1"/>
            </p:cNvSpPr>
            <p:nvPr/>
          </p:nvSpPr>
          <p:spPr bwMode="auto">
            <a:xfrm rot="10234544">
              <a:off x="2229" y="121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22" name="Group 34"/>
          <p:cNvGrpSpPr>
            <a:grpSpLocks/>
          </p:cNvGrpSpPr>
          <p:nvPr/>
        </p:nvGrpSpPr>
        <p:grpSpPr bwMode="auto">
          <a:xfrm>
            <a:off x="515938" y="5516563"/>
            <a:ext cx="1319212" cy="835025"/>
            <a:chOff x="1610" y="3393"/>
            <a:chExt cx="831" cy="526"/>
          </a:xfrm>
        </p:grpSpPr>
        <p:sp>
          <p:nvSpPr>
            <p:cNvPr id="140323" name="Text Box 35"/>
            <p:cNvSpPr txBox="1">
              <a:spLocks noChangeArrowheads="1"/>
            </p:cNvSpPr>
            <p:nvPr/>
          </p:nvSpPr>
          <p:spPr bwMode="auto">
            <a:xfrm>
              <a:off x="1610" y="3393"/>
              <a:ext cx="831" cy="526"/>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r">
                <a:defRPr/>
              </a:pPr>
              <a:r>
                <a:rPr lang="eu-ES" sz="1600" dirty="0">
                  <a:cs typeface="+mn-cs"/>
                </a:rPr>
                <a:t>Hidrogenoa</a:t>
              </a:r>
            </a:p>
            <a:p>
              <a:pPr algn="r">
                <a:defRPr/>
              </a:pPr>
              <a:r>
                <a:rPr lang="eu-ES" sz="1600" dirty="0">
                  <a:cs typeface="+mn-cs"/>
                </a:rPr>
                <a:t>Karbonoa</a:t>
              </a:r>
            </a:p>
            <a:p>
              <a:pPr algn="r">
                <a:defRPr/>
              </a:pPr>
              <a:r>
                <a:rPr lang="eu-ES" sz="1600" dirty="0">
                  <a:cs typeface="+mn-cs"/>
                </a:rPr>
                <a:t>Oxigenoa</a:t>
              </a:r>
            </a:p>
          </p:txBody>
        </p:sp>
        <p:sp>
          <p:nvSpPr>
            <p:cNvPr id="140324" name="Oval 36"/>
            <p:cNvSpPr>
              <a:spLocks noChangeArrowheads="1"/>
            </p:cNvSpPr>
            <p:nvPr/>
          </p:nvSpPr>
          <p:spPr bwMode="auto">
            <a:xfrm rot="10234544">
              <a:off x="1616" y="3752"/>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25" name="Oval 37"/>
            <p:cNvSpPr>
              <a:spLocks noChangeArrowheads="1"/>
            </p:cNvSpPr>
            <p:nvPr/>
          </p:nvSpPr>
          <p:spPr bwMode="auto">
            <a:xfrm rot="10234544">
              <a:off x="1625" y="3461"/>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26" name="Oval 38"/>
            <p:cNvSpPr>
              <a:spLocks noChangeAspect="1" noChangeArrowheads="1"/>
            </p:cNvSpPr>
            <p:nvPr/>
          </p:nvSpPr>
          <p:spPr bwMode="auto">
            <a:xfrm>
              <a:off x="1623" y="3613"/>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27" name="Group 39"/>
          <p:cNvGrpSpPr>
            <a:grpSpLocks/>
          </p:cNvGrpSpPr>
          <p:nvPr/>
        </p:nvGrpSpPr>
        <p:grpSpPr bwMode="auto">
          <a:xfrm rot="1108827">
            <a:off x="4262438" y="1244600"/>
            <a:ext cx="309562" cy="217488"/>
            <a:chOff x="2685" y="784"/>
            <a:chExt cx="195" cy="137"/>
          </a:xfrm>
        </p:grpSpPr>
        <p:sp>
          <p:nvSpPr>
            <p:cNvPr id="140328" name="Oval 40"/>
            <p:cNvSpPr>
              <a:spLocks noChangeArrowheads="1"/>
            </p:cNvSpPr>
            <p:nvPr/>
          </p:nvSpPr>
          <p:spPr bwMode="auto">
            <a:xfrm rot="10234544">
              <a:off x="2684" y="783"/>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29" name="Oval 41"/>
            <p:cNvSpPr>
              <a:spLocks noChangeArrowheads="1"/>
            </p:cNvSpPr>
            <p:nvPr/>
          </p:nvSpPr>
          <p:spPr bwMode="auto">
            <a:xfrm rot="10234544">
              <a:off x="2765" y="80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30" name="Group 42"/>
          <p:cNvGrpSpPr>
            <a:grpSpLocks/>
          </p:cNvGrpSpPr>
          <p:nvPr/>
        </p:nvGrpSpPr>
        <p:grpSpPr bwMode="auto">
          <a:xfrm rot="-5400000">
            <a:off x="2106613" y="993775"/>
            <a:ext cx="309562" cy="217488"/>
            <a:chOff x="2685" y="784"/>
            <a:chExt cx="195" cy="137"/>
          </a:xfrm>
        </p:grpSpPr>
        <p:sp>
          <p:nvSpPr>
            <p:cNvPr id="140331" name="Oval 43"/>
            <p:cNvSpPr>
              <a:spLocks noChangeArrowheads="1"/>
            </p:cNvSpPr>
            <p:nvPr/>
          </p:nvSpPr>
          <p:spPr bwMode="auto">
            <a:xfrm rot="10234544">
              <a:off x="2685" y="783"/>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32" name="Oval 44"/>
            <p:cNvSpPr>
              <a:spLocks noChangeArrowheads="1"/>
            </p:cNvSpPr>
            <p:nvPr/>
          </p:nvSpPr>
          <p:spPr bwMode="auto">
            <a:xfrm rot="10234544">
              <a:off x="2766" y="80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33" name="Group 45"/>
          <p:cNvGrpSpPr>
            <a:grpSpLocks/>
          </p:cNvGrpSpPr>
          <p:nvPr/>
        </p:nvGrpSpPr>
        <p:grpSpPr bwMode="auto">
          <a:xfrm>
            <a:off x="3287713" y="631825"/>
            <a:ext cx="309562" cy="217488"/>
            <a:chOff x="2685" y="784"/>
            <a:chExt cx="195" cy="137"/>
          </a:xfrm>
        </p:grpSpPr>
        <p:sp>
          <p:nvSpPr>
            <p:cNvPr id="140334" name="Oval 46"/>
            <p:cNvSpPr>
              <a:spLocks noChangeArrowheads="1"/>
            </p:cNvSpPr>
            <p:nvPr/>
          </p:nvSpPr>
          <p:spPr bwMode="auto">
            <a:xfrm rot="10234544">
              <a:off x="2685" y="78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35" name="Oval 47"/>
            <p:cNvSpPr>
              <a:spLocks noChangeArrowheads="1"/>
            </p:cNvSpPr>
            <p:nvPr/>
          </p:nvSpPr>
          <p:spPr bwMode="auto">
            <a:xfrm rot="10234544">
              <a:off x="2765" y="80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36" name="Group 48"/>
          <p:cNvGrpSpPr>
            <a:grpSpLocks/>
          </p:cNvGrpSpPr>
          <p:nvPr/>
        </p:nvGrpSpPr>
        <p:grpSpPr bwMode="auto">
          <a:xfrm>
            <a:off x="2636838" y="2085975"/>
            <a:ext cx="309562" cy="217488"/>
            <a:chOff x="2685" y="784"/>
            <a:chExt cx="195" cy="137"/>
          </a:xfrm>
        </p:grpSpPr>
        <p:sp>
          <p:nvSpPr>
            <p:cNvPr id="140337" name="Oval 49"/>
            <p:cNvSpPr>
              <a:spLocks noChangeArrowheads="1"/>
            </p:cNvSpPr>
            <p:nvPr/>
          </p:nvSpPr>
          <p:spPr bwMode="auto">
            <a:xfrm rot="10234544">
              <a:off x="2685" y="78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38" name="Oval 50"/>
            <p:cNvSpPr>
              <a:spLocks noChangeArrowheads="1"/>
            </p:cNvSpPr>
            <p:nvPr/>
          </p:nvSpPr>
          <p:spPr bwMode="auto">
            <a:xfrm rot="10234544">
              <a:off x="2765" y="80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39" name="Group 51"/>
          <p:cNvGrpSpPr>
            <a:grpSpLocks/>
          </p:cNvGrpSpPr>
          <p:nvPr/>
        </p:nvGrpSpPr>
        <p:grpSpPr bwMode="auto">
          <a:xfrm rot="-1698238">
            <a:off x="5119688" y="2282825"/>
            <a:ext cx="309562" cy="217488"/>
            <a:chOff x="2685" y="784"/>
            <a:chExt cx="195" cy="137"/>
          </a:xfrm>
        </p:grpSpPr>
        <p:sp>
          <p:nvSpPr>
            <p:cNvPr id="140340" name="Oval 52"/>
            <p:cNvSpPr>
              <a:spLocks noChangeArrowheads="1"/>
            </p:cNvSpPr>
            <p:nvPr/>
          </p:nvSpPr>
          <p:spPr bwMode="auto">
            <a:xfrm rot="10234544">
              <a:off x="2685" y="783"/>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41" name="Oval 53"/>
            <p:cNvSpPr>
              <a:spLocks noChangeArrowheads="1"/>
            </p:cNvSpPr>
            <p:nvPr/>
          </p:nvSpPr>
          <p:spPr bwMode="auto">
            <a:xfrm rot="10234544">
              <a:off x="2765" y="805"/>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42" name="Group 54"/>
          <p:cNvGrpSpPr>
            <a:grpSpLocks/>
          </p:cNvGrpSpPr>
          <p:nvPr/>
        </p:nvGrpSpPr>
        <p:grpSpPr bwMode="auto">
          <a:xfrm rot="1061323">
            <a:off x="1490663" y="1520825"/>
            <a:ext cx="309562" cy="217488"/>
            <a:chOff x="2685" y="784"/>
            <a:chExt cx="195" cy="137"/>
          </a:xfrm>
        </p:grpSpPr>
        <p:sp>
          <p:nvSpPr>
            <p:cNvPr id="140343" name="Oval 55"/>
            <p:cNvSpPr>
              <a:spLocks noChangeArrowheads="1"/>
            </p:cNvSpPr>
            <p:nvPr/>
          </p:nvSpPr>
          <p:spPr bwMode="auto">
            <a:xfrm rot="10234544">
              <a:off x="2685" y="784"/>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44" name="Oval 56"/>
            <p:cNvSpPr>
              <a:spLocks noChangeArrowheads="1"/>
            </p:cNvSpPr>
            <p:nvPr/>
          </p:nvSpPr>
          <p:spPr bwMode="auto">
            <a:xfrm rot="10234544">
              <a:off x="2764" y="806"/>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40345" name="Text Box 57"/>
          <p:cNvSpPr txBox="1">
            <a:spLocks noChangeArrowheads="1"/>
          </p:cNvSpPr>
          <p:nvPr/>
        </p:nvSpPr>
        <p:spPr bwMode="auto">
          <a:xfrm>
            <a:off x="1544638" y="2946400"/>
            <a:ext cx="1155700" cy="61912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700" b="1">
                <a:solidFill>
                  <a:srgbClr val="008000"/>
                </a:solidFill>
                <a:cs typeface="+mn-cs"/>
              </a:rPr>
              <a:t>ura</a:t>
            </a:r>
          </a:p>
          <a:p>
            <a:pPr algn="ctr">
              <a:defRPr/>
            </a:pPr>
            <a:r>
              <a:rPr lang="eu-ES" sz="1700" b="1">
                <a:solidFill>
                  <a:srgbClr val="008000"/>
                </a:solidFill>
                <a:cs typeface="+mn-cs"/>
              </a:rPr>
              <a:t>H</a:t>
            </a:r>
            <a:r>
              <a:rPr lang="eu-ES" sz="1700" b="1" baseline="-25000">
                <a:solidFill>
                  <a:srgbClr val="008000"/>
                </a:solidFill>
                <a:cs typeface="+mn-cs"/>
              </a:rPr>
              <a:t>2</a:t>
            </a:r>
            <a:r>
              <a:rPr lang="eu-ES" sz="1700" b="1">
                <a:solidFill>
                  <a:srgbClr val="008000"/>
                </a:solidFill>
                <a:cs typeface="+mn-cs"/>
              </a:rPr>
              <a:t>O</a:t>
            </a:r>
          </a:p>
        </p:txBody>
      </p:sp>
      <p:grpSp>
        <p:nvGrpSpPr>
          <p:cNvPr id="140346" name="Group 58"/>
          <p:cNvGrpSpPr>
            <a:grpSpLocks/>
          </p:cNvGrpSpPr>
          <p:nvPr/>
        </p:nvGrpSpPr>
        <p:grpSpPr bwMode="auto">
          <a:xfrm rot="3187806">
            <a:off x="3036094" y="2296319"/>
            <a:ext cx="152400" cy="395288"/>
            <a:chOff x="3227" y="2222"/>
            <a:chExt cx="96" cy="249"/>
          </a:xfrm>
        </p:grpSpPr>
        <p:sp>
          <p:nvSpPr>
            <p:cNvPr id="140347" name="Oval 59"/>
            <p:cNvSpPr>
              <a:spLocks noChangeArrowheads="1"/>
            </p:cNvSpPr>
            <p:nvPr/>
          </p:nvSpPr>
          <p:spPr bwMode="auto">
            <a:xfrm rot="10234544">
              <a:off x="3227" y="2222"/>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48" name="Oval 60"/>
            <p:cNvSpPr>
              <a:spLocks noChangeArrowheads="1"/>
            </p:cNvSpPr>
            <p:nvPr/>
          </p:nvSpPr>
          <p:spPr bwMode="auto">
            <a:xfrm rot="10234544">
              <a:off x="3240" y="239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49" name="Oval 61"/>
            <p:cNvSpPr>
              <a:spLocks noChangeAspect="1" noChangeArrowheads="1"/>
            </p:cNvSpPr>
            <p:nvPr/>
          </p:nvSpPr>
          <p:spPr bwMode="auto">
            <a:xfrm>
              <a:off x="3231" y="2303"/>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50" name="Group 62"/>
          <p:cNvGrpSpPr>
            <a:grpSpLocks/>
          </p:cNvGrpSpPr>
          <p:nvPr/>
        </p:nvGrpSpPr>
        <p:grpSpPr bwMode="auto">
          <a:xfrm>
            <a:off x="3252788" y="2200275"/>
            <a:ext cx="152400" cy="395288"/>
            <a:chOff x="3227" y="2222"/>
            <a:chExt cx="96" cy="249"/>
          </a:xfrm>
        </p:grpSpPr>
        <p:sp>
          <p:nvSpPr>
            <p:cNvPr id="140351" name="Oval 63"/>
            <p:cNvSpPr>
              <a:spLocks noChangeArrowheads="1"/>
            </p:cNvSpPr>
            <p:nvPr/>
          </p:nvSpPr>
          <p:spPr bwMode="auto">
            <a:xfrm rot="10234544">
              <a:off x="3227" y="2222"/>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52" name="Oval 64"/>
            <p:cNvSpPr>
              <a:spLocks noChangeArrowheads="1"/>
            </p:cNvSpPr>
            <p:nvPr/>
          </p:nvSpPr>
          <p:spPr bwMode="auto">
            <a:xfrm rot="10234544">
              <a:off x="3240" y="2391"/>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53" name="Oval 65"/>
            <p:cNvSpPr>
              <a:spLocks noChangeAspect="1" noChangeArrowheads="1"/>
            </p:cNvSpPr>
            <p:nvPr/>
          </p:nvSpPr>
          <p:spPr bwMode="auto">
            <a:xfrm>
              <a:off x="3232" y="2303"/>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54" name="Group 66"/>
          <p:cNvGrpSpPr>
            <a:grpSpLocks/>
          </p:cNvGrpSpPr>
          <p:nvPr/>
        </p:nvGrpSpPr>
        <p:grpSpPr bwMode="auto">
          <a:xfrm rot="-3720477">
            <a:off x="3467894" y="2416969"/>
            <a:ext cx="152400" cy="395288"/>
            <a:chOff x="3227" y="2222"/>
            <a:chExt cx="96" cy="249"/>
          </a:xfrm>
        </p:grpSpPr>
        <p:sp>
          <p:nvSpPr>
            <p:cNvPr id="140355" name="Oval 67"/>
            <p:cNvSpPr>
              <a:spLocks noChangeArrowheads="1"/>
            </p:cNvSpPr>
            <p:nvPr/>
          </p:nvSpPr>
          <p:spPr bwMode="auto">
            <a:xfrm rot="10234544">
              <a:off x="3228" y="2221"/>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56" name="Oval 68"/>
            <p:cNvSpPr>
              <a:spLocks noChangeArrowheads="1"/>
            </p:cNvSpPr>
            <p:nvPr/>
          </p:nvSpPr>
          <p:spPr bwMode="auto">
            <a:xfrm rot="10234544">
              <a:off x="3241" y="2390"/>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57" name="Oval 69"/>
            <p:cNvSpPr>
              <a:spLocks noChangeAspect="1" noChangeArrowheads="1"/>
            </p:cNvSpPr>
            <p:nvPr/>
          </p:nvSpPr>
          <p:spPr bwMode="auto">
            <a:xfrm>
              <a:off x="3232" y="2302"/>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58" name="Group 70"/>
          <p:cNvGrpSpPr>
            <a:grpSpLocks/>
          </p:cNvGrpSpPr>
          <p:nvPr/>
        </p:nvGrpSpPr>
        <p:grpSpPr bwMode="auto">
          <a:xfrm>
            <a:off x="4040188" y="2447925"/>
            <a:ext cx="152400" cy="395288"/>
            <a:chOff x="3227" y="2222"/>
            <a:chExt cx="96" cy="249"/>
          </a:xfrm>
        </p:grpSpPr>
        <p:sp>
          <p:nvSpPr>
            <p:cNvPr id="140359" name="Oval 71"/>
            <p:cNvSpPr>
              <a:spLocks noChangeArrowheads="1"/>
            </p:cNvSpPr>
            <p:nvPr/>
          </p:nvSpPr>
          <p:spPr bwMode="auto">
            <a:xfrm rot="10234544">
              <a:off x="3227" y="2222"/>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60" name="Oval 72"/>
            <p:cNvSpPr>
              <a:spLocks noChangeArrowheads="1"/>
            </p:cNvSpPr>
            <p:nvPr/>
          </p:nvSpPr>
          <p:spPr bwMode="auto">
            <a:xfrm rot="10234544">
              <a:off x="3240" y="2391"/>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61" name="Oval 73"/>
            <p:cNvSpPr>
              <a:spLocks noChangeAspect="1" noChangeArrowheads="1"/>
            </p:cNvSpPr>
            <p:nvPr/>
          </p:nvSpPr>
          <p:spPr bwMode="auto">
            <a:xfrm>
              <a:off x="3232" y="2303"/>
              <a:ext cx="90" cy="87"/>
            </a:xfrm>
            <a:prstGeom prst="ellipse">
              <a:avLst/>
            </a:prstGeom>
            <a:gradFill rotWithShape="1">
              <a:gsLst>
                <a:gs pos="0">
                  <a:srgbClr val="FFFFFF"/>
                </a:gs>
                <a:gs pos="100000">
                  <a:schemeClr val="tx2"/>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62" name="Group 74"/>
          <p:cNvGrpSpPr>
            <a:grpSpLocks/>
          </p:cNvGrpSpPr>
          <p:nvPr/>
        </p:nvGrpSpPr>
        <p:grpSpPr bwMode="auto">
          <a:xfrm rot="-3728421">
            <a:off x="3164682" y="2563019"/>
            <a:ext cx="323850" cy="249237"/>
            <a:chOff x="3956" y="678"/>
            <a:chExt cx="204" cy="157"/>
          </a:xfrm>
        </p:grpSpPr>
        <p:sp>
          <p:nvSpPr>
            <p:cNvPr id="140363" name="Oval 75"/>
            <p:cNvSpPr>
              <a:spLocks noChangeArrowheads="1"/>
            </p:cNvSpPr>
            <p:nvPr/>
          </p:nvSpPr>
          <p:spPr bwMode="auto">
            <a:xfrm rot="10234544">
              <a:off x="4000" y="677"/>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64" name="Oval 76"/>
            <p:cNvSpPr>
              <a:spLocks noChangeArrowheads="1"/>
            </p:cNvSpPr>
            <p:nvPr/>
          </p:nvSpPr>
          <p:spPr bwMode="auto">
            <a:xfrm rot="10234544">
              <a:off x="4078" y="753"/>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65" name="Oval 77"/>
            <p:cNvSpPr>
              <a:spLocks noChangeArrowheads="1"/>
            </p:cNvSpPr>
            <p:nvPr/>
          </p:nvSpPr>
          <p:spPr bwMode="auto">
            <a:xfrm rot="10234544">
              <a:off x="3958" y="75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66" name="Group 78"/>
          <p:cNvGrpSpPr>
            <a:grpSpLocks/>
          </p:cNvGrpSpPr>
          <p:nvPr/>
        </p:nvGrpSpPr>
        <p:grpSpPr bwMode="auto">
          <a:xfrm>
            <a:off x="3724275" y="2592388"/>
            <a:ext cx="323850" cy="249237"/>
            <a:chOff x="3956" y="678"/>
            <a:chExt cx="204" cy="157"/>
          </a:xfrm>
        </p:grpSpPr>
        <p:sp>
          <p:nvSpPr>
            <p:cNvPr id="140367" name="Oval 79"/>
            <p:cNvSpPr>
              <a:spLocks noChangeArrowheads="1"/>
            </p:cNvSpPr>
            <p:nvPr/>
          </p:nvSpPr>
          <p:spPr bwMode="auto">
            <a:xfrm rot="10234544">
              <a:off x="3999" y="678"/>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68" name="Oval 80"/>
            <p:cNvSpPr>
              <a:spLocks noChangeArrowheads="1"/>
            </p:cNvSpPr>
            <p:nvPr/>
          </p:nvSpPr>
          <p:spPr bwMode="auto">
            <a:xfrm rot="10234544">
              <a:off x="4077" y="75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69" name="Oval 81"/>
            <p:cNvSpPr>
              <a:spLocks noChangeArrowheads="1"/>
            </p:cNvSpPr>
            <p:nvPr/>
          </p:nvSpPr>
          <p:spPr bwMode="auto">
            <a:xfrm rot="10234544">
              <a:off x="3956" y="75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70" name="Group 82"/>
          <p:cNvGrpSpPr>
            <a:grpSpLocks/>
          </p:cNvGrpSpPr>
          <p:nvPr/>
        </p:nvGrpSpPr>
        <p:grpSpPr bwMode="auto">
          <a:xfrm rot="-4924384">
            <a:off x="3434557" y="2094706"/>
            <a:ext cx="323850" cy="249237"/>
            <a:chOff x="3956" y="678"/>
            <a:chExt cx="204" cy="157"/>
          </a:xfrm>
        </p:grpSpPr>
        <p:sp>
          <p:nvSpPr>
            <p:cNvPr id="140371" name="Oval 83"/>
            <p:cNvSpPr>
              <a:spLocks noChangeArrowheads="1"/>
            </p:cNvSpPr>
            <p:nvPr/>
          </p:nvSpPr>
          <p:spPr bwMode="auto">
            <a:xfrm rot="10234544">
              <a:off x="4000" y="678"/>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72" name="Oval 84"/>
            <p:cNvSpPr>
              <a:spLocks noChangeArrowheads="1"/>
            </p:cNvSpPr>
            <p:nvPr/>
          </p:nvSpPr>
          <p:spPr bwMode="auto">
            <a:xfrm rot="10234544">
              <a:off x="4079" y="75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73" name="Oval 85"/>
            <p:cNvSpPr>
              <a:spLocks noChangeArrowheads="1"/>
            </p:cNvSpPr>
            <p:nvPr/>
          </p:nvSpPr>
          <p:spPr bwMode="auto">
            <a:xfrm rot="10234544">
              <a:off x="3958" y="75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74" name="Group 86"/>
          <p:cNvGrpSpPr>
            <a:grpSpLocks/>
          </p:cNvGrpSpPr>
          <p:nvPr/>
        </p:nvGrpSpPr>
        <p:grpSpPr bwMode="auto">
          <a:xfrm rot="-4610547">
            <a:off x="3815557" y="2196306"/>
            <a:ext cx="323850" cy="249237"/>
            <a:chOff x="3956" y="678"/>
            <a:chExt cx="204" cy="157"/>
          </a:xfrm>
        </p:grpSpPr>
        <p:sp>
          <p:nvSpPr>
            <p:cNvPr id="140375" name="Oval 87"/>
            <p:cNvSpPr>
              <a:spLocks noChangeArrowheads="1"/>
            </p:cNvSpPr>
            <p:nvPr/>
          </p:nvSpPr>
          <p:spPr bwMode="auto">
            <a:xfrm rot="10234544">
              <a:off x="4000" y="678"/>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76" name="Oval 88"/>
            <p:cNvSpPr>
              <a:spLocks noChangeArrowheads="1"/>
            </p:cNvSpPr>
            <p:nvPr/>
          </p:nvSpPr>
          <p:spPr bwMode="auto">
            <a:xfrm rot="10234544">
              <a:off x="4078" y="753"/>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77" name="Oval 89"/>
            <p:cNvSpPr>
              <a:spLocks noChangeArrowheads="1"/>
            </p:cNvSpPr>
            <p:nvPr/>
          </p:nvSpPr>
          <p:spPr bwMode="auto">
            <a:xfrm rot="10234544">
              <a:off x="3957" y="755"/>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78" name="Group 90"/>
          <p:cNvGrpSpPr>
            <a:grpSpLocks/>
          </p:cNvGrpSpPr>
          <p:nvPr/>
        </p:nvGrpSpPr>
        <p:grpSpPr bwMode="auto">
          <a:xfrm rot="-2516011">
            <a:off x="4013200" y="2824163"/>
            <a:ext cx="323850" cy="249237"/>
            <a:chOff x="3956" y="678"/>
            <a:chExt cx="204" cy="157"/>
          </a:xfrm>
        </p:grpSpPr>
        <p:sp>
          <p:nvSpPr>
            <p:cNvPr id="140379" name="Oval 91"/>
            <p:cNvSpPr>
              <a:spLocks noChangeArrowheads="1"/>
            </p:cNvSpPr>
            <p:nvPr/>
          </p:nvSpPr>
          <p:spPr bwMode="auto">
            <a:xfrm rot="10234544">
              <a:off x="3999" y="677"/>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80" name="Oval 92"/>
            <p:cNvSpPr>
              <a:spLocks noChangeArrowheads="1"/>
            </p:cNvSpPr>
            <p:nvPr/>
          </p:nvSpPr>
          <p:spPr bwMode="auto">
            <a:xfrm rot="10234544">
              <a:off x="4078" y="753"/>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81" name="Oval 93"/>
            <p:cNvSpPr>
              <a:spLocks noChangeArrowheads="1"/>
            </p:cNvSpPr>
            <p:nvPr/>
          </p:nvSpPr>
          <p:spPr bwMode="auto">
            <a:xfrm rot="10234544">
              <a:off x="3956" y="75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grpSp>
        <p:nvGrpSpPr>
          <p:cNvPr id="140382" name="Group 94"/>
          <p:cNvGrpSpPr>
            <a:grpSpLocks/>
          </p:cNvGrpSpPr>
          <p:nvPr/>
        </p:nvGrpSpPr>
        <p:grpSpPr bwMode="auto">
          <a:xfrm rot="3572067">
            <a:off x="4126707" y="2374106"/>
            <a:ext cx="323850" cy="249237"/>
            <a:chOff x="3956" y="678"/>
            <a:chExt cx="204" cy="157"/>
          </a:xfrm>
        </p:grpSpPr>
        <p:sp>
          <p:nvSpPr>
            <p:cNvPr id="140383" name="Oval 95"/>
            <p:cNvSpPr>
              <a:spLocks noChangeArrowheads="1"/>
            </p:cNvSpPr>
            <p:nvPr/>
          </p:nvSpPr>
          <p:spPr bwMode="auto">
            <a:xfrm rot="10234544">
              <a:off x="3998" y="678"/>
              <a:ext cx="115" cy="115"/>
            </a:xfrm>
            <a:prstGeom prst="ellipse">
              <a:avLst/>
            </a:prstGeom>
            <a:gradFill rotWithShape="1">
              <a:gsLst>
                <a:gs pos="0">
                  <a:schemeClr val="bg1"/>
                </a:gs>
                <a:gs pos="100000">
                  <a:srgbClr val="99CC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84" name="Oval 96"/>
            <p:cNvSpPr>
              <a:spLocks noChangeArrowheads="1"/>
            </p:cNvSpPr>
            <p:nvPr/>
          </p:nvSpPr>
          <p:spPr bwMode="auto">
            <a:xfrm rot="10234544">
              <a:off x="4077" y="753"/>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0385" name="Oval 97"/>
            <p:cNvSpPr>
              <a:spLocks noChangeArrowheads="1"/>
            </p:cNvSpPr>
            <p:nvPr/>
          </p:nvSpPr>
          <p:spPr bwMode="auto">
            <a:xfrm rot="10234544">
              <a:off x="3955" y="754"/>
              <a:ext cx="83" cy="80"/>
            </a:xfrm>
            <a:prstGeom prst="ellipse">
              <a:avLst/>
            </a:prstGeom>
            <a:gradFill rotWithShape="1">
              <a:gsLst>
                <a:gs pos="0">
                  <a:schemeClr val="bg1"/>
                </a:gs>
                <a:gs pos="100000">
                  <a:srgbClr val="FF99FF"/>
                </a:gs>
              </a:gsLst>
              <a:path path="shape">
                <a:fillToRect l="50000" t="50000" r="50000" b="50000"/>
              </a:path>
            </a:gradFill>
            <a:ln w="317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grpSp>
      <p:sp>
        <p:nvSpPr>
          <p:cNvPr id="140386" name="Text Box 98"/>
          <p:cNvSpPr txBox="1">
            <a:spLocks noChangeArrowheads="1"/>
          </p:cNvSpPr>
          <p:nvPr/>
        </p:nvSpPr>
        <p:spPr bwMode="auto">
          <a:xfrm>
            <a:off x="4968875" y="360363"/>
            <a:ext cx="2030413" cy="619125"/>
          </a:xfrm>
          <a:prstGeom prst="rect">
            <a:avLst/>
          </a:prstGeom>
          <a:solidFill>
            <a:srgbClr val="CCFFCC"/>
          </a:solidFill>
          <a:ln w="9525">
            <a:solidFill>
              <a:schemeClr val="tx1"/>
            </a:solidFill>
            <a:miter lim="800000"/>
            <a:headEnd/>
            <a:tailEnd/>
          </a:ln>
          <a:effectLst>
            <a:outerShdw blurRad="63500" dist="107763" dir="2700000" algn="ctr" rotWithShape="0">
              <a:schemeClr val="bg2">
                <a:alpha val="50000"/>
              </a:schemeClr>
            </a:outerShdw>
          </a:effectLst>
        </p:spPr>
        <p:txBody>
          <a:bodyPr wrap="none">
            <a:spAutoFit/>
          </a:bodyPr>
          <a:lstStyle/>
          <a:p>
            <a:pPr algn="ctr">
              <a:defRPr/>
            </a:pPr>
            <a:r>
              <a:rPr lang="eu-ES" sz="1700" b="1">
                <a:solidFill>
                  <a:srgbClr val="008000"/>
                </a:solidFill>
                <a:cs typeface="+mn-cs"/>
              </a:rPr>
              <a:t>Karbono dioxidoa</a:t>
            </a:r>
          </a:p>
          <a:p>
            <a:pPr algn="ctr">
              <a:defRPr/>
            </a:pPr>
            <a:r>
              <a:rPr lang="eu-ES" sz="1700" b="1">
                <a:solidFill>
                  <a:srgbClr val="008000"/>
                </a:solidFill>
                <a:cs typeface="+mn-cs"/>
              </a:rPr>
              <a:t>CO</a:t>
            </a:r>
            <a:r>
              <a:rPr lang="eu-ES" sz="1700" b="1" baseline="-25000">
                <a:solidFill>
                  <a:srgbClr val="008000"/>
                </a:solidFill>
                <a:cs typeface="+mn-cs"/>
              </a:rPr>
              <a:t>2</a:t>
            </a:r>
            <a:endParaRPr lang="eu-ES" sz="1700" b="1">
              <a:solidFill>
                <a:srgbClr val="008000"/>
              </a:solidFill>
              <a:cs typeface="+mn-cs"/>
            </a:endParaRPr>
          </a:p>
        </p:txBody>
      </p:sp>
      <p:sp>
        <p:nvSpPr>
          <p:cNvPr id="140387" name="Rectangle 99"/>
          <p:cNvSpPr>
            <a:spLocks noChangeArrowheads="1"/>
          </p:cNvSpPr>
          <p:nvPr/>
        </p:nvSpPr>
        <p:spPr bwMode="auto">
          <a:xfrm>
            <a:off x="900113" y="4149725"/>
            <a:ext cx="5027612" cy="835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a:cs typeface="+mn-cs"/>
              </a:rPr>
              <a:t>Daltonen hipotesiak erabiliz azal ezazu, alkohola nola eraldatzen den eta nola agertzen diren karbono dioxidoa eta ura.</a:t>
            </a:r>
          </a:p>
        </p:txBody>
      </p:sp>
      <p:sp>
        <p:nvSpPr>
          <p:cNvPr id="140388" name="Rectangle 100"/>
          <p:cNvSpPr>
            <a:spLocks noChangeArrowheads="1"/>
          </p:cNvSpPr>
          <p:nvPr/>
        </p:nvSpPr>
        <p:spPr bwMode="auto">
          <a:xfrm>
            <a:off x="928688" y="5197475"/>
            <a:ext cx="5027612" cy="13239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600" dirty="0">
                <a:cs typeface="+mn-cs"/>
              </a:rPr>
              <a:t>Dioxigeno eta alkohol molekulek talka egiterakoan, aitzin loturak apurtzen dira eta atomoen birmoldaketa gertatzen da. Ez ditugu alkohol eta dioxigeno molekulak, ura eta karbono dioxido molekulak eratzen dira.</a:t>
            </a:r>
          </a:p>
        </p:txBody>
      </p:sp>
      <p:pic>
        <p:nvPicPr>
          <p:cNvPr id="102" name="Imagen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156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 name="Imagen 11" descr="blanco_pequen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38" y="19244"/>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 name="Imagen 12" descr="logo_pape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743119" y="771303"/>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78268259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0300"/>
                                        </p:tgtEl>
                                        <p:attrNameLst>
                                          <p:attrName>style.visibility</p:attrName>
                                        </p:attrNameLst>
                                      </p:cBhvr>
                                      <p:to>
                                        <p:strVal val="visible"/>
                                      </p:to>
                                    </p:set>
                                    <p:anim calcmode="lin" valueType="num">
                                      <p:cBhvr>
                                        <p:cTn id="7" dur="500" fill="hold"/>
                                        <p:tgtEl>
                                          <p:spTgt spid="140300"/>
                                        </p:tgtEl>
                                        <p:attrNameLst>
                                          <p:attrName>ppt_w</p:attrName>
                                        </p:attrNameLst>
                                      </p:cBhvr>
                                      <p:tavLst>
                                        <p:tav tm="0">
                                          <p:val>
                                            <p:fltVal val="0"/>
                                          </p:val>
                                        </p:tav>
                                        <p:tav tm="100000">
                                          <p:val>
                                            <p:strVal val="#ppt_w"/>
                                          </p:val>
                                        </p:tav>
                                      </p:tavLst>
                                    </p:anim>
                                    <p:anim calcmode="lin" valueType="num">
                                      <p:cBhvr>
                                        <p:cTn id="8" dur="500" fill="hold"/>
                                        <p:tgtEl>
                                          <p:spTgt spid="140300"/>
                                        </p:tgtEl>
                                        <p:attrNameLst>
                                          <p:attrName>ppt_h</p:attrName>
                                        </p:attrNameLst>
                                      </p:cBhvr>
                                      <p:tavLst>
                                        <p:tav tm="0">
                                          <p:val>
                                            <p:fltVal val="0"/>
                                          </p:val>
                                        </p:tav>
                                        <p:tav tm="100000">
                                          <p:val>
                                            <p:strVal val="#ppt_h"/>
                                          </p:val>
                                        </p:tav>
                                      </p:tavLst>
                                    </p:anim>
                                  </p:childTnLst>
                                </p:cTn>
                              </p:par>
                              <p:par>
                                <p:cTn id="9" presetID="10" presetClass="entr" presetSubtype="0" fill="hold" nodeType="withEffect">
                                  <p:stCondLst>
                                    <p:cond delay="0"/>
                                  </p:stCondLst>
                                  <p:childTnLst>
                                    <p:set>
                                      <p:cBhvr>
                                        <p:cTn id="10" dur="1" fill="hold">
                                          <p:stCondLst>
                                            <p:cond delay="0"/>
                                          </p:stCondLst>
                                        </p:cTn>
                                        <p:tgtEl>
                                          <p:spTgt spid="140290"/>
                                        </p:tgtEl>
                                        <p:attrNameLst>
                                          <p:attrName>style.visibility</p:attrName>
                                        </p:attrNameLst>
                                      </p:cBhvr>
                                      <p:to>
                                        <p:strVal val="visible"/>
                                      </p:to>
                                    </p:set>
                                    <p:animEffect transition="in" filter="fade">
                                      <p:cBhvr>
                                        <p:cTn id="11" dur="2000"/>
                                        <p:tgtEl>
                                          <p:spTgt spid="140290"/>
                                        </p:tgtEl>
                                      </p:cBhvr>
                                    </p:animEffect>
                                  </p:childTnLst>
                                </p:cTn>
                              </p:par>
                              <p:par>
                                <p:cTn id="12" presetID="9" presetClass="entr" presetSubtype="0" fill="hold" nodeType="withEffect">
                                  <p:stCondLst>
                                    <p:cond delay="0"/>
                                  </p:stCondLst>
                                  <p:childTnLst>
                                    <p:set>
                                      <p:cBhvr>
                                        <p:cTn id="13" dur="1" fill="hold">
                                          <p:stCondLst>
                                            <p:cond delay="0"/>
                                          </p:stCondLst>
                                        </p:cTn>
                                        <p:tgtEl>
                                          <p:spTgt spid="140322"/>
                                        </p:tgtEl>
                                        <p:attrNameLst>
                                          <p:attrName>style.visibility</p:attrName>
                                        </p:attrNameLst>
                                      </p:cBhvr>
                                      <p:to>
                                        <p:strVal val="visible"/>
                                      </p:to>
                                    </p:set>
                                    <p:animEffect transition="in" filter="dissolve">
                                      <p:cBhvr>
                                        <p:cTn id="14" dur="500"/>
                                        <p:tgtEl>
                                          <p:spTgt spid="140322"/>
                                        </p:tgtEl>
                                      </p:cBhvr>
                                    </p:animEffect>
                                  </p:childTnLst>
                                </p:cTn>
                              </p:par>
                              <p:par>
                                <p:cTn id="15" presetID="10" presetClass="entr" presetSubtype="0" fill="hold" nodeType="withEffect">
                                  <p:stCondLst>
                                    <p:cond delay="0"/>
                                  </p:stCondLst>
                                  <p:childTnLst>
                                    <p:set>
                                      <p:cBhvr>
                                        <p:cTn id="16" dur="1" fill="hold">
                                          <p:stCondLst>
                                            <p:cond delay="0"/>
                                          </p:stCondLst>
                                        </p:cTn>
                                        <p:tgtEl>
                                          <p:spTgt spid="140302"/>
                                        </p:tgtEl>
                                        <p:attrNameLst>
                                          <p:attrName>style.visibility</p:attrName>
                                        </p:attrNameLst>
                                      </p:cBhvr>
                                      <p:to>
                                        <p:strVal val="visible"/>
                                      </p:to>
                                    </p:set>
                                    <p:animEffect transition="in" filter="fade">
                                      <p:cBhvr>
                                        <p:cTn id="17" dur="2000"/>
                                        <p:tgtEl>
                                          <p:spTgt spid="140302"/>
                                        </p:tgtEl>
                                      </p:cBhvr>
                                    </p:animEffect>
                                  </p:childTnLst>
                                </p:cTn>
                              </p:par>
                              <p:par>
                                <p:cTn id="18" presetID="10" presetClass="entr" presetSubtype="0" fill="hold" nodeType="withEffect">
                                  <p:stCondLst>
                                    <p:cond delay="0"/>
                                  </p:stCondLst>
                                  <p:childTnLst>
                                    <p:set>
                                      <p:cBhvr>
                                        <p:cTn id="19" dur="1" fill="hold">
                                          <p:stCondLst>
                                            <p:cond delay="0"/>
                                          </p:stCondLst>
                                        </p:cTn>
                                        <p:tgtEl>
                                          <p:spTgt spid="140312"/>
                                        </p:tgtEl>
                                        <p:attrNameLst>
                                          <p:attrName>style.visibility</p:attrName>
                                        </p:attrNameLst>
                                      </p:cBhvr>
                                      <p:to>
                                        <p:strVal val="visible"/>
                                      </p:to>
                                    </p:set>
                                    <p:animEffect transition="in" filter="fade">
                                      <p:cBhvr>
                                        <p:cTn id="20" dur="2000"/>
                                        <p:tgtEl>
                                          <p:spTgt spid="140312"/>
                                        </p:tgtEl>
                                      </p:cBhvr>
                                    </p:animEffect>
                                  </p:childTnLst>
                                </p:cTn>
                              </p:par>
                              <p:par>
                                <p:cTn id="21" presetID="10" presetClass="entr" presetSubtype="0" fill="hold" nodeType="withEffect">
                                  <p:stCondLst>
                                    <p:cond delay="0"/>
                                  </p:stCondLst>
                                  <p:childTnLst>
                                    <p:set>
                                      <p:cBhvr>
                                        <p:cTn id="22" dur="1" fill="hold">
                                          <p:stCondLst>
                                            <p:cond delay="0"/>
                                          </p:stCondLst>
                                        </p:cTn>
                                        <p:tgtEl>
                                          <p:spTgt spid="140327"/>
                                        </p:tgtEl>
                                        <p:attrNameLst>
                                          <p:attrName>style.visibility</p:attrName>
                                        </p:attrNameLst>
                                      </p:cBhvr>
                                      <p:to>
                                        <p:strVal val="visible"/>
                                      </p:to>
                                    </p:set>
                                    <p:animEffect transition="in" filter="fade">
                                      <p:cBhvr>
                                        <p:cTn id="23" dur="2000"/>
                                        <p:tgtEl>
                                          <p:spTgt spid="140327"/>
                                        </p:tgtEl>
                                      </p:cBhvr>
                                    </p:animEffect>
                                  </p:childTnLst>
                                </p:cTn>
                              </p:par>
                              <p:par>
                                <p:cTn id="24" presetID="10" presetClass="entr" presetSubtype="0" fill="hold" nodeType="withEffect">
                                  <p:stCondLst>
                                    <p:cond delay="0"/>
                                  </p:stCondLst>
                                  <p:childTnLst>
                                    <p:set>
                                      <p:cBhvr>
                                        <p:cTn id="25" dur="1" fill="hold">
                                          <p:stCondLst>
                                            <p:cond delay="0"/>
                                          </p:stCondLst>
                                        </p:cTn>
                                        <p:tgtEl>
                                          <p:spTgt spid="140330"/>
                                        </p:tgtEl>
                                        <p:attrNameLst>
                                          <p:attrName>style.visibility</p:attrName>
                                        </p:attrNameLst>
                                      </p:cBhvr>
                                      <p:to>
                                        <p:strVal val="visible"/>
                                      </p:to>
                                    </p:set>
                                    <p:animEffect transition="in" filter="fade">
                                      <p:cBhvr>
                                        <p:cTn id="26" dur="2000"/>
                                        <p:tgtEl>
                                          <p:spTgt spid="140330"/>
                                        </p:tgtEl>
                                      </p:cBhvr>
                                    </p:animEffect>
                                  </p:childTnLst>
                                </p:cTn>
                              </p:par>
                              <p:par>
                                <p:cTn id="27" presetID="10" presetClass="entr" presetSubtype="0" fill="hold" nodeType="withEffect">
                                  <p:stCondLst>
                                    <p:cond delay="0"/>
                                  </p:stCondLst>
                                  <p:childTnLst>
                                    <p:set>
                                      <p:cBhvr>
                                        <p:cTn id="28" dur="1" fill="hold">
                                          <p:stCondLst>
                                            <p:cond delay="0"/>
                                          </p:stCondLst>
                                        </p:cTn>
                                        <p:tgtEl>
                                          <p:spTgt spid="140333"/>
                                        </p:tgtEl>
                                        <p:attrNameLst>
                                          <p:attrName>style.visibility</p:attrName>
                                        </p:attrNameLst>
                                      </p:cBhvr>
                                      <p:to>
                                        <p:strVal val="visible"/>
                                      </p:to>
                                    </p:set>
                                    <p:animEffect transition="in" filter="fade">
                                      <p:cBhvr>
                                        <p:cTn id="29" dur="2000"/>
                                        <p:tgtEl>
                                          <p:spTgt spid="140333"/>
                                        </p:tgtEl>
                                      </p:cBhvr>
                                    </p:animEffect>
                                  </p:childTnLst>
                                </p:cTn>
                              </p:par>
                              <p:par>
                                <p:cTn id="30" presetID="10" presetClass="entr" presetSubtype="0" fill="hold" nodeType="withEffect">
                                  <p:stCondLst>
                                    <p:cond delay="0"/>
                                  </p:stCondLst>
                                  <p:childTnLst>
                                    <p:set>
                                      <p:cBhvr>
                                        <p:cTn id="31" dur="1" fill="hold">
                                          <p:stCondLst>
                                            <p:cond delay="0"/>
                                          </p:stCondLst>
                                        </p:cTn>
                                        <p:tgtEl>
                                          <p:spTgt spid="140336"/>
                                        </p:tgtEl>
                                        <p:attrNameLst>
                                          <p:attrName>style.visibility</p:attrName>
                                        </p:attrNameLst>
                                      </p:cBhvr>
                                      <p:to>
                                        <p:strVal val="visible"/>
                                      </p:to>
                                    </p:set>
                                    <p:animEffect transition="in" filter="fade">
                                      <p:cBhvr>
                                        <p:cTn id="32" dur="2000"/>
                                        <p:tgtEl>
                                          <p:spTgt spid="140336"/>
                                        </p:tgtEl>
                                      </p:cBhvr>
                                    </p:animEffect>
                                  </p:childTnLst>
                                </p:cTn>
                              </p:par>
                              <p:par>
                                <p:cTn id="33" presetID="10" presetClass="entr" presetSubtype="0" fill="hold" nodeType="withEffect">
                                  <p:stCondLst>
                                    <p:cond delay="0"/>
                                  </p:stCondLst>
                                  <p:childTnLst>
                                    <p:set>
                                      <p:cBhvr>
                                        <p:cTn id="34" dur="1" fill="hold">
                                          <p:stCondLst>
                                            <p:cond delay="0"/>
                                          </p:stCondLst>
                                        </p:cTn>
                                        <p:tgtEl>
                                          <p:spTgt spid="140339"/>
                                        </p:tgtEl>
                                        <p:attrNameLst>
                                          <p:attrName>style.visibility</p:attrName>
                                        </p:attrNameLst>
                                      </p:cBhvr>
                                      <p:to>
                                        <p:strVal val="visible"/>
                                      </p:to>
                                    </p:set>
                                    <p:animEffect transition="in" filter="fade">
                                      <p:cBhvr>
                                        <p:cTn id="35" dur="2000"/>
                                        <p:tgtEl>
                                          <p:spTgt spid="140339"/>
                                        </p:tgtEl>
                                      </p:cBhvr>
                                    </p:animEffect>
                                  </p:childTnLst>
                                </p:cTn>
                              </p:par>
                              <p:par>
                                <p:cTn id="36" presetID="10" presetClass="entr" presetSubtype="0" fill="hold" nodeType="withEffect">
                                  <p:stCondLst>
                                    <p:cond delay="0"/>
                                  </p:stCondLst>
                                  <p:childTnLst>
                                    <p:set>
                                      <p:cBhvr>
                                        <p:cTn id="37" dur="1" fill="hold">
                                          <p:stCondLst>
                                            <p:cond delay="0"/>
                                          </p:stCondLst>
                                        </p:cTn>
                                        <p:tgtEl>
                                          <p:spTgt spid="140342"/>
                                        </p:tgtEl>
                                        <p:attrNameLst>
                                          <p:attrName>style.visibility</p:attrName>
                                        </p:attrNameLst>
                                      </p:cBhvr>
                                      <p:to>
                                        <p:strVal val="visible"/>
                                      </p:to>
                                    </p:set>
                                    <p:animEffect transition="in" filter="fade">
                                      <p:cBhvr>
                                        <p:cTn id="38" dur="2000"/>
                                        <p:tgtEl>
                                          <p:spTgt spid="140342"/>
                                        </p:tgtEl>
                                      </p:cBhvr>
                                    </p:animEffect>
                                  </p:childTnLst>
                                </p:cTn>
                              </p:par>
                            </p:childTnLst>
                          </p:cTn>
                        </p:par>
                        <p:par>
                          <p:cTn id="39" fill="hold" nodeType="afterGroup">
                            <p:stCondLst>
                              <p:cond delay="2000"/>
                            </p:stCondLst>
                            <p:childTnLst>
                              <p:par>
                                <p:cTn id="40" presetID="23" presetClass="entr" presetSubtype="16" fill="hold" grpId="0" nodeType="afterEffect">
                                  <p:stCondLst>
                                    <p:cond delay="0"/>
                                  </p:stCondLst>
                                  <p:childTnLst>
                                    <p:set>
                                      <p:cBhvr>
                                        <p:cTn id="41" dur="1" fill="hold">
                                          <p:stCondLst>
                                            <p:cond delay="0"/>
                                          </p:stCondLst>
                                        </p:cTn>
                                        <p:tgtEl>
                                          <p:spTgt spid="140294"/>
                                        </p:tgtEl>
                                        <p:attrNameLst>
                                          <p:attrName>style.visibility</p:attrName>
                                        </p:attrNameLst>
                                      </p:cBhvr>
                                      <p:to>
                                        <p:strVal val="visible"/>
                                      </p:to>
                                    </p:set>
                                    <p:anim calcmode="lin" valueType="num">
                                      <p:cBhvr>
                                        <p:cTn id="42" dur="500" fill="hold"/>
                                        <p:tgtEl>
                                          <p:spTgt spid="140294"/>
                                        </p:tgtEl>
                                        <p:attrNameLst>
                                          <p:attrName>ppt_w</p:attrName>
                                        </p:attrNameLst>
                                      </p:cBhvr>
                                      <p:tavLst>
                                        <p:tav tm="0">
                                          <p:val>
                                            <p:fltVal val="0"/>
                                          </p:val>
                                        </p:tav>
                                        <p:tav tm="100000">
                                          <p:val>
                                            <p:strVal val="#ppt_w"/>
                                          </p:val>
                                        </p:tav>
                                      </p:tavLst>
                                    </p:anim>
                                    <p:anim calcmode="lin" valueType="num">
                                      <p:cBhvr>
                                        <p:cTn id="43" dur="500" fill="hold"/>
                                        <p:tgtEl>
                                          <p:spTgt spid="140294"/>
                                        </p:tgtEl>
                                        <p:attrNameLst>
                                          <p:attrName>ppt_h</p:attrName>
                                        </p:attrNameLst>
                                      </p:cBhvr>
                                      <p:tavLst>
                                        <p:tav tm="0">
                                          <p:val>
                                            <p:fltVal val="0"/>
                                          </p:val>
                                        </p:tav>
                                        <p:tav tm="100000">
                                          <p:val>
                                            <p:strVal val="#ppt_h"/>
                                          </p:val>
                                        </p:tav>
                                      </p:tavLst>
                                    </p:anim>
                                  </p:childTnLst>
                                </p:cTn>
                              </p:par>
                              <p:par>
                                <p:cTn id="44" presetID="23" presetClass="entr" presetSubtype="16" fill="hold" grpId="0" nodeType="withEffect">
                                  <p:stCondLst>
                                    <p:cond delay="0"/>
                                  </p:stCondLst>
                                  <p:childTnLst>
                                    <p:set>
                                      <p:cBhvr>
                                        <p:cTn id="45" dur="1" fill="hold">
                                          <p:stCondLst>
                                            <p:cond delay="0"/>
                                          </p:stCondLst>
                                        </p:cTn>
                                        <p:tgtEl>
                                          <p:spTgt spid="140301"/>
                                        </p:tgtEl>
                                        <p:attrNameLst>
                                          <p:attrName>style.visibility</p:attrName>
                                        </p:attrNameLst>
                                      </p:cBhvr>
                                      <p:to>
                                        <p:strVal val="visible"/>
                                      </p:to>
                                    </p:set>
                                    <p:anim calcmode="lin" valueType="num">
                                      <p:cBhvr>
                                        <p:cTn id="46" dur="500" fill="hold"/>
                                        <p:tgtEl>
                                          <p:spTgt spid="140301"/>
                                        </p:tgtEl>
                                        <p:attrNameLst>
                                          <p:attrName>ppt_w</p:attrName>
                                        </p:attrNameLst>
                                      </p:cBhvr>
                                      <p:tavLst>
                                        <p:tav tm="0">
                                          <p:val>
                                            <p:fltVal val="0"/>
                                          </p:val>
                                        </p:tav>
                                        <p:tav tm="100000">
                                          <p:val>
                                            <p:strVal val="#ppt_w"/>
                                          </p:val>
                                        </p:tav>
                                      </p:tavLst>
                                    </p:anim>
                                    <p:anim calcmode="lin" valueType="num">
                                      <p:cBhvr>
                                        <p:cTn id="47" dur="500" fill="hold"/>
                                        <p:tgtEl>
                                          <p:spTgt spid="140301"/>
                                        </p:tgtEl>
                                        <p:attrNameLst>
                                          <p:attrName>ppt_h</p:attrName>
                                        </p:attrNameLst>
                                      </p:cBhvr>
                                      <p:tavLst>
                                        <p:tav tm="0">
                                          <p:val>
                                            <p:fltVal val="0"/>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0" presetClass="path" presetSubtype="0" accel="50000" fill="hold" nodeType="clickEffect">
                                  <p:stCondLst>
                                    <p:cond delay="0"/>
                                  </p:stCondLst>
                                  <p:childTnLst>
                                    <p:animMotion origin="layout" path="M -1.38889E-6 3.33333E-6 C 0.03212 0.01435 0.06441 0.0287 0.09063 0.025 C 0.11684 0.02129 0.13959 -0.03866 0.15782 -0.02292 C 0.17604 -0.00718 0.18802 0.05578 0.2 0.11875 " pathEditMode="relative" ptsTypes="aaaA">
                                      <p:cBhvr>
                                        <p:cTn id="51" dur="1000" fill="hold"/>
                                        <p:tgtEl>
                                          <p:spTgt spid="140342"/>
                                        </p:tgtEl>
                                        <p:attrNameLst>
                                          <p:attrName>ppt_x</p:attrName>
                                          <p:attrName>ppt_y</p:attrName>
                                        </p:attrNameLst>
                                      </p:cBhvr>
                                    </p:animMotion>
                                  </p:childTnLst>
                                </p:cTn>
                              </p:par>
                              <p:par>
                                <p:cTn id="52" presetID="0" presetClass="path" presetSubtype="0" accel="50000" fill="hold" nodeType="withEffect">
                                  <p:stCondLst>
                                    <p:cond delay="0"/>
                                  </p:stCondLst>
                                  <p:childTnLst>
                                    <p:animMotion origin="layout" path="M -1.66667E-6 -2.59259E-6 C 0.01875 -0.07616 0.03767 -0.15208 0.05156 -0.1625 C 0.06545 -0.17292 0.05503 -0.08426 0.08281 -0.0625 C 0.11059 -0.04074 0.20781 -0.04653 0.21875 -0.03125 C 0.22969 -0.01597 0.18906 0.00648 0.14844 0.02917 " pathEditMode="relative" ptsTypes="aaaaA">
                                      <p:cBhvr>
                                        <p:cTn id="53" dur="1000" fill="hold"/>
                                        <p:tgtEl>
                                          <p:spTgt spid="140336"/>
                                        </p:tgtEl>
                                        <p:attrNameLst>
                                          <p:attrName>ppt_x</p:attrName>
                                          <p:attrName>ppt_y</p:attrName>
                                        </p:attrNameLst>
                                      </p:cBhvr>
                                    </p:animMotion>
                                  </p:childTnLst>
                                </p:cTn>
                              </p:par>
                              <p:par>
                                <p:cTn id="54" presetID="0" presetClass="path" presetSubtype="0" accel="50000" fill="hold" nodeType="withEffect">
                                  <p:stCondLst>
                                    <p:cond delay="0"/>
                                  </p:stCondLst>
                                  <p:childTnLst>
                                    <p:animMotion origin="layout" path="M -3.88889E-6 1.11111E-6 C -0.01094 0.02917 -0.02187 0.05833 -0.03906 0.06667 C -0.05625 0.075 -0.09253 0.05278 -0.10312 0.05 " pathEditMode="relative" ptsTypes="aaA">
                                      <p:cBhvr>
                                        <p:cTn id="55" dur="1000" fill="hold"/>
                                        <p:tgtEl>
                                          <p:spTgt spid="140339"/>
                                        </p:tgtEl>
                                        <p:attrNameLst>
                                          <p:attrName>ppt_x</p:attrName>
                                          <p:attrName>ppt_y</p:attrName>
                                        </p:attrNameLst>
                                      </p:cBhvr>
                                    </p:animMotion>
                                  </p:childTnLst>
                                </p:cTn>
                              </p:par>
                              <p:par>
                                <p:cTn id="56" presetID="0" presetClass="path" presetSubtype="0" accel="50000" fill="hold" nodeType="withEffect">
                                  <p:stCondLst>
                                    <p:cond delay="0"/>
                                  </p:stCondLst>
                                  <p:childTnLst>
                                    <p:animMotion origin="layout" path="M -1.38889E-6 5.55556E-6 C -0.02292 0.00255 -0.04566 0.0051 -0.05469 -0.00833 C -0.06372 -0.02175 -0.03038 -0.0736 -0.05469 -0.08124 C -0.079 -0.08888 -0.1974 -0.0956 -0.2 -0.05416 C -0.20261 -0.01272 -0.09202 0.12987 -0.07031 0.16667 " pathEditMode="relative" ptsTypes="aaaaA">
                                      <p:cBhvr>
                                        <p:cTn id="57" dur="1000" fill="hold"/>
                                        <p:tgtEl>
                                          <p:spTgt spid="140327"/>
                                        </p:tgtEl>
                                        <p:attrNameLst>
                                          <p:attrName>ppt_x</p:attrName>
                                          <p:attrName>ppt_y</p:attrName>
                                        </p:attrNameLst>
                                      </p:cBhvr>
                                    </p:animMotion>
                                  </p:childTnLst>
                                </p:cTn>
                              </p:par>
                              <p:par>
                                <p:cTn id="58" presetID="0" presetClass="path" presetSubtype="0" accel="50000" fill="hold" nodeType="withEffect">
                                  <p:stCondLst>
                                    <p:cond delay="0"/>
                                  </p:stCondLst>
                                  <p:childTnLst>
                                    <p:animMotion origin="layout" path="M -1.11111E-6 3.7037E-6 C 0.04774 -0.03033 0.09549 -0.06065 0.08438 -0.01875 C 0.07326 0.02314 -0.04184 0.20694 -0.06719 0.25208 " pathEditMode="relative" ptsTypes="aaA">
                                      <p:cBhvr>
                                        <p:cTn id="59" dur="1000" fill="hold"/>
                                        <p:tgtEl>
                                          <p:spTgt spid="140333"/>
                                        </p:tgtEl>
                                        <p:attrNameLst>
                                          <p:attrName>ppt_x</p:attrName>
                                          <p:attrName>ppt_y</p:attrName>
                                        </p:attrNameLst>
                                      </p:cBhvr>
                                    </p:animMotion>
                                  </p:childTnLst>
                                </p:cTn>
                              </p:par>
                              <p:par>
                                <p:cTn id="60" presetID="0" presetClass="path" presetSubtype="0" accel="50000" fill="hold" nodeType="withEffect">
                                  <p:stCondLst>
                                    <p:cond delay="0"/>
                                  </p:stCondLst>
                                  <p:childTnLst>
                                    <p:animMotion origin="layout" path="M 5.55556E-7 -1.85185E-6 C -0.04496 0.06319 -0.08976 0.12639 -0.07812 0.16667 C -0.06649 0.20694 0.00156 0.22431 0.06979 0.24167 " pathEditMode="relative" ptsTypes="aaA">
                                      <p:cBhvr>
                                        <p:cTn id="61" dur="1000" fill="hold"/>
                                        <p:tgtEl>
                                          <p:spTgt spid="140330"/>
                                        </p:tgtEl>
                                        <p:attrNameLst>
                                          <p:attrName>ppt_x</p:attrName>
                                          <p:attrName>ppt_y</p:attrName>
                                        </p:attrNameLst>
                                      </p:cBhvr>
                                    </p:animMotion>
                                  </p:childTnLst>
                                </p:cTn>
                              </p:par>
                              <p:par>
                                <p:cTn id="62" presetID="0" presetClass="path" presetSubtype="0" accel="50000" fill="hold" nodeType="withEffect">
                                  <p:stCondLst>
                                    <p:cond delay="0"/>
                                  </p:stCondLst>
                                  <p:childTnLst>
                                    <p:animMotion origin="layout" path="M 9.72222E-6 -3.33333E-6 C -0.01163 -0.00208 -0.02673 -0.03866 -0.02552 -0.04583 C -0.0243 -0.05301 0.00035 -0.04838 0.00712 -0.04375 C 0.01389 -0.03912 0.00886 -0.01968 0.01511 -0.01805 C 0.02136 -0.01643 0.04688 -0.03611 0.04428 -0.03333 C 0.04167 -0.03055 0.01164 0.00208 9.72222E-6 -3.33333E-6 Z " pathEditMode="relative" ptsTypes="aaaaaa">
                                      <p:cBhvr>
                                        <p:cTn id="63" dur="1000" fill="hold"/>
                                        <p:tgtEl>
                                          <p:spTgt spid="140302"/>
                                        </p:tgtEl>
                                        <p:attrNameLst>
                                          <p:attrName>ppt_x</p:attrName>
                                          <p:attrName>ppt_y</p:attrName>
                                        </p:attrNameLst>
                                      </p:cBhvr>
                                    </p:animMotion>
                                  </p:childTnLst>
                                </p:cTn>
                              </p:par>
                              <p:par>
                                <p:cTn id="64" presetID="0" presetClass="path" presetSubtype="0" accel="50000" fill="hold" nodeType="withEffect">
                                  <p:stCondLst>
                                    <p:cond delay="0"/>
                                  </p:stCondLst>
                                  <p:childTnLst>
                                    <p:animMotion origin="layout" path="M -6.38889E-6 -2.22222E-6 C 0.00277 -0.02037 0.00555 -0.04051 -0.00209 -0.04236 C -0.00973 -0.04421 -0.03803 -0.01111 -0.04584 -0.01064 C -0.05365 -0.01018 -0.04879 -0.03426 -0.04948 -0.03889 " pathEditMode="relative" ptsTypes="aaaA">
                                      <p:cBhvr>
                                        <p:cTn id="65" dur="1000" fill="hold"/>
                                        <p:tgtEl>
                                          <p:spTgt spid="140312"/>
                                        </p:tgtEl>
                                        <p:attrNameLst>
                                          <p:attrName>ppt_x</p:attrName>
                                          <p:attrName>ppt_y</p:attrName>
                                        </p:attrNameLst>
                                      </p:cBhvr>
                                    </p:animMotion>
                                  </p:childTnLst>
                                </p:cTn>
                              </p:par>
                            </p:childTnLst>
                          </p:cTn>
                        </p:par>
                        <p:par>
                          <p:cTn id="66" fill="hold" nodeType="afterGroup">
                            <p:stCondLst>
                              <p:cond delay="1000"/>
                            </p:stCondLst>
                            <p:childTnLst>
                              <p:par>
                                <p:cTn id="67" presetID="1" presetClass="exit" presetSubtype="0" fill="hold" nodeType="afterEffect">
                                  <p:stCondLst>
                                    <p:cond delay="0"/>
                                  </p:stCondLst>
                                  <p:childTnLst>
                                    <p:set>
                                      <p:cBhvr>
                                        <p:cTn id="68" dur="1" fill="hold">
                                          <p:stCondLst>
                                            <p:cond delay="0"/>
                                          </p:stCondLst>
                                        </p:cTn>
                                        <p:tgtEl>
                                          <p:spTgt spid="140302"/>
                                        </p:tgtEl>
                                        <p:attrNameLst>
                                          <p:attrName>style.visibility</p:attrName>
                                        </p:attrNameLst>
                                      </p:cBhvr>
                                      <p:to>
                                        <p:strVal val="hidden"/>
                                      </p:to>
                                    </p:set>
                                  </p:childTnLst>
                                </p:cTn>
                              </p:par>
                              <p:par>
                                <p:cTn id="69" presetID="1" presetClass="exit" presetSubtype="0" fill="hold" nodeType="withEffect">
                                  <p:stCondLst>
                                    <p:cond delay="0"/>
                                  </p:stCondLst>
                                  <p:childTnLst>
                                    <p:set>
                                      <p:cBhvr>
                                        <p:cTn id="70" dur="1" fill="hold">
                                          <p:stCondLst>
                                            <p:cond delay="0"/>
                                          </p:stCondLst>
                                        </p:cTn>
                                        <p:tgtEl>
                                          <p:spTgt spid="140312"/>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140327"/>
                                        </p:tgtEl>
                                        <p:attrNameLst>
                                          <p:attrName>style.visibility</p:attrName>
                                        </p:attrNameLst>
                                      </p:cBhvr>
                                      <p:to>
                                        <p:strVal val="hidden"/>
                                      </p:to>
                                    </p:set>
                                  </p:childTnLst>
                                </p:cTn>
                              </p:par>
                              <p:par>
                                <p:cTn id="73" presetID="1" presetClass="exit" presetSubtype="0" fill="hold" nodeType="withEffect">
                                  <p:stCondLst>
                                    <p:cond delay="0"/>
                                  </p:stCondLst>
                                  <p:childTnLst>
                                    <p:set>
                                      <p:cBhvr>
                                        <p:cTn id="74" dur="1" fill="hold">
                                          <p:stCondLst>
                                            <p:cond delay="0"/>
                                          </p:stCondLst>
                                        </p:cTn>
                                        <p:tgtEl>
                                          <p:spTgt spid="140330"/>
                                        </p:tgtEl>
                                        <p:attrNameLst>
                                          <p:attrName>style.visibility</p:attrName>
                                        </p:attrNameLst>
                                      </p:cBhvr>
                                      <p:to>
                                        <p:strVal val="hidden"/>
                                      </p:to>
                                    </p:set>
                                  </p:childTnLst>
                                </p:cTn>
                              </p:par>
                              <p:par>
                                <p:cTn id="75" presetID="1" presetClass="exit" presetSubtype="0" fill="hold" nodeType="withEffect">
                                  <p:stCondLst>
                                    <p:cond delay="0"/>
                                  </p:stCondLst>
                                  <p:childTnLst>
                                    <p:set>
                                      <p:cBhvr>
                                        <p:cTn id="76" dur="1" fill="hold">
                                          <p:stCondLst>
                                            <p:cond delay="0"/>
                                          </p:stCondLst>
                                        </p:cTn>
                                        <p:tgtEl>
                                          <p:spTgt spid="140333"/>
                                        </p:tgtEl>
                                        <p:attrNameLst>
                                          <p:attrName>style.visibility</p:attrName>
                                        </p:attrNameLst>
                                      </p:cBhvr>
                                      <p:to>
                                        <p:strVal val="hidden"/>
                                      </p:to>
                                    </p:set>
                                  </p:childTnLst>
                                </p:cTn>
                              </p:par>
                              <p:par>
                                <p:cTn id="77" presetID="1" presetClass="exit" presetSubtype="0" fill="hold" nodeType="withEffect">
                                  <p:stCondLst>
                                    <p:cond delay="0"/>
                                  </p:stCondLst>
                                  <p:childTnLst>
                                    <p:set>
                                      <p:cBhvr>
                                        <p:cTn id="78" dur="1" fill="hold">
                                          <p:stCondLst>
                                            <p:cond delay="0"/>
                                          </p:stCondLst>
                                        </p:cTn>
                                        <p:tgtEl>
                                          <p:spTgt spid="140336"/>
                                        </p:tgtEl>
                                        <p:attrNameLst>
                                          <p:attrName>style.visibility</p:attrName>
                                        </p:attrNameLst>
                                      </p:cBhvr>
                                      <p:to>
                                        <p:strVal val="hidden"/>
                                      </p:to>
                                    </p:set>
                                  </p:childTnLst>
                                </p:cTn>
                              </p:par>
                              <p:par>
                                <p:cTn id="79" presetID="1" presetClass="exit" presetSubtype="0" fill="hold" nodeType="withEffect">
                                  <p:stCondLst>
                                    <p:cond delay="0"/>
                                  </p:stCondLst>
                                  <p:childTnLst>
                                    <p:set>
                                      <p:cBhvr>
                                        <p:cTn id="80" dur="1" fill="hold">
                                          <p:stCondLst>
                                            <p:cond delay="0"/>
                                          </p:stCondLst>
                                        </p:cTn>
                                        <p:tgtEl>
                                          <p:spTgt spid="140339"/>
                                        </p:tgtEl>
                                        <p:attrNameLst>
                                          <p:attrName>style.visibility</p:attrName>
                                        </p:attrNameLst>
                                      </p:cBhvr>
                                      <p:to>
                                        <p:strVal val="hidden"/>
                                      </p:to>
                                    </p:set>
                                  </p:childTnLst>
                                </p:cTn>
                              </p:par>
                              <p:par>
                                <p:cTn id="81" presetID="1" presetClass="exit" presetSubtype="0" fill="hold" nodeType="withEffect">
                                  <p:stCondLst>
                                    <p:cond delay="0"/>
                                  </p:stCondLst>
                                  <p:childTnLst>
                                    <p:set>
                                      <p:cBhvr>
                                        <p:cTn id="82" dur="1" fill="hold">
                                          <p:stCondLst>
                                            <p:cond delay="0"/>
                                          </p:stCondLst>
                                        </p:cTn>
                                        <p:tgtEl>
                                          <p:spTgt spid="140342"/>
                                        </p:tgtEl>
                                        <p:attrNameLst>
                                          <p:attrName>style.visibility</p:attrName>
                                        </p:attrNameLst>
                                      </p:cBhvr>
                                      <p:to>
                                        <p:strVal val="hidden"/>
                                      </p:to>
                                    </p:set>
                                  </p:childTnLst>
                                </p:cTn>
                              </p:par>
                              <p:par>
                                <p:cTn id="83" presetID="53" presetClass="exit" presetSubtype="0" fill="hold" grpId="1" nodeType="withEffect">
                                  <p:stCondLst>
                                    <p:cond delay="0"/>
                                  </p:stCondLst>
                                  <p:childTnLst>
                                    <p:anim calcmode="lin" valueType="num">
                                      <p:cBhvr>
                                        <p:cTn id="84" dur="500"/>
                                        <p:tgtEl>
                                          <p:spTgt spid="140294"/>
                                        </p:tgtEl>
                                        <p:attrNameLst>
                                          <p:attrName>ppt_w</p:attrName>
                                        </p:attrNameLst>
                                      </p:cBhvr>
                                      <p:tavLst>
                                        <p:tav tm="0">
                                          <p:val>
                                            <p:strVal val="ppt_w"/>
                                          </p:val>
                                        </p:tav>
                                        <p:tav tm="100000">
                                          <p:val>
                                            <p:fltVal val="0"/>
                                          </p:val>
                                        </p:tav>
                                      </p:tavLst>
                                    </p:anim>
                                    <p:anim calcmode="lin" valueType="num">
                                      <p:cBhvr>
                                        <p:cTn id="85" dur="500"/>
                                        <p:tgtEl>
                                          <p:spTgt spid="140294"/>
                                        </p:tgtEl>
                                        <p:attrNameLst>
                                          <p:attrName>ppt_h</p:attrName>
                                        </p:attrNameLst>
                                      </p:cBhvr>
                                      <p:tavLst>
                                        <p:tav tm="0">
                                          <p:val>
                                            <p:strVal val="ppt_h"/>
                                          </p:val>
                                        </p:tav>
                                        <p:tav tm="100000">
                                          <p:val>
                                            <p:fltVal val="0"/>
                                          </p:val>
                                        </p:tav>
                                      </p:tavLst>
                                    </p:anim>
                                    <p:animEffect transition="out" filter="fade">
                                      <p:cBhvr>
                                        <p:cTn id="86" dur="500"/>
                                        <p:tgtEl>
                                          <p:spTgt spid="140294"/>
                                        </p:tgtEl>
                                      </p:cBhvr>
                                    </p:animEffect>
                                    <p:set>
                                      <p:cBhvr>
                                        <p:cTn id="87" dur="1" fill="hold">
                                          <p:stCondLst>
                                            <p:cond delay="499"/>
                                          </p:stCondLst>
                                        </p:cTn>
                                        <p:tgtEl>
                                          <p:spTgt spid="140294"/>
                                        </p:tgtEl>
                                        <p:attrNameLst>
                                          <p:attrName>style.visibility</p:attrName>
                                        </p:attrNameLst>
                                      </p:cBhvr>
                                      <p:to>
                                        <p:strVal val="hidden"/>
                                      </p:to>
                                    </p:set>
                                  </p:childTnLst>
                                </p:cTn>
                              </p:par>
                              <p:par>
                                <p:cTn id="88" presetID="53" presetClass="exit" presetSubtype="0" fill="hold" grpId="1" nodeType="withEffect">
                                  <p:stCondLst>
                                    <p:cond delay="0"/>
                                  </p:stCondLst>
                                  <p:childTnLst>
                                    <p:anim calcmode="lin" valueType="num">
                                      <p:cBhvr>
                                        <p:cTn id="89" dur="500"/>
                                        <p:tgtEl>
                                          <p:spTgt spid="140301"/>
                                        </p:tgtEl>
                                        <p:attrNameLst>
                                          <p:attrName>ppt_w</p:attrName>
                                        </p:attrNameLst>
                                      </p:cBhvr>
                                      <p:tavLst>
                                        <p:tav tm="0">
                                          <p:val>
                                            <p:strVal val="ppt_w"/>
                                          </p:val>
                                        </p:tav>
                                        <p:tav tm="100000">
                                          <p:val>
                                            <p:fltVal val="0"/>
                                          </p:val>
                                        </p:tav>
                                      </p:tavLst>
                                    </p:anim>
                                    <p:anim calcmode="lin" valueType="num">
                                      <p:cBhvr>
                                        <p:cTn id="90" dur="500"/>
                                        <p:tgtEl>
                                          <p:spTgt spid="140301"/>
                                        </p:tgtEl>
                                        <p:attrNameLst>
                                          <p:attrName>ppt_h</p:attrName>
                                        </p:attrNameLst>
                                      </p:cBhvr>
                                      <p:tavLst>
                                        <p:tav tm="0">
                                          <p:val>
                                            <p:strVal val="ppt_h"/>
                                          </p:val>
                                        </p:tav>
                                        <p:tav tm="100000">
                                          <p:val>
                                            <p:fltVal val="0"/>
                                          </p:val>
                                        </p:tav>
                                      </p:tavLst>
                                    </p:anim>
                                    <p:animEffect transition="out" filter="fade">
                                      <p:cBhvr>
                                        <p:cTn id="91" dur="500"/>
                                        <p:tgtEl>
                                          <p:spTgt spid="140301"/>
                                        </p:tgtEl>
                                      </p:cBhvr>
                                    </p:animEffect>
                                    <p:set>
                                      <p:cBhvr>
                                        <p:cTn id="92" dur="1" fill="hold">
                                          <p:stCondLst>
                                            <p:cond delay="499"/>
                                          </p:stCondLst>
                                        </p:cTn>
                                        <p:tgtEl>
                                          <p:spTgt spid="140301"/>
                                        </p:tgtEl>
                                        <p:attrNameLst>
                                          <p:attrName>style.visibility</p:attrName>
                                        </p:attrNameLst>
                                      </p:cBhvr>
                                      <p:to>
                                        <p:strVal val="hidden"/>
                                      </p:to>
                                    </p:set>
                                  </p:childTnLst>
                                </p:cTn>
                              </p:par>
                              <p:par>
                                <p:cTn id="93" presetID="1" presetClass="entr" presetSubtype="0" fill="hold" nodeType="withEffect">
                                  <p:stCondLst>
                                    <p:cond delay="0"/>
                                  </p:stCondLst>
                                  <p:childTnLst>
                                    <p:set>
                                      <p:cBhvr>
                                        <p:cTn id="94" dur="1" fill="hold">
                                          <p:stCondLst>
                                            <p:cond delay="0"/>
                                          </p:stCondLst>
                                        </p:cTn>
                                        <p:tgtEl>
                                          <p:spTgt spid="14034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140350"/>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140354"/>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40358"/>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40362"/>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4036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40370"/>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40374"/>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40378"/>
                                        </p:tgtEl>
                                        <p:attrNameLst>
                                          <p:attrName>style.visibility</p:attrName>
                                        </p:attrNameLst>
                                      </p:cBhvr>
                                      <p:to>
                                        <p:strVal val="visible"/>
                                      </p:to>
                                    </p:set>
                                  </p:childTnLst>
                                </p:cTn>
                              </p:par>
                              <p:par>
                                <p:cTn id="111" presetID="1" presetClass="entr" presetSubtype="0" fill="hold" nodeType="withEffect">
                                  <p:stCondLst>
                                    <p:cond delay="0"/>
                                  </p:stCondLst>
                                  <p:childTnLst>
                                    <p:set>
                                      <p:cBhvr>
                                        <p:cTn id="112" dur="1" fill="hold">
                                          <p:stCondLst>
                                            <p:cond delay="0"/>
                                          </p:stCondLst>
                                        </p:cTn>
                                        <p:tgtEl>
                                          <p:spTgt spid="140382"/>
                                        </p:tgtEl>
                                        <p:attrNameLst>
                                          <p:attrName>style.visibility</p:attrName>
                                        </p:attrNameLst>
                                      </p:cBhvr>
                                      <p:to>
                                        <p:strVal val="visible"/>
                                      </p:to>
                                    </p:set>
                                  </p:childTnLst>
                                </p:cTn>
                              </p:par>
                              <p:par>
                                <p:cTn id="113" presetID="0" presetClass="path" presetSubtype="0" accel="50000" decel="50000" fill="hold" nodeType="withEffect">
                                  <p:stCondLst>
                                    <p:cond delay="0"/>
                                  </p:stCondLst>
                                  <p:childTnLst>
                                    <p:animMotion origin="layout" path="M 3.61111E-6 2.96296E-6 C 0.02708 0.01875 0.05434 0.03773 0.075 0.02592 C 0.09566 0.01412 0.12413 -0.04514 0.12361 -0.07037 C 0.12309 -0.0956 0.06753 -0.11227 0.07153 -0.12593 C 0.07552 -0.13958 0.11128 -0.1463 0.14722 -0.15278 " pathEditMode="relative" ptsTypes="aaaaA">
                                      <p:cBhvr>
                                        <p:cTn id="114" dur="1000" fill="hold"/>
                                        <p:tgtEl>
                                          <p:spTgt spid="140382"/>
                                        </p:tgtEl>
                                        <p:attrNameLst>
                                          <p:attrName>ppt_x</p:attrName>
                                          <p:attrName>ppt_y</p:attrName>
                                        </p:attrNameLst>
                                      </p:cBhvr>
                                    </p:animMotion>
                                  </p:childTnLst>
                                </p:cTn>
                              </p:par>
                              <p:par>
                                <p:cTn id="115" presetID="0" presetClass="path" presetSubtype="0" accel="50000" decel="50000" fill="hold" nodeType="withEffect">
                                  <p:stCondLst>
                                    <p:cond delay="0"/>
                                  </p:stCondLst>
                                  <p:childTnLst>
                                    <p:animMotion origin="layout" path="M 2.77778E-7 -1.11111E-6 C 0.00452 -0.0294 0.0092 -0.0588 0.02292 -0.06852 C 0.03664 -0.07824 0.05834 -0.05208 0.08264 -0.05833 C 0.10695 -0.06458 0.13785 -0.08565 0.16875 -0.10648 " pathEditMode="relative" ptsTypes="aaaA">
                                      <p:cBhvr>
                                        <p:cTn id="116" dur="1000" fill="hold"/>
                                        <p:tgtEl>
                                          <p:spTgt spid="140358"/>
                                        </p:tgtEl>
                                        <p:attrNameLst>
                                          <p:attrName>ppt_x</p:attrName>
                                          <p:attrName>ppt_y</p:attrName>
                                        </p:attrNameLst>
                                      </p:cBhvr>
                                    </p:animMotion>
                                  </p:childTnLst>
                                </p:cTn>
                              </p:par>
                              <p:par>
                                <p:cTn id="117" presetID="0" presetClass="path" presetSubtype="0" accel="50000" decel="50000" fill="hold" nodeType="withEffect">
                                  <p:stCondLst>
                                    <p:cond delay="0"/>
                                  </p:stCondLst>
                                  <p:childTnLst>
                                    <p:animMotion origin="layout" path="M -5.27778E-6 -3.33333E-6 C 0.0526 -0.00046 0.1052 -0.00093 0.08749 -0.04445 C 0.06978 -0.08796 -0.01824 -0.17454 -0.10626 -0.26111 " pathEditMode="relative" ptsTypes="aaA">
                                      <p:cBhvr>
                                        <p:cTn id="118" dur="1000" fill="hold"/>
                                        <p:tgtEl>
                                          <p:spTgt spid="140374"/>
                                        </p:tgtEl>
                                        <p:attrNameLst>
                                          <p:attrName>ppt_x</p:attrName>
                                          <p:attrName>ppt_y</p:attrName>
                                        </p:attrNameLst>
                                      </p:cBhvr>
                                    </p:animMotion>
                                  </p:childTnLst>
                                </p:cTn>
                              </p:par>
                              <p:par>
                                <p:cTn id="119" presetID="0" presetClass="path" presetSubtype="0" accel="50000" decel="50000" fill="hold" nodeType="withEffect">
                                  <p:stCondLst>
                                    <p:cond delay="0"/>
                                  </p:stCondLst>
                                  <p:childTnLst>
                                    <p:animMotion origin="layout" path="M -1.11111E-6 3.7037E-7 C 0.03142 -0.03865 0.06302 -0.07731 0.04375 -0.1 C 0.02448 -0.12268 -0.04548 -0.12939 -0.11528 -0.13611 " pathEditMode="relative" ptsTypes="aaA">
                                      <p:cBhvr>
                                        <p:cTn id="120" dur="1000" fill="hold"/>
                                        <p:tgtEl>
                                          <p:spTgt spid="140366"/>
                                        </p:tgtEl>
                                        <p:attrNameLst>
                                          <p:attrName>ppt_x</p:attrName>
                                          <p:attrName>ppt_y</p:attrName>
                                        </p:attrNameLst>
                                      </p:cBhvr>
                                    </p:animMotion>
                                  </p:childTnLst>
                                </p:cTn>
                              </p:par>
                              <p:par>
                                <p:cTn id="121" presetID="0" presetClass="path" presetSubtype="0" accel="50000" decel="50000" fill="hold" nodeType="withEffect">
                                  <p:stCondLst>
                                    <p:cond delay="0"/>
                                  </p:stCondLst>
                                  <p:childTnLst>
                                    <p:animMotion origin="layout" path="M -4.44444E-6 3.7037E-7 C -0.04826 0.03102 -0.09653 0.06227 -0.11597 0.02963 C -0.13541 -0.00301 -0.12604 -0.09931 -0.11666 -0.19537 " pathEditMode="relative" ptsTypes="aaA">
                                      <p:cBhvr>
                                        <p:cTn id="122" dur="1000" fill="hold"/>
                                        <p:tgtEl>
                                          <p:spTgt spid="140346"/>
                                        </p:tgtEl>
                                        <p:attrNameLst>
                                          <p:attrName>ppt_x</p:attrName>
                                          <p:attrName>ppt_y</p:attrName>
                                        </p:attrNameLst>
                                      </p:cBhvr>
                                    </p:animMotion>
                                  </p:childTnLst>
                                </p:cTn>
                              </p:par>
                              <p:par>
                                <p:cTn id="123" presetID="0" presetClass="path" presetSubtype="0" accel="50000" decel="50000" fill="hold" nodeType="withEffect">
                                  <p:stCondLst>
                                    <p:cond delay="0"/>
                                  </p:stCondLst>
                                  <p:childTnLst>
                                    <p:animMotion origin="layout" path="M 4.72222E-6 1.85185E-6 C -0.01372 0.00787 -0.079 0.06481 -0.08247 0.04699 C -0.08594 0.02916 0.00538 -0.07477 -0.02084 -0.10741 C -0.04705 -0.14005 -0.14184 -0.14607 -0.23959 -0.14815 " pathEditMode="relative" rAng="0" ptsTypes="aaaa">
                                      <p:cBhvr>
                                        <p:cTn id="124" dur="1000" fill="hold"/>
                                        <p:tgtEl>
                                          <p:spTgt spid="140362"/>
                                        </p:tgtEl>
                                        <p:attrNameLst>
                                          <p:attrName>ppt_x</p:attrName>
                                          <p:attrName>ppt_y</p:attrName>
                                        </p:attrNameLst>
                                      </p:cBhvr>
                                      <p:rCtr x="-11719" y="-4167"/>
                                    </p:animMotion>
                                  </p:childTnLst>
                                </p:cTn>
                              </p:par>
                              <p:par>
                                <p:cTn id="125" presetID="0" presetClass="path" presetSubtype="0" accel="50000" decel="50000" fill="hold" nodeType="withEffect">
                                  <p:stCondLst>
                                    <p:cond delay="0"/>
                                  </p:stCondLst>
                                  <p:childTnLst>
                                    <p:animMotion origin="layout" path="M 2.77778E-7 -4.81481E-6 C 0.04132 -0.03241 0.08281 -0.06481 0.08056 -0.08704 C 0.0783 -0.10926 0.00174 -0.12569 -0.01389 -0.13333 " pathEditMode="relative" ptsTypes="aaA">
                                      <p:cBhvr>
                                        <p:cTn id="126" dur="1000" fill="hold"/>
                                        <p:tgtEl>
                                          <p:spTgt spid="140350"/>
                                        </p:tgtEl>
                                        <p:attrNameLst>
                                          <p:attrName>ppt_x</p:attrName>
                                          <p:attrName>ppt_y</p:attrName>
                                        </p:attrNameLst>
                                      </p:cBhvr>
                                    </p:animMotion>
                                  </p:childTnLst>
                                </p:cTn>
                              </p:par>
                              <p:par>
                                <p:cTn id="127" presetID="0" presetClass="path" presetSubtype="0" accel="50000" decel="50000" fill="hold" nodeType="withEffect">
                                  <p:stCondLst>
                                    <p:cond delay="0"/>
                                  </p:stCondLst>
                                  <p:childTnLst>
                                    <p:animMotion origin="layout" path="M -5.E-6 3.33333E-6 C -0.07692 0.01342 -0.15383 0.02708 -0.1889 0.01389 C -0.22397 0.00069 -0.2172 -0.03959 -0.21042 -0.07963 " pathEditMode="relative" ptsTypes="aaA">
                                      <p:cBhvr>
                                        <p:cTn id="128" dur="1000" fill="hold"/>
                                        <p:tgtEl>
                                          <p:spTgt spid="140378"/>
                                        </p:tgtEl>
                                        <p:attrNameLst>
                                          <p:attrName>ppt_x</p:attrName>
                                          <p:attrName>ppt_y</p:attrName>
                                        </p:attrNameLst>
                                      </p:cBhvr>
                                    </p:animMotion>
                                  </p:childTnLst>
                                </p:cTn>
                              </p:par>
                              <p:par>
                                <p:cTn id="129" presetID="0" presetClass="path" presetSubtype="0" accel="50000" decel="50000" fill="hold" nodeType="withEffect">
                                  <p:stCondLst>
                                    <p:cond delay="0"/>
                                  </p:stCondLst>
                                  <p:childTnLst>
                                    <p:animMotion origin="layout" path="M 3.33333E-6 -8.67362E-19 C 0.0276 -0.0544 0.05521 -0.10856 0.04791 -0.13981 C 0.04062 -0.17106 -0.05469 -0.1706 -0.04375 -0.18796 C -0.03282 -0.20532 0.0401 -0.225 0.11319 -0.24444 " pathEditMode="relative" ptsTypes="aaaA">
                                      <p:cBhvr>
                                        <p:cTn id="130" dur="1000" fill="hold"/>
                                        <p:tgtEl>
                                          <p:spTgt spid="140354"/>
                                        </p:tgtEl>
                                        <p:attrNameLst>
                                          <p:attrName>ppt_x</p:attrName>
                                          <p:attrName>ppt_y</p:attrName>
                                        </p:attrNameLst>
                                      </p:cBhvr>
                                    </p:animMotion>
                                  </p:childTnLst>
                                </p:cTn>
                              </p:par>
                              <p:par>
                                <p:cTn id="131" presetID="0" presetClass="path" presetSubtype="0" accel="50000" decel="50000" fill="hold" nodeType="withEffect">
                                  <p:stCondLst>
                                    <p:cond delay="0"/>
                                  </p:stCondLst>
                                  <p:childTnLst>
                                    <p:animMotion origin="layout" path="M 2.5E-6 -3.33333E-6 C -0.03976 0.03774 -0.07934 0.0757 -0.0757 0.0963 C -0.07205 0.1169 -0.02535 0.11991 0.02152 0.12315 " pathEditMode="relative" ptsTypes="aaA">
                                      <p:cBhvr>
                                        <p:cTn id="132" dur="1000" fill="hold"/>
                                        <p:tgtEl>
                                          <p:spTgt spid="140370"/>
                                        </p:tgtEl>
                                        <p:attrNameLst>
                                          <p:attrName>ppt_x</p:attrName>
                                          <p:attrName>ppt_y</p:attrName>
                                        </p:attrNameLst>
                                      </p:cBhvr>
                                    </p:animMotion>
                                  </p:childTnLst>
                                </p:cTn>
                              </p:par>
                              <p:par>
                                <p:cTn id="133" presetID="23" presetClass="entr" presetSubtype="16" fill="hold" grpId="0" nodeType="withEffect">
                                  <p:stCondLst>
                                    <p:cond delay="0"/>
                                  </p:stCondLst>
                                  <p:childTnLst>
                                    <p:set>
                                      <p:cBhvr>
                                        <p:cTn id="134" dur="1" fill="hold">
                                          <p:stCondLst>
                                            <p:cond delay="0"/>
                                          </p:stCondLst>
                                        </p:cTn>
                                        <p:tgtEl>
                                          <p:spTgt spid="140345"/>
                                        </p:tgtEl>
                                        <p:attrNameLst>
                                          <p:attrName>style.visibility</p:attrName>
                                        </p:attrNameLst>
                                      </p:cBhvr>
                                      <p:to>
                                        <p:strVal val="visible"/>
                                      </p:to>
                                    </p:set>
                                    <p:anim calcmode="lin" valueType="num">
                                      <p:cBhvr>
                                        <p:cTn id="135" dur="500" fill="hold"/>
                                        <p:tgtEl>
                                          <p:spTgt spid="140345"/>
                                        </p:tgtEl>
                                        <p:attrNameLst>
                                          <p:attrName>ppt_w</p:attrName>
                                        </p:attrNameLst>
                                      </p:cBhvr>
                                      <p:tavLst>
                                        <p:tav tm="0">
                                          <p:val>
                                            <p:fltVal val="0"/>
                                          </p:val>
                                        </p:tav>
                                        <p:tav tm="100000">
                                          <p:val>
                                            <p:strVal val="#ppt_w"/>
                                          </p:val>
                                        </p:tav>
                                      </p:tavLst>
                                    </p:anim>
                                    <p:anim calcmode="lin" valueType="num">
                                      <p:cBhvr>
                                        <p:cTn id="136" dur="500" fill="hold"/>
                                        <p:tgtEl>
                                          <p:spTgt spid="140345"/>
                                        </p:tgtEl>
                                        <p:attrNameLst>
                                          <p:attrName>ppt_h</p:attrName>
                                        </p:attrNameLst>
                                      </p:cBhvr>
                                      <p:tavLst>
                                        <p:tav tm="0">
                                          <p:val>
                                            <p:fltVal val="0"/>
                                          </p:val>
                                        </p:tav>
                                        <p:tav tm="100000">
                                          <p:val>
                                            <p:strVal val="#ppt_h"/>
                                          </p:val>
                                        </p:tav>
                                      </p:tavLst>
                                    </p:anim>
                                  </p:childTnLst>
                                </p:cTn>
                              </p:par>
                              <p:par>
                                <p:cTn id="137" presetID="23" presetClass="entr" presetSubtype="16" fill="hold" grpId="0" nodeType="withEffect">
                                  <p:stCondLst>
                                    <p:cond delay="0"/>
                                  </p:stCondLst>
                                  <p:childTnLst>
                                    <p:set>
                                      <p:cBhvr>
                                        <p:cTn id="138" dur="1" fill="hold">
                                          <p:stCondLst>
                                            <p:cond delay="0"/>
                                          </p:stCondLst>
                                        </p:cTn>
                                        <p:tgtEl>
                                          <p:spTgt spid="140386"/>
                                        </p:tgtEl>
                                        <p:attrNameLst>
                                          <p:attrName>style.visibility</p:attrName>
                                        </p:attrNameLst>
                                      </p:cBhvr>
                                      <p:to>
                                        <p:strVal val="visible"/>
                                      </p:to>
                                    </p:set>
                                    <p:anim calcmode="lin" valueType="num">
                                      <p:cBhvr>
                                        <p:cTn id="139" dur="500" fill="hold"/>
                                        <p:tgtEl>
                                          <p:spTgt spid="140386"/>
                                        </p:tgtEl>
                                        <p:attrNameLst>
                                          <p:attrName>ppt_w</p:attrName>
                                        </p:attrNameLst>
                                      </p:cBhvr>
                                      <p:tavLst>
                                        <p:tav tm="0">
                                          <p:val>
                                            <p:fltVal val="0"/>
                                          </p:val>
                                        </p:tav>
                                        <p:tav tm="100000">
                                          <p:val>
                                            <p:strVal val="#ppt_w"/>
                                          </p:val>
                                        </p:tav>
                                      </p:tavLst>
                                    </p:anim>
                                    <p:anim calcmode="lin" valueType="num">
                                      <p:cBhvr>
                                        <p:cTn id="140" dur="500" fill="hold"/>
                                        <p:tgtEl>
                                          <p:spTgt spid="140386"/>
                                        </p:tgtEl>
                                        <p:attrNameLst>
                                          <p:attrName>ppt_h</p:attrName>
                                        </p:attrNameLst>
                                      </p:cBhvr>
                                      <p:tavLst>
                                        <p:tav tm="0">
                                          <p:val>
                                            <p:fltVal val="0"/>
                                          </p:val>
                                        </p:tav>
                                        <p:tav tm="100000">
                                          <p:val>
                                            <p:strVal val="#ppt_h"/>
                                          </p:val>
                                        </p:tav>
                                      </p:tavLst>
                                    </p:anim>
                                  </p:childTnLst>
                                </p:cTn>
                              </p:par>
                            </p:childTnLst>
                          </p:cTn>
                        </p:par>
                      </p:childTnLst>
                    </p:cTn>
                  </p:par>
                  <p:par>
                    <p:cTn id="141" fill="hold" nodeType="clickPar">
                      <p:stCondLst>
                        <p:cond delay="indefinite"/>
                      </p:stCondLst>
                      <p:childTnLst>
                        <p:par>
                          <p:cTn id="142" fill="hold" nodeType="withGroup">
                            <p:stCondLst>
                              <p:cond delay="0"/>
                            </p:stCondLst>
                            <p:childTnLst>
                              <p:par>
                                <p:cTn id="143" presetID="9" presetClass="exit" presetSubtype="0" fill="hold" grpId="1" nodeType="clickEffect">
                                  <p:stCondLst>
                                    <p:cond delay="0"/>
                                  </p:stCondLst>
                                  <p:childTnLst>
                                    <p:animEffect transition="out" filter="dissolve">
                                      <p:cBhvr>
                                        <p:cTn id="144" dur="500"/>
                                        <p:tgtEl>
                                          <p:spTgt spid="140300"/>
                                        </p:tgtEl>
                                      </p:cBhvr>
                                    </p:animEffect>
                                    <p:set>
                                      <p:cBhvr>
                                        <p:cTn id="145" dur="1" fill="hold">
                                          <p:stCondLst>
                                            <p:cond delay="499"/>
                                          </p:stCondLst>
                                        </p:cTn>
                                        <p:tgtEl>
                                          <p:spTgt spid="140300"/>
                                        </p:tgtEl>
                                        <p:attrNameLst>
                                          <p:attrName>style.visibility</p:attrName>
                                        </p:attrNameLst>
                                      </p:cBhvr>
                                      <p:to>
                                        <p:strVal val="hidden"/>
                                      </p:to>
                                    </p:set>
                                  </p:childTnLst>
                                </p:cTn>
                              </p:par>
                              <p:par>
                                <p:cTn id="146" presetID="9" presetClass="exit" presetSubtype="0" fill="hold" nodeType="withEffect">
                                  <p:stCondLst>
                                    <p:cond delay="0"/>
                                  </p:stCondLst>
                                  <p:childTnLst>
                                    <p:animEffect transition="out" filter="dissolve">
                                      <p:cBhvr>
                                        <p:cTn id="147" dur="500"/>
                                        <p:tgtEl>
                                          <p:spTgt spid="140322"/>
                                        </p:tgtEl>
                                      </p:cBhvr>
                                    </p:animEffect>
                                    <p:set>
                                      <p:cBhvr>
                                        <p:cTn id="148" dur="1" fill="hold">
                                          <p:stCondLst>
                                            <p:cond delay="499"/>
                                          </p:stCondLst>
                                        </p:cTn>
                                        <p:tgtEl>
                                          <p:spTgt spid="140322"/>
                                        </p:tgtEl>
                                        <p:attrNameLst>
                                          <p:attrName>style.visibility</p:attrName>
                                        </p:attrNameLst>
                                      </p:cBhvr>
                                      <p:to>
                                        <p:strVal val="hidden"/>
                                      </p:to>
                                    </p:set>
                                  </p:childTnLst>
                                </p:cTn>
                              </p:par>
                            </p:childTnLst>
                          </p:cTn>
                        </p:par>
                        <p:par>
                          <p:cTn id="149" fill="hold" nodeType="afterGroup">
                            <p:stCondLst>
                              <p:cond delay="500"/>
                            </p:stCondLst>
                            <p:childTnLst>
                              <p:par>
                                <p:cTn id="150" presetID="23" presetClass="entr" presetSubtype="16" fill="hold" grpId="0" nodeType="afterEffect">
                                  <p:stCondLst>
                                    <p:cond delay="0"/>
                                  </p:stCondLst>
                                  <p:childTnLst>
                                    <p:set>
                                      <p:cBhvr>
                                        <p:cTn id="151" dur="1" fill="hold">
                                          <p:stCondLst>
                                            <p:cond delay="0"/>
                                          </p:stCondLst>
                                        </p:cTn>
                                        <p:tgtEl>
                                          <p:spTgt spid="140387"/>
                                        </p:tgtEl>
                                        <p:attrNameLst>
                                          <p:attrName>style.visibility</p:attrName>
                                        </p:attrNameLst>
                                      </p:cBhvr>
                                      <p:to>
                                        <p:strVal val="visible"/>
                                      </p:to>
                                    </p:set>
                                    <p:anim calcmode="lin" valueType="num">
                                      <p:cBhvr>
                                        <p:cTn id="152" dur="500" fill="hold"/>
                                        <p:tgtEl>
                                          <p:spTgt spid="140387"/>
                                        </p:tgtEl>
                                        <p:attrNameLst>
                                          <p:attrName>ppt_w</p:attrName>
                                        </p:attrNameLst>
                                      </p:cBhvr>
                                      <p:tavLst>
                                        <p:tav tm="0">
                                          <p:val>
                                            <p:fltVal val="0"/>
                                          </p:val>
                                        </p:tav>
                                        <p:tav tm="100000">
                                          <p:val>
                                            <p:strVal val="#ppt_w"/>
                                          </p:val>
                                        </p:tav>
                                      </p:tavLst>
                                    </p:anim>
                                    <p:anim calcmode="lin" valueType="num">
                                      <p:cBhvr>
                                        <p:cTn id="153" dur="500" fill="hold"/>
                                        <p:tgtEl>
                                          <p:spTgt spid="140387"/>
                                        </p:tgtEl>
                                        <p:attrNameLst>
                                          <p:attrName>ppt_h</p:attrName>
                                        </p:attrNameLst>
                                      </p:cBhvr>
                                      <p:tavLst>
                                        <p:tav tm="0">
                                          <p:val>
                                            <p:fltVal val="0"/>
                                          </p:val>
                                        </p:tav>
                                        <p:tav tm="100000">
                                          <p:val>
                                            <p:strVal val="#ppt_h"/>
                                          </p:val>
                                        </p:tav>
                                      </p:tavLst>
                                    </p:anim>
                                  </p:childTnLst>
                                </p:cTn>
                              </p:par>
                            </p:childTnLst>
                          </p:cTn>
                        </p:par>
                      </p:childTnLst>
                    </p:cTn>
                  </p:par>
                  <p:par>
                    <p:cTn id="154" fill="hold" nodeType="clickPar">
                      <p:stCondLst>
                        <p:cond delay="indefinite"/>
                      </p:stCondLst>
                      <p:childTnLst>
                        <p:par>
                          <p:cTn id="155" fill="hold" nodeType="withGroup">
                            <p:stCondLst>
                              <p:cond delay="0"/>
                            </p:stCondLst>
                            <p:childTnLst>
                              <p:par>
                                <p:cTn id="156" presetID="23" presetClass="entr" presetSubtype="16" fill="hold" grpId="0" nodeType="clickEffect">
                                  <p:stCondLst>
                                    <p:cond delay="0"/>
                                  </p:stCondLst>
                                  <p:childTnLst>
                                    <p:set>
                                      <p:cBhvr>
                                        <p:cTn id="157" dur="1" fill="hold">
                                          <p:stCondLst>
                                            <p:cond delay="0"/>
                                          </p:stCondLst>
                                        </p:cTn>
                                        <p:tgtEl>
                                          <p:spTgt spid="140388"/>
                                        </p:tgtEl>
                                        <p:attrNameLst>
                                          <p:attrName>style.visibility</p:attrName>
                                        </p:attrNameLst>
                                      </p:cBhvr>
                                      <p:to>
                                        <p:strVal val="visible"/>
                                      </p:to>
                                    </p:set>
                                    <p:anim calcmode="lin" valueType="num">
                                      <p:cBhvr>
                                        <p:cTn id="158" dur="500" fill="hold"/>
                                        <p:tgtEl>
                                          <p:spTgt spid="140388"/>
                                        </p:tgtEl>
                                        <p:attrNameLst>
                                          <p:attrName>ppt_w</p:attrName>
                                        </p:attrNameLst>
                                      </p:cBhvr>
                                      <p:tavLst>
                                        <p:tav tm="0">
                                          <p:val>
                                            <p:fltVal val="0"/>
                                          </p:val>
                                        </p:tav>
                                        <p:tav tm="100000">
                                          <p:val>
                                            <p:strVal val="#ppt_w"/>
                                          </p:val>
                                        </p:tav>
                                      </p:tavLst>
                                    </p:anim>
                                    <p:anim calcmode="lin" valueType="num">
                                      <p:cBhvr>
                                        <p:cTn id="159" dur="500" fill="hold"/>
                                        <p:tgtEl>
                                          <p:spTgt spid="14038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0294" grpId="0" animBg="1"/>
      <p:bldP spid="140294" grpId="1" animBg="1"/>
      <p:bldP spid="140300" grpId="0" animBg="1"/>
      <p:bldP spid="140300" grpId="1" animBg="1"/>
      <p:bldP spid="140301" grpId="0" animBg="1"/>
      <p:bldP spid="140301" grpId="1" animBg="1"/>
      <p:bldP spid="140345" grpId="0" animBg="1"/>
      <p:bldP spid="140386" grpId="0" animBg="1"/>
      <p:bldP spid="140387" grpId="0" animBg="1"/>
      <p:bldP spid="14038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Text Box 3"/>
          <p:cNvSpPr txBox="1">
            <a:spLocks noChangeArrowheads="1"/>
          </p:cNvSpPr>
          <p:nvPr/>
        </p:nvSpPr>
        <p:spPr bwMode="auto">
          <a:xfrm>
            <a:off x="1158875" y="1298575"/>
            <a:ext cx="6853238" cy="10795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Plater batean 50 gramo de alkohol likido ipini dira eta berehala erre egin dira. Platerean ez da ezertxo ere gelditu. Alkohola erretzerakoan eratzen diren gas guztiak gordeko balira, bere masa, 50 gramo baino handiagoa, txikiagoa ala berdina litzateke?</a:t>
            </a:r>
          </a:p>
        </p:txBody>
      </p:sp>
      <p:sp>
        <p:nvSpPr>
          <p:cNvPr id="141316" name="Text Box 4"/>
          <p:cNvSpPr txBox="1">
            <a:spLocks noChangeArrowheads="1"/>
          </p:cNvSpPr>
          <p:nvPr/>
        </p:nvSpPr>
        <p:spPr bwMode="auto">
          <a:xfrm>
            <a:off x="1141829" y="3190348"/>
            <a:ext cx="6264275" cy="835025"/>
          </a:xfrm>
          <a:prstGeom prst="rect">
            <a:avLst/>
          </a:prstGeom>
          <a:solidFill>
            <a:srgbClr val="FFFFCC"/>
          </a:solidFill>
          <a:ln w="9525">
            <a:solidFill>
              <a:schemeClr val="tx1"/>
            </a:solidFill>
            <a:miter lim="800000"/>
            <a:headEnd/>
            <a:tailEnd/>
          </a:ln>
          <a:effectLst>
            <a:outerShdw blurRad="63500" dist="107763" dir="2700000" algn="ctr" rotWithShape="0">
              <a:schemeClr val="bg2">
                <a:alpha val="50000"/>
              </a:schemeClr>
            </a:outerShdw>
          </a:effectLst>
        </p:spPr>
        <p:txBody>
          <a:bodyPr>
            <a:spAutoFit/>
          </a:bodyPr>
          <a:lstStyle/>
          <a:p>
            <a:pPr algn="ctr">
              <a:defRPr/>
            </a:pPr>
            <a:r>
              <a:rPr lang="eu-ES" sz="1600">
                <a:cs typeface="+mn-cs"/>
              </a:rPr>
              <a:t>Masa 50 g baino handiagoa da alkoholari oxigenoa gehitzen baitzaio, eta batura honetatik ura eta karbono dioxidoa lortzen baitira.</a:t>
            </a:r>
          </a:p>
        </p:txBody>
      </p:sp>
      <p:pic>
        <p:nvPicPr>
          <p:cNvPr id="7"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099217"/>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41315"/>
                                        </p:tgtEl>
                                        <p:attrNameLst>
                                          <p:attrName>style.visibility</p:attrName>
                                        </p:attrNameLst>
                                      </p:cBhvr>
                                      <p:to>
                                        <p:strVal val="visible"/>
                                      </p:to>
                                    </p:set>
                                    <p:animEffect transition="in" filter="dissolve">
                                      <p:cBhvr>
                                        <p:cTn id="7" dur="500"/>
                                        <p:tgtEl>
                                          <p:spTgt spid="14131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41316"/>
                                        </p:tgtEl>
                                        <p:attrNameLst>
                                          <p:attrName>style.visibility</p:attrName>
                                        </p:attrNameLst>
                                      </p:cBhvr>
                                      <p:to>
                                        <p:strVal val="visible"/>
                                      </p:to>
                                    </p:set>
                                    <p:anim calcmode="lin" valueType="num">
                                      <p:cBhvr>
                                        <p:cTn id="12" dur="500" fill="hold"/>
                                        <p:tgtEl>
                                          <p:spTgt spid="141316"/>
                                        </p:tgtEl>
                                        <p:attrNameLst>
                                          <p:attrName>ppt_w</p:attrName>
                                        </p:attrNameLst>
                                      </p:cBhvr>
                                      <p:tavLst>
                                        <p:tav tm="0">
                                          <p:val>
                                            <p:fltVal val="0"/>
                                          </p:val>
                                        </p:tav>
                                        <p:tav tm="100000">
                                          <p:val>
                                            <p:strVal val="#ppt_w"/>
                                          </p:val>
                                        </p:tav>
                                      </p:tavLst>
                                    </p:anim>
                                    <p:anim calcmode="lin" valueType="num">
                                      <p:cBhvr>
                                        <p:cTn id="13" dur="500" fill="hold"/>
                                        <p:tgtEl>
                                          <p:spTgt spid="14131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animBg="1"/>
      <p:bldP spid="1413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Text Box 3"/>
          <p:cNvSpPr txBox="1">
            <a:spLocks noChangeArrowheads="1"/>
          </p:cNvSpPr>
          <p:nvPr/>
        </p:nvSpPr>
        <p:spPr bwMode="auto">
          <a:xfrm>
            <a:off x="1779588" y="1367002"/>
            <a:ext cx="4899025"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a:cs typeface="+mn-cs"/>
              </a:rPr>
              <a:t>Etxeetan butanoa erabiltzen da erregai gisa (C</a:t>
            </a:r>
            <a:r>
              <a:rPr lang="eu-ES" sz="1600" baseline="-25000">
                <a:cs typeface="+mn-cs"/>
              </a:rPr>
              <a:t>4</a:t>
            </a:r>
            <a:r>
              <a:rPr lang="eu-ES" sz="1600">
                <a:cs typeface="+mn-cs"/>
              </a:rPr>
              <a:t>H</a:t>
            </a:r>
            <a:r>
              <a:rPr lang="eu-ES" sz="1600" baseline="-25000">
                <a:cs typeface="+mn-cs"/>
              </a:rPr>
              <a:t>10</a:t>
            </a:r>
            <a:r>
              <a:rPr lang="eu-ES" sz="1600">
                <a:cs typeface="+mn-cs"/>
              </a:rPr>
              <a:t>).</a:t>
            </a: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7574960"/>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2339"/>
                                        </p:tgtEl>
                                        <p:attrNameLst>
                                          <p:attrName>style.visibility</p:attrName>
                                        </p:attrNameLst>
                                      </p:cBhvr>
                                      <p:to>
                                        <p:strVal val="visible"/>
                                      </p:to>
                                    </p:set>
                                    <p:animEffect transition="in" filter="dissolve">
                                      <p:cBhvr>
                                        <p:cTn id="7" dur="500"/>
                                        <p:tgtEl>
                                          <p:spTgt spid="142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3"/>
          <p:cNvSpPr>
            <a:spLocks noGrp="1"/>
          </p:cNvSpPr>
          <p:nvPr>
            <p:ph type="sldNum" sz="quarter" idx="12"/>
          </p:nvPr>
        </p:nvSpPr>
        <p:spPr/>
        <p:txBody>
          <a:bodyPr/>
          <a:lstStyle/>
          <a:p>
            <a:pPr>
              <a:defRPr/>
            </a:pPr>
            <a:fld id="{32427C47-A295-1F48-9A86-38BE2BC5ABF4}" type="slidenum">
              <a:rPr lang="es-ES"/>
              <a:pPr>
                <a:defRPr/>
              </a:pPr>
              <a:t>2</a:t>
            </a:fld>
            <a:endParaRPr lang="es-ES"/>
          </a:p>
        </p:txBody>
      </p:sp>
      <p:sp>
        <p:nvSpPr>
          <p:cNvPr id="8194" name="Rectangle 2"/>
          <p:cNvSpPr>
            <a:spLocks noChangeArrowheads="1"/>
          </p:cNvSpPr>
          <p:nvPr/>
        </p:nvSpPr>
        <p:spPr bwMode="auto">
          <a:xfrm>
            <a:off x="395536" y="767296"/>
            <a:ext cx="8353569"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s-ES_tradnl" sz="2400" b="1" dirty="0" smtClean="0">
                <a:solidFill>
                  <a:srgbClr val="72BFC5"/>
                </a:solidFill>
              </a:rPr>
              <a:t>3.1 ALDAKETA KIMIKOAK DIRA ERREAKZIO KIMIKOAK</a:t>
            </a:r>
            <a:r>
              <a:rPr lang="es-ES" sz="2400" b="1" dirty="0" smtClean="0">
                <a:solidFill>
                  <a:srgbClr val="72BFC5"/>
                </a:solidFill>
              </a:rPr>
              <a:t> </a:t>
            </a:r>
            <a:endParaRPr lang="es-ES" sz="2400" b="1" dirty="0">
              <a:solidFill>
                <a:srgbClr val="72BFC5"/>
              </a:solidFill>
            </a:endParaRPr>
          </a:p>
          <a:p>
            <a:pPr>
              <a:defRPr/>
            </a:pPr>
            <a:endParaRPr lang="es-ES" sz="2400" b="1" dirty="0">
              <a:cs typeface="+mn-cs"/>
            </a:endParaRPr>
          </a:p>
        </p:txBody>
      </p:sp>
      <p:sp>
        <p:nvSpPr>
          <p:cNvPr id="8195" name="Text Box 3"/>
          <p:cNvSpPr txBox="1">
            <a:spLocks noChangeArrowheads="1"/>
          </p:cNvSpPr>
          <p:nvPr/>
        </p:nvSpPr>
        <p:spPr bwMode="auto">
          <a:xfrm>
            <a:off x="611188" y="1412875"/>
            <a:ext cx="80645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buFontTx/>
              <a:buAutoNum type="arabicPeriod"/>
              <a:defRPr/>
            </a:pPr>
            <a:r>
              <a:rPr lang="eu-ES" sz="2000" dirty="0" smtClean="0">
                <a:cs typeface="+mn-cs"/>
              </a:rPr>
              <a:t>Saihodi batean potasio ioduroa (disoluzio urtarrean) eta berun nitratoa (disoluzio urtarrean) erreakzio arazi egiten ditugu. Uretan disolbaezina den, eta , beraz, hodiaren hondora doan sustantzia solido bat lortzen dugu. Erreakzioaren ondoren lortutakoaren masa, erreakzioaren aurrekoaren masa baino handiago, txikiagoa ala berdina al da? Arrazonatu erantzuna. </a:t>
            </a:r>
          </a:p>
          <a:p>
            <a:pPr>
              <a:buFontTx/>
              <a:buAutoNum type="arabicPeriod"/>
              <a:defRPr/>
            </a:pPr>
            <a:endParaRPr lang="eu-ES" sz="2000" dirty="0" smtClean="0">
              <a:cs typeface="+mn-cs"/>
            </a:endParaRPr>
          </a:p>
          <a:p>
            <a:pPr>
              <a:defRPr/>
            </a:pPr>
            <a:r>
              <a:rPr lang="eu-ES" sz="2000" dirty="0" smtClean="0">
                <a:cs typeface="+mn-cs"/>
              </a:rPr>
              <a:t>2. Ura duen sai-hodi bat eta aspirina zati bat elkarrekin pisatzen ditugu. Aspirina sai-hodian botata irakidura (eferbeszentzia) gertatzen da. Irakidura bukatu ondoren sai-hodia, barruan duen guztiarekin, berriro pisatzen dugu. Orain lortutakoa aurrean neurtutakoa baino gehiago, gutxiago ala berdina izango al da? Arrazonatu. </a:t>
            </a:r>
          </a:p>
          <a:p>
            <a:pPr>
              <a:defRPr/>
            </a:pPr>
            <a:endParaRPr lang="es-ES" sz="2000" dirty="0" smtClean="0">
              <a:cs typeface="+mn-cs"/>
            </a:endParaRPr>
          </a:p>
        </p:txBody>
      </p:sp>
      <p:pic>
        <p:nvPicPr>
          <p:cNvPr id="6"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2900" y="5797550"/>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Marcador de pie de página 4"/>
          <p:cNvSpPr>
            <a:spLocks noGrp="1"/>
          </p:cNvSpPr>
          <p:nvPr>
            <p:ph type="ftr" sz="quarter" idx="11"/>
          </p:nvPr>
        </p:nvSpPr>
        <p:spPr>
          <a:xfrm>
            <a:off x="717550" y="6165850"/>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1027856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1512887" y="1314808"/>
            <a:ext cx="5580063"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Butanoaren errekuntzaren ekuazioa idatzi eta doitu (C</a:t>
            </a:r>
            <a:r>
              <a:rPr lang="eu-ES" sz="1600" baseline="-25000">
                <a:cs typeface="+mn-cs"/>
              </a:rPr>
              <a:t>4</a:t>
            </a:r>
            <a:r>
              <a:rPr lang="eu-ES" sz="1600">
                <a:cs typeface="+mn-cs"/>
              </a:rPr>
              <a:t>H</a:t>
            </a:r>
            <a:r>
              <a:rPr lang="eu-ES" sz="1600" baseline="-25000">
                <a:cs typeface="+mn-cs"/>
              </a:rPr>
              <a:t>10</a:t>
            </a:r>
            <a:r>
              <a:rPr lang="eu-ES" sz="1600">
                <a:cs typeface="+mn-cs"/>
              </a:rPr>
              <a:t>).</a:t>
            </a:r>
          </a:p>
        </p:txBody>
      </p:sp>
      <p:sp>
        <p:nvSpPr>
          <p:cNvPr id="143363" name="Rectangle 3"/>
          <p:cNvSpPr>
            <a:spLocks noChangeArrowheads="1"/>
          </p:cNvSpPr>
          <p:nvPr/>
        </p:nvSpPr>
        <p:spPr bwMode="auto">
          <a:xfrm>
            <a:off x="1204913" y="3213100"/>
            <a:ext cx="6732587" cy="10096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3364" name="Rectangle 4"/>
          <p:cNvSpPr>
            <a:spLocks noChangeArrowheads="1"/>
          </p:cNvSpPr>
          <p:nvPr/>
        </p:nvSpPr>
        <p:spPr bwMode="auto">
          <a:xfrm>
            <a:off x="1241425" y="1989138"/>
            <a:ext cx="666115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3365" name="Text Box 5"/>
          <p:cNvSpPr txBox="1">
            <a:spLocks noChangeArrowheads="1"/>
          </p:cNvSpPr>
          <p:nvPr/>
        </p:nvSpPr>
        <p:spPr bwMode="auto">
          <a:xfrm>
            <a:off x="1385888" y="2276475"/>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butanoa</a:t>
            </a:r>
          </a:p>
        </p:txBody>
      </p:sp>
      <p:sp>
        <p:nvSpPr>
          <p:cNvPr id="143366" name="Text Box 6"/>
          <p:cNvSpPr txBox="1">
            <a:spLocks noChangeArrowheads="1"/>
          </p:cNvSpPr>
          <p:nvPr/>
        </p:nvSpPr>
        <p:spPr bwMode="auto">
          <a:xfrm>
            <a:off x="2825750" y="22764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dioxigeno</a:t>
            </a:r>
          </a:p>
        </p:txBody>
      </p:sp>
      <p:sp>
        <p:nvSpPr>
          <p:cNvPr id="143367" name="Text Box 7"/>
          <p:cNvSpPr txBox="1">
            <a:spLocks noChangeArrowheads="1"/>
          </p:cNvSpPr>
          <p:nvPr/>
        </p:nvSpPr>
        <p:spPr bwMode="auto">
          <a:xfrm>
            <a:off x="5021263" y="2133600"/>
            <a:ext cx="19431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 </a:t>
            </a:r>
          </a:p>
          <a:p>
            <a:pPr algn="ctr">
              <a:spcBef>
                <a:spcPct val="50000"/>
              </a:spcBef>
              <a:defRPr/>
            </a:pPr>
            <a:r>
              <a:rPr lang="eu-ES" sz="1600" b="1">
                <a:solidFill>
                  <a:srgbClr val="008000"/>
                </a:solidFill>
                <a:cs typeface="+mn-cs"/>
              </a:rPr>
              <a:t>dioxido</a:t>
            </a:r>
          </a:p>
        </p:txBody>
      </p:sp>
      <p:sp>
        <p:nvSpPr>
          <p:cNvPr id="143368" name="Text Box 8"/>
          <p:cNvSpPr txBox="1">
            <a:spLocks noChangeArrowheads="1"/>
          </p:cNvSpPr>
          <p:nvPr/>
        </p:nvSpPr>
        <p:spPr bwMode="auto">
          <a:xfrm>
            <a:off x="239395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3369" name="Line 9"/>
          <p:cNvSpPr>
            <a:spLocks noChangeShapeType="1"/>
          </p:cNvSpPr>
          <p:nvPr/>
        </p:nvSpPr>
        <p:spPr bwMode="auto">
          <a:xfrm>
            <a:off x="4086225" y="24923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3370" name="Text Box 10"/>
          <p:cNvSpPr txBox="1">
            <a:spLocks noChangeArrowheads="1"/>
          </p:cNvSpPr>
          <p:nvPr/>
        </p:nvSpPr>
        <p:spPr bwMode="auto">
          <a:xfrm>
            <a:off x="1476375" y="35020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a:t>
            </a:r>
            <a:r>
              <a:rPr lang="eu-ES" b="1" baseline="-25000">
                <a:solidFill>
                  <a:srgbClr val="CC3300"/>
                </a:solidFill>
                <a:cs typeface="+mn-cs"/>
              </a:rPr>
              <a:t>4</a:t>
            </a:r>
            <a:r>
              <a:rPr lang="eu-ES" b="1">
                <a:solidFill>
                  <a:srgbClr val="CC3300"/>
                </a:solidFill>
                <a:cs typeface="+mn-cs"/>
              </a:rPr>
              <a:t>H</a:t>
            </a:r>
            <a:r>
              <a:rPr lang="eu-ES" b="1" baseline="-25000">
                <a:solidFill>
                  <a:srgbClr val="CC3300"/>
                </a:solidFill>
                <a:cs typeface="+mn-cs"/>
              </a:rPr>
              <a:t>10</a:t>
            </a:r>
            <a:endParaRPr lang="eu-ES" b="1">
              <a:solidFill>
                <a:srgbClr val="CC3300"/>
              </a:solidFill>
              <a:cs typeface="+mn-cs"/>
            </a:endParaRPr>
          </a:p>
        </p:txBody>
      </p:sp>
      <p:sp>
        <p:nvSpPr>
          <p:cNvPr id="143371" name="Text Box 11"/>
          <p:cNvSpPr txBox="1">
            <a:spLocks noChangeArrowheads="1"/>
          </p:cNvSpPr>
          <p:nvPr/>
        </p:nvSpPr>
        <p:spPr bwMode="auto">
          <a:xfrm>
            <a:off x="3059113" y="35020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43372" name="Text Box 12"/>
          <p:cNvSpPr txBox="1">
            <a:spLocks noChangeArrowheads="1"/>
          </p:cNvSpPr>
          <p:nvPr/>
        </p:nvSpPr>
        <p:spPr bwMode="auto">
          <a:xfrm>
            <a:off x="5686425"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43373" name="Line 13"/>
          <p:cNvSpPr>
            <a:spLocks noChangeShapeType="1"/>
          </p:cNvSpPr>
          <p:nvPr/>
        </p:nvSpPr>
        <p:spPr bwMode="auto">
          <a:xfrm>
            <a:off x="4032250" y="36798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3374" name="Text Box 14"/>
          <p:cNvSpPr txBox="1">
            <a:spLocks noChangeArrowheads="1"/>
          </p:cNvSpPr>
          <p:nvPr/>
        </p:nvSpPr>
        <p:spPr bwMode="auto">
          <a:xfrm>
            <a:off x="2339975" y="3500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3375" name="Text Box 15"/>
          <p:cNvSpPr txBox="1">
            <a:spLocks noChangeArrowheads="1"/>
          </p:cNvSpPr>
          <p:nvPr/>
        </p:nvSpPr>
        <p:spPr bwMode="auto">
          <a:xfrm>
            <a:off x="5470525" y="35020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4</a:t>
            </a:r>
          </a:p>
        </p:txBody>
      </p:sp>
      <p:sp>
        <p:nvSpPr>
          <p:cNvPr id="143376" name="Text Box 16"/>
          <p:cNvSpPr txBox="1">
            <a:spLocks noChangeArrowheads="1"/>
          </p:cNvSpPr>
          <p:nvPr/>
        </p:nvSpPr>
        <p:spPr bwMode="auto">
          <a:xfrm>
            <a:off x="2627313" y="3502025"/>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6,5</a:t>
            </a:r>
          </a:p>
        </p:txBody>
      </p:sp>
      <p:sp>
        <p:nvSpPr>
          <p:cNvPr id="143377" name="Text Box 17"/>
          <p:cNvSpPr txBox="1">
            <a:spLocks noChangeArrowheads="1"/>
          </p:cNvSpPr>
          <p:nvPr/>
        </p:nvSpPr>
        <p:spPr bwMode="auto">
          <a:xfrm>
            <a:off x="7073900" y="2276475"/>
            <a:ext cx="719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008000"/>
                </a:solidFill>
                <a:cs typeface="+mn-cs"/>
              </a:rPr>
              <a:t>ura</a:t>
            </a:r>
          </a:p>
        </p:txBody>
      </p:sp>
      <p:sp>
        <p:nvSpPr>
          <p:cNvPr id="143378" name="Text Box 18"/>
          <p:cNvSpPr txBox="1">
            <a:spLocks noChangeArrowheads="1"/>
          </p:cNvSpPr>
          <p:nvPr/>
        </p:nvSpPr>
        <p:spPr bwMode="auto">
          <a:xfrm>
            <a:off x="664210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3379" name="Text Box 19"/>
          <p:cNvSpPr txBox="1">
            <a:spLocks noChangeArrowheads="1"/>
          </p:cNvSpPr>
          <p:nvPr/>
        </p:nvSpPr>
        <p:spPr bwMode="auto">
          <a:xfrm>
            <a:off x="7092950"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43380" name="Text Box 20"/>
          <p:cNvSpPr txBox="1">
            <a:spLocks noChangeArrowheads="1"/>
          </p:cNvSpPr>
          <p:nvPr/>
        </p:nvSpPr>
        <p:spPr bwMode="auto">
          <a:xfrm>
            <a:off x="6877050" y="35020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5</a:t>
            </a:r>
          </a:p>
        </p:txBody>
      </p:sp>
      <p:sp>
        <p:nvSpPr>
          <p:cNvPr id="143381" name="Text Box 21"/>
          <p:cNvSpPr txBox="1">
            <a:spLocks noChangeArrowheads="1"/>
          </p:cNvSpPr>
          <p:nvPr/>
        </p:nvSpPr>
        <p:spPr bwMode="auto">
          <a:xfrm>
            <a:off x="644366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3382" name="Text Box 22"/>
          <p:cNvSpPr txBox="1">
            <a:spLocks noChangeArrowheads="1"/>
          </p:cNvSpPr>
          <p:nvPr/>
        </p:nvSpPr>
        <p:spPr bwMode="auto">
          <a:xfrm>
            <a:off x="11160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2</a:t>
            </a:r>
          </a:p>
        </p:txBody>
      </p:sp>
      <p:sp>
        <p:nvSpPr>
          <p:cNvPr id="143383" name="Text Box 23"/>
          <p:cNvSpPr txBox="1">
            <a:spLocks noChangeArrowheads="1"/>
          </p:cNvSpPr>
          <p:nvPr/>
        </p:nvSpPr>
        <p:spPr bwMode="auto">
          <a:xfrm>
            <a:off x="26273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13</a:t>
            </a:r>
          </a:p>
        </p:txBody>
      </p:sp>
      <p:sp>
        <p:nvSpPr>
          <p:cNvPr id="143384" name="Text Box 24"/>
          <p:cNvSpPr txBox="1">
            <a:spLocks noChangeArrowheads="1"/>
          </p:cNvSpPr>
          <p:nvPr/>
        </p:nvSpPr>
        <p:spPr bwMode="auto">
          <a:xfrm>
            <a:off x="53641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8</a:t>
            </a:r>
          </a:p>
        </p:txBody>
      </p:sp>
      <p:sp>
        <p:nvSpPr>
          <p:cNvPr id="143385" name="Text Box 25"/>
          <p:cNvSpPr txBox="1">
            <a:spLocks noChangeArrowheads="1"/>
          </p:cNvSpPr>
          <p:nvPr/>
        </p:nvSpPr>
        <p:spPr bwMode="auto">
          <a:xfrm>
            <a:off x="66595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10</a:t>
            </a:r>
          </a:p>
        </p:txBody>
      </p:sp>
      <p:pic>
        <p:nvPicPr>
          <p:cNvPr id="28"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357319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3362"/>
                                        </p:tgtEl>
                                        <p:attrNameLst>
                                          <p:attrName>style.visibility</p:attrName>
                                        </p:attrNameLst>
                                      </p:cBhvr>
                                      <p:to>
                                        <p:strVal val="visible"/>
                                      </p:to>
                                    </p:set>
                                    <p:animEffect transition="in" filter="dissolve">
                                      <p:cBhvr>
                                        <p:cTn id="7" dur="500"/>
                                        <p:tgtEl>
                                          <p:spTgt spid="143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3364"/>
                                        </p:tgtEl>
                                        <p:attrNameLst>
                                          <p:attrName>style.visibility</p:attrName>
                                        </p:attrNameLst>
                                      </p:cBhvr>
                                      <p:to>
                                        <p:strVal val="visible"/>
                                      </p:to>
                                    </p:set>
                                    <p:animEffect transition="in" filter="fade">
                                      <p:cBhvr>
                                        <p:cTn id="12" dur="2000"/>
                                        <p:tgtEl>
                                          <p:spTgt spid="143364"/>
                                        </p:tgtEl>
                                      </p:cBhvr>
                                    </p:animEffect>
                                  </p:childTnLst>
                                </p:cTn>
                              </p:par>
                            </p:childTnLst>
                          </p:cTn>
                        </p:par>
                        <p:par>
                          <p:cTn id="13" fill="hold" nodeType="afterGroup">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143365"/>
                                        </p:tgtEl>
                                        <p:attrNameLst>
                                          <p:attrName>style.visibility</p:attrName>
                                        </p:attrNameLst>
                                      </p:cBhvr>
                                      <p:to>
                                        <p:strVal val="visible"/>
                                      </p:to>
                                    </p:set>
                                    <p:animEffect transition="in" filter="wipe(left)">
                                      <p:cBhvr>
                                        <p:cTn id="16" dur="2000"/>
                                        <p:tgtEl>
                                          <p:spTgt spid="143365"/>
                                        </p:tgtEl>
                                      </p:cBhvr>
                                    </p:animEffect>
                                  </p:childTnLst>
                                </p:cTn>
                              </p:par>
                            </p:childTnLst>
                          </p:cTn>
                        </p:par>
                        <p:par>
                          <p:cTn id="17" fill="hold" nodeType="afterGroup">
                            <p:stCondLst>
                              <p:cond delay="4000"/>
                            </p:stCondLst>
                            <p:childTnLst>
                              <p:par>
                                <p:cTn id="18" presetID="22" presetClass="entr" presetSubtype="8" fill="hold" grpId="0" nodeType="afterEffect">
                                  <p:stCondLst>
                                    <p:cond delay="0"/>
                                  </p:stCondLst>
                                  <p:childTnLst>
                                    <p:set>
                                      <p:cBhvr>
                                        <p:cTn id="19" dur="1" fill="hold">
                                          <p:stCondLst>
                                            <p:cond delay="0"/>
                                          </p:stCondLst>
                                        </p:cTn>
                                        <p:tgtEl>
                                          <p:spTgt spid="143368"/>
                                        </p:tgtEl>
                                        <p:attrNameLst>
                                          <p:attrName>style.visibility</p:attrName>
                                        </p:attrNameLst>
                                      </p:cBhvr>
                                      <p:to>
                                        <p:strVal val="visible"/>
                                      </p:to>
                                    </p:set>
                                    <p:animEffect transition="in" filter="wipe(left)">
                                      <p:cBhvr>
                                        <p:cTn id="20" dur="1000"/>
                                        <p:tgtEl>
                                          <p:spTgt spid="143368"/>
                                        </p:tgtEl>
                                      </p:cBhvr>
                                    </p:animEffect>
                                  </p:childTnLst>
                                </p:cTn>
                              </p:par>
                            </p:childTnLst>
                          </p:cTn>
                        </p:par>
                        <p:par>
                          <p:cTn id="21" fill="hold" nodeType="afterGroup">
                            <p:stCondLst>
                              <p:cond delay="5000"/>
                            </p:stCondLst>
                            <p:childTnLst>
                              <p:par>
                                <p:cTn id="22" presetID="22" presetClass="entr" presetSubtype="8" fill="hold" grpId="0" nodeType="afterEffect">
                                  <p:stCondLst>
                                    <p:cond delay="0"/>
                                  </p:stCondLst>
                                  <p:childTnLst>
                                    <p:set>
                                      <p:cBhvr>
                                        <p:cTn id="23" dur="1" fill="hold">
                                          <p:stCondLst>
                                            <p:cond delay="0"/>
                                          </p:stCondLst>
                                        </p:cTn>
                                        <p:tgtEl>
                                          <p:spTgt spid="143366"/>
                                        </p:tgtEl>
                                        <p:attrNameLst>
                                          <p:attrName>style.visibility</p:attrName>
                                        </p:attrNameLst>
                                      </p:cBhvr>
                                      <p:to>
                                        <p:strVal val="visible"/>
                                      </p:to>
                                    </p:set>
                                    <p:animEffect transition="in" filter="wipe(left)">
                                      <p:cBhvr>
                                        <p:cTn id="24" dur="2000"/>
                                        <p:tgtEl>
                                          <p:spTgt spid="143366"/>
                                        </p:tgtEl>
                                      </p:cBhvr>
                                    </p:animEffect>
                                  </p:childTnLst>
                                </p:cTn>
                              </p:par>
                            </p:childTnLst>
                          </p:cTn>
                        </p:par>
                        <p:par>
                          <p:cTn id="25" fill="hold" nodeType="afterGroup">
                            <p:stCondLst>
                              <p:cond delay="7000"/>
                            </p:stCondLst>
                            <p:childTnLst>
                              <p:par>
                                <p:cTn id="26" presetID="22" presetClass="entr" presetSubtype="8" fill="hold" nodeType="afterEffect">
                                  <p:stCondLst>
                                    <p:cond delay="0"/>
                                  </p:stCondLst>
                                  <p:childTnLst>
                                    <p:set>
                                      <p:cBhvr>
                                        <p:cTn id="27" dur="1" fill="hold">
                                          <p:stCondLst>
                                            <p:cond delay="0"/>
                                          </p:stCondLst>
                                        </p:cTn>
                                        <p:tgtEl>
                                          <p:spTgt spid="143369"/>
                                        </p:tgtEl>
                                        <p:attrNameLst>
                                          <p:attrName>style.visibility</p:attrName>
                                        </p:attrNameLst>
                                      </p:cBhvr>
                                      <p:to>
                                        <p:strVal val="visible"/>
                                      </p:to>
                                    </p:set>
                                    <p:animEffect transition="in" filter="wipe(left)">
                                      <p:cBhvr>
                                        <p:cTn id="28" dur="2000"/>
                                        <p:tgtEl>
                                          <p:spTgt spid="143369"/>
                                        </p:tgtEl>
                                      </p:cBhvr>
                                    </p:animEffect>
                                  </p:childTnLst>
                                </p:cTn>
                              </p:par>
                            </p:childTnLst>
                          </p:cTn>
                        </p:par>
                        <p:par>
                          <p:cTn id="29" fill="hold" nodeType="afterGroup">
                            <p:stCondLst>
                              <p:cond delay="9000"/>
                            </p:stCondLst>
                            <p:childTnLst>
                              <p:par>
                                <p:cTn id="30" presetID="22" presetClass="entr" presetSubtype="8" fill="hold" grpId="0" nodeType="afterEffect">
                                  <p:stCondLst>
                                    <p:cond delay="0"/>
                                  </p:stCondLst>
                                  <p:childTnLst>
                                    <p:set>
                                      <p:cBhvr>
                                        <p:cTn id="31" dur="1" fill="hold">
                                          <p:stCondLst>
                                            <p:cond delay="0"/>
                                          </p:stCondLst>
                                        </p:cTn>
                                        <p:tgtEl>
                                          <p:spTgt spid="143367"/>
                                        </p:tgtEl>
                                        <p:attrNameLst>
                                          <p:attrName>style.visibility</p:attrName>
                                        </p:attrNameLst>
                                      </p:cBhvr>
                                      <p:to>
                                        <p:strVal val="visible"/>
                                      </p:to>
                                    </p:set>
                                    <p:animEffect transition="in" filter="wipe(left)">
                                      <p:cBhvr>
                                        <p:cTn id="32" dur="2000"/>
                                        <p:tgtEl>
                                          <p:spTgt spid="143367"/>
                                        </p:tgtEl>
                                      </p:cBhvr>
                                    </p:animEffect>
                                  </p:childTnLst>
                                </p:cTn>
                              </p:par>
                            </p:childTnLst>
                          </p:cTn>
                        </p:par>
                        <p:par>
                          <p:cTn id="33" fill="hold" nodeType="afterGroup">
                            <p:stCondLst>
                              <p:cond delay="11000"/>
                            </p:stCondLst>
                            <p:childTnLst>
                              <p:par>
                                <p:cTn id="34" presetID="22" presetClass="entr" presetSubtype="8" fill="hold" grpId="0" nodeType="afterEffect">
                                  <p:stCondLst>
                                    <p:cond delay="0"/>
                                  </p:stCondLst>
                                  <p:childTnLst>
                                    <p:set>
                                      <p:cBhvr>
                                        <p:cTn id="35" dur="1" fill="hold">
                                          <p:stCondLst>
                                            <p:cond delay="0"/>
                                          </p:stCondLst>
                                        </p:cTn>
                                        <p:tgtEl>
                                          <p:spTgt spid="143378"/>
                                        </p:tgtEl>
                                        <p:attrNameLst>
                                          <p:attrName>style.visibility</p:attrName>
                                        </p:attrNameLst>
                                      </p:cBhvr>
                                      <p:to>
                                        <p:strVal val="visible"/>
                                      </p:to>
                                    </p:set>
                                    <p:animEffect transition="in" filter="wipe(left)">
                                      <p:cBhvr>
                                        <p:cTn id="36" dur="1000"/>
                                        <p:tgtEl>
                                          <p:spTgt spid="143378"/>
                                        </p:tgtEl>
                                      </p:cBhvr>
                                    </p:animEffect>
                                  </p:childTnLst>
                                </p:cTn>
                              </p:par>
                            </p:childTnLst>
                          </p:cTn>
                        </p:par>
                        <p:par>
                          <p:cTn id="37" fill="hold" nodeType="afterGroup">
                            <p:stCondLst>
                              <p:cond delay="12000"/>
                            </p:stCondLst>
                            <p:childTnLst>
                              <p:par>
                                <p:cTn id="38" presetID="22" presetClass="entr" presetSubtype="8" fill="hold" grpId="0" nodeType="afterEffect">
                                  <p:stCondLst>
                                    <p:cond delay="0"/>
                                  </p:stCondLst>
                                  <p:childTnLst>
                                    <p:set>
                                      <p:cBhvr>
                                        <p:cTn id="39" dur="1" fill="hold">
                                          <p:stCondLst>
                                            <p:cond delay="0"/>
                                          </p:stCondLst>
                                        </p:cTn>
                                        <p:tgtEl>
                                          <p:spTgt spid="143377"/>
                                        </p:tgtEl>
                                        <p:attrNameLst>
                                          <p:attrName>style.visibility</p:attrName>
                                        </p:attrNameLst>
                                      </p:cBhvr>
                                      <p:to>
                                        <p:strVal val="visible"/>
                                      </p:to>
                                    </p:set>
                                    <p:animEffect transition="in" filter="wipe(left)">
                                      <p:cBhvr>
                                        <p:cTn id="40" dur="2000"/>
                                        <p:tgtEl>
                                          <p:spTgt spid="14337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3363"/>
                                        </p:tgtEl>
                                        <p:attrNameLst>
                                          <p:attrName>style.visibility</p:attrName>
                                        </p:attrNameLst>
                                      </p:cBhvr>
                                      <p:to>
                                        <p:strVal val="visible"/>
                                      </p:to>
                                    </p:set>
                                    <p:animEffect transition="in" filter="fade">
                                      <p:cBhvr>
                                        <p:cTn id="45" dur="2000"/>
                                        <p:tgtEl>
                                          <p:spTgt spid="143363"/>
                                        </p:tgtEl>
                                      </p:cBhvr>
                                    </p:animEffect>
                                  </p:childTnLst>
                                </p:cTn>
                              </p:par>
                            </p:childTnLst>
                          </p:cTn>
                        </p:par>
                        <p:par>
                          <p:cTn id="46" fill="hold" nodeType="afterGroup">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143370"/>
                                        </p:tgtEl>
                                        <p:attrNameLst>
                                          <p:attrName>style.visibility</p:attrName>
                                        </p:attrNameLst>
                                      </p:cBhvr>
                                      <p:to>
                                        <p:strVal val="visible"/>
                                      </p:to>
                                    </p:set>
                                    <p:animEffect transition="in" filter="wipe(left)">
                                      <p:cBhvr>
                                        <p:cTn id="49" dur="1000"/>
                                        <p:tgtEl>
                                          <p:spTgt spid="143370"/>
                                        </p:tgtEl>
                                      </p:cBhvr>
                                    </p:animEffect>
                                  </p:childTnLst>
                                </p:cTn>
                              </p:par>
                            </p:childTnLst>
                          </p:cTn>
                        </p:par>
                        <p:par>
                          <p:cTn id="50" fill="hold" nodeType="afterGroup">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143374"/>
                                        </p:tgtEl>
                                        <p:attrNameLst>
                                          <p:attrName>style.visibility</p:attrName>
                                        </p:attrNameLst>
                                      </p:cBhvr>
                                      <p:to>
                                        <p:strVal val="visible"/>
                                      </p:to>
                                    </p:set>
                                    <p:animEffect transition="in" filter="wipe(left)">
                                      <p:cBhvr>
                                        <p:cTn id="53" dur="1000"/>
                                        <p:tgtEl>
                                          <p:spTgt spid="143374"/>
                                        </p:tgtEl>
                                      </p:cBhvr>
                                    </p:animEffect>
                                  </p:childTnLst>
                                </p:cTn>
                              </p:par>
                            </p:childTnLst>
                          </p:cTn>
                        </p:par>
                        <p:par>
                          <p:cTn id="54" fill="hold" nodeType="afterGroup">
                            <p:stCondLst>
                              <p:cond delay="4000"/>
                            </p:stCondLst>
                            <p:childTnLst>
                              <p:par>
                                <p:cTn id="55" presetID="22" presetClass="entr" presetSubtype="8" fill="hold" grpId="0" nodeType="afterEffect">
                                  <p:stCondLst>
                                    <p:cond delay="0"/>
                                  </p:stCondLst>
                                  <p:childTnLst>
                                    <p:set>
                                      <p:cBhvr>
                                        <p:cTn id="56" dur="1" fill="hold">
                                          <p:stCondLst>
                                            <p:cond delay="0"/>
                                          </p:stCondLst>
                                        </p:cTn>
                                        <p:tgtEl>
                                          <p:spTgt spid="143371"/>
                                        </p:tgtEl>
                                        <p:attrNameLst>
                                          <p:attrName>style.visibility</p:attrName>
                                        </p:attrNameLst>
                                      </p:cBhvr>
                                      <p:to>
                                        <p:strVal val="visible"/>
                                      </p:to>
                                    </p:set>
                                    <p:animEffect transition="in" filter="wipe(left)">
                                      <p:cBhvr>
                                        <p:cTn id="57" dur="1000"/>
                                        <p:tgtEl>
                                          <p:spTgt spid="143371"/>
                                        </p:tgtEl>
                                      </p:cBhvr>
                                    </p:animEffect>
                                  </p:childTnLst>
                                </p:cTn>
                              </p:par>
                            </p:childTnLst>
                          </p:cTn>
                        </p:par>
                        <p:par>
                          <p:cTn id="58" fill="hold" nodeType="afterGroup">
                            <p:stCondLst>
                              <p:cond delay="5000"/>
                            </p:stCondLst>
                            <p:childTnLst>
                              <p:par>
                                <p:cTn id="59" presetID="22" presetClass="entr" presetSubtype="8" fill="hold" nodeType="afterEffect">
                                  <p:stCondLst>
                                    <p:cond delay="0"/>
                                  </p:stCondLst>
                                  <p:childTnLst>
                                    <p:set>
                                      <p:cBhvr>
                                        <p:cTn id="60" dur="1" fill="hold">
                                          <p:stCondLst>
                                            <p:cond delay="0"/>
                                          </p:stCondLst>
                                        </p:cTn>
                                        <p:tgtEl>
                                          <p:spTgt spid="143373"/>
                                        </p:tgtEl>
                                        <p:attrNameLst>
                                          <p:attrName>style.visibility</p:attrName>
                                        </p:attrNameLst>
                                      </p:cBhvr>
                                      <p:to>
                                        <p:strVal val="visible"/>
                                      </p:to>
                                    </p:set>
                                    <p:animEffect transition="in" filter="wipe(left)">
                                      <p:cBhvr>
                                        <p:cTn id="61" dur="1000"/>
                                        <p:tgtEl>
                                          <p:spTgt spid="143373"/>
                                        </p:tgtEl>
                                      </p:cBhvr>
                                    </p:animEffect>
                                  </p:childTnLst>
                                </p:cTn>
                              </p:par>
                            </p:childTnLst>
                          </p:cTn>
                        </p:par>
                        <p:par>
                          <p:cTn id="62" fill="hold" nodeType="afterGroup">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143372"/>
                                        </p:tgtEl>
                                        <p:attrNameLst>
                                          <p:attrName>style.visibility</p:attrName>
                                        </p:attrNameLst>
                                      </p:cBhvr>
                                      <p:to>
                                        <p:strVal val="visible"/>
                                      </p:to>
                                    </p:set>
                                    <p:animEffect transition="in" filter="wipe(left)">
                                      <p:cBhvr>
                                        <p:cTn id="65" dur="1000"/>
                                        <p:tgtEl>
                                          <p:spTgt spid="143372"/>
                                        </p:tgtEl>
                                      </p:cBhvr>
                                    </p:animEffect>
                                  </p:childTnLst>
                                </p:cTn>
                              </p:par>
                            </p:childTnLst>
                          </p:cTn>
                        </p:par>
                        <p:par>
                          <p:cTn id="66" fill="hold" nodeType="afterGroup">
                            <p:stCondLst>
                              <p:cond delay="7000"/>
                            </p:stCondLst>
                            <p:childTnLst>
                              <p:par>
                                <p:cTn id="67" presetID="22" presetClass="entr" presetSubtype="8" fill="hold" grpId="0" nodeType="afterEffect">
                                  <p:stCondLst>
                                    <p:cond delay="0"/>
                                  </p:stCondLst>
                                  <p:childTnLst>
                                    <p:set>
                                      <p:cBhvr>
                                        <p:cTn id="68" dur="1" fill="hold">
                                          <p:stCondLst>
                                            <p:cond delay="0"/>
                                          </p:stCondLst>
                                        </p:cTn>
                                        <p:tgtEl>
                                          <p:spTgt spid="143381"/>
                                        </p:tgtEl>
                                        <p:attrNameLst>
                                          <p:attrName>style.visibility</p:attrName>
                                        </p:attrNameLst>
                                      </p:cBhvr>
                                      <p:to>
                                        <p:strVal val="visible"/>
                                      </p:to>
                                    </p:set>
                                    <p:animEffect transition="in" filter="wipe(left)">
                                      <p:cBhvr>
                                        <p:cTn id="69" dur="1000"/>
                                        <p:tgtEl>
                                          <p:spTgt spid="143381"/>
                                        </p:tgtEl>
                                      </p:cBhvr>
                                    </p:animEffect>
                                  </p:childTnLst>
                                </p:cTn>
                              </p:par>
                            </p:childTnLst>
                          </p:cTn>
                        </p:par>
                        <p:par>
                          <p:cTn id="70" fill="hold" nodeType="afterGroup">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143379"/>
                                        </p:tgtEl>
                                        <p:attrNameLst>
                                          <p:attrName>style.visibility</p:attrName>
                                        </p:attrNameLst>
                                      </p:cBhvr>
                                      <p:to>
                                        <p:strVal val="visible"/>
                                      </p:to>
                                    </p:set>
                                    <p:animEffect transition="in" filter="wipe(left)">
                                      <p:cBhvr>
                                        <p:cTn id="73" dur="1000"/>
                                        <p:tgtEl>
                                          <p:spTgt spid="143379"/>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43375"/>
                                        </p:tgtEl>
                                        <p:attrNameLst>
                                          <p:attrName>style.visibility</p:attrName>
                                        </p:attrNameLst>
                                      </p:cBhvr>
                                      <p:to>
                                        <p:strVal val="visible"/>
                                      </p:to>
                                    </p:set>
                                    <p:anim calcmode="lin" valueType="num">
                                      <p:cBhvr additive="base">
                                        <p:cTn id="78" dur="2000" fill="hold"/>
                                        <p:tgtEl>
                                          <p:spTgt spid="143375"/>
                                        </p:tgtEl>
                                        <p:attrNameLst>
                                          <p:attrName>ppt_x</p:attrName>
                                        </p:attrNameLst>
                                      </p:cBhvr>
                                      <p:tavLst>
                                        <p:tav tm="0">
                                          <p:val>
                                            <p:strVal val="#ppt_x"/>
                                          </p:val>
                                        </p:tav>
                                        <p:tav tm="100000">
                                          <p:val>
                                            <p:strVal val="#ppt_x"/>
                                          </p:val>
                                        </p:tav>
                                      </p:tavLst>
                                    </p:anim>
                                    <p:anim calcmode="lin" valueType="num">
                                      <p:cBhvr additive="base">
                                        <p:cTn id="79" dur="2000" fill="hold"/>
                                        <p:tgtEl>
                                          <p:spTgt spid="143375"/>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43380"/>
                                        </p:tgtEl>
                                        <p:attrNameLst>
                                          <p:attrName>style.visibility</p:attrName>
                                        </p:attrNameLst>
                                      </p:cBhvr>
                                      <p:to>
                                        <p:strVal val="visible"/>
                                      </p:to>
                                    </p:set>
                                    <p:anim calcmode="lin" valueType="num">
                                      <p:cBhvr additive="base">
                                        <p:cTn id="84" dur="2000" fill="hold"/>
                                        <p:tgtEl>
                                          <p:spTgt spid="143380"/>
                                        </p:tgtEl>
                                        <p:attrNameLst>
                                          <p:attrName>ppt_x</p:attrName>
                                        </p:attrNameLst>
                                      </p:cBhvr>
                                      <p:tavLst>
                                        <p:tav tm="0">
                                          <p:val>
                                            <p:strVal val="#ppt_x"/>
                                          </p:val>
                                        </p:tav>
                                        <p:tav tm="100000">
                                          <p:val>
                                            <p:strVal val="#ppt_x"/>
                                          </p:val>
                                        </p:tav>
                                      </p:tavLst>
                                    </p:anim>
                                    <p:anim calcmode="lin" valueType="num">
                                      <p:cBhvr additive="base">
                                        <p:cTn id="85" dur="2000" fill="hold"/>
                                        <p:tgtEl>
                                          <p:spTgt spid="143380"/>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43376"/>
                                        </p:tgtEl>
                                        <p:attrNameLst>
                                          <p:attrName>style.visibility</p:attrName>
                                        </p:attrNameLst>
                                      </p:cBhvr>
                                      <p:to>
                                        <p:strVal val="visible"/>
                                      </p:to>
                                    </p:set>
                                    <p:anim calcmode="lin" valueType="num">
                                      <p:cBhvr additive="base">
                                        <p:cTn id="90" dur="2000" fill="hold"/>
                                        <p:tgtEl>
                                          <p:spTgt spid="143376"/>
                                        </p:tgtEl>
                                        <p:attrNameLst>
                                          <p:attrName>ppt_x</p:attrName>
                                        </p:attrNameLst>
                                      </p:cBhvr>
                                      <p:tavLst>
                                        <p:tav tm="0">
                                          <p:val>
                                            <p:strVal val="#ppt_x"/>
                                          </p:val>
                                        </p:tav>
                                        <p:tav tm="100000">
                                          <p:val>
                                            <p:strVal val="#ppt_x"/>
                                          </p:val>
                                        </p:tav>
                                      </p:tavLst>
                                    </p:anim>
                                    <p:anim calcmode="lin" valueType="num">
                                      <p:cBhvr additive="base">
                                        <p:cTn id="91" dur="2000" fill="hold"/>
                                        <p:tgtEl>
                                          <p:spTgt spid="143376"/>
                                        </p:tgtEl>
                                        <p:attrNameLst>
                                          <p:attrName>ppt_y</p:attrName>
                                        </p:attrNameLst>
                                      </p:cBhvr>
                                      <p:tavLst>
                                        <p:tav tm="0">
                                          <p:val>
                                            <p:strVal val="1+#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xit" presetSubtype="4" fill="hold" grpId="1" nodeType="clickEffect">
                                  <p:stCondLst>
                                    <p:cond delay="0"/>
                                  </p:stCondLst>
                                  <p:childTnLst>
                                    <p:anim calcmode="lin" valueType="num">
                                      <p:cBhvr additive="base">
                                        <p:cTn id="95" dur="500"/>
                                        <p:tgtEl>
                                          <p:spTgt spid="143376"/>
                                        </p:tgtEl>
                                        <p:attrNameLst>
                                          <p:attrName>ppt_x</p:attrName>
                                        </p:attrNameLst>
                                      </p:cBhvr>
                                      <p:tavLst>
                                        <p:tav tm="0">
                                          <p:val>
                                            <p:strVal val="ppt_x"/>
                                          </p:val>
                                        </p:tav>
                                        <p:tav tm="100000">
                                          <p:val>
                                            <p:strVal val="ppt_x"/>
                                          </p:val>
                                        </p:tav>
                                      </p:tavLst>
                                    </p:anim>
                                    <p:anim calcmode="lin" valueType="num">
                                      <p:cBhvr additive="base">
                                        <p:cTn id="96" dur="500"/>
                                        <p:tgtEl>
                                          <p:spTgt spid="143376"/>
                                        </p:tgtEl>
                                        <p:attrNameLst>
                                          <p:attrName>ppt_y</p:attrName>
                                        </p:attrNameLst>
                                      </p:cBhvr>
                                      <p:tavLst>
                                        <p:tav tm="0">
                                          <p:val>
                                            <p:strVal val="ppt_y"/>
                                          </p:val>
                                        </p:tav>
                                        <p:tav tm="100000">
                                          <p:val>
                                            <p:strVal val="1+ppt_h/2"/>
                                          </p:val>
                                        </p:tav>
                                      </p:tavLst>
                                    </p:anim>
                                    <p:set>
                                      <p:cBhvr>
                                        <p:cTn id="97" dur="1" fill="hold">
                                          <p:stCondLst>
                                            <p:cond delay="499"/>
                                          </p:stCondLst>
                                        </p:cTn>
                                        <p:tgtEl>
                                          <p:spTgt spid="143376"/>
                                        </p:tgtEl>
                                        <p:attrNameLst>
                                          <p:attrName>style.visibility</p:attrName>
                                        </p:attrNameLst>
                                      </p:cBhvr>
                                      <p:to>
                                        <p:strVal val="hidden"/>
                                      </p:to>
                                    </p:set>
                                  </p:childTnLst>
                                </p:cTn>
                              </p:par>
                              <p:par>
                                <p:cTn id="98" presetID="2" presetClass="exit" presetSubtype="4" fill="hold" grpId="1" nodeType="withEffect">
                                  <p:stCondLst>
                                    <p:cond delay="0"/>
                                  </p:stCondLst>
                                  <p:childTnLst>
                                    <p:anim calcmode="lin" valueType="num">
                                      <p:cBhvr additive="base">
                                        <p:cTn id="99" dur="500"/>
                                        <p:tgtEl>
                                          <p:spTgt spid="143375"/>
                                        </p:tgtEl>
                                        <p:attrNameLst>
                                          <p:attrName>ppt_x</p:attrName>
                                        </p:attrNameLst>
                                      </p:cBhvr>
                                      <p:tavLst>
                                        <p:tav tm="0">
                                          <p:val>
                                            <p:strVal val="ppt_x"/>
                                          </p:val>
                                        </p:tav>
                                        <p:tav tm="100000">
                                          <p:val>
                                            <p:strVal val="ppt_x"/>
                                          </p:val>
                                        </p:tav>
                                      </p:tavLst>
                                    </p:anim>
                                    <p:anim calcmode="lin" valueType="num">
                                      <p:cBhvr additive="base">
                                        <p:cTn id="100" dur="500"/>
                                        <p:tgtEl>
                                          <p:spTgt spid="143375"/>
                                        </p:tgtEl>
                                        <p:attrNameLst>
                                          <p:attrName>ppt_y</p:attrName>
                                        </p:attrNameLst>
                                      </p:cBhvr>
                                      <p:tavLst>
                                        <p:tav tm="0">
                                          <p:val>
                                            <p:strVal val="ppt_y"/>
                                          </p:val>
                                        </p:tav>
                                        <p:tav tm="100000">
                                          <p:val>
                                            <p:strVal val="1+ppt_h/2"/>
                                          </p:val>
                                        </p:tav>
                                      </p:tavLst>
                                    </p:anim>
                                    <p:set>
                                      <p:cBhvr>
                                        <p:cTn id="101" dur="1" fill="hold">
                                          <p:stCondLst>
                                            <p:cond delay="499"/>
                                          </p:stCondLst>
                                        </p:cTn>
                                        <p:tgtEl>
                                          <p:spTgt spid="143375"/>
                                        </p:tgtEl>
                                        <p:attrNameLst>
                                          <p:attrName>style.visibility</p:attrName>
                                        </p:attrNameLst>
                                      </p:cBhvr>
                                      <p:to>
                                        <p:strVal val="hidden"/>
                                      </p:to>
                                    </p:set>
                                  </p:childTnLst>
                                </p:cTn>
                              </p:par>
                              <p:par>
                                <p:cTn id="102" presetID="2" presetClass="exit" presetSubtype="4" fill="hold" grpId="1" nodeType="withEffect">
                                  <p:stCondLst>
                                    <p:cond delay="0"/>
                                  </p:stCondLst>
                                  <p:childTnLst>
                                    <p:anim calcmode="lin" valueType="num">
                                      <p:cBhvr additive="base">
                                        <p:cTn id="103" dur="500"/>
                                        <p:tgtEl>
                                          <p:spTgt spid="143380"/>
                                        </p:tgtEl>
                                        <p:attrNameLst>
                                          <p:attrName>ppt_x</p:attrName>
                                        </p:attrNameLst>
                                      </p:cBhvr>
                                      <p:tavLst>
                                        <p:tav tm="0">
                                          <p:val>
                                            <p:strVal val="ppt_x"/>
                                          </p:val>
                                        </p:tav>
                                        <p:tav tm="100000">
                                          <p:val>
                                            <p:strVal val="ppt_x"/>
                                          </p:val>
                                        </p:tav>
                                      </p:tavLst>
                                    </p:anim>
                                    <p:anim calcmode="lin" valueType="num">
                                      <p:cBhvr additive="base">
                                        <p:cTn id="104" dur="500"/>
                                        <p:tgtEl>
                                          <p:spTgt spid="143380"/>
                                        </p:tgtEl>
                                        <p:attrNameLst>
                                          <p:attrName>ppt_y</p:attrName>
                                        </p:attrNameLst>
                                      </p:cBhvr>
                                      <p:tavLst>
                                        <p:tav tm="0">
                                          <p:val>
                                            <p:strVal val="ppt_y"/>
                                          </p:val>
                                        </p:tav>
                                        <p:tav tm="100000">
                                          <p:val>
                                            <p:strVal val="1+ppt_h/2"/>
                                          </p:val>
                                        </p:tav>
                                      </p:tavLst>
                                    </p:anim>
                                    <p:set>
                                      <p:cBhvr>
                                        <p:cTn id="105" dur="1" fill="hold">
                                          <p:stCondLst>
                                            <p:cond delay="499"/>
                                          </p:stCondLst>
                                        </p:cTn>
                                        <p:tgtEl>
                                          <p:spTgt spid="143380"/>
                                        </p:tgtEl>
                                        <p:attrNameLst>
                                          <p:attrName>style.visibility</p:attrName>
                                        </p:attrNameLst>
                                      </p:cBhvr>
                                      <p:to>
                                        <p:strVal val="hidden"/>
                                      </p:to>
                                    </p:set>
                                  </p:childTnLst>
                                </p:cTn>
                              </p:par>
                            </p:childTnLst>
                          </p:cTn>
                        </p:par>
                        <p:par>
                          <p:cTn id="106" fill="hold" nodeType="afterGroup">
                            <p:stCondLst>
                              <p:cond delay="500"/>
                            </p:stCondLst>
                            <p:childTnLst>
                              <p:par>
                                <p:cTn id="107" presetID="2" presetClass="entr" presetSubtype="4" fill="hold" grpId="0" nodeType="afterEffect">
                                  <p:stCondLst>
                                    <p:cond delay="0"/>
                                  </p:stCondLst>
                                  <p:childTnLst>
                                    <p:set>
                                      <p:cBhvr>
                                        <p:cTn id="108" dur="1" fill="hold">
                                          <p:stCondLst>
                                            <p:cond delay="0"/>
                                          </p:stCondLst>
                                        </p:cTn>
                                        <p:tgtEl>
                                          <p:spTgt spid="143382"/>
                                        </p:tgtEl>
                                        <p:attrNameLst>
                                          <p:attrName>style.visibility</p:attrName>
                                        </p:attrNameLst>
                                      </p:cBhvr>
                                      <p:to>
                                        <p:strVal val="visible"/>
                                      </p:to>
                                    </p:set>
                                    <p:anim calcmode="lin" valueType="num">
                                      <p:cBhvr additive="base">
                                        <p:cTn id="109" dur="500" fill="hold"/>
                                        <p:tgtEl>
                                          <p:spTgt spid="143382"/>
                                        </p:tgtEl>
                                        <p:attrNameLst>
                                          <p:attrName>ppt_x</p:attrName>
                                        </p:attrNameLst>
                                      </p:cBhvr>
                                      <p:tavLst>
                                        <p:tav tm="0">
                                          <p:val>
                                            <p:strVal val="#ppt_x"/>
                                          </p:val>
                                        </p:tav>
                                        <p:tav tm="100000">
                                          <p:val>
                                            <p:strVal val="#ppt_x"/>
                                          </p:val>
                                        </p:tav>
                                      </p:tavLst>
                                    </p:anim>
                                    <p:anim calcmode="lin" valueType="num">
                                      <p:cBhvr additive="base">
                                        <p:cTn id="110" dur="500" fill="hold"/>
                                        <p:tgtEl>
                                          <p:spTgt spid="143382"/>
                                        </p:tgtEl>
                                        <p:attrNameLst>
                                          <p:attrName>ppt_y</p:attrName>
                                        </p:attrNameLst>
                                      </p:cBhvr>
                                      <p:tavLst>
                                        <p:tav tm="0">
                                          <p:val>
                                            <p:strVal val="1+#ppt_h/2"/>
                                          </p:val>
                                        </p:tav>
                                        <p:tav tm="100000">
                                          <p:val>
                                            <p:strVal val="#ppt_y"/>
                                          </p:val>
                                        </p:tav>
                                      </p:tavLst>
                                    </p:anim>
                                  </p:childTnLst>
                                </p:cTn>
                              </p:par>
                              <p:par>
                                <p:cTn id="111" presetID="2" presetClass="entr" presetSubtype="4" fill="hold" grpId="0" nodeType="withEffect">
                                  <p:stCondLst>
                                    <p:cond delay="0"/>
                                  </p:stCondLst>
                                  <p:childTnLst>
                                    <p:set>
                                      <p:cBhvr>
                                        <p:cTn id="112" dur="1" fill="hold">
                                          <p:stCondLst>
                                            <p:cond delay="0"/>
                                          </p:stCondLst>
                                        </p:cTn>
                                        <p:tgtEl>
                                          <p:spTgt spid="143383"/>
                                        </p:tgtEl>
                                        <p:attrNameLst>
                                          <p:attrName>style.visibility</p:attrName>
                                        </p:attrNameLst>
                                      </p:cBhvr>
                                      <p:to>
                                        <p:strVal val="visible"/>
                                      </p:to>
                                    </p:set>
                                    <p:anim calcmode="lin" valueType="num">
                                      <p:cBhvr additive="base">
                                        <p:cTn id="113" dur="500" fill="hold"/>
                                        <p:tgtEl>
                                          <p:spTgt spid="143383"/>
                                        </p:tgtEl>
                                        <p:attrNameLst>
                                          <p:attrName>ppt_x</p:attrName>
                                        </p:attrNameLst>
                                      </p:cBhvr>
                                      <p:tavLst>
                                        <p:tav tm="0">
                                          <p:val>
                                            <p:strVal val="#ppt_x"/>
                                          </p:val>
                                        </p:tav>
                                        <p:tav tm="100000">
                                          <p:val>
                                            <p:strVal val="#ppt_x"/>
                                          </p:val>
                                        </p:tav>
                                      </p:tavLst>
                                    </p:anim>
                                    <p:anim calcmode="lin" valueType="num">
                                      <p:cBhvr additive="base">
                                        <p:cTn id="114" dur="500" fill="hold"/>
                                        <p:tgtEl>
                                          <p:spTgt spid="143383"/>
                                        </p:tgtEl>
                                        <p:attrNameLst>
                                          <p:attrName>ppt_y</p:attrName>
                                        </p:attrNameLst>
                                      </p:cBhvr>
                                      <p:tavLst>
                                        <p:tav tm="0">
                                          <p:val>
                                            <p:strVal val="1+#ppt_h/2"/>
                                          </p:val>
                                        </p:tav>
                                        <p:tav tm="100000">
                                          <p:val>
                                            <p:strVal val="#ppt_y"/>
                                          </p:val>
                                        </p:tav>
                                      </p:tavLst>
                                    </p:anim>
                                  </p:childTnLst>
                                </p:cTn>
                              </p:par>
                              <p:par>
                                <p:cTn id="115" presetID="2" presetClass="entr" presetSubtype="4" fill="hold" grpId="0" nodeType="withEffect">
                                  <p:stCondLst>
                                    <p:cond delay="0"/>
                                  </p:stCondLst>
                                  <p:childTnLst>
                                    <p:set>
                                      <p:cBhvr>
                                        <p:cTn id="116" dur="1" fill="hold">
                                          <p:stCondLst>
                                            <p:cond delay="0"/>
                                          </p:stCondLst>
                                        </p:cTn>
                                        <p:tgtEl>
                                          <p:spTgt spid="143384"/>
                                        </p:tgtEl>
                                        <p:attrNameLst>
                                          <p:attrName>style.visibility</p:attrName>
                                        </p:attrNameLst>
                                      </p:cBhvr>
                                      <p:to>
                                        <p:strVal val="visible"/>
                                      </p:to>
                                    </p:set>
                                    <p:anim calcmode="lin" valueType="num">
                                      <p:cBhvr additive="base">
                                        <p:cTn id="117" dur="500" fill="hold"/>
                                        <p:tgtEl>
                                          <p:spTgt spid="143384"/>
                                        </p:tgtEl>
                                        <p:attrNameLst>
                                          <p:attrName>ppt_x</p:attrName>
                                        </p:attrNameLst>
                                      </p:cBhvr>
                                      <p:tavLst>
                                        <p:tav tm="0">
                                          <p:val>
                                            <p:strVal val="#ppt_x"/>
                                          </p:val>
                                        </p:tav>
                                        <p:tav tm="100000">
                                          <p:val>
                                            <p:strVal val="#ppt_x"/>
                                          </p:val>
                                        </p:tav>
                                      </p:tavLst>
                                    </p:anim>
                                    <p:anim calcmode="lin" valueType="num">
                                      <p:cBhvr additive="base">
                                        <p:cTn id="118" dur="500" fill="hold"/>
                                        <p:tgtEl>
                                          <p:spTgt spid="143384"/>
                                        </p:tgtEl>
                                        <p:attrNameLst>
                                          <p:attrName>ppt_y</p:attrName>
                                        </p:attrNameLst>
                                      </p:cBhvr>
                                      <p:tavLst>
                                        <p:tav tm="0">
                                          <p:val>
                                            <p:strVal val="1+#ppt_h/2"/>
                                          </p:val>
                                        </p:tav>
                                        <p:tav tm="100000">
                                          <p:val>
                                            <p:strVal val="#ppt_y"/>
                                          </p:val>
                                        </p:tav>
                                      </p:tavLst>
                                    </p:anim>
                                  </p:childTnLst>
                                </p:cTn>
                              </p:par>
                              <p:par>
                                <p:cTn id="119" presetID="2" presetClass="entr" presetSubtype="4" fill="hold" grpId="0" nodeType="withEffect">
                                  <p:stCondLst>
                                    <p:cond delay="0"/>
                                  </p:stCondLst>
                                  <p:childTnLst>
                                    <p:set>
                                      <p:cBhvr>
                                        <p:cTn id="120" dur="1" fill="hold">
                                          <p:stCondLst>
                                            <p:cond delay="0"/>
                                          </p:stCondLst>
                                        </p:cTn>
                                        <p:tgtEl>
                                          <p:spTgt spid="143385"/>
                                        </p:tgtEl>
                                        <p:attrNameLst>
                                          <p:attrName>style.visibility</p:attrName>
                                        </p:attrNameLst>
                                      </p:cBhvr>
                                      <p:to>
                                        <p:strVal val="visible"/>
                                      </p:to>
                                    </p:set>
                                    <p:anim calcmode="lin" valueType="num">
                                      <p:cBhvr additive="base">
                                        <p:cTn id="121" dur="500" fill="hold"/>
                                        <p:tgtEl>
                                          <p:spTgt spid="143385"/>
                                        </p:tgtEl>
                                        <p:attrNameLst>
                                          <p:attrName>ppt_x</p:attrName>
                                        </p:attrNameLst>
                                      </p:cBhvr>
                                      <p:tavLst>
                                        <p:tav tm="0">
                                          <p:val>
                                            <p:strVal val="#ppt_x"/>
                                          </p:val>
                                        </p:tav>
                                        <p:tav tm="100000">
                                          <p:val>
                                            <p:strVal val="#ppt_x"/>
                                          </p:val>
                                        </p:tav>
                                      </p:tavLst>
                                    </p:anim>
                                    <p:anim calcmode="lin" valueType="num">
                                      <p:cBhvr additive="base">
                                        <p:cTn id="122" dur="500" fill="hold"/>
                                        <p:tgtEl>
                                          <p:spTgt spid="1433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2" grpId="0" animBg="1"/>
      <p:bldP spid="143363" grpId="0" animBg="1"/>
      <p:bldP spid="143364" grpId="0" animBg="1"/>
      <p:bldP spid="143365" grpId="0"/>
      <p:bldP spid="143366" grpId="0"/>
      <p:bldP spid="143367" grpId="0"/>
      <p:bldP spid="143368" grpId="0"/>
      <p:bldP spid="143370" grpId="0"/>
      <p:bldP spid="143371" grpId="0"/>
      <p:bldP spid="143372" grpId="0"/>
      <p:bldP spid="143374" grpId="0"/>
      <p:bldP spid="143375" grpId="0"/>
      <p:bldP spid="143375" grpId="1"/>
      <p:bldP spid="143376" grpId="0"/>
      <p:bldP spid="143376" grpId="1"/>
      <p:bldP spid="143377" grpId="0"/>
      <p:bldP spid="143378" grpId="0"/>
      <p:bldP spid="143379" grpId="0"/>
      <p:bldP spid="143380" grpId="0"/>
      <p:bldP spid="143380" grpId="1"/>
      <p:bldP spid="143381" grpId="0"/>
      <p:bldP spid="143382" grpId="0"/>
      <p:bldP spid="143383" grpId="0"/>
      <p:bldP spid="143384" grpId="0"/>
      <p:bldP spid="14338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1204913" y="3213100"/>
            <a:ext cx="6732587" cy="15113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4387" name="Text Box 3"/>
          <p:cNvSpPr txBox="1">
            <a:spLocks noChangeArrowheads="1"/>
          </p:cNvSpPr>
          <p:nvPr/>
        </p:nvSpPr>
        <p:spPr bwMode="auto">
          <a:xfrm>
            <a:off x="66595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10</a:t>
            </a:r>
          </a:p>
        </p:txBody>
      </p:sp>
      <p:sp>
        <p:nvSpPr>
          <p:cNvPr id="144388" name="Text Box 4"/>
          <p:cNvSpPr txBox="1">
            <a:spLocks noChangeArrowheads="1"/>
          </p:cNvSpPr>
          <p:nvPr/>
        </p:nvSpPr>
        <p:spPr bwMode="auto">
          <a:xfrm>
            <a:off x="53641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8</a:t>
            </a:r>
          </a:p>
        </p:txBody>
      </p:sp>
      <p:sp>
        <p:nvSpPr>
          <p:cNvPr id="144389" name="Text Box 5"/>
          <p:cNvSpPr txBox="1">
            <a:spLocks noChangeArrowheads="1"/>
          </p:cNvSpPr>
          <p:nvPr/>
        </p:nvSpPr>
        <p:spPr bwMode="auto">
          <a:xfrm>
            <a:off x="26273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13</a:t>
            </a:r>
          </a:p>
        </p:txBody>
      </p:sp>
      <p:sp>
        <p:nvSpPr>
          <p:cNvPr id="144390" name="Text Box 6"/>
          <p:cNvSpPr txBox="1">
            <a:spLocks noChangeArrowheads="1"/>
          </p:cNvSpPr>
          <p:nvPr/>
        </p:nvSpPr>
        <p:spPr bwMode="auto">
          <a:xfrm>
            <a:off x="971550" y="1154113"/>
            <a:ext cx="7200900" cy="835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Esperimentuan gramo 1 butano erregenituen eta horretarako behar izan ziren 3,59 gramo dioxigeno, 1,55 gramo ur lortuaz.</a:t>
            </a:r>
          </a:p>
          <a:p>
            <a:pPr algn="ctr">
              <a:defRPr/>
            </a:pPr>
            <a:r>
              <a:rPr lang="eu-ES" sz="1600">
                <a:cs typeface="+mn-cs"/>
              </a:rPr>
              <a:t>Zenbat karbono dioxido kanporatu ziren atmosferara?</a:t>
            </a:r>
          </a:p>
        </p:txBody>
      </p:sp>
      <p:sp>
        <p:nvSpPr>
          <p:cNvPr id="144391" name="Rectangle 7"/>
          <p:cNvSpPr>
            <a:spLocks noChangeArrowheads="1"/>
          </p:cNvSpPr>
          <p:nvPr/>
        </p:nvSpPr>
        <p:spPr bwMode="auto">
          <a:xfrm>
            <a:off x="1241425" y="1989138"/>
            <a:ext cx="666115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4392" name="Text Box 8"/>
          <p:cNvSpPr txBox="1">
            <a:spLocks noChangeArrowheads="1"/>
          </p:cNvSpPr>
          <p:nvPr/>
        </p:nvSpPr>
        <p:spPr bwMode="auto">
          <a:xfrm>
            <a:off x="1385888" y="2276475"/>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butanoa</a:t>
            </a:r>
          </a:p>
        </p:txBody>
      </p:sp>
      <p:sp>
        <p:nvSpPr>
          <p:cNvPr id="144393" name="Text Box 9"/>
          <p:cNvSpPr txBox="1">
            <a:spLocks noChangeArrowheads="1"/>
          </p:cNvSpPr>
          <p:nvPr/>
        </p:nvSpPr>
        <p:spPr bwMode="auto">
          <a:xfrm>
            <a:off x="2825750" y="22764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dioxígenoa</a:t>
            </a:r>
          </a:p>
        </p:txBody>
      </p:sp>
      <p:sp>
        <p:nvSpPr>
          <p:cNvPr id="144394" name="Text Box 10"/>
          <p:cNvSpPr txBox="1">
            <a:spLocks noChangeArrowheads="1"/>
          </p:cNvSpPr>
          <p:nvPr/>
        </p:nvSpPr>
        <p:spPr bwMode="auto">
          <a:xfrm>
            <a:off x="5021263" y="2133600"/>
            <a:ext cx="19431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a:t>
            </a:r>
          </a:p>
          <a:p>
            <a:pPr algn="ctr">
              <a:spcBef>
                <a:spcPct val="50000"/>
              </a:spcBef>
              <a:defRPr/>
            </a:pPr>
            <a:r>
              <a:rPr lang="eu-ES" sz="1600" b="1">
                <a:solidFill>
                  <a:srgbClr val="008000"/>
                </a:solidFill>
                <a:cs typeface="+mn-cs"/>
              </a:rPr>
              <a:t>dioxidoa</a:t>
            </a:r>
          </a:p>
        </p:txBody>
      </p:sp>
      <p:sp>
        <p:nvSpPr>
          <p:cNvPr id="144395" name="Text Box 11"/>
          <p:cNvSpPr txBox="1">
            <a:spLocks noChangeArrowheads="1"/>
          </p:cNvSpPr>
          <p:nvPr/>
        </p:nvSpPr>
        <p:spPr bwMode="auto">
          <a:xfrm>
            <a:off x="239395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4396" name="Line 12"/>
          <p:cNvSpPr>
            <a:spLocks noChangeShapeType="1"/>
          </p:cNvSpPr>
          <p:nvPr/>
        </p:nvSpPr>
        <p:spPr bwMode="auto">
          <a:xfrm>
            <a:off x="4086225" y="24923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4397" name="Text Box 13"/>
          <p:cNvSpPr txBox="1">
            <a:spLocks noChangeArrowheads="1"/>
          </p:cNvSpPr>
          <p:nvPr/>
        </p:nvSpPr>
        <p:spPr bwMode="auto">
          <a:xfrm>
            <a:off x="1476375" y="35020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a:t>
            </a:r>
            <a:r>
              <a:rPr lang="eu-ES" b="1" baseline="-25000">
                <a:solidFill>
                  <a:srgbClr val="CC3300"/>
                </a:solidFill>
                <a:cs typeface="+mn-cs"/>
              </a:rPr>
              <a:t>4</a:t>
            </a:r>
            <a:r>
              <a:rPr lang="eu-ES" b="1">
                <a:solidFill>
                  <a:srgbClr val="CC3300"/>
                </a:solidFill>
                <a:cs typeface="+mn-cs"/>
              </a:rPr>
              <a:t>H</a:t>
            </a:r>
            <a:r>
              <a:rPr lang="eu-ES" b="1" baseline="-25000">
                <a:solidFill>
                  <a:srgbClr val="CC3300"/>
                </a:solidFill>
                <a:cs typeface="+mn-cs"/>
              </a:rPr>
              <a:t>10</a:t>
            </a:r>
            <a:endParaRPr lang="eu-ES" b="1">
              <a:solidFill>
                <a:srgbClr val="CC3300"/>
              </a:solidFill>
              <a:cs typeface="+mn-cs"/>
            </a:endParaRPr>
          </a:p>
        </p:txBody>
      </p:sp>
      <p:sp>
        <p:nvSpPr>
          <p:cNvPr id="144398" name="Text Box 14"/>
          <p:cNvSpPr txBox="1">
            <a:spLocks noChangeArrowheads="1"/>
          </p:cNvSpPr>
          <p:nvPr/>
        </p:nvSpPr>
        <p:spPr bwMode="auto">
          <a:xfrm>
            <a:off x="3059113" y="35020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44399" name="Text Box 15"/>
          <p:cNvSpPr txBox="1">
            <a:spLocks noChangeArrowheads="1"/>
          </p:cNvSpPr>
          <p:nvPr/>
        </p:nvSpPr>
        <p:spPr bwMode="auto">
          <a:xfrm>
            <a:off x="5686425"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44400" name="Line 16"/>
          <p:cNvSpPr>
            <a:spLocks noChangeShapeType="1"/>
          </p:cNvSpPr>
          <p:nvPr/>
        </p:nvSpPr>
        <p:spPr bwMode="auto">
          <a:xfrm>
            <a:off x="4032250" y="36798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4401" name="Text Box 17"/>
          <p:cNvSpPr txBox="1">
            <a:spLocks noChangeArrowheads="1"/>
          </p:cNvSpPr>
          <p:nvPr/>
        </p:nvSpPr>
        <p:spPr bwMode="auto">
          <a:xfrm>
            <a:off x="2339975" y="3500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4402" name="Text Box 18"/>
          <p:cNvSpPr txBox="1">
            <a:spLocks noChangeArrowheads="1"/>
          </p:cNvSpPr>
          <p:nvPr/>
        </p:nvSpPr>
        <p:spPr bwMode="auto">
          <a:xfrm>
            <a:off x="5724525" y="41497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solidFill>
                  <a:srgbClr val="3333CC"/>
                </a:solidFill>
                <a:cs typeface="+mn-cs"/>
              </a:rPr>
              <a:t>x</a:t>
            </a:r>
          </a:p>
        </p:txBody>
      </p:sp>
      <p:sp>
        <p:nvSpPr>
          <p:cNvPr id="144403" name="Text Box 19"/>
          <p:cNvSpPr txBox="1">
            <a:spLocks noChangeArrowheads="1"/>
          </p:cNvSpPr>
          <p:nvPr/>
        </p:nvSpPr>
        <p:spPr bwMode="auto">
          <a:xfrm>
            <a:off x="2771775" y="41497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3,59 g</a:t>
            </a:r>
          </a:p>
        </p:txBody>
      </p:sp>
      <p:sp>
        <p:nvSpPr>
          <p:cNvPr id="144404" name="Text Box 20"/>
          <p:cNvSpPr txBox="1">
            <a:spLocks noChangeArrowheads="1"/>
          </p:cNvSpPr>
          <p:nvPr/>
        </p:nvSpPr>
        <p:spPr bwMode="auto">
          <a:xfrm>
            <a:off x="7073900" y="2276475"/>
            <a:ext cx="719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008000"/>
                </a:solidFill>
                <a:cs typeface="+mn-cs"/>
              </a:rPr>
              <a:t>ura</a:t>
            </a:r>
          </a:p>
        </p:txBody>
      </p:sp>
      <p:sp>
        <p:nvSpPr>
          <p:cNvPr id="144405" name="Text Box 21"/>
          <p:cNvSpPr txBox="1">
            <a:spLocks noChangeArrowheads="1"/>
          </p:cNvSpPr>
          <p:nvPr/>
        </p:nvSpPr>
        <p:spPr bwMode="auto">
          <a:xfrm>
            <a:off x="664210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4406" name="Text Box 22"/>
          <p:cNvSpPr txBox="1">
            <a:spLocks noChangeArrowheads="1"/>
          </p:cNvSpPr>
          <p:nvPr/>
        </p:nvSpPr>
        <p:spPr bwMode="auto">
          <a:xfrm>
            <a:off x="7092950"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44407" name="Text Box 23"/>
          <p:cNvSpPr txBox="1">
            <a:spLocks noChangeArrowheads="1"/>
          </p:cNvSpPr>
          <p:nvPr/>
        </p:nvSpPr>
        <p:spPr bwMode="auto">
          <a:xfrm>
            <a:off x="6804025" y="4149725"/>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1,55 g</a:t>
            </a:r>
          </a:p>
        </p:txBody>
      </p:sp>
      <p:sp>
        <p:nvSpPr>
          <p:cNvPr id="144408" name="Text Box 24"/>
          <p:cNvSpPr txBox="1">
            <a:spLocks noChangeArrowheads="1"/>
          </p:cNvSpPr>
          <p:nvPr/>
        </p:nvSpPr>
        <p:spPr bwMode="auto">
          <a:xfrm>
            <a:off x="644366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4409" name="Text Box 25"/>
          <p:cNvSpPr txBox="1">
            <a:spLocks noChangeArrowheads="1"/>
          </p:cNvSpPr>
          <p:nvPr/>
        </p:nvSpPr>
        <p:spPr bwMode="auto">
          <a:xfrm>
            <a:off x="11160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2</a:t>
            </a:r>
          </a:p>
        </p:txBody>
      </p:sp>
      <p:sp>
        <p:nvSpPr>
          <p:cNvPr id="144410" name="Text Box 26"/>
          <p:cNvSpPr txBox="1">
            <a:spLocks noChangeArrowheads="1"/>
          </p:cNvSpPr>
          <p:nvPr/>
        </p:nvSpPr>
        <p:spPr bwMode="auto">
          <a:xfrm>
            <a:off x="1476375" y="4149725"/>
            <a:ext cx="576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1 g</a:t>
            </a:r>
          </a:p>
        </p:txBody>
      </p:sp>
      <p:sp>
        <p:nvSpPr>
          <p:cNvPr id="144411" name="Text Box 27"/>
          <p:cNvSpPr txBox="1">
            <a:spLocks noChangeArrowheads="1"/>
          </p:cNvSpPr>
          <p:nvPr/>
        </p:nvSpPr>
        <p:spPr bwMode="auto">
          <a:xfrm>
            <a:off x="2051050" y="5157788"/>
            <a:ext cx="5040313" cy="346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3333CC"/>
                </a:solidFill>
                <a:cs typeface="+mn-cs"/>
              </a:rPr>
              <a:t>Masaren kontserbazioa:</a:t>
            </a:r>
            <a:r>
              <a:rPr lang="eu-ES" sz="1600">
                <a:cs typeface="+mn-cs"/>
              </a:rPr>
              <a:t>      </a:t>
            </a:r>
            <a:r>
              <a:rPr lang="eu-ES" sz="1600" b="1">
                <a:cs typeface="+mn-cs"/>
              </a:rPr>
              <a:t>1 + 3,59 = </a:t>
            </a:r>
            <a:r>
              <a:rPr lang="eu-ES" sz="1600" b="1">
                <a:solidFill>
                  <a:srgbClr val="3333CC"/>
                </a:solidFill>
                <a:cs typeface="+mn-cs"/>
              </a:rPr>
              <a:t>x </a:t>
            </a:r>
            <a:r>
              <a:rPr lang="eu-ES" sz="1600" b="1">
                <a:cs typeface="+mn-cs"/>
              </a:rPr>
              <a:t>+ 1,55</a:t>
            </a:r>
          </a:p>
        </p:txBody>
      </p:sp>
      <p:sp>
        <p:nvSpPr>
          <p:cNvPr id="144412" name="Text Box 28"/>
          <p:cNvSpPr txBox="1">
            <a:spLocks noChangeArrowheads="1"/>
          </p:cNvSpPr>
          <p:nvPr/>
        </p:nvSpPr>
        <p:spPr bwMode="auto">
          <a:xfrm>
            <a:off x="2168525" y="5776912"/>
            <a:ext cx="4635500"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3333CC"/>
                </a:solidFill>
                <a:cs typeface="+mn-cs"/>
              </a:rPr>
              <a:t>x</a:t>
            </a:r>
            <a:r>
              <a:rPr lang="eu-ES" sz="1600" b="1">
                <a:cs typeface="+mn-cs"/>
              </a:rPr>
              <a:t> = 4,59 – 1,55 = 3,04 g karbono dioxido</a:t>
            </a:r>
          </a:p>
        </p:txBody>
      </p:sp>
      <p:pic>
        <p:nvPicPr>
          <p:cNvPr id="3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737212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4390"/>
                                        </p:tgtEl>
                                        <p:attrNameLst>
                                          <p:attrName>style.visibility</p:attrName>
                                        </p:attrNameLst>
                                      </p:cBhvr>
                                      <p:to>
                                        <p:strVal val="visible"/>
                                      </p:to>
                                    </p:set>
                                    <p:animEffect transition="in" filter="dissolve">
                                      <p:cBhvr>
                                        <p:cTn id="7" dur="500"/>
                                        <p:tgtEl>
                                          <p:spTgt spid="1443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4410"/>
                                        </p:tgtEl>
                                        <p:attrNameLst>
                                          <p:attrName>style.visibility</p:attrName>
                                        </p:attrNameLst>
                                      </p:cBhvr>
                                      <p:to>
                                        <p:strVal val="visible"/>
                                      </p:to>
                                    </p:set>
                                    <p:anim calcmode="lin" valueType="num">
                                      <p:cBhvr additive="base">
                                        <p:cTn id="12" dur="500" fill="hold"/>
                                        <p:tgtEl>
                                          <p:spTgt spid="144410"/>
                                        </p:tgtEl>
                                        <p:attrNameLst>
                                          <p:attrName>ppt_x</p:attrName>
                                        </p:attrNameLst>
                                      </p:cBhvr>
                                      <p:tavLst>
                                        <p:tav tm="0">
                                          <p:val>
                                            <p:strVal val="#ppt_x"/>
                                          </p:val>
                                        </p:tav>
                                        <p:tav tm="100000">
                                          <p:val>
                                            <p:strVal val="#ppt_x"/>
                                          </p:val>
                                        </p:tav>
                                      </p:tavLst>
                                    </p:anim>
                                    <p:anim calcmode="lin" valueType="num">
                                      <p:cBhvr additive="base">
                                        <p:cTn id="13" dur="500" fill="hold"/>
                                        <p:tgtEl>
                                          <p:spTgt spid="144410"/>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44403"/>
                                        </p:tgtEl>
                                        <p:attrNameLst>
                                          <p:attrName>style.visibility</p:attrName>
                                        </p:attrNameLst>
                                      </p:cBhvr>
                                      <p:to>
                                        <p:strVal val="visible"/>
                                      </p:to>
                                    </p:set>
                                    <p:anim calcmode="lin" valueType="num">
                                      <p:cBhvr additive="base">
                                        <p:cTn id="16" dur="500" fill="hold"/>
                                        <p:tgtEl>
                                          <p:spTgt spid="144403"/>
                                        </p:tgtEl>
                                        <p:attrNameLst>
                                          <p:attrName>ppt_x</p:attrName>
                                        </p:attrNameLst>
                                      </p:cBhvr>
                                      <p:tavLst>
                                        <p:tav tm="0">
                                          <p:val>
                                            <p:strVal val="#ppt_x"/>
                                          </p:val>
                                        </p:tav>
                                        <p:tav tm="100000">
                                          <p:val>
                                            <p:strVal val="#ppt_x"/>
                                          </p:val>
                                        </p:tav>
                                      </p:tavLst>
                                    </p:anim>
                                    <p:anim calcmode="lin" valueType="num">
                                      <p:cBhvr additive="base">
                                        <p:cTn id="17" dur="500" fill="hold"/>
                                        <p:tgtEl>
                                          <p:spTgt spid="144403"/>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44402"/>
                                        </p:tgtEl>
                                        <p:attrNameLst>
                                          <p:attrName>style.visibility</p:attrName>
                                        </p:attrNameLst>
                                      </p:cBhvr>
                                      <p:to>
                                        <p:strVal val="visible"/>
                                      </p:to>
                                    </p:set>
                                    <p:anim calcmode="lin" valueType="num">
                                      <p:cBhvr additive="base">
                                        <p:cTn id="20" dur="500" fill="hold"/>
                                        <p:tgtEl>
                                          <p:spTgt spid="144402"/>
                                        </p:tgtEl>
                                        <p:attrNameLst>
                                          <p:attrName>ppt_x</p:attrName>
                                        </p:attrNameLst>
                                      </p:cBhvr>
                                      <p:tavLst>
                                        <p:tav tm="0">
                                          <p:val>
                                            <p:strVal val="#ppt_x"/>
                                          </p:val>
                                        </p:tav>
                                        <p:tav tm="100000">
                                          <p:val>
                                            <p:strVal val="#ppt_x"/>
                                          </p:val>
                                        </p:tav>
                                      </p:tavLst>
                                    </p:anim>
                                    <p:anim calcmode="lin" valueType="num">
                                      <p:cBhvr additive="base">
                                        <p:cTn id="21" dur="500" fill="hold"/>
                                        <p:tgtEl>
                                          <p:spTgt spid="144402"/>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44407"/>
                                        </p:tgtEl>
                                        <p:attrNameLst>
                                          <p:attrName>style.visibility</p:attrName>
                                        </p:attrNameLst>
                                      </p:cBhvr>
                                      <p:to>
                                        <p:strVal val="visible"/>
                                      </p:to>
                                    </p:set>
                                    <p:anim calcmode="lin" valueType="num">
                                      <p:cBhvr additive="base">
                                        <p:cTn id="24" dur="500" fill="hold"/>
                                        <p:tgtEl>
                                          <p:spTgt spid="144407"/>
                                        </p:tgtEl>
                                        <p:attrNameLst>
                                          <p:attrName>ppt_x</p:attrName>
                                        </p:attrNameLst>
                                      </p:cBhvr>
                                      <p:tavLst>
                                        <p:tav tm="0">
                                          <p:val>
                                            <p:strVal val="#ppt_x"/>
                                          </p:val>
                                        </p:tav>
                                        <p:tav tm="100000">
                                          <p:val>
                                            <p:strVal val="#ppt_x"/>
                                          </p:val>
                                        </p:tav>
                                      </p:tavLst>
                                    </p:anim>
                                    <p:anim calcmode="lin" valueType="num">
                                      <p:cBhvr additive="base">
                                        <p:cTn id="25" dur="500" fill="hold"/>
                                        <p:tgtEl>
                                          <p:spTgt spid="144407"/>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44411"/>
                                        </p:tgtEl>
                                        <p:attrNameLst>
                                          <p:attrName>style.visibility</p:attrName>
                                        </p:attrNameLst>
                                      </p:cBhvr>
                                      <p:to>
                                        <p:strVal val="visible"/>
                                      </p:to>
                                    </p:set>
                                    <p:animEffect transition="in" filter="wipe(left)">
                                      <p:cBhvr>
                                        <p:cTn id="30" dur="3000"/>
                                        <p:tgtEl>
                                          <p:spTgt spid="14441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44412"/>
                                        </p:tgtEl>
                                        <p:attrNameLst>
                                          <p:attrName>style.visibility</p:attrName>
                                        </p:attrNameLst>
                                      </p:cBhvr>
                                      <p:to>
                                        <p:strVal val="visible"/>
                                      </p:to>
                                    </p:set>
                                    <p:animEffect transition="in" filter="wipe(left)">
                                      <p:cBhvr>
                                        <p:cTn id="35" dur="5000"/>
                                        <p:tgtEl>
                                          <p:spTgt spid="144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90" grpId="0" animBg="1"/>
      <p:bldP spid="144402" grpId="0"/>
      <p:bldP spid="144403" grpId="0"/>
      <p:bldP spid="144407" grpId="0"/>
      <p:bldP spid="144410" grpId="0"/>
      <p:bldP spid="144411" grpId="0" animBg="1"/>
      <p:bldP spid="1444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ext Box 2"/>
          <p:cNvSpPr txBox="1">
            <a:spLocks noChangeArrowheads="1"/>
          </p:cNvSpPr>
          <p:nvPr/>
        </p:nvSpPr>
        <p:spPr bwMode="auto">
          <a:xfrm>
            <a:off x="971550" y="923925"/>
            <a:ext cx="7200900" cy="835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Esperimentuan gramo 1 butano erregenituen eta horretarako behar izan ziren 3,59 gramo dioxigeno, 1,55 gramo ur lortuaz.</a:t>
            </a:r>
          </a:p>
          <a:p>
            <a:pPr algn="ctr">
              <a:defRPr/>
            </a:pPr>
            <a:r>
              <a:rPr lang="eu-ES" sz="1600" dirty="0">
                <a:cs typeface="+mn-cs"/>
              </a:rPr>
              <a:t>Zenbat karbono dioxido kanporatu ziren atmosferara?</a:t>
            </a:r>
          </a:p>
        </p:txBody>
      </p:sp>
      <p:sp>
        <p:nvSpPr>
          <p:cNvPr id="145411" name="Rectangle 3"/>
          <p:cNvSpPr>
            <a:spLocks noChangeArrowheads="1"/>
          </p:cNvSpPr>
          <p:nvPr/>
        </p:nvSpPr>
        <p:spPr bwMode="auto">
          <a:xfrm>
            <a:off x="1204913" y="3213100"/>
            <a:ext cx="6732587" cy="15113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5412" name="Text Box 4"/>
          <p:cNvSpPr txBox="1">
            <a:spLocks noChangeArrowheads="1"/>
          </p:cNvSpPr>
          <p:nvPr/>
        </p:nvSpPr>
        <p:spPr bwMode="auto">
          <a:xfrm>
            <a:off x="66595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10</a:t>
            </a:r>
          </a:p>
        </p:txBody>
      </p:sp>
      <p:sp>
        <p:nvSpPr>
          <p:cNvPr id="145413" name="Text Box 5"/>
          <p:cNvSpPr txBox="1">
            <a:spLocks noChangeArrowheads="1"/>
          </p:cNvSpPr>
          <p:nvPr/>
        </p:nvSpPr>
        <p:spPr bwMode="auto">
          <a:xfrm>
            <a:off x="53641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8</a:t>
            </a:r>
          </a:p>
        </p:txBody>
      </p:sp>
      <p:sp>
        <p:nvSpPr>
          <p:cNvPr id="145414" name="Text Box 6"/>
          <p:cNvSpPr txBox="1">
            <a:spLocks noChangeArrowheads="1"/>
          </p:cNvSpPr>
          <p:nvPr/>
        </p:nvSpPr>
        <p:spPr bwMode="auto">
          <a:xfrm>
            <a:off x="26273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13</a:t>
            </a:r>
          </a:p>
        </p:txBody>
      </p:sp>
      <p:sp>
        <p:nvSpPr>
          <p:cNvPr id="145415" name="Text Box 7"/>
          <p:cNvSpPr txBox="1">
            <a:spLocks noChangeArrowheads="1"/>
          </p:cNvSpPr>
          <p:nvPr/>
        </p:nvSpPr>
        <p:spPr bwMode="auto">
          <a:xfrm>
            <a:off x="963613" y="1168400"/>
            <a:ext cx="720090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dirty="0">
                <a:cs typeface="+mn-cs"/>
              </a:rPr>
              <a:t>Zenbat karbono dioxido jaurtikitzen ditugu atmosferara si 13 Kgko ontzian dagoen butanoa erretzen badugu?</a:t>
            </a:r>
          </a:p>
        </p:txBody>
      </p:sp>
      <p:sp>
        <p:nvSpPr>
          <p:cNvPr id="145416" name="Rectangle 8"/>
          <p:cNvSpPr>
            <a:spLocks noChangeArrowheads="1"/>
          </p:cNvSpPr>
          <p:nvPr/>
        </p:nvSpPr>
        <p:spPr bwMode="auto">
          <a:xfrm>
            <a:off x="1241425" y="1989138"/>
            <a:ext cx="666115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5417" name="Text Box 9"/>
          <p:cNvSpPr txBox="1">
            <a:spLocks noChangeArrowheads="1"/>
          </p:cNvSpPr>
          <p:nvPr/>
        </p:nvSpPr>
        <p:spPr bwMode="auto">
          <a:xfrm>
            <a:off x="1385888" y="2276475"/>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butanoa</a:t>
            </a:r>
          </a:p>
        </p:txBody>
      </p:sp>
      <p:sp>
        <p:nvSpPr>
          <p:cNvPr id="145418" name="Text Box 10"/>
          <p:cNvSpPr txBox="1">
            <a:spLocks noChangeArrowheads="1"/>
          </p:cNvSpPr>
          <p:nvPr/>
        </p:nvSpPr>
        <p:spPr bwMode="auto">
          <a:xfrm>
            <a:off x="2825750" y="22764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dioxigenoa</a:t>
            </a:r>
          </a:p>
        </p:txBody>
      </p:sp>
      <p:sp>
        <p:nvSpPr>
          <p:cNvPr id="145419" name="Text Box 11"/>
          <p:cNvSpPr txBox="1">
            <a:spLocks noChangeArrowheads="1"/>
          </p:cNvSpPr>
          <p:nvPr/>
        </p:nvSpPr>
        <p:spPr bwMode="auto">
          <a:xfrm>
            <a:off x="5021263" y="2133600"/>
            <a:ext cx="19431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a:t>
            </a:r>
          </a:p>
          <a:p>
            <a:pPr algn="ctr">
              <a:spcBef>
                <a:spcPct val="50000"/>
              </a:spcBef>
              <a:defRPr/>
            </a:pPr>
            <a:r>
              <a:rPr lang="eu-ES" sz="1600" b="1">
                <a:solidFill>
                  <a:srgbClr val="008000"/>
                </a:solidFill>
                <a:cs typeface="+mn-cs"/>
              </a:rPr>
              <a:t>dioxidoa</a:t>
            </a:r>
          </a:p>
        </p:txBody>
      </p:sp>
      <p:sp>
        <p:nvSpPr>
          <p:cNvPr id="145420" name="Text Box 12"/>
          <p:cNvSpPr txBox="1">
            <a:spLocks noChangeArrowheads="1"/>
          </p:cNvSpPr>
          <p:nvPr/>
        </p:nvSpPr>
        <p:spPr bwMode="auto">
          <a:xfrm>
            <a:off x="239395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5421" name="Line 13"/>
          <p:cNvSpPr>
            <a:spLocks noChangeShapeType="1"/>
          </p:cNvSpPr>
          <p:nvPr/>
        </p:nvSpPr>
        <p:spPr bwMode="auto">
          <a:xfrm>
            <a:off x="4086225" y="24923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5422" name="Text Box 14"/>
          <p:cNvSpPr txBox="1">
            <a:spLocks noChangeArrowheads="1"/>
          </p:cNvSpPr>
          <p:nvPr/>
        </p:nvSpPr>
        <p:spPr bwMode="auto">
          <a:xfrm>
            <a:off x="1476375" y="35020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a:t>
            </a:r>
            <a:r>
              <a:rPr lang="eu-ES" b="1" baseline="-25000">
                <a:solidFill>
                  <a:srgbClr val="CC3300"/>
                </a:solidFill>
                <a:cs typeface="+mn-cs"/>
              </a:rPr>
              <a:t>4</a:t>
            </a:r>
            <a:r>
              <a:rPr lang="eu-ES" b="1">
                <a:solidFill>
                  <a:srgbClr val="CC3300"/>
                </a:solidFill>
                <a:cs typeface="+mn-cs"/>
              </a:rPr>
              <a:t>H</a:t>
            </a:r>
            <a:r>
              <a:rPr lang="eu-ES" b="1" baseline="-25000">
                <a:solidFill>
                  <a:srgbClr val="CC3300"/>
                </a:solidFill>
                <a:cs typeface="+mn-cs"/>
              </a:rPr>
              <a:t>10</a:t>
            </a:r>
            <a:endParaRPr lang="eu-ES" b="1">
              <a:solidFill>
                <a:srgbClr val="CC3300"/>
              </a:solidFill>
              <a:cs typeface="+mn-cs"/>
            </a:endParaRPr>
          </a:p>
        </p:txBody>
      </p:sp>
      <p:sp>
        <p:nvSpPr>
          <p:cNvPr id="145423" name="Text Box 15"/>
          <p:cNvSpPr txBox="1">
            <a:spLocks noChangeArrowheads="1"/>
          </p:cNvSpPr>
          <p:nvPr/>
        </p:nvSpPr>
        <p:spPr bwMode="auto">
          <a:xfrm>
            <a:off x="3059113" y="35020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45424" name="Text Box 16"/>
          <p:cNvSpPr txBox="1">
            <a:spLocks noChangeArrowheads="1"/>
          </p:cNvSpPr>
          <p:nvPr/>
        </p:nvSpPr>
        <p:spPr bwMode="auto">
          <a:xfrm>
            <a:off x="5686425"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45425" name="Line 17"/>
          <p:cNvSpPr>
            <a:spLocks noChangeShapeType="1"/>
          </p:cNvSpPr>
          <p:nvPr/>
        </p:nvSpPr>
        <p:spPr bwMode="auto">
          <a:xfrm>
            <a:off x="4032250" y="36798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5426" name="Text Box 18"/>
          <p:cNvSpPr txBox="1">
            <a:spLocks noChangeArrowheads="1"/>
          </p:cNvSpPr>
          <p:nvPr/>
        </p:nvSpPr>
        <p:spPr bwMode="auto">
          <a:xfrm>
            <a:off x="2339975" y="3500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5427" name="Text Box 19"/>
          <p:cNvSpPr txBox="1">
            <a:spLocks noChangeArrowheads="1"/>
          </p:cNvSpPr>
          <p:nvPr/>
        </p:nvSpPr>
        <p:spPr bwMode="auto">
          <a:xfrm>
            <a:off x="5508625" y="41497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3,04 g</a:t>
            </a:r>
          </a:p>
        </p:txBody>
      </p:sp>
      <p:sp>
        <p:nvSpPr>
          <p:cNvPr id="145428" name="Text Box 20"/>
          <p:cNvSpPr txBox="1">
            <a:spLocks noChangeArrowheads="1"/>
          </p:cNvSpPr>
          <p:nvPr/>
        </p:nvSpPr>
        <p:spPr bwMode="auto">
          <a:xfrm>
            <a:off x="2771775" y="41497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3,59 g</a:t>
            </a:r>
          </a:p>
        </p:txBody>
      </p:sp>
      <p:sp>
        <p:nvSpPr>
          <p:cNvPr id="145429" name="Text Box 21"/>
          <p:cNvSpPr txBox="1">
            <a:spLocks noChangeArrowheads="1"/>
          </p:cNvSpPr>
          <p:nvPr/>
        </p:nvSpPr>
        <p:spPr bwMode="auto">
          <a:xfrm>
            <a:off x="7073900" y="2276475"/>
            <a:ext cx="719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008000"/>
                </a:solidFill>
                <a:cs typeface="+mn-cs"/>
              </a:rPr>
              <a:t>ura</a:t>
            </a:r>
          </a:p>
        </p:txBody>
      </p:sp>
      <p:sp>
        <p:nvSpPr>
          <p:cNvPr id="145430" name="Text Box 22"/>
          <p:cNvSpPr txBox="1">
            <a:spLocks noChangeArrowheads="1"/>
          </p:cNvSpPr>
          <p:nvPr/>
        </p:nvSpPr>
        <p:spPr bwMode="auto">
          <a:xfrm>
            <a:off x="664210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5431" name="Text Box 23"/>
          <p:cNvSpPr txBox="1">
            <a:spLocks noChangeArrowheads="1"/>
          </p:cNvSpPr>
          <p:nvPr/>
        </p:nvSpPr>
        <p:spPr bwMode="auto">
          <a:xfrm>
            <a:off x="7092950"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45432" name="Text Box 24"/>
          <p:cNvSpPr txBox="1">
            <a:spLocks noChangeArrowheads="1"/>
          </p:cNvSpPr>
          <p:nvPr/>
        </p:nvSpPr>
        <p:spPr bwMode="auto">
          <a:xfrm>
            <a:off x="6804025" y="4149725"/>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1,55 g</a:t>
            </a:r>
          </a:p>
        </p:txBody>
      </p:sp>
      <p:sp>
        <p:nvSpPr>
          <p:cNvPr id="145433" name="Text Box 25"/>
          <p:cNvSpPr txBox="1">
            <a:spLocks noChangeArrowheads="1"/>
          </p:cNvSpPr>
          <p:nvPr/>
        </p:nvSpPr>
        <p:spPr bwMode="auto">
          <a:xfrm>
            <a:off x="644366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5434" name="Text Box 26"/>
          <p:cNvSpPr txBox="1">
            <a:spLocks noChangeArrowheads="1"/>
          </p:cNvSpPr>
          <p:nvPr/>
        </p:nvSpPr>
        <p:spPr bwMode="auto">
          <a:xfrm>
            <a:off x="11160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2</a:t>
            </a:r>
          </a:p>
        </p:txBody>
      </p:sp>
      <p:sp>
        <p:nvSpPr>
          <p:cNvPr id="145435" name="Text Box 27"/>
          <p:cNvSpPr txBox="1">
            <a:spLocks noChangeArrowheads="1"/>
          </p:cNvSpPr>
          <p:nvPr/>
        </p:nvSpPr>
        <p:spPr bwMode="auto">
          <a:xfrm>
            <a:off x="1476375" y="4149725"/>
            <a:ext cx="576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1 g</a:t>
            </a:r>
          </a:p>
        </p:txBody>
      </p:sp>
      <p:sp>
        <p:nvSpPr>
          <p:cNvPr id="145436" name="Text Box 28"/>
          <p:cNvSpPr txBox="1">
            <a:spLocks noChangeArrowheads="1"/>
          </p:cNvSpPr>
          <p:nvPr/>
        </p:nvSpPr>
        <p:spPr bwMode="auto">
          <a:xfrm>
            <a:off x="2073275" y="5259388"/>
            <a:ext cx="4410075" cy="360362"/>
          </a:xfrm>
          <a:prstGeom prst="rect">
            <a:avLst/>
          </a:prstGeom>
          <a:solidFill>
            <a:srgbClr val="FFFFCC"/>
          </a:solidFill>
          <a:ln w="9525">
            <a:solidFill>
              <a:schemeClr val="tx2"/>
            </a:solidFill>
            <a:miter lim="800000"/>
            <a:headEnd/>
            <a:tailEnd/>
          </a:ln>
          <a:effectLst>
            <a:outerShdw blurRad="63500" dist="107763" dir="2700000" algn="ctr" rotWithShape="0">
              <a:schemeClr val="bg2">
                <a:alpha val="50000"/>
              </a:schemeClr>
            </a:outerShdw>
          </a:effectLst>
        </p:spPr>
        <p:txBody>
          <a:bodyPr wrap="none">
            <a:spAutoFit/>
          </a:bodyPr>
          <a:lstStyle/>
          <a:p>
            <a:pPr>
              <a:defRPr/>
            </a:pPr>
            <a:r>
              <a:rPr lang="eu-ES" sz="1700" b="1">
                <a:solidFill>
                  <a:schemeClr val="tx2"/>
                </a:solidFill>
                <a:cs typeface="Times New Roman" charset="0"/>
              </a:rPr>
              <a:t>x </a:t>
            </a:r>
            <a:r>
              <a:rPr lang="eu-ES" sz="1600" b="1">
                <a:solidFill>
                  <a:schemeClr val="tx2"/>
                </a:solidFill>
                <a:cs typeface="Times New Roman" charset="0"/>
              </a:rPr>
              <a:t>= 3,04 · 13 000 = 39 520 g karbono dioxido</a:t>
            </a:r>
          </a:p>
        </p:txBody>
      </p:sp>
      <p:pic>
        <p:nvPicPr>
          <p:cNvPr id="3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18168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grpId="0" nodeType="withEffect">
                                  <p:stCondLst>
                                    <p:cond delay="0"/>
                                  </p:stCondLst>
                                  <p:childTnLst>
                                    <p:set>
                                      <p:cBhvr>
                                        <p:cTn id="6" dur="1" fill="hold">
                                          <p:stCondLst>
                                            <p:cond delay="0"/>
                                          </p:stCondLst>
                                        </p:cTn>
                                        <p:tgtEl>
                                          <p:spTgt spid="145427"/>
                                        </p:tgtEl>
                                        <p:attrNameLst>
                                          <p:attrName>style.visibility</p:attrName>
                                        </p:attrNameLst>
                                      </p:cBhvr>
                                      <p:to>
                                        <p:strVal val="visible"/>
                                      </p:to>
                                    </p:set>
                                    <p:anim calcmode="lin" valueType="num">
                                      <p:cBhvr additive="base">
                                        <p:cTn id="7" dur="500" fill="hold"/>
                                        <p:tgtEl>
                                          <p:spTgt spid="145427"/>
                                        </p:tgtEl>
                                        <p:attrNameLst>
                                          <p:attrName>ppt_x</p:attrName>
                                        </p:attrNameLst>
                                      </p:cBhvr>
                                      <p:tavLst>
                                        <p:tav tm="0">
                                          <p:val>
                                            <p:strVal val="#ppt_x"/>
                                          </p:val>
                                        </p:tav>
                                        <p:tav tm="100000">
                                          <p:val>
                                            <p:strVal val="#ppt_x"/>
                                          </p:val>
                                        </p:tav>
                                      </p:tavLst>
                                    </p:anim>
                                    <p:anim calcmode="lin" valueType="num">
                                      <p:cBhvr additive="base">
                                        <p:cTn id="8" dur="500" fill="hold"/>
                                        <p:tgtEl>
                                          <p:spTgt spid="14542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xit" presetSubtype="0" fill="hold" grpId="0" nodeType="clickEffect">
                                  <p:stCondLst>
                                    <p:cond delay="0"/>
                                  </p:stCondLst>
                                  <p:childTnLst>
                                    <p:animEffect transition="out" filter="dissolve">
                                      <p:cBhvr>
                                        <p:cTn id="12" dur="500"/>
                                        <p:tgtEl>
                                          <p:spTgt spid="145410"/>
                                        </p:tgtEl>
                                      </p:cBhvr>
                                    </p:animEffect>
                                    <p:set>
                                      <p:cBhvr>
                                        <p:cTn id="13" dur="1" fill="hold">
                                          <p:stCondLst>
                                            <p:cond delay="499"/>
                                          </p:stCondLst>
                                        </p:cTn>
                                        <p:tgtEl>
                                          <p:spTgt spid="145410"/>
                                        </p:tgtEl>
                                        <p:attrNameLst>
                                          <p:attrName>style.visibility</p:attrName>
                                        </p:attrNameLst>
                                      </p:cBhvr>
                                      <p:to>
                                        <p:strVal val="hidden"/>
                                      </p:to>
                                    </p:se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145415"/>
                                        </p:tgtEl>
                                        <p:attrNameLst>
                                          <p:attrName>style.visibility</p:attrName>
                                        </p:attrNameLst>
                                      </p:cBhvr>
                                      <p:to>
                                        <p:strVal val="visible"/>
                                      </p:to>
                                    </p:set>
                                    <p:animEffect transition="in" filter="dissolve">
                                      <p:cBhvr>
                                        <p:cTn id="17" dur="500"/>
                                        <p:tgtEl>
                                          <p:spTgt spid="14541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5436"/>
                                        </p:tgtEl>
                                        <p:attrNameLst>
                                          <p:attrName>style.visibility</p:attrName>
                                        </p:attrNameLst>
                                      </p:cBhvr>
                                      <p:to>
                                        <p:strVal val="visible"/>
                                      </p:to>
                                    </p:set>
                                    <p:animEffect transition="in" filter="wipe(up)">
                                      <p:cBhvr>
                                        <p:cTn id="22" dur="1000"/>
                                        <p:tgtEl>
                                          <p:spTgt spid="145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0" grpId="0" animBg="1"/>
      <p:bldP spid="145415" grpId="0" animBg="1"/>
      <p:bldP spid="145427" grpId="0"/>
      <p:bldP spid="14543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ChangeArrowheads="1"/>
          </p:cNvSpPr>
          <p:nvPr/>
        </p:nvSpPr>
        <p:spPr bwMode="auto">
          <a:xfrm>
            <a:off x="1204913" y="3213100"/>
            <a:ext cx="6732587" cy="10096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7459" name="Text Box 3"/>
          <p:cNvSpPr txBox="1">
            <a:spLocks noChangeArrowheads="1"/>
          </p:cNvSpPr>
          <p:nvPr/>
        </p:nvSpPr>
        <p:spPr bwMode="auto">
          <a:xfrm>
            <a:off x="6877050" y="35020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8</a:t>
            </a:r>
          </a:p>
        </p:txBody>
      </p:sp>
      <p:sp>
        <p:nvSpPr>
          <p:cNvPr id="147460" name="Text Box 4"/>
          <p:cNvSpPr txBox="1">
            <a:spLocks noChangeArrowheads="1"/>
          </p:cNvSpPr>
          <p:nvPr/>
        </p:nvSpPr>
        <p:spPr bwMode="auto">
          <a:xfrm>
            <a:off x="5470525" y="35020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7</a:t>
            </a:r>
          </a:p>
        </p:txBody>
      </p:sp>
      <p:sp>
        <p:nvSpPr>
          <p:cNvPr id="147461" name="Text Box 5"/>
          <p:cNvSpPr txBox="1">
            <a:spLocks noChangeArrowheads="1"/>
          </p:cNvSpPr>
          <p:nvPr/>
        </p:nvSpPr>
        <p:spPr bwMode="auto">
          <a:xfrm>
            <a:off x="2627313" y="3502025"/>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11</a:t>
            </a:r>
          </a:p>
        </p:txBody>
      </p:sp>
      <p:sp>
        <p:nvSpPr>
          <p:cNvPr id="147462" name="Text Box 6"/>
          <p:cNvSpPr txBox="1">
            <a:spLocks noChangeArrowheads="1"/>
          </p:cNvSpPr>
          <p:nvPr/>
        </p:nvSpPr>
        <p:spPr bwMode="auto">
          <a:xfrm>
            <a:off x="1763713" y="1203325"/>
            <a:ext cx="5580062"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Gasolinaren errekuntza erreakzioa idatz ezazu eta doitu ezazu (C</a:t>
            </a:r>
            <a:r>
              <a:rPr lang="eu-ES" sz="1600" baseline="-25000">
                <a:cs typeface="+mn-cs"/>
              </a:rPr>
              <a:t>7</a:t>
            </a:r>
            <a:r>
              <a:rPr lang="eu-ES" sz="1600">
                <a:cs typeface="+mn-cs"/>
              </a:rPr>
              <a:t>H</a:t>
            </a:r>
            <a:r>
              <a:rPr lang="eu-ES" sz="1600" baseline="-25000">
                <a:cs typeface="+mn-cs"/>
              </a:rPr>
              <a:t>16</a:t>
            </a:r>
            <a:r>
              <a:rPr lang="eu-ES" sz="1600">
                <a:cs typeface="+mn-cs"/>
              </a:rPr>
              <a:t>).</a:t>
            </a:r>
          </a:p>
        </p:txBody>
      </p:sp>
      <p:sp>
        <p:nvSpPr>
          <p:cNvPr id="147463" name="Rectangle 7"/>
          <p:cNvSpPr>
            <a:spLocks noChangeArrowheads="1"/>
          </p:cNvSpPr>
          <p:nvPr/>
        </p:nvSpPr>
        <p:spPr bwMode="auto">
          <a:xfrm>
            <a:off x="1241425" y="1989138"/>
            <a:ext cx="666115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7464" name="Text Box 8"/>
          <p:cNvSpPr txBox="1">
            <a:spLocks noChangeArrowheads="1"/>
          </p:cNvSpPr>
          <p:nvPr/>
        </p:nvSpPr>
        <p:spPr bwMode="auto">
          <a:xfrm>
            <a:off x="1385888" y="2276475"/>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gasolina</a:t>
            </a:r>
          </a:p>
        </p:txBody>
      </p:sp>
      <p:sp>
        <p:nvSpPr>
          <p:cNvPr id="147465" name="Text Box 9"/>
          <p:cNvSpPr txBox="1">
            <a:spLocks noChangeArrowheads="1"/>
          </p:cNvSpPr>
          <p:nvPr/>
        </p:nvSpPr>
        <p:spPr bwMode="auto">
          <a:xfrm>
            <a:off x="2825750" y="22764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dioxigenoa</a:t>
            </a:r>
          </a:p>
        </p:txBody>
      </p:sp>
      <p:sp>
        <p:nvSpPr>
          <p:cNvPr id="147466" name="Text Box 10"/>
          <p:cNvSpPr txBox="1">
            <a:spLocks noChangeArrowheads="1"/>
          </p:cNvSpPr>
          <p:nvPr/>
        </p:nvSpPr>
        <p:spPr bwMode="auto">
          <a:xfrm>
            <a:off x="5021263" y="2133600"/>
            <a:ext cx="19431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a:t>
            </a:r>
          </a:p>
          <a:p>
            <a:pPr algn="ctr">
              <a:spcBef>
                <a:spcPct val="50000"/>
              </a:spcBef>
              <a:defRPr/>
            </a:pPr>
            <a:r>
              <a:rPr lang="eu-ES" sz="1600" b="1">
                <a:solidFill>
                  <a:srgbClr val="008000"/>
                </a:solidFill>
                <a:cs typeface="+mn-cs"/>
              </a:rPr>
              <a:t>dioxidoa</a:t>
            </a:r>
          </a:p>
        </p:txBody>
      </p:sp>
      <p:sp>
        <p:nvSpPr>
          <p:cNvPr id="147467" name="Text Box 11"/>
          <p:cNvSpPr txBox="1">
            <a:spLocks noChangeArrowheads="1"/>
          </p:cNvSpPr>
          <p:nvPr/>
        </p:nvSpPr>
        <p:spPr bwMode="auto">
          <a:xfrm>
            <a:off x="239395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7468" name="Line 12"/>
          <p:cNvSpPr>
            <a:spLocks noChangeShapeType="1"/>
          </p:cNvSpPr>
          <p:nvPr/>
        </p:nvSpPr>
        <p:spPr bwMode="auto">
          <a:xfrm>
            <a:off x="4086225" y="24923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7469" name="Text Box 13"/>
          <p:cNvSpPr txBox="1">
            <a:spLocks noChangeArrowheads="1"/>
          </p:cNvSpPr>
          <p:nvPr/>
        </p:nvSpPr>
        <p:spPr bwMode="auto">
          <a:xfrm>
            <a:off x="1476375" y="35020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a:t>
            </a:r>
            <a:r>
              <a:rPr lang="eu-ES" b="1" baseline="-25000">
                <a:solidFill>
                  <a:srgbClr val="CC3300"/>
                </a:solidFill>
                <a:cs typeface="+mn-cs"/>
              </a:rPr>
              <a:t>7</a:t>
            </a:r>
            <a:r>
              <a:rPr lang="eu-ES" b="1">
                <a:solidFill>
                  <a:srgbClr val="CC3300"/>
                </a:solidFill>
                <a:cs typeface="+mn-cs"/>
              </a:rPr>
              <a:t>H</a:t>
            </a:r>
            <a:r>
              <a:rPr lang="eu-ES" b="1" baseline="-25000">
                <a:solidFill>
                  <a:srgbClr val="CC3300"/>
                </a:solidFill>
                <a:cs typeface="+mn-cs"/>
              </a:rPr>
              <a:t>16</a:t>
            </a:r>
            <a:endParaRPr lang="eu-ES" b="1">
              <a:solidFill>
                <a:srgbClr val="CC3300"/>
              </a:solidFill>
              <a:cs typeface="+mn-cs"/>
            </a:endParaRPr>
          </a:p>
        </p:txBody>
      </p:sp>
      <p:sp>
        <p:nvSpPr>
          <p:cNvPr id="147470" name="Text Box 14"/>
          <p:cNvSpPr txBox="1">
            <a:spLocks noChangeArrowheads="1"/>
          </p:cNvSpPr>
          <p:nvPr/>
        </p:nvSpPr>
        <p:spPr bwMode="auto">
          <a:xfrm>
            <a:off x="3059113" y="35020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47471" name="Text Box 15"/>
          <p:cNvSpPr txBox="1">
            <a:spLocks noChangeArrowheads="1"/>
          </p:cNvSpPr>
          <p:nvPr/>
        </p:nvSpPr>
        <p:spPr bwMode="auto">
          <a:xfrm>
            <a:off x="5686425"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47472" name="Line 16"/>
          <p:cNvSpPr>
            <a:spLocks noChangeShapeType="1"/>
          </p:cNvSpPr>
          <p:nvPr/>
        </p:nvSpPr>
        <p:spPr bwMode="auto">
          <a:xfrm>
            <a:off x="4032250" y="36798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7473" name="Text Box 17"/>
          <p:cNvSpPr txBox="1">
            <a:spLocks noChangeArrowheads="1"/>
          </p:cNvSpPr>
          <p:nvPr/>
        </p:nvSpPr>
        <p:spPr bwMode="auto">
          <a:xfrm>
            <a:off x="2339975" y="3500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7474" name="Text Box 18"/>
          <p:cNvSpPr txBox="1">
            <a:spLocks noChangeArrowheads="1"/>
          </p:cNvSpPr>
          <p:nvPr/>
        </p:nvSpPr>
        <p:spPr bwMode="auto">
          <a:xfrm>
            <a:off x="7073900" y="2276475"/>
            <a:ext cx="719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008000"/>
                </a:solidFill>
                <a:cs typeface="+mn-cs"/>
              </a:rPr>
              <a:t>ura</a:t>
            </a:r>
          </a:p>
        </p:txBody>
      </p:sp>
      <p:sp>
        <p:nvSpPr>
          <p:cNvPr id="147475" name="Text Box 19"/>
          <p:cNvSpPr txBox="1">
            <a:spLocks noChangeArrowheads="1"/>
          </p:cNvSpPr>
          <p:nvPr/>
        </p:nvSpPr>
        <p:spPr bwMode="auto">
          <a:xfrm>
            <a:off x="664210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7476" name="Text Box 20"/>
          <p:cNvSpPr txBox="1">
            <a:spLocks noChangeArrowheads="1"/>
          </p:cNvSpPr>
          <p:nvPr/>
        </p:nvSpPr>
        <p:spPr bwMode="auto">
          <a:xfrm>
            <a:off x="7092950"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47477" name="Text Box 21"/>
          <p:cNvSpPr txBox="1">
            <a:spLocks noChangeArrowheads="1"/>
          </p:cNvSpPr>
          <p:nvPr/>
        </p:nvSpPr>
        <p:spPr bwMode="auto">
          <a:xfrm>
            <a:off x="644366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7478" name="Text Box 22"/>
          <p:cNvSpPr txBox="1">
            <a:spLocks noChangeArrowheads="1"/>
          </p:cNvSpPr>
          <p:nvPr/>
        </p:nvSpPr>
        <p:spPr bwMode="auto">
          <a:xfrm>
            <a:off x="2014538" y="1030287"/>
            <a:ext cx="5156200" cy="34607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600">
                <a:cs typeface="+mn-cs"/>
              </a:rPr>
              <a:t>Autoetan erregai bezala gasolina erabiltzen da (C</a:t>
            </a:r>
            <a:r>
              <a:rPr lang="eu-ES" sz="1600" baseline="-25000">
                <a:cs typeface="+mn-cs"/>
              </a:rPr>
              <a:t>7</a:t>
            </a:r>
            <a:r>
              <a:rPr lang="eu-ES" sz="1600">
                <a:cs typeface="+mn-cs"/>
              </a:rPr>
              <a:t>H</a:t>
            </a:r>
            <a:r>
              <a:rPr lang="eu-ES" sz="1600" baseline="-25000">
                <a:cs typeface="+mn-cs"/>
              </a:rPr>
              <a:t>16</a:t>
            </a:r>
            <a:r>
              <a:rPr lang="eu-ES" sz="1600">
                <a:cs typeface="+mn-cs"/>
              </a:rPr>
              <a:t>).</a:t>
            </a:r>
          </a:p>
        </p:txBody>
      </p:sp>
      <p:pic>
        <p:nvPicPr>
          <p:cNvPr id="3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2185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7462"/>
                                        </p:tgtEl>
                                        <p:attrNameLst>
                                          <p:attrName>style.visibility</p:attrName>
                                        </p:attrNameLst>
                                      </p:cBhvr>
                                      <p:to>
                                        <p:strVal val="visible"/>
                                      </p:to>
                                    </p:set>
                                    <p:animEffect transition="in" filter="dissolve">
                                      <p:cBhvr>
                                        <p:cTn id="7" dur="500"/>
                                        <p:tgtEl>
                                          <p:spTgt spid="1474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7463"/>
                                        </p:tgtEl>
                                        <p:attrNameLst>
                                          <p:attrName>style.visibility</p:attrName>
                                        </p:attrNameLst>
                                      </p:cBhvr>
                                      <p:to>
                                        <p:strVal val="visible"/>
                                      </p:to>
                                    </p:set>
                                    <p:animEffect transition="in" filter="fade">
                                      <p:cBhvr>
                                        <p:cTn id="12" dur="2000"/>
                                        <p:tgtEl>
                                          <p:spTgt spid="147463"/>
                                        </p:tgtEl>
                                      </p:cBhvr>
                                    </p:animEffect>
                                  </p:childTnLst>
                                </p:cTn>
                              </p:par>
                            </p:childTnLst>
                          </p:cTn>
                        </p:par>
                        <p:par>
                          <p:cTn id="13" fill="hold" nodeType="afterGroup">
                            <p:stCondLst>
                              <p:cond delay="2000"/>
                            </p:stCondLst>
                            <p:childTnLst>
                              <p:par>
                                <p:cTn id="14" presetID="22" presetClass="entr" presetSubtype="8" fill="hold" grpId="0" nodeType="afterEffect">
                                  <p:stCondLst>
                                    <p:cond delay="0"/>
                                  </p:stCondLst>
                                  <p:childTnLst>
                                    <p:set>
                                      <p:cBhvr>
                                        <p:cTn id="15" dur="1" fill="hold">
                                          <p:stCondLst>
                                            <p:cond delay="0"/>
                                          </p:stCondLst>
                                        </p:cTn>
                                        <p:tgtEl>
                                          <p:spTgt spid="147464"/>
                                        </p:tgtEl>
                                        <p:attrNameLst>
                                          <p:attrName>style.visibility</p:attrName>
                                        </p:attrNameLst>
                                      </p:cBhvr>
                                      <p:to>
                                        <p:strVal val="visible"/>
                                      </p:to>
                                    </p:set>
                                    <p:animEffect transition="in" filter="wipe(left)">
                                      <p:cBhvr>
                                        <p:cTn id="16" dur="2000"/>
                                        <p:tgtEl>
                                          <p:spTgt spid="147464"/>
                                        </p:tgtEl>
                                      </p:cBhvr>
                                    </p:animEffect>
                                  </p:childTnLst>
                                </p:cTn>
                              </p:par>
                            </p:childTnLst>
                          </p:cTn>
                        </p:par>
                        <p:par>
                          <p:cTn id="17" fill="hold" nodeType="afterGroup">
                            <p:stCondLst>
                              <p:cond delay="4000"/>
                            </p:stCondLst>
                            <p:childTnLst>
                              <p:par>
                                <p:cTn id="18" presetID="22" presetClass="entr" presetSubtype="8" fill="hold" grpId="0" nodeType="afterEffect">
                                  <p:stCondLst>
                                    <p:cond delay="0"/>
                                  </p:stCondLst>
                                  <p:childTnLst>
                                    <p:set>
                                      <p:cBhvr>
                                        <p:cTn id="19" dur="1" fill="hold">
                                          <p:stCondLst>
                                            <p:cond delay="0"/>
                                          </p:stCondLst>
                                        </p:cTn>
                                        <p:tgtEl>
                                          <p:spTgt spid="147467"/>
                                        </p:tgtEl>
                                        <p:attrNameLst>
                                          <p:attrName>style.visibility</p:attrName>
                                        </p:attrNameLst>
                                      </p:cBhvr>
                                      <p:to>
                                        <p:strVal val="visible"/>
                                      </p:to>
                                    </p:set>
                                    <p:animEffect transition="in" filter="wipe(left)">
                                      <p:cBhvr>
                                        <p:cTn id="20" dur="1000"/>
                                        <p:tgtEl>
                                          <p:spTgt spid="147467"/>
                                        </p:tgtEl>
                                      </p:cBhvr>
                                    </p:animEffect>
                                  </p:childTnLst>
                                </p:cTn>
                              </p:par>
                            </p:childTnLst>
                          </p:cTn>
                        </p:par>
                        <p:par>
                          <p:cTn id="21" fill="hold" nodeType="afterGroup">
                            <p:stCondLst>
                              <p:cond delay="5000"/>
                            </p:stCondLst>
                            <p:childTnLst>
                              <p:par>
                                <p:cTn id="22" presetID="22" presetClass="entr" presetSubtype="8" fill="hold" grpId="0" nodeType="afterEffect">
                                  <p:stCondLst>
                                    <p:cond delay="0"/>
                                  </p:stCondLst>
                                  <p:childTnLst>
                                    <p:set>
                                      <p:cBhvr>
                                        <p:cTn id="23" dur="1" fill="hold">
                                          <p:stCondLst>
                                            <p:cond delay="0"/>
                                          </p:stCondLst>
                                        </p:cTn>
                                        <p:tgtEl>
                                          <p:spTgt spid="147465"/>
                                        </p:tgtEl>
                                        <p:attrNameLst>
                                          <p:attrName>style.visibility</p:attrName>
                                        </p:attrNameLst>
                                      </p:cBhvr>
                                      <p:to>
                                        <p:strVal val="visible"/>
                                      </p:to>
                                    </p:set>
                                    <p:animEffect transition="in" filter="wipe(left)">
                                      <p:cBhvr>
                                        <p:cTn id="24" dur="2000"/>
                                        <p:tgtEl>
                                          <p:spTgt spid="147465"/>
                                        </p:tgtEl>
                                      </p:cBhvr>
                                    </p:animEffect>
                                  </p:childTnLst>
                                </p:cTn>
                              </p:par>
                            </p:childTnLst>
                          </p:cTn>
                        </p:par>
                        <p:par>
                          <p:cTn id="25" fill="hold" nodeType="afterGroup">
                            <p:stCondLst>
                              <p:cond delay="7000"/>
                            </p:stCondLst>
                            <p:childTnLst>
                              <p:par>
                                <p:cTn id="26" presetID="22" presetClass="entr" presetSubtype="8" fill="hold" nodeType="afterEffect">
                                  <p:stCondLst>
                                    <p:cond delay="0"/>
                                  </p:stCondLst>
                                  <p:childTnLst>
                                    <p:set>
                                      <p:cBhvr>
                                        <p:cTn id="27" dur="1" fill="hold">
                                          <p:stCondLst>
                                            <p:cond delay="0"/>
                                          </p:stCondLst>
                                        </p:cTn>
                                        <p:tgtEl>
                                          <p:spTgt spid="147468"/>
                                        </p:tgtEl>
                                        <p:attrNameLst>
                                          <p:attrName>style.visibility</p:attrName>
                                        </p:attrNameLst>
                                      </p:cBhvr>
                                      <p:to>
                                        <p:strVal val="visible"/>
                                      </p:to>
                                    </p:set>
                                    <p:animEffect transition="in" filter="wipe(left)">
                                      <p:cBhvr>
                                        <p:cTn id="28" dur="2000"/>
                                        <p:tgtEl>
                                          <p:spTgt spid="147468"/>
                                        </p:tgtEl>
                                      </p:cBhvr>
                                    </p:animEffect>
                                  </p:childTnLst>
                                </p:cTn>
                              </p:par>
                            </p:childTnLst>
                          </p:cTn>
                        </p:par>
                        <p:par>
                          <p:cTn id="29" fill="hold" nodeType="afterGroup">
                            <p:stCondLst>
                              <p:cond delay="9000"/>
                            </p:stCondLst>
                            <p:childTnLst>
                              <p:par>
                                <p:cTn id="30" presetID="22" presetClass="entr" presetSubtype="8" fill="hold" grpId="0" nodeType="afterEffect">
                                  <p:stCondLst>
                                    <p:cond delay="0"/>
                                  </p:stCondLst>
                                  <p:childTnLst>
                                    <p:set>
                                      <p:cBhvr>
                                        <p:cTn id="31" dur="1" fill="hold">
                                          <p:stCondLst>
                                            <p:cond delay="0"/>
                                          </p:stCondLst>
                                        </p:cTn>
                                        <p:tgtEl>
                                          <p:spTgt spid="147466"/>
                                        </p:tgtEl>
                                        <p:attrNameLst>
                                          <p:attrName>style.visibility</p:attrName>
                                        </p:attrNameLst>
                                      </p:cBhvr>
                                      <p:to>
                                        <p:strVal val="visible"/>
                                      </p:to>
                                    </p:set>
                                    <p:animEffect transition="in" filter="wipe(left)">
                                      <p:cBhvr>
                                        <p:cTn id="32" dur="2000"/>
                                        <p:tgtEl>
                                          <p:spTgt spid="147466"/>
                                        </p:tgtEl>
                                      </p:cBhvr>
                                    </p:animEffect>
                                  </p:childTnLst>
                                </p:cTn>
                              </p:par>
                            </p:childTnLst>
                          </p:cTn>
                        </p:par>
                        <p:par>
                          <p:cTn id="33" fill="hold" nodeType="afterGroup">
                            <p:stCondLst>
                              <p:cond delay="11000"/>
                            </p:stCondLst>
                            <p:childTnLst>
                              <p:par>
                                <p:cTn id="34" presetID="22" presetClass="entr" presetSubtype="8" fill="hold" grpId="0" nodeType="afterEffect">
                                  <p:stCondLst>
                                    <p:cond delay="0"/>
                                  </p:stCondLst>
                                  <p:childTnLst>
                                    <p:set>
                                      <p:cBhvr>
                                        <p:cTn id="35" dur="1" fill="hold">
                                          <p:stCondLst>
                                            <p:cond delay="0"/>
                                          </p:stCondLst>
                                        </p:cTn>
                                        <p:tgtEl>
                                          <p:spTgt spid="147475"/>
                                        </p:tgtEl>
                                        <p:attrNameLst>
                                          <p:attrName>style.visibility</p:attrName>
                                        </p:attrNameLst>
                                      </p:cBhvr>
                                      <p:to>
                                        <p:strVal val="visible"/>
                                      </p:to>
                                    </p:set>
                                    <p:animEffect transition="in" filter="wipe(left)">
                                      <p:cBhvr>
                                        <p:cTn id="36" dur="1000"/>
                                        <p:tgtEl>
                                          <p:spTgt spid="147475"/>
                                        </p:tgtEl>
                                      </p:cBhvr>
                                    </p:animEffect>
                                  </p:childTnLst>
                                </p:cTn>
                              </p:par>
                            </p:childTnLst>
                          </p:cTn>
                        </p:par>
                        <p:par>
                          <p:cTn id="37" fill="hold" nodeType="afterGroup">
                            <p:stCondLst>
                              <p:cond delay="12000"/>
                            </p:stCondLst>
                            <p:childTnLst>
                              <p:par>
                                <p:cTn id="38" presetID="22" presetClass="entr" presetSubtype="8" fill="hold" grpId="0" nodeType="afterEffect">
                                  <p:stCondLst>
                                    <p:cond delay="0"/>
                                  </p:stCondLst>
                                  <p:childTnLst>
                                    <p:set>
                                      <p:cBhvr>
                                        <p:cTn id="39" dur="1" fill="hold">
                                          <p:stCondLst>
                                            <p:cond delay="0"/>
                                          </p:stCondLst>
                                        </p:cTn>
                                        <p:tgtEl>
                                          <p:spTgt spid="147474"/>
                                        </p:tgtEl>
                                        <p:attrNameLst>
                                          <p:attrName>style.visibility</p:attrName>
                                        </p:attrNameLst>
                                      </p:cBhvr>
                                      <p:to>
                                        <p:strVal val="visible"/>
                                      </p:to>
                                    </p:set>
                                    <p:animEffect transition="in" filter="wipe(left)">
                                      <p:cBhvr>
                                        <p:cTn id="40" dur="2000"/>
                                        <p:tgtEl>
                                          <p:spTgt spid="147474"/>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47458"/>
                                        </p:tgtEl>
                                        <p:attrNameLst>
                                          <p:attrName>style.visibility</p:attrName>
                                        </p:attrNameLst>
                                      </p:cBhvr>
                                      <p:to>
                                        <p:strVal val="visible"/>
                                      </p:to>
                                    </p:set>
                                    <p:animEffect transition="in" filter="fade">
                                      <p:cBhvr>
                                        <p:cTn id="45" dur="2000"/>
                                        <p:tgtEl>
                                          <p:spTgt spid="147458"/>
                                        </p:tgtEl>
                                      </p:cBhvr>
                                    </p:animEffect>
                                  </p:childTnLst>
                                </p:cTn>
                              </p:par>
                            </p:childTnLst>
                          </p:cTn>
                        </p:par>
                        <p:par>
                          <p:cTn id="46" fill="hold" nodeType="afterGroup">
                            <p:stCondLst>
                              <p:cond delay="2000"/>
                            </p:stCondLst>
                            <p:childTnLst>
                              <p:par>
                                <p:cTn id="47" presetID="22" presetClass="entr" presetSubtype="8" fill="hold" grpId="0" nodeType="afterEffect">
                                  <p:stCondLst>
                                    <p:cond delay="0"/>
                                  </p:stCondLst>
                                  <p:childTnLst>
                                    <p:set>
                                      <p:cBhvr>
                                        <p:cTn id="48" dur="1" fill="hold">
                                          <p:stCondLst>
                                            <p:cond delay="0"/>
                                          </p:stCondLst>
                                        </p:cTn>
                                        <p:tgtEl>
                                          <p:spTgt spid="147469"/>
                                        </p:tgtEl>
                                        <p:attrNameLst>
                                          <p:attrName>style.visibility</p:attrName>
                                        </p:attrNameLst>
                                      </p:cBhvr>
                                      <p:to>
                                        <p:strVal val="visible"/>
                                      </p:to>
                                    </p:set>
                                    <p:animEffect transition="in" filter="wipe(left)">
                                      <p:cBhvr>
                                        <p:cTn id="49" dur="1000"/>
                                        <p:tgtEl>
                                          <p:spTgt spid="147469"/>
                                        </p:tgtEl>
                                      </p:cBhvr>
                                    </p:animEffect>
                                  </p:childTnLst>
                                </p:cTn>
                              </p:par>
                            </p:childTnLst>
                          </p:cTn>
                        </p:par>
                        <p:par>
                          <p:cTn id="50" fill="hold" nodeType="afterGroup">
                            <p:stCondLst>
                              <p:cond delay="3000"/>
                            </p:stCondLst>
                            <p:childTnLst>
                              <p:par>
                                <p:cTn id="51" presetID="22" presetClass="entr" presetSubtype="8" fill="hold" grpId="0" nodeType="afterEffect">
                                  <p:stCondLst>
                                    <p:cond delay="0"/>
                                  </p:stCondLst>
                                  <p:childTnLst>
                                    <p:set>
                                      <p:cBhvr>
                                        <p:cTn id="52" dur="1" fill="hold">
                                          <p:stCondLst>
                                            <p:cond delay="0"/>
                                          </p:stCondLst>
                                        </p:cTn>
                                        <p:tgtEl>
                                          <p:spTgt spid="147473"/>
                                        </p:tgtEl>
                                        <p:attrNameLst>
                                          <p:attrName>style.visibility</p:attrName>
                                        </p:attrNameLst>
                                      </p:cBhvr>
                                      <p:to>
                                        <p:strVal val="visible"/>
                                      </p:to>
                                    </p:set>
                                    <p:animEffect transition="in" filter="wipe(left)">
                                      <p:cBhvr>
                                        <p:cTn id="53" dur="1000"/>
                                        <p:tgtEl>
                                          <p:spTgt spid="147473"/>
                                        </p:tgtEl>
                                      </p:cBhvr>
                                    </p:animEffect>
                                  </p:childTnLst>
                                </p:cTn>
                              </p:par>
                            </p:childTnLst>
                          </p:cTn>
                        </p:par>
                        <p:par>
                          <p:cTn id="54" fill="hold" nodeType="afterGroup">
                            <p:stCondLst>
                              <p:cond delay="4000"/>
                            </p:stCondLst>
                            <p:childTnLst>
                              <p:par>
                                <p:cTn id="55" presetID="22" presetClass="entr" presetSubtype="8" fill="hold" grpId="0" nodeType="afterEffect">
                                  <p:stCondLst>
                                    <p:cond delay="0"/>
                                  </p:stCondLst>
                                  <p:childTnLst>
                                    <p:set>
                                      <p:cBhvr>
                                        <p:cTn id="56" dur="1" fill="hold">
                                          <p:stCondLst>
                                            <p:cond delay="0"/>
                                          </p:stCondLst>
                                        </p:cTn>
                                        <p:tgtEl>
                                          <p:spTgt spid="147470"/>
                                        </p:tgtEl>
                                        <p:attrNameLst>
                                          <p:attrName>style.visibility</p:attrName>
                                        </p:attrNameLst>
                                      </p:cBhvr>
                                      <p:to>
                                        <p:strVal val="visible"/>
                                      </p:to>
                                    </p:set>
                                    <p:animEffect transition="in" filter="wipe(left)">
                                      <p:cBhvr>
                                        <p:cTn id="57" dur="1000"/>
                                        <p:tgtEl>
                                          <p:spTgt spid="147470"/>
                                        </p:tgtEl>
                                      </p:cBhvr>
                                    </p:animEffect>
                                  </p:childTnLst>
                                </p:cTn>
                              </p:par>
                            </p:childTnLst>
                          </p:cTn>
                        </p:par>
                        <p:par>
                          <p:cTn id="58" fill="hold" nodeType="afterGroup">
                            <p:stCondLst>
                              <p:cond delay="5000"/>
                            </p:stCondLst>
                            <p:childTnLst>
                              <p:par>
                                <p:cTn id="59" presetID="22" presetClass="entr" presetSubtype="8" fill="hold" nodeType="afterEffect">
                                  <p:stCondLst>
                                    <p:cond delay="0"/>
                                  </p:stCondLst>
                                  <p:childTnLst>
                                    <p:set>
                                      <p:cBhvr>
                                        <p:cTn id="60" dur="1" fill="hold">
                                          <p:stCondLst>
                                            <p:cond delay="0"/>
                                          </p:stCondLst>
                                        </p:cTn>
                                        <p:tgtEl>
                                          <p:spTgt spid="147472"/>
                                        </p:tgtEl>
                                        <p:attrNameLst>
                                          <p:attrName>style.visibility</p:attrName>
                                        </p:attrNameLst>
                                      </p:cBhvr>
                                      <p:to>
                                        <p:strVal val="visible"/>
                                      </p:to>
                                    </p:set>
                                    <p:animEffect transition="in" filter="wipe(left)">
                                      <p:cBhvr>
                                        <p:cTn id="61" dur="1000"/>
                                        <p:tgtEl>
                                          <p:spTgt spid="147472"/>
                                        </p:tgtEl>
                                      </p:cBhvr>
                                    </p:animEffect>
                                  </p:childTnLst>
                                </p:cTn>
                              </p:par>
                            </p:childTnLst>
                          </p:cTn>
                        </p:par>
                        <p:par>
                          <p:cTn id="62" fill="hold" nodeType="afterGroup">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147471"/>
                                        </p:tgtEl>
                                        <p:attrNameLst>
                                          <p:attrName>style.visibility</p:attrName>
                                        </p:attrNameLst>
                                      </p:cBhvr>
                                      <p:to>
                                        <p:strVal val="visible"/>
                                      </p:to>
                                    </p:set>
                                    <p:animEffect transition="in" filter="wipe(left)">
                                      <p:cBhvr>
                                        <p:cTn id="65" dur="1000"/>
                                        <p:tgtEl>
                                          <p:spTgt spid="147471"/>
                                        </p:tgtEl>
                                      </p:cBhvr>
                                    </p:animEffect>
                                  </p:childTnLst>
                                </p:cTn>
                              </p:par>
                            </p:childTnLst>
                          </p:cTn>
                        </p:par>
                        <p:par>
                          <p:cTn id="66" fill="hold" nodeType="afterGroup">
                            <p:stCondLst>
                              <p:cond delay="7000"/>
                            </p:stCondLst>
                            <p:childTnLst>
                              <p:par>
                                <p:cTn id="67" presetID="22" presetClass="entr" presetSubtype="8" fill="hold" grpId="0" nodeType="afterEffect">
                                  <p:stCondLst>
                                    <p:cond delay="0"/>
                                  </p:stCondLst>
                                  <p:childTnLst>
                                    <p:set>
                                      <p:cBhvr>
                                        <p:cTn id="68" dur="1" fill="hold">
                                          <p:stCondLst>
                                            <p:cond delay="0"/>
                                          </p:stCondLst>
                                        </p:cTn>
                                        <p:tgtEl>
                                          <p:spTgt spid="147477"/>
                                        </p:tgtEl>
                                        <p:attrNameLst>
                                          <p:attrName>style.visibility</p:attrName>
                                        </p:attrNameLst>
                                      </p:cBhvr>
                                      <p:to>
                                        <p:strVal val="visible"/>
                                      </p:to>
                                    </p:set>
                                    <p:animEffect transition="in" filter="wipe(left)">
                                      <p:cBhvr>
                                        <p:cTn id="69" dur="1000"/>
                                        <p:tgtEl>
                                          <p:spTgt spid="147477"/>
                                        </p:tgtEl>
                                      </p:cBhvr>
                                    </p:animEffect>
                                  </p:childTnLst>
                                </p:cTn>
                              </p:par>
                            </p:childTnLst>
                          </p:cTn>
                        </p:par>
                        <p:par>
                          <p:cTn id="70" fill="hold" nodeType="afterGroup">
                            <p:stCondLst>
                              <p:cond delay="8000"/>
                            </p:stCondLst>
                            <p:childTnLst>
                              <p:par>
                                <p:cTn id="71" presetID="22" presetClass="entr" presetSubtype="8" fill="hold" grpId="0" nodeType="afterEffect">
                                  <p:stCondLst>
                                    <p:cond delay="0"/>
                                  </p:stCondLst>
                                  <p:childTnLst>
                                    <p:set>
                                      <p:cBhvr>
                                        <p:cTn id="72" dur="1" fill="hold">
                                          <p:stCondLst>
                                            <p:cond delay="0"/>
                                          </p:stCondLst>
                                        </p:cTn>
                                        <p:tgtEl>
                                          <p:spTgt spid="147476"/>
                                        </p:tgtEl>
                                        <p:attrNameLst>
                                          <p:attrName>style.visibility</p:attrName>
                                        </p:attrNameLst>
                                      </p:cBhvr>
                                      <p:to>
                                        <p:strVal val="visible"/>
                                      </p:to>
                                    </p:set>
                                    <p:animEffect transition="in" filter="wipe(left)">
                                      <p:cBhvr>
                                        <p:cTn id="73" dur="1000"/>
                                        <p:tgtEl>
                                          <p:spTgt spid="147476"/>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147460"/>
                                        </p:tgtEl>
                                        <p:attrNameLst>
                                          <p:attrName>style.visibility</p:attrName>
                                        </p:attrNameLst>
                                      </p:cBhvr>
                                      <p:to>
                                        <p:strVal val="visible"/>
                                      </p:to>
                                    </p:set>
                                    <p:anim calcmode="lin" valueType="num">
                                      <p:cBhvr additive="base">
                                        <p:cTn id="78" dur="2000" fill="hold"/>
                                        <p:tgtEl>
                                          <p:spTgt spid="147460"/>
                                        </p:tgtEl>
                                        <p:attrNameLst>
                                          <p:attrName>ppt_x</p:attrName>
                                        </p:attrNameLst>
                                      </p:cBhvr>
                                      <p:tavLst>
                                        <p:tav tm="0">
                                          <p:val>
                                            <p:strVal val="#ppt_x"/>
                                          </p:val>
                                        </p:tav>
                                        <p:tav tm="100000">
                                          <p:val>
                                            <p:strVal val="#ppt_x"/>
                                          </p:val>
                                        </p:tav>
                                      </p:tavLst>
                                    </p:anim>
                                    <p:anim calcmode="lin" valueType="num">
                                      <p:cBhvr additive="base">
                                        <p:cTn id="79" dur="2000" fill="hold"/>
                                        <p:tgtEl>
                                          <p:spTgt spid="147460"/>
                                        </p:tgtEl>
                                        <p:attrNameLst>
                                          <p:attrName>ppt_y</p:attrName>
                                        </p:attrNameLst>
                                      </p:cBhvr>
                                      <p:tavLst>
                                        <p:tav tm="0">
                                          <p:val>
                                            <p:strVal val="1+#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47459"/>
                                        </p:tgtEl>
                                        <p:attrNameLst>
                                          <p:attrName>style.visibility</p:attrName>
                                        </p:attrNameLst>
                                      </p:cBhvr>
                                      <p:to>
                                        <p:strVal val="visible"/>
                                      </p:to>
                                    </p:set>
                                    <p:anim calcmode="lin" valueType="num">
                                      <p:cBhvr additive="base">
                                        <p:cTn id="84" dur="2000" fill="hold"/>
                                        <p:tgtEl>
                                          <p:spTgt spid="147459"/>
                                        </p:tgtEl>
                                        <p:attrNameLst>
                                          <p:attrName>ppt_x</p:attrName>
                                        </p:attrNameLst>
                                      </p:cBhvr>
                                      <p:tavLst>
                                        <p:tav tm="0">
                                          <p:val>
                                            <p:strVal val="#ppt_x"/>
                                          </p:val>
                                        </p:tav>
                                        <p:tav tm="100000">
                                          <p:val>
                                            <p:strVal val="#ppt_x"/>
                                          </p:val>
                                        </p:tav>
                                      </p:tavLst>
                                    </p:anim>
                                    <p:anim calcmode="lin" valueType="num">
                                      <p:cBhvr additive="base">
                                        <p:cTn id="85" dur="2000" fill="hold"/>
                                        <p:tgtEl>
                                          <p:spTgt spid="147459"/>
                                        </p:tgtEl>
                                        <p:attrNameLst>
                                          <p:attrName>ppt_y</p:attrName>
                                        </p:attrNameLst>
                                      </p:cBhvr>
                                      <p:tavLst>
                                        <p:tav tm="0">
                                          <p:val>
                                            <p:strVal val="1+#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4" fill="hold" grpId="0" nodeType="clickEffect">
                                  <p:stCondLst>
                                    <p:cond delay="0"/>
                                  </p:stCondLst>
                                  <p:childTnLst>
                                    <p:set>
                                      <p:cBhvr>
                                        <p:cTn id="89" dur="1" fill="hold">
                                          <p:stCondLst>
                                            <p:cond delay="0"/>
                                          </p:stCondLst>
                                        </p:cTn>
                                        <p:tgtEl>
                                          <p:spTgt spid="147461"/>
                                        </p:tgtEl>
                                        <p:attrNameLst>
                                          <p:attrName>style.visibility</p:attrName>
                                        </p:attrNameLst>
                                      </p:cBhvr>
                                      <p:to>
                                        <p:strVal val="visible"/>
                                      </p:to>
                                    </p:set>
                                    <p:anim calcmode="lin" valueType="num">
                                      <p:cBhvr additive="base">
                                        <p:cTn id="90" dur="2000" fill="hold"/>
                                        <p:tgtEl>
                                          <p:spTgt spid="147461"/>
                                        </p:tgtEl>
                                        <p:attrNameLst>
                                          <p:attrName>ppt_x</p:attrName>
                                        </p:attrNameLst>
                                      </p:cBhvr>
                                      <p:tavLst>
                                        <p:tav tm="0">
                                          <p:val>
                                            <p:strVal val="#ppt_x"/>
                                          </p:val>
                                        </p:tav>
                                        <p:tav tm="100000">
                                          <p:val>
                                            <p:strVal val="#ppt_x"/>
                                          </p:val>
                                        </p:tav>
                                      </p:tavLst>
                                    </p:anim>
                                    <p:anim calcmode="lin" valueType="num">
                                      <p:cBhvr additive="base">
                                        <p:cTn id="91" dur="2000" fill="hold"/>
                                        <p:tgtEl>
                                          <p:spTgt spid="147461"/>
                                        </p:tgtEl>
                                        <p:attrNameLst>
                                          <p:attrName>ppt_y</p:attrName>
                                        </p:attrNameLst>
                                      </p:cBhvr>
                                      <p:tavLst>
                                        <p:tav tm="0">
                                          <p:val>
                                            <p:strVal val="1+#ppt_h/2"/>
                                          </p:val>
                                        </p:tav>
                                        <p:tav tm="100000">
                                          <p:val>
                                            <p:strVal val="#ppt_y"/>
                                          </p:val>
                                        </p:tav>
                                      </p:tavLst>
                                    </p:anim>
                                  </p:childTnLst>
                                </p:cTn>
                              </p:par>
                              <p:par>
                                <p:cTn id="92" presetID="9" presetClass="entr" presetSubtype="0" fill="hold" grpId="0" nodeType="withEffect">
                                  <p:stCondLst>
                                    <p:cond delay="0"/>
                                  </p:stCondLst>
                                  <p:childTnLst>
                                    <p:set>
                                      <p:cBhvr>
                                        <p:cTn id="93" dur="1" fill="hold">
                                          <p:stCondLst>
                                            <p:cond delay="0"/>
                                          </p:stCondLst>
                                        </p:cTn>
                                        <p:tgtEl>
                                          <p:spTgt spid="147478"/>
                                        </p:tgtEl>
                                        <p:attrNameLst>
                                          <p:attrName>style.visibility</p:attrName>
                                        </p:attrNameLst>
                                      </p:cBhvr>
                                      <p:to>
                                        <p:strVal val="visible"/>
                                      </p:to>
                                    </p:set>
                                    <p:animEffect transition="in" filter="dissolve">
                                      <p:cBhvr>
                                        <p:cTn id="94" dur="500"/>
                                        <p:tgtEl>
                                          <p:spTgt spid="1474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8" grpId="0" animBg="1"/>
      <p:bldP spid="147459" grpId="0"/>
      <p:bldP spid="147460" grpId="0"/>
      <p:bldP spid="147461" grpId="0"/>
      <p:bldP spid="147462" grpId="0" animBg="1"/>
      <p:bldP spid="147463" grpId="0" animBg="1"/>
      <p:bldP spid="147464" grpId="0"/>
      <p:bldP spid="147465" grpId="0"/>
      <p:bldP spid="147466" grpId="0"/>
      <p:bldP spid="147467" grpId="0"/>
      <p:bldP spid="147469" grpId="0"/>
      <p:bldP spid="147470" grpId="0"/>
      <p:bldP spid="147471" grpId="0"/>
      <p:bldP spid="147473" grpId="0"/>
      <p:bldP spid="147474" grpId="0"/>
      <p:bldP spid="147475" grpId="0"/>
      <p:bldP spid="147476" grpId="0"/>
      <p:bldP spid="147477" grpId="0"/>
      <p:bldP spid="14747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ChangeArrowheads="1"/>
          </p:cNvSpPr>
          <p:nvPr/>
        </p:nvSpPr>
        <p:spPr bwMode="auto">
          <a:xfrm>
            <a:off x="1204913" y="3213100"/>
            <a:ext cx="6732587" cy="15113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8483" name="Text Box 3"/>
          <p:cNvSpPr txBox="1">
            <a:spLocks noChangeArrowheads="1"/>
          </p:cNvSpPr>
          <p:nvPr/>
        </p:nvSpPr>
        <p:spPr bwMode="auto">
          <a:xfrm>
            <a:off x="66595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8</a:t>
            </a:r>
          </a:p>
        </p:txBody>
      </p:sp>
      <p:sp>
        <p:nvSpPr>
          <p:cNvPr id="148484" name="Text Box 4"/>
          <p:cNvSpPr txBox="1">
            <a:spLocks noChangeArrowheads="1"/>
          </p:cNvSpPr>
          <p:nvPr/>
        </p:nvSpPr>
        <p:spPr bwMode="auto">
          <a:xfrm>
            <a:off x="53641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7</a:t>
            </a:r>
          </a:p>
        </p:txBody>
      </p:sp>
      <p:sp>
        <p:nvSpPr>
          <p:cNvPr id="148485" name="Text Box 5"/>
          <p:cNvSpPr txBox="1">
            <a:spLocks noChangeArrowheads="1"/>
          </p:cNvSpPr>
          <p:nvPr/>
        </p:nvSpPr>
        <p:spPr bwMode="auto">
          <a:xfrm>
            <a:off x="26273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11</a:t>
            </a:r>
          </a:p>
        </p:txBody>
      </p:sp>
      <p:sp>
        <p:nvSpPr>
          <p:cNvPr id="148486" name="Text Box 6"/>
          <p:cNvSpPr txBox="1">
            <a:spLocks noChangeArrowheads="1"/>
          </p:cNvSpPr>
          <p:nvPr/>
        </p:nvSpPr>
        <p:spPr bwMode="auto">
          <a:xfrm>
            <a:off x="587375" y="987663"/>
            <a:ext cx="7969250" cy="835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Esperimentu batean erretzen den gasolina gramo batengatik  3,52 gramo dioxigeno, behar direla eta 1,44 gramo ur lortzen direla kalkulatu da. </a:t>
            </a:r>
          </a:p>
          <a:p>
            <a:pPr algn="ctr">
              <a:defRPr/>
            </a:pPr>
            <a:r>
              <a:rPr lang="eu-ES" sz="1600">
                <a:cs typeface="+mn-cs"/>
              </a:rPr>
              <a:t>Zenbat karbono dioxido ekoiztuko da 1 gramo gasolina erretzerakoan?</a:t>
            </a:r>
          </a:p>
        </p:txBody>
      </p:sp>
      <p:sp>
        <p:nvSpPr>
          <p:cNvPr id="148487" name="Rectangle 7"/>
          <p:cNvSpPr>
            <a:spLocks noChangeArrowheads="1"/>
          </p:cNvSpPr>
          <p:nvPr/>
        </p:nvSpPr>
        <p:spPr bwMode="auto">
          <a:xfrm>
            <a:off x="1241425" y="1989138"/>
            <a:ext cx="666115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8488" name="Text Box 8"/>
          <p:cNvSpPr txBox="1">
            <a:spLocks noChangeArrowheads="1"/>
          </p:cNvSpPr>
          <p:nvPr/>
        </p:nvSpPr>
        <p:spPr bwMode="auto">
          <a:xfrm>
            <a:off x="1385888" y="2276475"/>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gasolina</a:t>
            </a:r>
          </a:p>
        </p:txBody>
      </p:sp>
      <p:sp>
        <p:nvSpPr>
          <p:cNvPr id="148489" name="Text Box 9"/>
          <p:cNvSpPr txBox="1">
            <a:spLocks noChangeArrowheads="1"/>
          </p:cNvSpPr>
          <p:nvPr/>
        </p:nvSpPr>
        <p:spPr bwMode="auto">
          <a:xfrm>
            <a:off x="2825750" y="22764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dioxígenoa</a:t>
            </a:r>
          </a:p>
        </p:txBody>
      </p:sp>
      <p:sp>
        <p:nvSpPr>
          <p:cNvPr id="148490" name="Text Box 10"/>
          <p:cNvSpPr txBox="1">
            <a:spLocks noChangeArrowheads="1"/>
          </p:cNvSpPr>
          <p:nvPr/>
        </p:nvSpPr>
        <p:spPr bwMode="auto">
          <a:xfrm>
            <a:off x="5021263" y="2133600"/>
            <a:ext cx="19431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a:t>
            </a:r>
          </a:p>
          <a:p>
            <a:pPr algn="ctr">
              <a:spcBef>
                <a:spcPct val="50000"/>
              </a:spcBef>
              <a:defRPr/>
            </a:pPr>
            <a:r>
              <a:rPr lang="eu-ES" sz="1600" b="1">
                <a:solidFill>
                  <a:srgbClr val="008000"/>
                </a:solidFill>
                <a:cs typeface="+mn-cs"/>
              </a:rPr>
              <a:t>dioxidoa</a:t>
            </a:r>
          </a:p>
        </p:txBody>
      </p:sp>
      <p:sp>
        <p:nvSpPr>
          <p:cNvPr id="148491" name="Text Box 11"/>
          <p:cNvSpPr txBox="1">
            <a:spLocks noChangeArrowheads="1"/>
          </p:cNvSpPr>
          <p:nvPr/>
        </p:nvSpPr>
        <p:spPr bwMode="auto">
          <a:xfrm>
            <a:off x="239395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8492" name="Line 12"/>
          <p:cNvSpPr>
            <a:spLocks noChangeShapeType="1"/>
          </p:cNvSpPr>
          <p:nvPr/>
        </p:nvSpPr>
        <p:spPr bwMode="auto">
          <a:xfrm>
            <a:off x="4086225" y="24923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8493" name="Text Box 13"/>
          <p:cNvSpPr txBox="1">
            <a:spLocks noChangeArrowheads="1"/>
          </p:cNvSpPr>
          <p:nvPr/>
        </p:nvSpPr>
        <p:spPr bwMode="auto">
          <a:xfrm>
            <a:off x="1476375" y="35020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a:t>
            </a:r>
            <a:r>
              <a:rPr lang="eu-ES" b="1" baseline="-25000">
                <a:solidFill>
                  <a:srgbClr val="CC3300"/>
                </a:solidFill>
                <a:cs typeface="+mn-cs"/>
              </a:rPr>
              <a:t>7</a:t>
            </a:r>
            <a:r>
              <a:rPr lang="eu-ES" b="1">
                <a:solidFill>
                  <a:srgbClr val="CC3300"/>
                </a:solidFill>
                <a:cs typeface="+mn-cs"/>
              </a:rPr>
              <a:t>H</a:t>
            </a:r>
            <a:r>
              <a:rPr lang="eu-ES" b="1" baseline="-25000">
                <a:solidFill>
                  <a:srgbClr val="CC3300"/>
                </a:solidFill>
                <a:cs typeface="+mn-cs"/>
              </a:rPr>
              <a:t>16</a:t>
            </a:r>
            <a:endParaRPr lang="eu-ES" b="1">
              <a:solidFill>
                <a:srgbClr val="CC3300"/>
              </a:solidFill>
              <a:cs typeface="+mn-cs"/>
            </a:endParaRPr>
          </a:p>
        </p:txBody>
      </p:sp>
      <p:sp>
        <p:nvSpPr>
          <p:cNvPr id="148494" name="Text Box 14"/>
          <p:cNvSpPr txBox="1">
            <a:spLocks noChangeArrowheads="1"/>
          </p:cNvSpPr>
          <p:nvPr/>
        </p:nvSpPr>
        <p:spPr bwMode="auto">
          <a:xfrm>
            <a:off x="3059113" y="35020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48495" name="Text Box 15"/>
          <p:cNvSpPr txBox="1">
            <a:spLocks noChangeArrowheads="1"/>
          </p:cNvSpPr>
          <p:nvPr/>
        </p:nvSpPr>
        <p:spPr bwMode="auto">
          <a:xfrm>
            <a:off x="5686425"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48496" name="Line 16"/>
          <p:cNvSpPr>
            <a:spLocks noChangeShapeType="1"/>
          </p:cNvSpPr>
          <p:nvPr/>
        </p:nvSpPr>
        <p:spPr bwMode="auto">
          <a:xfrm>
            <a:off x="4032250" y="36798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8497" name="Text Box 17"/>
          <p:cNvSpPr txBox="1">
            <a:spLocks noChangeArrowheads="1"/>
          </p:cNvSpPr>
          <p:nvPr/>
        </p:nvSpPr>
        <p:spPr bwMode="auto">
          <a:xfrm>
            <a:off x="2339975" y="3500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8498" name="Text Box 18"/>
          <p:cNvSpPr txBox="1">
            <a:spLocks noChangeArrowheads="1"/>
          </p:cNvSpPr>
          <p:nvPr/>
        </p:nvSpPr>
        <p:spPr bwMode="auto">
          <a:xfrm>
            <a:off x="5724525" y="41497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solidFill>
                  <a:srgbClr val="3333CC"/>
                </a:solidFill>
                <a:cs typeface="+mn-cs"/>
              </a:rPr>
              <a:t>x</a:t>
            </a:r>
          </a:p>
        </p:txBody>
      </p:sp>
      <p:sp>
        <p:nvSpPr>
          <p:cNvPr id="148499" name="Text Box 19"/>
          <p:cNvSpPr txBox="1">
            <a:spLocks noChangeArrowheads="1"/>
          </p:cNvSpPr>
          <p:nvPr/>
        </p:nvSpPr>
        <p:spPr bwMode="auto">
          <a:xfrm>
            <a:off x="2771775" y="41497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3,52 g</a:t>
            </a:r>
          </a:p>
        </p:txBody>
      </p:sp>
      <p:sp>
        <p:nvSpPr>
          <p:cNvPr id="148500" name="Text Box 20"/>
          <p:cNvSpPr txBox="1">
            <a:spLocks noChangeArrowheads="1"/>
          </p:cNvSpPr>
          <p:nvPr/>
        </p:nvSpPr>
        <p:spPr bwMode="auto">
          <a:xfrm>
            <a:off x="7073900" y="2276475"/>
            <a:ext cx="719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008000"/>
                </a:solidFill>
                <a:cs typeface="+mn-cs"/>
              </a:rPr>
              <a:t>ura</a:t>
            </a:r>
          </a:p>
        </p:txBody>
      </p:sp>
      <p:sp>
        <p:nvSpPr>
          <p:cNvPr id="148501" name="Text Box 21"/>
          <p:cNvSpPr txBox="1">
            <a:spLocks noChangeArrowheads="1"/>
          </p:cNvSpPr>
          <p:nvPr/>
        </p:nvSpPr>
        <p:spPr bwMode="auto">
          <a:xfrm>
            <a:off x="664210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8502" name="Text Box 22"/>
          <p:cNvSpPr txBox="1">
            <a:spLocks noChangeArrowheads="1"/>
          </p:cNvSpPr>
          <p:nvPr/>
        </p:nvSpPr>
        <p:spPr bwMode="auto">
          <a:xfrm>
            <a:off x="7092950"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48503" name="Text Box 23"/>
          <p:cNvSpPr txBox="1">
            <a:spLocks noChangeArrowheads="1"/>
          </p:cNvSpPr>
          <p:nvPr/>
        </p:nvSpPr>
        <p:spPr bwMode="auto">
          <a:xfrm>
            <a:off x="6804025" y="4149725"/>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1,44 g</a:t>
            </a:r>
          </a:p>
        </p:txBody>
      </p:sp>
      <p:sp>
        <p:nvSpPr>
          <p:cNvPr id="148504" name="Text Box 24"/>
          <p:cNvSpPr txBox="1">
            <a:spLocks noChangeArrowheads="1"/>
          </p:cNvSpPr>
          <p:nvPr/>
        </p:nvSpPr>
        <p:spPr bwMode="auto">
          <a:xfrm>
            <a:off x="644366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8505" name="Text Box 25"/>
          <p:cNvSpPr txBox="1">
            <a:spLocks noChangeArrowheads="1"/>
          </p:cNvSpPr>
          <p:nvPr/>
        </p:nvSpPr>
        <p:spPr bwMode="auto">
          <a:xfrm>
            <a:off x="1476375" y="4149725"/>
            <a:ext cx="833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1,00 g</a:t>
            </a:r>
          </a:p>
        </p:txBody>
      </p:sp>
      <p:sp>
        <p:nvSpPr>
          <p:cNvPr id="148506" name="Text Box 26"/>
          <p:cNvSpPr txBox="1">
            <a:spLocks noChangeArrowheads="1"/>
          </p:cNvSpPr>
          <p:nvPr/>
        </p:nvSpPr>
        <p:spPr bwMode="auto">
          <a:xfrm>
            <a:off x="2051050" y="5157788"/>
            <a:ext cx="5040313" cy="346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3333CC"/>
                </a:solidFill>
                <a:cs typeface="+mn-cs"/>
              </a:rPr>
              <a:t>Masaren kontserbazioa:</a:t>
            </a:r>
            <a:r>
              <a:rPr lang="eu-ES" sz="1600">
                <a:cs typeface="+mn-cs"/>
              </a:rPr>
              <a:t>      </a:t>
            </a:r>
            <a:r>
              <a:rPr lang="eu-ES" sz="1600" b="1">
                <a:cs typeface="+mn-cs"/>
              </a:rPr>
              <a:t>1,00 + 3,52 = </a:t>
            </a:r>
            <a:r>
              <a:rPr lang="eu-ES" sz="1600" b="1">
                <a:solidFill>
                  <a:srgbClr val="3333CC"/>
                </a:solidFill>
                <a:cs typeface="+mn-cs"/>
              </a:rPr>
              <a:t>x </a:t>
            </a:r>
            <a:r>
              <a:rPr lang="eu-ES" sz="1600" b="1">
                <a:cs typeface="+mn-cs"/>
              </a:rPr>
              <a:t>+ 1,44</a:t>
            </a:r>
          </a:p>
        </p:txBody>
      </p:sp>
      <p:sp>
        <p:nvSpPr>
          <p:cNvPr id="148507" name="Text Box 27"/>
          <p:cNvSpPr txBox="1">
            <a:spLocks noChangeArrowheads="1"/>
          </p:cNvSpPr>
          <p:nvPr/>
        </p:nvSpPr>
        <p:spPr bwMode="auto">
          <a:xfrm>
            <a:off x="2254250" y="5949950"/>
            <a:ext cx="4635500" cy="346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dirty="0">
                <a:solidFill>
                  <a:srgbClr val="3333CC"/>
                </a:solidFill>
                <a:cs typeface="+mn-cs"/>
              </a:rPr>
              <a:t>x</a:t>
            </a:r>
            <a:r>
              <a:rPr lang="eu-ES" sz="1600" b="1" dirty="0">
                <a:cs typeface="+mn-cs"/>
              </a:rPr>
              <a:t> = 4,52 – 1,44 = 3,08 g karbono dioxidoa</a:t>
            </a:r>
          </a:p>
        </p:txBody>
      </p:sp>
      <p:pic>
        <p:nvPicPr>
          <p:cNvPr id="3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93419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48486"/>
                                        </p:tgtEl>
                                        <p:attrNameLst>
                                          <p:attrName>style.visibility</p:attrName>
                                        </p:attrNameLst>
                                      </p:cBhvr>
                                      <p:to>
                                        <p:strVal val="visible"/>
                                      </p:to>
                                    </p:set>
                                    <p:animEffect transition="in" filter="dissolve">
                                      <p:cBhvr>
                                        <p:cTn id="7" dur="500"/>
                                        <p:tgtEl>
                                          <p:spTgt spid="1484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8505"/>
                                        </p:tgtEl>
                                        <p:attrNameLst>
                                          <p:attrName>style.visibility</p:attrName>
                                        </p:attrNameLst>
                                      </p:cBhvr>
                                      <p:to>
                                        <p:strVal val="visible"/>
                                      </p:to>
                                    </p:set>
                                    <p:anim calcmode="lin" valueType="num">
                                      <p:cBhvr additive="base">
                                        <p:cTn id="12" dur="500" fill="hold"/>
                                        <p:tgtEl>
                                          <p:spTgt spid="148505"/>
                                        </p:tgtEl>
                                        <p:attrNameLst>
                                          <p:attrName>ppt_x</p:attrName>
                                        </p:attrNameLst>
                                      </p:cBhvr>
                                      <p:tavLst>
                                        <p:tav tm="0">
                                          <p:val>
                                            <p:strVal val="#ppt_x"/>
                                          </p:val>
                                        </p:tav>
                                        <p:tav tm="100000">
                                          <p:val>
                                            <p:strVal val="#ppt_x"/>
                                          </p:val>
                                        </p:tav>
                                      </p:tavLst>
                                    </p:anim>
                                    <p:anim calcmode="lin" valueType="num">
                                      <p:cBhvr additive="base">
                                        <p:cTn id="13" dur="500" fill="hold"/>
                                        <p:tgtEl>
                                          <p:spTgt spid="14850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48499"/>
                                        </p:tgtEl>
                                        <p:attrNameLst>
                                          <p:attrName>style.visibility</p:attrName>
                                        </p:attrNameLst>
                                      </p:cBhvr>
                                      <p:to>
                                        <p:strVal val="visible"/>
                                      </p:to>
                                    </p:set>
                                    <p:anim calcmode="lin" valueType="num">
                                      <p:cBhvr additive="base">
                                        <p:cTn id="16" dur="500" fill="hold"/>
                                        <p:tgtEl>
                                          <p:spTgt spid="148499"/>
                                        </p:tgtEl>
                                        <p:attrNameLst>
                                          <p:attrName>ppt_x</p:attrName>
                                        </p:attrNameLst>
                                      </p:cBhvr>
                                      <p:tavLst>
                                        <p:tav tm="0">
                                          <p:val>
                                            <p:strVal val="#ppt_x"/>
                                          </p:val>
                                        </p:tav>
                                        <p:tav tm="100000">
                                          <p:val>
                                            <p:strVal val="#ppt_x"/>
                                          </p:val>
                                        </p:tav>
                                      </p:tavLst>
                                    </p:anim>
                                    <p:anim calcmode="lin" valueType="num">
                                      <p:cBhvr additive="base">
                                        <p:cTn id="17" dur="500" fill="hold"/>
                                        <p:tgtEl>
                                          <p:spTgt spid="148499"/>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148498"/>
                                        </p:tgtEl>
                                        <p:attrNameLst>
                                          <p:attrName>style.visibility</p:attrName>
                                        </p:attrNameLst>
                                      </p:cBhvr>
                                      <p:to>
                                        <p:strVal val="visible"/>
                                      </p:to>
                                    </p:set>
                                    <p:anim calcmode="lin" valueType="num">
                                      <p:cBhvr additive="base">
                                        <p:cTn id="20" dur="500" fill="hold"/>
                                        <p:tgtEl>
                                          <p:spTgt spid="148498"/>
                                        </p:tgtEl>
                                        <p:attrNameLst>
                                          <p:attrName>ppt_x</p:attrName>
                                        </p:attrNameLst>
                                      </p:cBhvr>
                                      <p:tavLst>
                                        <p:tav tm="0">
                                          <p:val>
                                            <p:strVal val="#ppt_x"/>
                                          </p:val>
                                        </p:tav>
                                        <p:tav tm="100000">
                                          <p:val>
                                            <p:strVal val="#ppt_x"/>
                                          </p:val>
                                        </p:tav>
                                      </p:tavLst>
                                    </p:anim>
                                    <p:anim calcmode="lin" valueType="num">
                                      <p:cBhvr additive="base">
                                        <p:cTn id="21" dur="500" fill="hold"/>
                                        <p:tgtEl>
                                          <p:spTgt spid="148498"/>
                                        </p:tgtEl>
                                        <p:attrNameLst>
                                          <p:attrName>ppt_y</p:attrName>
                                        </p:attrNameLst>
                                      </p:cBhvr>
                                      <p:tavLst>
                                        <p:tav tm="0">
                                          <p:val>
                                            <p:strVal val="1+#ppt_h/2"/>
                                          </p:val>
                                        </p:tav>
                                        <p:tav tm="100000">
                                          <p:val>
                                            <p:strVal val="#ppt_y"/>
                                          </p:val>
                                        </p:tav>
                                      </p:tavLst>
                                    </p:anim>
                                  </p:childTnLst>
                                </p:cTn>
                              </p:par>
                              <p:par>
                                <p:cTn id="22" presetID="2" presetClass="entr" presetSubtype="4" fill="hold" grpId="0" nodeType="withEffect">
                                  <p:stCondLst>
                                    <p:cond delay="0"/>
                                  </p:stCondLst>
                                  <p:childTnLst>
                                    <p:set>
                                      <p:cBhvr>
                                        <p:cTn id="23" dur="1" fill="hold">
                                          <p:stCondLst>
                                            <p:cond delay="0"/>
                                          </p:stCondLst>
                                        </p:cTn>
                                        <p:tgtEl>
                                          <p:spTgt spid="148503"/>
                                        </p:tgtEl>
                                        <p:attrNameLst>
                                          <p:attrName>style.visibility</p:attrName>
                                        </p:attrNameLst>
                                      </p:cBhvr>
                                      <p:to>
                                        <p:strVal val="visible"/>
                                      </p:to>
                                    </p:set>
                                    <p:anim calcmode="lin" valueType="num">
                                      <p:cBhvr additive="base">
                                        <p:cTn id="24" dur="500" fill="hold"/>
                                        <p:tgtEl>
                                          <p:spTgt spid="148503"/>
                                        </p:tgtEl>
                                        <p:attrNameLst>
                                          <p:attrName>ppt_x</p:attrName>
                                        </p:attrNameLst>
                                      </p:cBhvr>
                                      <p:tavLst>
                                        <p:tav tm="0">
                                          <p:val>
                                            <p:strVal val="#ppt_x"/>
                                          </p:val>
                                        </p:tav>
                                        <p:tav tm="100000">
                                          <p:val>
                                            <p:strVal val="#ppt_x"/>
                                          </p:val>
                                        </p:tav>
                                      </p:tavLst>
                                    </p:anim>
                                    <p:anim calcmode="lin" valueType="num">
                                      <p:cBhvr additive="base">
                                        <p:cTn id="25" dur="500" fill="hold"/>
                                        <p:tgtEl>
                                          <p:spTgt spid="148503"/>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48506"/>
                                        </p:tgtEl>
                                        <p:attrNameLst>
                                          <p:attrName>style.visibility</p:attrName>
                                        </p:attrNameLst>
                                      </p:cBhvr>
                                      <p:to>
                                        <p:strVal val="visible"/>
                                      </p:to>
                                    </p:set>
                                    <p:animEffect transition="in" filter="wipe(left)">
                                      <p:cBhvr>
                                        <p:cTn id="30" dur="3000"/>
                                        <p:tgtEl>
                                          <p:spTgt spid="14850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48507"/>
                                        </p:tgtEl>
                                        <p:attrNameLst>
                                          <p:attrName>style.visibility</p:attrName>
                                        </p:attrNameLst>
                                      </p:cBhvr>
                                      <p:to>
                                        <p:strVal val="visible"/>
                                      </p:to>
                                    </p:set>
                                    <p:animEffect transition="in" filter="wipe(left)">
                                      <p:cBhvr>
                                        <p:cTn id="35" dur="5000"/>
                                        <p:tgtEl>
                                          <p:spTgt spid="148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6" grpId="0" animBg="1"/>
      <p:bldP spid="148498" grpId="0"/>
      <p:bldP spid="148499" grpId="0"/>
      <p:bldP spid="148503" grpId="0"/>
      <p:bldP spid="148505" grpId="0"/>
      <p:bldP spid="148506" grpId="0" animBg="1"/>
      <p:bldP spid="14850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p:cNvSpPr txBox="1">
            <a:spLocks noChangeArrowheads="1"/>
          </p:cNvSpPr>
          <p:nvPr/>
        </p:nvSpPr>
        <p:spPr bwMode="auto">
          <a:xfrm>
            <a:off x="587375" y="910695"/>
            <a:ext cx="7969250" cy="8350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Esperimentu batean erretzen den gasolina gramo batengatik  3,52 gramo dioxigeno, behar direla eta 1,44 gramo ur lortzen direla kalkulatu da. </a:t>
            </a:r>
          </a:p>
          <a:p>
            <a:pPr algn="ctr">
              <a:defRPr/>
            </a:pPr>
            <a:r>
              <a:rPr lang="eu-ES" sz="1600">
                <a:cs typeface="+mn-cs"/>
              </a:rPr>
              <a:t>Zenbat karbono dioxido ekoiztuko da 1 gramo gasolina erretzerakoan?</a:t>
            </a:r>
          </a:p>
        </p:txBody>
      </p:sp>
      <p:sp>
        <p:nvSpPr>
          <p:cNvPr id="149507" name="Rectangle 3"/>
          <p:cNvSpPr>
            <a:spLocks noChangeArrowheads="1"/>
          </p:cNvSpPr>
          <p:nvPr/>
        </p:nvSpPr>
        <p:spPr bwMode="auto">
          <a:xfrm>
            <a:off x="1204913" y="3213100"/>
            <a:ext cx="6732587" cy="15113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9508" name="Text Box 4"/>
          <p:cNvSpPr txBox="1">
            <a:spLocks noChangeArrowheads="1"/>
          </p:cNvSpPr>
          <p:nvPr/>
        </p:nvSpPr>
        <p:spPr bwMode="auto">
          <a:xfrm>
            <a:off x="66595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8</a:t>
            </a:r>
          </a:p>
        </p:txBody>
      </p:sp>
      <p:sp>
        <p:nvSpPr>
          <p:cNvPr id="149509" name="Text Box 5"/>
          <p:cNvSpPr txBox="1">
            <a:spLocks noChangeArrowheads="1"/>
          </p:cNvSpPr>
          <p:nvPr/>
        </p:nvSpPr>
        <p:spPr bwMode="auto">
          <a:xfrm>
            <a:off x="536416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7</a:t>
            </a:r>
          </a:p>
        </p:txBody>
      </p:sp>
      <p:sp>
        <p:nvSpPr>
          <p:cNvPr id="149510" name="Text Box 6"/>
          <p:cNvSpPr txBox="1">
            <a:spLocks noChangeArrowheads="1"/>
          </p:cNvSpPr>
          <p:nvPr/>
        </p:nvSpPr>
        <p:spPr bwMode="auto">
          <a:xfrm>
            <a:off x="2627313" y="3500438"/>
            <a:ext cx="5762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11</a:t>
            </a:r>
          </a:p>
        </p:txBody>
      </p:sp>
      <p:sp>
        <p:nvSpPr>
          <p:cNvPr id="149511" name="Text Box 7"/>
          <p:cNvSpPr txBox="1">
            <a:spLocks noChangeArrowheads="1"/>
          </p:cNvSpPr>
          <p:nvPr/>
        </p:nvSpPr>
        <p:spPr bwMode="auto">
          <a:xfrm>
            <a:off x="971550" y="1023408"/>
            <a:ext cx="7200900"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100 kmko bidaia eginez 7 kg gasolina erretzen baditugu, zenbat karbono dioxido jaurtiki ditugu atmosferara?</a:t>
            </a:r>
          </a:p>
        </p:txBody>
      </p:sp>
      <p:sp>
        <p:nvSpPr>
          <p:cNvPr id="149512" name="Rectangle 8"/>
          <p:cNvSpPr>
            <a:spLocks noChangeArrowheads="1"/>
          </p:cNvSpPr>
          <p:nvPr/>
        </p:nvSpPr>
        <p:spPr bwMode="auto">
          <a:xfrm>
            <a:off x="1241425" y="1989138"/>
            <a:ext cx="666115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49513" name="Text Box 9"/>
          <p:cNvSpPr txBox="1">
            <a:spLocks noChangeArrowheads="1"/>
          </p:cNvSpPr>
          <p:nvPr/>
        </p:nvSpPr>
        <p:spPr bwMode="auto">
          <a:xfrm>
            <a:off x="1385888" y="2276475"/>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gasolina</a:t>
            </a:r>
          </a:p>
        </p:txBody>
      </p:sp>
      <p:sp>
        <p:nvSpPr>
          <p:cNvPr id="149514" name="Text Box 10"/>
          <p:cNvSpPr txBox="1">
            <a:spLocks noChangeArrowheads="1"/>
          </p:cNvSpPr>
          <p:nvPr/>
        </p:nvSpPr>
        <p:spPr bwMode="auto">
          <a:xfrm>
            <a:off x="2825750" y="22764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dioxigenoa</a:t>
            </a:r>
          </a:p>
        </p:txBody>
      </p:sp>
      <p:sp>
        <p:nvSpPr>
          <p:cNvPr id="149515" name="Text Box 11"/>
          <p:cNvSpPr txBox="1">
            <a:spLocks noChangeArrowheads="1"/>
          </p:cNvSpPr>
          <p:nvPr/>
        </p:nvSpPr>
        <p:spPr bwMode="auto">
          <a:xfrm>
            <a:off x="5021263" y="2133600"/>
            <a:ext cx="1943100"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a:t>
            </a:r>
          </a:p>
          <a:p>
            <a:pPr algn="ctr">
              <a:spcBef>
                <a:spcPct val="50000"/>
              </a:spcBef>
              <a:defRPr/>
            </a:pPr>
            <a:r>
              <a:rPr lang="eu-ES" sz="1600" b="1">
                <a:solidFill>
                  <a:srgbClr val="008000"/>
                </a:solidFill>
                <a:cs typeface="+mn-cs"/>
              </a:rPr>
              <a:t>dioxidoa</a:t>
            </a:r>
          </a:p>
        </p:txBody>
      </p:sp>
      <p:sp>
        <p:nvSpPr>
          <p:cNvPr id="149516" name="Text Box 12"/>
          <p:cNvSpPr txBox="1">
            <a:spLocks noChangeArrowheads="1"/>
          </p:cNvSpPr>
          <p:nvPr/>
        </p:nvSpPr>
        <p:spPr bwMode="auto">
          <a:xfrm>
            <a:off x="239395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9517" name="Line 13"/>
          <p:cNvSpPr>
            <a:spLocks noChangeShapeType="1"/>
          </p:cNvSpPr>
          <p:nvPr/>
        </p:nvSpPr>
        <p:spPr bwMode="auto">
          <a:xfrm>
            <a:off x="4086225" y="24923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9518" name="Text Box 14"/>
          <p:cNvSpPr txBox="1">
            <a:spLocks noChangeArrowheads="1"/>
          </p:cNvSpPr>
          <p:nvPr/>
        </p:nvSpPr>
        <p:spPr bwMode="auto">
          <a:xfrm>
            <a:off x="1476375" y="35020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a:t>
            </a:r>
            <a:r>
              <a:rPr lang="eu-ES" b="1" baseline="-25000">
                <a:solidFill>
                  <a:srgbClr val="CC3300"/>
                </a:solidFill>
                <a:cs typeface="+mn-cs"/>
              </a:rPr>
              <a:t>7</a:t>
            </a:r>
            <a:r>
              <a:rPr lang="eu-ES" b="1">
                <a:solidFill>
                  <a:srgbClr val="CC3300"/>
                </a:solidFill>
                <a:cs typeface="+mn-cs"/>
              </a:rPr>
              <a:t>H</a:t>
            </a:r>
            <a:r>
              <a:rPr lang="eu-ES" b="1" baseline="-25000">
                <a:solidFill>
                  <a:srgbClr val="CC3300"/>
                </a:solidFill>
                <a:cs typeface="+mn-cs"/>
              </a:rPr>
              <a:t>16</a:t>
            </a:r>
            <a:endParaRPr lang="eu-ES" b="1">
              <a:solidFill>
                <a:srgbClr val="CC3300"/>
              </a:solidFill>
              <a:cs typeface="+mn-cs"/>
            </a:endParaRPr>
          </a:p>
        </p:txBody>
      </p:sp>
      <p:sp>
        <p:nvSpPr>
          <p:cNvPr id="149519" name="Text Box 15"/>
          <p:cNvSpPr txBox="1">
            <a:spLocks noChangeArrowheads="1"/>
          </p:cNvSpPr>
          <p:nvPr/>
        </p:nvSpPr>
        <p:spPr bwMode="auto">
          <a:xfrm>
            <a:off x="3059113" y="35020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49520" name="Text Box 16"/>
          <p:cNvSpPr txBox="1">
            <a:spLocks noChangeArrowheads="1"/>
          </p:cNvSpPr>
          <p:nvPr/>
        </p:nvSpPr>
        <p:spPr bwMode="auto">
          <a:xfrm>
            <a:off x="5686425"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49521" name="Line 17"/>
          <p:cNvSpPr>
            <a:spLocks noChangeShapeType="1"/>
          </p:cNvSpPr>
          <p:nvPr/>
        </p:nvSpPr>
        <p:spPr bwMode="auto">
          <a:xfrm>
            <a:off x="4032250" y="36798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49522" name="Text Box 18"/>
          <p:cNvSpPr txBox="1">
            <a:spLocks noChangeArrowheads="1"/>
          </p:cNvSpPr>
          <p:nvPr/>
        </p:nvSpPr>
        <p:spPr bwMode="auto">
          <a:xfrm>
            <a:off x="2339975" y="35004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9523" name="Text Box 19"/>
          <p:cNvSpPr txBox="1">
            <a:spLocks noChangeArrowheads="1"/>
          </p:cNvSpPr>
          <p:nvPr/>
        </p:nvSpPr>
        <p:spPr bwMode="auto">
          <a:xfrm>
            <a:off x="5508625" y="41497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3,08 g</a:t>
            </a:r>
          </a:p>
        </p:txBody>
      </p:sp>
      <p:sp>
        <p:nvSpPr>
          <p:cNvPr id="149524" name="Text Box 20"/>
          <p:cNvSpPr txBox="1">
            <a:spLocks noChangeArrowheads="1"/>
          </p:cNvSpPr>
          <p:nvPr/>
        </p:nvSpPr>
        <p:spPr bwMode="auto">
          <a:xfrm>
            <a:off x="2771775" y="4149725"/>
            <a:ext cx="863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3,52 g</a:t>
            </a:r>
          </a:p>
        </p:txBody>
      </p:sp>
      <p:sp>
        <p:nvSpPr>
          <p:cNvPr id="149525" name="Text Box 21"/>
          <p:cNvSpPr txBox="1">
            <a:spLocks noChangeArrowheads="1"/>
          </p:cNvSpPr>
          <p:nvPr/>
        </p:nvSpPr>
        <p:spPr bwMode="auto">
          <a:xfrm>
            <a:off x="7073900" y="2276475"/>
            <a:ext cx="719138"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008000"/>
                </a:solidFill>
                <a:cs typeface="+mn-cs"/>
              </a:rPr>
              <a:t>ura</a:t>
            </a:r>
          </a:p>
        </p:txBody>
      </p:sp>
      <p:sp>
        <p:nvSpPr>
          <p:cNvPr id="149526" name="Text Box 22"/>
          <p:cNvSpPr txBox="1">
            <a:spLocks noChangeArrowheads="1"/>
          </p:cNvSpPr>
          <p:nvPr/>
        </p:nvSpPr>
        <p:spPr bwMode="auto">
          <a:xfrm>
            <a:off x="6642100" y="2276475"/>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9527" name="Text Box 23"/>
          <p:cNvSpPr txBox="1">
            <a:spLocks noChangeArrowheads="1"/>
          </p:cNvSpPr>
          <p:nvPr/>
        </p:nvSpPr>
        <p:spPr bwMode="auto">
          <a:xfrm>
            <a:off x="7092950" y="35020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49528" name="Text Box 24"/>
          <p:cNvSpPr txBox="1">
            <a:spLocks noChangeArrowheads="1"/>
          </p:cNvSpPr>
          <p:nvPr/>
        </p:nvSpPr>
        <p:spPr bwMode="auto">
          <a:xfrm>
            <a:off x="6804025" y="4149725"/>
            <a:ext cx="9366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1,44 g</a:t>
            </a:r>
          </a:p>
        </p:txBody>
      </p:sp>
      <p:sp>
        <p:nvSpPr>
          <p:cNvPr id="149529" name="Text Box 25"/>
          <p:cNvSpPr txBox="1">
            <a:spLocks noChangeArrowheads="1"/>
          </p:cNvSpPr>
          <p:nvPr/>
        </p:nvSpPr>
        <p:spPr bwMode="auto">
          <a:xfrm>
            <a:off x="6443663" y="35020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49530" name="Text Box 26"/>
          <p:cNvSpPr txBox="1">
            <a:spLocks noChangeArrowheads="1"/>
          </p:cNvSpPr>
          <p:nvPr/>
        </p:nvSpPr>
        <p:spPr bwMode="auto">
          <a:xfrm>
            <a:off x="1476375" y="4149725"/>
            <a:ext cx="8334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1,00 g</a:t>
            </a:r>
          </a:p>
        </p:txBody>
      </p:sp>
      <p:sp>
        <p:nvSpPr>
          <p:cNvPr id="149531" name="Text Box 27"/>
          <p:cNvSpPr txBox="1">
            <a:spLocks noChangeArrowheads="1"/>
          </p:cNvSpPr>
          <p:nvPr/>
        </p:nvSpPr>
        <p:spPr bwMode="auto">
          <a:xfrm>
            <a:off x="2073275" y="5259388"/>
            <a:ext cx="4533900" cy="360362"/>
          </a:xfrm>
          <a:prstGeom prst="rect">
            <a:avLst/>
          </a:prstGeom>
          <a:solidFill>
            <a:srgbClr val="FFFFCC"/>
          </a:solidFill>
          <a:ln w="9525">
            <a:solidFill>
              <a:schemeClr val="tx2"/>
            </a:solidFill>
            <a:miter lim="800000"/>
            <a:headEnd/>
            <a:tailEnd/>
          </a:ln>
          <a:effectLst>
            <a:outerShdw blurRad="63500" dist="107763" dir="2700000" algn="ctr" rotWithShape="0">
              <a:schemeClr val="bg2">
                <a:alpha val="50000"/>
              </a:schemeClr>
            </a:outerShdw>
          </a:effectLst>
        </p:spPr>
        <p:txBody>
          <a:bodyPr wrap="none">
            <a:spAutoFit/>
          </a:bodyPr>
          <a:lstStyle/>
          <a:p>
            <a:pPr>
              <a:defRPr/>
            </a:pPr>
            <a:r>
              <a:rPr lang="eu-ES" sz="1700" b="1">
                <a:solidFill>
                  <a:schemeClr val="tx2"/>
                </a:solidFill>
                <a:cs typeface="Times New Roman" charset="0"/>
              </a:rPr>
              <a:t>x </a:t>
            </a:r>
            <a:r>
              <a:rPr lang="eu-ES" sz="1600" b="1">
                <a:solidFill>
                  <a:schemeClr val="tx2"/>
                </a:solidFill>
                <a:cs typeface="Times New Roman" charset="0"/>
              </a:rPr>
              <a:t>= 3,08 · 7000 = 21 560 g de karbono dioxido</a:t>
            </a:r>
          </a:p>
        </p:txBody>
      </p:sp>
      <p:pic>
        <p:nvPicPr>
          <p:cNvPr id="30"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1648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500"/>
                            </p:stCondLst>
                            <p:childTnLst>
                              <p:par>
                                <p:cTn id="5" presetID="2" presetClass="entr" presetSubtype="4" fill="hold" grpId="0" nodeType="afterEffect">
                                  <p:stCondLst>
                                    <p:cond delay="0"/>
                                  </p:stCondLst>
                                  <p:childTnLst>
                                    <p:set>
                                      <p:cBhvr>
                                        <p:cTn id="6" dur="1" fill="hold">
                                          <p:stCondLst>
                                            <p:cond delay="0"/>
                                          </p:stCondLst>
                                        </p:cTn>
                                        <p:tgtEl>
                                          <p:spTgt spid="149523"/>
                                        </p:tgtEl>
                                        <p:attrNameLst>
                                          <p:attrName>style.visibility</p:attrName>
                                        </p:attrNameLst>
                                      </p:cBhvr>
                                      <p:to>
                                        <p:strVal val="visible"/>
                                      </p:to>
                                    </p:set>
                                    <p:anim calcmode="lin" valueType="num">
                                      <p:cBhvr additive="base">
                                        <p:cTn id="7" dur="500" fill="hold"/>
                                        <p:tgtEl>
                                          <p:spTgt spid="149523"/>
                                        </p:tgtEl>
                                        <p:attrNameLst>
                                          <p:attrName>ppt_x</p:attrName>
                                        </p:attrNameLst>
                                      </p:cBhvr>
                                      <p:tavLst>
                                        <p:tav tm="0">
                                          <p:val>
                                            <p:strVal val="#ppt_x"/>
                                          </p:val>
                                        </p:tav>
                                        <p:tav tm="100000">
                                          <p:val>
                                            <p:strVal val="#ppt_x"/>
                                          </p:val>
                                        </p:tav>
                                      </p:tavLst>
                                    </p:anim>
                                    <p:anim calcmode="lin" valueType="num">
                                      <p:cBhvr additive="base">
                                        <p:cTn id="8" dur="500" fill="hold"/>
                                        <p:tgtEl>
                                          <p:spTgt spid="14952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9" presetClass="exit" presetSubtype="0" fill="hold" grpId="0" nodeType="clickEffect">
                                  <p:stCondLst>
                                    <p:cond delay="0"/>
                                  </p:stCondLst>
                                  <p:childTnLst>
                                    <p:animEffect transition="out" filter="dissolve">
                                      <p:cBhvr>
                                        <p:cTn id="12" dur="500"/>
                                        <p:tgtEl>
                                          <p:spTgt spid="149506"/>
                                        </p:tgtEl>
                                      </p:cBhvr>
                                    </p:animEffect>
                                    <p:set>
                                      <p:cBhvr>
                                        <p:cTn id="13" dur="1" fill="hold">
                                          <p:stCondLst>
                                            <p:cond delay="499"/>
                                          </p:stCondLst>
                                        </p:cTn>
                                        <p:tgtEl>
                                          <p:spTgt spid="149506"/>
                                        </p:tgtEl>
                                        <p:attrNameLst>
                                          <p:attrName>style.visibility</p:attrName>
                                        </p:attrNameLst>
                                      </p:cBhvr>
                                      <p:to>
                                        <p:strVal val="hidden"/>
                                      </p:to>
                                    </p:set>
                                  </p:childTnLst>
                                </p:cTn>
                              </p:par>
                            </p:childTnLst>
                          </p:cTn>
                        </p:par>
                        <p:par>
                          <p:cTn id="14" fill="hold" nodeType="afterGroup">
                            <p:stCondLst>
                              <p:cond delay="500"/>
                            </p:stCondLst>
                            <p:childTnLst>
                              <p:par>
                                <p:cTn id="15" presetID="9" presetClass="entr" presetSubtype="0" fill="hold" grpId="0" nodeType="afterEffect">
                                  <p:stCondLst>
                                    <p:cond delay="0"/>
                                  </p:stCondLst>
                                  <p:childTnLst>
                                    <p:set>
                                      <p:cBhvr>
                                        <p:cTn id="16" dur="1" fill="hold">
                                          <p:stCondLst>
                                            <p:cond delay="0"/>
                                          </p:stCondLst>
                                        </p:cTn>
                                        <p:tgtEl>
                                          <p:spTgt spid="149511"/>
                                        </p:tgtEl>
                                        <p:attrNameLst>
                                          <p:attrName>style.visibility</p:attrName>
                                        </p:attrNameLst>
                                      </p:cBhvr>
                                      <p:to>
                                        <p:strVal val="visible"/>
                                      </p:to>
                                    </p:set>
                                    <p:animEffect transition="in" filter="dissolve">
                                      <p:cBhvr>
                                        <p:cTn id="17" dur="500"/>
                                        <p:tgtEl>
                                          <p:spTgt spid="149511"/>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149531"/>
                                        </p:tgtEl>
                                        <p:attrNameLst>
                                          <p:attrName>style.visibility</p:attrName>
                                        </p:attrNameLst>
                                      </p:cBhvr>
                                      <p:to>
                                        <p:strVal val="visible"/>
                                      </p:to>
                                    </p:set>
                                    <p:animEffect transition="in" filter="wipe(up)">
                                      <p:cBhvr>
                                        <p:cTn id="22" dur="1000"/>
                                        <p:tgtEl>
                                          <p:spTgt spid="1495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6" grpId="0" animBg="1"/>
      <p:bldP spid="149511" grpId="0" animBg="1"/>
      <p:bldP spid="149523" grpId="0"/>
      <p:bldP spid="14953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ChangeArrowheads="1"/>
          </p:cNvSpPr>
          <p:nvPr/>
        </p:nvSpPr>
        <p:spPr bwMode="auto">
          <a:xfrm>
            <a:off x="1204913" y="3694200"/>
            <a:ext cx="6732587" cy="10096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1555" name="Text Box 3"/>
          <p:cNvSpPr txBox="1">
            <a:spLocks noChangeArrowheads="1"/>
          </p:cNvSpPr>
          <p:nvPr/>
        </p:nvSpPr>
        <p:spPr bwMode="auto">
          <a:xfrm>
            <a:off x="6877050" y="3983125"/>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2</a:t>
            </a:r>
          </a:p>
        </p:txBody>
      </p:sp>
      <p:sp>
        <p:nvSpPr>
          <p:cNvPr id="151556" name="Text Box 4"/>
          <p:cNvSpPr txBox="1">
            <a:spLocks noChangeArrowheads="1"/>
          </p:cNvSpPr>
          <p:nvPr/>
        </p:nvSpPr>
        <p:spPr bwMode="auto">
          <a:xfrm>
            <a:off x="2627313" y="3983125"/>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3</a:t>
            </a:r>
          </a:p>
        </p:txBody>
      </p:sp>
      <p:sp>
        <p:nvSpPr>
          <p:cNvPr id="151557" name="Text Box 5"/>
          <p:cNvSpPr txBox="1">
            <a:spLocks noChangeArrowheads="1"/>
          </p:cNvSpPr>
          <p:nvPr/>
        </p:nvSpPr>
        <p:spPr bwMode="auto">
          <a:xfrm>
            <a:off x="1460500" y="1663788"/>
            <a:ext cx="6223000" cy="62071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Zein sustantzia sortzen dira karbono disulfuroa erretzerakoan?</a:t>
            </a:r>
          </a:p>
          <a:p>
            <a:pPr algn="ctr">
              <a:defRPr/>
            </a:pPr>
            <a:r>
              <a:rPr lang="eu-ES" sz="1600">
                <a:cs typeface="+mn-cs"/>
              </a:rPr>
              <a:t> </a:t>
            </a:r>
            <a:r>
              <a:rPr lang="eu-ES">
                <a:cs typeface="+mn-cs"/>
              </a:rPr>
              <a:t>Karbono disulfuroaren errekuntza idatzi eta doitu.</a:t>
            </a:r>
          </a:p>
        </p:txBody>
      </p:sp>
      <p:sp>
        <p:nvSpPr>
          <p:cNvPr id="151558" name="Rectangle 6"/>
          <p:cNvSpPr>
            <a:spLocks noChangeArrowheads="1"/>
          </p:cNvSpPr>
          <p:nvPr/>
        </p:nvSpPr>
        <p:spPr bwMode="auto">
          <a:xfrm>
            <a:off x="984250" y="2505163"/>
            <a:ext cx="717550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1559" name="Text Box 7"/>
          <p:cNvSpPr txBox="1">
            <a:spLocks noChangeArrowheads="1"/>
          </p:cNvSpPr>
          <p:nvPr/>
        </p:nvSpPr>
        <p:spPr bwMode="auto">
          <a:xfrm>
            <a:off x="1071563" y="2682963"/>
            <a:ext cx="1296987"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CC3300"/>
                </a:solidFill>
                <a:cs typeface="+mn-cs"/>
              </a:rPr>
              <a:t>Karbono</a:t>
            </a:r>
          </a:p>
          <a:p>
            <a:pPr algn="ctr">
              <a:spcBef>
                <a:spcPct val="50000"/>
              </a:spcBef>
              <a:defRPr/>
            </a:pPr>
            <a:r>
              <a:rPr lang="eu-ES" sz="1600" b="1">
                <a:solidFill>
                  <a:srgbClr val="CC3300"/>
                </a:solidFill>
                <a:cs typeface="+mn-cs"/>
              </a:rPr>
              <a:t>disulfuroa</a:t>
            </a:r>
          </a:p>
        </p:txBody>
      </p:sp>
      <p:sp>
        <p:nvSpPr>
          <p:cNvPr id="151560" name="Text Box 8"/>
          <p:cNvSpPr txBox="1">
            <a:spLocks noChangeArrowheads="1"/>
          </p:cNvSpPr>
          <p:nvPr/>
        </p:nvSpPr>
        <p:spPr bwMode="auto">
          <a:xfrm>
            <a:off x="2568575" y="2757575"/>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solidFill>
                  <a:srgbClr val="CC3300"/>
                </a:solidFill>
                <a:cs typeface="+mn-cs"/>
              </a:rPr>
              <a:t>dioxigenoa</a:t>
            </a:r>
          </a:p>
        </p:txBody>
      </p:sp>
      <p:sp>
        <p:nvSpPr>
          <p:cNvPr id="151561" name="Text Box 9"/>
          <p:cNvSpPr txBox="1">
            <a:spLocks noChangeArrowheads="1"/>
          </p:cNvSpPr>
          <p:nvPr/>
        </p:nvSpPr>
        <p:spPr bwMode="auto">
          <a:xfrm>
            <a:off x="4783138" y="2682963"/>
            <a:ext cx="1943100"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Karbono</a:t>
            </a:r>
          </a:p>
          <a:p>
            <a:pPr algn="ctr">
              <a:spcBef>
                <a:spcPct val="50000"/>
              </a:spcBef>
              <a:defRPr/>
            </a:pPr>
            <a:r>
              <a:rPr lang="eu-ES" sz="1600" b="1">
                <a:solidFill>
                  <a:srgbClr val="008000"/>
                </a:solidFill>
                <a:cs typeface="+mn-cs"/>
              </a:rPr>
              <a:t>dioxidoa</a:t>
            </a:r>
          </a:p>
        </p:txBody>
      </p:sp>
      <p:sp>
        <p:nvSpPr>
          <p:cNvPr id="151562" name="Text Box 10"/>
          <p:cNvSpPr txBox="1">
            <a:spLocks noChangeArrowheads="1"/>
          </p:cNvSpPr>
          <p:nvPr/>
        </p:nvSpPr>
        <p:spPr bwMode="auto">
          <a:xfrm>
            <a:off x="2359025" y="28052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1563" name="Line 11"/>
          <p:cNvSpPr>
            <a:spLocks noChangeShapeType="1"/>
          </p:cNvSpPr>
          <p:nvPr/>
        </p:nvSpPr>
        <p:spPr bwMode="auto">
          <a:xfrm>
            <a:off x="3829050" y="297347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51564" name="Text Box 12"/>
          <p:cNvSpPr txBox="1">
            <a:spLocks noChangeArrowheads="1"/>
          </p:cNvSpPr>
          <p:nvPr/>
        </p:nvSpPr>
        <p:spPr bwMode="auto">
          <a:xfrm>
            <a:off x="1476375" y="3983125"/>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CS</a:t>
            </a:r>
            <a:r>
              <a:rPr lang="eu-ES" b="1" baseline="-25000">
                <a:solidFill>
                  <a:srgbClr val="CC3300"/>
                </a:solidFill>
                <a:cs typeface="+mn-cs"/>
              </a:rPr>
              <a:t>2</a:t>
            </a:r>
            <a:endParaRPr lang="eu-ES" b="1">
              <a:solidFill>
                <a:srgbClr val="CC3300"/>
              </a:solidFill>
              <a:cs typeface="+mn-cs"/>
            </a:endParaRPr>
          </a:p>
        </p:txBody>
      </p:sp>
      <p:sp>
        <p:nvSpPr>
          <p:cNvPr id="151565" name="Text Box 13"/>
          <p:cNvSpPr txBox="1">
            <a:spLocks noChangeArrowheads="1"/>
          </p:cNvSpPr>
          <p:nvPr/>
        </p:nvSpPr>
        <p:spPr bwMode="auto">
          <a:xfrm>
            <a:off x="3059113" y="3983125"/>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51566" name="Text Box 14"/>
          <p:cNvSpPr txBox="1">
            <a:spLocks noChangeArrowheads="1"/>
          </p:cNvSpPr>
          <p:nvPr/>
        </p:nvSpPr>
        <p:spPr bwMode="auto">
          <a:xfrm>
            <a:off x="5686425" y="39831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CO</a:t>
            </a:r>
            <a:r>
              <a:rPr lang="eu-ES" b="1" baseline="-25000">
                <a:solidFill>
                  <a:srgbClr val="008000"/>
                </a:solidFill>
                <a:cs typeface="+mn-cs"/>
              </a:rPr>
              <a:t>2</a:t>
            </a:r>
            <a:endParaRPr lang="eu-ES" b="1">
              <a:solidFill>
                <a:srgbClr val="008000"/>
              </a:solidFill>
              <a:cs typeface="+mn-cs"/>
            </a:endParaRPr>
          </a:p>
        </p:txBody>
      </p:sp>
      <p:sp>
        <p:nvSpPr>
          <p:cNvPr id="151567" name="Line 15"/>
          <p:cNvSpPr>
            <a:spLocks noChangeShapeType="1"/>
          </p:cNvSpPr>
          <p:nvPr/>
        </p:nvSpPr>
        <p:spPr bwMode="auto">
          <a:xfrm>
            <a:off x="4032250" y="4160925"/>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51568" name="Text Box 16"/>
          <p:cNvSpPr txBox="1">
            <a:spLocks noChangeArrowheads="1"/>
          </p:cNvSpPr>
          <p:nvPr/>
        </p:nvSpPr>
        <p:spPr bwMode="auto">
          <a:xfrm>
            <a:off x="2339975" y="3981538"/>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1569" name="Text Box 17"/>
          <p:cNvSpPr txBox="1">
            <a:spLocks noChangeArrowheads="1"/>
          </p:cNvSpPr>
          <p:nvPr/>
        </p:nvSpPr>
        <p:spPr bwMode="auto">
          <a:xfrm>
            <a:off x="6816725" y="2682963"/>
            <a:ext cx="127635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Sufre dioxidoa</a:t>
            </a:r>
          </a:p>
        </p:txBody>
      </p:sp>
      <p:sp>
        <p:nvSpPr>
          <p:cNvPr id="151570" name="Text Box 18"/>
          <p:cNvSpPr txBox="1">
            <a:spLocks noChangeArrowheads="1"/>
          </p:cNvSpPr>
          <p:nvPr/>
        </p:nvSpPr>
        <p:spPr bwMode="auto">
          <a:xfrm>
            <a:off x="6384925" y="280520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1571" name="Text Box 19"/>
          <p:cNvSpPr txBox="1">
            <a:spLocks noChangeArrowheads="1"/>
          </p:cNvSpPr>
          <p:nvPr/>
        </p:nvSpPr>
        <p:spPr bwMode="auto">
          <a:xfrm>
            <a:off x="7092950" y="3983125"/>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SO</a:t>
            </a:r>
            <a:r>
              <a:rPr lang="eu-ES" b="1" baseline="-25000">
                <a:solidFill>
                  <a:srgbClr val="008000"/>
                </a:solidFill>
                <a:cs typeface="+mn-cs"/>
              </a:rPr>
              <a:t>2</a:t>
            </a:r>
            <a:endParaRPr lang="eu-ES" b="1">
              <a:solidFill>
                <a:srgbClr val="008000"/>
              </a:solidFill>
              <a:cs typeface="+mn-cs"/>
            </a:endParaRPr>
          </a:p>
        </p:txBody>
      </p:sp>
      <p:sp>
        <p:nvSpPr>
          <p:cNvPr id="151572" name="Text Box 20"/>
          <p:cNvSpPr txBox="1">
            <a:spLocks noChangeArrowheads="1"/>
          </p:cNvSpPr>
          <p:nvPr/>
        </p:nvSpPr>
        <p:spPr bwMode="auto">
          <a:xfrm>
            <a:off x="6443663" y="3983125"/>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1573" name="Text Box 21"/>
          <p:cNvSpPr txBox="1">
            <a:spLocks noChangeArrowheads="1"/>
          </p:cNvSpPr>
          <p:nvPr/>
        </p:nvSpPr>
        <p:spPr bwMode="auto">
          <a:xfrm>
            <a:off x="376238" y="1073238"/>
            <a:ext cx="8389937"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CS</a:t>
            </a:r>
            <a:r>
              <a:rPr lang="eu-ES" sz="1600" baseline="-25000">
                <a:cs typeface="+mn-cs"/>
              </a:rPr>
              <a:t>2</a:t>
            </a:r>
            <a:r>
              <a:rPr lang="eu-ES" sz="1600">
                <a:cs typeface="+mn-cs"/>
              </a:rPr>
              <a:t> karbono disulfuroak dioxigenoaren aurrean erre egiten da,  tenperatura handituz eta argia igorriz. </a:t>
            </a:r>
          </a:p>
        </p:txBody>
      </p:sp>
      <p:pic>
        <p:nvPicPr>
          <p:cNvPr id="2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25136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1557"/>
                                        </p:tgtEl>
                                        <p:attrNameLst>
                                          <p:attrName>style.visibility</p:attrName>
                                        </p:attrNameLst>
                                      </p:cBhvr>
                                      <p:to>
                                        <p:strVal val="visible"/>
                                      </p:to>
                                    </p:set>
                                    <p:animEffect transition="in" filter="dissolve">
                                      <p:cBhvr>
                                        <p:cTn id="7" dur="500"/>
                                        <p:tgtEl>
                                          <p:spTgt spid="15155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1558"/>
                                        </p:tgtEl>
                                        <p:attrNameLst>
                                          <p:attrName>style.visibility</p:attrName>
                                        </p:attrNameLst>
                                      </p:cBhvr>
                                      <p:to>
                                        <p:strVal val="visible"/>
                                      </p:to>
                                    </p:set>
                                    <p:animEffect transition="in" filter="fade">
                                      <p:cBhvr>
                                        <p:cTn id="10" dur="2000"/>
                                        <p:tgtEl>
                                          <p:spTgt spid="15155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1554"/>
                                        </p:tgtEl>
                                        <p:attrNameLst>
                                          <p:attrName>style.visibility</p:attrName>
                                        </p:attrNameLst>
                                      </p:cBhvr>
                                      <p:to>
                                        <p:strVal val="visible"/>
                                      </p:to>
                                    </p:set>
                                    <p:animEffect transition="in" filter="fade">
                                      <p:cBhvr>
                                        <p:cTn id="13" dur="2000"/>
                                        <p:tgtEl>
                                          <p:spTgt spid="151554"/>
                                        </p:tgtEl>
                                      </p:cBhvr>
                                    </p:animEffect>
                                  </p:childTnLst>
                                </p:cTn>
                              </p:par>
                            </p:childTnLst>
                          </p:cTn>
                        </p:par>
                        <p:par>
                          <p:cTn id="14" fill="hold" nodeType="afterGroup">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151559"/>
                                        </p:tgtEl>
                                        <p:attrNameLst>
                                          <p:attrName>style.visibility</p:attrName>
                                        </p:attrNameLst>
                                      </p:cBhvr>
                                      <p:to>
                                        <p:strVal val="visible"/>
                                      </p:to>
                                    </p:set>
                                    <p:animEffect transition="in" filter="wipe(left)">
                                      <p:cBhvr>
                                        <p:cTn id="17" dur="2000"/>
                                        <p:tgtEl>
                                          <p:spTgt spid="15155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1564"/>
                                        </p:tgtEl>
                                        <p:attrNameLst>
                                          <p:attrName>style.visibility</p:attrName>
                                        </p:attrNameLst>
                                      </p:cBhvr>
                                      <p:to>
                                        <p:strVal val="visible"/>
                                      </p:to>
                                    </p:set>
                                    <p:animEffect transition="in" filter="wipe(left)">
                                      <p:cBhvr>
                                        <p:cTn id="20" dur="1000"/>
                                        <p:tgtEl>
                                          <p:spTgt spid="151564"/>
                                        </p:tgtEl>
                                      </p:cBhvr>
                                    </p:animEffect>
                                  </p:childTnLst>
                                </p:cTn>
                              </p:par>
                            </p:childTnLst>
                          </p:cTn>
                        </p:par>
                        <p:par>
                          <p:cTn id="21" fill="hold" nodeType="afterGroup">
                            <p:stCondLst>
                              <p:cond delay="4000"/>
                            </p:stCondLst>
                            <p:childTnLst>
                              <p:par>
                                <p:cTn id="22" presetID="22" presetClass="entr" presetSubtype="8" fill="hold" grpId="0" nodeType="afterEffect">
                                  <p:stCondLst>
                                    <p:cond delay="0"/>
                                  </p:stCondLst>
                                  <p:childTnLst>
                                    <p:set>
                                      <p:cBhvr>
                                        <p:cTn id="23" dur="1" fill="hold">
                                          <p:stCondLst>
                                            <p:cond delay="0"/>
                                          </p:stCondLst>
                                        </p:cTn>
                                        <p:tgtEl>
                                          <p:spTgt spid="151562"/>
                                        </p:tgtEl>
                                        <p:attrNameLst>
                                          <p:attrName>style.visibility</p:attrName>
                                        </p:attrNameLst>
                                      </p:cBhvr>
                                      <p:to>
                                        <p:strVal val="visible"/>
                                      </p:to>
                                    </p:set>
                                    <p:animEffect transition="in" filter="wipe(left)">
                                      <p:cBhvr>
                                        <p:cTn id="24" dur="1000"/>
                                        <p:tgtEl>
                                          <p:spTgt spid="151562"/>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51568"/>
                                        </p:tgtEl>
                                        <p:attrNameLst>
                                          <p:attrName>style.visibility</p:attrName>
                                        </p:attrNameLst>
                                      </p:cBhvr>
                                      <p:to>
                                        <p:strVal val="visible"/>
                                      </p:to>
                                    </p:set>
                                    <p:animEffect transition="in" filter="wipe(left)">
                                      <p:cBhvr>
                                        <p:cTn id="27" dur="1000"/>
                                        <p:tgtEl>
                                          <p:spTgt spid="151568"/>
                                        </p:tgtEl>
                                      </p:cBhvr>
                                    </p:animEffect>
                                  </p:childTnLst>
                                </p:cTn>
                              </p:par>
                            </p:childTnLst>
                          </p:cTn>
                        </p:par>
                        <p:par>
                          <p:cTn id="28" fill="hold" nodeType="afterGroup">
                            <p:stCondLst>
                              <p:cond delay="5000"/>
                            </p:stCondLst>
                            <p:childTnLst>
                              <p:par>
                                <p:cTn id="29" presetID="22" presetClass="entr" presetSubtype="8" fill="hold" grpId="0" nodeType="afterEffect">
                                  <p:stCondLst>
                                    <p:cond delay="0"/>
                                  </p:stCondLst>
                                  <p:childTnLst>
                                    <p:set>
                                      <p:cBhvr>
                                        <p:cTn id="30" dur="1" fill="hold">
                                          <p:stCondLst>
                                            <p:cond delay="0"/>
                                          </p:stCondLst>
                                        </p:cTn>
                                        <p:tgtEl>
                                          <p:spTgt spid="151560"/>
                                        </p:tgtEl>
                                        <p:attrNameLst>
                                          <p:attrName>style.visibility</p:attrName>
                                        </p:attrNameLst>
                                      </p:cBhvr>
                                      <p:to>
                                        <p:strVal val="visible"/>
                                      </p:to>
                                    </p:set>
                                    <p:animEffect transition="in" filter="wipe(left)">
                                      <p:cBhvr>
                                        <p:cTn id="31" dur="2000"/>
                                        <p:tgtEl>
                                          <p:spTgt spid="15156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51565"/>
                                        </p:tgtEl>
                                        <p:attrNameLst>
                                          <p:attrName>style.visibility</p:attrName>
                                        </p:attrNameLst>
                                      </p:cBhvr>
                                      <p:to>
                                        <p:strVal val="visible"/>
                                      </p:to>
                                    </p:set>
                                    <p:animEffect transition="in" filter="wipe(left)">
                                      <p:cBhvr>
                                        <p:cTn id="34" dur="1000"/>
                                        <p:tgtEl>
                                          <p:spTgt spid="151565"/>
                                        </p:tgtEl>
                                      </p:cBhvr>
                                    </p:animEffect>
                                  </p:childTnLst>
                                </p:cTn>
                              </p:par>
                            </p:childTnLst>
                          </p:cTn>
                        </p:par>
                        <p:par>
                          <p:cTn id="35" fill="hold" nodeType="afterGroup">
                            <p:stCondLst>
                              <p:cond delay="7000"/>
                            </p:stCondLst>
                            <p:childTnLst>
                              <p:par>
                                <p:cTn id="36" presetID="22" presetClass="entr" presetSubtype="8" fill="hold" nodeType="afterEffect">
                                  <p:stCondLst>
                                    <p:cond delay="0"/>
                                  </p:stCondLst>
                                  <p:childTnLst>
                                    <p:set>
                                      <p:cBhvr>
                                        <p:cTn id="37" dur="1" fill="hold">
                                          <p:stCondLst>
                                            <p:cond delay="0"/>
                                          </p:stCondLst>
                                        </p:cTn>
                                        <p:tgtEl>
                                          <p:spTgt spid="151563"/>
                                        </p:tgtEl>
                                        <p:attrNameLst>
                                          <p:attrName>style.visibility</p:attrName>
                                        </p:attrNameLst>
                                      </p:cBhvr>
                                      <p:to>
                                        <p:strVal val="visible"/>
                                      </p:to>
                                    </p:set>
                                    <p:animEffect transition="in" filter="wipe(left)">
                                      <p:cBhvr>
                                        <p:cTn id="38" dur="2000"/>
                                        <p:tgtEl>
                                          <p:spTgt spid="151563"/>
                                        </p:tgtEl>
                                      </p:cBhvr>
                                    </p:animEffect>
                                  </p:childTnLst>
                                </p:cTn>
                              </p:par>
                              <p:par>
                                <p:cTn id="39" presetID="22" presetClass="entr" presetSubtype="8" fill="hold" nodeType="withEffect">
                                  <p:stCondLst>
                                    <p:cond delay="0"/>
                                  </p:stCondLst>
                                  <p:childTnLst>
                                    <p:set>
                                      <p:cBhvr>
                                        <p:cTn id="40" dur="1" fill="hold">
                                          <p:stCondLst>
                                            <p:cond delay="0"/>
                                          </p:stCondLst>
                                        </p:cTn>
                                        <p:tgtEl>
                                          <p:spTgt spid="151567"/>
                                        </p:tgtEl>
                                        <p:attrNameLst>
                                          <p:attrName>style.visibility</p:attrName>
                                        </p:attrNameLst>
                                      </p:cBhvr>
                                      <p:to>
                                        <p:strVal val="visible"/>
                                      </p:to>
                                    </p:set>
                                    <p:animEffect transition="in" filter="wipe(left)">
                                      <p:cBhvr>
                                        <p:cTn id="41" dur="1000"/>
                                        <p:tgtEl>
                                          <p:spTgt spid="151567"/>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51561"/>
                                        </p:tgtEl>
                                        <p:attrNameLst>
                                          <p:attrName>style.visibility</p:attrName>
                                        </p:attrNameLst>
                                      </p:cBhvr>
                                      <p:to>
                                        <p:strVal val="visible"/>
                                      </p:to>
                                    </p:set>
                                    <p:animEffect transition="in" filter="wipe(left)">
                                      <p:cBhvr>
                                        <p:cTn id="46" dur="2000"/>
                                        <p:tgtEl>
                                          <p:spTgt spid="151561"/>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51566"/>
                                        </p:tgtEl>
                                        <p:attrNameLst>
                                          <p:attrName>style.visibility</p:attrName>
                                        </p:attrNameLst>
                                      </p:cBhvr>
                                      <p:to>
                                        <p:strVal val="visible"/>
                                      </p:to>
                                    </p:set>
                                    <p:animEffect transition="in" filter="wipe(left)">
                                      <p:cBhvr>
                                        <p:cTn id="49" dur="1000"/>
                                        <p:tgtEl>
                                          <p:spTgt spid="151566"/>
                                        </p:tgtEl>
                                      </p:cBhvr>
                                    </p:animEffect>
                                  </p:childTnLst>
                                </p:cTn>
                              </p:par>
                            </p:childTnLst>
                          </p:cTn>
                        </p:par>
                        <p:par>
                          <p:cTn id="50" fill="hold" nodeType="afterGroup">
                            <p:stCondLst>
                              <p:cond delay="2000"/>
                            </p:stCondLst>
                            <p:childTnLst>
                              <p:par>
                                <p:cTn id="51" presetID="22" presetClass="entr" presetSubtype="8" fill="hold" grpId="0" nodeType="afterEffect">
                                  <p:stCondLst>
                                    <p:cond delay="0"/>
                                  </p:stCondLst>
                                  <p:childTnLst>
                                    <p:set>
                                      <p:cBhvr>
                                        <p:cTn id="52" dur="1" fill="hold">
                                          <p:stCondLst>
                                            <p:cond delay="0"/>
                                          </p:stCondLst>
                                        </p:cTn>
                                        <p:tgtEl>
                                          <p:spTgt spid="151570"/>
                                        </p:tgtEl>
                                        <p:attrNameLst>
                                          <p:attrName>style.visibility</p:attrName>
                                        </p:attrNameLst>
                                      </p:cBhvr>
                                      <p:to>
                                        <p:strVal val="visible"/>
                                      </p:to>
                                    </p:set>
                                    <p:animEffect transition="in" filter="wipe(left)">
                                      <p:cBhvr>
                                        <p:cTn id="53" dur="1000"/>
                                        <p:tgtEl>
                                          <p:spTgt spid="151570"/>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51572"/>
                                        </p:tgtEl>
                                        <p:attrNameLst>
                                          <p:attrName>style.visibility</p:attrName>
                                        </p:attrNameLst>
                                      </p:cBhvr>
                                      <p:to>
                                        <p:strVal val="visible"/>
                                      </p:to>
                                    </p:set>
                                    <p:animEffect transition="in" filter="wipe(left)">
                                      <p:cBhvr>
                                        <p:cTn id="56" dur="1000"/>
                                        <p:tgtEl>
                                          <p:spTgt spid="151572"/>
                                        </p:tgtEl>
                                      </p:cBhvr>
                                    </p:animEffect>
                                  </p:childTnLst>
                                </p:cTn>
                              </p:par>
                            </p:childTnLst>
                          </p:cTn>
                        </p:par>
                        <p:par>
                          <p:cTn id="57" fill="hold" nodeType="afterGroup">
                            <p:stCondLst>
                              <p:cond delay="3000"/>
                            </p:stCondLst>
                            <p:childTnLst>
                              <p:par>
                                <p:cTn id="58" presetID="22" presetClass="entr" presetSubtype="8" fill="hold" grpId="0" nodeType="afterEffect">
                                  <p:stCondLst>
                                    <p:cond delay="0"/>
                                  </p:stCondLst>
                                  <p:childTnLst>
                                    <p:set>
                                      <p:cBhvr>
                                        <p:cTn id="59" dur="1" fill="hold">
                                          <p:stCondLst>
                                            <p:cond delay="0"/>
                                          </p:stCondLst>
                                        </p:cTn>
                                        <p:tgtEl>
                                          <p:spTgt spid="151569"/>
                                        </p:tgtEl>
                                        <p:attrNameLst>
                                          <p:attrName>style.visibility</p:attrName>
                                        </p:attrNameLst>
                                      </p:cBhvr>
                                      <p:to>
                                        <p:strVal val="visible"/>
                                      </p:to>
                                    </p:set>
                                    <p:animEffect transition="in" filter="wipe(left)">
                                      <p:cBhvr>
                                        <p:cTn id="60" dur="2000"/>
                                        <p:tgtEl>
                                          <p:spTgt spid="151569"/>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51571"/>
                                        </p:tgtEl>
                                        <p:attrNameLst>
                                          <p:attrName>style.visibility</p:attrName>
                                        </p:attrNameLst>
                                      </p:cBhvr>
                                      <p:to>
                                        <p:strVal val="visible"/>
                                      </p:to>
                                    </p:set>
                                    <p:animEffect transition="in" filter="wipe(left)">
                                      <p:cBhvr>
                                        <p:cTn id="63" dur="1000"/>
                                        <p:tgtEl>
                                          <p:spTgt spid="151571"/>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51555"/>
                                        </p:tgtEl>
                                        <p:attrNameLst>
                                          <p:attrName>style.visibility</p:attrName>
                                        </p:attrNameLst>
                                      </p:cBhvr>
                                      <p:to>
                                        <p:strVal val="visible"/>
                                      </p:to>
                                    </p:set>
                                    <p:anim calcmode="lin" valueType="num">
                                      <p:cBhvr additive="base">
                                        <p:cTn id="68" dur="1000" fill="hold"/>
                                        <p:tgtEl>
                                          <p:spTgt spid="151555"/>
                                        </p:tgtEl>
                                        <p:attrNameLst>
                                          <p:attrName>ppt_x</p:attrName>
                                        </p:attrNameLst>
                                      </p:cBhvr>
                                      <p:tavLst>
                                        <p:tav tm="0">
                                          <p:val>
                                            <p:strVal val="#ppt_x"/>
                                          </p:val>
                                        </p:tav>
                                        <p:tav tm="100000">
                                          <p:val>
                                            <p:strVal val="#ppt_x"/>
                                          </p:val>
                                        </p:tav>
                                      </p:tavLst>
                                    </p:anim>
                                    <p:anim calcmode="lin" valueType="num">
                                      <p:cBhvr additive="base">
                                        <p:cTn id="69" dur="1000" fill="hold"/>
                                        <p:tgtEl>
                                          <p:spTgt spid="151555"/>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51556"/>
                                        </p:tgtEl>
                                        <p:attrNameLst>
                                          <p:attrName>style.visibility</p:attrName>
                                        </p:attrNameLst>
                                      </p:cBhvr>
                                      <p:to>
                                        <p:strVal val="visible"/>
                                      </p:to>
                                    </p:set>
                                    <p:anim calcmode="lin" valueType="num">
                                      <p:cBhvr additive="base">
                                        <p:cTn id="74" dur="1000" fill="hold"/>
                                        <p:tgtEl>
                                          <p:spTgt spid="151556"/>
                                        </p:tgtEl>
                                        <p:attrNameLst>
                                          <p:attrName>ppt_x</p:attrName>
                                        </p:attrNameLst>
                                      </p:cBhvr>
                                      <p:tavLst>
                                        <p:tav tm="0">
                                          <p:val>
                                            <p:strVal val="#ppt_x"/>
                                          </p:val>
                                        </p:tav>
                                        <p:tav tm="100000">
                                          <p:val>
                                            <p:strVal val="#ppt_x"/>
                                          </p:val>
                                        </p:tav>
                                      </p:tavLst>
                                    </p:anim>
                                    <p:anim calcmode="lin" valueType="num">
                                      <p:cBhvr additive="base">
                                        <p:cTn id="75" dur="1000" fill="hold"/>
                                        <p:tgtEl>
                                          <p:spTgt spid="151556"/>
                                        </p:tgtEl>
                                        <p:attrNameLst>
                                          <p:attrName>ppt_y</p:attrName>
                                        </p:attrNameLst>
                                      </p:cBhvr>
                                      <p:tavLst>
                                        <p:tav tm="0">
                                          <p:val>
                                            <p:strVal val="1+#ppt_h/2"/>
                                          </p:val>
                                        </p:tav>
                                        <p:tav tm="100000">
                                          <p:val>
                                            <p:strVal val="#ppt_y"/>
                                          </p:val>
                                        </p:tav>
                                      </p:tavLst>
                                    </p:anim>
                                  </p:childTnLst>
                                </p:cTn>
                              </p:par>
                              <p:par>
                                <p:cTn id="76" presetID="9" presetClass="entr" presetSubtype="0" fill="hold" grpId="0" nodeType="withEffect">
                                  <p:stCondLst>
                                    <p:cond delay="0"/>
                                  </p:stCondLst>
                                  <p:childTnLst>
                                    <p:set>
                                      <p:cBhvr>
                                        <p:cTn id="77" dur="1" fill="hold">
                                          <p:stCondLst>
                                            <p:cond delay="0"/>
                                          </p:stCondLst>
                                        </p:cTn>
                                        <p:tgtEl>
                                          <p:spTgt spid="151573"/>
                                        </p:tgtEl>
                                        <p:attrNameLst>
                                          <p:attrName>style.visibility</p:attrName>
                                        </p:attrNameLst>
                                      </p:cBhvr>
                                      <p:to>
                                        <p:strVal val="visible"/>
                                      </p:to>
                                    </p:set>
                                    <p:animEffect transition="in" filter="dissolve">
                                      <p:cBhvr>
                                        <p:cTn id="78" dur="500"/>
                                        <p:tgtEl>
                                          <p:spTgt spid="1515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4" grpId="0" animBg="1"/>
      <p:bldP spid="151555" grpId="0"/>
      <p:bldP spid="151556" grpId="0"/>
      <p:bldP spid="151557" grpId="0" animBg="1"/>
      <p:bldP spid="151558" grpId="0" animBg="1"/>
      <p:bldP spid="151559" grpId="0"/>
      <p:bldP spid="151560" grpId="0"/>
      <p:bldP spid="151561" grpId="0"/>
      <p:bldP spid="151562" grpId="0"/>
      <p:bldP spid="151564" grpId="0"/>
      <p:bldP spid="151565" grpId="0"/>
      <p:bldP spid="151566" grpId="0"/>
      <p:bldP spid="151568" grpId="0"/>
      <p:bldP spid="151569" grpId="0"/>
      <p:bldP spid="151570" grpId="0"/>
      <p:bldP spid="151571" grpId="0"/>
      <p:bldP spid="151572" grpId="0"/>
      <p:bldP spid="15157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ChangeArrowheads="1"/>
          </p:cNvSpPr>
          <p:nvPr/>
        </p:nvSpPr>
        <p:spPr bwMode="auto">
          <a:xfrm>
            <a:off x="1204913" y="3848152"/>
            <a:ext cx="6732587" cy="10096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2579" name="Text Box 3"/>
          <p:cNvSpPr txBox="1">
            <a:spLocks noChangeArrowheads="1"/>
          </p:cNvSpPr>
          <p:nvPr/>
        </p:nvSpPr>
        <p:spPr bwMode="auto">
          <a:xfrm>
            <a:off x="6877050" y="4137077"/>
            <a:ext cx="360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2</a:t>
            </a:r>
          </a:p>
        </p:txBody>
      </p:sp>
      <p:sp>
        <p:nvSpPr>
          <p:cNvPr id="152580" name="Text Box 4"/>
          <p:cNvSpPr txBox="1">
            <a:spLocks noChangeArrowheads="1"/>
          </p:cNvSpPr>
          <p:nvPr/>
        </p:nvSpPr>
        <p:spPr bwMode="auto">
          <a:xfrm>
            <a:off x="2627313" y="4137077"/>
            <a:ext cx="576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b="1">
                <a:cs typeface="+mn-cs"/>
              </a:rPr>
              <a:t>3</a:t>
            </a:r>
          </a:p>
        </p:txBody>
      </p:sp>
      <p:sp>
        <p:nvSpPr>
          <p:cNvPr id="152581" name="Text Box 5"/>
          <p:cNvSpPr txBox="1">
            <a:spLocks noChangeArrowheads="1"/>
          </p:cNvSpPr>
          <p:nvPr/>
        </p:nvSpPr>
        <p:spPr bwMode="auto">
          <a:xfrm>
            <a:off x="474663" y="1182740"/>
            <a:ext cx="8194675"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N</a:t>
            </a:r>
            <a:r>
              <a:rPr lang="eu-ES" sz="1600" baseline="-25000">
                <a:cs typeface="+mn-cs"/>
              </a:rPr>
              <a:t>2</a:t>
            </a:r>
            <a:r>
              <a:rPr lang="eu-ES" sz="1600">
                <a:cs typeface="+mn-cs"/>
              </a:rPr>
              <a:t>H</a:t>
            </a:r>
            <a:r>
              <a:rPr lang="eu-ES" sz="1600" baseline="-25000">
                <a:cs typeface="+mn-cs"/>
              </a:rPr>
              <a:t>4</a:t>
            </a:r>
            <a:r>
              <a:rPr lang="eu-ES" sz="1600">
                <a:cs typeface="+mn-cs"/>
              </a:rPr>
              <a:t> da hidrazinaren formula.</a:t>
            </a:r>
          </a:p>
          <a:p>
            <a:pPr algn="ctr">
              <a:defRPr/>
            </a:pPr>
            <a:r>
              <a:rPr lang="eu-ES" sz="1600">
                <a:cs typeface="+mn-cs"/>
              </a:rPr>
              <a:t>Hidrazinaren errekuntza erreakzioa idatzi eta doitu.</a:t>
            </a:r>
          </a:p>
        </p:txBody>
      </p:sp>
      <p:sp>
        <p:nvSpPr>
          <p:cNvPr id="152582" name="Rectangle 6"/>
          <p:cNvSpPr>
            <a:spLocks noChangeArrowheads="1"/>
          </p:cNvSpPr>
          <p:nvPr/>
        </p:nvSpPr>
        <p:spPr bwMode="auto">
          <a:xfrm>
            <a:off x="984250" y="2659115"/>
            <a:ext cx="7175500" cy="936625"/>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52583" name="Text Box 7"/>
          <p:cNvSpPr txBox="1">
            <a:spLocks noChangeArrowheads="1"/>
          </p:cNvSpPr>
          <p:nvPr/>
        </p:nvSpPr>
        <p:spPr bwMode="auto">
          <a:xfrm>
            <a:off x="1071563" y="2959152"/>
            <a:ext cx="12969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CC3300"/>
                </a:solidFill>
                <a:cs typeface="+mn-cs"/>
              </a:rPr>
              <a:t>hidrazina</a:t>
            </a:r>
          </a:p>
        </p:txBody>
      </p:sp>
      <p:sp>
        <p:nvSpPr>
          <p:cNvPr id="152584" name="Text Box 8"/>
          <p:cNvSpPr txBox="1">
            <a:spLocks noChangeArrowheads="1"/>
          </p:cNvSpPr>
          <p:nvPr/>
        </p:nvSpPr>
        <p:spPr bwMode="auto">
          <a:xfrm>
            <a:off x="2568575" y="2959152"/>
            <a:ext cx="1441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dirty="0">
                <a:solidFill>
                  <a:srgbClr val="CC3300"/>
                </a:solidFill>
                <a:cs typeface="+mn-cs"/>
              </a:rPr>
              <a:t>dioxigenoa</a:t>
            </a:r>
          </a:p>
        </p:txBody>
      </p:sp>
      <p:sp>
        <p:nvSpPr>
          <p:cNvPr id="152585" name="Text Box 9"/>
          <p:cNvSpPr txBox="1">
            <a:spLocks noChangeArrowheads="1"/>
          </p:cNvSpPr>
          <p:nvPr/>
        </p:nvSpPr>
        <p:spPr bwMode="auto">
          <a:xfrm>
            <a:off x="4783138" y="2836915"/>
            <a:ext cx="1943100" cy="703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Nitrogeno</a:t>
            </a:r>
          </a:p>
          <a:p>
            <a:pPr algn="ctr">
              <a:spcBef>
                <a:spcPct val="50000"/>
              </a:spcBef>
              <a:defRPr/>
            </a:pPr>
            <a:r>
              <a:rPr lang="eu-ES" sz="1600" b="1">
                <a:solidFill>
                  <a:srgbClr val="008000"/>
                </a:solidFill>
                <a:cs typeface="+mn-cs"/>
              </a:rPr>
              <a:t>dioxidoa</a:t>
            </a:r>
          </a:p>
        </p:txBody>
      </p:sp>
      <p:sp>
        <p:nvSpPr>
          <p:cNvPr id="152586" name="Text Box 10"/>
          <p:cNvSpPr txBox="1">
            <a:spLocks noChangeArrowheads="1"/>
          </p:cNvSpPr>
          <p:nvPr/>
        </p:nvSpPr>
        <p:spPr bwMode="auto">
          <a:xfrm>
            <a:off x="2359025" y="2959152"/>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2587" name="Line 11"/>
          <p:cNvSpPr>
            <a:spLocks noChangeShapeType="1"/>
          </p:cNvSpPr>
          <p:nvPr/>
        </p:nvSpPr>
        <p:spPr bwMode="auto">
          <a:xfrm>
            <a:off x="3829050" y="3127427"/>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52588" name="Text Box 12"/>
          <p:cNvSpPr txBox="1">
            <a:spLocks noChangeArrowheads="1"/>
          </p:cNvSpPr>
          <p:nvPr/>
        </p:nvSpPr>
        <p:spPr bwMode="auto">
          <a:xfrm>
            <a:off x="1476375" y="4137077"/>
            <a:ext cx="10445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N</a:t>
            </a:r>
            <a:r>
              <a:rPr lang="eu-ES" b="1" baseline="-25000">
                <a:solidFill>
                  <a:srgbClr val="CC3300"/>
                </a:solidFill>
                <a:cs typeface="+mn-cs"/>
              </a:rPr>
              <a:t>2</a:t>
            </a:r>
            <a:r>
              <a:rPr lang="eu-ES" b="1">
                <a:solidFill>
                  <a:srgbClr val="CC3300"/>
                </a:solidFill>
                <a:cs typeface="+mn-cs"/>
              </a:rPr>
              <a:t>H</a:t>
            </a:r>
            <a:r>
              <a:rPr lang="eu-ES" b="1" baseline="-25000">
                <a:solidFill>
                  <a:srgbClr val="CC3300"/>
                </a:solidFill>
                <a:cs typeface="+mn-cs"/>
              </a:rPr>
              <a:t>4</a:t>
            </a:r>
            <a:endParaRPr lang="eu-ES" b="1">
              <a:solidFill>
                <a:srgbClr val="CC3300"/>
              </a:solidFill>
              <a:cs typeface="+mn-cs"/>
            </a:endParaRPr>
          </a:p>
        </p:txBody>
      </p:sp>
      <p:sp>
        <p:nvSpPr>
          <p:cNvPr id="152589" name="Text Box 13"/>
          <p:cNvSpPr txBox="1">
            <a:spLocks noChangeArrowheads="1"/>
          </p:cNvSpPr>
          <p:nvPr/>
        </p:nvSpPr>
        <p:spPr bwMode="auto">
          <a:xfrm>
            <a:off x="3059113" y="4137077"/>
            <a:ext cx="7921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CC3300"/>
                </a:solidFill>
                <a:cs typeface="+mn-cs"/>
              </a:rPr>
              <a:t>O</a:t>
            </a:r>
            <a:r>
              <a:rPr lang="eu-ES" b="1" baseline="-25000">
                <a:solidFill>
                  <a:srgbClr val="CC3300"/>
                </a:solidFill>
                <a:cs typeface="+mn-cs"/>
              </a:rPr>
              <a:t>2</a:t>
            </a:r>
            <a:endParaRPr lang="eu-ES" b="1">
              <a:solidFill>
                <a:srgbClr val="CC3300"/>
              </a:solidFill>
              <a:cs typeface="+mn-cs"/>
            </a:endParaRPr>
          </a:p>
        </p:txBody>
      </p:sp>
      <p:sp>
        <p:nvSpPr>
          <p:cNvPr id="152590" name="Text Box 14"/>
          <p:cNvSpPr txBox="1">
            <a:spLocks noChangeArrowheads="1"/>
          </p:cNvSpPr>
          <p:nvPr/>
        </p:nvSpPr>
        <p:spPr bwMode="auto">
          <a:xfrm>
            <a:off x="5686425" y="4137077"/>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NO</a:t>
            </a:r>
            <a:r>
              <a:rPr lang="eu-ES" b="1" baseline="-25000">
                <a:solidFill>
                  <a:srgbClr val="008000"/>
                </a:solidFill>
                <a:cs typeface="+mn-cs"/>
              </a:rPr>
              <a:t>2</a:t>
            </a:r>
            <a:endParaRPr lang="eu-ES" b="1">
              <a:solidFill>
                <a:srgbClr val="008000"/>
              </a:solidFill>
              <a:cs typeface="+mn-cs"/>
            </a:endParaRPr>
          </a:p>
        </p:txBody>
      </p:sp>
      <p:sp>
        <p:nvSpPr>
          <p:cNvPr id="152591" name="Line 15"/>
          <p:cNvSpPr>
            <a:spLocks noChangeShapeType="1"/>
          </p:cNvSpPr>
          <p:nvPr/>
        </p:nvSpPr>
        <p:spPr bwMode="auto">
          <a:xfrm>
            <a:off x="4032250" y="4314877"/>
            <a:ext cx="1079500" cy="0"/>
          </a:xfrm>
          <a:prstGeom prst="line">
            <a:avLst/>
          </a:prstGeom>
          <a:noFill/>
          <a:ln w="508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s-ES">
              <a:cs typeface="+mn-cs"/>
            </a:endParaRPr>
          </a:p>
        </p:txBody>
      </p:sp>
      <p:sp>
        <p:nvSpPr>
          <p:cNvPr id="152592" name="Text Box 16"/>
          <p:cNvSpPr txBox="1">
            <a:spLocks noChangeArrowheads="1"/>
          </p:cNvSpPr>
          <p:nvPr/>
        </p:nvSpPr>
        <p:spPr bwMode="auto">
          <a:xfrm>
            <a:off x="2339975" y="4135490"/>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2593" name="Text Box 17"/>
          <p:cNvSpPr txBox="1">
            <a:spLocks noChangeArrowheads="1"/>
          </p:cNvSpPr>
          <p:nvPr/>
        </p:nvSpPr>
        <p:spPr bwMode="auto">
          <a:xfrm>
            <a:off x="6831013" y="2959152"/>
            <a:ext cx="12763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defRPr/>
            </a:pPr>
            <a:r>
              <a:rPr lang="eu-ES" sz="1600" b="1">
                <a:solidFill>
                  <a:srgbClr val="008000"/>
                </a:solidFill>
                <a:cs typeface="+mn-cs"/>
              </a:rPr>
              <a:t>ura</a:t>
            </a:r>
          </a:p>
        </p:txBody>
      </p:sp>
      <p:sp>
        <p:nvSpPr>
          <p:cNvPr id="152594" name="Text Box 18"/>
          <p:cNvSpPr txBox="1">
            <a:spLocks noChangeArrowheads="1"/>
          </p:cNvSpPr>
          <p:nvPr/>
        </p:nvSpPr>
        <p:spPr bwMode="auto">
          <a:xfrm>
            <a:off x="6384925" y="2959152"/>
            <a:ext cx="3603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2595" name="Text Box 19"/>
          <p:cNvSpPr txBox="1">
            <a:spLocks noChangeArrowheads="1"/>
          </p:cNvSpPr>
          <p:nvPr/>
        </p:nvSpPr>
        <p:spPr bwMode="auto">
          <a:xfrm>
            <a:off x="7092950" y="4137077"/>
            <a:ext cx="7921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solidFill>
                  <a:srgbClr val="008000"/>
                </a:solidFill>
                <a:cs typeface="+mn-cs"/>
              </a:rPr>
              <a:t>H</a:t>
            </a:r>
            <a:r>
              <a:rPr lang="eu-ES" b="1" baseline="-25000">
                <a:solidFill>
                  <a:srgbClr val="008000"/>
                </a:solidFill>
                <a:cs typeface="+mn-cs"/>
              </a:rPr>
              <a:t>2</a:t>
            </a:r>
            <a:r>
              <a:rPr lang="eu-ES" b="1">
                <a:solidFill>
                  <a:srgbClr val="008000"/>
                </a:solidFill>
                <a:cs typeface="+mn-cs"/>
              </a:rPr>
              <a:t>O</a:t>
            </a:r>
          </a:p>
        </p:txBody>
      </p:sp>
      <p:sp>
        <p:nvSpPr>
          <p:cNvPr id="152596" name="Text Box 20"/>
          <p:cNvSpPr txBox="1">
            <a:spLocks noChangeArrowheads="1"/>
          </p:cNvSpPr>
          <p:nvPr/>
        </p:nvSpPr>
        <p:spPr bwMode="auto">
          <a:xfrm>
            <a:off x="6443663" y="4137077"/>
            <a:ext cx="3603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1600" b="1">
                <a:cs typeface="+mn-cs"/>
              </a:rPr>
              <a:t>+</a:t>
            </a:r>
          </a:p>
        </p:txBody>
      </p:sp>
      <p:sp>
        <p:nvSpPr>
          <p:cNvPr id="152597" name="Text Box 21"/>
          <p:cNvSpPr txBox="1">
            <a:spLocks noChangeArrowheads="1"/>
          </p:cNvSpPr>
          <p:nvPr/>
        </p:nvSpPr>
        <p:spPr bwMode="auto">
          <a:xfrm>
            <a:off x="5440363" y="4138665"/>
            <a:ext cx="36036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b="1">
                <a:cs typeface="+mn-cs"/>
              </a:rPr>
              <a:t>2</a:t>
            </a:r>
          </a:p>
        </p:txBody>
      </p:sp>
      <p:pic>
        <p:nvPicPr>
          <p:cNvPr id="2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46488" y="176527"/>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78651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2581"/>
                                        </p:tgtEl>
                                        <p:attrNameLst>
                                          <p:attrName>style.visibility</p:attrName>
                                        </p:attrNameLst>
                                      </p:cBhvr>
                                      <p:to>
                                        <p:strVal val="visible"/>
                                      </p:to>
                                    </p:set>
                                    <p:animEffect transition="in" filter="dissolve">
                                      <p:cBhvr>
                                        <p:cTn id="7" dur="500"/>
                                        <p:tgtEl>
                                          <p:spTgt spid="15258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2582"/>
                                        </p:tgtEl>
                                        <p:attrNameLst>
                                          <p:attrName>style.visibility</p:attrName>
                                        </p:attrNameLst>
                                      </p:cBhvr>
                                      <p:to>
                                        <p:strVal val="visible"/>
                                      </p:to>
                                    </p:set>
                                    <p:animEffect transition="in" filter="fade">
                                      <p:cBhvr>
                                        <p:cTn id="10" dur="2000"/>
                                        <p:tgtEl>
                                          <p:spTgt spid="15258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2578"/>
                                        </p:tgtEl>
                                        <p:attrNameLst>
                                          <p:attrName>style.visibility</p:attrName>
                                        </p:attrNameLst>
                                      </p:cBhvr>
                                      <p:to>
                                        <p:strVal val="visible"/>
                                      </p:to>
                                    </p:set>
                                    <p:animEffect transition="in" filter="fade">
                                      <p:cBhvr>
                                        <p:cTn id="13" dur="2000"/>
                                        <p:tgtEl>
                                          <p:spTgt spid="152578"/>
                                        </p:tgtEl>
                                      </p:cBhvr>
                                    </p:animEffect>
                                  </p:childTnLst>
                                </p:cTn>
                              </p:par>
                            </p:childTnLst>
                          </p:cTn>
                        </p:par>
                        <p:par>
                          <p:cTn id="14" fill="hold" nodeType="afterGroup">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152583"/>
                                        </p:tgtEl>
                                        <p:attrNameLst>
                                          <p:attrName>style.visibility</p:attrName>
                                        </p:attrNameLst>
                                      </p:cBhvr>
                                      <p:to>
                                        <p:strVal val="visible"/>
                                      </p:to>
                                    </p:set>
                                    <p:animEffect transition="in" filter="wipe(left)">
                                      <p:cBhvr>
                                        <p:cTn id="17" dur="2000"/>
                                        <p:tgtEl>
                                          <p:spTgt spid="152583"/>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52588"/>
                                        </p:tgtEl>
                                        <p:attrNameLst>
                                          <p:attrName>style.visibility</p:attrName>
                                        </p:attrNameLst>
                                      </p:cBhvr>
                                      <p:to>
                                        <p:strVal val="visible"/>
                                      </p:to>
                                    </p:set>
                                    <p:animEffect transition="in" filter="wipe(left)">
                                      <p:cBhvr>
                                        <p:cTn id="20" dur="1000"/>
                                        <p:tgtEl>
                                          <p:spTgt spid="152588"/>
                                        </p:tgtEl>
                                      </p:cBhvr>
                                    </p:animEffect>
                                  </p:childTnLst>
                                </p:cTn>
                              </p:par>
                            </p:childTnLst>
                          </p:cTn>
                        </p:par>
                        <p:par>
                          <p:cTn id="21" fill="hold" nodeType="afterGroup">
                            <p:stCondLst>
                              <p:cond delay="4000"/>
                            </p:stCondLst>
                            <p:childTnLst>
                              <p:par>
                                <p:cTn id="22" presetID="22" presetClass="entr" presetSubtype="8" fill="hold" grpId="0" nodeType="afterEffect">
                                  <p:stCondLst>
                                    <p:cond delay="0"/>
                                  </p:stCondLst>
                                  <p:childTnLst>
                                    <p:set>
                                      <p:cBhvr>
                                        <p:cTn id="23" dur="1" fill="hold">
                                          <p:stCondLst>
                                            <p:cond delay="0"/>
                                          </p:stCondLst>
                                        </p:cTn>
                                        <p:tgtEl>
                                          <p:spTgt spid="152586"/>
                                        </p:tgtEl>
                                        <p:attrNameLst>
                                          <p:attrName>style.visibility</p:attrName>
                                        </p:attrNameLst>
                                      </p:cBhvr>
                                      <p:to>
                                        <p:strVal val="visible"/>
                                      </p:to>
                                    </p:set>
                                    <p:animEffect transition="in" filter="wipe(left)">
                                      <p:cBhvr>
                                        <p:cTn id="24" dur="1000"/>
                                        <p:tgtEl>
                                          <p:spTgt spid="152586"/>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52592"/>
                                        </p:tgtEl>
                                        <p:attrNameLst>
                                          <p:attrName>style.visibility</p:attrName>
                                        </p:attrNameLst>
                                      </p:cBhvr>
                                      <p:to>
                                        <p:strVal val="visible"/>
                                      </p:to>
                                    </p:set>
                                    <p:animEffect transition="in" filter="wipe(left)">
                                      <p:cBhvr>
                                        <p:cTn id="27" dur="1000"/>
                                        <p:tgtEl>
                                          <p:spTgt spid="152592"/>
                                        </p:tgtEl>
                                      </p:cBhvr>
                                    </p:animEffect>
                                  </p:childTnLst>
                                </p:cTn>
                              </p:par>
                            </p:childTnLst>
                          </p:cTn>
                        </p:par>
                        <p:par>
                          <p:cTn id="28" fill="hold" nodeType="afterGroup">
                            <p:stCondLst>
                              <p:cond delay="5000"/>
                            </p:stCondLst>
                            <p:childTnLst>
                              <p:par>
                                <p:cTn id="29" presetID="22" presetClass="entr" presetSubtype="8" fill="hold" grpId="0" nodeType="afterEffect">
                                  <p:stCondLst>
                                    <p:cond delay="0"/>
                                  </p:stCondLst>
                                  <p:childTnLst>
                                    <p:set>
                                      <p:cBhvr>
                                        <p:cTn id="30" dur="1" fill="hold">
                                          <p:stCondLst>
                                            <p:cond delay="0"/>
                                          </p:stCondLst>
                                        </p:cTn>
                                        <p:tgtEl>
                                          <p:spTgt spid="152584"/>
                                        </p:tgtEl>
                                        <p:attrNameLst>
                                          <p:attrName>style.visibility</p:attrName>
                                        </p:attrNameLst>
                                      </p:cBhvr>
                                      <p:to>
                                        <p:strVal val="visible"/>
                                      </p:to>
                                    </p:set>
                                    <p:animEffect transition="in" filter="wipe(left)">
                                      <p:cBhvr>
                                        <p:cTn id="31" dur="2000"/>
                                        <p:tgtEl>
                                          <p:spTgt spid="152584"/>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52589"/>
                                        </p:tgtEl>
                                        <p:attrNameLst>
                                          <p:attrName>style.visibility</p:attrName>
                                        </p:attrNameLst>
                                      </p:cBhvr>
                                      <p:to>
                                        <p:strVal val="visible"/>
                                      </p:to>
                                    </p:set>
                                    <p:animEffect transition="in" filter="wipe(left)">
                                      <p:cBhvr>
                                        <p:cTn id="34" dur="1000"/>
                                        <p:tgtEl>
                                          <p:spTgt spid="152589"/>
                                        </p:tgtEl>
                                      </p:cBhvr>
                                    </p:animEffect>
                                  </p:childTnLst>
                                </p:cTn>
                              </p:par>
                            </p:childTnLst>
                          </p:cTn>
                        </p:par>
                        <p:par>
                          <p:cTn id="35" fill="hold" nodeType="afterGroup">
                            <p:stCondLst>
                              <p:cond delay="7000"/>
                            </p:stCondLst>
                            <p:childTnLst>
                              <p:par>
                                <p:cTn id="36" presetID="22" presetClass="entr" presetSubtype="8" fill="hold" nodeType="afterEffect">
                                  <p:stCondLst>
                                    <p:cond delay="0"/>
                                  </p:stCondLst>
                                  <p:childTnLst>
                                    <p:set>
                                      <p:cBhvr>
                                        <p:cTn id="37" dur="1" fill="hold">
                                          <p:stCondLst>
                                            <p:cond delay="0"/>
                                          </p:stCondLst>
                                        </p:cTn>
                                        <p:tgtEl>
                                          <p:spTgt spid="152587"/>
                                        </p:tgtEl>
                                        <p:attrNameLst>
                                          <p:attrName>style.visibility</p:attrName>
                                        </p:attrNameLst>
                                      </p:cBhvr>
                                      <p:to>
                                        <p:strVal val="visible"/>
                                      </p:to>
                                    </p:set>
                                    <p:animEffect transition="in" filter="wipe(left)">
                                      <p:cBhvr>
                                        <p:cTn id="38" dur="2000"/>
                                        <p:tgtEl>
                                          <p:spTgt spid="152587"/>
                                        </p:tgtEl>
                                      </p:cBhvr>
                                    </p:animEffect>
                                  </p:childTnLst>
                                </p:cTn>
                              </p:par>
                              <p:par>
                                <p:cTn id="39" presetID="22" presetClass="entr" presetSubtype="8" fill="hold" nodeType="withEffect">
                                  <p:stCondLst>
                                    <p:cond delay="0"/>
                                  </p:stCondLst>
                                  <p:childTnLst>
                                    <p:set>
                                      <p:cBhvr>
                                        <p:cTn id="40" dur="1" fill="hold">
                                          <p:stCondLst>
                                            <p:cond delay="0"/>
                                          </p:stCondLst>
                                        </p:cTn>
                                        <p:tgtEl>
                                          <p:spTgt spid="152591"/>
                                        </p:tgtEl>
                                        <p:attrNameLst>
                                          <p:attrName>style.visibility</p:attrName>
                                        </p:attrNameLst>
                                      </p:cBhvr>
                                      <p:to>
                                        <p:strVal val="visible"/>
                                      </p:to>
                                    </p:set>
                                    <p:animEffect transition="in" filter="wipe(left)">
                                      <p:cBhvr>
                                        <p:cTn id="41" dur="1000"/>
                                        <p:tgtEl>
                                          <p:spTgt spid="152591"/>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152585"/>
                                        </p:tgtEl>
                                        <p:attrNameLst>
                                          <p:attrName>style.visibility</p:attrName>
                                        </p:attrNameLst>
                                      </p:cBhvr>
                                      <p:to>
                                        <p:strVal val="visible"/>
                                      </p:to>
                                    </p:set>
                                    <p:animEffect transition="in" filter="wipe(left)">
                                      <p:cBhvr>
                                        <p:cTn id="46" dur="2000"/>
                                        <p:tgtEl>
                                          <p:spTgt spid="152585"/>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152590"/>
                                        </p:tgtEl>
                                        <p:attrNameLst>
                                          <p:attrName>style.visibility</p:attrName>
                                        </p:attrNameLst>
                                      </p:cBhvr>
                                      <p:to>
                                        <p:strVal val="visible"/>
                                      </p:to>
                                    </p:set>
                                    <p:animEffect transition="in" filter="wipe(left)">
                                      <p:cBhvr>
                                        <p:cTn id="49" dur="1000"/>
                                        <p:tgtEl>
                                          <p:spTgt spid="152590"/>
                                        </p:tgtEl>
                                      </p:cBhvr>
                                    </p:animEffect>
                                  </p:childTnLst>
                                </p:cTn>
                              </p:par>
                            </p:childTnLst>
                          </p:cTn>
                        </p:par>
                        <p:par>
                          <p:cTn id="50" fill="hold" nodeType="afterGroup">
                            <p:stCondLst>
                              <p:cond delay="2000"/>
                            </p:stCondLst>
                            <p:childTnLst>
                              <p:par>
                                <p:cTn id="51" presetID="22" presetClass="entr" presetSubtype="8" fill="hold" grpId="0" nodeType="afterEffect">
                                  <p:stCondLst>
                                    <p:cond delay="0"/>
                                  </p:stCondLst>
                                  <p:childTnLst>
                                    <p:set>
                                      <p:cBhvr>
                                        <p:cTn id="52" dur="1" fill="hold">
                                          <p:stCondLst>
                                            <p:cond delay="0"/>
                                          </p:stCondLst>
                                        </p:cTn>
                                        <p:tgtEl>
                                          <p:spTgt spid="152594"/>
                                        </p:tgtEl>
                                        <p:attrNameLst>
                                          <p:attrName>style.visibility</p:attrName>
                                        </p:attrNameLst>
                                      </p:cBhvr>
                                      <p:to>
                                        <p:strVal val="visible"/>
                                      </p:to>
                                    </p:set>
                                    <p:animEffect transition="in" filter="wipe(left)">
                                      <p:cBhvr>
                                        <p:cTn id="53" dur="1000"/>
                                        <p:tgtEl>
                                          <p:spTgt spid="152594"/>
                                        </p:tgtEl>
                                      </p:cBhvr>
                                    </p:animEffect>
                                  </p:childTnLst>
                                </p:cTn>
                              </p:par>
                              <p:par>
                                <p:cTn id="54" presetID="22" presetClass="entr" presetSubtype="8" fill="hold" grpId="0" nodeType="withEffect">
                                  <p:stCondLst>
                                    <p:cond delay="0"/>
                                  </p:stCondLst>
                                  <p:childTnLst>
                                    <p:set>
                                      <p:cBhvr>
                                        <p:cTn id="55" dur="1" fill="hold">
                                          <p:stCondLst>
                                            <p:cond delay="0"/>
                                          </p:stCondLst>
                                        </p:cTn>
                                        <p:tgtEl>
                                          <p:spTgt spid="152596"/>
                                        </p:tgtEl>
                                        <p:attrNameLst>
                                          <p:attrName>style.visibility</p:attrName>
                                        </p:attrNameLst>
                                      </p:cBhvr>
                                      <p:to>
                                        <p:strVal val="visible"/>
                                      </p:to>
                                    </p:set>
                                    <p:animEffect transition="in" filter="wipe(left)">
                                      <p:cBhvr>
                                        <p:cTn id="56" dur="1000"/>
                                        <p:tgtEl>
                                          <p:spTgt spid="152596"/>
                                        </p:tgtEl>
                                      </p:cBhvr>
                                    </p:animEffect>
                                  </p:childTnLst>
                                </p:cTn>
                              </p:par>
                            </p:childTnLst>
                          </p:cTn>
                        </p:par>
                        <p:par>
                          <p:cTn id="57" fill="hold" nodeType="afterGroup">
                            <p:stCondLst>
                              <p:cond delay="3000"/>
                            </p:stCondLst>
                            <p:childTnLst>
                              <p:par>
                                <p:cTn id="58" presetID="22" presetClass="entr" presetSubtype="8" fill="hold" grpId="0" nodeType="afterEffect">
                                  <p:stCondLst>
                                    <p:cond delay="0"/>
                                  </p:stCondLst>
                                  <p:childTnLst>
                                    <p:set>
                                      <p:cBhvr>
                                        <p:cTn id="59" dur="1" fill="hold">
                                          <p:stCondLst>
                                            <p:cond delay="0"/>
                                          </p:stCondLst>
                                        </p:cTn>
                                        <p:tgtEl>
                                          <p:spTgt spid="152593"/>
                                        </p:tgtEl>
                                        <p:attrNameLst>
                                          <p:attrName>style.visibility</p:attrName>
                                        </p:attrNameLst>
                                      </p:cBhvr>
                                      <p:to>
                                        <p:strVal val="visible"/>
                                      </p:to>
                                    </p:set>
                                    <p:animEffect transition="in" filter="wipe(left)">
                                      <p:cBhvr>
                                        <p:cTn id="60" dur="2000"/>
                                        <p:tgtEl>
                                          <p:spTgt spid="152593"/>
                                        </p:tgtEl>
                                      </p:cBhvr>
                                    </p:animEffect>
                                  </p:childTnLst>
                                </p:cTn>
                              </p:par>
                              <p:par>
                                <p:cTn id="61" presetID="22" presetClass="entr" presetSubtype="8" fill="hold" grpId="0" nodeType="withEffect">
                                  <p:stCondLst>
                                    <p:cond delay="0"/>
                                  </p:stCondLst>
                                  <p:childTnLst>
                                    <p:set>
                                      <p:cBhvr>
                                        <p:cTn id="62" dur="1" fill="hold">
                                          <p:stCondLst>
                                            <p:cond delay="0"/>
                                          </p:stCondLst>
                                        </p:cTn>
                                        <p:tgtEl>
                                          <p:spTgt spid="152595"/>
                                        </p:tgtEl>
                                        <p:attrNameLst>
                                          <p:attrName>style.visibility</p:attrName>
                                        </p:attrNameLst>
                                      </p:cBhvr>
                                      <p:to>
                                        <p:strVal val="visible"/>
                                      </p:to>
                                    </p:set>
                                    <p:animEffect transition="in" filter="wipe(left)">
                                      <p:cBhvr>
                                        <p:cTn id="63" dur="1000"/>
                                        <p:tgtEl>
                                          <p:spTgt spid="152595"/>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52597"/>
                                        </p:tgtEl>
                                        <p:attrNameLst>
                                          <p:attrName>style.visibility</p:attrName>
                                        </p:attrNameLst>
                                      </p:cBhvr>
                                      <p:to>
                                        <p:strVal val="visible"/>
                                      </p:to>
                                    </p:set>
                                    <p:anim calcmode="lin" valueType="num">
                                      <p:cBhvr additive="base">
                                        <p:cTn id="68" dur="1000" fill="hold"/>
                                        <p:tgtEl>
                                          <p:spTgt spid="152597"/>
                                        </p:tgtEl>
                                        <p:attrNameLst>
                                          <p:attrName>ppt_x</p:attrName>
                                        </p:attrNameLst>
                                      </p:cBhvr>
                                      <p:tavLst>
                                        <p:tav tm="0">
                                          <p:val>
                                            <p:strVal val="#ppt_x"/>
                                          </p:val>
                                        </p:tav>
                                        <p:tav tm="100000">
                                          <p:val>
                                            <p:strVal val="#ppt_x"/>
                                          </p:val>
                                        </p:tav>
                                      </p:tavLst>
                                    </p:anim>
                                    <p:anim calcmode="lin" valueType="num">
                                      <p:cBhvr additive="base">
                                        <p:cTn id="69" dur="1000" fill="hold"/>
                                        <p:tgtEl>
                                          <p:spTgt spid="152597"/>
                                        </p:tgtEl>
                                        <p:attrNameLst>
                                          <p:attrName>ppt_y</p:attrName>
                                        </p:attrNameLst>
                                      </p:cBhvr>
                                      <p:tavLst>
                                        <p:tav tm="0">
                                          <p:val>
                                            <p:strVal val="1+#ppt_h/2"/>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152579"/>
                                        </p:tgtEl>
                                        <p:attrNameLst>
                                          <p:attrName>style.visibility</p:attrName>
                                        </p:attrNameLst>
                                      </p:cBhvr>
                                      <p:to>
                                        <p:strVal val="visible"/>
                                      </p:to>
                                    </p:set>
                                    <p:anim calcmode="lin" valueType="num">
                                      <p:cBhvr additive="base">
                                        <p:cTn id="74" dur="1000" fill="hold"/>
                                        <p:tgtEl>
                                          <p:spTgt spid="152579"/>
                                        </p:tgtEl>
                                        <p:attrNameLst>
                                          <p:attrName>ppt_x</p:attrName>
                                        </p:attrNameLst>
                                      </p:cBhvr>
                                      <p:tavLst>
                                        <p:tav tm="0">
                                          <p:val>
                                            <p:strVal val="#ppt_x"/>
                                          </p:val>
                                        </p:tav>
                                        <p:tav tm="100000">
                                          <p:val>
                                            <p:strVal val="#ppt_x"/>
                                          </p:val>
                                        </p:tav>
                                      </p:tavLst>
                                    </p:anim>
                                    <p:anim calcmode="lin" valueType="num">
                                      <p:cBhvr additive="base">
                                        <p:cTn id="75" dur="1000" fill="hold"/>
                                        <p:tgtEl>
                                          <p:spTgt spid="152579"/>
                                        </p:tgtEl>
                                        <p:attrNameLst>
                                          <p:attrName>ppt_y</p:attrName>
                                        </p:attrNameLst>
                                      </p:cBhvr>
                                      <p:tavLst>
                                        <p:tav tm="0">
                                          <p:val>
                                            <p:strVal val="1+#ppt_h/2"/>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152580"/>
                                        </p:tgtEl>
                                        <p:attrNameLst>
                                          <p:attrName>style.visibility</p:attrName>
                                        </p:attrNameLst>
                                      </p:cBhvr>
                                      <p:to>
                                        <p:strVal val="visible"/>
                                      </p:to>
                                    </p:set>
                                    <p:anim calcmode="lin" valueType="num">
                                      <p:cBhvr additive="base">
                                        <p:cTn id="80" dur="1000" fill="hold"/>
                                        <p:tgtEl>
                                          <p:spTgt spid="152580"/>
                                        </p:tgtEl>
                                        <p:attrNameLst>
                                          <p:attrName>ppt_x</p:attrName>
                                        </p:attrNameLst>
                                      </p:cBhvr>
                                      <p:tavLst>
                                        <p:tav tm="0">
                                          <p:val>
                                            <p:strVal val="#ppt_x"/>
                                          </p:val>
                                        </p:tav>
                                        <p:tav tm="100000">
                                          <p:val>
                                            <p:strVal val="#ppt_x"/>
                                          </p:val>
                                        </p:tav>
                                      </p:tavLst>
                                    </p:anim>
                                    <p:anim calcmode="lin" valueType="num">
                                      <p:cBhvr additive="base">
                                        <p:cTn id="81" dur="1000" fill="hold"/>
                                        <p:tgtEl>
                                          <p:spTgt spid="1525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78" grpId="0" animBg="1"/>
      <p:bldP spid="152579" grpId="0"/>
      <p:bldP spid="152580" grpId="0"/>
      <p:bldP spid="152581" grpId="0" animBg="1"/>
      <p:bldP spid="152582" grpId="0" animBg="1"/>
      <p:bldP spid="152583" grpId="0"/>
      <p:bldP spid="152584" grpId="0"/>
      <p:bldP spid="152585" grpId="0"/>
      <p:bldP spid="152586" grpId="0"/>
      <p:bldP spid="152588" grpId="0"/>
      <p:bldP spid="152589" grpId="0"/>
      <p:bldP spid="152590" grpId="0"/>
      <p:bldP spid="152592" grpId="0"/>
      <p:bldP spid="152593" grpId="0"/>
      <p:bldP spid="152594" grpId="0"/>
      <p:bldP spid="152595" grpId="0"/>
      <p:bldP spid="152596" grpId="0"/>
      <p:bldP spid="1525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467544" y="927852"/>
            <a:ext cx="8208963" cy="1200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u-ES" sz="2400" b="1" dirty="0">
                <a:cs typeface="+mn-cs"/>
              </a:rPr>
              <a:t>Ekuazio kimiko bat egokitzea, ekuazioaren bi ataletan dauden mota bakoitzeko atomo kopuruak berdinak izan daitezen behar diren koefizienteak ezartzea da.</a:t>
            </a:r>
            <a:endParaRPr lang="es-ES" sz="2400" b="1" dirty="0">
              <a:cs typeface="+mn-cs"/>
            </a:endParaRPr>
          </a:p>
        </p:txBody>
      </p:sp>
      <p:sp>
        <p:nvSpPr>
          <p:cNvPr id="4" name="Text Box 2"/>
          <p:cNvSpPr txBox="1">
            <a:spLocks noChangeArrowheads="1"/>
          </p:cNvSpPr>
          <p:nvPr/>
        </p:nvSpPr>
        <p:spPr bwMode="auto">
          <a:xfrm>
            <a:off x="395536" y="2010321"/>
            <a:ext cx="7921625" cy="415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182563" indent="-182563">
              <a:defRPr>
                <a:solidFill>
                  <a:schemeClr val="tx1"/>
                </a:solidFill>
                <a:latin typeface="Arial" charset="0"/>
                <a:ea typeface="ＭＳ Ｐゴシック" charset="0"/>
              </a:defRPr>
            </a:lvl1pPr>
            <a:lvl2pPr>
              <a:defRPr>
                <a:solidFill>
                  <a:schemeClr val="tx1"/>
                </a:solidFill>
                <a:latin typeface="Arial" charset="0"/>
                <a:ea typeface="ＭＳ Ｐゴシック" charset="0"/>
              </a:defRPr>
            </a:lvl2pPr>
            <a:lvl3pPr>
              <a:defRPr>
                <a:solidFill>
                  <a:schemeClr val="tx1"/>
                </a:solidFill>
                <a:latin typeface="Arial" charset="0"/>
                <a:ea typeface="ＭＳ Ｐゴシック" charset="0"/>
              </a:defRPr>
            </a:lvl3pPr>
            <a:lvl4pPr>
              <a:defRPr>
                <a:solidFill>
                  <a:schemeClr val="tx1"/>
                </a:solidFill>
                <a:latin typeface="Arial" charset="0"/>
                <a:ea typeface="ＭＳ Ｐゴシック" charset="0"/>
              </a:defRPr>
            </a:lvl4pPr>
            <a:lvl5pPr>
              <a:defRPr>
                <a:solidFill>
                  <a:schemeClr val="tx1"/>
                </a:solidFill>
                <a:latin typeface="Arial" charset="0"/>
                <a:ea typeface="ＭＳ Ｐゴシック" charset="0"/>
              </a:defRPr>
            </a:lvl5pPr>
            <a:lvl6pPr fontAlgn="base">
              <a:spcBef>
                <a:spcPct val="0"/>
              </a:spcBef>
              <a:spcAft>
                <a:spcPct val="0"/>
              </a:spcAft>
              <a:defRPr>
                <a:solidFill>
                  <a:schemeClr val="tx1"/>
                </a:solidFill>
                <a:latin typeface="Arial" charset="0"/>
                <a:ea typeface="ＭＳ Ｐゴシック" charset="0"/>
              </a:defRPr>
            </a:lvl6pPr>
            <a:lvl7pPr fontAlgn="base">
              <a:spcBef>
                <a:spcPct val="0"/>
              </a:spcBef>
              <a:spcAft>
                <a:spcPct val="0"/>
              </a:spcAft>
              <a:defRPr>
                <a:solidFill>
                  <a:schemeClr val="tx1"/>
                </a:solidFill>
                <a:latin typeface="Arial" charset="0"/>
                <a:ea typeface="ＭＳ Ｐゴシック" charset="0"/>
              </a:defRPr>
            </a:lvl7pPr>
            <a:lvl8pPr fontAlgn="base">
              <a:spcBef>
                <a:spcPct val="0"/>
              </a:spcBef>
              <a:spcAft>
                <a:spcPct val="0"/>
              </a:spcAft>
              <a:defRPr>
                <a:solidFill>
                  <a:schemeClr val="tx1"/>
                </a:solidFill>
                <a:latin typeface="Arial" charset="0"/>
                <a:ea typeface="ＭＳ Ｐゴシック" charset="0"/>
              </a:defRPr>
            </a:lvl8pPr>
            <a:lvl9pPr fontAlgn="base">
              <a:spcBef>
                <a:spcPct val="0"/>
              </a:spcBef>
              <a:spcAft>
                <a:spcPct val="0"/>
              </a:spcAft>
              <a:defRPr>
                <a:solidFill>
                  <a:schemeClr val="tx1"/>
                </a:solidFill>
                <a:latin typeface="Arial" charset="0"/>
                <a:ea typeface="ＭＳ Ｐゴシック" charset="0"/>
              </a:defRPr>
            </a:lvl9pPr>
          </a:lstStyle>
          <a:p>
            <a:pPr>
              <a:defRPr/>
            </a:pPr>
            <a:r>
              <a:rPr lang="eu-ES" sz="2400" dirty="0" smtClean="0">
                <a:cs typeface="+mn-cs"/>
              </a:rPr>
              <a:t>3. Idatzi 1. jardueran gertatutako erreakzioaren ekuazio kimiko egokitua. </a:t>
            </a:r>
          </a:p>
          <a:p>
            <a:pPr>
              <a:defRPr/>
            </a:pPr>
            <a:endParaRPr lang="eu-ES" sz="2400" dirty="0" smtClean="0">
              <a:cs typeface="+mn-cs"/>
            </a:endParaRPr>
          </a:p>
          <a:p>
            <a:pPr>
              <a:defRPr/>
            </a:pPr>
            <a:r>
              <a:rPr lang="eu-ES" sz="2400" dirty="0" smtClean="0">
                <a:cs typeface="+mn-cs"/>
              </a:rPr>
              <a:t>4. Hodi batean 50 g merkurio jarri dira eta oxigeno korronte bat pasarazi da, merkurioa 100</a:t>
            </a:r>
            <a:r>
              <a:rPr lang="eu-ES" sz="2400" dirty="0" smtClean="0">
                <a:cs typeface="+mn-cs"/>
                <a:sym typeface="Symbol" charset="0"/>
              </a:rPr>
              <a:t></a:t>
            </a:r>
            <a:r>
              <a:rPr lang="eu-ES" sz="2400" dirty="0" smtClean="0">
                <a:cs typeface="+mn-cs"/>
              </a:rPr>
              <a:t>C inguruko tenperaturaraino berotzen zen bitartean. Handik denbora batera merkurio guztia desagertu eta merkurio oxido den hauts gorriko 54 g formatu ziren. </a:t>
            </a:r>
          </a:p>
          <a:p>
            <a:pPr>
              <a:defRPr/>
            </a:pPr>
            <a:r>
              <a:rPr lang="eu-ES" sz="2400" dirty="0" smtClean="0">
                <a:cs typeface="+mn-cs"/>
              </a:rPr>
              <a:t>a. Idatzi dagokion ekuazio kimikoa. </a:t>
            </a:r>
          </a:p>
          <a:p>
            <a:pPr>
              <a:defRPr/>
            </a:pPr>
            <a:r>
              <a:rPr lang="eu-ES" sz="2400" dirty="0" smtClean="0">
                <a:cs typeface="+mn-cs"/>
              </a:rPr>
              <a:t>b. Kalkulatu zenbat gramo oxigeno konbinatu diren merkurioarekin merkurio oxidoa formatzeko. </a:t>
            </a:r>
            <a:endParaRPr lang="es-ES" sz="2400" dirty="0" smtClean="0">
              <a:cs typeface="+mn-cs"/>
            </a:endParaRP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0378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539552" y="836712"/>
            <a:ext cx="80645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u-ES" sz="2400" b="1" dirty="0" smtClean="0">
                <a:solidFill>
                  <a:srgbClr val="72BFC5"/>
                </a:solidFill>
                <a:cs typeface="+mn-cs"/>
              </a:rPr>
              <a:t>3.2 Oxigenoarekin </a:t>
            </a:r>
            <a:r>
              <a:rPr lang="eu-ES" sz="2400" b="1" dirty="0">
                <a:solidFill>
                  <a:srgbClr val="72BFC5"/>
                </a:solidFill>
                <a:cs typeface="+mn-cs"/>
              </a:rPr>
              <a:t>erreakzio </a:t>
            </a:r>
            <a:r>
              <a:rPr lang="eu-ES" sz="2400" b="1" dirty="0" smtClean="0">
                <a:solidFill>
                  <a:srgbClr val="72BFC5"/>
                </a:solidFill>
                <a:cs typeface="+mn-cs"/>
              </a:rPr>
              <a:t>kimikoak ematen dira. Zeintzuk dira?</a:t>
            </a:r>
            <a:endParaRPr lang="eu-ES" sz="2400" b="1" dirty="0">
              <a:solidFill>
                <a:srgbClr val="72BFC5"/>
              </a:solidFill>
              <a:cs typeface="+mn-cs"/>
            </a:endParaRPr>
          </a:p>
          <a:p>
            <a:pPr algn="just">
              <a:defRPr/>
            </a:pPr>
            <a:endParaRPr lang="eu-ES" sz="2400" b="1" dirty="0">
              <a:cs typeface="+mn-cs"/>
            </a:endParaRPr>
          </a:p>
          <a:p>
            <a:pPr algn="just">
              <a:defRPr/>
            </a:pPr>
            <a:r>
              <a:rPr lang="eu-ES" sz="2400" b="1" dirty="0">
                <a:cs typeface="+mn-cs"/>
              </a:rPr>
              <a:t>Oxigenoa Lurra planetan dauden elementurik ugarienetarikoa da. Ez da bakarrik, atmosferan eta planetaren gainazalaren hiru laurdenak estaltzen duen uretan dauden oxigeno (O</a:t>
            </a:r>
            <a:r>
              <a:rPr lang="eu-ES" sz="2400" baseline="-25000" dirty="0">
                <a:cs typeface="+mn-cs"/>
              </a:rPr>
              <a:t>2</a:t>
            </a:r>
            <a:r>
              <a:rPr lang="eu-ES" sz="2400" b="1" dirty="0">
                <a:cs typeface="+mn-cs"/>
              </a:rPr>
              <a:t>) eta ozono (O</a:t>
            </a:r>
            <a:r>
              <a:rPr lang="eu-ES" sz="2400" baseline="-25000" dirty="0">
                <a:cs typeface="+mn-cs"/>
              </a:rPr>
              <a:t>3 </a:t>
            </a:r>
            <a:r>
              <a:rPr lang="eu-ES" sz="2400" b="1" dirty="0">
                <a:cs typeface="+mn-cs"/>
              </a:rPr>
              <a:t>) sustantzia sinpleen osagaia, gainera, lurraren azalean dauden harriak osatzen duten sustantzia gehienetan dago. Planetako sustantzietan gertatzen diren aldaketa asko oxigenoaren eraginez ematen. dira, batez ere, atmosferan. dagoen oxigenoaren eraginez. Ondoren oxigenoak parte hartzen. duen. hainbat erreakzio kimiko gogoratuko ditugu.</a:t>
            </a:r>
            <a:endParaRPr lang="es-ES" sz="2400" b="1" dirty="0">
              <a:cs typeface="+mn-cs"/>
            </a:endParaRPr>
          </a:p>
        </p:txBody>
      </p:sp>
      <p:pic>
        <p:nvPicPr>
          <p:cNvPr id="6"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5010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07504" y="698292"/>
            <a:ext cx="9036496"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marL="342900" indent="-342900">
              <a:defRPr>
                <a:solidFill>
                  <a:schemeClr val="tx1"/>
                </a:solidFill>
                <a:latin typeface="Arial" charset="0"/>
                <a:ea typeface="ＭＳ Ｐゴシック" charset="0"/>
              </a:defRPr>
            </a:lvl1pPr>
            <a:lvl2pPr marL="800100" indent="-342900">
              <a:defRPr>
                <a:solidFill>
                  <a:schemeClr val="tx1"/>
                </a:solidFill>
                <a:latin typeface="Arial" charset="0"/>
                <a:ea typeface="ＭＳ Ｐゴシック" charset="0"/>
              </a:defRPr>
            </a:lvl2pPr>
            <a:lvl3pPr marL="1257300" indent="-342900">
              <a:defRPr>
                <a:solidFill>
                  <a:schemeClr val="tx1"/>
                </a:solidFill>
                <a:latin typeface="Arial" charset="0"/>
                <a:ea typeface="ＭＳ Ｐゴシック" charset="0"/>
              </a:defRPr>
            </a:lvl3pPr>
            <a:lvl4pPr marL="1714500" indent="-342900">
              <a:defRPr>
                <a:solidFill>
                  <a:schemeClr val="tx1"/>
                </a:solidFill>
                <a:latin typeface="Arial" charset="0"/>
                <a:ea typeface="ＭＳ Ｐゴシック" charset="0"/>
              </a:defRPr>
            </a:lvl4pPr>
            <a:lvl5pPr marL="2171700" indent="-342900">
              <a:defRPr>
                <a:solidFill>
                  <a:schemeClr val="tx1"/>
                </a:solidFill>
                <a:latin typeface="Arial" charset="0"/>
                <a:ea typeface="ＭＳ Ｐゴシック" charset="0"/>
              </a:defRPr>
            </a:lvl5pPr>
            <a:lvl6pPr marL="2628900" indent="-342900" fontAlgn="base">
              <a:spcBef>
                <a:spcPct val="0"/>
              </a:spcBef>
              <a:spcAft>
                <a:spcPct val="0"/>
              </a:spcAft>
              <a:defRPr>
                <a:solidFill>
                  <a:schemeClr val="tx1"/>
                </a:solidFill>
                <a:latin typeface="Arial" charset="0"/>
                <a:ea typeface="ＭＳ Ｐゴシック" charset="0"/>
              </a:defRPr>
            </a:lvl6pPr>
            <a:lvl7pPr marL="3086100" indent="-342900" fontAlgn="base">
              <a:spcBef>
                <a:spcPct val="0"/>
              </a:spcBef>
              <a:spcAft>
                <a:spcPct val="0"/>
              </a:spcAft>
              <a:defRPr>
                <a:solidFill>
                  <a:schemeClr val="tx1"/>
                </a:solidFill>
                <a:latin typeface="Arial" charset="0"/>
                <a:ea typeface="ＭＳ Ｐゴシック" charset="0"/>
              </a:defRPr>
            </a:lvl7pPr>
            <a:lvl8pPr marL="3543300" indent="-342900" fontAlgn="base">
              <a:spcBef>
                <a:spcPct val="0"/>
              </a:spcBef>
              <a:spcAft>
                <a:spcPct val="0"/>
              </a:spcAft>
              <a:defRPr>
                <a:solidFill>
                  <a:schemeClr val="tx1"/>
                </a:solidFill>
                <a:latin typeface="Arial" charset="0"/>
                <a:ea typeface="ＭＳ Ｐゴシック" charset="0"/>
              </a:defRPr>
            </a:lvl8pPr>
            <a:lvl9pPr marL="4000500" indent="-342900" fontAlgn="base">
              <a:spcBef>
                <a:spcPct val="0"/>
              </a:spcBef>
              <a:spcAft>
                <a:spcPct val="0"/>
              </a:spcAft>
              <a:defRPr>
                <a:solidFill>
                  <a:schemeClr val="tx1"/>
                </a:solidFill>
                <a:latin typeface="Arial" charset="0"/>
                <a:ea typeface="ＭＳ Ｐゴシック" charset="0"/>
              </a:defRPr>
            </a:lvl9pPr>
          </a:lstStyle>
          <a:p>
            <a:pPr algn="just">
              <a:defRPr/>
            </a:pPr>
            <a:r>
              <a:rPr lang="eu-ES" sz="2400" dirty="0" smtClean="0">
                <a:cs typeface="+mn-cs"/>
              </a:rPr>
              <a:t>5. Alkohola (C</a:t>
            </a:r>
            <a:r>
              <a:rPr lang="eu-ES" sz="2400" baseline="-25000" dirty="0" smtClean="0">
                <a:cs typeface="+mn-cs"/>
              </a:rPr>
              <a:t>2</a:t>
            </a:r>
            <a:r>
              <a:rPr lang="eu-ES" sz="2400" dirty="0" smtClean="0">
                <a:cs typeface="+mn-cs"/>
              </a:rPr>
              <a:t>H</a:t>
            </a:r>
            <a:r>
              <a:rPr lang="eu-ES" sz="2400" baseline="-25000" dirty="0" smtClean="0">
                <a:cs typeface="+mn-cs"/>
              </a:rPr>
              <a:t>6</a:t>
            </a:r>
            <a:r>
              <a:rPr lang="eu-ES" sz="2400" dirty="0" smtClean="0">
                <a:cs typeface="+mn-cs"/>
              </a:rPr>
              <a:t>O) erre eta ateratzen diren gasak irudian agertzen den eran jaso egiten dira. Kare ura uhertu eta gasak pasatzen diren hodian likido kolorge baten tantak jasotzen dira. </a:t>
            </a:r>
          </a:p>
          <a:p>
            <a:pPr algn="just">
              <a:buFontTx/>
              <a:buAutoNum type="alphaLcPeriod"/>
              <a:defRPr/>
            </a:pPr>
            <a:r>
              <a:rPr lang="eu-ES" sz="2400" dirty="0" smtClean="0">
                <a:cs typeface="+mn-cs"/>
              </a:rPr>
              <a:t>Alkohola erretzen denean eratzen diren gasak, zer sustantziak direla uste duzu? Zergatik uhertzen da kare ura? Zer sustantzia dira hodian agertze diren tanta likidoak? </a:t>
            </a:r>
          </a:p>
          <a:p>
            <a:pPr algn="just">
              <a:defRPr/>
            </a:pPr>
            <a:r>
              <a:rPr lang="eu-ES" sz="2400" dirty="0" smtClean="0">
                <a:cs typeface="+mn-cs"/>
              </a:rPr>
              <a:t>b. Idatzi alkoholaren errekuntza erreakzioari dagokion ekuazio kimikoa. </a:t>
            </a:r>
          </a:p>
          <a:p>
            <a:pPr algn="just">
              <a:defRPr/>
            </a:pPr>
            <a:r>
              <a:rPr lang="eu-ES" sz="2400" dirty="0" smtClean="0">
                <a:cs typeface="+mn-cs"/>
              </a:rPr>
              <a:t>c. Partikula-eredua erabiliz, marraztu.</a:t>
            </a:r>
          </a:p>
          <a:p>
            <a:pPr algn="just">
              <a:defRPr/>
            </a:pPr>
            <a:r>
              <a:rPr lang="eu-ES" sz="2400" dirty="0" smtClean="0">
                <a:cs typeface="+mn-cs"/>
              </a:rPr>
              <a:t>- alkohola eta oxigeno errekuntzaren aurretik. </a:t>
            </a:r>
          </a:p>
          <a:p>
            <a:pPr algn="just">
              <a:defRPr/>
            </a:pPr>
            <a:r>
              <a:rPr lang="eu-ES" sz="2400" dirty="0" smtClean="0">
                <a:cs typeface="+mn-cs"/>
              </a:rPr>
              <a:t>- erreakzioaren produktuak. </a:t>
            </a:r>
          </a:p>
          <a:p>
            <a:pPr algn="just">
              <a:defRPr/>
            </a:pPr>
            <a:r>
              <a:rPr lang="eu-ES" sz="2400" dirty="0" smtClean="0">
                <a:cs typeface="+mn-cs"/>
              </a:rPr>
              <a:t>- geldituko litzatekeen sistema, alkohola erre ordez lurrinduko balitz.</a:t>
            </a:r>
            <a:endParaRPr lang="es-ES" sz="2400" dirty="0" smtClean="0">
              <a:cs typeface="+mn-cs"/>
            </a:endParaRP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27597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259632" y="1220852"/>
            <a:ext cx="7200800" cy="1200328"/>
          </a:xfrm>
          <a:prstGeom prst="rect">
            <a:avLst/>
          </a:prstGeom>
          <a:noFill/>
        </p:spPr>
        <p:txBody>
          <a:bodyPr wrap="square" rtlCol="0">
            <a:spAutoFit/>
          </a:bodyPr>
          <a:lstStyle/>
          <a:p>
            <a:r>
              <a:rPr lang="es-ES" sz="2400" b="1" dirty="0" smtClean="0">
                <a:solidFill>
                  <a:srgbClr val="72BFC5"/>
                </a:solidFill>
              </a:rPr>
              <a:t>3.3. </a:t>
            </a:r>
            <a:r>
              <a:rPr lang="es-ES" sz="2400" b="1" dirty="0" err="1" smtClean="0">
                <a:solidFill>
                  <a:srgbClr val="72BFC5"/>
                </a:solidFill>
              </a:rPr>
              <a:t>Erreakzio</a:t>
            </a:r>
            <a:r>
              <a:rPr lang="es-ES" sz="2400" b="1" dirty="0" smtClean="0">
                <a:solidFill>
                  <a:srgbClr val="72BFC5"/>
                </a:solidFill>
              </a:rPr>
              <a:t> </a:t>
            </a:r>
            <a:r>
              <a:rPr lang="es-ES" sz="2400" b="1" dirty="0" err="1" smtClean="0">
                <a:solidFill>
                  <a:srgbClr val="72BFC5"/>
                </a:solidFill>
              </a:rPr>
              <a:t>kimikoak</a:t>
            </a:r>
            <a:r>
              <a:rPr lang="es-ES" sz="2400" b="1" dirty="0" smtClean="0">
                <a:solidFill>
                  <a:srgbClr val="72BFC5"/>
                </a:solidFill>
              </a:rPr>
              <a:t> eta masa</a:t>
            </a:r>
          </a:p>
          <a:p>
            <a:endParaRPr lang="es-ES" sz="2400" b="1" dirty="0">
              <a:solidFill>
                <a:srgbClr val="72BFC5"/>
              </a:solidFill>
            </a:endParaRPr>
          </a:p>
          <a:p>
            <a:endParaRPr lang="es-ES" sz="2400" b="1" dirty="0">
              <a:solidFill>
                <a:srgbClr val="72BFC5"/>
              </a:solidFill>
            </a:endParaRPr>
          </a:p>
        </p:txBody>
      </p:sp>
      <p:pic>
        <p:nvPicPr>
          <p:cNvPr id="5"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4368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Marcador de número de diapositiva 3"/>
          <p:cNvSpPr>
            <a:spLocks noGrp="1"/>
          </p:cNvSpPr>
          <p:nvPr>
            <p:ph type="sldNum" sz="quarter" idx="12"/>
          </p:nvPr>
        </p:nvSpPr>
        <p:spPr/>
        <p:txBody>
          <a:bodyPr/>
          <a:lstStyle/>
          <a:p>
            <a:pPr>
              <a:defRPr/>
            </a:pPr>
            <a:fld id="{CB845D15-9BA9-DA4E-BA31-B8541E4AEAD9}" type="slidenum">
              <a:rPr lang="es-ES"/>
              <a:pPr>
                <a:defRPr/>
              </a:pPr>
              <a:t>7</a:t>
            </a:fld>
            <a:endParaRPr lang="es-ES"/>
          </a:p>
        </p:txBody>
      </p:sp>
      <p:sp>
        <p:nvSpPr>
          <p:cNvPr id="130050" name="Rectangle 2"/>
          <p:cNvSpPr>
            <a:spLocks noChangeArrowheads="1"/>
          </p:cNvSpPr>
          <p:nvPr/>
        </p:nvSpPr>
        <p:spPr bwMode="auto">
          <a:xfrm>
            <a:off x="1835150" y="3933825"/>
            <a:ext cx="5473700" cy="1439863"/>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0053" name="WordArt 5"/>
          <p:cNvSpPr>
            <a:spLocks noChangeArrowheads="1" noChangeShapeType="1" noTextEdit="1"/>
          </p:cNvSpPr>
          <p:nvPr/>
        </p:nvSpPr>
        <p:spPr bwMode="auto">
          <a:xfrm>
            <a:off x="8027988" y="836613"/>
            <a:ext cx="601662" cy="998537"/>
          </a:xfrm>
          <a:prstGeom prst="rect">
            <a:avLst/>
          </a:prstGeom>
        </p:spPr>
        <p:txBody>
          <a:bodyPr wrap="none" fromWordArt="1">
            <a:prstTxWarp prst="textPlain">
              <a:avLst>
                <a:gd name="adj" fmla="val 50000"/>
              </a:avLst>
            </a:prstTxWarp>
          </a:bodyPr>
          <a:lstStyle/>
          <a:p>
            <a:pPr algn="ctr"/>
            <a:r>
              <a:rPr lang="es-ES" sz="5400" b="1" kern="10">
                <a:ln w="19050">
                  <a:solidFill>
                    <a:srgbClr val="99CCFF"/>
                  </a:solidFill>
                  <a:round/>
                  <a:headEnd/>
                  <a:tailEnd/>
                </a:ln>
                <a:solidFill>
                  <a:srgbClr val="FFFF00"/>
                </a:solidFill>
                <a:effectLst>
                  <a:outerShdw blurRad="63500" dist="38099" dir="2700000" algn="ctr" rotWithShape="0">
                    <a:srgbClr val="990000">
                      <a:alpha val="74997"/>
                    </a:srgbClr>
                  </a:outerShdw>
                </a:effectLst>
                <a:latin typeface="Arial Black"/>
                <a:ea typeface="Arial Black"/>
                <a:cs typeface="Arial Black"/>
              </a:rPr>
              <a:t>?</a:t>
            </a:r>
          </a:p>
        </p:txBody>
      </p:sp>
      <p:sp>
        <p:nvSpPr>
          <p:cNvPr id="130054" name="Rectangle 6"/>
          <p:cNvSpPr>
            <a:spLocks noChangeArrowheads="1"/>
          </p:cNvSpPr>
          <p:nvPr/>
        </p:nvSpPr>
        <p:spPr bwMode="auto">
          <a:xfrm>
            <a:off x="1553369" y="1179505"/>
            <a:ext cx="5462587" cy="619125"/>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700" b="1" dirty="0">
                <a:solidFill>
                  <a:srgbClr val="3333CC"/>
                </a:solidFill>
                <a:cs typeface="Times New Roman" charset="0"/>
              </a:rPr>
              <a:t>Potasio ioduroa eta </a:t>
            </a:r>
            <a:r>
              <a:rPr lang="eu-ES" sz="1600" dirty="0">
                <a:cs typeface="Times New Roman" charset="0"/>
              </a:rPr>
              <a:t> </a:t>
            </a:r>
            <a:r>
              <a:rPr lang="eu-ES" sz="1700" b="1" dirty="0">
                <a:solidFill>
                  <a:srgbClr val="CC3300"/>
                </a:solidFill>
                <a:cs typeface="Times New Roman" charset="0"/>
              </a:rPr>
              <a:t>berun nitratoarekin erreakzionatuz</a:t>
            </a:r>
            <a:r>
              <a:rPr lang="eu-ES" sz="1600" dirty="0">
                <a:cs typeface="Times New Roman" charset="0"/>
              </a:rPr>
              <a:t> </a:t>
            </a:r>
            <a:r>
              <a:rPr lang="eu-ES" sz="1700" b="1" dirty="0">
                <a:solidFill>
                  <a:srgbClr val="996600"/>
                </a:solidFill>
                <a:cs typeface="Times New Roman" charset="0"/>
              </a:rPr>
              <a:t>sustantzia solido horia lortzen da</a:t>
            </a:r>
            <a:r>
              <a:rPr lang="eu-ES" sz="1700" dirty="0">
                <a:cs typeface="Times New Roman" charset="0"/>
              </a:rPr>
              <a:t>.</a:t>
            </a:r>
            <a:endParaRPr lang="eu-ES" sz="1700" b="1" dirty="0">
              <a:cs typeface="Times New Roman" charset="0"/>
            </a:endParaRPr>
          </a:p>
        </p:txBody>
      </p:sp>
      <p:sp>
        <p:nvSpPr>
          <p:cNvPr id="130055" name="Text Box 7"/>
          <p:cNvSpPr txBox="1">
            <a:spLocks noChangeArrowheads="1"/>
          </p:cNvSpPr>
          <p:nvPr/>
        </p:nvSpPr>
        <p:spPr bwMode="auto">
          <a:xfrm>
            <a:off x="1403350" y="2825750"/>
            <a:ext cx="1728788" cy="346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3333CC"/>
                </a:solidFill>
                <a:cs typeface="+mn-cs"/>
              </a:rPr>
              <a:t>Potasio ioduroa</a:t>
            </a:r>
          </a:p>
        </p:txBody>
      </p:sp>
      <p:sp>
        <p:nvSpPr>
          <p:cNvPr id="130056" name="Text Box 8"/>
          <p:cNvSpPr txBox="1">
            <a:spLocks noChangeArrowheads="1"/>
          </p:cNvSpPr>
          <p:nvPr/>
        </p:nvSpPr>
        <p:spPr bwMode="auto">
          <a:xfrm>
            <a:off x="755650" y="3402013"/>
            <a:ext cx="1582738" cy="346075"/>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a:solidFill>
                  <a:srgbClr val="CC3300"/>
                </a:solidFill>
                <a:cs typeface="+mn-cs"/>
              </a:rPr>
              <a:t>Berun nitratoa</a:t>
            </a:r>
          </a:p>
        </p:txBody>
      </p:sp>
      <p:sp>
        <p:nvSpPr>
          <p:cNvPr id="130057" name="Text Box 9"/>
          <p:cNvSpPr txBox="1">
            <a:spLocks noChangeArrowheads="1"/>
          </p:cNvSpPr>
          <p:nvPr/>
        </p:nvSpPr>
        <p:spPr bwMode="auto">
          <a:xfrm>
            <a:off x="2124075" y="4222750"/>
            <a:ext cx="1676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cs typeface="+mn-cs"/>
              </a:rPr>
              <a:t>Sustantzien masa aurretik izango da</a:t>
            </a:r>
          </a:p>
        </p:txBody>
      </p:sp>
      <p:sp>
        <p:nvSpPr>
          <p:cNvPr id="130058" name="Text Box 10"/>
          <p:cNvSpPr txBox="1">
            <a:spLocks noChangeArrowheads="1"/>
          </p:cNvSpPr>
          <p:nvPr/>
        </p:nvSpPr>
        <p:spPr bwMode="auto">
          <a:xfrm>
            <a:off x="5003800" y="4222750"/>
            <a:ext cx="230505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b="1">
                <a:cs typeface="+mn-cs"/>
              </a:rPr>
              <a:t>Ondoren sustantziek duten masarekin konparatuz</a:t>
            </a:r>
          </a:p>
        </p:txBody>
      </p:sp>
      <p:sp>
        <p:nvSpPr>
          <p:cNvPr id="130059" name="AutoShape 11">
            <a:hlinkClick r:id="" action="ppaction://noaction" highlightClick="1"/>
          </p:cNvPr>
          <p:cNvSpPr>
            <a:spLocks noChangeArrowheads="1"/>
          </p:cNvSpPr>
          <p:nvPr/>
        </p:nvSpPr>
        <p:spPr bwMode="auto">
          <a:xfrm>
            <a:off x="3995738" y="4149725"/>
            <a:ext cx="1044575" cy="287338"/>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u-ES" sz="1600">
                <a:cs typeface="+mn-cs"/>
              </a:rPr>
              <a:t>handiago</a:t>
            </a:r>
          </a:p>
        </p:txBody>
      </p:sp>
      <p:sp>
        <p:nvSpPr>
          <p:cNvPr id="130060" name="AutoShape 12">
            <a:hlinkClick r:id="" action="ppaction://noaction" highlightClick="1"/>
          </p:cNvPr>
          <p:cNvSpPr>
            <a:spLocks noChangeArrowheads="1"/>
          </p:cNvSpPr>
          <p:nvPr/>
        </p:nvSpPr>
        <p:spPr bwMode="auto">
          <a:xfrm>
            <a:off x="3995738" y="4510088"/>
            <a:ext cx="1044575" cy="2873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u-ES" sz="1600">
                <a:cs typeface="+mn-cs"/>
              </a:rPr>
              <a:t>txikiago</a:t>
            </a:r>
          </a:p>
        </p:txBody>
      </p:sp>
      <p:sp>
        <p:nvSpPr>
          <p:cNvPr id="130061" name="AutoShape 13">
            <a:hlinkClick r:id="" action="ppaction://noaction" highlightClick="1"/>
          </p:cNvPr>
          <p:cNvSpPr>
            <a:spLocks noChangeArrowheads="1"/>
          </p:cNvSpPr>
          <p:nvPr/>
        </p:nvSpPr>
        <p:spPr bwMode="auto">
          <a:xfrm>
            <a:off x="3995738" y="4868863"/>
            <a:ext cx="1044575" cy="287337"/>
          </a:xfrm>
          <a:prstGeom prst="actionButtonBlank">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u-ES" sz="1600">
                <a:cs typeface="+mn-cs"/>
              </a:rPr>
              <a:t>berdina</a:t>
            </a:r>
          </a:p>
        </p:txBody>
      </p:sp>
      <p:sp>
        <p:nvSpPr>
          <p:cNvPr id="130062" name="Rectangle 14"/>
          <p:cNvSpPr>
            <a:spLocks noChangeArrowheads="1"/>
          </p:cNvSpPr>
          <p:nvPr/>
        </p:nvSpPr>
        <p:spPr bwMode="auto">
          <a:xfrm>
            <a:off x="755650" y="5661025"/>
            <a:ext cx="3529013" cy="863600"/>
          </a:xfrm>
          <a:prstGeom prst="rect">
            <a:avLst/>
          </a:prstGeom>
          <a:solidFill>
            <a:srgbClr val="FFEAD5"/>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700" b="1">
                <a:solidFill>
                  <a:srgbClr val="008000"/>
                </a:solidFill>
                <a:cs typeface="Times New Roman" charset="0"/>
              </a:rPr>
              <a:t>Behaketa esperimentala</a:t>
            </a:r>
          </a:p>
          <a:p>
            <a:pPr algn="ctr">
              <a:defRPr/>
            </a:pPr>
            <a:r>
              <a:rPr lang="eu-ES" sz="1600">
                <a:cs typeface="Times New Roman" charset="0"/>
              </a:rPr>
              <a:t>Ezer sartu edo ezer atera ez denez, </a:t>
            </a:r>
            <a:r>
              <a:rPr lang="eu-ES" sz="1700" b="1">
                <a:solidFill>
                  <a:srgbClr val="3333CC"/>
                </a:solidFill>
                <a:cs typeface="Times New Roman" charset="0"/>
              </a:rPr>
              <a:t>masa berdina da</a:t>
            </a:r>
            <a:r>
              <a:rPr lang="eu-ES" sz="1700">
                <a:cs typeface="Times New Roman" charset="0"/>
              </a:rPr>
              <a:t>.</a:t>
            </a:r>
          </a:p>
        </p:txBody>
      </p:sp>
      <p:sp>
        <p:nvSpPr>
          <p:cNvPr id="130063" name="Rectangle 15"/>
          <p:cNvSpPr>
            <a:spLocks noChangeArrowheads="1"/>
          </p:cNvSpPr>
          <p:nvPr/>
        </p:nvSpPr>
        <p:spPr bwMode="auto">
          <a:xfrm>
            <a:off x="4859338" y="5538788"/>
            <a:ext cx="3960812" cy="1108075"/>
          </a:xfrm>
          <a:prstGeom prst="rect">
            <a:avLst/>
          </a:prstGeom>
          <a:solidFill>
            <a:srgbClr val="CCFF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algn="ctr">
              <a:defRPr/>
            </a:pPr>
            <a:r>
              <a:rPr lang="eu-ES" sz="1700" b="1">
                <a:solidFill>
                  <a:srgbClr val="CC3300"/>
                </a:solidFill>
                <a:cs typeface="Times New Roman" charset="0"/>
              </a:rPr>
              <a:t>Interpretazio teorikoa</a:t>
            </a:r>
          </a:p>
          <a:p>
            <a:pPr algn="ctr">
              <a:defRPr/>
            </a:pPr>
            <a:r>
              <a:rPr lang="eu-ES" sz="1600">
                <a:cs typeface="Times New Roman" charset="0"/>
              </a:rPr>
              <a:t>Lotura ezberdinak eduki arren, atomoak berdinak direnez, </a:t>
            </a:r>
          </a:p>
          <a:p>
            <a:pPr algn="ctr">
              <a:defRPr/>
            </a:pPr>
            <a:r>
              <a:rPr lang="eu-ES" sz="1600">
                <a:cs typeface="Times New Roman" charset="0"/>
              </a:rPr>
              <a:t> </a:t>
            </a:r>
            <a:r>
              <a:rPr lang="eu-ES" sz="1700" b="1">
                <a:solidFill>
                  <a:srgbClr val="3333CC"/>
                </a:solidFill>
                <a:cs typeface="+mn-cs"/>
              </a:rPr>
              <a:t>masa berdina da</a:t>
            </a:r>
            <a:endParaRPr lang="eu-ES" sz="1700">
              <a:cs typeface="+mn-cs"/>
            </a:endParaRPr>
          </a:p>
        </p:txBody>
      </p:sp>
      <p:sp>
        <p:nvSpPr>
          <p:cNvPr id="130064" name="Text Box 16"/>
          <p:cNvSpPr txBox="1">
            <a:spLocks noChangeArrowheads="1"/>
          </p:cNvSpPr>
          <p:nvPr/>
        </p:nvSpPr>
        <p:spPr bwMode="auto">
          <a:xfrm>
            <a:off x="7935913" y="6488113"/>
            <a:ext cx="671512" cy="25400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a:defRPr/>
            </a:pPr>
            <a:r>
              <a:rPr lang="eu-ES" sz="1000">
                <a:cs typeface="+mn-cs"/>
              </a:rPr>
              <a:t>Klik egin</a:t>
            </a:r>
          </a:p>
        </p:txBody>
      </p:sp>
      <p:sp>
        <p:nvSpPr>
          <p:cNvPr id="130065" name="Text Box 17"/>
          <p:cNvSpPr txBox="1">
            <a:spLocks noChangeArrowheads="1"/>
          </p:cNvSpPr>
          <p:nvPr/>
        </p:nvSpPr>
        <p:spPr bwMode="auto">
          <a:xfrm>
            <a:off x="3995738" y="5734050"/>
            <a:ext cx="892175" cy="36036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CC3300"/>
                </a:solidFill>
                <a:cs typeface="+mn-cs"/>
              </a:rPr>
              <a:t>Okerra</a:t>
            </a:r>
          </a:p>
        </p:txBody>
      </p:sp>
      <p:sp>
        <p:nvSpPr>
          <p:cNvPr id="130066" name="Text Box 18"/>
          <p:cNvSpPr txBox="1">
            <a:spLocks noChangeArrowheads="1"/>
          </p:cNvSpPr>
          <p:nvPr/>
        </p:nvSpPr>
        <p:spPr bwMode="auto">
          <a:xfrm>
            <a:off x="4024313" y="5732463"/>
            <a:ext cx="938212" cy="36036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700" b="1">
                <a:solidFill>
                  <a:srgbClr val="3333CC"/>
                </a:solidFill>
                <a:cs typeface="+mn-cs"/>
              </a:rPr>
              <a:t>Zuzena</a:t>
            </a:r>
          </a:p>
        </p:txBody>
      </p:sp>
      <p:pic>
        <p:nvPicPr>
          <p:cNvPr id="21"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 name="Text Box 7"/>
          <p:cNvSpPr txBox="1">
            <a:spLocks noChangeArrowheads="1"/>
          </p:cNvSpPr>
          <p:nvPr/>
        </p:nvSpPr>
        <p:spPr bwMode="auto">
          <a:xfrm>
            <a:off x="5287168" y="2825750"/>
            <a:ext cx="1407958" cy="338554"/>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b="1" dirty="0" smtClean="0">
                <a:solidFill>
                  <a:srgbClr val="3333CC"/>
                </a:solidFill>
              </a:rPr>
              <a:t>Berun</a:t>
            </a:r>
            <a:r>
              <a:rPr lang="eu-ES" sz="1600" b="1" dirty="0" smtClean="0">
                <a:solidFill>
                  <a:srgbClr val="3333CC"/>
                </a:solidFill>
                <a:cs typeface="+mn-cs"/>
              </a:rPr>
              <a:t> </a:t>
            </a:r>
            <a:r>
              <a:rPr lang="eu-ES" sz="1600" b="1" dirty="0">
                <a:solidFill>
                  <a:srgbClr val="3333CC"/>
                </a:solidFill>
                <a:cs typeface="+mn-cs"/>
              </a:rPr>
              <a:t>ioduroa</a:t>
            </a:r>
          </a:p>
        </p:txBody>
      </p:sp>
    </p:spTree>
    <p:extLst>
      <p:ext uri="{BB962C8B-B14F-4D97-AF65-F5344CB8AC3E}">
        <p14:creationId xmlns:p14="http://schemas.microsoft.com/office/powerpoint/2010/main" val="2387370013"/>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xit" presetSubtype="0" fill="hold" grpId="6" nodeType="withEffect">
                                  <p:stCondLst>
                                    <p:cond delay="0"/>
                                  </p:stCondLst>
                                  <p:childTnLst>
                                    <p:set>
                                      <p:cBhvr>
                                        <p:cTn id="6" dur="1" fill="hold">
                                          <p:stCondLst>
                                            <p:cond delay="0"/>
                                          </p:stCondLst>
                                        </p:cTn>
                                        <p:tgtEl>
                                          <p:spTgt spid="130062"/>
                                        </p:tgtEl>
                                        <p:attrNameLst>
                                          <p:attrName>style.visibility</p:attrName>
                                        </p:attrNameLst>
                                      </p:cBhvr>
                                      <p:to>
                                        <p:strVal val="hidden"/>
                                      </p:to>
                                    </p:set>
                                  </p:childTnLst>
                                </p:cTn>
                              </p:par>
                              <p:par>
                                <p:cTn id="7" presetID="1" presetClass="exit" presetSubtype="0" fill="hold" grpId="6" nodeType="withEffect">
                                  <p:stCondLst>
                                    <p:cond delay="0"/>
                                  </p:stCondLst>
                                  <p:childTnLst>
                                    <p:set>
                                      <p:cBhvr>
                                        <p:cTn id="8" dur="1" fill="hold">
                                          <p:stCondLst>
                                            <p:cond delay="0"/>
                                          </p:stCondLst>
                                        </p:cTn>
                                        <p:tgtEl>
                                          <p:spTgt spid="130063"/>
                                        </p:tgtEl>
                                        <p:attrNameLst>
                                          <p:attrName>style.visibility</p:attrName>
                                        </p:attrNameLst>
                                      </p:cBhvr>
                                      <p:to>
                                        <p:strVal val="hidden"/>
                                      </p:to>
                                    </p:set>
                                  </p:childTnLst>
                                </p:cTn>
                              </p:par>
                            </p:childTnLst>
                          </p:cTn>
                        </p:par>
                        <p:par>
                          <p:cTn id="9" fill="hold" nodeType="afterGroup">
                            <p:stCondLst>
                              <p:cond delay="0"/>
                            </p:stCondLst>
                            <p:childTnLst>
                              <p:par>
                                <p:cTn id="10" presetID="23" presetClass="entr" presetSubtype="16" fill="hold" grpId="0" nodeType="afterEffect">
                                  <p:stCondLst>
                                    <p:cond delay="0"/>
                                  </p:stCondLst>
                                  <p:childTnLst>
                                    <p:set>
                                      <p:cBhvr>
                                        <p:cTn id="11" dur="1" fill="hold">
                                          <p:stCondLst>
                                            <p:cond delay="0"/>
                                          </p:stCondLst>
                                        </p:cTn>
                                        <p:tgtEl>
                                          <p:spTgt spid="130055"/>
                                        </p:tgtEl>
                                        <p:attrNameLst>
                                          <p:attrName>style.visibility</p:attrName>
                                        </p:attrNameLst>
                                      </p:cBhvr>
                                      <p:to>
                                        <p:strVal val="visible"/>
                                      </p:to>
                                    </p:set>
                                    <p:anim calcmode="lin" valueType="num">
                                      <p:cBhvr>
                                        <p:cTn id="12" dur="500" fill="hold"/>
                                        <p:tgtEl>
                                          <p:spTgt spid="130055"/>
                                        </p:tgtEl>
                                        <p:attrNameLst>
                                          <p:attrName>ppt_w</p:attrName>
                                        </p:attrNameLst>
                                      </p:cBhvr>
                                      <p:tavLst>
                                        <p:tav tm="0">
                                          <p:val>
                                            <p:fltVal val="0"/>
                                          </p:val>
                                        </p:tav>
                                        <p:tav tm="100000">
                                          <p:val>
                                            <p:strVal val="#ppt_w"/>
                                          </p:val>
                                        </p:tav>
                                      </p:tavLst>
                                    </p:anim>
                                    <p:anim calcmode="lin" valueType="num">
                                      <p:cBhvr>
                                        <p:cTn id="13" dur="500" fill="hold"/>
                                        <p:tgtEl>
                                          <p:spTgt spid="130055"/>
                                        </p:tgtEl>
                                        <p:attrNameLst>
                                          <p:attrName>ppt_h</p:attrName>
                                        </p:attrNameLst>
                                      </p:cBhvr>
                                      <p:tavLst>
                                        <p:tav tm="0">
                                          <p:val>
                                            <p:fltVal val="0"/>
                                          </p:val>
                                        </p:tav>
                                        <p:tav tm="100000">
                                          <p:val>
                                            <p:strVal val="#ppt_h"/>
                                          </p:val>
                                        </p:tav>
                                      </p:tavLst>
                                    </p:anim>
                                  </p:childTnLst>
                                </p:cTn>
                              </p:par>
                            </p:childTnLst>
                          </p:cTn>
                        </p:par>
                        <p:par>
                          <p:cTn id="14" fill="hold" nodeType="afterGroup">
                            <p:stCondLst>
                              <p:cond delay="500"/>
                            </p:stCondLst>
                            <p:childTnLst>
                              <p:par>
                                <p:cTn id="15" presetID="23" presetClass="entr" presetSubtype="16" fill="hold" grpId="0" nodeType="afterEffect">
                                  <p:stCondLst>
                                    <p:cond delay="0"/>
                                  </p:stCondLst>
                                  <p:childTnLst>
                                    <p:set>
                                      <p:cBhvr>
                                        <p:cTn id="16" dur="1" fill="hold">
                                          <p:stCondLst>
                                            <p:cond delay="0"/>
                                          </p:stCondLst>
                                        </p:cTn>
                                        <p:tgtEl>
                                          <p:spTgt spid="130056"/>
                                        </p:tgtEl>
                                        <p:attrNameLst>
                                          <p:attrName>style.visibility</p:attrName>
                                        </p:attrNameLst>
                                      </p:cBhvr>
                                      <p:to>
                                        <p:strVal val="visible"/>
                                      </p:to>
                                    </p:set>
                                    <p:anim calcmode="lin" valueType="num">
                                      <p:cBhvr>
                                        <p:cTn id="17" dur="500" fill="hold"/>
                                        <p:tgtEl>
                                          <p:spTgt spid="130056"/>
                                        </p:tgtEl>
                                        <p:attrNameLst>
                                          <p:attrName>ppt_w</p:attrName>
                                        </p:attrNameLst>
                                      </p:cBhvr>
                                      <p:tavLst>
                                        <p:tav tm="0">
                                          <p:val>
                                            <p:fltVal val="0"/>
                                          </p:val>
                                        </p:tav>
                                        <p:tav tm="100000">
                                          <p:val>
                                            <p:strVal val="#ppt_w"/>
                                          </p:val>
                                        </p:tav>
                                      </p:tavLst>
                                    </p:anim>
                                    <p:anim calcmode="lin" valueType="num">
                                      <p:cBhvr>
                                        <p:cTn id="18" dur="500" fill="hold"/>
                                        <p:tgtEl>
                                          <p:spTgt spid="130056"/>
                                        </p:tgtEl>
                                        <p:attrNameLst>
                                          <p:attrName>ppt_h</p:attrName>
                                        </p:attrNameLst>
                                      </p:cBhvr>
                                      <p:tavLst>
                                        <p:tav tm="0">
                                          <p:val>
                                            <p:fltVal val="0"/>
                                          </p:val>
                                        </p:tav>
                                        <p:tav tm="100000">
                                          <p:val>
                                            <p:strVal val="#ppt_h"/>
                                          </p:val>
                                        </p:tav>
                                      </p:tavLst>
                                    </p:anim>
                                  </p:childTnLst>
                                </p:cTn>
                              </p:par>
                              <p:par>
                                <p:cTn id="19" presetID="15" presetClass="entr" presetSubtype="0" fill="hold" grpId="0" nodeType="withEffect">
                                  <p:stCondLst>
                                    <p:cond delay="0"/>
                                  </p:stCondLst>
                                  <p:childTnLst>
                                    <p:set>
                                      <p:cBhvr>
                                        <p:cTn id="20" dur="1" fill="hold">
                                          <p:stCondLst>
                                            <p:cond delay="0"/>
                                          </p:stCondLst>
                                        </p:cTn>
                                        <p:tgtEl>
                                          <p:spTgt spid="130053"/>
                                        </p:tgtEl>
                                        <p:attrNameLst>
                                          <p:attrName>style.visibility</p:attrName>
                                        </p:attrNameLst>
                                      </p:cBhvr>
                                      <p:to>
                                        <p:strVal val="visible"/>
                                      </p:to>
                                    </p:set>
                                    <p:anim calcmode="lin" valueType="num">
                                      <p:cBhvr>
                                        <p:cTn id="21" dur="500" fill="hold"/>
                                        <p:tgtEl>
                                          <p:spTgt spid="130053"/>
                                        </p:tgtEl>
                                        <p:attrNameLst>
                                          <p:attrName>ppt_w</p:attrName>
                                        </p:attrNameLst>
                                      </p:cBhvr>
                                      <p:tavLst>
                                        <p:tav tm="0">
                                          <p:val>
                                            <p:fltVal val="0"/>
                                          </p:val>
                                        </p:tav>
                                        <p:tav tm="100000">
                                          <p:val>
                                            <p:strVal val="#ppt_w"/>
                                          </p:val>
                                        </p:tav>
                                      </p:tavLst>
                                    </p:anim>
                                    <p:anim calcmode="lin" valueType="num">
                                      <p:cBhvr>
                                        <p:cTn id="22" dur="500" fill="hold"/>
                                        <p:tgtEl>
                                          <p:spTgt spid="130053"/>
                                        </p:tgtEl>
                                        <p:attrNameLst>
                                          <p:attrName>ppt_h</p:attrName>
                                        </p:attrNameLst>
                                      </p:cBhvr>
                                      <p:tavLst>
                                        <p:tav tm="0">
                                          <p:val>
                                            <p:fltVal val="0"/>
                                          </p:val>
                                        </p:tav>
                                        <p:tav tm="100000">
                                          <p:val>
                                            <p:strVal val="#ppt_h"/>
                                          </p:val>
                                        </p:tav>
                                      </p:tavLst>
                                    </p:anim>
                                    <p:anim calcmode="lin" valueType="num">
                                      <p:cBhvr>
                                        <p:cTn id="23" dur="500" fill="hold"/>
                                        <p:tgtEl>
                                          <p:spTgt spid="130053"/>
                                        </p:tgtEl>
                                        <p:attrNameLst>
                                          <p:attrName>ppt_x</p:attrName>
                                        </p:attrNameLst>
                                      </p:cBhvr>
                                      <p:tavLst>
                                        <p:tav tm="0" fmla="#ppt_x+(cos(-2*pi*(1-$))*-#ppt_x-sin(-2*pi*(1-$))*(1-#ppt_y))*(1-$)">
                                          <p:val>
                                            <p:fltVal val="0"/>
                                          </p:val>
                                        </p:tav>
                                        <p:tav tm="100000">
                                          <p:val>
                                            <p:fltVal val="1"/>
                                          </p:val>
                                        </p:tav>
                                      </p:tavLst>
                                    </p:anim>
                                    <p:anim calcmode="lin" valueType="num">
                                      <p:cBhvr>
                                        <p:cTn id="24" dur="500" fill="hold"/>
                                        <p:tgtEl>
                                          <p:spTgt spid="130053"/>
                                        </p:tgtEl>
                                        <p:attrNameLst>
                                          <p:attrName>ppt_y</p:attrName>
                                        </p:attrNameLst>
                                      </p:cBhvr>
                                      <p:tavLst>
                                        <p:tav tm="0" fmla="#ppt_y+(sin(-2*pi*(1-$))*-#ppt_x+cos(-2*pi*(1-$))*(1-#ppt_y))*(1-$)">
                                          <p:val>
                                            <p:fltVal val="0"/>
                                          </p:val>
                                        </p:tav>
                                        <p:tav tm="100000">
                                          <p:val>
                                            <p:fltVal val="1"/>
                                          </p:val>
                                        </p:tav>
                                      </p:tavLst>
                                    </p:anim>
                                  </p:childTnLst>
                                </p:cTn>
                              </p:par>
                            </p:childTnLst>
                          </p:cTn>
                        </p:par>
                        <p:par>
                          <p:cTn id="25" fill="hold" nodeType="afterGroup">
                            <p:stCondLst>
                              <p:cond delay="1000"/>
                            </p:stCondLst>
                            <p:childTnLst>
                              <p:par>
                                <p:cTn id="26" presetID="9" presetClass="entr" presetSubtype="0" fill="hold" grpId="0" nodeType="afterEffect">
                                  <p:stCondLst>
                                    <p:cond delay="0"/>
                                  </p:stCondLst>
                                  <p:childTnLst>
                                    <p:set>
                                      <p:cBhvr>
                                        <p:cTn id="27" dur="1" fill="hold">
                                          <p:stCondLst>
                                            <p:cond delay="0"/>
                                          </p:stCondLst>
                                        </p:cTn>
                                        <p:tgtEl>
                                          <p:spTgt spid="130050"/>
                                        </p:tgtEl>
                                        <p:attrNameLst>
                                          <p:attrName>style.visibility</p:attrName>
                                        </p:attrNameLst>
                                      </p:cBhvr>
                                      <p:to>
                                        <p:strVal val="visible"/>
                                      </p:to>
                                    </p:set>
                                    <p:animEffect transition="in" filter="dissolve">
                                      <p:cBhvr>
                                        <p:cTn id="28" dur="500"/>
                                        <p:tgtEl>
                                          <p:spTgt spid="130050"/>
                                        </p:tgtEl>
                                      </p:cBhvr>
                                    </p:animEffect>
                                  </p:childTnLst>
                                </p:cTn>
                              </p:par>
                            </p:childTnLst>
                          </p:cTn>
                        </p:par>
                        <p:par>
                          <p:cTn id="29" fill="hold" nodeType="afterGroup">
                            <p:stCondLst>
                              <p:cond delay="1500"/>
                            </p:stCondLst>
                            <p:childTnLst>
                              <p:par>
                                <p:cTn id="30" presetID="22" presetClass="entr" presetSubtype="1" fill="hold" grpId="0" nodeType="afterEffect">
                                  <p:stCondLst>
                                    <p:cond delay="0"/>
                                  </p:stCondLst>
                                  <p:childTnLst>
                                    <p:set>
                                      <p:cBhvr>
                                        <p:cTn id="31" dur="1" fill="hold">
                                          <p:stCondLst>
                                            <p:cond delay="0"/>
                                          </p:stCondLst>
                                        </p:cTn>
                                        <p:tgtEl>
                                          <p:spTgt spid="130057"/>
                                        </p:tgtEl>
                                        <p:attrNameLst>
                                          <p:attrName>style.visibility</p:attrName>
                                        </p:attrNameLst>
                                      </p:cBhvr>
                                      <p:to>
                                        <p:strVal val="visible"/>
                                      </p:to>
                                    </p:set>
                                    <p:animEffect transition="in" filter="wipe(up)">
                                      <p:cBhvr>
                                        <p:cTn id="32" dur="500"/>
                                        <p:tgtEl>
                                          <p:spTgt spid="130057"/>
                                        </p:tgtEl>
                                      </p:cBhvr>
                                    </p:animEffect>
                                  </p:childTnLst>
                                </p:cTn>
                              </p:par>
                            </p:childTnLst>
                          </p:cTn>
                        </p:par>
                        <p:par>
                          <p:cTn id="33" fill="hold" nodeType="afterGroup">
                            <p:stCondLst>
                              <p:cond delay="2000"/>
                            </p:stCondLst>
                            <p:childTnLst>
                              <p:par>
                                <p:cTn id="34" presetID="23" presetClass="entr" presetSubtype="16" fill="hold" grpId="0" nodeType="afterEffect">
                                  <p:stCondLst>
                                    <p:cond delay="0"/>
                                  </p:stCondLst>
                                  <p:childTnLst>
                                    <p:set>
                                      <p:cBhvr>
                                        <p:cTn id="35" dur="1" fill="hold">
                                          <p:stCondLst>
                                            <p:cond delay="0"/>
                                          </p:stCondLst>
                                        </p:cTn>
                                        <p:tgtEl>
                                          <p:spTgt spid="130059"/>
                                        </p:tgtEl>
                                        <p:attrNameLst>
                                          <p:attrName>style.visibility</p:attrName>
                                        </p:attrNameLst>
                                      </p:cBhvr>
                                      <p:to>
                                        <p:strVal val="visible"/>
                                      </p:to>
                                    </p:set>
                                    <p:anim calcmode="lin" valueType="num">
                                      <p:cBhvr>
                                        <p:cTn id="36" dur="500" fill="hold"/>
                                        <p:tgtEl>
                                          <p:spTgt spid="130059"/>
                                        </p:tgtEl>
                                        <p:attrNameLst>
                                          <p:attrName>ppt_w</p:attrName>
                                        </p:attrNameLst>
                                      </p:cBhvr>
                                      <p:tavLst>
                                        <p:tav tm="0">
                                          <p:val>
                                            <p:fltVal val="0"/>
                                          </p:val>
                                        </p:tav>
                                        <p:tav tm="100000">
                                          <p:val>
                                            <p:strVal val="#ppt_w"/>
                                          </p:val>
                                        </p:tav>
                                      </p:tavLst>
                                    </p:anim>
                                    <p:anim calcmode="lin" valueType="num">
                                      <p:cBhvr>
                                        <p:cTn id="37" dur="500" fill="hold"/>
                                        <p:tgtEl>
                                          <p:spTgt spid="130059"/>
                                        </p:tgtEl>
                                        <p:attrNameLst>
                                          <p:attrName>ppt_h</p:attrName>
                                        </p:attrNameLst>
                                      </p:cBhvr>
                                      <p:tavLst>
                                        <p:tav tm="0">
                                          <p:val>
                                            <p:fltVal val="0"/>
                                          </p:val>
                                        </p:tav>
                                        <p:tav tm="100000">
                                          <p:val>
                                            <p:strVal val="#ppt_h"/>
                                          </p:val>
                                        </p:tav>
                                      </p:tavLst>
                                    </p:anim>
                                  </p:childTnLst>
                                </p:cTn>
                              </p:par>
                              <p:par>
                                <p:cTn id="38" presetID="23" presetClass="entr" presetSubtype="16" fill="hold" grpId="0" nodeType="withEffect">
                                  <p:stCondLst>
                                    <p:cond delay="0"/>
                                  </p:stCondLst>
                                  <p:childTnLst>
                                    <p:set>
                                      <p:cBhvr>
                                        <p:cTn id="39" dur="1" fill="hold">
                                          <p:stCondLst>
                                            <p:cond delay="0"/>
                                          </p:stCondLst>
                                        </p:cTn>
                                        <p:tgtEl>
                                          <p:spTgt spid="130060"/>
                                        </p:tgtEl>
                                        <p:attrNameLst>
                                          <p:attrName>style.visibility</p:attrName>
                                        </p:attrNameLst>
                                      </p:cBhvr>
                                      <p:to>
                                        <p:strVal val="visible"/>
                                      </p:to>
                                    </p:set>
                                    <p:anim calcmode="lin" valueType="num">
                                      <p:cBhvr>
                                        <p:cTn id="40" dur="500" fill="hold"/>
                                        <p:tgtEl>
                                          <p:spTgt spid="130060"/>
                                        </p:tgtEl>
                                        <p:attrNameLst>
                                          <p:attrName>ppt_w</p:attrName>
                                        </p:attrNameLst>
                                      </p:cBhvr>
                                      <p:tavLst>
                                        <p:tav tm="0">
                                          <p:val>
                                            <p:fltVal val="0"/>
                                          </p:val>
                                        </p:tav>
                                        <p:tav tm="100000">
                                          <p:val>
                                            <p:strVal val="#ppt_w"/>
                                          </p:val>
                                        </p:tav>
                                      </p:tavLst>
                                    </p:anim>
                                    <p:anim calcmode="lin" valueType="num">
                                      <p:cBhvr>
                                        <p:cTn id="41" dur="500" fill="hold"/>
                                        <p:tgtEl>
                                          <p:spTgt spid="130060"/>
                                        </p:tgtEl>
                                        <p:attrNameLst>
                                          <p:attrName>ppt_h</p:attrName>
                                        </p:attrNameLst>
                                      </p:cBhvr>
                                      <p:tavLst>
                                        <p:tav tm="0">
                                          <p:val>
                                            <p:fltVal val="0"/>
                                          </p:val>
                                        </p:tav>
                                        <p:tav tm="100000">
                                          <p:val>
                                            <p:strVal val="#ppt_h"/>
                                          </p:val>
                                        </p:tav>
                                      </p:tavLst>
                                    </p:anim>
                                  </p:childTnLst>
                                </p:cTn>
                              </p:par>
                              <p:par>
                                <p:cTn id="42" presetID="23" presetClass="entr" presetSubtype="16" fill="hold" grpId="0" nodeType="withEffect">
                                  <p:stCondLst>
                                    <p:cond delay="0"/>
                                  </p:stCondLst>
                                  <p:childTnLst>
                                    <p:set>
                                      <p:cBhvr>
                                        <p:cTn id="43" dur="1" fill="hold">
                                          <p:stCondLst>
                                            <p:cond delay="0"/>
                                          </p:stCondLst>
                                        </p:cTn>
                                        <p:tgtEl>
                                          <p:spTgt spid="130061"/>
                                        </p:tgtEl>
                                        <p:attrNameLst>
                                          <p:attrName>style.visibility</p:attrName>
                                        </p:attrNameLst>
                                      </p:cBhvr>
                                      <p:to>
                                        <p:strVal val="visible"/>
                                      </p:to>
                                    </p:set>
                                    <p:anim calcmode="lin" valueType="num">
                                      <p:cBhvr>
                                        <p:cTn id="44" dur="500" fill="hold"/>
                                        <p:tgtEl>
                                          <p:spTgt spid="130061"/>
                                        </p:tgtEl>
                                        <p:attrNameLst>
                                          <p:attrName>ppt_w</p:attrName>
                                        </p:attrNameLst>
                                      </p:cBhvr>
                                      <p:tavLst>
                                        <p:tav tm="0">
                                          <p:val>
                                            <p:fltVal val="0"/>
                                          </p:val>
                                        </p:tav>
                                        <p:tav tm="100000">
                                          <p:val>
                                            <p:strVal val="#ppt_w"/>
                                          </p:val>
                                        </p:tav>
                                      </p:tavLst>
                                    </p:anim>
                                    <p:anim calcmode="lin" valueType="num">
                                      <p:cBhvr>
                                        <p:cTn id="45" dur="500" fill="hold"/>
                                        <p:tgtEl>
                                          <p:spTgt spid="130061"/>
                                        </p:tgtEl>
                                        <p:attrNameLst>
                                          <p:attrName>ppt_h</p:attrName>
                                        </p:attrNameLst>
                                      </p:cBhvr>
                                      <p:tavLst>
                                        <p:tav tm="0">
                                          <p:val>
                                            <p:fltVal val="0"/>
                                          </p:val>
                                        </p:tav>
                                        <p:tav tm="100000">
                                          <p:val>
                                            <p:strVal val="#ppt_h"/>
                                          </p:val>
                                        </p:tav>
                                      </p:tavLst>
                                    </p:anim>
                                  </p:childTnLst>
                                </p:cTn>
                              </p:par>
                            </p:childTnLst>
                          </p:cTn>
                        </p:par>
                        <p:par>
                          <p:cTn id="46" fill="hold" nodeType="afterGroup">
                            <p:stCondLst>
                              <p:cond delay="2500"/>
                            </p:stCondLst>
                            <p:childTnLst>
                              <p:par>
                                <p:cTn id="47" presetID="22" presetClass="entr" presetSubtype="1" fill="hold" grpId="0" nodeType="afterEffect">
                                  <p:stCondLst>
                                    <p:cond delay="0"/>
                                  </p:stCondLst>
                                  <p:childTnLst>
                                    <p:set>
                                      <p:cBhvr>
                                        <p:cTn id="48" dur="1" fill="hold">
                                          <p:stCondLst>
                                            <p:cond delay="0"/>
                                          </p:stCondLst>
                                        </p:cTn>
                                        <p:tgtEl>
                                          <p:spTgt spid="130058"/>
                                        </p:tgtEl>
                                        <p:attrNameLst>
                                          <p:attrName>style.visibility</p:attrName>
                                        </p:attrNameLst>
                                      </p:cBhvr>
                                      <p:to>
                                        <p:strVal val="visible"/>
                                      </p:to>
                                    </p:set>
                                    <p:animEffect transition="in" filter="wipe(up)">
                                      <p:cBhvr>
                                        <p:cTn id="49" dur="500"/>
                                        <p:tgtEl>
                                          <p:spTgt spid="130058"/>
                                        </p:tgtEl>
                                      </p:cBhvr>
                                    </p:animEffect>
                                  </p:childTnLst>
                                </p:cTn>
                              </p:par>
                            </p:childTnLst>
                          </p:cTn>
                        </p:par>
                        <p:par>
                          <p:cTn id="50" fill="hold" nodeType="afterGroup">
                            <p:stCondLst>
                              <p:cond delay="3000"/>
                            </p:stCondLst>
                            <p:childTnLst>
                              <p:par>
                                <p:cTn id="51" presetID="23" presetClass="entr" presetSubtype="16" fill="hold" grpId="0" nodeType="afterEffect">
                                  <p:stCondLst>
                                    <p:cond delay="0"/>
                                  </p:stCondLst>
                                  <p:childTnLst>
                                    <p:set>
                                      <p:cBhvr>
                                        <p:cTn id="52" dur="1" fill="hold">
                                          <p:stCondLst>
                                            <p:cond delay="0"/>
                                          </p:stCondLst>
                                        </p:cTn>
                                        <p:tgtEl>
                                          <p:spTgt spid="130064"/>
                                        </p:tgtEl>
                                        <p:attrNameLst>
                                          <p:attrName>style.visibility</p:attrName>
                                        </p:attrNameLst>
                                      </p:cBhvr>
                                      <p:to>
                                        <p:strVal val="visible"/>
                                      </p:to>
                                    </p:set>
                                    <p:anim calcmode="lin" valueType="num">
                                      <p:cBhvr>
                                        <p:cTn id="53" dur="500" fill="hold"/>
                                        <p:tgtEl>
                                          <p:spTgt spid="130064"/>
                                        </p:tgtEl>
                                        <p:attrNameLst>
                                          <p:attrName>ppt_w</p:attrName>
                                        </p:attrNameLst>
                                      </p:cBhvr>
                                      <p:tavLst>
                                        <p:tav tm="0">
                                          <p:val>
                                            <p:fltVal val="0"/>
                                          </p:val>
                                        </p:tav>
                                        <p:tav tm="100000">
                                          <p:val>
                                            <p:strVal val="#ppt_w"/>
                                          </p:val>
                                        </p:tav>
                                      </p:tavLst>
                                    </p:anim>
                                    <p:anim calcmode="lin" valueType="num">
                                      <p:cBhvr>
                                        <p:cTn id="54" dur="500" fill="hold"/>
                                        <p:tgtEl>
                                          <p:spTgt spid="130064"/>
                                        </p:tgtEl>
                                        <p:attrNameLst>
                                          <p:attrName>ppt_h</p:attrName>
                                        </p:attrNameLst>
                                      </p:cBhvr>
                                      <p:tavLst>
                                        <p:tav tm="0">
                                          <p:val>
                                            <p:fltVal val="0"/>
                                          </p:val>
                                        </p:tav>
                                        <p:tav tm="100000">
                                          <p:val>
                                            <p:strVal val="#ppt_h"/>
                                          </p:val>
                                        </p:tav>
                                      </p:tavLst>
                                    </p:anim>
                                  </p:childTnLst>
                                </p:cTn>
                              </p:par>
                            </p:childTnLst>
                          </p:cTn>
                        </p:par>
                        <p:par>
                          <p:cTn id="55" fill="hold">
                            <p:stCondLst>
                              <p:cond delay="3500"/>
                            </p:stCondLst>
                            <p:childTnLst>
                              <p:par>
                                <p:cTn id="56" presetID="23" presetClass="entr" presetSubtype="16" fill="hold" grpId="0" nodeType="after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60" restart="whenNotActive" fill="hold" evtFilter="cancelBubble" nodeType="interactiveSeq">
                <p:stCondLst>
                  <p:cond evt="onClick" delay="0">
                    <p:tgtEl>
                      <p:spTgt spid="130059"/>
                    </p:tgtEl>
                  </p:cond>
                </p:stCondLst>
                <p:endSync evt="end" delay="0">
                  <p:rtn val="all"/>
                </p:endSync>
                <p:childTnLst>
                  <p:par>
                    <p:cTn id="61" fill="hold" nodeType="clickPar">
                      <p:stCondLst>
                        <p:cond delay="0"/>
                      </p:stCondLst>
                      <p:childTnLst>
                        <p:par>
                          <p:cTn id="62" fill="hold" nodeType="withGroup">
                            <p:stCondLst>
                              <p:cond delay="0"/>
                            </p:stCondLst>
                            <p:childTnLst>
                              <p:par>
                                <p:cTn id="63" presetID="1" presetClass="exit" presetSubtype="0" fill="hold" grpId="3" nodeType="withEffect">
                                  <p:stCondLst>
                                    <p:cond delay="0"/>
                                  </p:stCondLst>
                                  <p:childTnLst>
                                    <p:set>
                                      <p:cBhvr>
                                        <p:cTn id="64" dur="1" fill="hold">
                                          <p:stCondLst>
                                            <p:cond delay="0"/>
                                          </p:stCondLst>
                                        </p:cTn>
                                        <p:tgtEl>
                                          <p:spTgt spid="130062"/>
                                        </p:tgtEl>
                                        <p:attrNameLst>
                                          <p:attrName>style.visibility</p:attrName>
                                        </p:attrNameLst>
                                      </p:cBhvr>
                                      <p:to>
                                        <p:strVal val="hidden"/>
                                      </p:to>
                                    </p:set>
                                  </p:childTnLst>
                                </p:cTn>
                              </p:par>
                              <p:par>
                                <p:cTn id="65" presetID="1" presetClass="exit" presetSubtype="0" fill="hold" grpId="3" nodeType="withEffect">
                                  <p:stCondLst>
                                    <p:cond delay="0"/>
                                  </p:stCondLst>
                                  <p:childTnLst>
                                    <p:set>
                                      <p:cBhvr>
                                        <p:cTn id="66" dur="1" fill="hold">
                                          <p:stCondLst>
                                            <p:cond delay="0"/>
                                          </p:stCondLst>
                                        </p:cTn>
                                        <p:tgtEl>
                                          <p:spTgt spid="130063"/>
                                        </p:tgtEl>
                                        <p:attrNameLst>
                                          <p:attrName>style.visibility</p:attrName>
                                        </p:attrNameLst>
                                      </p:cBhvr>
                                      <p:to>
                                        <p:strVal val="hidden"/>
                                      </p:to>
                                    </p:set>
                                  </p:childTnLst>
                                </p:cTn>
                              </p:par>
                              <p:par>
                                <p:cTn id="67" presetID="23" presetClass="entr" presetSubtype="16" fill="hold" grpId="0" nodeType="withEffect">
                                  <p:stCondLst>
                                    <p:cond delay="0"/>
                                  </p:stCondLst>
                                  <p:childTnLst>
                                    <p:set>
                                      <p:cBhvr>
                                        <p:cTn id="68" dur="1" fill="hold">
                                          <p:stCondLst>
                                            <p:cond delay="0"/>
                                          </p:stCondLst>
                                        </p:cTn>
                                        <p:tgtEl>
                                          <p:spTgt spid="130065"/>
                                        </p:tgtEl>
                                        <p:attrNameLst>
                                          <p:attrName>style.visibility</p:attrName>
                                        </p:attrNameLst>
                                      </p:cBhvr>
                                      <p:to>
                                        <p:strVal val="visible"/>
                                      </p:to>
                                    </p:set>
                                    <p:anim calcmode="lin" valueType="num">
                                      <p:cBhvr>
                                        <p:cTn id="69" dur="500" fill="hold"/>
                                        <p:tgtEl>
                                          <p:spTgt spid="130065"/>
                                        </p:tgtEl>
                                        <p:attrNameLst>
                                          <p:attrName>ppt_w</p:attrName>
                                        </p:attrNameLst>
                                      </p:cBhvr>
                                      <p:tavLst>
                                        <p:tav tm="0">
                                          <p:val>
                                            <p:fltVal val="0"/>
                                          </p:val>
                                        </p:tav>
                                        <p:tav tm="100000">
                                          <p:val>
                                            <p:strVal val="#ppt_w"/>
                                          </p:val>
                                        </p:tav>
                                      </p:tavLst>
                                    </p:anim>
                                    <p:anim calcmode="lin" valueType="num">
                                      <p:cBhvr>
                                        <p:cTn id="70" dur="500" fill="hold"/>
                                        <p:tgtEl>
                                          <p:spTgt spid="130065"/>
                                        </p:tgtEl>
                                        <p:attrNameLst>
                                          <p:attrName>ppt_h</p:attrName>
                                        </p:attrNameLst>
                                      </p:cBhvr>
                                      <p:tavLst>
                                        <p:tav tm="0">
                                          <p:val>
                                            <p:fltVal val="0"/>
                                          </p:val>
                                        </p:tav>
                                        <p:tav tm="100000">
                                          <p:val>
                                            <p:strVal val="#ppt_h"/>
                                          </p:val>
                                        </p:tav>
                                      </p:tavLst>
                                    </p:anim>
                                  </p:childTnLst>
                                </p:cTn>
                              </p:par>
                              <p:par>
                                <p:cTn id="71" presetID="1" presetClass="exit" presetSubtype="0" fill="hold" grpId="1" nodeType="withEffect">
                                  <p:stCondLst>
                                    <p:cond delay="0"/>
                                  </p:stCondLst>
                                  <p:childTnLst>
                                    <p:set>
                                      <p:cBhvr>
                                        <p:cTn id="72" dur="1" fill="hold">
                                          <p:stCondLst>
                                            <p:cond delay="0"/>
                                          </p:stCondLst>
                                        </p:cTn>
                                        <p:tgtEl>
                                          <p:spTgt spid="130064"/>
                                        </p:tgtEl>
                                        <p:attrNameLst>
                                          <p:attrName>style.visibility</p:attrName>
                                        </p:attrNameLst>
                                      </p:cBhvr>
                                      <p:to>
                                        <p:strVal val="hidden"/>
                                      </p:to>
                                    </p:set>
                                  </p:childTnLst>
                                </p:cTn>
                              </p:par>
                            </p:childTnLst>
                          </p:cTn>
                        </p:par>
                        <p:par>
                          <p:cTn id="73" fill="hold" nodeType="afterGroup">
                            <p:stCondLst>
                              <p:cond delay="500"/>
                            </p:stCondLst>
                            <p:childTnLst>
                              <p:par>
                                <p:cTn id="74" presetID="10" presetClass="exit" presetSubtype="0" fill="hold" grpId="1" nodeType="afterEffect">
                                  <p:stCondLst>
                                    <p:cond delay="500"/>
                                  </p:stCondLst>
                                  <p:childTnLst>
                                    <p:animEffect transition="out" filter="fade">
                                      <p:cBhvr>
                                        <p:cTn id="75" dur="2000"/>
                                        <p:tgtEl>
                                          <p:spTgt spid="130065"/>
                                        </p:tgtEl>
                                      </p:cBhvr>
                                    </p:animEffect>
                                    <p:set>
                                      <p:cBhvr>
                                        <p:cTn id="76" dur="1" fill="hold">
                                          <p:stCondLst>
                                            <p:cond delay="1999"/>
                                          </p:stCondLst>
                                        </p:cTn>
                                        <p:tgtEl>
                                          <p:spTgt spid="130065"/>
                                        </p:tgtEl>
                                        <p:attrNameLst>
                                          <p:attrName>style.visibility</p:attrName>
                                        </p:attrNameLst>
                                      </p:cBhvr>
                                      <p:to>
                                        <p:strVal val="hidden"/>
                                      </p:to>
                                    </p:set>
                                  </p:childTnLst>
                                </p:cTn>
                              </p:par>
                            </p:childTnLst>
                          </p:cTn>
                        </p:par>
                        <p:par>
                          <p:cTn id="77" fill="hold" nodeType="afterGroup">
                            <p:stCondLst>
                              <p:cond delay="3000"/>
                            </p:stCondLst>
                            <p:childTnLst>
                              <p:par>
                                <p:cTn id="78" presetID="42" presetClass="entr" presetSubtype="0" fill="hold" grpId="0" nodeType="afterEffect">
                                  <p:stCondLst>
                                    <p:cond delay="0"/>
                                  </p:stCondLst>
                                  <p:childTnLst>
                                    <p:set>
                                      <p:cBhvr>
                                        <p:cTn id="79" dur="1" fill="hold">
                                          <p:stCondLst>
                                            <p:cond delay="0"/>
                                          </p:stCondLst>
                                        </p:cTn>
                                        <p:tgtEl>
                                          <p:spTgt spid="130062"/>
                                        </p:tgtEl>
                                        <p:attrNameLst>
                                          <p:attrName>style.visibility</p:attrName>
                                        </p:attrNameLst>
                                      </p:cBhvr>
                                      <p:to>
                                        <p:strVal val="visible"/>
                                      </p:to>
                                    </p:set>
                                    <p:animEffect transition="in" filter="fade">
                                      <p:cBhvr>
                                        <p:cTn id="80" dur="1000"/>
                                        <p:tgtEl>
                                          <p:spTgt spid="130062"/>
                                        </p:tgtEl>
                                      </p:cBhvr>
                                    </p:animEffect>
                                    <p:anim calcmode="lin" valueType="num">
                                      <p:cBhvr>
                                        <p:cTn id="81" dur="1000" fill="hold"/>
                                        <p:tgtEl>
                                          <p:spTgt spid="130062"/>
                                        </p:tgtEl>
                                        <p:attrNameLst>
                                          <p:attrName>ppt_x</p:attrName>
                                        </p:attrNameLst>
                                      </p:cBhvr>
                                      <p:tavLst>
                                        <p:tav tm="0">
                                          <p:val>
                                            <p:strVal val="#ppt_x"/>
                                          </p:val>
                                        </p:tav>
                                        <p:tav tm="100000">
                                          <p:val>
                                            <p:strVal val="#ppt_x"/>
                                          </p:val>
                                        </p:tav>
                                      </p:tavLst>
                                    </p:anim>
                                    <p:anim calcmode="lin" valueType="num">
                                      <p:cBhvr>
                                        <p:cTn id="82" dur="1000" fill="hold"/>
                                        <p:tgtEl>
                                          <p:spTgt spid="130062"/>
                                        </p:tgtEl>
                                        <p:attrNameLst>
                                          <p:attrName>ppt_y</p:attrName>
                                        </p:attrNameLst>
                                      </p:cBhvr>
                                      <p:tavLst>
                                        <p:tav tm="0">
                                          <p:val>
                                            <p:strVal val="#ppt_y+.1"/>
                                          </p:val>
                                        </p:tav>
                                        <p:tav tm="100000">
                                          <p:val>
                                            <p:strVal val="#ppt_y"/>
                                          </p:val>
                                        </p:tav>
                                      </p:tavLst>
                                    </p:anim>
                                  </p:childTnLst>
                                </p:cTn>
                              </p:par>
                            </p:childTnLst>
                          </p:cTn>
                        </p:par>
                        <p:par>
                          <p:cTn id="83" fill="hold" nodeType="afterGroup">
                            <p:stCondLst>
                              <p:cond delay="4000"/>
                            </p:stCondLst>
                            <p:childTnLst>
                              <p:par>
                                <p:cTn id="84" presetID="42" presetClass="entr" presetSubtype="0" fill="hold" grpId="0" nodeType="afterEffect">
                                  <p:stCondLst>
                                    <p:cond delay="0"/>
                                  </p:stCondLst>
                                  <p:childTnLst>
                                    <p:set>
                                      <p:cBhvr>
                                        <p:cTn id="85" dur="1" fill="hold">
                                          <p:stCondLst>
                                            <p:cond delay="0"/>
                                          </p:stCondLst>
                                        </p:cTn>
                                        <p:tgtEl>
                                          <p:spTgt spid="130063"/>
                                        </p:tgtEl>
                                        <p:attrNameLst>
                                          <p:attrName>style.visibility</p:attrName>
                                        </p:attrNameLst>
                                      </p:cBhvr>
                                      <p:to>
                                        <p:strVal val="visible"/>
                                      </p:to>
                                    </p:set>
                                    <p:animEffect transition="in" filter="fade">
                                      <p:cBhvr>
                                        <p:cTn id="86" dur="1000"/>
                                        <p:tgtEl>
                                          <p:spTgt spid="130063"/>
                                        </p:tgtEl>
                                      </p:cBhvr>
                                    </p:animEffect>
                                    <p:anim calcmode="lin" valueType="num">
                                      <p:cBhvr>
                                        <p:cTn id="87" dur="1000" fill="hold"/>
                                        <p:tgtEl>
                                          <p:spTgt spid="130063"/>
                                        </p:tgtEl>
                                        <p:attrNameLst>
                                          <p:attrName>ppt_x</p:attrName>
                                        </p:attrNameLst>
                                      </p:cBhvr>
                                      <p:tavLst>
                                        <p:tav tm="0">
                                          <p:val>
                                            <p:strVal val="#ppt_x"/>
                                          </p:val>
                                        </p:tav>
                                        <p:tav tm="100000">
                                          <p:val>
                                            <p:strVal val="#ppt_x"/>
                                          </p:val>
                                        </p:tav>
                                      </p:tavLst>
                                    </p:anim>
                                    <p:anim calcmode="lin" valueType="num">
                                      <p:cBhvr>
                                        <p:cTn id="88" dur="1000" fill="hold"/>
                                        <p:tgtEl>
                                          <p:spTgt spid="130063"/>
                                        </p:tgtEl>
                                        <p:attrNameLst>
                                          <p:attrName>ppt_y</p:attrName>
                                        </p:attrNameLst>
                                      </p:cBhvr>
                                      <p:tavLst>
                                        <p:tav tm="0">
                                          <p:val>
                                            <p:strVal val="#ppt_y+.1"/>
                                          </p:val>
                                        </p:tav>
                                        <p:tav tm="100000">
                                          <p:val>
                                            <p:strVal val="#ppt_y"/>
                                          </p:val>
                                        </p:tav>
                                      </p:tavLst>
                                    </p:anim>
                                  </p:childTnLst>
                                </p:cTn>
                              </p:par>
                              <p:par>
                                <p:cTn id="89" presetID="10" presetClass="exit" presetSubtype="0" fill="hold" grpId="1" nodeType="withEffect">
                                  <p:stCondLst>
                                    <p:cond delay="0"/>
                                  </p:stCondLst>
                                  <p:childTnLst>
                                    <p:animEffect transition="out" filter="fade">
                                      <p:cBhvr>
                                        <p:cTn id="90" dur="2000"/>
                                        <p:tgtEl>
                                          <p:spTgt spid="130053"/>
                                        </p:tgtEl>
                                      </p:cBhvr>
                                    </p:animEffect>
                                    <p:set>
                                      <p:cBhvr>
                                        <p:cTn id="91" dur="1" fill="hold">
                                          <p:stCondLst>
                                            <p:cond delay="1999"/>
                                          </p:stCondLst>
                                        </p:cTn>
                                        <p:tgtEl>
                                          <p:spTgt spid="130053"/>
                                        </p:tgtEl>
                                        <p:attrNameLst>
                                          <p:attrName>style.visibility</p:attrName>
                                        </p:attrNameLst>
                                      </p:cBhvr>
                                      <p:to>
                                        <p:strVal val="hidden"/>
                                      </p:to>
                                    </p:set>
                                  </p:childTnLst>
                                </p:cTn>
                              </p:par>
                            </p:childTnLst>
                          </p:cTn>
                        </p:par>
                      </p:childTnLst>
                    </p:cTn>
                  </p:par>
                </p:childTnLst>
              </p:cTn>
              <p:nextCondLst>
                <p:cond evt="onClick" delay="0">
                  <p:tgtEl>
                    <p:spTgt spid="130059"/>
                  </p:tgtEl>
                </p:cond>
              </p:nextCondLst>
            </p:seq>
            <p:seq concurrent="1" nextAc="seek">
              <p:cTn id="92" restart="whenNotActive" fill="hold" evtFilter="cancelBubble" nodeType="interactiveSeq">
                <p:stCondLst>
                  <p:cond evt="onClick" delay="0">
                    <p:tgtEl>
                      <p:spTgt spid="130060"/>
                    </p:tgtEl>
                  </p:cond>
                </p:stCondLst>
                <p:endSync evt="end" delay="0">
                  <p:rtn val="all"/>
                </p:endSync>
                <p:childTnLst>
                  <p:par>
                    <p:cTn id="93" fill="hold" nodeType="clickPar">
                      <p:stCondLst>
                        <p:cond delay="0"/>
                      </p:stCondLst>
                      <p:childTnLst>
                        <p:par>
                          <p:cTn id="94" fill="hold" nodeType="withGroup">
                            <p:stCondLst>
                              <p:cond delay="0"/>
                            </p:stCondLst>
                            <p:childTnLst>
                              <p:par>
                                <p:cTn id="95" presetID="1" presetClass="exit" presetSubtype="0" fill="hold" grpId="4" nodeType="withEffect">
                                  <p:stCondLst>
                                    <p:cond delay="0"/>
                                  </p:stCondLst>
                                  <p:childTnLst>
                                    <p:set>
                                      <p:cBhvr>
                                        <p:cTn id="96" dur="1" fill="hold">
                                          <p:stCondLst>
                                            <p:cond delay="0"/>
                                          </p:stCondLst>
                                        </p:cTn>
                                        <p:tgtEl>
                                          <p:spTgt spid="130062"/>
                                        </p:tgtEl>
                                        <p:attrNameLst>
                                          <p:attrName>style.visibility</p:attrName>
                                        </p:attrNameLst>
                                      </p:cBhvr>
                                      <p:to>
                                        <p:strVal val="hidden"/>
                                      </p:to>
                                    </p:set>
                                  </p:childTnLst>
                                </p:cTn>
                              </p:par>
                              <p:par>
                                <p:cTn id="97" presetID="1" presetClass="exit" presetSubtype="0" fill="hold" grpId="4" nodeType="withEffect">
                                  <p:stCondLst>
                                    <p:cond delay="0"/>
                                  </p:stCondLst>
                                  <p:childTnLst>
                                    <p:set>
                                      <p:cBhvr>
                                        <p:cTn id="98" dur="1" fill="hold">
                                          <p:stCondLst>
                                            <p:cond delay="0"/>
                                          </p:stCondLst>
                                        </p:cTn>
                                        <p:tgtEl>
                                          <p:spTgt spid="130063"/>
                                        </p:tgtEl>
                                        <p:attrNameLst>
                                          <p:attrName>style.visibility</p:attrName>
                                        </p:attrNameLst>
                                      </p:cBhvr>
                                      <p:to>
                                        <p:strVal val="hidden"/>
                                      </p:to>
                                    </p:set>
                                  </p:childTnLst>
                                </p:cTn>
                              </p:par>
                              <p:par>
                                <p:cTn id="99" presetID="23" presetClass="entr" presetSubtype="16" fill="hold" grpId="2" nodeType="withEffect">
                                  <p:stCondLst>
                                    <p:cond delay="0"/>
                                  </p:stCondLst>
                                  <p:childTnLst>
                                    <p:set>
                                      <p:cBhvr>
                                        <p:cTn id="100" dur="1" fill="hold">
                                          <p:stCondLst>
                                            <p:cond delay="0"/>
                                          </p:stCondLst>
                                        </p:cTn>
                                        <p:tgtEl>
                                          <p:spTgt spid="130065"/>
                                        </p:tgtEl>
                                        <p:attrNameLst>
                                          <p:attrName>style.visibility</p:attrName>
                                        </p:attrNameLst>
                                      </p:cBhvr>
                                      <p:to>
                                        <p:strVal val="visible"/>
                                      </p:to>
                                    </p:set>
                                    <p:anim calcmode="lin" valueType="num">
                                      <p:cBhvr>
                                        <p:cTn id="101" dur="500" fill="hold"/>
                                        <p:tgtEl>
                                          <p:spTgt spid="130065"/>
                                        </p:tgtEl>
                                        <p:attrNameLst>
                                          <p:attrName>ppt_w</p:attrName>
                                        </p:attrNameLst>
                                      </p:cBhvr>
                                      <p:tavLst>
                                        <p:tav tm="0">
                                          <p:val>
                                            <p:fltVal val="0"/>
                                          </p:val>
                                        </p:tav>
                                        <p:tav tm="100000">
                                          <p:val>
                                            <p:strVal val="#ppt_w"/>
                                          </p:val>
                                        </p:tav>
                                      </p:tavLst>
                                    </p:anim>
                                    <p:anim calcmode="lin" valueType="num">
                                      <p:cBhvr>
                                        <p:cTn id="102" dur="500" fill="hold"/>
                                        <p:tgtEl>
                                          <p:spTgt spid="130065"/>
                                        </p:tgtEl>
                                        <p:attrNameLst>
                                          <p:attrName>ppt_h</p:attrName>
                                        </p:attrNameLst>
                                      </p:cBhvr>
                                      <p:tavLst>
                                        <p:tav tm="0">
                                          <p:val>
                                            <p:fltVal val="0"/>
                                          </p:val>
                                        </p:tav>
                                        <p:tav tm="100000">
                                          <p:val>
                                            <p:strVal val="#ppt_h"/>
                                          </p:val>
                                        </p:tav>
                                      </p:tavLst>
                                    </p:anim>
                                  </p:childTnLst>
                                </p:cTn>
                              </p:par>
                              <p:par>
                                <p:cTn id="103" presetID="1" presetClass="exit" presetSubtype="0" fill="hold" grpId="2" nodeType="withEffect">
                                  <p:stCondLst>
                                    <p:cond delay="0"/>
                                  </p:stCondLst>
                                  <p:childTnLst>
                                    <p:set>
                                      <p:cBhvr>
                                        <p:cTn id="104" dur="1" fill="hold">
                                          <p:stCondLst>
                                            <p:cond delay="0"/>
                                          </p:stCondLst>
                                        </p:cTn>
                                        <p:tgtEl>
                                          <p:spTgt spid="130064"/>
                                        </p:tgtEl>
                                        <p:attrNameLst>
                                          <p:attrName>style.visibility</p:attrName>
                                        </p:attrNameLst>
                                      </p:cBhvr>
                                      <p:to>
                                        <p:strVal val="hidden"/>
                                      </p:to>
                                    </p:set>
                                  </p:childTnLst>
                                </p:cTn>
                              </p:par>
                            </p:childTnLst>
                          </p:cTn>
                        </p:par>
                        <p:par>
                          <p:cTn id="105" fill="hold" nodeType="afterGroup">
                            <p:stCondLst>
                              <p:cond delay="500"/>
                            </p:stCondLst>
                            <p:childTnLst>
                              <p:par>
                                <p:cTn id="106" presetID="10" presetClass="exit" presetSubtype="0" fill="hold" grpId="3" nodeType="afterEffect">
                                  <p:stCondLst>
                                    <p:cond delay="500"/>
                                  </p:stCondLst>
                                  <p:childTnLst>
                                    <p:animEffect transition="out" filter="fade">
                                      <p:cBhvr>
                                        <p:cTn id="107" dur="2000"/>
                                        <p:tgtEl>
                                          <p:spTgt spid="130065"/>
                                        </p:tgtEl>
                                      </p:cBhvr>
                                    </p:animEffect>
                                    <p:set>
                                      <p:cBhvr>
                                        <p:cTn id="108" dur="1" fill="hold">
                                          <p:stCondLst>
                                            <p:cond delay="1999"/>
                                          </p:stCondLst>
                                        </p:cTn>
                                        <p:tgtEl>
                                          <p:spTgt spid="130065"/>
                                        </p:tgtEl>
                                        <p:attrNameLst>
                                          <p:attrName>style.visibility</p:attrName>
                                        </p:attrNameLst>
                                      </p:cBhvr>
                                      <p:to>
                                        <p:strVal val="hidden"/>
                                      </p:to>
                                    </p:set>
                                  </p:childTnLst>
                                </p:cTn>
                              </p:par>
                            </p:childTnLst>
                          </p:cTn>
                        </p:par>
                        <p:par>
                          <p:cTn id="109" fill="hold" nodeType="afterGroup">
                            <p:stCondLst>
                              <p:cond delay="3000"/>
                            </p:stCondLst>
                            <p:childTnLst>
                              <p:par>
                                <p:cTn id="110" presetID="42" presetClass="entr" presetSubtype="0" fill="hold" grpId="1" nodeType="afterEffect">
                                  <p:stCondLst>
                                    <p:cond delay="0"/>
                                  </p:stCondLst>
                                  <p:childTnLst>
                                    <p:set>
                                      <p:cBhvr>
                                        <p:cTn id="111" dur="1" fill="hold">
                                          <p:stCondLst>
                                            <p:cond delay="0"/>
                                          </p:stCondLst>
                                        </p:cTn>
                                        <p:tgtEl>
                                          <p:spTgt spid="130062"/>
                                        </p:tgtEl>
                                        <p:attrNameLst>
                                          <p:attrName>style.visibility</p:attrName>
                                        </p:attrNameLst>
                                      </p:cBhvr>
                                      <p:to>
                                        <p:strVal val="visible"/>
                                      </p:to>
                                    </p:set>
                                    <p:animEffect transition="in" filter="fade">
                                      <p:cBhvr>
                                        <p:cTn id="112" dur="1000"/>
                                        <p:tgtEl>
                                          <p:spTgt spid="130062"/>
                                        </p:tgtEl>
                                      </p:cBhvr>
                                    </p:animEffect>
                                    <p:anim calcmode="lin" valueType="num">
                                      <p:cBhvr>
                                        <p:cTn id="113" dur="1000" fill="hold"/>
                                        <p:tgtEl>
                                          <p:spTgt spid="130062"/>
                                        </p:tgtEl>
                                        <p:attrNameLst>
                                          <p:attrName>ppt_x</p:attrName>
                                        </p:attrNameLst>
                                      </p:cBhvr>
                                      <p:tavLst>
                                        <p:tav tm="0">
                                          <p:val>
                                            <p:strVal val="#ppt_x"/>
                                          </p:val>
                                        </p:tav>
                                        <p:tav tm="100000">
                                          <p:val>
                                            <p:strVal val="#ppt_x"/>
                                          </p:val>
                                        </p:tav>
                                      </p:tavLst>
                                    </p:anim>
                                    <p:anim calcmode="lin" valueType="num">
                                      <p:cBhvr>
                                        <p:cTn id="114" dur="1000" fill="hold"/>
                                        <p:tgtEl>
                                          <p:spTgt spid="130062"/>
                                        </p:tgtEl>
                                        <p:attrNameLst>
                                          <p:attrName>ppt_y</p:attrName>
                                        </p:attrNameLst>
                                      </p:cBhvr>
                                      <p:tavLst>
                                        <p:tav tm="0">
                                          <p:val>
                                            <p:strVal val="#ppt_y+.1"/>
                                          </p:val>
                                        </p:tav>
                                        <p:tav tm="100000">
                                          <p:val>
                                            <p:strVal val="#ppt_y"/>
                                          </p:val>
                                        </p:tav>
                                      </p:tavLst>
                                    </p:anim>
                                  </p:childTnLst>
                                </p:cTn>
                              </p:par>
                            </p:childTnLst>
                          </p:cTn>
                        </p:par>
                        <p:par>
                          <p:cTn id="115" fill="hold" nodeType="afterGroup">
                            <p:stCondLst>
                              <p:cond delay="4000"/>
                            </p:stCondLst>
                            <p:childTnLst>
                              <p:par>
                                <p:cTn id="116" presetID="42" presetClass="entr" presetSubtype="0" fill="hold" grpId="1" nodeType="afterEffect">
                                  <p:stCondLst>
                                    <p:cond delay="0"/>
                                  </p:stCondLst>
                                  <p:childTnLst>
                                    <p:set>
                                      <p:cBhvr>
                                        <p:cTn id="117" dur="1" fill="hold">
                                          <p:stCondLst>
                                            <p:cond delay="0"/>
                                          </p:stCondLst>
                                        </p:cTn>
                                        <p:tgtEl>
                                          <p:spTgt spid="130063"/>
                                        </p:tgtEl>
                                        <p:attrNameLst>
                                          <p:attrName>style.visibility</p:attrName>
                                        </p:attrNameLst>
                                      </p:cBhvr>
                                      <p:to>
                                        <p:strVal val="visible"/>
                                      </p:to>
                                    </p:set>
                                    <p:animEffect transition="in" filter="fade">
                                      <p:cBhvr>
                                        <p:cTn id="118" dur="1000"/>
                                        <p:tgtEl>
                                          <p:spTgt spid="130063"/>
                                        </p:tgtEl>
                                      </p:cBhvr>
                                    </p:animEffect>
                                    <p:anim calcmode="lin" valueType="num">
                                      <p:cBhvr>
                                        <p:cTn id="119" dur="1000" fill="hold"/>
                                        <p:tgtEl>
                                          <p:spTgt spid="130063"/>
                                        </p:tgtEl>
                                        <p:attrNameLst>
                                          <p:attrName>ppt_x</p:attrName>
                                        </p:attrNameLst>
                                      </p:cBhvr>
                                      <p:tavLst>
                                        <p:tav tm="0">
                                          <p:val>
                                            <p:strVal val="#ppt_x"/>
                                          </p:val>
                                        </p:tav>
                                        <p:tav tm="100000">
                                          <p:val>
                                            <p:strVal val="#ppt_x"/>
                                          </p:val>
                                        </p:tav>
                                      </p:tavLst>
                                    </p:anim>
                                    <p:anim calcmode="lin" valueType="num">
                                      <p:cBhvr>
                                        <p:cTn id="120" dur="1000" fill="hold"/>
                                        <p:tgtEl>
                                          <p:spTgt spid="130063"/>
                                        </p:tgtEl>
                                        <p:attrNameLst>
                                          <p:attrName>ppt_y</p:attrName>
                                        </p:attrNameLst>
                                      </p:cBhvr>
                                      <p:tavLst>
                                        <p:tav tm="0">
                                          <p:val>
                                            <p:strVal val="#ppt_y+.1"/>
                                          </p:val>
                                        </p:tav>
                                        <p:tav tm="100000">
                                          <p:val>
                                            <p:strVal val="#ppt_y"/>
                                          </p:val>
                                        </p:tav>
                                      </p:tavLst>
                                    </p:anim>
                                  </p:childTnLst>
                                </p:cTn>
                              </p:par>
                              <p:par>
                                <p:cTn id="121" presetID="10" presetClass="exit" presetSubtype="0" fill="hold" grpId="2" nodeType="withEffect">
                                  <p:stCondLst>
                                    <p:cond delay="0"/>
                                  </p:stCondLst>
                                  <p:childTnLst>
                                    <p:animEffect transition="out" filter="fade">
                                      <p:cBhvr>
                                        <p:cTn id="122" dur="2000"/>
                                        <p:tgtEl>
                                          <p:spTgt spid="130053"/>
                                        </p:tgtEl>
                                      </p:cBhvr>
                                    </p:animEffect>
                                    <p:set>
                                      <p:cBhvr>
                                        <p:cTn id="123" dur="1" fill="hold">
                                          <p:stCondLst>
                                            <p:cond delay="1999"/>
                                          </p:stCondLst>
                                        </p:cTn>
                                        <p:tgtEl>
                                          <p:spTgt spid="130053"/>
                                        </p:tgtEl>
                                        <p:attrNameLst>
                                          <p:attrName>style.visibility</p:attrName>
                                        </p:attrNameLst>
                                      </p:cBhvr>
                                      <p:to>
                                        <p:strVal val="hidden"/>
                                      </p:to>
                                    </p:set>
                                  </p:childTnLst>
                                </p:cTn>
                              </p:par>
                            </p:childTnLst>
                          </p:cTn>
                        </p:par>
                      </p:childTnLst>
                    </p:cTn>
                  </p:par>
                </p:childTnLst>
              </p:cTn>
              <p:nextCondLst>
                <p:cond evt="onClick" delay="0">
                  <p:tgtEl>
                    <p:spTgt spid="130060"/>
                  </p:tgtEl>
                </p:cond>
              </p:nextCondLst>
            </p:seq>
            <p:seq concurrent="1" nextAc="seek">
              <p:cTn id="124" restart="whenNotActive" fill="hold" evtFilter="cancelBubble" nodeType="interactiveSeq">
                <p:stCondLst>
                  <p:cond evt="onClick" delay="0">
                    <p:tgtEl>
                      <p:spTgt spid="130061"/>
                    </p:tgtEl>
                  </p:cond>
                </p:stCondLst>
                <p:endSync evt="end" delay="0">
                  <p:rtn val="all"/>
                </p:endSync>
                <p:childTnLst>
                  <p:par>
                    <p:cTn id="125" fill="hold" nodeType="clickPar">
                      <p:stCondLst>
                        <p:cond delay="0"/>
                      </p:stCondLst>
                      <p:childTnLst>
                        <p:par>
                          <p:cTn id="126" fill="hold" nodeType="withGroup">
                            <p:stCondLst>
                              <p:cond delay="0"/>
                            </p:stCondLst>
                            <p:childTnLst>
                              <p:par>
                                <p:cTn id="127" presetID="1" presetClass="exit" presetSubtype="0" fill="hold" grpId="5" nodeType="withEffect">
                                  <p:stCondLst>
                                    <p:cond delay="0"/>
                                  </p:stCondLst>
                                  <p:childTnLst>
                                    <p:set>
                                      <p:cBhvr>
                                        <p:cTn id="128" dur="1" fill="hold">
                                          <p:stCondLst>
                                            <p:cond delay="0"/>
                                          </p:stCondLst>
                                        </p:cTn>
                                        <p:tgtEl>
                                          <p:spTgt spid="130062"/>
                                        </p:tgtEl>
                                        <p:attrNameLst>
                                          <p:attrName>style.visibility</p:attrName>
                                        </p:attrNameLst>
                                      </p:cBhvr>
                                      <p:to>
                                        <p:strVal val="hidden"/>
                                      </p:to>
                                    </p:set>
                                  </p:childTnLst>
                                </p:cTn>
                              </p:par>
                              <p:par>
                                <p:cTn id="129" presetID="1" presetClass="exit" presetSubtype="0" fill="hold" grpId="5" nodeType="withEffect">
                                  <p:stCondLst>
                                    <p:cond delay="0"/>
                                  </p:stCondLst>
                                  <p:childTnLst>
                                    <p:set>
                                      <p:cBhvr>
                                        <p:cTn id="130" dur="1" fill="hold">
                                          <p:stCondLst>
                                            <p:cond delay="0"/>
                                          </p:stCondLst>
                                        </p:cTn>
                                        <p:tgtEl>
                                          <p:spTgt spid="130063"/>
                                        </p:tgtEl>
                                        <p:attrNameLst>
                                          <p:attrName>style.visibility</p:attrName>
                                        </p:attrNameLst>
                                      </p:cBhvr>
                                      <p:to>
                                        <p:strVal val="hidden"/>
                                      </p:to>
                                    </p:set>
                                  </p:childTnLst>
                                </p:cTn>
                              </p:par>
                              <p:par>
                                <p:cTn id="131" presetID="1" presetClass="exit" presetSubtype="0" fill="hold" grpId="3" nodeType="withEffect">
                                  <p:stCondLst>
                                    <p:cond delay="0"/>
                                  </p:stCondLst>
                                  <p:childTnLst>
                                    <p:set>
                                      <p:cBhvr>
                                        <p:cTn id="132" dur="1" fill="hold">
                                          <p:stCondLst>
                                            <p:cond delay="0"/>
                                          </p:stCondLst>
                                        </p:cTn>
                                        <p:tgtEl>
                                          <p:spTgt spid="130064"/>
                                        </p:tgtEl>
                                        <p:attrNameLst>
                                          <p:attrName>style.visibility</p:attrName>
                                        </p:attrNameLst>
                                      </p:cBhvr>
                                      <p:to>
                                        <p:strVal val="hidden"/>
                                      </p:to>
                                    </p:set>
                                  </p:childTnLst>
                                </p:cTn>
                              </p:par>
                              <p:par>
                                <p:cTn id="133" presetID="23" presetClass="entr" presetSubtype="16" fill="hold" grpId="0" nodeType="withEffect">
                                  <p:stCondLst>
                                    <p:cond delay="0"/>
                                  </p:stCondLst>
                                  <p:childTnLst>
                                    <p:set>
                                      <p:cBhvr>
                                        <p:cTn id="134" dur="1" fill="hold">
                                          <p:stCondLst>
                                            <p:cond delay="0"/>
                                          </p:stCondLst>
                                        </p:cTn>
                                        <p:tgtEl>
                                          <p:spTgt spid="130066"/>
                                        </p:tgtEl>
                                        <p:attrNameLst>
                                          <p:attrName>style.visibility</p:attrName>
                                        </p:attrNameLst>
                                      </p:cBhvr>
                                      <p:to>
                                        <p:strVal val="visible"/>
                                      </p:to>
                                    </p:set>
                                    <p:anim calcmode="lin" valueType="num">
                                      <p:cBhvr>
                                        <p:cTn id="135" dur="500" fill="hold"/>
                                        <p:tgtEl>
                                          <p:spTgt spid="130066"/>
                                        </p:tgtEl>
                                        <p:attrNameLst>
                                          <p:attrName>ppt_w</p:attrName>
                                        </p:attrNameLst>
                                      </p:cBhvr>
                                      <p:tavLst>
                                        <p:tav tm="0">
                                          <p:val>
                                            <p:fltVal val="0"/>
                                          </p:val>
                                        </p:tav>
                                        <p:tav tm="100000">
                                          <p:val>
                                            <p:strVal val="#ppt_w"/>
                                          </p:val>
                                        </p:tav>
                                      </p:tavLst>
                                    </p:anim>
                                    <p:anim calcmode="lin" valueType="num">
                                      <p:cBhvr>
                                        <p:cTn id="136" dur="500" fill="hold"/>
                                        <p:tgtEl>
                                          <p:spTgt spid="130066"/>
                                        </p:tgtEl>
                                        <p:attrNameLst>
                                          <p:attrName>ppt_h</p:attrName>
                                        </p:attrNameLst>
                                      </p:cBhvr>
                                      <p:tavLst>
                                        <p:tav tm="0">
                                          <p:val>
                                            <p:fltVal val="0"/>
                                          </p:val>
                                        </p:tav>
                                        <p:tav tm="100000">
                                          <p:val>
                                            <p:strVal val="#ppt_h"/>
                                          </p:val>
                                        </p:tav>
                                      </p:tavLst>
                                    </p:anim>
                                  </p:childTnLst>
                                </p:cTn>
                              </p:par>
                            </p:childTnLst>
                          </p:cTn>
                        </p:par>
                        <p:par>
                          <p:cTn id="137" fill="hold" nodeType="afterGroup">
                            <p:stCondLst>
                              <p:cond delay="500"/>
                            </p:stCondLst>
                            <p:childTnLst>
                              <p:par>
                                <p:cTn id="138" presetID="10" presetClass="exit" presetSubtype="0" fill="hold" grpId="1" nodeType="afterEffect">
                                  <p:stCondLst>
                                    <p:cond delay="500"/>
                                  </p:stCondLst>
                                  <p:childTnLst>
                                    <p:animEffect transition="out" filter="fade">
                                      <p:cBhvr>
                                        <p:cTn id="139" dur="2000"/>
                                        <p:tgtEl>
                                          <p:spTgt spid="130066"/>
                                        </p:tgtEl>
                                      </p:cBhvr>
                                    </p:animEffect>
                                    <p:set>
                                      <p:cBhvr>
                                        <p:cTn id="140" dur="1" fill="hold">
                                          <p:stCondLst>
                                            <p:cond delay="1999"/>
                                          </p:stCondLst>
                                        </p:cTn>
                                        <p:tgtEl>
                                          <p:spTgt spid="130066"/>
                                        </p:tgtEl>
                                        <p:attrNameLst>
                                          <p:attrName>style.visibility</p:attrName>
                                        </p:attrNameLst>
                                      </p:cBhvr>
                                      <p:to>
                                        <p:strVal val="hidden"/>
                                      </p:to>
                                    </p:set>
                                  </p:childTnLst>
                                </p:cTn>
                              </p:par>
                            </p:childTnLst>
                          </p:cTn>
                        </p:par>
                        <p:par>
                          <p:cTn id="141" fill="hold" nodeType="afterGroup">
                            <p:stCondLst>
                              <p:cond delay="3000"/>
                            </p:stCondLst>
                            <p:childTnLst>
                              <p:par>
                                <p:cTn id="142" presetID="42" presetClass="entr" presetSubtype="0" fill="hold" grpId="2" nodeType="afterEffect">
                                  <p:stCondLst>
                                    <p:cond delay="0"/>
                                  </p:stCondLst>
                                  <p:childTnLst>
                                    <p:set>
                                      <p:cBhvr>
                                        <p:cTn id="143" dur="1" fill="hold">
                                          <p:stCondLst>
                                            <p:cond delay="0"/>
                                          </p:stCondLst>
                                        </p:cTn>
                                        <p:tgtEl>
                                          <p:spTgt spid="130062"/>
                                        </p:tgtEl>
                                        <p:attrNameLst>
                                          <p:attrName>style.visibility</p:attrName>
                                        </p:attrNameLst>
                                      </p:cBhvr>
                                      <p:to>
                                        <p:strVal val="visible"/>
                                      </p:to>
                                    </p:set>
                                    <p:animEffect transition="in" filter="fade">
                                      <p:cBhvr>
                                        <p:cTn id="144" dur="1000"/>
                                        <p:tgtEl>
                                          <p:spTgt spid="130062"/>
                                        </p:tgtEl>
                                      </p:cBhvr>
                                    </p:animEffect>
                                    <p:anim calcmode="lin" valueType="num">
                                      <p:cBhvr>
                                        <p:cTn id="145" dur="1000" fill="hold"/>
                                        <p:tgtEl>
                                          <p:spTgt spid="130062"/>
                                        </p:tgtEl>
                                        <p:attrNameLst>
                                          <p:attrName>ppt_x</p:attrName>
                                        </p:attrNameLst>
                                      </p:cBhvr>
                                      <p:tavLst>
                                        <p:tav tm="0">
                                          <p:val>
                                            <p:strVal val="#ppt_x"/>
                                          </p:val>
                                        </p:tav>
                                        <p:tav tm="100000">
                                          <p:val>
                                            <p:strVal val="#ppt_x"/>
                                          </p:val>
                                        </p:tav>
                                      </p:tavLst>
                                    </p:anim>
                                    <p:anim calcmode="lin" valueType="num">
                                      <p:cBhvr>
                                        <p:cTn id="146" dur="1000" fill="hold"/>
                                        <p:tgtEl>
                                          <p:spTgt spid="130062"/>
                                        </p:tgtEl>
                                        <p:attrNameLst>
                                          <p:attrName>ppt_y</p:attrName>
                                        </p:attrNameLst>
                                      </p:cBhvr>
                                      <p:tavLst>
                                        <p:tav tm="0">
                                          <p:val>
                                            <p:strVal val="#ppt_y+.1"/>
                                          </p:val>
                                        </p:tav>
                                        <p:tav tm="100000">
                                          <p:val>
                                            <p:strVal val="#ppt_y"/>
                                          </p:val>
                                        </p:tav>
                                      </p:tavLst>
                                    </p:anim>
                                  </p:childTnLst>
                                </p:cTn>
                              </p:par>
                            </p:childTnLst>
                          </p:cTn>
                        </p:par>
                        <p:par>
                          <p:cTn id="147" fill="hold" nodeType="afterGroup">
                            <p:stCondLst>
                              <p:cond delay="4000"/>
                            </p:stCondLst>
                            <p:childTnLst>
                              <p:par>
                                <p:cTn id="148" presetID="42" presetClass="entr" presetSubtype="0" fill="hold" grpId="2" nodeType="afterEffect">
                                  <p:stCondLst>
                                    <p:cond delay="0"/>
                                  </p:stCondLst>
                                  <p:childTnLst>
                                    <p:set>
                                      <p:cBhvr>
                                        <p:cTn id="149" dur="1" fill="hold">
                                          <p:stCondLst>
                                            <p:cond delay="0"/>
                                          </p:stCondLst>
                                        </p:cTn>
                                        <p:tgtEl>
                                          <p:spTgt spid="130063"/>
                                        </p:tgtEl>
                                        <p:attrNameLst>
                                          <p:attrName>style.visibility</p:attrName>
                                        </p:attrNameLst>
                                      </p:cBhvr>
                                      <p:to>
                                        <p:strVal val="visible"/>
                                      </p:to>
                                    </p:set>
                                    <p:animEffect transition="in" filter="fade">
                                      <p:cBhvr>
                                        <p:cTn id="150" dur="1000"/>
                                        <p:tgtEl>
                                          <p:spTgt spid="130063"/>
                                        </p:tgtEl>
                                      </p:cBhvr>
                                    </p:animEffect>
                                    <p:anim calcmode="lin" valueType="num">
                                      <p:cBhvr>
                                        <p:cTn id="151" dur="1000" fill="hold"/>
                                        <p:tgtEl>
                                          <p:spTgt spid="130063"/>
                                        </p:tgtEl>
                                        <p:attrNameLst>
                                          <p:attrName>ppt_x</p:attrName>
                                        </p:attrNameLst>
                                      </p:cBhvr>
                                      <p:tavLst>
                                        <p:tav tm="0">
                                          <p:val>
                                            <p:strVal val="#ppt_x"/>
                                          </p:val>
                                        </p:tav>
                                        <p:tav tm="100000">
                                          <p:val>
                                            <p:strVal val="#ppt_x"/>
                                          </p:val>
                                        </p:tav>
                                      </p:tavLst>
                                    </p:anim>
                                    <p:anim calcmode="lin" valueType="num">
                                      <p:cBhvr>
                                        <p:cTn id="152" dur="1000" fill="hold"/>
                                        <p:tgtEl>
                                          <p:spTgt spid="130063"/>
                                        </p:tgtEl>
                                        <p:attrNameLst>
                                          <p:attrName>ppt_y</p:attrName>
                                        </p:attrNameLst>
                                      </p:cBhvr>
                                      <p:tavLst>
                                        <p:tav tm="0">
                                          <p:val>
                                            <p:strVal val="#ppt_y+.1"/>
                                          </p:val>
                                        </p:tav>
                                        <p:tav tm="100000">
                                          <p:val>
                                            <p:strVal val="#ppt_y"/>
                                          </p:val>
                                        </p:tav>
                                      </p:tavLst>
                                    </p:anim>
                                  </p:childTnLst>
                                </p:cTn>
                              </p:par>
                              <p:par>
                                <p:cTn id="153" presetID="10" presetClass="exit" presetSubtype="0" fill="hold" grpId="3" nodeType="withEffect">
                                  <p:stCondLst>
                                    <p:cond delay="0"/>
                                  </p:stCondLst>
                                  <p:childTnLst>
                                    <p:animEffect transition="out" filter="fade">
                                      <p:cBhvr>
                                        <p:cTn id="154" dur="2000"/>
                                        <p:tgtEl>
                                          <p:spTgt spid="130053"/>
                                        </p:tgtEl>
                                      </p:cBhvr>
                                    </p:animEffect>
                                    <p:set>
                                      <p:cBhvr>
                                        <p:cTn id="155" dur="1" fill="hold">
                                          <p:stCondLst>
                                            <p:cond delay="1999"/>
                                          </p:stCondLst>
                                        </p:cTn>
                                        <p:tgtEl>
                                          <p:spTgt spid="130053"/>
                                        </p:tgtEl>
                                        <p:attrNameLst>
                                          <p:attrName>style.visibility</p:attrName>
                                        </p:attrNameLst>
                                      </p:cBhvr>
                                      <p:to>
                                        <p:strVal val="hidden"/>
                                      </p:to>
                                    </p:set>
                                  </p:childTnLst>
                                </p:cTn>
                              </p:par>
                            </p:childTnLst>
                          </p:cTn>
                        </p:par>
                      </p:childTnLst>
                    </p:cTn>
                  </p:par>
                </p:childTnLst>
              </p:cTn>
              <p:nextCondLst>
                <p:cond evt="onClick" delay="0">
                  <p:tgtEl>
                    <p:spTgt spid="130061"/>
                  </p:tgtEl>
                </p:cond>
              </p:nextCondLst>
            </p:seq>
          </p:childTnLst>
        </p:cTn>
      </p:par>
    </p:tnLst>
    <p:bldLst>
      <p:bldP spid="130050" grpId="0" animBg="1"/>
      <p:bldP spid="130053" grpId="0" animBg="1"/>
      <p:bldP spid="130053" grpId="1" animBg="1"/>
      <p:bldP spid="130053" grpId="2" animBg="1"/>
      <p:bldP spid="130053" grpId="3" animBg="1"/>
      <p:bldP spid="130055" grpId="0" animBg="1"/>
      <p:bldP spid="130056" grpId="0" animBg="1"/>
      <p:bldP spid="130057" grpId="0"/>
      <p:bldP spid="130058" grpId="0"/>
      <p:bldP spid="130059" grpId="0" animBg="1"/>
      <p:bldP spid="130060" grpId="0" animBg="1"/>
      <p:bldP spid="130061" grpId="0" animBg="1"/>
      <p:bldP spid="130062" grpId="0" animBg="1"/>
      <p:bldP spid="130062" grpId="1" animBg="1"/>
      <p:bldP spid="130062" grpId="2" animBg="1"/>
      <p:bldP spid="130062" grpId="3" animBg="1"/>
      <p:bldP spid="130062" grpId="4" animBg="1"/>
      <p:bldP spid="130062" grpId="5" animBg="1"/>
      <p:bldP spid="130062" grpId="6" animBg="1"/>
      <p:bldP spid="130063" grpId="0" animBg="1"/>
      <p:bldP spid="130063" grpId="1" animBg="1"/>
      <p:bldP spid="130063" grpId="2" animBg="1"/>
      <p:bldP spid="130063" grpId="3" animBg="1"/>
      <p:bldP spid="130063" grpId="4" animBg="1"/>
      <p:bldP spid="130063" grpId="5" animBg="1"/>
      <p:bldP spid="130063" grpId="6" animBg="1"/>
      <p:bldP spid="130064" grpId="0" animBg="1"/>
      <p:bldP spid="130064" grpId="1" animBg="1"/>
      <p:bldP spid="130064" grpId="2" animBg="1"/>
      <p:bldP spid="130064" grpId="3" animBg="1"/>
      <p:bldP spid="130065" grpId="0" animBg="1"/>
      <p:bldP spid="130065" grpId="1" animBg="1"/>
      <p:bldP spid="130065" grpId="2" animBg="1"/>
      <p:bldP spid="130065" grpId="3" animBg="1"/>
      <p:bldP spid="130066" grpId="0" animBg="1"/>
      <p:bldP spid="130066" grpId="1" animBg="1"/>
      <p:bldP spid="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Marcador de número de diapositiva 3"/>
          <p:cNvSpPr>
            <a:spLocks noGrp="1"/>
          </p:cNvSpPr>
          <p:nvPr>
            <p:ph type="sldNum" sz="quarter" idx="12"/>
          </p:nvPr>
        </p:nvSpPr>
        <p:spPr/>
        <p:txBody>
          <a:bodyPr/>
          <a:lstStyle/>
          <a:p>
            <a:pPr>
              <a:defRPr/>
            </a:pPr>
            <a:fld id="{38E2FD18-8D00-A249-B657-EEC5E83A5D38}" type="slidenum">
              <a:rPr lang="es-ES"/>
              <a:pPr>
                <a:defRPr/>
              </a:pPr>
              <a:t>8</a:t>
            </a:fld>
            <a:endParaRPr lang="es-ES"/>
          </a:p>
        </p:txBody>
      </p:sp>
      <p:sp>
        <p:nvSpPr>
          <p:cNvPr id="131074" name="Text Box 2"/>
          <p:cNvSpPr txBox="1">
            <a:spLocks noChangeArrowheads="1"/>
          </p:cNvSpPr>
          <p:nvPr/>
        </p:nvSpPr>
        <p:spPr bwMode="auto">
          <a:xfrm>
            <a:off x="484188" y="1452563"/>
            <a:ext cx="3843337" cy="59055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Aspirina gehi ura duen ontziaren masa neurtzen dugu.</a:t>
            </a:r>
          </a:p>
        </p:txBody>
      </p:sp>
      <p:sp>
        <p:nvSpPr>
          <p:cNvPr id="131075" name="AutoShape 3"/>
          <p:cNvSpPr>
            <a:spLocks noChangeArrowheads="1"/>
          </p:cNvSpPr>
          <p:nvPr/>
        </p:nvSpPr>
        <p:spPr bwMode="auto">
          <a:xfrm>
            <a:off x="633413" y="2203450"/>
            <a:ext cx="3544887" cy="893763"/>
          </a:xfrm>
          <a:prstGeom prst="wedgeRoundRectCallout">
            <a:avLst>
              <a:gd name="adj1" fmla="val 85380"/>
              <a:gd name="adj2" fmla="val 58866"/>
              <a:gd name="adj3" fmla="val 16667"/>
            </a:avLst>
          </a:prstGeom>
          <a:solidFill>
            <a:srgbClr val="CCFFCC"/>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algn="ctr" eaLnBrk="0" hangingPunct="0">
              <a:defRPr/>
            </a:pPr>
            <a:r>
              <a:rPr lang="eu-ES" sz="1600">
                <a:solidFill>
                  <a:schemeClr val="tx2"/>
                </a:solidFill>
                <a:cs typeface="Times New Roman" charset="0"/>
              </a:rPr>
              <a:t>Aspirina botatzen dugunean eferbeszentzia gertatzen da, hau da, gasa eratzen da.</a:t>
            </a:r>
          </a:p>
        </p:txBody>
      </p:sp>
      <p:sp>
        <p:nvSpPr>
          <p:cNvPr id="131078" name="AutoShape 6"/>
          <p:cNvSpPr>
            <a:spLocks noChangeArrowheads="1"/>
          </p:cNvSpPr>
          <p:nvPr/>
        </p:nvSpPr>
        <p:spPr bwMode="auto">
          <a:xfrm>
            <a:off x="5927725" y="2043113"/>
            <a:ext cx="527050" cy="160337"/>
          </a:xfrm>
          <a:prstGeom prst="can">
            <a:avLst>
              <a:gd name="adj" fmla="val 50000"/>
            </a:avLst>
          </a:prstGeom>
          <a:gradFill rotWithShape="1">
            <a:gsLst>
              <a:gs pos="0">
                <a:schemeClr val="bg1"/>
              </a:gs>
              <a:gs pos="100000">
                <a:schemeClr val="bg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s-ES">
              <a:cs typeface="+mn-cs"/>
            </a:endParaRPr>
          </a:p>
        </p:txBody>
      </p:sp>
      <p:sp>
        <p:nvSpPr>
          <p:cNvPr id="131103" name="AutoShape 31"/>
          <p:cNvSpPr>
            <a:spLocks noChangeArrowheads="1"/>
          </p:cNvSpPr>
          <p:nvPr/>
        </p:nvSpPr>
        <p:spPr bwMode="auto">
          <a:xfrm>
            <a:off x="4573588" y="1247775"/>
            <a:ext cx="4176712" cy="893763"/>
          </a:xfrm>
          <a:prstGeom prst="wedgeRoundRectCallout">
            <a:avLst>
              <a:gd name="adj1" fmla="val 3588"/>
              <a:gd name="adj2" fmla="val 142741"/>
              <a:gd name="adj3" fmla="val 16667"/>
            </a:avLst>
          </a:prstGeom>
          <a:solidFill>
            <a:srgbClr val="FFEAD5"/>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algn="ctr" eaLnBrk="0" hangingPunct="0">
              <a:defRPr/>
            </a:pPr>
            <a:r>
              <a:rPr lang="eu-ES" sz="1600">
                <a:solidFill>
                  <a:schemeClr val="tx2"/>
                </a:solidFill>
                <a:cs typeface="Times New Roman" charset="0"/>
              </a:rPr>
              <a:t>Amaieran duen masa aurretik aspirina gehi urak duen masaren berdina, txikiagoa ala handiagoa izango al da?</a:t>
            </a:r>
          </a:p>
        </p:txBody>
      </p:sp>
      <p:sp>
        <p:nvSpPr>
          <p:cNvPr id="131104" name="Text Box 32"/>
          <p:cNvSpPr txBox="1">
            <a:spLocks noChangeArrowheads="1"/>
          </p:cNvSpPr>
          <p:nvPr/>
        </p:nvSpPr>
        <p:spPr bwMode="auto">
          <a:xfrm>
            <a:off x="3729038" y="3894816"/>
            <a:ext cx="3398837" cy="590550"/>
          </a:xfrm>
          <a:prstGeom prst="rect">
            <a:avLst/>
          </a:prstGeom>
          <a:solidFill>
            <a:srgbClr val="FFFFCC"/>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defRPr/>
            </a:pPr>
            <a:r>
              <a:rPr lang="eu-ES" sz="1600">
                <a:cs typeface="+mn-cs"/>
              </a:rPr>
              <a:t>Hasierako masa = 252,0 g</a:t>
            </a:r>
          </a:p>
          <a:p>
            <a:pPr algn="ctr">
              <a:defRPr/>
            </a:pPr>
            <a:endParaRPr lang="eu-ES" sz="1600">
              <a:cs typeface="+mn-cs"/>
            </a:endParaRPr>
          </a:p>
        </p:txBody>
      </p:sp>
      <p:sp>
        <p:nvSpPr>
          <p:cNvPr id="131105" name="Text Box 33"/>
          <p:cNvSpPr txBox="1">
            <a:spLocks noChangeArrowheads="1"/>
          </p:cNvSpPr>
          <p:nvPr/>
        </p:nvSpPr>
        <p:spPr bwMode="auto">
          <a:xfrm>
            <a:off x="4269805" y="4143895"/>
            <a:ext cx="26193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defRPr/>
            </a:pPr>
            <a:r>
              <a:rPr lang="eu-ES" sz="1600" dirty="0">
                <a:cs typeface="+mn-cs"/>
              </a:rPr>
              <a:t>Amaierako masa = 251,0 g</a:t>
            </a:r>
          </a:p>
        </p:txBody>
      </p:sp>
      <p:pic>
        <p:nvPicPr>
          <p:cNvPr id="35" name="Imagen 9" descr="Creative Commons License">
            <a:hlinkClick r:id="rId2" tooltip="&quot;Creative Commons License&quo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4313" y="6383337"/>
            <a:ext cx="838200"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Imagen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58100" y="200025"/>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Imagen 11" descr="blanco_pequen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Imagen 12" descr="logo_pape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Marcador de pie de página 4"/>
          <p:cNvSpPr>
            <a:spLocks noGrp="1"/>
          </p:cNvSpPr>
          <p:nvPr>
            <p:ph type="ftr" sz="quarter" idx="11"/>
          </p:nvPr>
        </p:nvSpPr>
        <p:spPr>
          <a:xfrm>
            <a:off x="1060490" y="6379061"/>
            <a:ext cx="7772400" cy="365125"/>
          </a:xfrm>
        </p:spPr>
        <p:txBody>
          <a:bodyPr/>
          <a:lstStyle/>
          <a:p>
            <a:pPr>
              <a:defRPr/>
            </a:pPr>
            <a:r>
              <a:rPr lang="es-ES" dirty="0" err="1"/>
              <a:t>Lan</a:t>
            </a:r>
            <a:r>
              <a:rPr lang="es-ES" dirty="0"/>
              <a:t> </a:t>
            </a:r>
            <a:r>
              <a:rPr lang="es-ES" dirty="0" err="1"/>
              <a:t>hau</a:t>
            </a:r>
            <a:r>
              <a:rPr lang="es-ES" dirty="0"/>
              <a:t> </a:t>
            </a:r>
            <a:r>
              <a:rPr lang="es-ES" dirty="0" err="1"/>
              <a:t>Creative</a:t>
            </a:r>
            <a:r>
              <a:rPr lang="es-ES" dirty="0"/>
              <a:t> </a:t>
            </a:r>
            <a:r>
              <a:rPr lang="es-ES" dirty="0" err="1"/>
              <a:t>Commons</a:t>
            </a:r>
            <a:r>
              <a:rPr lang="es-ES" dirty="0"/>
              <a:t>-en </a:t>
            </a:r>
            <a:r>
              <a:rPr lang="es-ES" dirty="0" err="1"/>
              <a:t>Nazioarteko</a:t>
            </a:r>
            <a:r>
              <a:rPr lang="es-ES" dirty="0"/>
              <a:t> 3.0 </a:t>
            </a:r>
            <a:r>
              <a:rPr lang="es-ES" dirty="0" err="1"/>
              <a:t>lizentziaren</a:t>
            </a:r>
            <a:r>
              <a:rPr lang="es-ES" dirty="0"/>
              <a:t> </a:t>
            </a:r>
            <a:r>
              <a:rPr lang="es-ES" dirty="0" err="1"/>
              <a:t>mendeko</a:t>
            </a:r>
            <a:r>
              <a:rPr lang="es-ES" dirty="0"/>
              <a:t> </a:t>
            </a:r>
            <a:r>
              <a:rPr lang="es-ES" dirty="0" err="1"/>
              <a:t>Azterketa</a:t>
            </a:r>
            <a:r>
              <a:rPr lang="es-ES" dirty="0"/>
              <a:t>-Ez </a:t>
            </a:r>
            <a:r>
              <a:rPr lang="es-ES" dirty="0" err="1"/>
              <a:t>komertzial-Partekatu</a:t>
            </a:r>
            <a:r>
              <a:rPr lang="es-ES" dirty="0"/>
              <a:t> </a:t>
            </a:r>
            <a:r>
              <a:rPr lang="es-ES" dirty="0" err="1"/>
              <a:t>lizentziaren</a:t>
            </a:r>
            <a:r>
              <a:rPr lang="es-ES" dirty="0"/>
              <a:t> </a:t>
            </a:r>
            <a:r>
              <a:rPr lang="es-ES" dirty="0" err="1"/>
              <a:t>mende</a:t>
            </a:r>
            <a:r>
              <a:rPr lang="es-ES" dirty="0"/>
              <a:t> </a:t>
            </a:r>
            <a:r>
              <a:rPr lang="es-ES" dirty="0" err="1"/>
              <a:t>dago</a:t>
            </a:r>
            <a:r>
              <a:rPr lang="es-ES" dirty="0"/>
              <a:t>.  </a:t>
            </a:r>
            <a:r>
              <a:rPr lang="es-ES" dirty="0" err="1"/>
              <a:t>Lizentzia</a:t>
            </a:r>
            <a:r>
              <a:rPr lang="es-ES" dirty="0"/>
              <a:t> horren </a:t>
            </a:r>
            <a:r>
              <a:rPr lang="es-ES" dirty="0" err="1"/>
              <a:t>kopia</a:t>
            </a:r>
            <a:r>
              <a:rPr lang="es-ES" dirty="0"/>
              <a:t> </a:t>
            </a:r>
            <a:r>
              <a:rPr lang="es-ES" dirty="0" err="1"/>
              <a:t>ikusteko</a:t>
            </a:r>
            <a:r>
              <a:rPr lang="es-ES" dirty="0"/>
              <a:t>, </a:t>
            </a:r>
            <a:r>
              <a:rPr lang="es-ES" dirty="0" err="1"/>
              <a:t>sartu</a:t>
            </a:r>
            <a:r>
              <a:rPr lang="es-ES" dirty="0"/>
              <a:t> </a:t>
            </a:r>
            <a:r>
              <a:rPr lang="es-ES" dirty="0">
                <a:hlinkClick r:id="rId7"/>
              </a:rPr>
              <a:t>http://creativecommons.org/licenses/by-nc-sa/3.0/es/</a:t>
            </a:r>
            <a:r>
              <a:rPr lang="es-ES" dirty="0"/>
              <a:t> </a:t>
            </a:r>
            <a:r>
              <a:rPr lang="es-ES" dirty="0" err="1" smtClean="0"/>
              <a:t>helbidean</a:t>
            </a:r>
            <a:endParaRPr lang="es-ES" dirty="0"/>
          </a:p>
        </p:txBody>
      </p:sp>
    </p:spTree>
    <p:extLst>
      <p:ext uri="{BB962C8B-B14F-4D97-AF65-F5344CB8AC3E}">
        <p14:creationId xmlns:p14="http://schemas.microsoft.com/office/powerpoint/2010/main" val="3728409832"/>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31074"/>
                                        </p:tgtEl>
                                        <p:attrNameLst>
                                          <p:attrName>style.visibility</p:attrName>
                                        </p:attrNameLst>
                                      </p:cBhvr>
                                      <p:to>
                                        <p:strVal val="visible"/>
                                      </p:to>
                                    </p:set>
                                    <p:animEffect transition="in" filter="box(in)">
                                      <p:cBhvr>
                                        <p:cTn id="7" dur="1000"/>
                                        <p:tgtEl>
                                          <p:spTgt spid="1310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1104"/>
                                        </p:tgtEl>
                                        <p:attrNameLst>
                                          <p:attrName>style.visibility</p:attrName>
                                        </p:attrNameLst>
                                      </p:cBhvr>
                                      <p:to>
                                        <p:strVal val="visible"/>
                                      </p:to>
                                    </p:set>
                                    <p:animEffect transition="in" filter="box(in)">
                                      <p:cBhvr>
                                        <p:cTn id="12" dur="1000"/>
                                        <p:tgtEl>
                                          <p:spTgt spid="13110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131075"/>
                                        </p:tgtEl>
                                        <p:attrNameLst>
                                          <p:attrName>style.visibility</p:attrName>
                                        </p:attrNameLst>
                                      </p:cBhvr>
                                      <p:to>
                                        <p:strVal val="visible"/>
                                      </p:to>
                                    </p:set>
                                    <p:anim calcmode="lin" valueType="num">
                                      <p:cBhvr>
                                        <p:cTn id="17" dur="500" fill="hold"/>
                                        <p:tgtEl>
                                          <p:spTgt spid="131075"/>
                                        </p:tgtEl>
                                        <p:attrNameLst>
                                          <p:attrName>ppt_w</p:attrName>
                                        </p:attrNameLst>
                                      </p:cBhvr>
                                      <p:tavLst>
                                        <p:tav tm="0">
                                          <p:val>
                                            <p:fltVal val="0"/>
                                          </p:val>
                                        </p:tav>
                                        <p:tav tm="100000">
                                          <p:val>
                                            <p:strVal val="#ppt_w"/>
                                          </p:val>
                                        </p:tav>
                                      </p:tavLst>
                                    </p:anim>
                                    <p:anim calcmode="lin" valueType="num">
                                      <p:cBhvr>
                                        <p:cTn id="18" dur="500" fill="hold"/>
                                        <p:tgtEl>
                                          <p:spTgt spid="131075"/>
                                        </p:tgtEl>
                                        <p:attrNameLst>
                                          <p:attrName>ppt_h</p:attrName>
                                        </p:attrNameLst>
                                      </p:cBhvr>
                                      <p:tavLst>
                                        <p:tav tm="0">
                                          <p:val>
                                            <p:fltVal val="0"/>
                                          </p:val>
                                        </p:tav>
                                        <p:tav tm="100000">
                                          <p:val>
                                            <p:strVal val="#ppt_h"/>
                                          </p:val>
                                        </p:tav>
                                      </p:tavLst>
                                    </p:anim>
                                    <p:animEffect transition="in" filter="fade">
                                      <p:cBhvr>
                                        <p:cTn id="19" dur="500"/>
                                        <p:tgtEl>
                                          <p:spTgt spid="131075"/>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131078"/>
                                        </p:tgtEl>
                                        <p:attrNameLst>
                                          <p:attrName>style.visibility</p:attrName>
                                        </p:attrNameLst>
                                      </p:cBhvr>
                                      <p:to>
                                        <p:strVal val="visible"/>
                                      </p:to>
                                    </p:set>
                                  </p:childTnLst>
                                </p:cTn>
                              </p:par>
                            </p:childTnLst>
                          </p:cTn>
                        </p:par>
                        <p:par>
                          <p:cTn id="23" fill="hold" nodeType="afterGroup">
                            <p:stCondLst>
                              <p:cond delay="500"/>
                            </p:stCondLst>
                            <p:childTnLst>
                              <p:par>
                                <p:cTn id="24" presetID="42" presetClass="path" presetSubtype="0" accel="50000" decel="50000" fill="hold" grpId="1" nodeType="afterEffect">
                                  <p:stCondLst>
                                    <p:cond delay="0"/>
                                  </p:stCondLst>
                                  <p:childTnLst>
                                    <p:animMotion origin="layout" path="M -3.33333E-6 -7.40741E-7 L -3.33333E-6 0.24306 " pathEditMode="relative" rAng="0" ptsTypes="AA">
                                      <p:cBhvr>
                                        <p:cTn id="25" dur="2000" fill="hold"/>
                                        <p:tgtEl>
                                          <p:spTgt spid="131078"/>
                                        </p:tgtEl>
                                        <p:attrNameLst>
                                          <p:attrName>ppt_x</p:attrName>
                                          <p:attrName>ppt_y</p:attrName>
                                        </p:attrNameLst>
                                      </p:cBhvr>
                                      <p:rCtr x="0" y="12153"/>
                                    </p:animMotion>
                                  </p:childTnLst>
                                </p:cTn>
                              </p:par>
                            </p:childTnLst>
                          </p:cTn>
                        </p:par>
                        <p:par>
                          <p:cTn id="26" fill="hold" nodeType="afterGroup">
                            <p:stCondLst>
                              <p:cond delay="2500"/>
                            </p:stCondLst>
                            <p:childTnLst>
                              <p:par>
                                <p:cTn id="27" presetID="10" presetClass="exit" presetSubtype="0" fill="hold" grpId="2" nodeType="afterEffect">
                                  <p:stCondLst>
                                    <p:cond delay="0"/>
                                  </p:stCondLst>
                                  <p:childTnLst>
                                    <p:animEffect transition="out" filter="fade">
                                      <p:cBhvr>
                                        <p:cTn id="28" dur="13000"/>
                                        <p:tgtEl>
                                          <p:spTgt spid="131078"/>
                                        </p:tgtEl>
                                      </p:cBhvr>
                                    </p:animEffect>
                                    <p:set>
                                      <p:cBhvr>
                                        <p:cTn id="29" dur="1" fill="hold">
                                          <p:stCondLst>
                                            <p:cond delay="12999"/>
                                          </p:stCondLst>
                                        </p:cTn>
                                        <p:tgtEl>
                                          <p:spTgt spid="131078"/>
                                        </p:tgtEl>
                                        <p:attrNameLst>
                                          <p:attrName>style.visibility</p:attrName>
                                        </p:attrNameLst>
                                      </p:cBhvr>
                                      <p:to>
                                        <p:strVal val="hidden"/>
                                      </p:to>
                                    </p:set>
                                  </p:childTnLst>
                                </p:cTn>
                              </p:par>
                            </p:childTnLst>
                          </p:cTn>
                        </p:par>
                        <p:par>
                          <p:cTn id="30" fill="hold" nodeType="afterGroup">
                            <p:stCondLst>
                              <p:cond delay="15500"/>
                            </p:stCondLst>
                            <p:childTnLst>
                              <p:par>
                                <p:cTn id="31" presetID="53" presetClass="entr" presetSubtype="0" fill="hold" grpId="0" nodeType="afterEffect">
                                  <p:stCondLst>
                                    <p:cond delay="0"/>
                                  </p:stCondLst>
                                  <p:childTnLst>
                                    <p:set>
                                      <p:cBhvr>
                                        <p:cTn id="32" dur="1" fill="hold">
                                          <p:stCondLst>
                                            <p:cond delay="0"/>
                                          </p:stCondLst>
                                        </p:cTn>
                                        <p:tgtEl>
                                          <p:spTgt spid="131103"/>
                                        </p:tgtEl>
                                        <p:attrNameLst>
                                          <p:attrName>style.visibility</p:attrName>
                                        </p:attrNameLst>
                                      </p:cBhvr>
                                      <p:to>
                                        <p:strVal val="visible"/>
                                      </p:to>
                                    </p:set>
                                    <p:anim calcmode="lin" valueType="num">
                                      <p:cBhvr>
                                        <p:cTn id="33" dur="500" fill="hold"/>
                                        <p:tgtEl>
                                          <p:spTgt spid="131103"/>
                                        </p:tgtEl>
                                        <p:attrNameLst>
                                          <p:attrName>ppt_w</p:attrName>
                                        </p:attrNameLst>
                                      </p:cBhvr>
                                      <p:tavLst>
                                        <p:tav tm="0">
                                          <p:val>
                                            <p:fltVal val="0"/>
                                          </p:val>
                                        </p:tav>
                                        <p:tav tm="100000">
                                          <p:val>
                                            <p:strVal val="#ppt_w"/>
                                          </p:val>
                                        </p:tav>
                                      </p:tavLst>
                                    </p:anim>
                                    <p:anim calcmode="lin" valueType="num">
                                      <p:cBhvr>
                                        <p:cTn id="34" dur="500" fill="hold"/>
                                        <p:tgtEl>
                                          <p:spTgt spid="131103"/>
                                        </p:tgtEl>
                                        <p:attrNameLst>
                                          <p:attrName>ppt_h</p:attrName>
                                        </p:attrNameLst>
                                      </p:cBhvr>
                                      <p:tavLst>
                                        <p:tav tm="0">
                                          <p:val>
                                            <p:fltVal val="0"/>
                                          </p:val>
                                        </p:tav>
                                        <p:tav tm="100000">
                                          <p:val>
                                            <p:strVal val="#ppt_h"/>
                                          </p:val>
                                        </p:tav>
                                      </p:tavLst>
                                    </p:anim>
                                    <p:animEffect transition="in" filter="fade">
                                      <p:cBhvr>
                                        <p:cTn id="35" dur="500"/>
                                        <p:tgtEl>
                                          <p:spTgt spid="131103"/>
                                        </p:tgtEl>
                                      </p:cBhvr>
                                    </p:animEffect>
                                  </p:childTnLst>
                                </p:cTn>
                              </p:par>
                            </p:childTnLst>
                          </p:cTn>
                        </p:par>
                        <p:par>
                          <p:cTn id="36" fill="hold" nodeType="afterGroup">
                            <p:stCondLst>
                              <p:cond delay="16000"/>
                            </p:stCondLst>
                            <p:childTnLst>
                              <p:par>
                                <p:cTn id="37" presetID="22" presetClass="entr" presetSubtype="8" fill="hold" grpId="0" nodeType="afterEffect">
                                  <p:stCondLst>
                                    <p:cond delay="0"/>
                                  </p:stCondLst>
                                  <p:childTnLst>
                                    <p:set>
                                      <p:cBhvr>
                                        <p:cTn id="38" dur="1" fill="hold">
                                          <p:stCondLst>
                                            <p:cond delay="0"/>
                                          </p:stCondLst>
                                        </p:cTn>
                                        <p:tgtEl>
                                          <p:spTgt spid="131105"/>
                                        </p:tgtEl>
                                        <p:attrNameLst>
                                          <p:attrName>style.visibility</p:attrName>
                                        </p:attrNameLst>
                                      </p:cBhvr>
                                      <p:to>
                                        <p:strVal val="visible"/>
                                      </p:to>
                                    </p:set>
                                    <p:animEffect transition="in" filter="wipe(left)">
                                      <p:cBhvr>
                                        <p:cTn id="39" dur="3000"/>
                                        <p:tgtEl>
                                          <p:spTgt spid="131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4" grpId="0" animBg="1"/>
      <p:bldP spid="131075" grpId="0" animBg="1"/>
      <p:bldP spid="131078" grpId="0" animBg="1"/>
      <p:bldP spid="131078" grpId="1" animBg="1"/>
      <p:bldP spid="131078" grpId="2" animBg="1"/>
      <p:bldP spid="131103" grpId="0" animBg="1"/>
      <p:bldP spid="131104" grpId="0" animBg="1"/>
      <p:bldP spid="13110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AutoShape 3"/>
          <p:cNvSpPr>
            <a:spLocks noChangeArrowheads="1"/>
          </p:cNvSpPr>
          <p:nvPr/>
        </p:nvSpPr>
        <p:spPr bwMode="auto">
          <a:xfrm>
            <a:off x="277813" y="2182813"/>
            <a:ext cx="3298825" cy="893762"/>
          </a:xfrm>
          <a:prstGeom prst="wedgeRoundRectCallout">
            <a:avLst>
              <a:gd name="adj1" fmla="val 102935"/>
              <a:gd name="adj2" fmla="val 80000"/>
              <a:gd name="adj3" fmla="val 16667"/>
            </a:avLst>
          </a:prstGeom>
          <a:solidFill>
            <a:srgbClr val="CCFFCC"/>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algn="ctr" eaLnBrk="0" hangingPunct="0">
              <a:defRPr/>
            </a:pPr>
            <a:r>
              <a:rPr lang="eu-ES" sz="1600">
                <a:solidFill>
                  <a:schemeClr val="tx2"/>
                </a:solidFill>
                <a:cs typeface="Times New Roman" charset="0"/>
              </a:rPr>
              <a:t>Prozesu guztietan, erreaktiboen masa eta produktuen masa berdina da...</a:t>
            </a:r>
          </a:p>
        </p:txBody>
      </p:sp>
      <p:sp>
        <p:nvSpPr>
          <p:cNvPr id="132136" name="AutoShape 40"/>
          <p:cNvSpPr>
            <a:spLocks noChangeArrowheads="1"/>
          </p:cNvSpPr>
          <p:nvPr/>
        </p:nvSpPr>
        <p:spPr bwMode="auto">
          <a:xfrm>
            <a:off x="3954463" y="858838"/>
            <a:ext cx="3992562" cy="893762"/>
          </a:xfrm>
          <a:prstGeom prst="wedgeRoundRectCallout">
            <a:avLst>
              <a:gd name="adj1" fmla="val 7537"/>
              <a:gd name="adj2" fmla="val 131157"/>
              <a:gd name="adj3" fmla="val 16667"/>
            </a:avLst>
          </a:prstGeom>
          <a:solidFill>
            <a:srgbClr val="FFEAD5"/>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algn="ctr" eaLnBrk="0" hangingPunct="0">
              <a:defRPr/>
            </a:pPr>
            <a:r>
              <a:rPr lang="eu-ES" sz="1600">
                <a:solidFill>
                  <a:schemeClr val="tx2"/>
                </a:solidFill>
                <a:cs typeface="Times New Roman" charset="0"/>
              </a:rPr>
              <a:t>...baina kontuz kasu honetan, produktuetako bat gasa da eta ihes egiten du...</a:t>
            </a:r>
          </a:p>
        </p:txBody>
      </p:sp>
      <p:sp>
        <p:nvSpPr>
          <p:cNvPr id="132137" name="AutoShape 41"/>
          <p:cNvSpPr>
            <a:spLocks noChangeArrowheads="1"/>
          </p:cNvSpPr>
          <p:nvPr/>
        </p:nvSpPr>
        <p:spPr bwMode="auto">
          <a:xfrm>
            <a:off x="5106988" y="4557392"/>
            <a:ext cx="3143250" cy="893763"/>
          </a:xfrm>
          <a:prstGeom prst="wedgeRoundRectCallout">
            <a:avLst>
              <a:gd name="adj1" fmla="val -32171"/>
              <a:gd name="adj2" fmla="val -232759"/>
              <a:gd name="adj3" fmla="val 16667"/>
            </a:avLst>
          </a:prstGeom>
          <a:solidFill>
            <a:srgbClr val="FFFF99"/>
          </a:solidFill>
          <a:ln w="9525">
            <a:solidFill>
              <a:schemeClr val="tx1"/>
            </a:solidFill>
            <a:miter lim="800000"/>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000" tIns="46800" rIns="90000" bIns="46800">
            <a:spAutoFit/>
          </a:bodyPr>
          <a:lstStyle/>
          <a:p>
            <a:pPr algn="ctr" eaLnBrk="0" hangingPunct="0">
              <a:defRPr/>
            </a:pPr>
            <a:r>
              <a:rPr lang="eu-ES" sz="1600">
                <a:solidFill>
                  <a:schemeClr val="tx2"/>
                </a:solidFill>
                <a:cs typeface="Times New Roman" charset="0"/>
              </a:rPr>
              <a:t>...eta masa txikiagoa neurtzen dugu, gas horren masa ez baitugu neurtzen. </a:t>
            </a:r>
          </a:p>
        </p:txBody>
      </p:sp>
      <p:pic>
        <p:nvPicPr>
          <p:cNvPr id="44" name="Imagen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8613" y="144463"/>
            <a:ext cx="14859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Imagen 11" descr="blanco_pequen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71438"/>
            <a:ext cx="1371600" cy="63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Imagen 12" descr="logo_pape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9038" y="173038"/>
            <a:ext cx="113665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76519426"/>
      </p:ext>
    </p:extLst>
  </p:cSld>
  <p:clrMapOvr>
    <a:masterClrMapping/>
  </p:clrMapOvr>
  <p:transition xmlns:p14="http://schemas.microsoft.com/office/powerpoint/2010/main">
    <p:zoom/>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32099"/>
                                        </p:tgtEl>
                                        <p:attrNameLst>
                                          <p:attrName>style.visibility</p:attrName>
                                        </p:attrNameLst>
                                      </p:cBhvr>
                                      <p:to>
                                        <p:strVal val="visible"/>
                                      </p:to>
                                    </p:set>
                                    <p:anim calcmode="lin" valueType="num">
                                      <p:cBhvr>
                                        <p:cTn id="7" dur="500" fill="hold"/>
                                        <p:tgtEl>
                                          <p:spTgt spid="132099"/>
                                        </p:tgtEl>
                                        <p:attrNameLst>
                                          <p:attrName>ppt_w</p:attrName>
                                        </p:attrNameLst>
                                      </p:cBhvr>
                                      <p:tavLst>
                                        <p:tav tm="0">
                                          <p:val>
                                            <p:fltVal val="0"/>
                                          </p:val>
                                        </p:tav>
                                        <p:tav tm="100000">
                                          <p:val>
                                            <p:strVal val="#ppt_w"/>
                                          </p:val>
                                        </p:tav>
                                      </p:tavLst>
                                    </p:anim>
                                    <p:anim calcmode="lin" valueType="num">
                                      <p:cBhvr>
                                        <p:cTn id="8" dur="500" fill="hold"/>
                                        <p:tgtEl>
                                          <p:spTgt spid="132099"/>
                                        </p:tgtEl>
                                        <p:attrNameLst>
                                          <p:attrName>ppt_h</p:attrName>
                                        </p:attrNameLst>
                                      </p:cBhvr>
                                      <p:tavLst>
                                        <p:tav tm="0">
                                          <p:val>
                                            <p:fltVal val="0"/>
                                          </p:val>
                                        </p:tav>
                                        <p:tav tm="100000">
                                          <p:val>
                                            <p:strVal val="#ppt_h"/>
                                          </p:val>
                                        </p:tav>
                                      </p:tavLst>
                                    </p:anim>
                                    <p:animEffect transition="in" filter="fade">
                                      <p:cBhvr>
                                        <p:cTn id="9" dur="500"/>
                                        <p:tgtEl>
                                          <p:spTgt spid="132099"/>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132136"/>
                                        </p:tgtEl>
                                        <p:attrNameLst>
                                          <p:attrName>style.visibility</p:attrName>
                                        </p:attrNameLst>
                                      </p:cBhvr>
                                      <p:to>
                                        <p:strVal val="visible"/>
                                      </p:to>
                                    </p:set>
                                    <p:anim calcmode="lin" valueType="num">
                                      <p:cBhvr>
                                        <p:cTn id="12" dur="500" fill="hold"/>
                                        <p:tgtEl>
                                          <p:spTgt spid="132136"/>
                                        </p:tgtEl>
                                        <p:attrNameLst>
                                          <p:attrName>ppt_w</p:attrName>
                                        </p:attrNameLst>
                                      </p:cBhvr>
                                      <p:tavLst>
                                        <p:tav tm="0">
                                          <p:val>
                                            <p:fltVal val="0"/>
                                          </p:val>
                                        </p:tav>
                                        <p:tav tm="100000">
                                          <p:val>
                                            <p:strVal val="#ppt_w"/>
                                          </p:val>
                                        </p:tav>
                                      </p:tavLst>
                                    </p:anim>
                                    <p:anim calcmode="lin" valueType="num">
                                      <p:cBhvr>
                                        <p:cTn id="13" dur="500" fill="hold"/>
                                        <p:tgtEl>
                                          <p:spTgt spid="132136"/>
                                        </p:tgtEl>
                                        <p:attrNameLst>
                                          <p:attrName>ppt_h</p:attrName>
                                        </p:attrNameLst>
                                      </p:cBhvr>
                                      <p:tavLst>
                                        <p:tav tm="0">
                                          <p:val>
                                            <p:fltVal val="0"/>
                                          </p:val>
                                        </p:tav>
                                        <p:tav tm="100000">
                                          <p:val>
                                            <p:strVal val="#ppt_h"/>
                                          </p:val>
                                        </p:tav>
                                      </p:tavLst>
                                    </p:anim>
                                    <p:animEffect transition="in" filter="fade">
                                      <p:cBhvr>
                                        <p:cTn id="14" dur="500"/>
                                        <p:tgtEl>
                                          <p:spTgt spid="132136"/>
                                        </p:tgtEl>
                                      </p:cBhvr>
                                    </p:animEffect>
                                  </p:childTnLst>
                                </p:cTn>
                              </p:par>
                              <p:par>
                                <p:cTn id="15" presetID="53" presetClass="entr" presetSubtype="0" fill="hold" grpId="0" nodeType="withEffect">
                                  <p:stCondLst>
                                    <p:cond delay="3000"/>
                                  </p:stCondLst>
                                  <p:childTnLst>
                                    <p:set>
                                      <p:cBhvr>
                                        <p:cTn id="16" dur="1" fill="hold">
                                          <p:stCondLst>
                                            <p:cond delay="0"/>
                                          </p:stCondLst>
                                        </p:cTn>
                                        <p:tgtEl>
                                          <p:spTgt spid="132137"/>
                                        </p:tgtEl>
                                        <p:attrNameLst>
                                          <p:attrName>style.visibility</p:attrName>
                                        </p:attrNameLst>
                                      </p:cBhvr>
                                      <p:to>
                                        <p:strVal val="visible"/>
                                      </p:to>
                                    </p:set>
                                    <p:anim calcmode="lin" valueType="num">
                                      <p:cBhvr>
                                        <p:cTn id="17" dur="500" fill="hold"/>
                                        <p:tgtEl>
                                          <p:spTgt spid="132137"/>
                                        </p:tgtEl>
                                        <p:attrNameLst>
                                          <p:attrName>ppt_w</p:attrName>
                                        </p:attrNameLst>
                                      </p:cBhvr>
                                      <p:tavLst>
                                        <p:tav tm="0">
                                          <p:val>
                                            <p:fltVal val="0"/>
                                          </p:val>
                                        </p:tav>
                                        <p:tav tm="100000">
                                          <p:val>
                                            <p:strVal val="#ppt_w"/>
                                          </p:val>
                                        </p:tav>
                                      </p:tavLst>
                                    </p:anim>
                                    <p:anim calcmode="lin" valueType="num">
                                      <p:cBhvr>
                                        <p:cTn id="18" dur="500" fill="hold"/>
                                        <p:tgtEl>
                                          <p:spTgt spid="132137"/>
                                        </p:tgtEl>
                                        <p:attrNameLst>
                                          <p:attrName>ppt_h</p:attrName>
                                        </p:attrNameLst>
                                      </p:cBhvr>
                                      <p:tavLst>
                                        <p:tav tm="0">
                                          <p:val>
                                            <p:fltVal val="0"/>
                                          </p:val>
                                        </p:tav>
                                        <p:tav tm="100000">
                                          <p:val>
                                            <p:strVal val="#ppt_h"/>
                                          </p:val>
                                        </p:tav>
                                      </p:tavLst>
                                    </p:anim>
                                    <p:animEffect transition="in" filter="fade">
                                      <p:cBhvr>
                                        <p:cTn id="19" dur="500"/>
                                        <p:tgtEl>
                                          <p:spTgt spid="132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animBg="1"/>
      <p:bldP spid="132136" grpId="0" animBg="1"/>
      <p:bldP spid="132137"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TIMING" val="|3.6|7.2"/>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TotalTime>
  <Words>1631</Words>
  <Application>Microsoft Macintosh PowerPoint</Application>
  <PresentationFormat>Presentación en pantalla (4:3)</PresentationFormat>
  <Paragraphs>332</Paragraphs>
  <Slides>27</Slides>
  <Notes>0</Notes>
  <HiddenSlides>0</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Jme</dc:creator>
  <cp:lastModifiedBy>Jme</cp:lastModifiedBy>
  <cp:revision>4</cp:revision>
  <dcterms:created xsi:type="dcterms:W3CDTF">2015-04-13T20:01:09Z</dcterms:created>
  <dcterms:modified xsi:type="dcterms:W3CDTF">2015-06-10T13:30:56Z</dcterms:modified>
</cp:coreProperties>
</file>