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426BA12-D1CA-DC45-AE84-0363DB60BFD4}"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53800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426BA12-D1CA-DC45-AE84-0363DB60BFD4}"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374972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426BA12-D1CA-DC45-AE84-0363DB60BFD4}"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16539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E426BA12-D1CA-DC45-AE84-0363DB60BFD4}"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66027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E426BA12-D1CA-DC45-AE84-0363DB60BFD4}"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46232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E426BA12-D1CA-DC45-AE84-0363DB60BFD4}"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30703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E426BA12-D1CA-DC45-AE84-0363DB60BFD4}"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87293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E426BA12-D1CA-DC45-AE84-0363DB60BFD4}"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411853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426BA12-D1CA-DC45-AE84-0363DB60BFD4}"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128806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E426BA12-D1CA-DC45-AE84-0363DB60BFD4}"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20066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E426BA12-D1CA-DC45-AE84-0363DB60BFD4}"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E45158F-34CF-8C48-B5B4-05D6D3D20010}" type="slidenum">
              <a:rPr lang="es-ES" smtClean="0"/>
              <a:t>‹Nr.›</a:t>
            </a:fld>
            <a:endParaRPr lang="es-ES"/>
          </a:p>
        </p:txBody>
      </p:sp>
    </p:spTree>
    <p:extLst>
      <p:ext uri="{BB962C8B-B14F-4D97-AF65-F5344CB8AC3E}">
        <p14:creationId xmlns:p14="http://schemas.microsoft.com/office/powerpoint/2010/main" val="2319246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6BA12-D1CA-DC45-AE84-0363DB60BFD4}"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5158F-34CF-8C48-B5B4-05D6D3D20010}" type="slidenum">
              <a:rPr lang="es-ES" smtClean="0"/>
              <a:t>‹Nr.›</a:t>
            </a:fld>
            <a:endParaRPr lang="es-ES"/>
          </a:p>
        </p:txBody>
      </p:sp>
    </p:spTree>
    <p:extLst>
      <p:ext uri="{BB962C8B-B14F-4D97-AF65-F5344CB8AC3E}">
        <p14:creationId xmlns:p14="http://schemas.microsoft.com/office/powerpoint/2010/main" val="428746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educa2.madrid.org/web/cesar.arenas/estructura-de-la-materia" TargetMode="External"/><Relationship Id="rId4" Type="http://schemas.openxmlformats.org/officeDocument/2006/relationships/hyperlink" Target="http://creativecommons.org/licenses/by-nc-sa/2.5/es/" TargetMode="Externa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9"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oncurso.cnice.mec.es/cnice2005/93_iniciacion_interactiva_materia/curso/materiales/indice.ht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ncina.pntic.mec.es/~jsaf0002/p32.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F6F9366F-5989-CA4E-B51F-786AF06FEB0B}" type="slidenum">
              <a:rPr lang="es-ES" smtClean="0"/>
              <a:pPr>
                <a:defRPr/>
              </a:pPr>
              <a:t>1</a:t>
            </a:fld>
            <a:endParaRPr lang="es-ES"/>
          </a:p>
        </p:txBody>
      </p:sp>
      <p:sp>
        <p:nvSpPr>
          <p:cNvPr id="163842" name="Rectángulo 2"/>
          <p:cNvSpPr>
            <a:spLocks noChangeArrowheads="1"/>
          </p:cNvSpPr>
          <p:nvPr/>
        </p:nvSpPr>
        <p:spPr bwMode="auto">
          <a:xfrm>
            <a:off x="479425" y="947857"/>
            <a:ext cx="820737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sz="2400" dirty="0">
                <a:solidFill>
                  <a:srgbClr val="1600F0"/>
                </a:solidFill>
              </a:rPr>
              <a:t>2.- SISTEMA MATERIALEN BATASUNA</a:t>
            </a:r>
            <a:br>
              <a:rPr lang="es-ES_tradnl" sz="2400" dirty="0">
                <a:solidFill>
                  <a:srgbClr val="1600F0"/>
                </a:solidFill>
              </a:rPr>
            </a:br>
            <a:r>
              <a:rPr lang="es-ES_tradnl" sz="2400" dirty="0" err="1">
                <a:solidFill>
                  <a:srgbClr val="1600F0"/>
                </a:solidFill>
              </a:rPr>
              <a:t>Nolakoa</a:t>
            </a:r>
            <a:r>
              <a:rPr lang="es-ES_tradnl" sz="2400" dirty="0">
                <a:solidFill>
                  <a:srgbClr val="1600F0"/>
                </a:solidFill>
              </a:rPr>
              <a:t> da materia </a:t>
            </a:r>
            <a:r>
              <a:rPr lang="es-ES_tradnl" sz="2400" dirty="0" err="1">
                <a:solidFill>
                  <a:srgbClr val="1600F0"/>
                </a:solidFill>
              </a:rPr>
              <a:t>barrutik</a:t>
            </a:r>
            <a:r>
              <a:rPr lang="es-ES_tradnl" sz="2400" dirty="0">
                <a:solidFill>
                  <a:srgbClr val="1600F0"/>
                </a:solidFill>
              </a:rPr>
              <a:t>?</a:t>
            </a:r>
            <a:br>
              <a:rPr lang="es-ES_tradnl" sz="2400" dirty="0">
                <a:solidFill>
                  <a:srgbClr val="1600F0"/>
                </a:solidFill>
              </a:rPr>
            </a:br>
            <a:endParaRPr lang="es-ES_tradnl" sz="2400" dirty="0">
              <a:solidFill>
                <a:srgbClr val="1600F0"/>
              </a:solidFill>
            </a:endParaRPr>
          </a:p>
          <a:p>
            <a:r>
              <a:rPr lang="es-ES_tradnl" sz="2400" dirty="0">
                <a:solidFill>
                  <a:srgbClr val="1600F0"/>
                </a:solidFill>
              </a:rPr>
              <a:t>2.1 MATERIAREN OSAERA. MATERIAREN OSAERARI BURUZKO LEHENENGO IDEIAK</a:t>
            </a:r>
          </a:p>
          <a:p>
            <a:r>
              <a:rPr lang="es-ES_tradnl" sz="2400" dirty="0">
                <a:solidFill>
                  <a:srgbClr val="1600F0"/>
                </a:solidFill>
              </a:rPr>
              <a:t/>
            </a:r>
            <a:br>
              <a:rPr lang="es-ES_tradnl" sz="2400" dirty="0">
                <a:solidFill>
                  <a:srgbClr val="1600F0"/>
                </a:solidFill>
              </a:rPr>
            </a:br>
            <a:r>
              <a:rPr lang="es-ES_tradnl" sz="2400" dirty="0">
                <a:solidFill>
                  <a:srgbClr val="1600F0"/>
                </a:solidFill>
              </a:rPr>
              <a:t>2.2. DALTON-EN TEORIA ATOMIKOA</a:t>
            </a:r>
            <a:br>
              <a:rPr lang="es-ES_tradnl" sz="2400" dirty="0">
                <a:solidFill>
                  <a:srgbClr val="1600F0"/>
                </a:solidFill>
              </a:rPr>
            </a:br>
            <a:endParaRPr lang="es-ES_tradnl" sz="2400" dirty="0">
              <a:solidFill>
                <a:srgbClr val="1600F0"/>
              </a:solidFill>
            </a:endParaRPr>
          </a:p>
          <a:p>
            <a:r>
              <a:rPr lang="es-ES_tradnl" sz="2400" dirty="0">
                <a:solidFill>
                  <a:srgbClr val="1600F0"/>
                </a:solidFill>
              </a:rPr>
              <a:t>2.3 TEORIA ZINETIKO-MOLEKULARRA</a:t>
            </a:r>
            <a:br>
              <a:rPr lang="es-ES_tradnl" sz="2400" dirty="0">
                <a:solidFill>
                  <a:srgbClr val="1600F0"/>
                </a:solidFill>
              </a:rPr>
            </a:br>
            <a:endParaRPr lang="es-ES_tradnl" sz="2400" dirty="0">
              <a:solidFill>
                <a:srgbClr val="1600F0"/>
              </a:solidFill>
            </a:endParaRPr>
          </a:p>
          <a:p>
            <a:r>
              <a:rPr lang="es-ES_tradnl" sz="2400" dirty="0">
                <a:solidFill>
                  <a:srgbClr val="1600F0"/>
                </a:solidFill>
              </a:rPr>
              <a:t>2.4 EREDU ZINETIKOA</a:t>
            </a:r>
            <a:br>
              <a:rPr lang="es-ES_tradnl" sz="2400" dirty="0">
                <a:solidFill>
                  <a:srgbClr val="1600F0"/>
                </a:solidFill>
              </a:rPr>
            </a:br>
            <a:endParaRPr lang="es-ES_tradnl" sz="2400" dirty="0">
              <a:solidFill>
                <a:srgbClr val="1600F0"/>
              </a:solidFill>
            </a:endParaRPr>
          </a:p>
          <a:p>
            <a:r>
              <a:rPr lang="es-ES_tradnl" sz="2400" dirty="0">
                <a:solidFill>
                  <a:srgbClr val="1600F0"/>
                </a:solidFill>
              </a:rPr>
              <a:t>PRAKTIKAK</a:t>
            </a:r>
            <a:r>
              <a:rPr lang="es-ES" sz="2400" dirty="0">
                <a:solidFill>
                  <a:srgbClr val="1600F0"/>
                </a:solidFill>
              </a:rPr>
              <a:t> GAIAN ZEHAR LANDUKO DIRA</a:t>
            </a: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9038" y="5801796"/>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852361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622300" y="3494310"/>
            <a:ext cx="8064500" cy="604838"/>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Los gases pueden </a:t>
            </a:r>
            <a:r>
              <a:rPr lang="eu-ES" sz="1700" b="1">
                <a:solidFill>
                  <a:srgbClr val="3333CC"/>
                </a:solidFill>
              </a:rPr>
              <a:t>dilatarse</a:t>
            </a:r>
            <a:r>
              <a:rPr lang="eu-ES" sz="1600"/>
              <a:t>. Si aumentamos la temperatura de una cierta cantidad de gas encerrada en un recipiente flexible, aumenta el volumen ocupado por el gas.</a:t>
            </a:r>
          </a:p>
        </p:txBody>
      </p:sp>
      <p:sp>
        <p:nvSpPr>
          <p:cNvPr id="53251" name="Text Box 3"/>
          <p:cNvSpPr txBox="1">
            <a:spLocks noChangeArrowheads="1"/>
          </p:cNvSpPr>
          <p:nvPr/>
        </p:nvSpPr>
        <p:spPr bwMode="auto">
          <a:xfrm>
            <a:off x="539750" y="3508598"/>
            <a:ext cx="8064500"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Gasek kontrakzioa izan dezakete. Ontzi malguan dagoen gasaren tenperatura gutxiagotzen badugu, bolumena gutxiagotzen da.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90774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xit" presetSubtype="0" fill="hold" grpId="1" nodeType="clickEffect">
                                  <p:stCondLst>
                                    <p:cond delay="0"/>
                                  </p:stCondLst>
                                  <p:childTnLst>
                                    <p:anim calcmode="lin" valueType="num">
                                      <p:cBhvr>
                                        <p:cTn id="12" dur="500"/>
                                        <p:tgtEl>
                                          <p:spTgt spid="53250"/>
                                        </p:tgtEl>
                                        <p:attrNameLst>
                                          <p:attrName>ppt_w</p:attrName>
                                        </p:attrNameLst>
                                      </p:cBhvr>
                                      <p:tavLst>
                                        <p:tav tm="0">
                                          <p:val>
                                            <p:strVal val="ppt_w"/>
                                          </p:val>
                                        </p:tav>
                                        <p:tav tm="100000">
                                          <p:val>
                                            <p:fltVal val="0"/>
                                          </p:val>
                                        </p:tav>
                                      </p:tavLst>
                                    </p:anim>
                                    <p:anim calcmode="lin" valueType="num">
                                      <p:cBhvr>
                                        <p:cTn id="13" dur="500"/>
                                        <p:tgtEl>
                                          <p:spTgt spid="53250"/>
                                        </p:tgtEl>
                                        <p:attrNameLst>
                                          <p:attrName>ppt_h</p:attrName>
                                        </p:attrNameLst>
                                      </p:cBhvr>
                                      <p:tavLst>
                                        <p:tav tm="0">
                                          <p:val>
                                            <p:strVal val="ppt_h"/>
                                          </p:val>
                                        </p:tav>
                                        <p:tav tm="100000">
                                          <p:val>
                                            <p:fltVal val="0"/>
                                          </p:val>
                                        </p:tav>
                                      </p:tavLst>
                                    </p:anim>
                                    <p:animEffect transition="out" filter="fade">
                                      <p:cBhvr>
                                        <p:cTn id="14" dur="500"/>
                                        <p:tgtEl>
                                          <p:spTgt spid="53250"/>
                                        </p:tgtEl>
                                      </p:cBhvr>
                                    </p:animEffect>
                                    <p:set>
                                      <p:cBhvr>
                                        <p:cTn id="15" dur="1" fill="hold">
                                          <p:stCondLst>
                                            <p:cond delay="499"/>
                                          </p:stCondLst>
                                        </p:cTn>
                                        <p:tgtEl>
                                          <p:spTgt spid="53250"/>
                                        </p:tgtEl>
                                        <p:attrNameLst>
                                          <p:attrName>style.visibility</p:attrName>
                                        </p:attrNameLst>
                                      </p:cBhvr>
                                      <p:to>
                                        <p:strVal val="hidden"/>
                                      </p:to>
                                    </p:set>
                                  </p:childTnLst>
                                </p:cTn>
                              </p:par>
                            </p:childTnLst>
                          </p:cTn>
                        </p:par>
                        <p:par>
                          <p:cTn id="16" fill="hold" nodeType="afterGroup">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53251"/>
                                        </p:tgtEl>
                                        <p:attrNameLst>
                                          <p:attrName>style.visibility</p:attrName>
                                        </p:attrNameLst>
                                      </p:cBhvr>
                                      <p:to>
                                        <p:strVal val="visible"/>
                                      </p:to>
                                    </p:set>
                                    <p:anim calcmode="lin" valueType="num">
                                      <p:cBhvr>
                                        <p:cTn id="19" dur="500" fill="hold"/>
                                        <p:tgtEl>
                                          <p:spTgt spid="53251"/>
                                        </p:tgtEl>
                                        <p:attrNameLst>
                                          <p:attrName>ppt_w</p:attrName>
                                        </p:attrNameLst>
                                      </p:cBhvr>
                                      <p:tavLst>
                                        <p:tav tm="0">
                                          <p:val>
                                            <p:fltVal val="0"/>
                                          </p:val>
                                        </p:tav>
                                        <p:tav tm="100000">
                                          <p:val>
                                            <p:strVal val="#ppt_w"/>
                                          </p:val>
                                        </p:tav>
                                      </p:tavLst>
                                    </p:anim>
                                    <p:anim calcmode="lin" valueType="num">
                                      <p:cBhvr>
                                        <p:cTn id="20" dur="500" fill="hold"/>
                                        <p:tgtEl>
                                          <p:spTgt spid="532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53250" grpId="1" animBg="1"/>
      <p:bldP spid="532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1033463" y="2454140"/>
            <a:ext cx="7075487" cy="835025"/>
          </a:xfrm>
          <a:prstGeom prst="rect">
            <a:avLst/>
          </a:prstGeom>
          <a:solidFill>
            <a:srgbClr val="FFFF99"/>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Baloian airea sartzen badugu baloia «gogorrago» dago. Zailagoa da eskuekin deformatzea. Bizikletaren gurpila puzterakoan gauza bera gertatzen da.</a:t>
            </a:r>
          </a:p>
        </p:txBody>
      </p:sp>
      <p:sp>
        <p:nvSpPr>
          <p:cNvPr id="54330" name="Text Box 58"/>
          <p:cNvSpPr txBox="1">
            <a:spLocks noChangeArrowheads="1"/>
          </p:cNvSpPr>
          <p:nvPr/>
        </p:nvSpPr>
        <p:spPr bwMode="auto">
          <a:xfrm>
            <a:off x="1033463" y="3722942"/>
            <a:ext cx="6838950" cy="849312"/>
          </a:xfrm>
          <a:prstGeom prst="rect">
            <a:avLst/>
          </a:prstGeom>
          <a:solidFill>
            <a:srgbClr val="FFFFCC"/>
          </a:solidFill>
          <a:ln w="9525">
            <a:solidFill>
              <a:srgbClr val="000000"/>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Ontzian dagoen aireak edo gasak ormei «bultza» egiten die. Azalera unitatearekiko neurtzen badugu indar hori, magnitude berria definitzen da: </a:t>
            </a:r>
            <a:r>
              <a:rPr lang="eu-ES" sz="1700" b="1">
                <a:solidFill>
                  <a:srgbClr val="3333CC"/>
                </a:solidFill>
              </a:rPr>
              <a:t>presioa.</a:t>
            </a:r>
            <a:endParaRPr lang="eu-ES" sz="1600"/>
          </a:p>
        </p:txBody>
      </p:sp>
      <p:pic>
        <p:nvPicPr>
          <p:cNvPr id="8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09715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54330"/>
                                        </p:tgtEl>
                                        <p:attrNameLst>
                                          <p:attrName>style.visibility</p:attrName>
                                        </p:attrNameLst>
                                      </p:cBhvr>
                                      <p:to>
                                        <p:strVal val="visible"/>
                                      </p:to>
                                    </p:set>
                                    <p:animEffect transition="in" filter="fade">
                                      <p:cBhvr>
                                        <p:cTn id="13" dur="1000"/>
                                        <p:tgtEl>
                                          <p:spTgt spid="54330"/>
                                        </p:tgtEl>
                                      </p:cBhvr>
                                    </p:animEffect>
                                    <p:anim calcmode="lin" valueType="num">
                                      <p:cBhvr>
                                        <p:cTn id="14" dur="1000" fill="hold"/>
                                        <p:tgtEl>
                                          <p:spTgt spid="54330"/>
                                        </p:tgtEl>
                                        <p:attrNameLst>
                                          <p:attrName>ppt_x</p:attrName>
                                        </p:attrNameLst>
                                      </p:cBhvr>
                                      <p:tavLst>
                                        <p:tav tm="0">
                                          <p:val>
                                            <p:strVal val="#ppt_x"/>
                                          </p:val>
                                        </p:tav>
                                        <p:tav tm="100000">
                                          <p:val>
                                            <p:strVal val="#ppt_x"/>
                                          </p:val>
                                        </p:tav>
                                      </p:tavLst>
                                    </p:anim>
                                    <p:anim calcmode="lin" valueType="num">
                                      <p:cBhvr>
                                        <p:cTn id="15" dur="900" decel="100000" fill="hold"/>
                                        <p:tgtEl>
                                          <p:spTgt spid="5433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43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p:bldP spid="543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2020887" y="1789076"/>
            <a:ext cx="4532313" cy="346075"/>
          </a:xfrm>
          <a:prstGeom prst="rect">
            <a:avLst/>
          </a:prstGeom>
          <a:solidFill>
            <a:srgbClr val="FFFFCC"/>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b="1">
                <a:solidFill>
                  <a:srgbClr val="3333CC"/>
                </a:solidFill>
              </a:rPr>
              <a:t>Manometroaren bitartez neurtzen da presioa</a:t>
            </a:r>
            <a:r>
              <a:rPr lang="eu-ES" sz="1600"/>
              <a:t>.</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057400" y="2636397"/>
            <a:ext cx="4869144" cy="646331"/>
          </a:xfrm>
          <a:prstGeom prst="rect">
            <a:avLst/>
          </a:prstGeom>
          <a:noFill/>
        </p:spPr>
        <p:txBody>
          <a:bodyPr wrap="square" rtlCol="0">
            <a:spAutoFit/>
          </a:bodyPr>
          <a:lstStyle/>
          <a:p>
            <a:r>
              <a:rPr lang="es-ES" dirty="0" err="1" smtClean="0"/>
              <a:t>Bilatu</a:t>
            </a:r>
            <a:r>
              <a:rPr lang="es-ES" dirty="0" smtClean="0"/>
              <a:t> </a:t>
            </a:r>
            <a:r>
              <a:rPr lang="es-ES" dirty="0" err="1" smtClean="0"/>
              <a:t>interneten</a:t>
            </a:r>
            <a:r>
              <a:rPr lang="es-ES" dirty="0" smtClean="0"/>
              <a:t> </a:t>
            </a:r>
            <a:r>
              <a:rPr lang="es-ES" dirty="0" err="1" smtClean="0"/>
              <a:t>manometroaren</a:t>
            </a:r>
            <a:r>
              <a:rPr lang="es-ES" dirty="0" smtClean="0"/>
              <a:t> </a:t>
            </a:r>
            <a:r>
              <a:rPr lang="es-ES" dirty="0" err="1" smtClean="0"/>
              <a:t>argazki</a:t>
            </a:r>
            <a:r>
              <a:rPr lang="es-ES" dirty="0" smtClean="0"/>
              <a:t> </a:t>
            </a:r>
            <a:r>
              <a:rPr lang="es-ES" dirty="0" err="1" smtClean="0"/>
              <a:t>bat</a:t>
            </a:r>
            <a:r>
              <a:rPr lang="es-ES" dirty="0" smtClean="0"/>
              <a:t>. </a:t>
            </a:r>
            <a:r>
              <a:rPr lang="es-ES" dirty="0" err="1" smtClean="0"/>
              <a:t>Nolakoa</a:t>
            </a:r>
            <a:r>
              <a:rPr lang="es-ES" dirty="0" smtClean="0"/>
              <a:t> da eta </a:t>
            </a:r>
            <a:r>
              <a:rPr lang="es-ES" dirty="0" err="1" smtClean="0"/>
              <a:t>nola</a:t>
            </a:r>
            <a:r>
              <a:rPr lang="es-ES" dirty="0" smtClean="0"/>
              <a:t> </a:t>
            </a:r>
            <a:r>
              <a:rPr lang="es-ES" dirty="0" err="1" smtClean="0"/>
              <a:t>sartzen</a:t>
            </a:r>
            <a:r>
              <a:rPr lang="es-ES" dirty="0" smtClean="0"/>
              <a:t> da </a:t>
            </a:r>
            <a:r>
              <a:rPr lang="es-ES" dirty="0" err="1" smtClean="0"/>
              <a:t>gurpilean</a:t>
            </a:r>
            <a:r>
              <a:rPr lang="es-ES" dirty="0" smtClean="0"/>
              <a:t>?</a:t>
            </a:r>
            <a:endParaRPr lang="es-ES" dirty="0"/>
          </a:p>
        </p:txBody>
      </p:sp>
    </p:spTree>
    <p:extLst>
      <p:ext uri="{BB962C8B-B14F-4D97-AF65-F5344CB8AC3E}">
        <p14:creationId xmlns:p14="http://schemas.microsoft.com/office/powerpoint/2010/main" val="1990328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dissolve">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042988" y="1700213"/>
            <a:ext cx="7127875" cy="1352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Atmosferan airea dago. Gas nahaste honekin kontaktuan dauden gorputz guztiei norabide  guztietan bultza egiten die: beherantz, gorantz, alboetara, eta abar. Horretxegatik atmosferak presioa duela edo gorputz guztiei «presioa egiten diela» esaten dugu. Presio honi </a:t>
            </a:r>
            <a:r>
              <a:rPr lang="eu-ES" sz="1700" b="1">
                <a:solidFill>
                  <a:srgbClr val="3333CC"/>
                </a:solidFill>
              </a:rPr>
              <a:t>egurats presioa deitzen zaio</a:t>
            </a:r>
            <a:r>
              <a:rPr lang="eu-ES" sz="1600" b="1"/>
              <a:t>.</a:t>
            </a:r>
            <a:endParaRPr lang="eu-ES" sz="1600"/>
          </a:p>
        </p:txBody>
      </p:sp>
      <p:sp>
        <p:nvSpPr>
          <p:cNvPr id="25603" name="Rectangle 3"/>
          <p:cNvSpPr>
            <a:spLocks noChangeArrowheads="1"/>
          </p:cNvSpPr>
          <p:nvPr/>
        </p:nvSpPr>
        <p:spPr bwMode="auto">
          <a:xfrm>
            <a:off x="3381375" y="1058863"/>
            <a:ext cx="191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b="1" dirty="0">
                <a:solidFill>
                  <a:srgbClr val="3333CC"/>
                </a:solidFill>
              </a:rPr>
              <a:t>Egurats presioa</a:t>
            </a:r>
            <a:endParaRPr lang="eu-ES" b="1"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534893"/>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anim calcmode="lin" valueType="num">
                                      <p:cBhvr>
                                        <p:cTn id="9" dur="500" fill="hold"/>
                                        <p:tgtEl>
                                          <p:spTgt spid="56322"/>
                                        </p:tgtEl>
                                        <p:attrNameLst>
                                          <p:attrName>ppt_x</p:attrName>
                                        </p:attrNameLst>
                                      </p:cBhvr>
                                      <p:tavLst>
                                        <p:tav tm="0">
                                          <p:val>
                                            <p:fltVal val="0.5"/>
                                          </p:val>
                                        </p:tav>
                                        <p:tav tm="100000">
                                          <p:val>
                                            <p:strVal val="#ppt_x"/>
                                          </p:val>
                                        </p:tav>
                                      </p:tavLst>
                                    </p:anim>
                                    <p:anim calcmode="lin" valueType="num">
                                      <p:cBhvr>
                                        <p:cTn id="10" dur="500" fill="hold"/>
                                        <p:tgtEl>
                                          <p:spTgt spid="5632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541338" y="1809609"/>
            <a:ext cx="8061325" cy="83502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Aireak norabide guztietan bultzatzen duenez, zaila da egurats presioa hautematea. Aireak norabide batean eragiten ez badu hauteman dezakegu eta “magia” egin dezakegu.</a:t>
            </a:r>
          </a:p>
        </p:txBody>
      </p:sp>
      <p:sp>
        <p:nvSpPr>
          <p:cNvPr id="57348" name="Text Box 4"/>
          <p:cNvSpPr txBox="1">
            <a:spLocks noChangeArrowheads="1"/>
          </p:cNvSpPr>
          <p:nvPr/>
        </p:nvSpPr>
        <p:spPr bwMode="auto">
          <a:xfrm>
            <a:off x="1436281" y="4962525"/>
            <a:ext cx="6119813"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Basoa urez betetzen baduzu eta kartulinarekin estaltzen baduzu, buelta ematerakoan, “magia” ez da erortzen eta ura basoan dago! Alajaina!</a:t>
            </a:r>
          </a:p>
        </p:txBody>
      </p:sp>
      <p:sp>
        <p:nvSpPr>
          <p:cNvPr id="57349" name="Text Box 5"/>
          <p:cNvSpPr txBox="1">
            <a:spLocks noChangeArrowheads="1"/>
          </p:cNvSpPr>
          <p:nvPr/>
        </p:nvSpPr>
        <p:spPr bwMode="auto">
          <a:xfrm>
            <a:off x="1448593" y="5053052"/>
            <a:ext cx="6119813"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Kasu honetan presioak ez badu indarra beherantz egiten, beirak ekiditen du (beirari egiten dio), gorantz egiten duenez orria ez da erortzen. </a:t>
            </a:r>
          </a:p>
        </p:txBody>
      </p:sp>
      <p:sp>
        <p:nvSpPr>
          <p:cNvPr id="57350" name="Line 6"/>
          <p:cNvSpPr>
            <a:spLocks noChangeShapeType="1"/>
          </p:cNvSpPr>
          <p:nvPr/>
        </p:nvSpPr>
        <p:spPr bwMode="auto">
          <a:xfrm flipV="1">
            <a:off x="4508500" y="3829089"/>
            <a:ext cx="0" cy="1223963"/>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6"/>
          <p:cNvSpPr>
            <a:spLocks noChangeShapeType="1"/>
          </p:cNvSpPr>
          <p:nvPr/>
        </p:nvSpPr>
        <p:spPr bwMode="auto">
          <a:xfrm>
            <a:off x="4508500" y="2892323"/>
            <a:ext cx="0" cy="936766"/>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Tree>
    <p:extLst>
      <p:ext uri="{BB962C8B-B14F-4D97-AF65-F5344CB8AC3E}">
        <p14:creationId xmlns:p14="http://schemas.microsoft.com/office/powerpoint/2010/main" val="2914815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dissolve">
                                      <p:cBhvr>
                                        <p:cTn id="7" dur="500"/>
                                        <p:tgtEl>
                                          <p:spTgt spid="57347"/>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7348"/>
                                        </p:tgtEl>
                                        <p:attrNameLst>
                                          <p:attrName>style.visibility</p:attrName>
                                        </p:attrNameLst>
                                      </p:cBhvr>
                                      <p:to>
                                        <p:strVal val="visible"/>
                                      </p:to>
                                    </p:set>
                                    <p:anim calcmode="lin" valueType="num">
                                      <p:cBhvr>
                                        <p:cTn id="11" dur="500" fill="hold"/>
                                        <p:tgtEl>
                                          <p:spTgt spid="57348"/>
                                        </p:tgtEl>
                                        <p:attrNameLst>
                                          <p:attrName>ppt_w</p:attrName>
                                        </p:attrNameLst>
                                      </p:cBhvr>
                                      <p:tavLst>
                                        <p:tav tm="0">
                                          <p:val>
                                            <p:fltVal val="0"/>
                                          </p:val>
                                        </p:tav>
                                        <p:tav tm="100000">
                                          <p:val>
                                            <p:strVal val="#ppt_w"/>
                                          </p:val>
                                        </p:tav>
                                      </p:tavLst>
                                    </p:anim>
                                    <p:anim calcmode="lin" valueType="num">
                                      <p:cBhvr>
                                        <p:cTn id="12" dur="500" fill="hold"/>
                                        <p:tgtEl>
                                          <p:spTgt spid="57348"/>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xit" presetSubtype="0" fill="hold" grpId="1" nodeType="clickEffect">
                                  <p:stCondLst>
                                    <p:cond delay="0"/>
                                  </p:stCondLst>
                                  <p:childTnLst>
                                    <p:anim calcmode="lin" valueType="num">
                                      <p:cBhvr>
                                        <p:cTn id="16" dur="500"/>
                                        <p:tgtEl>
                                          <p:spTgt spid="57348"/>
                                        </p:tgtEl>
                                        <p:attrNameLst>
                                          <p:attrName>ppt_w</p:attrName>
                                        </p:attrNameLst>
                                      </p:cBhvr>
                                      <p:tavLst>
                                        <p:tav tm="0">
                                          <p:val>
                                            <p:strVal val="ppt_w"/>
                                          </p:val>
                                        </p:tav>
                                        <p:tav tm="100000">
                                          <p:val>
                                            <p:fltVal val="0"/>
                                          </p:val>
                                        </p:tav>
                                      </p:tavLst>
                                    </p:anim>
                                    <p:anim calcmode="lin" valueType="num">
                                      <p:cBhvr>
                                        <p:cTn id="17" dur="500"/>
                                        <p:tgtEl>
                                          <p:spTgt spid="57348"/>
                                        </p:tgtEl>
                                        <p:attrNameLst>
                                          <p:attrName>ppt_h</p:attrName>
                                        </p:attrNameLst>
                                      </p:cBhvr>
                                      <p:tavLst>
                                        <p:tav tm="0">
                                          <p:val>
                                            <p:strVal val="ppt_h"/>
                                          </p:val>
                                        </p:tav>
                                        <p:tav tm="100000">
                                          <p:val>
                                            <p:fltVal val="0"/>
                                          </p:val>
                                        </p:tav>
                                      </p:tavLst>
                                    </p:anim>
                                    <p:animEffect transition="out" filter="fade">
                                      <p:cBhvr>
                                        <p:cTn id="18" dur="500"/>
                                        <p:tgtEl>
                                          <p:spTgt spid="57348"/>
                                        </p:tgtEl>
                                      </p:cBhvr>
                                    </p:animEffect>
                                    <p:set>
                                      <p:cBhvr>
                                        <p:cTn id="19" dur="1" fill="hold">
                                          <p:stCondLst>
                                            <p:cond delay="499"/>
                                          </p:stCondLst>
                                        </p:cTn>
                                        <p:tgtEl>
                                          <p:spTgt spid="57348"/>
                                        </p:tgtEl>
                                        <p:attrNameLst>
                                          <p:attrName>style.visibility</p:attrName>
                                        </p:attrNameLst>
                                      </p:cBhvr>
                                      <p:to>
                                        <p:strVal val="hidden"/>
                                      </p:to>
                                    </p:set>
                                  </p:childTnLst>
                                </p:cTn>
                              </p:par>
                            </p:childTnLst>
                          </p:cTn>
                        </p:par>
                        <p:par>
                          <p:cTn id="20" fill="hold" nodeType="afterGroup">
                            <p:stCondLst>
                              <p:cond delay="500"/>
                            </p:stCondLst>
                            <p:childTnLst>
                              <p:par>
                                <p:cTn id="21" presetID="23" presetClass="entr" presetSubtype="16" fill="hold" grpId="0" nodeType="afterEffect">
                                  <p:stCondLst>
                                    <p:cond delay="0"/>
                                  </p:stCondLst>
                                  <p:childTnLst>
                                    <p:set>
                                      <p:cBhvr>
                                        <p:cTn id="22" dur="1" fill="hold">
                                          <p:stCondLst>
                                            <p:cond delay="0"/>
                                          </p:stCondLst>
                                        </p:cTn>
                                        <p:tgtEl>
                                          <p:spTgt spid="57349"/>
                                        </p:tgtEl>
                                        <p:attrNameLst>
                                          <p:attrName>style.visibility</p:attrName>
                                        </p:attrNameLst>
                                      </p:cBhvr>
                                      <p:to>
                                        <p:strVal val="visible"/>
                                      </p:to>
                                    </p:set>
                                    <p:anim calcmode="lin" valueType="num">
                                      <p:cBhvr>
                                        <p:cTn id="23" dur="500" fill="hold"/>
                                        <p:tgtEl>
                                          <p:spTgt spid="57349"/>
                                        </p:tgtEl>
                                        <p:attrNameLst>
                                          <p:attrName>ppt_w</p:attrName>
                                        </p:attrNameLst>
                                      </p:cBhvr>
                                      <p:tavLst>
                                        <p:tav tm="0">
                                          <p:val>
                                            <p:fltVal val="0"/>
                                          </p:val>
                                        </p:tav>
                                        <p:tav tm="100000">
                                          <p:val>
                                            <p:strVal val="#ppt_w"/>
                                          </p:val>
                                        </p:tav>
                                      </p:tavLst>
                                    </p:anim>
                                    <p:anim calcmode="lin" valueType="num">
                                      <p:cBhvr>
                                        <p:cTn id="24" dur="500" fill="hold"/>
                                        <p:tgtEl>
                                          <p:spTgt spid="57349"/>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000"/>
                            </p:stCondLst>
                            <p:childTnLst>
                              <p:par>
                                <p:cTn id="26" presetID="22" presetClass="entr" presetSubtype="4" fill="hold" grpId="0" nodeType="afterEffect">
                                  <p:stCondLst>
                                    <p:cond delay="0"/>
                                  </p:stCondLst>
                                  <p:childTnLst>
                                    <p:set>
                                      <p:cBhvr>
                                        <p:cTn id="27" dur="1" fill="hold">
                                          <p:stCondLst>
                                            <p:cond delay="0"/>
                                          </p:stCondLst>
                                        </p:cTn>
                                        <p:tgtEl>
                                          <p:spTgt spid="57350"/>
                                        </p:tgtEl>
                                        <p:attrNameLst>
                                          <p:attrName>style.visibility</p:attrName>
                                        </p:attrNameLst>
                                      </p:cBhvr>
                                      <p:to>
                                        <p:strVal val="visible"/>
                                      </p:to>
                                    </p:set>
                                    <p:animEffect transition="in" filter="wipe(down)">
                                      <p:cBhvr>
                                        <p:cTn id="28" dur="500"/>
                                        <p:tgtEl>
                                          <p:spTgt spid="57350"/>
                                        </p:tgtEl>
                                      </p:cBhvr>
                                    </p:animEffect>
                                  </p:childTnLst>
                                </p:cTn>
                              </p:par>
                            </p:childTnLst>
                          </p:cTn>
                        </p:par>
                        <p:par>
                          <p:cTn id="29" fill="hold">
                            <p:stCondLst>
                              <p:cond delay="1500"/>
                            </p:stCondLst>
                            <p:childTnLst>
                              <p:par>
                                <p:cTn id="30" presetID="2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p:bldP spid="57348" grpId="0" animBg="1"/>
      <p:bldP spid="57348" grpId="1" animBg="1"/>
      <p:bldP spid="57349" grpId="0" animBg="1"/>
      <p:bldP spid="57350"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4"/>
          <p:cNvSpPr txBox="1">
            <a:spLocks noChangeArrowheads="1"/>
          </p:cNvSpPr>
          <p:nvPr/>
        </p:nvSpPr>
        <p:spPr bwMode="auto">
          <a:xfrm>
            <a:off x="1903413" y="900932"/>
            <a:ext cx="5335587" cy="877887"/>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700" b="1">
                <a:solidFill>
                  <a:srgbClr val="3333CC"/>
                </a:solidFill>
              </a:rPr>
              <a:t>Gas bat tenperatura konstantean badago presioa eta betetzen duen bolumenaren arteko erlazioa zein da? </a:t>
            </a:r>
          </a:p>
        </p:txBody>
      </p:sp>
      <p:sp>
        <p:nvSpPr>
          <p:cNvPr id="94213" name="Text Box 5"/>
          <p:cNvSpPr txBox="1">
            <a:spLocks noChangeArrowheads="1"/>
          </p:cNvSpPr>
          <p:nvPr/>
        </p:nvSpPr>
        <p:spPr bwMode="auto">
          <a:xfrm>
            <a:off x="447675" y="4136817"/>
            <a:ext cx="8258175" cy="835025"/>
          </a:xfrm>
          <a:prstGeom prst="rect">
            <a:avLst/>
          </a:prstGeom>
          <a:solidFill>
            <a:srgbClr val="FFFFCC"/>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Robert Boyle (1627-1691) zientzialariak 1662. urtean proposatu zuen. 1676. urtean Edmé</a:t>
            </a:r>
          </a:p>
          <a:p>
            <a:pPr algn="ctr" eaLnBrk="1" hangingPunct="1"/>
            <a:r>
              <a:rPr lang="eu-ES" sz="1600"/>
              <a:t>Mariotte (1620-1684) zientzialariak bere konklusioak argitaratu zituen, </a:t>
            </a:r>
          </a:p>
          <a:p>
            <a:pPr algn="ctr" eaLnBrk="1" hangingPunct="1"/>
            <a:r>
              <a:rPr lang="eu-ES" sz="1600"/>
              <a:t>Boylek proposatutakoekin kointzidenteak zirenak. </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405541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p:cTn id="7" dur="500" fill="hold"/>
                                        <p:tgtEl>
                                          <p:spTgt spid="94212"/>
                                        </p:tgtEl>
                                        <p:attrNameLst>
                                          <p:attrName>ppt_w</p:attrName>
                                        </p:attrNameLst>
                                      </p:cBhvr>
                                      <p:tavLst>
                                        <p:tav tm="0">
                                          <p:val>
                                            <p:fltVal val="0"/>
                                          </p:val>
                                        </p:tav>
                                        <p:tav tm="100000">
                                          <p:val>
                                            <p:strVal val="#ppt_w"/>
                                          </p:val>
                                        </p:tav>
                                      </p:tavLst>
                                    </p:anim>
                                    <p:anim calcmode="lin" valueType="num">
                                      <p:cBhvr>
                                        <p:cTn id="8" dur="500" fill="hold"/>
                                        <p:tgtEl>
                                          <p:spTgt spid="94212"/>
                                        </p:tgtEl>
                                        <p:attrNameLst>
                                          <p:attrName>ppt_h</p:attrName>
                                        </p:attrNameLst>
                                      </p:cBhvr>
                                      <p:tavLst>
                                        <p:tav tm="0">
                                          <p:val>
                                            <p:fltVal val="0"/>
                                          </p:val>
                                        </p:tav>
                                        <p:tav tm="100000">
                                          <p:val>
                                            <p:strVal val="#ppt_h"/>
                                          </p:val>
                                        </p:tav>
                                      </p:tavLst>
                                    </p:anim>
                                    <p:anim calcmode="lin" valueType="num">
                                      <p:cBhvr>
                                        <p:cTn id="9" dur="500" fill="hold"/>
                                        <p:tgtEl>
                                          <p:spTgt spid="94212"/>
                                        </p:tgtEl>
                                        <p:attrNameLst>
                                          <p:attrName>ppt_x</p:attrName>
                                        </p:attrNameLst>
                                      </p:cBhvr>
                                      <p:tavLst>
                                        <p:tav tm="0">
                                          <p:val>
                                            <p:fltVal val="0.5"/>
                                          </p:val>
                                        </p:tav>
                                        <p:tav tm="100000">
                                          <p:val>
                                            <p:strVal val="#ppt_x"/>
                                          </p:val>
                                        </p:tav>
                                      </p:tavLst>
                                    </p:anim>
                                    <p:anim calcmode="lin" valueType="num">
                                      <p:cBhvr>
                                        <p:cTn id="10" dur="500" fill="hold"/>
                                        <p:tgtEl>
                                          <p:spTgt spid="94212"/>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94213"/>
                                        </p:tgtEl>
                                        <p:attrNameLst>
                                          <p:attrName>style.visibility</p:attrName>
                                        </p:attrNameLst>
                                      </p:cBhvr>
                                      <p:to>
                                        <p:strVal val="visible"/>
                                      </p:to>
                                    </p:set>
                                    <p:animEffect transition="in" filter="dissolve">
                                      <p:cBhvr>
                                        <p:cTn id="14" dur="5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animBg="1"/>
      <p:bldP spid="942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88" name="Text Box 56"/>
          <p:cNvSpPr txBox="1">
            <a:spLocks noChangeArrowheads="1"/>
          </p:cNvSpPr>
          <p:nvPr/>
        </p:nvSpPr>
        <p:spPr bwMode="auto">
          <a:xfrm>
            <a:off x="842963" y="1139186"/>
            <a:ext cx="7456487" cy="34607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Ondorengo tresnarekin neurketa hauek egin dira:</a:t>
            </a:r>
          </a:p>
        </p:txBody>
      </p:sp>
      <p:graphicFrame>
        <p:nvGraphicFramePr>
          <p:cNvPr id="95289" name="Group 57"/>
          <p:cNvGraphicFramePr>
            <a:graphicFrameLocks noGrp="1"/>
          </p:cNvGraphicFramePr>
          <p:nvPr/>
        </p:nvGraphicFramePr>
        <p:xfrm>
          <a:off x="2339975" y="3141663"/>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95318" name="Text Box 86"/>
          <p:cNvSpPr txBox="1">
            <a:spLocks noChangeArrowheads="1"/>
          </p:cNvSpPr>
          <p:nvPr/>
        </p:nvSpPr>
        <p:spPr bwMode="auto">
          <a:xfrm>
            <a:off x="2239963" y="1858963"/>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1000 mb</a:t>
            </a:r>
          </a:p>
        </p:txBody>
      </p:sp>
      <p:sp>
        <p:nvSpPr>
          <p:cNvPr id="95319" name="Text Box 87"/>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1111 mb</a:t>
            </a:r>
          </a:p>
        </p:txBody>
      </p:sp>
      <p:sp>
        <p:nvSpPr>
          <p:cNvPr id="95320" name="Text Box 88"/>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1250 mb</a:t>
            </a:r>
          </a:p>
        </p:txBody>
      </p:sp>
      <p:sp>
        <p:nvSpPr>
          <p:cNvPr id="95321" name="Text Box 89"/>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2000 mb</a:t>
            </a:r>
          </a:p>
        </p:txBody>
      </p:sp>
      <p:sp>
        <p:nvSpPr>
          <p:cNvPr id="95322" name="Text Box 90"/>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2500 mb</a:t>
            </a:r>
          </a:p>
        </p:txBody>
      </p:sp>
      <p:sp>
        <p:nvSpPr>
          <p:cNvPr id="95323" name="Text Box 91"/>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1666 mb</a:t>
            </a:r>
          </a:p>
        </p:txBody>
      </p:sp>
      <p:sp>
        <p:nvSpPr>
          <p:cNvPr id="95324" name="Text Box 92"/>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1430 mb</a:t>
            </a:r>
          </a:p>
        </p:txBody>
      </p:sp>
      <p:sp>
        <p:nvSpPr>
          <p:cNvPr id="95325" name="Text Box 93"/>
          <p:cNvSpPr txBox="1">
            <a:spLocks noChangeArrowheads="1"/>
          </p:cNvSpPr>
          <p:nvPr/>
        </p:nvSpPr>
        <p:spPr bwMode="auto">
          <a:xfrm>
            <a:off x="117475" y="3806825"/>
            <a:ext cx="1239838"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100 mL</a:t>
            </a:r>
          </a:p>
        </p:txBody>
      </p:sp>
      <p:sp>
        <p:nvSpPr>
          <p:cNvPr id="95326" name="Text Box 94"/>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90 mL</a:t>
            </a:r>
          </a:p>
        </p:txBody>
      </p:sp>
      <p:sp>
        <p:nvSpPr>
          <p:cNvPr id="95327" name="Text Box 95"/>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80 mL</a:t>
            </a:r>
          </a:p>
        </p:txBody>
      </p:sp>
      <p:sp>
        <p:nvSpPr>
          <p:cNvPr id="95328" name="Text Box 96"/>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70 mL</a:t>
            </a:r>
          </a:p>
        </p:txBody>
      </p:sp>
      <p:sp>
        <p:nvSpPr>
          <p:cNvPr id="95329" name="Text Box 97"/>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60 mL</a:t>
            </a:r>
          </a:p>
        </p:txBody>
      </p:sp>
      <p:sp>
        <p:nvSpPr>
          <p:cNvPr id="95330" name="Text Box 98"/>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50 mL</a:t>
            </a:r>
          </a:p>
        </p:txBody>
      </p:sp>
      <p:sp>
        <p:nvSpPr>
          <p:cNvPr id="95331" name="Text Box 99"/>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40 mL</a:t>
            </a:r>
          </a:p>
        </p:txBody>
      </p:sp>
      <p:sp>
        <p:nvSpPr>
          <p:cNvPr id="95332" name="Rectangle 100"/>
          <p:cNvSpPr>
            <a:spLocks noChangeArrowheads="1"/>
          </p:cNvSpPr>
          <p:nvPr/>
        </p:nvSpPr>
        <p:spPr bwMode="auto">
          <a:xfrm>
            <a:off x="4010025" y="328136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3" name="Rectangle 101"/>
          <p:cNvSpPr>
            <a:spLocks noChangeArrowheads="1"/>
          </p:cNvSpPr>
          <p:nvPr/>
        </p:nvSpPr>
        <p:spPr bwMode="auto">
          <a:xfrm>
            <a:off x="4016375" y="382111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4" name="Rectangle 102"/>
          <p:cNvSpPr>
            <a:spLocks noChangeArrowheads="1"/>
          </p:cNvSpPr>
          <p:nvPr/>
        </p:nvSpPr>
        <p:spPr bwMode="auto">
          <a:xfrm>
            <a:off x="4651375" y="3289300"/>
            <a:ext cx="500063"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5" name="Rectangle 103"/>
          <p:cNvSpPr>
            <a:spLocks noChangeArrowheads="1"/>
          </p:cNvSpPr>
          <p:nvPr/>
        </p:nvSpPr>
        <p:spPr bwMode="auto">
          <a:xfrm>
            <a:off x="4662488" y="38433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6" name="Rectangle 104"/>
          <p:cNvSpPr>
            <a:spLocks noChangeArrowheads="1"/>
          </p:cNvSpPr>
          <p:nvPr/>
        </p:nvSpPr>
        <p:spPr bwMode="auto">
          <a:xfrm>
            <a:off x="5316538" y="3273425"/>
            <a:ext cx="500062"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7" name="Rectangle 105"/>
          <p:cNvSpPr>
            <a:spLocks noChangeArrowheads="1"/>
          </p:cNvSpPr>
          <p:nvPr/>
        </p:nvSpPr>
        <p:spPr bwMode="auto">
          <a:xfrm>
            <a:off x="6665913" y="327501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8" name="Rectangle 106"/>
          <p:cNvSpPr>
            <a:spLocks noChangeArrowheads="1"/>
          </p:cNvSpPr>
          <p:nvPr/>
        </p:nvSpPr>
        <p:spPr bwMode="auto">
          <a:xfrm>
            <a:off x="5338763" y="381476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39" name="Rectangle 107"/>
          <p:cNvSpPr>
            <a:spLocks noChangeArrowheads="1"/>
          </p:cNvSpPr>
          <p:nvPr/>
        </p:nvSpPr>
        <p:spPr bwMode="auto">
          <a:xfrm>
            <a:off x="6002338" y="32591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0" name="Rectangle 108"/>
          <p:cNvSpPr>
            <a:spLocks noChangeArrowheads="1"/>
          </p:cNvSpPr>
          <p:nvPr/>
        </p:nvSpPr>
        <p:spPr bwMode="auto">
          <a:xfrm>
            <a:off x="6681788" y="382428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1" name="Rectangle 109"/>
          <p:cNvSpPr>
            <a:spLocks noChangeArrowheads="1"/>
          </p:cNvSpPr>
          <p:nvPr/>
        </p:nvSpPr>
        <p:spPr bwMode="auto">
          <a:xfrm>
            <a:off x="6011863" y="384016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2" name="Rectangle 110"/>
          <p:cNvSpPr>
            <a:spLocks noChangeArrowheads="1"/>
          </p:cNvSpPr>
          <p:nvPr/>
        </p:nvSpPr>
        <p:spPr bwMode="auto">
          <a:xfrm>
            <a:off x="7326313" y="3282950"/>
            <a:ext cx="500062"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3" name="Rectangle 111"/>
          <p:cNvSpPr>
            <a:spLocks noChangeArrowheads="1"/>
          </p:cNvSpPr>
          <p:nvPr/>
        </p:nvSpPr>
        <p:spPr bwMode="auto">
          <a:xfrm>
            <a:off x="8008938" y="32845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4" name="Rectangle 112"/>
          <p:cNvSpPr>
            <a:spLocks noChangeArrowheads="1"/>
          </p:cNvSpPr>
          <p:nvPr/>
        </p:nvSpPr>
        <p:spPr bwMode="auto">
          <a:xfrm>
            <a:off x="7315200" y="381476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95345" name="Rectangle 113"/>
          <p:cNvSpPr>
            <a:spLocks noChangeArrowheads="1"/>
          </p:cNvSpPr>
          <p:nvPr/>
        </p:nvSpPr>
        <p:spPr bwMode="auto">
          <a:xfrm>
            <a:off x="7983538" y="382111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30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6838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5288"/>
                                        </p:tgtEl>
                                        <p:attrNameLst>
                                          <p:attrName>style.visibility</p:attrName>
                                        </p:attrNameLst>
                                      </p:cBhvr>
                                      <p:to>
                                        <p:strVal val="visible"/>
                                      </p:to>
                                    </p:set>
                                    <p:animEffect transition="in" filter="dissolve">
                                      <p:cBhvr>
                                        <p:cTn id="7" dur="500"/>
                                        <p:tgtEl>
                                          <p:spTgt spid="9528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325"/>
                                        </p:tgtEl>
                                        <p:attrNameLst>
                                          <p:attrName>style.visibility</p:attrName>
                                        </p:attrNameLst>
                                      </p:cBhvr>
                                      <p:to>
                                        <p:strVal val="visible"/>
                                      </p:to>
                                    </p:set>
                                    <p:animEffect transition="in" filter="fade">
                                      <p:cBhvr>
                                        <p:cTn id="10" dur="2000"/>
                                        <p:tgtEl>
                                          <p:spTgt spid="953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5318"/>
                                        </p:tgtEl>
                                        <p:attrNameLst>
                                          <p:attrName>style.visibility</p:attrName>
                                        </p:attrNameLst>
                                      </p:cBhvr>
                                      <p:to>
                                        <p:strVal val="visible"/>
                                      </p:to>
                                    </p:set>
                                    <p:animEffect transition="in" filter="fade">
                                      <p:cBhvr>
                                        <p:cTn id="13" dur="2000"/>
                                        <p:tgtEl>
                                          <p:spTgt spid="95318"/>
                                        </p:tgtEl>
                                      </p:cBhvr>
                                    </p:animEffect>
                                  </p:childTnLst>
                                </p:cTn>
                              </p:par>
                              <p:par>
                                <p:cTn id="14" presetID="10" presetClass="exit" presetSubtype="0" fill="hold" grpId="0" nodeType="withEffect">
                                  <p:stCondLst>
                                    <p:cond delay="0"/>
                                  </p:stCondLst>
                                  <p:childTnLst>
                                    <p:animEffect transition="out" filter="fade">
                                      <p:cBhvr>
                                        <p:cTn id="15" dur="5000"/>
                                        <p:tgtEl>
                                          <p:spTgt spid="95332"/>
                                        </p:tgtEl>
                                      </p:cBhvr>
                                    </p:animEffect>
                                    <p:set>
                                      <p:cBhvr>
                                        <p:cTn id="16" dur="1" fill="hold">
                                          <p:stCondLst>
                                            <p:cond delay="4999"/>
                                          </p:stCondLst>
                                        </p:cTn>
                                        <p:tgtEl>
                                          <p:spTgt spid="95332"/>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0"/>
                                        <p:tgtEl>
                                          <p:spTgt spid="95333"/>
                                        </p:tgtEl>
                                      </p:cBhvr>
                                    </p:animEffect>
                                    <p:set>
                                      <p:cBhvr>
                                        <p:cTn id="19" dur="1" fill="hold">
                                          <p:stCondLst>
                                            <p:cond delay="4999"/>
                                          </p:stCondLst>
                                        </p:cTn>
                                        <p:tgtEl>
                                          <p:spTgt spid="95333"/>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2000"/>
                                        <p:tgtEl>
                                          <p:spTgt spid="95325"/>
                                        </p:tgtEl>
                                      </p:cBhvr>
                                    </p:animEffect>
                                    <p:set>
                                      <p:cBhvr>
                                        <p:cTn id="22" dur="1" fill="hold">
                                          <p:stCondLst>
                                            <p:cond delay="1999"/>
                                          </p:stCondLst>
                                        </p:cTn>
                                        <p:tgtEl>
                                          <p:spTgt spid="95325"/>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2000"/>
                                        <p:tgtEl>
                                          <p:spTgt spid="95318"/>
                                        </p:tgtEl>
                                      </p:cBhvr>
                                    </p:animEffect>
                                    <p:set>
                                      <p:cBhvr>
                                        <p:cTn id="25" dur="1" fill="hold">
                                          <p:stCondLst>
                                            <p:cond delay="1999"/>
                                          </p:stCondLst>
                                        </p:cTn>
                                        <p:tgtEl>
                                          <p:spTgt spid="95318"/>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95319"/>
                                        </p:tgtEl>
                                        <p:attrNameLst>
                                          <p:attrName>style.visibility</p:attrName>
                                        </p:attrNameLst>
                                      </p:cBhvr>
                                      <p:to>
                                        <p:strVal val="visible"/>
                                      </p:to>
                                    </p:set>
                                    <p:animEffect transition="in" filter="fade">
                                      <p:cBhvr>
                                        <p:cTn id="28" dur="2000"/>
                                        <p:tgtEl>
                                          <p:spTgt spid="953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5326"/>
                                        </p:tgtEl>
                                        <p:attrNameLst>
                                          <p:attrName>style.visibility</p:attrName>
                                        </p:attrNameLst>
                                      </p:cBhvr>
                                      <p:to>
                                        <p:strVal val="visible"/>
                                      </p:to>
                                    </p:set>
                                    <p:animEffect transition="in" filter="fade">
                                      <p:cBhvr>
                                        <p:cTn id="31" dur="2000"/>
                                        <p:tgtEl>
                                          <p:spTgt spid="95326"/>
                                        </p:tgtEl>
                                      </p:cBhvr>
                                    </p:animEffect>
                                  </p:childTnLst>
                                </p:cTn>
                              </p:par>
                              <p:par>
                                <p:cTn id="32" presetID="10" presetClass="exit" presetSubtype="0" fill="hold" grpId="0" nodeType="withEffect">
                                  <p:stCondLst>
                                    <p:cond delay="0"/>
                                  </p:stCondLst>
                                  <p:childTnLst>
                                    <p:animEffect transition="out" filter="fade">
                                      <p:cBhvr>
                                        <p:cTn id="33" dur="5000"/>
                                        <p:tgtEl>
                                          <p:spTgt spid="95334"/>
                                        </p:tgtEl>
                                      </p:cBhvr>
                                    </p:animEffect>
                                    <p:set>
                                      <p:cBhvr>
                                        <p:cTn id="34" dur="1" fill="hold">
                                          <p:stCondLst>
                                            <p:cond delay="4999"/>
                                          </p:stCondLst>
                                        </p:cTn>
                                        <p:tgtEl>
                                          <p:spTgt spid="95334"/>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0"/>
                                        <p:tgtEl>
                                          <p:spTgt spid="95335"/>
                                        </p:tgtEl>
                                      </p:cBhvr>
                                    </p:animEffect>
                                    <p:set>
                                      <p:cBhvr>
                                        <p:cTn id="37" dur="1" fill="hold">
                                          <p:stCondLst>
                                            <p:cond delay="4999"/>
                                          </p:stCondLst>
                                        </p:cTn>
                                        <p:tgtEl>
                                          <p:spTgt spid="95335"/>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2000"/>
                                        <p:tgtEl>
                                          <p:spTgt spid="95326"/>
                                        </p:tgtEl>
                                      </p:cBhvr>
                                    </p:animEffect>
                                    <p:set>
                                      <p:cBhvr>
                                        <p:cTn id="40" dur="1" fill="hold">
                                          <p:stCondLst>
                                            <p:cond delay="1999"/>
                                          </p:stCondLst>
                                        </p:cTn>
                                        <p:tgtEl>
                                          <p:spTgt spid="95326"/>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2000"/>
                                        <p:tgtEl>
                                          <p:spTgt spid="95319"/>
                                        </p:tgtEl>
                                      </p:cBhvr>
                                    </p:animEffect>
                                    <p:set>
                                      <p:cBhvr>
                                        <p:cTn id="43" dur="1" fill="hold">
                                          <p:stCondLst>
                                            <p:cond delay="1999"/>
                                          </p:stCondLst>
                                        </p:cTn>
                                        <p:tgtEl>
                                          <p:spTgt spid="95319"/>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0"/>
                                        <p:tgtEl>
                                          <p:spTgt spid="95336"/>
                                        </p:tgtEl>
                                      </p:cBhvr>
                                    </p:animEffect>
                                    <p:set>
                                      <p:cBhvr>
                                        <p:cTn id="46" dur="1" fill="hold">
                                          <p:stCondLst>
                                            <p:cond delay="4999"/>
                                          </p:stCondLst>
                                        </p:cTn>
                                        <p:tgtEl>
                                          <p:spTgt spid="95336"/>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0"/>
                                        <p:tgtEl>
                                          <p:spTgt spid="95338"/>
                                        </p:tgtEl>
                                      </p:cBhvr>
                                    </p:animEffect>
                                    <p:set>
                                      <p:cBhvr>
                                        <p:cTn id="49" dur="1" fill="hold">
                                          <p:stCondLst>
                                            <p:cond delay="4999"/>
                                          </p:stCondLst>
                                        </p:cTn>
                                        <p:tgtEl>
                                          <p:spTgt spid="95338"/>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95320"/>
                                        </p:tgtEl>
                                        <p:attrNameLst>
                                          <p:attrName>style.visibility</p:attrName>
                                        </p:attrNameLst>
                                      </p:cBhvr>
                                      <p:to>
                                        <p:strVal val="visible"/>
                                      </p:to>
                                    </p:set>
                                    <p:animEffect transition="in" filter="fade">
                                      <p:cBhvr>
                                        <p:cTn id="52" dur="2000"/>
                                        <p:tgtEl>
                                          <p:spTgt spid="953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5327"/>
                                        </p:tgtEl>
                                        <p:attrNameLst>
                                          <p:attrName>style.visibility</p:attrName>
                                        </p:attrNameLst>
                                      </p:cBhvr>
                                      <p:to>
                                        <p:strVal val="visible"/>
                                      </p:to>
                                    </p:set>
                                    <p:animEffect transition="in" filter="fade">
                                      <p:cBhvr>
                                        <p:cTn id="55" dur="2000"/>
                                        <p:tgtEl>
                                          <p:spTgt spid="95327"/>
                                        </p:tgtEl>
                                      </p:cBhvr>
                                    </p:animEffect>
                                  </p:childTnLst>
                                </p:cTn>
                              </p:par>
                              <p:par>
                                <p:cTn id="56" presetID="10" presetClass="exit" presetSubtype="0" fill="hold" grpId="1" nodeType="withEffect">
                                  <p:stCondLst>
                                    <p:cond delay="0"/>
                                  </p:stCondLst>
                                  <p:childTnLst>
                                    <p:animEffect transition="out" filter="fade">
                                      <p:cBhvr>
                                        <p:cTn id="57" dur="2000"/>
                                        <p:tgtEl>
                                          <p:spTgt spid="95327"/>
                                        </p:tgtEl>
                                      </p:cBhvr>
                                    </p:animEffect>
                                    <p:set>
                                      <p:cBhvr>
                                        <p:cTn id="58" dur="1" fill="hold">
                                          <p:stCondLst>
                                            <p:cond delay="1999"/>
                                          </p:stCondLst>
                                        </p:cTn>
                                        <p:tgtEl>
                                          <p:spTgt spid="95327"/>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2000"/>
                                        <p:tgtEl>
                                          <p:spTgt spid="95320"/>
                                        </p:tgtEl>
                                      </p:cBhvr>
                                    </p:animEffect>
                                    <p:set>
                                      <p:cBhvr>
                                        <p:cTn id="61" dur="1" fill="hold">
                                          <p:stCondLst>
                                            <p:cond delay="1999"/>
                                          </p:stCondLst>
                                        </p:cTn>
                                        <p:tgtEl>
                                          <p:spTgt spid="95320"/>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0"/>
                                        <p:tgtEl>
                                          <p:spTgt spid="95339"/>
                                        </p:tgtEl>
                                      </p:cBhvr>
                                    </p:animEffect>
                                    <p:set>
                                      <p:cBhvr>
                                        <p:cTn id="64" dur="1" fill="hold">
                                          <p:stCondLst>
                                            <p:cond delay="4999"/>
                                          </p:stCondLst>
                                        </p:cTn>
                                        <p:tgtEl>
                                          <p:spTgt spid="95339"/>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0"/>
                                        <p:tgtEl>
                                          <p:spTgt spid="95341"/>
                                        </p:tgtEl>
                                      </p:cBhvr>
                                    </p:animEffect>
                                    <p:set>
                                      <p:cBhvr>
                                        <p:cTn id="67" dur="1" fill="hold">
                                          <p:stCondLst>
                                            <p:cond delay="4999"/>
                                          </p:stCondLst>
                                        </p:cTn>
                                        <p:tgtEl>
                                          <p:spTgt spid="95341"/>
                                        </p:tgtEl>
                                        <p:attrNameLst>
                                          <p:attrName>style.visibility</p:attrName>
                                        </p:attrNameLst>
                                      </p:cBhvr>
                                      <p:to>
                                        <p:strVal val="hidden"/>
                                      </p:to>
                                    </p:set>
                                  </p:childTnLst>
                                </p:cTn>
                              </p:par>
                              <p:par>
                                <p:cTn id="68" presetID="10" presetClass="entr" presetSubtype="0" fill="hold" grpId="0" nodeType="withEffect">
                                  <p:stCondLst>
                                    <p:cond delay="0"/>
                                  </p:stCondLst>
                                  <p:childTnLst>
                                    <p:set>
                                      <p:cBhvr>
                                        <p:cTn id="69" dur="1" fill="hold">
                                          <p:stCondLst>
                                            <p:cond delay="0"/>
                                          </p:stCondLst>
                                        </p:cTn>
                                        <p:tgtEl>
                                          <p:spTgt spid="95324"/>
                                        </p:tgtEl>
                                        <p:attrNameLst>
                                          <p:attrName>style.visibility</p:attrName>
                                        </p:attrNameLst>
                                      </p:cBhvr>
                                      <p:to>
                                        <p:strVal val="visible"/>
                                      </p:to>
                                    </p:set>
                                    <p:animEffect transition="in" filter="fade">
                                      <p:cBhvr>
                                        <p:cTn id="70" dur="2000"/>
                                        <p:tgtEl>
                                          <p:spTgt spid="9532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95328"/>
                                        </p:tgtEl>
                                        <p:attrNameLst>
                                          <p:attrName>style.visibility</p:attrName>
                                        </p:attrNameLst>
                                      </p:cBhvr>
                                      <p:to>
                                        <p:strVal val="visible"/>
                                      </p:to>
                                    </p:set>
                                    <p:animEffect transition="in" filter="fade">
                                      <p:cBhvr>
                                        <p:cTn id="73" dur="2000"/>
                                        <p:tgtEl>
                                          <p:spTgt spid="95328"/>
                                        </p:tgtEl>
                                      </p:cBhvr>
                                    </p:animEffect>
                                  </p:childTnLst>
                                </p:cTn>
                              </p:par>
                              <p:par>
                                <p:cTn id="74" presetID="10" presetClass="exit" presetSubtype="0" fill="hold" grpId="1" nodeType="withEffect">
                                  <p:stCondLst>
                                    <p:cond delay="0"/>
                                  </p:stCondLst>
                                  <p:childTnLst>
                                    <p:animEffect transition="out" filter="fade">
                                      <p:cBhvr>
                                        <p:cTn id="75" dur="2000"/>
                                        <p:tgtEl>
                                          <p:spTgt spid="95324"/>
                                        </p:tgtEl>
                                      </p:cBhvr>
                                    </p:animEffect>
                                    <p:set>
                                      <p:cBhvr>
                                        <p:cTn id="76" dur="1" fill="hold">
                                          <p:stCondLst>
                                            <p:cond delay="1999"/>
                                          </p:stCondLst>
                                        </p:cTn>
                                        <p:tgtEl>
                                          <p:spTgt spid="95324"/>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2000"/>
                                        <p:tgtEl>
                                          <p:spTgt spid="95328"/>
                                        </p:tgtEl>
                                      </p:cBhvr>
                                    </p:animEffect>
                                    <p:set>
                                      <p:cBhvr>
                                        <p:cTn id="79" dur="1" fill="hold">
                                          <p:stCondLst>
                                            <p:cond delay="1999"/>
                                          </p:stCondLst>
                                        </p:cTn>
                                        <p:tgtEl>
                                          <p:spTgt spid="95328"/>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0"/>
                                        <p:tgtEl>
                                          <p:spTgt spid="95337"/>
                                        </p:tgtEl>
                                      </p:cBhvr>
                                    </p:animEffect>
                                    <p:set>
                                      <p:cBhvr>
                                        <p:cTn id="82" dur="1" fill="hold">
                                          <p:stCondLst>
                                            <p:cond delay="4999"/>
                                          </p:stCondLst>
                                        </p:cTn>
                                        <p:tgtEl>
                                          <p:spTgt spid="95337"/>
                                        </p:tgtEl>
                                        <p:attrNameLst>
                                          <p:attrName>style.visibility</p:attrName>
                                        </p:attrNameLst>
                                      </p:cBhvr>
                                      <p:to>
                                        <p:strVal val="hidden"/>
                                      </p:to>
                                    </p:set>
                                  </p:childTnLst>
                                </p:cTn>
                              </p:par>
                              <p:par>
                                <p:cTn id="83" presetID="10" presetClass="exit" presetSubtype="0" fill="hold" grpId="0" nodeType="withEffect">
                                  <p:stCondLst>
                                    <p:cond delay="0"/>
                                  </p:stCondLst>
                                  <p:childTnLst>
                                    <p:animEffect transition="out" filter="fade">
                                      <p:cBhvr>
                                        <p:cTn id="84" dur="5000"/>
                                        <p:tgtEl>
                                          <p:spTgt spid="95340"/>
                                        </p:tgtEl>
                                      </p:cBhvr>
                                    </p:animEffect>
                                    <p:set>
                                      <p:cBhvr>
                                        <p:cTn id="85" dur="1" fill="hold">
                                          <p:stCondLst>
                                            <p:cond delay="4999"/>
                                          </p:stCondLst>
                                        </p:cTn>
                                        <p:tgtEl>
                                          <p:spTgt spid="95340"/>
                                        </p:tgtEl>
                                        <p:attrNameLst>
                                          <p:attrName>style.visibility</p:attrName>
                                        </p:attrNameLst>
                                      </p:cBhvr>
                                      <p:to>
                                        <p:strVal val="hidden"/>
                                      </p:to>
                                    </p:set>
                                  </p:childTnLst>
                                </p:cTn>
                              </p:par>
                              <p:par>
                                <p:cTn id="86" presetID="10" presetClass="entr" presetSubtype="0" fill="hold" grpId="0" nodeType="withEffect">
                                  <p:stCondLst>
                                    <p:cond delay="0"/>
                                  </p:stCondLst>
                                  <p:childTnLst>
                                    <p:set>
                                      <p:cBhvr>
                                        <p:cTn id="87" dur="1" fill="hold">
                                          <p:stCondLst>
                                            <p:cond delay="0"/>
                                          </p:stCondLst>
                                        </p:cTn>
                                        <p:tgtEl>
                                          <p:spTgt spid="95323"/>
                                        </p:tgtEl>
                                        <p:attrNameLst>
                                          <p:attrName>style.visibility</p:attrName>
                                        </p:attrNameLst>
                                      </p:cBhvr>
                                      <p:to>
                                        <p:strVal val="visible"/>
                                      </p:to>
                                    </p:set>
                                    <p:animEffect transition="in" filter="fade">
                                      <p:cBhvr>
                                        <p:cTn id="88" dur="2000"/>
                                        <p:tgtEl>
                                          <p:spTgt spid="95323"/>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95329"/>
                                        </p:tgtEl>
                                        <p:attrNameLst>
                                          <p:attrName>style.visibility</p:attrName>
                                        </p:attrNameLst>
                                      </p:cBhvr>
                                      <p:to>
                                        <p:strVal val="visible"/>
                                      </p:to>
                                    </p:set>
                                    <p:animEffect transition="in" filter="fade">
                                      <p:cBhvr>
                                        <p:cTn id="91" dur="2000"/>
                                        <p:tgtEl>
                                          <p:spTgt spid="95329"/>
                                        </p:tgtEl>
                                      </p:cBhvr>
                                    </p:animEffect>
                                  </p:childTnLst>
                                </p:cTn>
                              </p:par>
                              <p:par>
                                <p:cTn id="92" presetID="10" presetClass="exit" presetSubtype="0" fill="hold" grpId="1" nodeType="withEffect">
                                  <p:stCondLst>
                                    <p:cond delay="0"/>
                                  </p:stCondLst>
                                  <p:childTnLst>
                                    <p:animEffect transition="out" filter="fade">
                                      <p:cBhvr>
                                        <p:cTn id="93" dur="2000"/>
                                        <p:tgtEl>
                                          <p:spTgt spid="95329"/>
                                        </p:tgtEl>
                                      </p:cBhvr>
                                    </p:animEffect>
                                    <p:set>
                                      <p:cBhvr>
                                        <p:cTn id="94" dur="1" fill="hold">
                                          <p:stCondLst>
                                            <p:cond delay="1999"/>
                                          </p:stCondLst>
                                        </p:cTn>
                                        <p:tgtEl>
                                          <p:spTgt spid="95329"/>
                                        </p:tgtEl>
                                        <p:attrNameLst>
                                          <p:attrName>style.visibility</p:attrName>
                                        </p:attrNameLst>
                                      </p:cBhvr>
                                      <p:to>
                                        <p:strVal val="hidden"/>
                                      </p:to>
                                    </p:set>
                                  </p:childTnLst>
                                </p:cTn>
                              </p:par>
                              <p:par>
                                <p:cTn id="95" presetID="10" presetClass="exit" presetSubtype="0" fill="hold" grpId="2" nodeType="withEffect">
                                  <p:stCondLst>
                                    <p:cond delay="0"/>
                                  </p:stCondLst>
                                  <p:childTnLst>
                                    <p:animEffect transition="out" filter="fade">
                                      <p:cBhvr>
                                        <p:cTn id="96" dur="2000"/>
                                        <p:tgtEl>
                                          <p:spTgt spid="95324"/>
                                        </p:tgtEl>
                                      </p:cBhvr>
                                    </p:animEffect>
                                    <p:set>
                                      <p:cBhvr>
                                        <p:cTn id="97" dur="1" fill="hold">
                                          <p:stCondLst>
                                            <p:cond delay="1999"/>
                                          </p:stCondLst>
                                        </p:cTn>
                                        <p:tgtEl>
                                          <p:spTgt spid="95324"/>
                                        </p:tgtEl>
                                        <p:attrNameLst>
                                          <p:attrName>style.visibility</p:attrName>
                                        </p:attrNameLst>
                                      </p:cBhvr>
                                      <p:to>
                                        <p:strVal val="hidden"/>
                                      </p:to>
                                    </p:set>
                                  </p:childTnLst>
                                </p:cTn>
                              </p:par>
                              <p:par>
                                <p:cTn id="98" presetID="10" presetClass="exit" presetSubtype="0" fill="hold" grpId="0" nodeType="withEffect">
                                  <p:stCondLst>
                                    <p:cond delay="0"/>
                                  </p:stCondLst>
                                  <p:childTnLst>
                                    <p:animEffect transition="out" filter="fade">
                                      <p:cBhvr>
                                        <p:cTn id="99" dur="5000"/>
                                        <p:tgtEl>
                                          <p:spTgt spid="95342"/>
                                        </p:tgtEl>
                                      </p:cBhvr>
                                    </p:animEffect>
                                    <p:set>
                                      <p:cBhvr>
                                        <p:cTn id="100" dur="1" fill="hold">
                                          <p:stCondLst>
                                            <p:cond delay="4999"/>
                                          </p:stCondLst>
                                        </p:cTn>
                                        <p:tgtEl>
                                          <p:spTgt spid="95342"/>
                                        </p:tgtEl>
                                        <p:attrNameLst>
                                          <p:attrName>style.visibility</p:attrName>
                                        </p:attrNameLst>
                                      </p:cBhvr>
                                      <p:to>
                                        <p:strVal val="hidden"/>
                                      </p:to>
                                    </p:set>
                                  </p:childTnLst>
                                </p:cTn>
                              </p:par>
                              <p:par>
                                <p:cTn id="101" presetID="10" presetClass="exit" presetSubtype="0" fill="hold" grpId="0" nodeType="withEffect">
                                  <p:stCondLst>
                                    <p:cond delay="0"/>
                                  </p:stCondLst>
                                  <p:childTnLst>
                                    <p:animEffect transition="out" filter="fade">
                                      <p:cBhvr>
                                        <p:cTn id="102" dur="5000"/>
                                        <p:tgtEl>
                                          <p:spTgt spid="95344"/>
                                        </p:tgtEl>
                                      </p:cBhvr>
                                    </p:animEffect>
                                    <p:set>
                                      <p:cBhvr>
                                        <p:cTn id="103" dur="1" fill="hold">
                                          <p:stCondLst>
                                            <p:cond delay="4999"/>
                                          </p:stCondLst>
                                        </p:cTn>
                                        <p:tgtEl>
                                          <p:spTgt spid="95344"/>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2000"/>
                                        <p:tgtEl>
                                          <p:spTgt spid="95323"/>
                                        </p:tgtEl>
                                      </p:cBhvr>
                                    </p:animEffect>
                                    <p:set>
                                      <p:cBhvr>
                                        <p:cTn id="106" dur="1" fill="hold">
                                          <p:stCondLst>
                                            <p:cond delay="1999"/>
                                          </p:stCondLst>
                                        </p:cTn>
                                        <p:tgtEl>
                                          <p:spTgt spid="95323"/>
                                        </p:tgtEl>
                                        <p:attrNameLst>
                                          <p:attrName>style.visibility</p:attrName>
                                        </p:attrNameLst>
                                      </p:cBhvr>
                                      <p:to>
                                        <p:strVal val="hidden"/>
                                      </p:to>
                                    </p:set>
                                  </p:childTnLst>
                                </p:cTn>
                              </p:par>
                              <p:par>
                                <p:cTn id="107" presetID="10" presetClass="entr" presetSubtype="0" fill="hold" grpId="0" nodeType="withEffect">
                                  <p:stCondLst>
                                    <p:cond delay="0"/>
                                  </p:stCondLst>
                                  <p:childTnLst>
                                    <p:set>
                                      <p:cBhvr>
                                        <p:cTn id="108" dur="1" fill="hold">
                                          <p:stCondLst>
                                            <p:cond delay="0"/>
                                          </p:stCondLst>
                                        </p:cTn>
                                        <p:tgtEl>
                                          <p:spTgt spid="95321"/>
                                        </p:tgtEl>
                                        <p:attrNameLst>
                                          <p:attrName>style.visibility</p:attrName>
                                        </p:attrNameLst>
                                      </p:cBhvr>
                                      <p:to>
                                        <p:strVal val="visible"/>
                                      </p:to>
                                    </p:set>
                                    <p:animEffect transition="in" filter="fade">
                                      <p:cBhvr>
                                        <p:cTn id="109" dur="2000"/>
                                        <p:tgtEl>
                                          <p:spTgt spid="9532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95330"/>
                                        </p:tgtEl>
                                        <p:attrNameLst>
                                          <p:attrName>style.visibility</p:attrName>
                                        </p:attrNameLst>
                                      </p:cBhvr>
                                      <p:to>
                                        <p:strVal val="visible"/>
                                      </p:to>
                                    </p:set>
                                    <p:animEffect transition="in" filter="fade">
                                      <p:cBhvr>
                                        <p:cTn id="112" dur="2000"/>
                                        <p:tgtEl>
                                          <p:spTgt spid="95330"/>
                                        </p:tgtEl>
                                      </p:cBhvr>
                                    </p:animEffect>
                                  </p:childTnLst>
                                </p:cTn>
                              </p:par>
                              <p:par>
                                <p:cTn id="113" presetID="10" presetClass="exit" presetSubtype="0" fill="hold" grpId="1" nodeType="withEffect">
                                  <p:stCondLst>
                                    <p:cond delay="0"/>
                                  </p:stCondLst>
                                  <p:childTnLst>
                                    <p:animEffect transition="out" filter="fade">
                                      <p:cBhvr>
                                        <p:cTn id="114" dur="2000"/>
                                        <p:tgtEl>
                                          <p:spTgt spid="95330"/>
                                        </p:tgtEl>
                                      </p:cBhvr>
                                    </p:animEffect>
                                    <p:set>
                                      <p:cBhvr>
                                        <p:cTn id="115" dur="1" fill="hold">
                                          <p:stCondLst>
                                            <p:cond delay="1999"/>
                                          </p:stCondLst>
                                        </p:cTn>
                                        <p:tgtEl>
                                          <p:spTgt spid="95330"/>
                                        </p:tgtEl>
                                        <p:attrNameLst>
                                          <p:attrName>style.visibility</p:attrName>
                                        </p:attrNameLst>
                                      </p:cBhvr>
                                      <p:to>
                                        <p:strVal val="hidden"/>
                                      </p:to>
                                    </p:set>
                                  </p:childTnLst>
                                </p:cTn>
                              </p:par>
                              <p:par>
                                <p:cTn id="116" presetID="10" presetClass="exit" presetSubtype="0" fill="hold" grpId="3" nodeType="withEffect">
                                  <p:stCondLst>
                                    <p:cond delay="0"/>
                                  </p:stCondLst>
                                  <p:childTnLst>
                                    <p:animEffect transition="out" filter="fade">
                                      <p:cBhvr>
                                        <p:cTn id="117" dur="2000"/>
                                        <p:tgtEl>
                                          <p:spTgt spid="95324"/>
                                        </p:tgtEl>
                                      </p:cBhvr>
                                    </p:animEffect>
                                    <p:set>
                                      <p:cBhvr>
                                        <p:cTn id="118" dur="1" fill="hold">
                                          <p:stCondLst>
                                            <p:cond delay="1999"/>
                                          </p:stCondLst>
                                        </p:cTn>
                                        <p:tgtEl>
                                          <p:spTgt spid="95324"/>
                                        </p:tgtEl>
                                        <p:attrNameLst>
                                          <p:attrName>style.visibility</p:attrName>
                                        </p:attrNameLst>
                                      </p:cBhvr>
                                      <p:to>
                                        <p:strVal val="hidden"/>
                                      </p:to>
                                    </p:set>
                                  </p:childTnLst>
                                </p:cTn>
                              </p:par>
                              <p:par>
                                <p:cTn id="119" presetID="10" presetClass="exit" presetSubtype="0" fill="hold" grpId="0" nodeType="withEffect">
                                  <p:stCondLst>
                                    <p:cond delay="0"/>
                                  </p:stCondLst>
                                  <p:childTnLst>
                                    <p:animEffect transition="out" filter="fade">
                                      <p:cBhvr>
                                        <p:cTn id="120" dur="5000"/>
                                        <p:tgtEl>
                                          <p:spTgt spid="95343"/>
                                        </p:tgtEl>
                                      </p:cBhvr>
                                    </p:animEffect>
                                    <p:set>
                                      <p:cBhvr>
                                        <p:cTn id="121" dur="1" fill="hold">
                                          <p:stCondLst>
                                            <p:cond delay="4999"/>
                                          </p:stCondLst>
                                        </p:cTn>
                                        <p:tgtEl>
                                          <p:spTgt spid="95343"/>
                                        </p:tgtEl>
                                        <p:attrNameLst>
                                          <p:attrName>style.visibility</p:attrName>
                                        </p:attrNameLst>
                                      </p:cBhvr>
                                      <p:to>
                                        <p:strVal val="hidden"/>
                                      </p:to>
                                    </p:set>
                                  </p:childTnLst>
                                </p:cTn>
                              </p:par>
                              <p:par>
                                <p:cTn id="122" presetID="10" presetClass="exit" presetSubtype="0" fill="hold" grpId="0" nodeType="withEffect">
                                  <p:stCondLst>
                                    <p:cond delay="0"/>
                                  </p:stCondLst>
                                  <p:childTnLst>
                                    <p:animEffect transition="out" filter="fade">
                                      <p:cBhvr>
                                        <p:cTn id="123" dur="5000"/>
                                        <p:tgtEl>
                                          <p:spTgt spid="95345"/>
                                        </p:tgtEl>
                                      </p:cBhvr>
                                    </p:animEffect>
                                    <p:set>
                                      <p:cBhvr>
                                        <p:cTn id="124" dur="1" fill="hold">
                                          <p:stCondLst>
                                            <p:cond delay="4999"/>
                                          </p:stCondLst>
                                        </p:cTn>
                                        <p:tgtEl>
                                          <p:spTgt spid="95345"/>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2000"/>
                                        <p:tgtEl>
                                          <p:spTgt spid="95321"/>
                                        </p:tgtEl>
                                      </p:cBhvr>
                                    </p:animEffect>
                                    <p:set>
                                      <p:cBhvr>
                                        <p:cTn id="127" dur="1" fill="hold">
                                          <p:stCondLst>
                                            <p:cond delay="1999"/>
                                          </p:stCondLst>
                                        </p:cTn>
                                        <p:tgtEl>
                                          <p:spTgt spid="95321"/>
                                        </p:tgtEl>
                                        <p:attrNameLst>
                                          <p:attrName>style.visibility</p:attrName>
                                        </p:attrNameLst>
                                      </p:cBhvr>
                                      <p:to>
                                        <p:strVal val="hidden"/>
                                      </p:to>
                                    </p:set>
                                  </p:childTnLst>
                                </p:cTn>
                              </p:par>
                              <p:par>
                                <p:cTn id="128" presetID="10" presetClass="entr" presetSubtype="0" fill="hold" grpId="0" nodeType="withEffect">
                                  <p:stCondLst>
                                    <p:cond delay="0"/>
                                  </p:stCondLst>
                                  <p:childTnLst>
                                    <p:set>
                                      <p:cBhvr>
                                        <p:cTn id="129" dur="1" fill="hold">
                                          <p:stCondLst>
                                            <p:cond delay="0"/>
                                          </p:stCondLst>
                                        </p:cTn>
                                        <p:tgtEl>
                                          <p:spTgt spid="95322"/>
                                        </p:tgtEl>
                                        <p:attrNameLst>
                                          <p:attrName>style.visibility</p:attrName>
                                        </p:attrNameLst>
                                      </p:cBhvr>
                                      <p:to>
                                        <p:strVal val="visible"/>
                                      </p:to>
                                    </p:set>
                                    <p:animEffect transition="in" filter="fade">
                                      <p:cBhvr>
                                        <p:cTn id="130" dur="2000"/>
                                        <p:tgtEl>
                                          <p:spTgt spid="9532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95331"/>
                                        </p:tgtEl>
                                        <p:attrNameLst>
                                          <p:attrName>style.visibility</p:attrName>
                                        </p:attrNameLst>
                                      </p:cBhvr>
                                      <p:to>
                                        <p:strVal val="visible"/>
                                      </p:to>
                                    </p:set>
                                    <p:animEffect transition="in" filter="fade">
                                      <p:cBhvr>
                                        <p:cTn id="133" dur="2000"/>
                                        <p:tgtEl>
                                          <p:spTgt spid="95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88" grpId="0" animBg="1"/>
      <p:bldP spid="95318" grpId="0" animBg="1"/>
      <p:bldP spid="95318" grpId="1" animBg="1"/>
      <p:bldP spid="95319" grpId="0" animBg="1"/>
      <p:bldP spid="95319" grpId="1" animBg="1"/>
      <p:bldP spid="95320" grpId="0" animBg="1"/>
      <p:bldP spid="95320" grpId="1" animBg="1"/>
      <p:bldP spid="95321" grpId="0" animBg="1"/>
      <p:bldP spid="95321" grpId="1" animBg="1"/>
      <p:bldP spid="95322" grpId="0" animBg="1"/>
      <p:bldP spid="95323" grpId="0" animBg="1"/>
      <p:bldP spid="95323" grpId="1" animBg="1"/>
      <p:bldP spid="95324" grpId="0" animBg="1"/>
      <p:bldP spid="95324" grpId="1" animBg="1"/>
      <p:bldP spid="95324" grpId="2" animBg="1"/>
      <p:bldP spid="95324" grpId="3" animBg="1"/>
      <p:bldP spid="95325" grpId="0" animBg="1"/>
      <p:bldP spid="95325" grpId="1" animBg="1"/>
      <p:bldP spid="95326" grpId="0" animBg="1"/>
      <p:bldP spid="95326" grpId="1" animBg="1"/>
      <p:bldP spid="95327" grpId="0" animBg="1"/>
      <p:bldP spid="95327" grpId="1" animBg="1"/>
      <p:bldP spid="95328" grpId="0" animBg="1"/>
      <p:bldP spid="95328" grpId="1" animBg="1"/>
      <p:bldP spid="95329" grpId="0" animBg="1"/>
      <p:bldP spid="95329" grpId="1" animBg="1"/>
      <p:bldP spid="95330" grpId="0" animBg="1"/>
      <p:bldP spid="95330" grpId="1" animBg="1"/>
      <p:bldP spid="95331" grpId="0" animBg="1"/>
      <p:bldP spid="95332" grpId="0" animBg="1"/>
      <p:bldP spid="95333" grpId="0" animBg="1"/>
      <p:bldP spid="95334" grpId="0" animBg="1"/>
      <p:bldP spid="95335" grpId="0" animBg="1"/>
      <p:bldP spid="95336" grpId="0" animBg="1"/>
      <p:bldP spid="95337" grpId="0" animBg="1"/>
      <p:bldP spid="95338" grpId="0" animBg="1"/>
      <p:bldP spid="95339" grpId="0" animBg="1"/>
      <p:bldP spid="95340" grpId="0" animBg="1"/>
      <p:bldP spid="95341" grpId="0" animBg="1"/>
      <p:bldP spid="95342" grpId="0" animBg="1"/>
      <p:bldP spid="95343" grpId="0" animBg="1"/>
      <p:bldP spid="95344" grpId="0" animBg="1"/>
      <p:bldP spid="953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971550" y="260350"/>
            <a:ext cx="7161213" cy="5048250"/>
            <a:chOff x="509" y="658"/>
            <a:chExt cx="4511" cy="3180"/>
          </a:xfrm>
        </p:grpSpPr>
        <p:sp>
          <p:nvSpPr>
            <p:cNvPr id="29737" name="Rectangle 3"/>
            <p:cNvSpPr>
              <a:spLocks noChangeArrowheads="1"/>
            </p:cNvSpPr>
            <p:nvPr/>
          </p:nvSpPr>
          <p:spPr bwMode="auto">
            <a:xfrm>
              <a:off x="509" y="658"/>
              <a:ext cx="4511" cy="3180"/>
            </a:xfrm>
            <a:prstGeom prst="rect">
              <a:avLst/>
            </a:prstGeom>
            <a:solidFill>
              <a:srgbClr val="FFF7EF"/>
            </a:solidFill>
            <a:ln w="9525">
              <a:solidFill>
                <a:schemeClr val="tx1"/>
              </a:solidFill>
              <a:miter lim="800000"/>
              <a:headEnd/>
              <a:tailEnd/>
            </a:ln>
          </p:spPr>
          <p:txBody>
            <a:bodyPr wrap="none" anchor="ctr"/>
            <a:lstStyle/>
            <a:p>
              <a:endParaRPr lang="es-ES"/>
            </a:p>
          </p:txBody>
        </p:sp>
        <p:sp>
          <p:nvSpPr>
            <p:cNvPr id="29738" name="Line 4"/>
            <p:cNvSpPr>
              <a:spLocks noChangeShapeType="1"/>
            </p:cNvSpPr>
            <p:nvPr/>
          </p:nvSpPr>
          <p:spPr bwMode="auto">
            <a:xfrm>
              <a:off x="4675" y="955"/>
              <a:ext cx="0" cy="2562"/>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39" name="Line 5"/>
            <p:cNvSpPr>
              <a:spLocks noChangeShapeType="1"/>
            </p:cNvSpPr>
            <p:nvPr/>
          </p:nvSpPr>
          <p:spPr bwMode="auto">
            <a:xfrm>
              <a:off x="1046" y="984"/>
              <a:ext cx="0" cy="25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740" name="Line 6"/>
            <p:cNvSpPr>
              <a:spLocks noChangeShapeType="1"/>
            </p:cNvSpPr>
            <p:nvPr/>
          </p:nvSpPr>
          <p:spPr bwMode="auto">
            <a:xfrm>
              <a:off x="1137"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1" name="Line 7"/>
            <p:cNvSpPr>
              <a:spLocks noChangeShapeType="1"/>
            </p:cNvSpPr>
            <p:nvPr/>
          </p:nvSpPr>
          <p:spPr bwMode="auto">
            <a:xfrm>
              <a:off x="1228"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2" name="Line 8"/>
            <p:cNvSpPr>
              <a:spLocks noChangeShapeType="1"/>
            </p:cNvSpPr>
            <p:nvPr/>
          </p:nvSpPr>
          <p:spPr bwMode="auto">
            <a:xfrm>
              <a:off x="140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3" name="Line 9"/>
            <p:cNvSpPr>
              <a:spLocks noChangeShapeType="1"/>
            </p:cNvSpPr>
            <p:nvPr/>
          </p:nvSpPr>
          <p:spPr bwMode="auto">
            <a:xfrm>
              <a:off x="1500"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4" name="Line 10"/>
            <p:cNvSpPr>
              <a:spLocks noChangeShapeType="1"/>
            </p:cNvSpPr>
            <p:nvPr/>
          </p:nvSpPr>
          <p:spPr bwMode="auto">
            <a:xfrm>
              <a:off x="1591" y="984"/>
              <a:ext cx="0" cy="254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5" name="Line 11"/>
            <p:cNvSpPr>
              <a:spLocks noChangeShapeType="1"/>
            </p:cNvSpPr>
            <p:nvPr/>
          </p:nvSpPr>
          <p:spPr bwMode="auto">
            <a:xfrm>
              <a:off x="1681"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6" name="Line 12"/>
            <p:cNvSpPr>
              <a:spLocks noChangeShapeType="1"/>
            </p:cNvSpPr>
            <p:nvPr/>
          </p:nvSpPr>
          <p:spPr bwMode="auto">
            <a:xfrm>
              <a:off x="1318"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7" name="Line 13"/>
            <p:cNvSpPr>
              <a:spLocks noChangeShapeType="1"/>
            </p:cNvSpPr>
            <p:nvPr/>
          </p:nvSpPr>
          <p:spPr bwMode="auto">
            <a:xfrm>
              <a:off x="1863"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8" name="Line 14"/>
            <p:cNvSpPr>
              <a:spLocks noChangeShapeType="1"/>
            </p:cNvSpPr>
            <p:nvPr/>
          </p:nvSpPr>
          <p:spPr bwMode="auto">
            <a:xfrm>
              <a:off x="1954"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49" name="Line 15"/>
            <p:cNvSpPr>
              <a:spLocks noChangeShapeType="1"/>
            </p:cNvSpPr>
            <p:nvPr/>
          </p:nvSpPr>
          <p:spPr bwMode="auto">
            <a:xfrm>
              <a:off x="2045"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0" name="Line 16"/>
            <p:cNvSpPr>
              <a:spLocks noChangeShapeType="1"/>
            </p:cNvSpPr>
            <p:nvPr/>
          </p:nvSpPr>
          <p:spPr bwMode="auto">
            <a:xfrm>
              <a:off x="2226" y="984"/>
              <a:ext cx="0" cy="253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1" name="Line 17"/>
            <p:cNvSpPr>
              <a:spLocks noChangeShapeType="1"/>
            </p:cNvSpPr>
            <p:nvPr/>
          </p:nvSpPr>
          <p:spPr bwMode="auto">
            <a:xfrm>
              <a:off x="2317"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2" name="Line 18"/>
            <p:cNvSpPr>
              <a:spLocks noChangeShapeType="1"/>
            </p:cNvSpPr>
            <p:nvPr/>
          </p:nvSpPr>
          <p:spPr bwMode="auto">
            <a:xfrm>
              <a:off x="2408"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3" name="Line 19"/>
            <p:cNvSpPr>
              <a:spLocks noChangeShapeType="1"/>
            </p:cNvSpPr>
            <p:nvPr/>
          </p:nvSpPr>
          <p:spPr bwMode="auto">
            <a:xfrm>
              <a:off x="177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4" name="Line 20"/>
            <p:cNvSpPr>
              <a:spLocks noChangeShapeType="1"/>
            </p:cNvSpPr>
            <p:nvPr/>
          </p:nvSpPr>
          <p:spPr bwMode="auto">
            <a:xfrm>
              <a:off x="2135"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5" name="Line 21"/>
            <p:cNvSpPr>
              <a:spLocks noChangeShapeType="1"/>
            </p:cNvSpPr>
            <p:nvPr/>
          </p:nvSpPr>
          <p:spPr bwMode="auto">
            <a:xfrm>
              <a:off x="2497"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6" name="Line 22"/>
            <p:cNvSpPr>
              <a:spLocks noChangeShapeType="1"/>
            </p:cNvSpPr>
            <p:nvPr/>
          </p:nvSpPr>
          <p:spPr bwMode="auto">
            <a:xfrm>
              <a:off x="2588"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7" name="Line 23"/>
            <p:cNvSpPr>
              <a:spLocks noChangeShapeType="1"/>
            </p:cNvSpPr>
            <p:nvPr/>
          </p:nvSpPr>
          <p:spPr bwMode="auto">
            <a:xfrm>
              <a:off x="2679"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8" name="Line 24"/>
            <p:cNvSpPr>
              <a:spLocks noChangeShapeType="1"/>
            </p:cNvSpPr>
            <p:nvPr/>
          </p:nvSpPr>
          <p:spPr bwMode="auto">
            <a:xfrm>
              <a:off x="2860" y="984"/>
              <a:ext cx="0" cy="253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59" name="Line 25"/>
            <p:cNvSpPr>
              <a:spLocks noChangeShapeType="1"/>
            </p:cNvSpPr>
            <p:nvPr/>
          </p:nvSpPr>
          <p:spPr bwMode="auto">
            <a:xfrm>
              <a:off x="2951"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0" name="Line 26"/>
            <p:cNvSpPr>
              <a:spLocks noChangeShapeType="1"/>
            </p:cNvSpPr>
            <p:nvPr/>
          </p:nvSpPr>
          <p:spPr bwMode="auto">
            <a:xfrm>
              <a:off x="304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1" name="Line 27"/>
            <p:cNvSpPr>
              <a:spLocks noChangeShapeType="1"/>
            </p:cNvSpPr>
            <p:nvPr/>
          </p:nvSpPr>
          <p:spPr bwMode="auto">
            <a:xfrm>
              <a:off x="313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2" name="Line 28"/>
            <p:cNvSpPr>
              <a:spLocks noChangeShapeType="1"/>
            </p:cNvSpPr>
            <p:nvPr/>
          </p:nvSpPr>
          <p:spPr bwMode="auto">
            <a:xfrm>
              <a:off x="276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3" name="Line 29"/>
            <p:cNvSpPr>
              <a:spLocks noChangeShapeType="1"/>
            </p:cNvSpPr>
            <p:nvPr/>
          </p:nvSpPr>
          <p:spPr bwMode="auto">
            <a:xfrm>
              <a:off x="3314"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4" name="Line 30"/>
            <p:cNvSpPr>
              <a:spLocks noChangeShapeType="1"/>
            </p:cNvSpPr>
            <p:nvPr/>
          </p:nvSpPr>
          <p:spPr bwMode="auto">
            <a:xfrm>
              <a:off x="3405"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5" name="Line 31"/>
            <p:cNvSpPr>
              <a:spLocks noChangeShapeType="1"/>
            </p:cNvSpPr>
            <p:nvPr/>
          </p:nvSpPr>
          <p:spPr bwMode="auto">
            <a:xfrm>
              <a:off x="3496"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6" name="Line 32"/>
            <p:cNvSpPr>
              <a:spLocks noChangeShapeType="1"/>
            </p:cNvSpPr>
            <p:nvPr/>
          </p:nvSpPr>
          <p:spPr bwMode="auto">
            <a:xfrm>
              <a:off x="3677"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7" name="Line 33"/>
            <p:cNvSpPr>
              <a:spLocks noChangeShapeType="1"/>
            </p:cNvSpPr>
            <p:nvPr/>
          </p:nvSpPr>
          <p:spPr bwMode="auto">
            <a:xfrm>
              <a:off x="3768"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8" name="Line 34"/>
            <p:cNvSpPr>
              <a:spLocks noChangeShapeType="1"/>
            </p:cNvSpPr>
            <p:nvPr/>
          </p:nvSpPr>
          <p:spPr bwMode="auto">
            <a:xfrm>
              <a:off x="3859"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69" name="Line 35"/>
            <p:cNvSpPr>
              <a:spLocks noChangeShapeType="1"/>
            </p:cNvSpPr>
            <p:nvPr/>
          </p:nvSpPr>
          <p:spPr bwMode="auto">
            <a:xfrm>
              <a:off x="3223"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0" name="Line 36"/>
            <p:cNvSpPr>
              <a:spLocks noChangeShapeType="1"/>
            </p:cNvSpPr>
            <p:nvPr/>
          </p:nvSpPr>
          <p:spPr bwMode="auto">
            <a:xfrm>
              <a:off x="3586"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1" name="Line 37"/>
            <p:cNvSpPr>
              <a:spLocks noChangeShapeType="1"/>
            </p:cNvSpPr>
            <p:nvPr/>
          </p:nvSpPr>
          <p:spPr bwMode="auto">
            <a:xfrm>
              <a:off x="394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2" name="Line 38"/>
            <p:cNvSpPr>
              <a:spLocks noChangeShapeType="1"/>
            </p:cNvSpPr>
            <p:nvPr/>
          </p:nvSpPr>
          <p:spPr bwMode="auto">
            <a:xfrm>
              <a:off x="4040"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3" name="Line 39"/>
            <p:cNvSpPr>
              <a:spLocks noChangeShapeType="1"/>
            </p:cNvSpPr>
            <p:nvPr/>
          </p:nvSpPr>
          <p:spPr bwMode="auto">
            <a:xfrm>
              <a:off x="4221"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4" name="Line 40"/>
            <p:cNvSpPr>
              <a:spLocks noChangeShapeType="1"/>
            </p:cNvSpPr>
            <p:nvPr/>
          </p:nvSpPr>
          <p:spPr bwMode="auto">
            <a:xfrm>
              <a:off x="4312"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5" name="Line 41"/>
            <p:cNvSpPr>
              <a:spLocks noChangeShapeType="1"/>
            </p:cNvSpPr>
            <p:nvPr/>
          </p:nvSpPr>
          <p:spPr bwMode="auto">
            <a:xfrm>
              <a:off x="4403"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6" name="Line 42"/>
            <p:cNvSpPr>
              <a:spLocks noChangeShapeType="1"/>
            </p:cNvSpPr>
            <p:nvPr/>
          </p:nvSpPr>
          <p:spPr bwMode="auto">
            <a:xfrm>
              <a:off x="4130"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7" name="Line 43"/>
            <p:cNvSpPr>
              <a:spLocks noChangeShapeType="1"/>
            </p:cNvSpPr>
            <p:nvPr/>
          </p:nvSpPr>
          <p:spPr bwMode="auto">
            <a:xfrm>
              <a:off x="4584" y="984"/>
              <a:ext cx="0" cy="251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8" name="Line 44"/>
            <p:cNvSpPr>
              <a:spLocks noChangeShapeType="1"/>
            </p:cNvSpPr>
            <p:nvPr/>
          </p:nvSpPr>
          <p:spPr bwMode="auto">
            <a:xfrm>
              <a:off x="4493"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79" name="Line 45"/>
            <p:cNvSpPr>
              <a:spLocks noChangeShapeType="1"/>
            </p:cNvSpPr>
            <p:nvPr/>
          </p:nvSpPr>
          <p:spPr bwMode="auto">
            <a:xfrm>
              <a:off x="1046" y="980"/>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0" name="Line 46"/>
            <p:cNvSpPr>
              <a:spLocks noChangeShapeType="1"/>
            </p:cNvSpPr>
            <p:nvPr/>
          </p:nvSpPr>
          <p:spPr bwMode="auto">
            <a:xfrm>
              <a:off x="1046" y="1162"/>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1" name="Line 47"/>
            <p:cNvSpPr>
              <a:spLocks noChangeShapeType="1"/>
            </p:cNvSpPr>
            <p:nvPr/>
          </p:nvSpPr>
          <p:spPr bwMode="auto">
            <a:xfrm>
              <a:off x="1046" y="1072"/>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2" name="Line 48"/>
            <p:cNvSpPr>
              <a:spLocks noChangeShapeType="1"/>
            </p:cNvSpPr>
            <p:nvPr/>
          </p:nvSpPr>
          <p:spPr bwMode="auto">
            <a:xfrm>
              <a:off x="1046" y="134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3" name="Line 49"/>
            <p:cNvSpPr>
              <a:spLocks noChangeShapeType="1"/>
            </p:cNvSpPr>
            <p:nvPr/>
          </p:nvSpPr>
          <p:spPr bwMode="auto">
            <a:xfrm>
              <a:off x="1046" y="125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4" name="Line 50"/>
            <p:cNvSpPr>
              <a:spLocks noChangeShapeType="1"/>
            </p:cNvSpPr>
            <p:nvPr/>
          </p:nvSpPr>
          <p:spPr bwMode="auto">
            <a:xfrm>
              <a:off x="1046" y="152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5" name="Line 51"/>
            <p:cNvSpPr>
              <a:spLocks noChangeShapeType="1"/>
            </p:cNvSpPr>
            <p:nvPr/>
          </p:nvSpPr>
          <p:spPr bwMode="auto">
            <a:xfrm>
              <a:off x="1046" y="143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6" name="Line 52"/>
            <p:cNvSpPr>
              <a:spLocks noChangeShapeType="1"/>
            </p:cNvSpPr>
            <p:nvPr/>
          </p:nvSpPr>
          <p:spPr bwMode="auto">
            <a:xfrm>
              <a:off x="1046" y="1706"/>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7" name="Line 53"/>
            <p:cNvSpPr>
              <a:spLocks noChangeShapeType="1"/>
            </p:cNvSpPr>
            <p:nvPr/>
          </p:nvSpPr>
          <p:spPr bwMode="auto">
            <a:xfrm>
              <a:off x="1046" y="1616"/>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8" name="Line 54"/>
            <p:cNvSpPr>
              <a:spLocks noChangeShapeType="1"/>
            </p:cNvSpPr>
            <p:nvPr/>
          </p:nvSpPr>
          <p:spPr bwMode="auto">
            <a:xfrm>
              <a:off x="1046" y="1888"/>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89" name="Line 55"/>
            <p:cNvSpPr>
              <a:spLocks noChangeShapeType="1"/>
            </p:cNvSpPr>
            <p:nvPr/>
          </p:nvSpPr>
          <p:spPr bwMode="auto">
            <a:xfrm>
              <a:off x="1046" y="1798"/>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0" name="Line 56"/>
            <p:cNvSpPr>
              <a:spLocks noChangeShapeType="1"/>
            </p:cNvSpPr>
            <p:nvPr/>
          </p:nvSpPr>
          <p:spPr bwMode="auto">
            <a:xfrm>
              <a:off x="1046" y="206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1" name="Line 57"/>
            <p:cNvSpPr>
              <a:spLocks noChangeShapeType="1"/>
            </p:cNvSpPr>
            <p:nvPr/>
          </p:nvSpPr>
          <p:spPr bwMode="auto">
            <a:xfrm>
              <a:off x="1046" y="197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2" name="Line 58"/>
            <p:cNvSpPr>
              <a:spLocks noChangeShapeType="1"/>
            </p:cNvSpPr>
            <p:nvPr/>
          </p:nvSpPr>
          <p:spPr bwMode="auto">
            <a:xfrm>
              <a:off x="1046" y="2251"/>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3" name="Line 59"/>
            <p:cNvSpPr>
              <a:spLocks noChangeShapeType="1"/>
            </p:cNvSpPr>
            <p:nvPr/>
          </p:nvSpPr>
          <p:spPr bwMode="auto">
            <a:xfrm>
              <a:off x="1046" y="2161"/>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4" name="Line 60"/>
            <p:cNvSpPr>
              <a:spLocks noChangeShapeType="1"/>
            </p:cNvSpPr>
            <p:nvPr/>
          </p:nvSpPr>
          <p:spPr bwMode="auto">
            <a:xfrm>
              <a:off x="1046" y="243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5" name="Line 61"/>
            <p:cNvSpPr>
              <a:spLocks noChangeShapeType="1"/>
            </p:cNvSpPr>
            <p:nvPr/>
          </p:nvSpPr>
          <p:spPr bwMode="auto">
            <a:xfrm>
              <a:off x="1046" y="234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6" name="Line 62"/>
            <p:cNvSpPr>
              <a:spLocks noChangeShapeType="1"/>
            </p:cNvSpPr>
            <p:nvPr/>
          </p:nvSpPr>
          <p:spPr bwMode="auto">
            <a:xfrm>
              <a:off x="1046" y="261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7" name="Line 63"/>
            <p:cNvSpPr>
              <a:spLocks noChangeShapeType="1"/>
            </p:cNvSpPr>
            <p:nvPr/>
          </p:nvSpPr>
          <p:spPr bwMode="auto">
            <a:xfrm>
              <a:off x="1046" y="252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8" name="Line 64"/>
            <p:cNvSpPr>
              <a:spLocks noChangeShapeType="1"/>
            </p:cNvSpPr>
            <p:nvPr/>
          </p:nvSpPr>
          <p:spPr bwMode="auto">
            <a:xfrm>
              <a:off x="1046" y="279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799" name="Line 65"/>
            <p:cNvSpPr>
              <a:spLocks noChangeShapeType="1"/>
            </p:cNvSpPr>
            <p:nvPr/>
          </p:nvSpPr>
          <p:spPr bwMode="auto">
            <a:xfrm>
              <a:off x="1046" y="270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0" name="Line 66"/>
            <p:cNvSpPr>
              <a:spLocks noChangeShapeType="1"/>
            </p:cNvSpPr>
            <p:nvPr/>
          </p:nvSpPr>
          <p:spPr bwMode="auto">
            <a:xfrm>
              <a:off x="1046" y="297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1" name="Line 67"/>
            <p:cNvSpPr>
              <a:spLocks noChangeShapeType="1"/>
            </p:cNvSpPr>
            <p:nvPr/>
          </p:nvSpPr>
          <p:spPr bwMode="auto">
            <a:xfrm>
              <a:off x="1046" y="288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2" name="Text Box 68"/>
            <p:cNvSpPr txBox="1">
              <a:spLocks noChangeArrowheads="1"/>
            </p:cNvSpPr>
            <p:nvPr/>
          </p:nvSpPr>
          <p:spPr bwMode="auto">
            <a:xfrm>
              <a:off x="650" y="715"/>
              <a:ext cx="3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b="1" i="1">
                  <a:solidFill>
                    <a:srgbClr val="3333CC"/>
                  </a:solidFill>
                </a:rPr>
                <a:t>P</a:t>
              </a:r>
              <a:r>
                <a:rPr lang="eu-ES" sz="1600" b="1">
                  <a:solidFill>
                    <a:srgbClr val="3333CC"/>
                  </a:solidFill>
                </a:rPr>
                <a:t> (mb)</a:t>
              </a:r>
              <a:endParaRPr lang="eu-ES" sz="1600" b="1" i="1">
                <a:solidFill>
                  <a:srgbClr val="3333CC"/>
                </a:solidFill>
              </a:endParaRPr>
            </a:p>
          </p:txBody>
        </p:sp>
        <p:sp>
          <p:nvSpPr>
            <p:cNvPr id="29803" name="Text Box 69"/>
            <p:cNvSpPr txBox="1">
              <a:spLocks noChangeArrowheads="1"/>
            </p:cNvSpPr>
            <p:nvPr/>
          </p:nvSpPr>
          <p:spPr bwMode="auto">
            <a:xfrm>
              <a:off x="4367" y="3644"/>
              <a:ext cx="3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b="1" i="1">
                  <a:solidFill>
                    <a:srgbClr val="CC3300"/>
                  </a:solidFill>
                </a:rPr>
                <a:t>V</a:t>
              </a:r>
              <a:r>
                <a:rPr lang="eu-ES" sz="1600" b="1">
                  <a:solidFill>
                    <a:srgbClr val="CC3300"/>
                  </a:solidFill>
                </a:rPr>
                <a:t> (mL)</a:t>
              </a:r>
            </a:p>
          </p:txBody>
        </p:sp>
        <p:sp>
          <p:nvSpPr>
            <p:cNvPr id="29804" name="Line 70"/>
            <p:cNvSpPr>
              <a:spLocks noChangeShapeType="1"/>
            </p:cNvSpPr>
            <p:nvPr/>
          </p:nvSpPr>
          <p:spPr bwMode="auto">
            <a:xfrm>
              <a:off x="1042" y="315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5" name="Line 71"/>
            <p:cNvSpPr>
              <a:spLocks noChangeShapeType="1"/>
            </p:cNvSpPr>
            <p:nvPr/>
          </p:nvSpPr>
          <p:spPr bwMode="auto">
            <a:xfrm>
              <a:off x="1042" y="306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6" name="Line 72"/>
            <p:cNvSpPr>
              <a:spLocks noChangeShapeType="1"/>
            </p:cNvSpPr>
            <p:nvPr/>
          </p:nvSpPr>
          <p:spPr bwMode="auto">
            <a:xfrm>
              <a:off x="1042" y="333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7" name="Line 73"/>
            <p:cNvSpPr>
              <a:spLocks noChangeShapeType="1"/>
            </p:cNvSpPr>
            <p:nvPr/>
          </p:nvSpPr>
          <p:spPr bwMode="auto">
            <a:xfrm>
              <a:off x="1042" y="324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8" name="Line 74"/>
            <p:cNvSpPr>
              <a:spLocks noChangeShapeType="1"/>
            </p:cNvSpPr>
            <p:nvPr/>
          </p:nvSpPr>
          <p:spPr bwMode="auto">
            <a:xfrm>
              <a:off x="1042" y="351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29809" name="Line 75"/>
            <p:cNvSpPr>
              <a:spLocks noChangeShapeType="1"/>
            </p:cNvSpPr>
            <p:nvPr/>
          </p:nvSpPr>
          <p:spPr bwMode="auto">
            <a:xfrm>
              <a:off x="1042" y="3429"/>
              <a:ext cx="362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29810" name="Group 76"/>
            <p:cNvGrpSpPr>
              <a:grpSpLocks/>
            </p:cNvGrpSpPr>
            <p:nvPr/>
          </p:nvGrpSpPr>
          <p:grpSpPr bwMode="auto">
            <a:xfrm>
              <a:off x="984" y="1255"/>
              <a:ext cx="56" cy="2171"/>
              <a:chOff x="999" y="1070"/>
              <a:chExt cx="56" cy="2171"/>
            </a:xfrm>
          </p:grpSpPr>
          <p:sp>
            <p:nvSpPr>
              <p:cNvPr id="29846" name="Line 77"/>
              <p:cNvSpPr>
                <a:spLocks noChangeShapeType="1"/>
              </p:cNvSpPr>
              <p:nvPr/>
            </p:nvSpPr>
            <p:spPr bwMode="auto">
              <a:xfrm flipH="1">
                <a:off x="1000" y="3241"/>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7" name="Line 78"/>
              <p:cNvSpPr>
                <a:spLocks noChangeShapeType="1"/>
              </p:cNvSpPr>
              <p:nvPr/>
            </p:nvSpPr>
            <p:spPr bwMode="auto">
              <a:xfrm flipH="1">
                <a:off x="1000" y="306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8" name="Line 79"/>
              <p:cNvSpPr>
                <a:spLocks noChangeShapeType="1"/>
              </p:cNvSpPr>
              <p:nvPr/>
            </p:nvSpPr>
            <p:spPr bwMode="auto">
              <a:xfrm flipH="1">
                <a:off x="1000" y="2879"/>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9" name="Line 80"/>
              <p:cNvSpPr>
                <a:spLocks noChangeShapeType="1"/>
              </p:cNvSpPr>
              <p:nvPr/>
            </p:nvSpPr>
            <p:spPr bwMode="auto">
              <a:xfrm flipH="1">
                <a:off x="1000" y="2698"/>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0" name="Line 81"/>
              <p:cNvSpPr>
                <a:spLocks noChangeShapeType="1"/>
              </p:cNvSpPr>
              <p:nvPr/>
            </p:nvSpPr>
            <p:spPr bwMode="auto">
              <a:xfrm flipH="1">
                <a:off x="1000" y="2517"/>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1" name="Line 82"/>
              <p:cNvSpPr>
                <a:spLocks noChangeShapeType="1"/>
              </p:cNvSpPr>
              <p:nvPr/>
            </p:nvSpPr>
            <p:spPr bwMode="auto">
              <a:xfrm flipH="1">
                <a:off x="1000" y="2336"/>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2" name="Line 83"/>
              <p:cNvSpPr>
                <a:spLocks noChangeShapeType="1"/>
              </p:cNvSpPr>
              <p:nvPr/>
            </p:nvSpPr>
            <p:spPr bwMode="auto">
              <a:xfrm flipH="1">
                <a:off x="1000" y="2155"/>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3" name="Line 84"/>
              <p:cNvSpPr>
                <a:spLocks noChangeShapeType="1"/>
              </p:cNvSpPr>
              <p:nvPr/>
            </p:nvSpPr>
            <p:spPr bwMode="auto">
              <a:xfrm flipH="1">
                <a:off x="1000" y="1974"/>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4" name="Line 85"/>
              <p:cNvSpPr>
                <a:spLocks noChangeShapeType="1"/>
              </p:cNvSpPr>
              <p:nvPr/>
            </p:nvSpPr>
            <p:spPr bwMode="auto">
              <a:xfrm flipH="1">
                <a:off x="999" y="1793"/>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5" name="Line 86"/>
              <p:cNvSpPr>
                <a:spLocks noChangeShapeType="1"/>
              </p:cNvSpPr>
              <p:nvPr/>
            </p:nvSpPr>
            <p:spPr bwMode="auto">
              <a:xfrm flipH="1">
                <a:off x="999" y="1612"/>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6" name="Line 87"/>
              <p:cNvSpPr>
                <a:spLocks noChangeShapeType="1"/>
              </p:cNvSpPr>
              <p:nvPr/>
            </p:nvSpPr>
            <p:spPr bwMode="auto">
              <a:xfrm flipH="1">
                <a:off x="999" y="1431"/>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7" name="Line 88"/>
              <p:cNvSpPr>
                <a:spLocks noChangeShapeType="1"/>
              </p:cNvSpPr>
              <p:nvPr/>
            </p:nvSpPr>
            <p:spPr bwMode="auto">
              <a:xfrm flipH="1">
                <a:off x="999" y="125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58" name="Line 89"/>
              <p:cNvSpPr>
                <a:spLocks noChangeShapeType="1"/>
              </p:cNvSpPr>
              <p:nvPr/>
            </p:nvSpPr>
            <p:spPr bwMode="auto">
              <a:xfrm flipH="1">
                <a:off x="999" y="107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9811" name="Text Box 90"/>
            <p:cNvSpPr txBox="1">
              <a:spLocks noChangeArrowheads="1"/>
            </p:cNvSpPr>
            <p:nvPr/>
          </p:nvSpPr>
          <p:spPr bwMode="auto">
            <a:xfrm>
              <a:off x="702" y="2456"/>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1000</a:t>
              </a:r>
            </a:p>
          </p:txBody>
        </p:sp>
        <p:sp>
          <p:nvSpPr>
            <p:cNvPr id="29812" name="Text Box 91"/>
            <p:cNvSpPr txBox="1">
              <a:spLocks noChangeArrowheads="1"/>
            </p:cNvSpPr>
            <p:nvPr/>
          </p:nvSpPr>
          <p:spPr bwMode="auto">
            <a:xfrm>
              <a:off x="702" y="2091"/>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1400</a:t>
              </a:r>
            </a:p>
          </p:txBody>
        </p:sp>
        <p:sp>
          <p:nvSpPr>
            <p:cNvPr id="29813" name="Text Box 92"/>
            <p:cNvSpPr txBox="1">
              <a:spLocks noChangeArrowheads="1"/>
            </p:cNvSpPr>
            <p:nvPr/>
          </p:nvSpPr>
          <p:spPr bwMode="auto">
            <a:xfrm>
              <a:off x="702" y="1728"/>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1800</a:t>
              </a:r>
            </a:p>
          </p:txBody>
        </p:sp>
        <p:sp>
          <p:nvSpPr>
            <p:cNvPr id="29814" name="Text Box 93"/>
            <p:cNvSpPr txBox="1">
              <a:spLocks noChangeArrowheads="1"/>
            </p:cNvSpPr>
            <p:nvPr/>
          </p:nvSpPr>
          <p:spPr bwMode="auto">
            <a:xfrm>
              <a:off x="702" y="1369"/>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2200</a:t>
              </a:r>
            </a:p>
          </p:txBody>
        </p:sp>
        <p:sp>
          <p:nvSpPr>
            <p:cNvPr id="29815" name="Text Box 94"/>
            <p:cNvSpPr txBox="1">
              <a:spLocks noChangeArrowheads="1"/>
            </p:cNvSpPr>
            <p:nvPr/>
          </p:nvSpPr>
          <p:spPr bwMode="auto">
            <a:xfrm>
              <a:off x="702" y="1182"/>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2400</a:t>
              </a:r>
            </a:p>
          </p:txBody>
        </p:sp>
        <p:sp>
          <p:nvSpPr>
            <p:cNvPr id="29816" name="Text Box 95"/>
            <p:cNvSpPr txBox="1">
              <a:spLocks noChangeArrowheads="1"/>
            </p:cNvSpPr>
            <p:nvPr/>
          </p:nvSpPr>
          <p:spPr bwMode="auto">
            <a:xfrm>
              <a:off x="764" y="3001"/>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cs typeface="Arial" charset="0"/>
                </a:rPr>
                <a:t>400</a:t>
              </a:r>
              <a:endParaRPr lang="eu-ES" sz="1400"/>
            </a:p>
          </p:txBody>
        </p:sp>
        <p:sp>
          <p:nvSpPr>
            <p:cNvPr id="29817" name="Text Box 96"/>
            <p:cNvSpPr txBox="1">
              <a:spLocks noChangeArrowheads="1"/>
            </p:cNvSpPr>
            <p:nvPr/>
          </p:nvSpPr>
          <p:spPr bwMode="auto">
            <a:xfrm>
              <a:off x="702" y="1546"/>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2000</a:t>
              </a:r>
            </a:p>
          </p:txBody>
        </p:sp>
        <p:sp>
          <p:nvSpPr>
            <p:cNvPr id="29818" name="Text Box 97"/>
            <p:cNvSpPr txBox="1">
              <a:spLocks noChangeArrowheads="1"/>
            </p:cNvSpPr>
            <p:nvPr/>
          </p:nvSpPr>
          <p:spPr bwMode="auto">
            <a:xfrm>
              <a:off x="702" y="1910"/>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1600</a:t>
              </a:r>
            </a:p>
          </p:txBody>
        </p:sp>
        <p:sp>
          <p:nvSpPr>
            <p:cNvPr id="29819" name="Text Box 98"/>
            <p:cNvSpPr txBox="1">
              <a:spLocks noChangeArrowheads="1"/>
            </p:cNvSpPr>
            <p:nvPr/>
          </p:nvSpPr>
          <p:spPr bwMode="auto">
            <a:xfrm>
              <a:off x="702" y="2274"/>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1200</a:t>
              </a:r>
            </a:p>
          </p:txBody>
        </p:sp>
        <p:sp>
          <p:nvSpPr>
            <p:cNvPr id="29820" name="Text Box 99"/>
            <p:cNvSpPr txBox="1">
              <a:spLocks noChangeArrowheads="1"/>
            </p:cNvSpPr>
            <p:nvPr/>
          </p:nvSpPr>
          <p:spPr bwMode="auto">
            <a:xfrm>
              <a:off x="764" y="2633"/>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800</a:t>
              </a:r>
            </a:p>
          </p:txBody>
        </p:sp>
        <p:sp>
          <p:nvSpPr>
            <p:cNvPr id="29821" name="Text Box 100"/>
            <p:cNvSpPr txBox="1">
              <a:spLocks noChangeArrowheads="1"/>
            </p:cNvSpPr>
            <p:nvPr/>
          </p:nvSpPr>
          <p:spPr bwMode="auto">
            <a:xfrm>
              <a:off x="764" y="3177"/>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200</a:t>
              </a:r>
            </a:p>
          </p:txBody>
        </p:sp>
        <p:sp>
          <p:nvSpPr>
            <p:cNvPr id="29822" name="Text Box 101"/>
            <p:cNvSpPr txBox="1">
              <a:spLocks noChangeArrowheads="1"/>
            </p:cNvSpPr>
            <p:nvPr/>
          </p:nvSpPr>
          <p:spPr bwMode="auto">
            <a:xfrm>
              <a:off x="764" y="3363"/>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cs typeface="Arial" charset="0"/>
                </a:rPr>
                <a:t>    </a:t>
              </a:r>
              <a:r>
                <a:rPr lang="eu-ES" sz="1400"/>
                <a:t>0</a:t>
              </a:r>
            </a:p>
          </p:txBody>
        </p:sp>
        <p:sp>
          <p:nvSpPr>
            <p:cNvPr id="29823" name="Text Box 102"/>
            <p:cNvSpPr txBox="1">
              <a:spLocks noChangeArrowheads="1"/>
            </p:cNvSpPr>
            <p:nvPr/>
          </p:nvSpPr>
          <p:spPr bwMode="auto">
            <a:xfrm>
              <a:off x="764" y="2816"/>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600</a:t>
              </a:r>
            </a:p>
          </p:txBody>
        </p:sp>
        <p:sp>
          <p:nvSpPr>
            <p:cNvPr id="29824" name="Line 103"/>
            <p:cNvSpPr>
              <a:spLocks noChangeShapeType="1"/>
            </p:cNvSpPr>
            <p:nvPr/>
          </p:nvSpPr>
          <p:spPr bwMode="auto">
            <a:xfrm>
              <a:off x="1412" y="3428"/>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25" name="Text Box 104"/>
            <p:cNvSpPr txBox="1">
              <a:spLocks noChangeArrowheads="1"/>
            </p:cNvSpPr>
            <p:nvPr/>
          </p:nvSpPr>
          <p:spPr bwMode="auto">
            <a:xfrm>
              <a:off x="1348"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a:t>
              </a:r>
            </a:p>
          </p:txBody>
        </p:sp>
        <p:sp>
          <p:nvSpPr>
            <p:cNvPr id="29826" name="Text Box 105"/>
            <p:cNvSpPr txBox="1">
              <a:spLocks noChangeArrowheads="1"/>
            </p:cNvSpPr>
            <p:nvPr/>
          </p:nvSpPr>
          <p:spPr bwMode="auto">
            <a:xfrm>
              <a:off x="1709"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a:t>
              </a:r>
            </a:p>
          </p:txBody>
        </p:sp>
        <p:sp>
          <p:nvSpPr>
            <p:cNvPr id="29827" name="Text Box 106"/>
            <p:cNvSpPr txBox="1">
              <a:spLocks noChangeArrowheads="1"/>
            </p:cNvSpPr>
            <p:nvPr/>
          </p:nvSpPr>
          <p:spPr bwMode="auto">
            <a:xfrm>
              <a:off x="2074"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30</a:t>
              </a:r>
            </a:p>
          </p:txBody>
        </p:sp>
        <p:sp>
          <p:nvSpPr>
            <p:cNvPr id="29828" name="Text Box 107"/>
            <p:cNvSpPr txBox="1">
              <a:spLocks noChangeArrowheads="1"/>
            </p:cNvSpPr>
            <p:nvPr/>
          </p:nvSpPr>
          <p:spPr bwMode="auto">
            <a:xfrm>
              <a:off x="2435"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40</a:t>
              </a:r>
            </a:p>
          </p:txBody>
        </p:sp>
        <p:sp>
          <p:nvSpPr>
            <p:cNvPr id="29829" name="Text Box 108"/>
            <p:cNvSpPr txBox="1">
              <a:spLocks noChangeArrowheads="1"/>
            </p:cNvSpPr>
            <p:nvPr/>
          </p:nvSpPr>
          <p:spPr bwMode="auto">
            <a:xfrm>
              <a:off x="3161"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60</a:t>
              </a:r>
            </a:p>
          </p:txBody>
        </p:sp>
        <p:sp>
          <p:nvSpPr>
            <p:cNvPr id="29830" name="Text Box 109"/>
            <p:cNvSpPr txBox="1">
              <a:spLocks noChangeArrowheads="1"/>
            </p:cNvSpPr>
            <p:nvPr/>
          </p:nvSpPr>
          <p:spPr bwMode="auto">
            <a:xfrm>
              <a:off x="3887"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80</a:t>
              </a:r>
            </a:p>
          </p:txBody>
        </p:sp>
        <p:sp>
          <p:nvSpPr>
            <p:cNvPr id="29831" name="Text Box 110"/>
            <p:cNvSpPr txBox="1">
              <a:spLocks noChangeArrowheads="1"/>
            </p:cNvSpPr>
            <p:nvPr/>
          </p:nvSpPr>
          <p:spPr bwMode="auto">
            <a:xfrm>
              <a:off x="2796"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50</a:t>
              </a:r>
            </a:p>
          </p:txBody>
        </p:sp>
        <p:sp>
          <p:nvSpPr>
            <p:cNvPr id="29832" name="Text Box 111"/>
            <p:cNvSpPr txBox="1">
              <a:spLocks noChangeArrowheads="1"/>
            </p:cNvSpPr>
            <p:nvPr/>
          </p:nvSpPr>
          <p:spPr bwMode="auto">
            <a:xfrm>
              <a:off x="3521"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70</a:t>
              </a:r>
            </a:p>
          </p:txBody>
        </p:sp>
        <p:sp>
          <p:nvSpPr>
            <p:cNvPr id="29833" name="Text Box 112"/>
            <p:cNvSpPr txBox="1">
              <a:spLocks noChangeArrowheads="1"/>
            </p:cNvSpPr>
            <p:nvPr/>
          </p:nvSpPr>
          <p:spPr bwMode="auto">
            <a:xfrm>
              <a:off x="4250"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90</a:t>
              </a:r>
            </a:p>
          </p:txBody>
        </p:sp>
        <p:sp>
          <p:nvSpPr>
            <p:cNvPr id="29834" name="Text Box 113"/>
            <p:cNvSpPr txBox="1">
              <a:spLocks noChangeArrowheads="1"/>
            </p:cNvSpPr>
            <p:nvPr/>
          </p:nvSpPr>
          <p:spPr bwMode="auto">
            <a:xfrm>
              <a:off x="4582" y="3464"/>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100</a:t>
              </a:r>
            </a:p>
          </p:txBody>
        </p:sp>
        <p:sp>
          <p:nvSpPr>
            <p:cNvPr id="29835" name="Line 114"/>
            <p:cNvSpPr>
              <a:spLocks noChangeShapeType="1"/>
            </p:cNvSpPr>
            <p:nvPr/>
          </p:nvSpPr>
          <p:spPr bwMode="auto">
            <a:xfrm>
              <a:off x="2136" y="3431"/>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36" name="Line 115"/>
            <p:cNvSpPr>
              <a:spLocks noChangeShapeType="1"/>
            </p:cNvSpPr>
            <p:nvPr/>
          </p:nvSpPr>
          <p:spPr bwMode="auto">
            <a:xfrm>
              <a:off x="2499"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37" name="Line 116"/>
            <p:cNvSpPr>
              <a:spLocks noChangeShapeType="1"/>
            </p:cNvSpPr>
            <p:nvPr/>
          </p:nvSpPr>
          <p:spPr bwMode="auto">
            <a:xfrm>
              <a:off x="2859" y="3425"/>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38" name="Line 117"/>
            <p:cNvSpPr>
              <a:spLocks noChangeShapeType="1"/>
            </p:cNvSpPr>
            <p:nvPr/>
          </p:nvSpPr>
          <p:spPr bwMode="auto">
            <a:xfrm>
              <a:off x="3223"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39" name="Line 118"/>
            <p:cNvSpPr>
              <a:spLocks noChangeShapeType="1"/>
            </p:cNvSpPr>
            <p:nvPr/>
          </p:nvSpPr>
          <p:spPr bwMode="auto">
            <a:xfrm>
              <a:off x="3587"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0" name="Line 119"/>
            <p:cNvSpPr>
              <a:spLocks noChangeShapeType="1"/>
            </p:cNvSpPr>
            <p:nvPr/>
          </p:nvSpPr>
          <p:spPr bwMode="auto">
            <a:xfrm>
              <a:off x="3949" y="3433"/>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1" name="Line 120"/>
            <p:cNvSpPr>
              <a:spLocks noChangeShapeType="1"/>
            </p:cNvSpPr>
            <p:nvPr/>
          </p:nvSpPr>
          <p:spPr bwMode="auto">
            <a:xfrm>
              <a:off x="4312"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2" name="Line 121"/>
            <p:cNvSpPr>
              <a:spLocks noChangeShapeType="1"/>
            </p:cNvSpPr>
            <p:nvPr/>
          </p:nvSpPr>
          <p:spPr bwMode="auto">
            <a:xfrm>
              <a:off x="4675" y="342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3" name="Line 122"/>
            <p:cNvSpPr>
              <a:spLocks noChangeShapeType="1"/>
            </p:cNvSpPr>
            <p:nvPr/>
          </p:nvSpPr>
          <p:spPr bwMode="auto">
            <a:xfrm>
              <a:off x="1771" y="3434"/>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844" name="Text Box 123"/>
            <p:cNvSpPr txBox="1">
              <a:spLocks noChangeArrowheads="1"/>
            </p:cNvSpPr>
            <p:nvPr/>
          </p:nvSpPr>
          <p:spPr bwMode="auto">
            <a:xfrm>
              <a:off x="702" y="1009"/>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2600</a:t>
              </a:r>
            </a:p>
          </p:txBody>
        </p:sp>
        <p:sp>
          <p:nvSpPr>
            <p:cNvPr id="29845" name="Line 124"/>
            <p:cNvSpPr>
              <a:spLocks noChangeShapeType="1"/>
            </p:cNvSpPr>
            <p:nvPr/>
          </p:nvSpPr>
          <p:spPr bwMode="auto">
            <a:xfrm flipH="1">
              <a:off x="990" y="1073"/>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96381" name="Oval 125"/>
          <p:cNvSpPr>
            <a:spLocks noChangeArrowheads="1"/>
          </p:cNvSpPr>
          <p:nvPr/>
        </p:nvSpPr>
        <p:spPr bwMode="auto">
          <a:xfrm>
            <a:off x="6965950" y="300831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2" name="Oval 126"/>
          <p:cNvSpPr>
            <a:spLocks noChangeArrowheads="1"/>
          </p:cNvSpPr>
          <p:nvPr/>
        </p:nvSpPr>
        <p:spPr bwMode="auto">
          <a:xfrm>
            <a:off x="7542213" y="318452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3" name="Oval 127"/>
          <p:cNvSpPr>
            <a:spLocks noChangeArrowheads="1"/>
          </p:cNvSpPr>
          <p:nvPr/>
        </p:nvSpPr>
        <p:spPr bwMode="auto">
          <a:xfrm>
            <a:off x="6389688" y="2827338"/>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4" name="Oval 128"/>
          <p:cNvSpPr>
            <a:spLocks noChangeArrowheads="1"/>
          </p:cNvSpPr>
          <p:nvPr/>
        </p:nvSpPr>
        <p:spPr bwMode="auto">
          <a:xfrm>
            <a:off x="5818188" y="256381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5" name="Oval 129"/>
          <p:cNvSpPr>
            <a:spLocks noChangeArrowheads="1"/>
          </p:cNvSpPr>
          <p:nvPr/>
        </p:nvSpPr>
        <p:spPr bwMode="auto">
          <a:xfrm>
            <a:off x="4079875" y="101917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6" name="Oval 130"/>
          <p:cNvSpPr>
            <a:spLocks noChangeArrowheads="1"/>
          </p:cNvSpPr>
          <p:nvPr/>
        </p:nvSpPr>
        <p:spPr bwMode="auto">
          <a:xfrm>
            <a:off x="4665663" y="173672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7" name="Oval 131"/>
          <p:cNvSpPr>
            <a:spLocks noChangeArrowheads="1"/>
          </p:cNvSpPr>
          <p:nvPr/>
        </p:nvSpPr>
        <p:spPr bwMode="auto">
          <a:xfrm>
            <a:off x="5237163" y="2217738"/>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96388" name="Freeform 132"/>
          <p:cNvSpPr>
            <a:spLocks/>
          </p:cNvSpPr>
          <p:nvPr/>
        </p:nvSpPr>
        <p:spPr bwMode="auto">
          <a:xfrm>
            <a:off x="4119563" y="1049338"/>
            <a:ext cx="3460750" cy="2159000"/>
          </a:xfrm>
          <a:custGeom>
            <a:avLst/>
            <a:gdLst>
              <a:gd name="T0" fmla="*/ 0 w 2180"/>
              <a:gd name="T1" fmla="*/ 0 h 1360"/>
              <a:gd name="T2" fmla="*/ 937498125 w 2180"/>
              <a:gd name="T3" fmla="*/ 1159271875 h 1360"/>
              <a:gd name="T4" fmla="*/ 1834673750 w 2180"/>
              <a:gd name="T5" fmla="*/ 1925399375 h 1360"/>
              <a:gd name="T6" fmla="*/ 2147483647 w 2180"/>
              <a:gd name="T7" fmla="*/ 2147483647 h 1360"/>
              <a:gd name="T8" fmla="*/ 2147483647 w 2180"/>
              <a:gd name="T9" fmla="*/ 2147483647 h 1360"/>
              <a:gd name="T10" fmla="*/ 2147483647 w 2180"/>
              <a:gd name="T11" fmla="*/ 2147483647 h 1360"/>
              <a:gd name="T12" fmla="*/ 2147483647 w 2180"/>
              <a:gd name="T13" fmla="*/ 2147483647 h 1360"/>
              <a:gd name="T14" fmla="*/ 0 60000 65536"/>
              <a:gd name="T15" fmla="*/ 0 60000 65536"/>
              <a:gd name="T16" fmla="*/ 0 60000 65536"/>
              <a:gd name="T17" fmla="*/ 0 60000 65536"/>
              <a:gd name="T18" fmla="*/ 0 60000 65536"/>
              <a:gd name="T19" fmla="*/ 0 60000 65536"/>
              <a:gd name="T20" fmla="*/ 0 60000 65536"/>
              <a:gd name="T21" fmla="*/ 0 w 2180"/>
              <a:gd name="T22" fmla="*/ 0 h 1360"/>
              <a:gd name="T23" fmla="*/ 2180 w 2180"/>
              <a:gd name="T24" fmla="*/ 1360 h 13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80" h="1360">
                <a:moveTo>
                  <a:pt x="0" y="0"/>
                </a:moveTo>
                <a:cubicBezTo>
                  <a:pt x="125" y="166"/>
                  <a:pt x="251" y="333"/>
                  <a:pt x="372" y="460"/>
                </a:cubicBezTo>
                <a:cubicBezTo>
                  <a:pt x="493" y="587"/>
                  <a:pt x="608" y="677"/>
                  <a:pt x="728" y="764"/>
                </a:cubicBezTo>
                <a:cubicBezTo>
                  <a:pt x="848" y="851"/>
                  <a:pt x="970" y="920"/>
                  <a:pt x="1092" y="984"/>
                </a:cubicBezTo>
                <a:cubicBezTo>
                  <a:pt x="1214" y="1048"/>
                  <a:pt x="1339" y="1102"/>
                  <a:pt x="1460" y="1148"/>
                </a:cubicBezTo>
                <a:cubicBezTo>
                  <a:pt x="1581" y="1194"/>
                  <a:pt x="1696" y="1225"/>
                  <a:pt x="1816" y="1260"/>
                </a:cubicBezTo>
                <a:cubicBezTo>
                  <a:pt x="1936" y="1295"/>
                  <a:pt x="2119" y="1343"/>
                  <a:pt x="2180" y="1360"/>
                </a:cubicBezTo>
              </a:path>
            </a:pathLst>
          </a:custGeom>
          <a:noFill/>
          <a:ln w="28575" cap="flat" cmpd="sng">
            <a:solidFill>
              <a:srgbClr val="CC33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ES"/>
          </a:p>
        </p:txBody>
      </p:sp>
      <p:graphicFrame>
        <p:nvGraphicFramePr>
          <p:cNvPr id="96389" name="Group 133"/>
          <p:cNvGraphicFramePr>
            <a:graphicFrameLocks noGrp="1"/>
          </p:cNvGraphicFramePr>
          <p:nvPr/>
        </p:nvGraphicFramePr>
        <p:xfrm>
          <a:off x="1423988" y="5591175"/>
          <a:ext cx="6240462" cy="1095376"/>
        </p:xfrm>
        <a:graphic>
          <a:graphicData uri="http://schemas.openxmlformats.org/drawingml/2006/table">
            <a:tbl>
              <a:tblPr/>
              <a:tblGrid>
                <a:gridCol w="1600200"/>
                <a:gridCol w="661987"/>
                <a:gridCol w="663575"/>
                <a:gridCol w="663575"/>
                <a:gridCol w="661988"/>
                <a:gridCol w="663575"/>
                <a:gridCol w="661987"/>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96418" name="Text Box 162"/>
          <p:cNvSpPr txBox="1">
            <a:spLocks noChangeArrowheads="1"/>
          </p:cNvSpPr>
          <p:nvPr/>
        </p:nvSpPr>
        <p:spPr bwMode="auto">
          <a:xfrm>
            <a:off x="1389430" y="188913"/>
            <a:ext cx="7429500"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Datuen adierazpen grafikoa egin ezazu presioa bolumenaren aurrean irudikatuz.</a:t>
            </a:r>
          </a:p>
        </p:txBody>
      </p:sp>
      <p:pic>
        <p:nvPicPr>
          <p:cNvPr id="13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2763" y="655638"/>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04" y="31750"/>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0605" y="165996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971224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6418"/>
                                        </p:tgtEl>
                                        <p:attrNameLst>
                                          <p:attrName>style.visibility</p:attrName>
                                        </p:attrNameLst>
                                      </p:cBhvr>
                                      <p:to>
                                        <p:strVal val="visible"/>
                                      </p:to>
                                    </p:set>
                                    <p:anim calcmode="lin" valueType="num">
                                      <p:cBhvr>
                                        <p:cTn id="7" dur="500" fill="hold"/>
                                        <p:tgtEl>
                                          <p:spTgt spid="96418"/>
                                        </p:tgtEl>
                                        <p:attrNameLst>
                                          <p:attrName>ppt_w</p:attrName>
                                        </p:attrNameLst>
                                      </p:cBhvr>
                                      <p:tavLst>
                                        <p:tav tm="0">
                                          <p:val>
                                            <p:fltVal val="0"/>
                                          </p:val>
                                        </p:tav>
                                        <p:tav tm="100000">
                                          <p:val>
                                            <p:strVal val="#ppt_w"/>
                                          </p:val>
                                        </p:tav>
                                      </p:tavLst>
                                    </p:anim>
                                    <p:anim calcmode="lin" valueType="num">
                                      <p:cBhvr>
                                        <p:cTn id="8" dur="500" fill="hold"/>
                                        <p:tgtEl>
                                          <p:spTgt spid="9641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96389"/>
                                        </p:tgtEl>
                                        <p:attrNameLst>
                                          <p:attrName>style.visibility</p:attrName>
                                        </p:attrNameLst>
                                      </p:cBhvr>
                                      <p:to>
                                        <p:strVal val="visible"/>
                                      </p:to>
                                    </p:set>
                                    <p:animEffect transition="in" filter="dissolve">
                                      <p:cBhvr>
                                        <p:cTn id="12" dur="500"/>
                                        <p:tgtEl>
                                          <p:spTgt spid="9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1" nodeType="clickEffect">
                                  <p:stCondLst>
                                    <p:cond delay="0"/>
                                  </p:stCondLst>
                                  <p:childTnLst>
                                    <p:animEffect transition="out" filter="fade">
                                      <p:cBhvr>
                                        <p:cTn id="16" dur="2000"/>
                                        <p:tgtEl>
                                          <p:spTgt spid="96418"/>
                                        </p:tgtEl>
                                      </p:cBhvr>
                                    </p:animEffect>
                                    <p:set>
                                      <p:cBhvr>
                                        <p:cTn id="17" dur="1" fill="hold">
                                          <p:stCondLst>
                                            <p:cond delay="1999"/>
                                          </p:stCondLst>
                                        </p:cTn>
                                        <p:tgtEl>
                                          <p:spTgt spid="96418"/>
                                        </p:tgtEl>
                                        <p:attrNameLst>
                                          <p:attrName>style.visibility</p:attrName>
                                        </p:attrNameLst>
                                      </p:cBhvr>
                                      <p:to>
                                        <p:strVal val="hidden"/>
                                      </p:to>
                                    </p:set>
                                  </p:childTnLst>
                                </p:cTn>
                              </p:par>
                            </p:childTnLst>
                          </p:cTn>
                        </p:par>
                        <p:par>
                          <p:cTn id="18" fill="hold" nodeType="afterGroup">
                            <p:stCondLst>
                              <p:cond delay="20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20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2" fill="hold" grpId="0" nodeType="clickEffect">
                                  <p:stCondLst>
                                    <p:cond delay="0"/>
                                  </p:stCondLst>
                                  <p:childTnLst>
                                    <p:set>
                                      <p:cBhvr>
                                        <p:cTn id="25" dur="1" fill="hold">
                                          <p:stCondLst>
                                            <p:cond delay="0"/>
                                          </p:stCondLst>
                                        </p:cTn>
                                        <p:tgtEl>
                                          <p:spTgt spid="96382"/>
                                        </p:tgtEl>
                                        <p:attrNameLst>
                                          <p:attrName>style.visibility</p:attrName>
                                        </p:attrNameLst>
                                      </p:cBhvr>
                                      <p:to>
                                        <p:strVal val="visible"/>
                                      </p:to>
                                    </p:set>
                                    <p:anim calcmode="lin" valueType="num">
                                      <p:cBhvr additive="base">
                                        <p:cTn id="26" dur="500" fill="hold"/>
                                        <p:tgtEl>
                                          <p:spTgt spid="96382"/>
                                        </p:tgtEl>
                                        <p:attrNameLst>
                                          <p:attrName>ppt_x</p:attrName>
                                        </p:attrNameLst>
                                      </p:cBhvr>
                                      <p:tavLst>
                                        <p:tav tm="0">
                                          <p:val>
                                            <p:strVal val="0-#ppt_w/2"/>
                                          </p:val>
                                        </p:tav>
                                        <p:tav tm="100000">
                                          <p:val>
                                            <p:strVal val="#ppt_x"/>
                                          </p:val>
                                        </p:tav>
                                      </p:tavLst>
                                    </p:anim>
                                    <p:anim calcmode="lin" valueType="num">
                                      <p:cBhvr additive="base">
                                        <p:cTn id="27" dur="500" fill="hold"/>
                                        <p:tgtEl>
                                          <p:spTgt spid="96382"/>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500"/>
                            </p:stCondLst>
                            <p:childTnLst>
                              <p:par>
                                <p:cTn id="29" presetID="2" presetClass="entr" presetSubtype="12" fill="hold" grpId="0" nodeType="afterEffect">
                                  <p:stCondLst>
                                    <p:cond delay="0"/>
                                  </p:stCondLst>
                                  <p:childTnLst>
                                    <p:set>
                                      <p:cBhvr>
                                        <p:cTn id="30" dur="1" fill="hold">
                                          <p:stCondLst>
                                            <p:cond delay="0"/>
                                          </p:stCondLst>
                                        </p:cTn>
                                        <p:tgtEl>
                                          <p:spTgt spid="96381"/>
                                        </p:tgtEl>
                                        <p:attrNameLst>
                                          <p:attrName>style.visibility</p:attrName>
                                        </p:attrNameLst>
                                      </p:cBhvr>
                                      <p:to>
                                        <p:strVal val="visible"/>
                                      </p:to>
                                    </p:set>
                                    <p:anim calcmode="lin" valueType="num">
                                      <p:cBhvr additive="base">
                                        <p:cTn id="31" dur="500" fill="hold"/>
                                        <p:tgtEl>
                                          <p:spTgt spid="96381"/>
                                        </p:tgtEl>
                                        <p:attrNameLst>
                                          <p:attrName>ppt_x</p:attrName>
                                        </p:attrNameLst>
                                      </p:cBhvr>
                                      <p:tavLst>
                                        <p:tav tm="0">
                                          <p:val>
                                            <p:strVal val="0-#ppt_w/2"/>
                                          </p:val>
                                        </p:tav>
                                        <p:tav tm="100000">
                                          <p:val>
                                            <p:strVal val="#ppt_x"/>
                                          </p:val>
                                        </p:tav>
                                      </p:tavLst>
                                    </p:anim>
                                    <p:anim calcmode="lin" valueType="num">
                                      <p:cBhvr additive="base">
                                        <p:cTn id="32" dur="500" fill="hold"/>
                                        <p:tgtEl>
                                          <p:spTgt spid="96381"/>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000"/>
                            </p:stCondLst>
                            <p:childTnLst>
                              <p:par>
                                <p:cTn id="34" presetID="2" presetClass="entr" presetSubtype="12" fill="hold" grpId="0" nodeType="afterEffect">
                                  <p:stCondLst>
                                    <p:cond delay="0"/>
                                  </p:stCondLst>
                                  <p:childTnLst>
                                    <p:set>
                                      <p:cBhvr>
                                        <p:cTn id="35" dur="1" fill="hold">
                                          <p:stCondLst>
                                            <p:cond delay="0"/>
                                          </p:stCondLst>
                                        </p:cTn>
                                        <p:tgtEl>
                                          <p:spTgt spid="96383"/>
                                        </p:tgtEl>
                                        <p:attrNameLst>
                                          <p:attrName>style.visibility</p:attrName>
                                        </p:attrNameLst>
                                      </p:cBhvr>
                                      <p:to>
                                        <p:strVal val="visible"/>
                                      </p:to>
                                    </p:set>
                                    <p:anim calcmode="lin" valueType="num">
                                      <p:cBhvr additive="base">
                                        <p:cTn id="36" dur="500" fill="hold"/>
                                        <p:tgtEl>
                                          <p:spTgt spid="96383"/>
                                        </p:tgtEl>
                                        <p:attrNameLst>
                                          <p:attrName>ppt_x</p:attrName>
                                        </p:attrNameLst>
                                      </p:cBhvr>
                                      <p:tavLst>
                                        <p:tav tm="0">
                                          <p:val>
                                            <p:strVal val="0-#ppt_w/2"/>
                                          </p:val>
                                        </p:tav>
                                        <p:tav tm="100000">
                                          <p:val>
                                            <p:strVal val="#ppt_x"/>
                                          </p:val>
                                        </p:tav>
                                      </p:tavLst>
                                    </p:anim>
                                    <p:anim calcmode="lin" valueType="num">
                                      <p:cBhvr additive="base">
                                        <p:cTn id="37" dur="500" fill="hold"/>
                                        <p:tgtEl>
                                          <p:spTgt spid="96383"/>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1500"/>
                            </p:stCondLst>
                            <p:childTnLst>
                              <p:par>
                                <p:cTn id="39" presetID="2" presetClass="entr" presetSubtype="4" fill="hold" grpId="0" nodeType="afterEffect">
                                  <p:stCondLst>
                                    <p:cond delay="0"/>
                                  </p:stCondLst>
                                  <p:childTnLst>
                                    <p:set>
                                      <p:cBhvr>
                                        <p:cTn id="40" dur="1" fill="hold">
                                          <p:stCondLst>
                                            <p:cond delay="0"/>
                                          </p:stCondLst>
                                        </p:cTn>
                                        <p:tgtEl>
                                          <p:spTgt spid="96384"/>
                                        </p:tgtEl>
                                        <p:attrNameLst>
                                          <p:attrName>style.visibility</p:attrName>
                                        </p:attrNameLst>
                                      </p:cBhvr>
                                      <p:to>
                                        <p:strVal val="visible"/>
                                      </p:to>
                                    </p:set>
                                    <p:anim calcmode="lin" valueType="num">
                                      <p:cBhvr additive="base">
                                        <p:cTn id="41" dur="500" fill="hold"/>
                                        <p:tgtEl>
                                          <p:spTgt spid="96384"/>
                                        </p:tgtEl>
                                        <p:attrNameLst>
                                          <p:attrName>ppt_x</p:attrName>
                                        </p:attrNameLst>
                                      </p:cBhvr>
                                      <p:tavLst>
                                        <p:tav tm="0">
                                          <p:val>
                                            <p:strVal val="#ppt_x"/>
                                          </p:val>
                                        </p:tav>
                                        <p:tav tm="100000">
                                          <p:val>
                                            <p:strVal val="#ppt_x"/>
                                          </p:val>
                                        </p:tav>
                                      </p:tavLst>
                                    </p:anim>
                                    <p:anim calcmode="lin" valueType="num">
                                      <p:cBhvr additive="base">
                                        <p:cTn id="42" dur="500" fill="hold"/>
                                        <p:tgtEl>
                                          <p:spTgt spid="96384"/>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2000"/>
                            </p:stCondLst>
                            <p:childTnLst>
                              <p:par>
                                <p:cTn id="44" presetID="2" presetClass="entr" presetSubtype="6" fill="hold" grpId="0" nodeType="afterEffect">
                                  <p:stCondLst>
                                    <p:cond delay="0"/>
                                  </p:stCondLst>
                                  <p:childTnLst>
                                    <p:set>
                                      <p:cBhvr>
                                        <p:cTn id="45" dur="1" fill="hold">
                                          <p:stCondLst>
                                            <p:cond delay="0"/>
                                          </p:stCondLst>
                                        </p:cTn>
                                        <p:tgtEl>
                                          <p:spTgt spid="96387"/>
                                        </p:tgtEl>
                                        <p:attrNameLst>
                                          <p:attrName>style.visibility</p:attrName>
                                        </p:attrNameLst>
                                      </p:cBhvr>
                                      <p:to>
                                        <p:strVal val="visible"/>
                                      </p:to>
                                    </p:set>
                                    <p:anim calcmode="lin" valueType="num">
                                      <p:cBhvr additive="base">
                                        <p:cTn id="46" dur="500" fill="hold"/>
                                        <p:tgtEl>
                                          <p:spTgt spid="96387"/>
                                        </p:tgtEl>
                                        <p:attrNameLst>
                                          <p:attrName>ppt_x</p:attrName>
                                        </p:attrNameLst>
                                      </p:cBhvr>
                                      <p:tavLst>
                                        <p:tav tm="0">
                                          <p:val>
                                            <p:strVal val="1+#ppt_w/2"/>
                                          </p:val>
                                        </p:tav>
                                        <p:tav tm="100000">
                                          <p:val>
                                            <p:strVal val="#ppt_x"/>
                                          </p:val>
                                        </p:tav>
                                      </p:tavLst>
                                    </p:anim>
                                    <p:anim calcmode="lin" valueType="num">
                                      <p:cBhvr additive="base">
                                        <p:cTn id="47" dur="500" fill="hold"/>
                                        <p:tgtEl>
                                          <p:spTgt spid="96387"/>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2500"/>
                            </p:stCondLst>
                            <p:childTnLst>
                              <p:par>
                                <p:cTn id="49" presetID="2" presetClass="entr" presetSubtype="6" fill="hold" grpId="0" nodeType="afterEffect">
                                  <p:stCondLst>
                                    <p:cond delay="0"/>
                                  </p:stCondLst>
                                  <p:childTnLst>
                                    <p:set>
                                      <p:cBhvr>
                                        <p:cTn id="50" dur="1" fill="hold">
                                          <p:stCondLst>
                                            <p:cond delay="0"/>
                                          </p:stCondLst>
                                        </p:cTn>
                                        <p:tgtEl>
                                          <p:spTgt spid="96386"/>
                                        </p:tgtEl>
                                        <p:attrNameLst>
                                          <p:attrName>style.visibility</p:attrName>
                                        </p:attrNameLst>
                                      </p:cBhvr>
                                      <p:to>
                                        <p:strVal val="visible"/>
                                      </p:to>
                                    </p:set>
                                    <p:anim calcmode="lin" valueType="num">
                                      <p:cBhvr additive="base">
                                        <p:cTn id="51" dur="500" fill="hold"/>
                                        <p:tgtEl>
                                          <p:spTgt spid="96386"/>
                                        </p:tgtEl>
                                        <p:attrNameLst>
                                          <p:attrName>ppt_x</p:attrName>
                                        </p:attrNameLst>
                                      </p:cBhvr>
                                      <p:tavLst>
                                        <p:tav tm="0">
                                          <p:val>
                                            <p:strVal val="1+#ppt_w/2"/>
                                          </p:val>
                                        </p:tav>
                                        <p:tav tm="100000">
                                          <p:val>
                                            <p:strVal val="#ppt_x"/>
                                          </p:val>
                                        </p:tav>
                                      </p:tavLst>
                                    </p:anim>
                                    <p:anim calcmode="lin" valueType="num">
                                      <p:cBhvr additive="base">
                                        <p:cTn id="52" dur="500" fill="hold"/>
                                        <p:tgtEl>
                                          <p:spTgt spid="96386"/>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3000"/>
                            </p:stCondLst>
                            <p:childTnLst>
                              <p:par>
                                <p:cTn id="54" presetID="2" presetClass="entr" presetSubtype="6" fill="hold" grpId="0" nodeType="afterEffect">
                                  <p:stCondLst>
                                    <p:cond delay="0"/>
                                  </p:stCondLst>
                                  <p:childTnLst>
                                    <p:set>
                                      <p:cBhvr>
                                        <p:cTn id="55" dur="1" fill="hold">
                                          <p:stCondLst>
                                            <p:cond delay="0"/>
                                          </p:stCondLst>
                                        </p:cTn>
                                        <p:tgtEl>
                                          <p:spTgt spid="96385"/>
                                        </p:tgtEl>
                                        <p:attrNameLst>
                                          <p:attrName>style.visibility</p:attrName>
                                        </p:attrNameLst>
                                      </p:cBhvr>
                                      <p:to>
                                        <p:strVal val="visible"/>
                                      </p:to>
                                    </p:set>
                                    <p:anim calcmode="lin" valueType="num">
                                      <p:cBhvr additive="base">
                                        <p:cTn id="56" dur="500" fill="hold"/>
                                        <p:tgtEl>
                                          <p:spTgt spid="96385"/>
                                        </p:tgtEl>
                                        <p:attrNameLst>
                                          <p:attrName>ppt_x</p:attrName>
                                        </p:attrNameLst>
                                      </p:cBhvr>
                                      <p:tavLst>
                                        <p:tav tm="0">
                                          <p:val>
                                            <p:strVal val="1+#ppt_w/2"/>
                                          </p:val>
                                        </p:tav>
                                        <p:tav tm="100000">
                                          <p:val>
                                            <p:strVal val="#ppt_x"/>
                                          </p:val>
                                        </p:tav>
                                      </p:tavLst>
                                    </p:anim>
                                    <p:anim calcmode="lin" valueType="num">
                                      <p:cBhvr additive="base">
                                        <p:cTn id="57" dur="500" fill="hold"/>
                                        <p:tgtEl>
                                          <p:spTgt spid="96385"/>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6388"/>
                                        </p:tgtEl>
                                        <p:attrNameLst>
                                          <p:attrName>style.visibility</p:attrName>
                                        </p:attrNameLst>
                                      </p:cBhvr>
                                      <p:to>
                                        <p:strVal val="visible"/>
                                      </p:to>
                                    </p:set>
                                    <p:animEffect transition="in" filter="wipe(left)">
                                      <p:cBhvr>
                                        <p:cTn id="62" dur="500"/>
                                        <p:tgtEl>
                                          <p:spTgt spid="9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81" grpId="0" animBg="1"/>
      <p:bldP spid="96382" grpId="0" animBg="1"/>
      <p:bldP spid="96383" grpId="0" animBg="1"/>
      <p:bldP spid="96384" grpId="0" animBg="1"/>
      <p:bldP spid="96385" grpId="0" animBg="1"/>
      <p:bldP spid="96386" grpId="0" animBg="1"/>
      <p:bldP spid="96387" grpId="0" animBg="1"/>
      <p:bldP spid="96388" grpId="0" animBg="1"/>
      <p:bldP spid="96418" grpId="0" animBg="1"/>
      <p:bldP spid="9641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2" name="Group 2"/>
          <p:cNvGraphicFramePr>
            <a:graphicFrameLocks noGrp="1"/>
          </p:cNvGraphicFramePr>
          <p:nvPr/>
        </p:nvGraphicFramePr>
        <p:xfrm>
          <a:off x="1476375" y="1412875"/>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97311" name="Text Box 31"/>
          <p:cNvSpPr txBox="1">
            <a:spLocks noChangeArrowheads="1"/>
          </p:cNvSpPr>
          <p:nvPr/>
        </p:nvSpPr>
        <p:spPr bwMode="auto">
          <a:xfrm>
            <a:off x="1833563" y="752475"/>
            <a:ext cx="5257800"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Gasaren presioa nola aldatzen da bolumena handiagotzen edo gutxiagotzen dugunean?</a:t>
            </a:r>
          </a:p>
        </p:txBody>
      </p:sp>
      <p:sp>
        <p:nvSpPr>
          <p:cNvPr id="97312" name="Text Box 32"/>
          <p:cNvSpPr txBox="1">
            <a:spLocks noChangeArrowheads="1"/>
          </p:cNvSpPr>
          <p:nvPr/>
        </p:nvSpPr>
        <p:spPr bwMode="auto">
          <a:xfrm>
            <a:off x="2051050" y="3284538"/>
            <a:ext cx="5040313"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gutxitzerakoan presioa handitzen da, taulan ikus daitekeen bezala. Era berean, bolumena handitzerakoan presioa gutxiagotzen da.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630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7311"/>
                                        </p:tgtEl>
                                        <p:attrNameLst>
                                          <p:attrName>style.visibility</p:attrName>
                                        </p:attrNameLst>
                                      </p:cBhvr>
                                      <p:to>
                                        <p:strVal val="visible"/>
                                      </p:to>
                                    </p:set>
                                    <p:anim calcmode="lin" valueType="num">
                                      <p:cBhvr>
                                        <p:cTn id="7" dur="500" fill="hold"/>
                                        <p:tgtEl>
                                          <p:spTgt spid="97311"/>
                                        </p:tgtEl>
                                        <p:attrNameLst>
                                          <p:attrName>ppt_w</p:attrName>
                                        </p:attrNameLst>
                                      </p:cBhvr>
                                      <p:tavLst>
                                        <p:tav tm="0">
                                          <p:val>
                                            <p:fltVal val="0"/>
                                          </p:val>
                                        </p:tav>
                                        <p:tav tm="100000">
                                          <p:val>
                                            <p:strVal val="#ppt_w"/>
                                          </p:val>
                                        </p:tav>
                                      </p:tavLst>
                                    </p:anim>
                                    <p:anim calcmode="lin" valueType="num">
                                      <p:cBhvr>
                                        <p:cTn id="8" dur="500" fill="hold"/>
                                        <p:tgtEl>
                                          <p:spTgt spid="9731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97282"/>
                                        </p:tgtEl>
                                        <p:attrNameLst>
                                          <p:attrName>style.visibility</p:attrName>
                                        </p:attrNameLst>
                                      </p:cBhvr>
                                      <p:to>
                                        <p:strVal val="visible"/>
                                      </p:to>
                                    </p:set>
                                    <p:animEffect transition="in" filter="dissolve">
                                      <p:cBhvr>
                                        <p:cTn id="12" dur="500"/>
                                        <p:tgtEl>
                                          <p:spTgt spid="972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312"/>
                                        </p:tgtEl>
                                        <p:attrNameLst>
                                          <p:attrName>style.visibility</p:attrName>
                                        </p:attrNameLst>
                                      </p:cBhvr>
                                      <p:to>
                                        <p:strVal val="visible"/>
                                      </p:to>
                                    </p:set>
                                    <p:animEffect transition="in" filter="fade">
                                      <p:cBhvr>
                                        <p:cTn id="17" dur="2000"/>
                                        <p:tgtEl>
                                          <p:spTgt spid="97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11" grpId="0" animBg="1"/>
      <p:bldP spid="973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3 Marcador de número de diapositiva"/>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fld id="{8E0A92C4-F9CA-E646-A644-C623D48377DF}" type="slidenum">
              <a:rPr lang="es-ES" sz="1400" smtClean="0"/>
              <a:pPr eaLnBrk="1" hangingPunct="1">
                <a:defRPr/>
              </a:pPr>
              <a:t>19</a:t>
            </a:fld>
            <a:endParaRPr lang="es-ES" sz="1400" smtClean="0"/>
          </a:p>
        </p:txBody>
      </p:sp>
      <p:graphicFrame>
        <p:nvGraphicFramePr>
          <p:cNvPr id="98306" name="Group 2"/>
          <p:cNvGraphicFramePr>
            <a:graphicFrameLocks noGrp="1"/>
          </p:cNvGraphicFramePr>
          <p:nvPr>
            <p:extLst>
              <p:ext uri="{D42A27DB-BD31-4B8C-83A1-F6EECF244321}">
                <p14:modId xmlns:p14="http://schemas.microsoft.com/office/powerpoint/2010/main" val="1468099162"/>
              </p:ext>
            </p:extLst>
          </p:nvPr>
        </p:nvGraphicFramePr>
        <p:xfrm>
          <a:off x="1476375" y="1586071"/>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98335" name="Text Box 31"/>
          <p:cNvSpPr txBox="1">
            <a:spLocks noChangeArrowheads="1"/>
          </p:cNvSpPr>
          <p:nvPr/>
        </p:nvSpPr>
        <p:spPr bwMode="auto">
          <a:xfrm>
            <a:off x="1298575" y="891320"/>
            <a:ext cx="6546850" cy="584776"/>
          </a:xfrm>
          <a:prstGeom prst="rect">
            <a:avLst/>
          </a:prstGeom>
          <a:solidFill>
            <a:srgbClr val="FFFF99"/>
          </a:solidFill>
          <a:ln w="9525">
            <a:solidFill>
              <a:schemeClr val="tx1"/>
            </a:solidFill>
            <a:miter lim="800000"/>
            <a:headEnd/>
            <a:tailEnd/>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Taulan dauden balioentzat </a:t>
            </a:r>
            <a:r>
              <a:rPr lang="eu-ES" sz="1600" i="1"/>
              <a:t>P · V</a:t>
            </a:r>
            <a:r>
              <a:rPr lang="eu-ES" sz="1600"/>
              <a:t> biderkadura kalkula ezazu. Zein erregulartasun beha daiteke edo zer ondoriozta dezakezu?</a:t>
            </a:r>
          </a:p>
        </p:txBody>
      </p:sp>
      <p:sp>
        <p:nvSpPr>
          <p:cNvPr id="98336" name="Text Box 32"/>
          <p:cNvSpPr txBox="1">
            <a:spLocks noChangeArrowheads="1"/>
          </p:cNvSpPr>
          <p:nvPr/>
        </p:nvSpPr>
        <p:spPr bwMode="auto">
          <a:xfrm>
            <a:off x="4140200" y="4670425"/>
            <a:ext cx="3455988"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Kasu guztietan biderkadura berdintsua da. Tenperatura konstantea dela gogora ezazu.</a:t>
            </a:r>
          </a:p>
        </p:txBody>
      </p:sp>
      <p:sp>
        <p:nvSpPr>
          <p:cNvPr id="98337" name="Text Box 33"/>
          <p:cNvSpPr txBox="1">
            <a:spLocks noChangeArrowheads="1"/>
          </p:cNvSpPr>
          <p:nvPr/>
        </p:nvSpPr>
        <p:spPr bwMode="auto">
          <a:xfrm>
            <a:off x="2627313" y="2881471"/>
            <a:ext cx="1601787"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38" name="Text Box 34"/>
          <p:cNvSpPr txBox="1">
            <a:spLocks noChangeArrowheads="1"/>
          </p:cNvSpPr>
          <p:nvPr/>
        </p:nvSpPr>
        <p:spPr bwMode="auto">
          <a:xfrm>
            <a:off x="3332163" y="2881471"/>
            <a:ext cx="14890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99 990</a:t>
            </a:r>
          </a:p>
        </p:txBody>
      </p:sp>
      <p:sp>
        <p:nvSpPr>
          <p:cNvPr id="98339" name="Text Box 35"/>
          <p:cNvSpPr txBox="1">
            <a:spLocks noChangeArrowheads="1"/>
          </p:cNvSpPr>
          <p:nvPr/>
        </p:nvSpPr>
        <p:spPr bwMode="auto">
          <a:xfrm>
            <a:off x="3924300" y="2881471"/>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40" name="Text Box 36"/>
          <p:cNvSpPr txBox="1">
            <a:spLocks noChangeArrowheads="1"/>
          </p:cNvSpPr>
          <p:nvPr/>
        </p:nvSpPr>
        <p:spPr bwMode="auto">
          <a:xfrm>
            <a:off x="4572000" y="2881471"/>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100 100</a:t>
            </a:r>
          </a:p>
        </p:txBody>
      </p:sp>
      <p:sp>
        <p:nvSpPr>
          <p:cNvPr id="98341" name="Text Box 37"/>
          <p:cNvSpPr txBox="1">
            <a:spLocks noChangeArrowheads="1"/>
          </p:cNvSpPr>
          <p:nvPr/>
        </p:nvSpPr>
        <p:spPr bwMode="auto">
          <a:xfrm>
            <a:off x="5348288" y="2881471"/>
            <a:ext cx="14890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99 960</a:t>
            </a:r>
          </a:p>
        </p:txBody>
      </p:sp>
      <p:sp>
        <p:nvSpPr>
          <p:cNvPr id="98342" name="Text Box 38"/>
          <p:cNvSpPr txBox="1">
            <a:spLocks noChangeArrowheads="1"/>
          </p:cNvSpPr>
          <p:nvPr/>
        </p:nvSpPr>
        <p:spPr bwMode="auto">
          <a:xfrm>
            <a:off x="6588125" y="2881471"/>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43" name="Text Box 39"/>
          <p:cNvSpPr txBox="1">
            <a:spLocks noChangeArrowheads="1"/>
          </p:cNvSpPr>
          <p:nvPr/>
        </p:nvSpPr>
        <p:spPr bwMode="auto">
          <a:xfrm>
            <a:off x="5940425" y="2881471"/>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44" name="Text Box 40"/>
          <p:cNvSpPr txBox="1">
            <a:spLocks noChangeArrowheads="1"/>
          </p:cNvSpPr>
          <p:nvPr/>
        </p:nvSpPr>
        <p:spPr bwMode="auto">
          <a:xfrm>
            <a:off x="1493838" y="3321050"/>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45" name="Text Box 41"/>
          <p:cNvSpPr txBox="1">
            <a:spLocks noChangeArrowheads="1"/>
          </p:cNvSpPr>
          <p:nvPr/>
        </p:nvSpPr>
        <p:spPr bwMode="auto">
          <a:xfrm>
            <a:off x="1493838" y="3806825"/>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99 990 </a:t>
            </a:r>
          </a:p>
        </p:txBody>
      </p:sp>
      <p:sp>
        <p:nvSpPr>
          <p:cNvPr id="98346" name="Text Box 42"/>
          <p:cNvSpPr txBox="1">
            <a:spLocks noChangeArrowheads="1"/>
          </p:cNvSpPr>
          <p:nvPr/>
        </p:nvSpPr>
        <p:spPr bwMode="auto">
          <a:xfrm>
            <a:off x="1493838" y="4292600"/>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47" name="Text Box 43"/>
          <p:cNvSpPr txBox="1">
            <a:spLocks noChangeArrowheads="1"/>
          </p:cNvSpPr>
          <p:nvPr/>
        </p:nvSpPr>
        <p:spPr bwMode="auto">
          <a:xfrm>
            <a:off x="1493838" y="4779963"/>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100 100</a:t>
            </a:r>
          </a:p>
        </p:txBody>
      </p:sp>
      <p:sp>
        <p:nvSpPr>
          <p:cNvPr id="98348" name="Text Box 44"/>
          <p:cNvSpPr txBox="1">
            <a:spLocks noChangeArrowheads="1"/>
          </p:cNvSpPr>
          <p:nvPr/>
        </p:nvSpPr>
        <p:spPr bwMode="auto">
          <a:xfrm>
            <a:off x="1493838" y="5265738"/>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99 960</a:t>
            </a:r>
          </a:p>
        </p:txBody>
      </p:sp>
      <p:sp>
        <p:nvSpPr>
          <p:cNvPr id="98349" name="Text Box 45"/>
          <p:cNvSpPr txBox="1">
            <a:spLocks noChangeArrowheads="1"/>
          </p:cNvSpPr>
          <p:nvPr/>
        </p:nvSpPr>
        <p:spPr bwMode="auto">
          <a:xfrm>
            <a:off x="1493838" y="5751513"/>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98350" name="Text Box 46"/>
          <p:cNvSpPr txBox="1">
            <a:spLocks noChangeArrowheads="1"/>
          </p:cNvSpPr>
          <p:nvPr/>
        </p:nvSpPr>
        <p:spPr bwMode="auto">
          <a:xfrm>
            <a:off x="1493838" y="6237288"/>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8985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8335"/>
                                        </p:tgtEl>
                                        <p:attrNameLst>
                                          <p:attrName>style.visibility</p:attrName>
                                        </p:attrNameLst>
                                      </p:cBhvr>
                                      <p:to>
                                        <p:strVal val="visible"/>
                                      </p:to>
                                    </p:set>
                                    <p:anim calcmode="lin" valueType="num">
                                      <p:cBhvr>
                                        <p:cTn id="7" dur="500" fill="hold"/>
                                        <p:tgtEl>
                                          <p:spTgt spid="98335"/>
                                        </p:tgtEl>
                                        <p:attrNameLst>
                                          <p:attrName>ppt_w</p:attrName>
                                        </p:attrNameLst>
                                      </p:cBhvr>
                                      <p:tavLst>
                                        <p:tav tm="0">
                                          <p:val>
                                            <p:fltVal val="0"/>
                                          </p:val>
                                        </p:tav>
                                        <p:tav tm="100000">
                                          <p:val>
                                            <p:strVal val="#ppt_w"/>
                                          </p:val>
                                        </p:tav>
                                      </p:tavLst>
                                    </p:anim>
                                    <p:anim calcmode="lin" valueType="num">
                                      <p:cBhvr>
                                        <p:cTn id="8" dur="500" fill="hold"/>
                                        <p:tgtEl>
                                          <p:spTgt spid="9833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8337"/>
                                        </p:tgtEl>
                                        <p:attrNameLst>
                                          <p:attrName>style.visibility</p:attrName>
                                        </p:attrNameLst>
                                      </p:cBhvr>
                                      <p:to>
                                        <p:strVal val="visible"/>
                                      </p:to>
                                    </p:set>
                                    <p:animEffect transition="in" filter="dissolve">
                                      <p:cBhvr>
                                        <p:cTn id="13" dur="500"/>
                                        <p:tgtEl>
                                          <p:spTgt spid="9833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xit" presetSubtype="0" fill="hold" grpId="1" nodeType="clickEffect">
                                  <p:stCondLst>
                                    <p:cond delay="0"/>
                                  </p:stCondLst>
                                  <p:childTnLst>
                                    <p:animEffect transition="out" filter="dissolve">
                                      <p:cBhvr>
                                        <p:cTn id="17" dur="500"/>
                                        <p:tgtEl>
                                          <p:spTgt spid="98337"/>
                                        </p:tgtEl>
                                      </p:cBhvr>
                                    </p:animEffect>
                                    <p:set>
                                      <p:cBhvr>
                                        <p:cTn id="18" dur="1" fill="hold">
                                          <p:stCondLst>
                                            <p:cond delay="499"/>
                                          </p:stCondLst>
                                        </p:cTn>
                                        <p:tgtEl>
                                          <p:spTgt spid="98337"/>
                                        </p:tgtEl>
                                        <p:attrNameLst>
                                          <p:attrName>style.visibility</p:attrName>
                                        </p:attrNameLst>
                                      </p:cBhvr>
                                      <p:to>
                                        <p:strVal val="hidden"/>
                                      </p:to>
                                    </p:set>
                                  </p:childTnLst>
                                </p:cTn>
                              </p:par>
                            </p:childTnLst>
                          </p:cTn>
                        </p:par>
                        <p:par>
                          <p:cTn id="19" fill="hold" nodeType="afterGroup">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98344"/>
                                        </p:tgtEl>
                                        <p:attrNameLst>
                                          <p:attrName>style.visibility</p:attrName>
                                        </p:attrNameLst>
                                      </p:cBhvr>
                                      <p:to>
                                        <p:strVal val="visible"/>
                                      </p:to>
                                    </p:set>
                                    <p:animEffect transition="in" filter="dissolve">
                                      <p:cBhvr>
                                        <p:cTn id="22" dur="500"/>
                                        <p:tgtEl>
                                          <p:spTgt spid="98344"/>
                                        </p:tgtEl>
                                      </p:cBhvr>
                                    </p:animEffect>
                                  </p:childTnLst>
                                </p:cTn>
                              </p:par>
                            </p:childTnLst>
                          </p:cTn>
                        </p:par>
                        <p:par>
                          <p:cTn id="23" fill="hold" nodeType="afterGroup">
                            <p:stCondLst>
                              <p:cond delay="1000"/>
                            </p:stCondLst>
                            <p:childTnLst>
                              <p:par>
                                <p:cTn id="24" presetID="9" presetClass="entr" presetSubtype="0" fill="hold" grpId="0" nodeType="afterEffect">
                                  <p:stCondLst>
                                    <p:cond delay="0"/>
                                  </p:stCondLst>
                                  <p:childTnLst>
                                    <p:set>
                                      <p:cBhvr>
                                        <p:cTn id="25" dur="1" fill="hold">
                                          <p:stCondLst>
                                            <p:cond delay="0"/>
                                          </p:stCondLst>
                                        </p:cTn>
                                        <p:tgtEl>
                                          <p:spTgt spid="98338"/>
                                        </p:tgtEl>
                                        <p:attrNameLst>
                                          <p:attrName>style.visibility</p:attrName>
                                        </p:attrNameLst>
                                      </p:cBhvr>
                                      <p:to>
                                        <p:strVal val="visible"/>
                                      </p:to>
                                    </p:set>
                                    <p:animEffect transition="in" filter="dissolve">
                                      <p:cBhvr>
                                        <p:cTn id="26" dur="500"/>
                                        <p:tgtEl>
                                          <p:spTgt spid="9833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grpId="1" nodeType="clickEffect">
                                  <p:stCondLst>
                                    <p:cond delay="0"/>
                                  </p:stCondLst>
                                  <p:childTnLst>
                                    <p:animEffect transition="out" filter="dissolve">
                                      <p:cBhvr>
                                        <p:cTn id="30" dur="500"/>
                                        <p:tgtEl>
                                          <p:spTgt spid="98338"/>
                                        </p:tgtEl>
                                      </p:cBhvr>
                                    </p:animEffect>
                                    <p:set>
                                      <p:cBhvr>
                                        <p:cTn id="31" dur="1" fill="hold">
                                          <p:stCondLst>
                                            <p:cond delay="499"/>
                                          </p:stCondLst>
                                        </p:cTn>
                                        <p:tgtEl>
                                          <p:spTgt spid="98338"/>
                                        </p:tgtEl>
                                        <p:attrNameLst>
                                          <p:attrName>style.visibility</p:attrName>
                                        </p:attrNameLst>
                                      </p:cBhvr>
                                      <p:to>
                                        <p:strVal val="hidden"/>
                                      </p:to>
                                    </p:se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98345"/>
                                        </p:tgtEl>
                                        <p:attrNameLst>
                                          <p:attrName>style.visibility</p:attrName>
                                        </p:attrNameLst>
                                      </p:cBhvr>
                                      <p:to>
                                        <p:strVal val="visible"/>
                                      </p:to>
                                    </p:set>
                                    <p:animEffect transition="in" filter="dissolve">
                                      <p:cBhvr>
                                        <p:cTn id="35" dur="500"/>
                                        <p:tgtEl>
                                          <p:spTgt spid="98345"/>
                                        </p:tgtEl>
                                      </p:cBhvr>
                                    </p:animEffec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98339"/>
                                        </p:tgtEl>
                                        <p:attrNameLst>
                                          <p:attrName>style.visibility</p:attrName>
                                        </p:attrNameLst>
                                      </p:cBhvr>
                                      <p:to>
                                        <p:strVal val="visible"/>
                                      </p:to>
                                    </p:set>
                                    <p:animEffect transition="in" filter="dissolve">
                                      <p:cBhvr>
                                        <p:cTn id="39" dur="500"/>
                                        <p:tgtEl>
                                          <p:spTgt spid="9833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xit" presetSubtype="0" fill="hold" grpId="1" nodeType="clickEffect">
                                  <p:stCondLst>
                                    <p:cond delay="0"/>
                                  </p:stCondLst>
                                  <p:childTnLst>
                                    <p:animEffect transition="out" filter="dissolve">
                                      <p:cBhvr>
                                        <p:cTn id="43" dur="500"/>
                                        <p:tgtEl>
                                          <p:spTgt spid="98339"/>
                                        </p:tgtEl>
                                      </p:cBhvr>
                                    </p:animEffect>
                                    <p:set>
                                      <p:cBhvr>
                                        <p:cTn id="44" dur="1" fill="hold">
                                          <p:stCondLst>
                                            <p:cond delay="499"/>
                                          </p:stCondLst>
                                        </p:cTn>
                                        <p:tgtEl>
                                          <p:spTgt spid="98339"/>
                                        </p:tgtEl>
                                        <p:attrNameLst>
                                          <p:attrName>style.visibility</p:attrName>
                                        </p:attrNameLst>
                                      </p:cBhvr>
                                      <p:to>
                                        <p:strVal val="hidden"/>
                                      </p:to>
                                    </p:se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98346"/>
                                        </p:tgtEl>
                                        <p:attrNameLst>
                                          <p:attrName>style.visibility</p:attrName>
                                        </p:attrNameLst>
                                      </p:cBhvr>
                                      <p:to>
                                        <p:strVal val="visible"/>
                                      </p:to>
                                    </p:set>
                                    <p:animEffect transition="in" filter="dissolve">
                                      <p:cBhvr>
                                        <p:cTn id="48" dur="500"/>
                                        <p:tgtEl>
                                          <p:spTgt spid="98346"/>
                                        </p:tgtEl>
                                      </p:cBhvr>
                                    </p:animEffect>
                                  </p:childTnLst>
                                </p:cTn>
                              </p:par>
                            </p:childTnLst>
                          </p:cTn>
                        </p:par>
                        <p:par>
                          <p:cTn id="49" fill="hold" nodeType="afterGroup">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98340"/>
                                        </p:tgtEl>
                                        <p:attrNameLst>
                                          <p:attrName>style.visibility</p:attrName>
                                        </p:attrNameLst>
                                      </p:cBhvr>
                                      <p:to>
                                        <p:strVal val="visible"/>
                                      </p:to>
                                    </p:set>
                                    <p:animEffect transition="in" filter="dissolve">
                                      <p:cBhvr>
                                        <p:cTn id="52" dur="500"/>
                                        <p:tgtEl>
                                          <p:spTgt spid="9834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xit" presetSubtype="0" fill="hold" grpId="1" nodeType="clickEffect">
                                  <p:stCondLst>
                                    <p:cond delay="0"/>
                                  </p:stCondLst>
                                  <p:childTnLst>
                                    <p:animEffect transition="out" filter="dissolve">
                                      <p:cBhvr>
                                        <p:cTn id="56" dur="500"/>
                                        <p:tgtEl>
                                          <p:spTgt spid="98340"/>
                                        </p:tgtEl>
                                      </p:cBhvr>
                                    </p:animEffect>
                                    <p:set>
                                      <p:cBhvr>
                                        <p:cTn id="57" dur="1" fill="hold">
                                          <p:stCondLst>
                                            <p:cond delay="499"/>
                                          </p:stCondLst>
                                        </p:cTn>
                                        <p:tgtEl>
                                          <p:spTgt spid="98340"/>
                                        </p:tgtEl>
                                        <p:attrNameLst>
                                          <p:attrName>style.visibility</p:attrName>
                                        </p:attrNameLst>
                                      </p:cBhvr>
                                      <p:to>
                                        <p:strVal val="hidden"/>
                                      </p:to>
                                    </p:set>
                                  </p:childTnLst>
                                </p:cTn>
                              </p:par>
                            </p:childTnLst>
                          </p:cTn>
                        </p:par>
                        <p:par>
                          <p:cTn id="58" fill="hold" nodeType="afterGroup">
                            <p:stCondLst>
                              <p:cond delay="500"/>
                            </p:stCondLst>
                            <p:childTnLst>
                              <p:par>
                                <p:cTn id="59" presetID="9" presetClass="entr" presetSubtype="0" fill="hold" grpId="0" nodeType="afterEffect">
                                  <p:stCondLst>
                                    <p:cond delay="0"/>
                                  </p:stCondLst>
                                  <p:childTnLst>
                                    <p:set>
                                      <p:cBhvr>
                                        <p:cTn id="60" dur="1" fill="hold">
                                          <p:stCondLst>
                                            <p:cond delay="0"/>
                                          </p:stCondLst>
                                        </p:cTn>
                                        <p:tgtEl>
                                          <p:spTgt spid="98347"/>
                                        </p:tgtEl>
                                        <p:attrNameLst>
                                          <p:attrName>style.visibility</p:attrName>
                                        </p:attrNameLst>
                                      </p:cBhvr>
                                      <p:to>
                                        <p:strVal val="visible"/>
                                      </p:to>
                                    </p:set>
                                    <p:animEffect transition="in" filter="dissolve">
                                      <p:cBhvr>
                                        <p:cTn id="61" dur="500"/>
                                        <p:tgtEl>
                                          <p:spTgt spid="98347"/>
                                        </p:tgtEl>
                                      </p:cBhvr>
                                    </p:animEffect>
                                  </p:childTnLst>
                                </p:cTn>
                              </p:par>
                            </p:childTnLst>
                          </p:cTn>
                        </p:par>
                        <p:par>
                          <p:cTn id="62" fill="hold" nodeType="afterGroup">
                            <p:stCondLst>
                              <p:cond delay="1000"/>
                            </p:stCondLst>
                            <p:childTnLst>
                              <p:par>
                                <p:cTn id="63" presetID="9" presetClass="entr" presetSubtype="0" fill="hold" grpId="0" nodeType="afterEffect">
                                  <p:stCondLst>
                                    <p:cond delay="0"/>
                                  </p:stCondLst>
                                  <p:childTnLst>
                                    <p:set>
                                      <p:cBhvr>
                                        <p:cTn id="64" dur="1" fill="hold">
                                          <p:stCondLst>
                                            <p:cond delay="0"/>
                                          </p:stCondLst>
                                        </p:cTn>
                                        <p:tgtEl>
                                          <p:spTgt spid="98341"/>
                                        </p:tgtEl>
                                        <p:attrNameLst>
                                          <p:attrName>style.visibility</p:attrName>
                                        </p:attrNameLst>
                                      </p:cBhvr>
                                      <p:to>
                                        <p:strVal val="visible"/>
                                      </p:to>
                                    </p:set>
                                    <p:animEffect transition="in" filter="dissolve">
                                      <p:cBhvr>
                                        <p:cTn id="65" dur="500"/>
                                        <p:tgtEl>
                                          <p:spTgt spid="9834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xit" presetSubtype="0" fill="hold" grpId="1" nodeType="clickEffect">
                                  <p:stCondLst>
                                    <p:cond delay="0"/>
                                  </p:stCondLst>
                                  <p:childTnLst>
                                    <p:animEffect transition="out" filter="dissolve">
                                      <p:cBhvr>
                                        <p:cTn id="69" dur="500"/>
                                        <p:tgtEl>
                                          <p:spTgt spid="98341"/>
                                        </p:tgtEl>
                                      </p:cBhvr>
                                    </p:animEffect>
                                    <p:set>
                                      <p:cBhvr>
                                        <p:cTn id="70" dur="1" fill="hold">
                                          <p:stCondLst>
                                            <p:cond delay="499"/>
                                          </p:stCondLst>
                                        </p:cTn>
                                        <p:tgtEl>
                                          <p:spTgt spid="98341"/>
                                        </p:tgtEl>
                                        <p:attrNameLst>
                                          <p:attrName>style.visibility</p:attrName>
                                        </p:attrNameLst>
                                      </p:cBhvr>
                                      <p:to>
                                        <p:strVal val="hidden"/>
                                      </p:to>
                                    </p:set>
                                  </p:childTnLst>
                                </p:cTn>
                              </p:par>
                            </p:childTnLst>
                          </p:cTn>
                        </p:par>
                        <p:par>
                          <p:cTn id="71" fill="hold" nodeType="afterGroup">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98348"/>
                                        </p:tgtEl>
                                        <p:attrNameLst>
                                          <p:attrName>style.visibility</p:attrName>
                                        </p:attrNameLst>
                                      </p:cBhvr>
                                      <p:to>
                                        <p:strVal val="visible"/>
                                      </p:to>
                                    </p:set>
                                    <p:animEffect transition="in" filter="dissolve">
                                      <p:cBhvr>
                                        <p:cTn id="74" dur="500"/>
                                        <p:tgtEl>
                                          <p:spTgt spid="98348"/>
                                        </p:tgtEl>
                                      </p:cBhvr>
                                    </p:animEffect>
                                  </p:childTnLst>
                                </p:cTn>
                              </p:par>
                            </p:childTnLst>
                          </p:cTn>
                        </p:par>
                        <p:par>
                          <p:cTn id="75" fill="hold" nodeType="afterGroup">
                            <p:stCondLst>
                              <p:cond delay="1000"/>
                            </p:stCondLst>
                            <p:childTnLst>
                              <p:par>
                                <p:cTn id="76" presetID="9" presetClass="entr" presetSubtype="0" fill="hold" grpId="0" nodeType="afterEffect">
                                  <p:stCondLst>
                                    <p:cond delay="0"/>
                                  </p:stCondLst>
                                  <p:childTnLst>
                                    <p:set>
                                      <p:cBhvr>
                                        <p:cTn id="77" dur="1" fill="hold">
                                          <p:stCondLst>
                                            <p:cond delay="0"/>
                                          </p:stCondLst>
                                        </p:cTn>
                                        <p:tgtEl>
                                          <p:spTgt spid="98343"/>
                                        </p:tgtEl>
                                        <p:attrNameLst>
                                          <p:attrName>style.visibility</p:attrName>
                                        </p:attrNameLst>
                                      </p:cBhvr>
                                      <p:to>
                                        <p:strVal val="visible"/>
                                      </p:to>
                                    </p:set>
                                    <p:animEffect transition="in" filter="dissolve">
                                      <p:cBhvr>
                                        <p:cTn id="78" dur="500"/>
                                        <p:tgtEl>
                                          <p:spTgt spid="9834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xit" presetSubtype="0" fill="hold" grpId="1" nodeType="clickEffect">
                                  <p:stCondLst>
                                    <p:cond delay="0"/>
                                  </p:stCondLst>
                                  <p:childTnLst>
                                    <p:animEffect transition="out" filter="dissolve">
                                      <p:cBhvr>
                                        <p:cTn id="82" dur="500"/>
                                        <p:tgtEl>
                                          <p:spTgt spid="98343"/>
                                        </p:tgtEl>
                                      </p:cBhvr>
                                    </p:animEffect>
                                    <p:set>
                                      <p:cBhvr>
                                        <p:cTn id="83" dur="1" fill="hold">
                                          <p:stCondLst>
                                            <p:cond delay="499"/>
                                          </p:stCondLst>
                                        </p:cTn>
                                        <p:tgtEl>
                                          <p:spTgt spid="98343"/>
                                        </p:tgtEl>
                                        <p:attrNameLst>
                                          <p:attrName>style.visibility</p:attrName>
                                        </p:attrNameLst>
                                      </p:cBhvr>
                                      <p:to>
                                        <p:strVal val="hidden"/>
                                      </p:to>
                                    </p:set>
                                  </p:childTnLst>
                                </p:cTn>
                              </p:par>
                            </p:childTnLst>
                          </p:cTn>
                        </p:par>
                        <p:par>
                          <p:cTn id="84" fill="hold" nodeType="afterGroup">
                            <p:stCondLst>
                              <p:cond delay="500"/>
                            </p:stCondLst>
                            <p:childTnLst>
                              <p:par>
                                <p:cTn id="85" presetID="9" presetClass="entr" presetSubtype="0" fill="hold" grpId="0" nodeType="afterEffect">
                                  <p:stCondLst>
                                    <p:cond delay="0"/>
                                  </p:stCondLst>
                                  <p:childTnLst>
                                    <p:set>
                                      <p:cBhvr>
                                        <p:cTn id="86" dur="1" fill="hold">
                                          <p:stCondLst>
                                            <p:cond delay="0"/>
                                          </p:stCondLst>
                                        </p:cTn>
                                        <p:tgtEl>
                                          <p:spTgt spid="98349"/>
                                        </p:tgtEl>
                                        <p:attrNameLst>
                                          <p:attrName>style.visibility</p:attrName>
                                        </p:attrNameLst>
                                      </p:cBhvr>
                                      <p:to>
                                        <p:strVal val="visible"/>
                                      </p:to>
                                    </p:set>
                                    <p:animEffect transition="in" filter="dissolve">
                                      <p:cBhvr>
                                        <p:cTn id="87" dur="500"/>
                                        <p:tgtEl>
                                          <p:spTgt spid="98349"/>
                                        </p:tgtEl>
                                      </p:cBhvr>
                                    </p:animEffect>
                                  </p:childTnLst>
                                </p:cTn>
                              </p:par>
                            </p:childTnLst>
                          </p:cTn>
                        </p:par>
                        <p:par>
                          <p:cTn id="88" fill="hold" nodeType="afterGroup">
                            <p:stCondLst>
                              <p:cond delay="1000"/>
                            </p:stCondLst>
                            <p:childTnLst>
                              <p:par>
                                <p:cTn id="89" presetID="9" presetClass="entr" presetSubtype="0" fill="hold" grpId="0" nodeType="afterEffect">
                                  <p:stCondLst>
                                    <p:cond delay="0"/>
                                  </p:stCondLst>
                                  <p:childTnLst>
                                    <p:set>
                                      <p:cBhvr>
                                        <p:cTn id="90" dur="1" fill="hold">
                                          <p:stCondLst>
                                            <p:cond delay="0"/>
                                          </p:stCondLst>
                                        </p:cTn>
                                        <p:tgtEl>
                                          <p:spTgt spid="98342"/>
                                        </p:tgtEl>
                                        <p:attrNameLst>
                                          <p:attrName>style.visibility</p:attrName>
                                        </p:attrNameLst>
                                      </p:cBhvr>
                                      <p:to>
                                        <p:strVal val="visible"/>
                                      </p:to>
                                    </p:set>
                                    <p:animEffect transition="in" filter="dissolve">
                                      <p:cBhvr>
                                        <p:cTn id="91" dur="500"/>
                                        <p:tgtEl>
                                          <p:spTgt spid="98342"/>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xit" presetSubtype="0" fill="hold" grpId="1" nodeType="clickEffect">
                                  <p:stCondLst>
                                    <p:cond delay="0"/>
                                  </p:stCondLst>
                                  <p:childTnLst>
                                    <p:animEffect transition="out" filter="dissolve">
                                      <p:cBhvr>
                                        <p:cTn id="95" dur="500"/>
                                        <p:tgtEl>
                                          <p:spTgt spid="98342"/>
                                        </p:tgtEl>
                                      </p:cBhvr>
                                    </p:animEffect>
                                    <p:set>
                                      <p:cBhvr>
                                        <p:cTn id="96" dur="1" fill="hold">
                                          <p:stCondLst>
                                            <p:cond delay="499"/>
                                          </p:stCondLst>
                                        </p:cTn>
                                        <p:tgtEl>
                                          <p:spTgt spid="98342"/>
                                        </p:tgtEl>
                                        <p:attrNameLst>
                                          <p:attrName>style.visibility</p:attrName>
                                        </p:attrNameLst>
                                      </p:cBhvr>
                                      <p:to>
                                        <p:strVal val="hidden"/>
                                      </p:to>
                                    </p:set>
                                  </p:childTnLst>
                                </p:cTn>
                              </p:par>
                            </p:childTnLst>
                          </p:cTn>
                        </p:par>
                        <p:par>
                          <p:cTn id="97" fill="hold" nodeType="afterGroup">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98350"/>
                                        </p:tgtEl>
                                        <p:attrNameLst>
                                          <p:attrName>style.visibility</p:attrName>
                                        </p:attrNameLst>
                                      </p:cBhvr>
                                      <p:to>
                                        <p:strVal val="visible"/>
                                      </p:to>
                                    </p:set>
                                    <p:animEffect transition="in" filter="dissolve">
                                      <p:cBhvr>
                                        <p:cTn id="100" dur="500"/>
                                        <p:tgtEl>
                                          <p:spTgt spid="98350"/>
                                        </p:tgtEl>
                                      </p:cBhvr>
                                    </p:animEffect>
                                  </p:childTnLst>
                                </p:cTn>
                              </p:par>
                            </p:childTnLst>
                          </p:cTn>
                        </p:par>
                        <p:par>
                          <p:cTn id="101" fill="hold" nodeType="afterGroup">
                            <p:stCondLst>
                              <p:cond delay="1000"/>
                            </p:stCondLst>
                            <p:childTnLst>
                              <p:par>
                                <p:cTn id="102" presetID="22" presetClass="entr" presetSubtype="1" fill="hold" grpId="0" nodeType="afterEffect">
                                  <p:stCondLst>
                                    <p:cond delay="0"/>
                                  </p:stCondLst>
                                  <p:childTnLst>
                                    <p:set>
                                      <p:cBhvr>
                                        <p:cTn id="103" dur="1" fill="hold">
                                          <p:stCondLst>
                                            <p:cond delay="0"/>
                                          </p:stCondLst>
                                        </p:cTn>
                                        <p:tgtEl>
                                          <p:spTgt spid="98336"/>
                                        </p:tgtEl>
                                        <p:attrNameLst>
                                          <p:attrName>style.visibility</p:attrName>
                                        </p:attrNameLst>
                                      </p:cBhvr>
                                      <p:to>
                                        <p:strVal val="visible"/>
                                      </p:to>
                                    </p:set>
                                    <p:animEffect transition="in" filter="wipe(up)">
                                      <p:cBhvr>
                                        <p:cTn id="104" dur="500"/>
                                        <p:tgtEl>
                                          <p:spTgt spid="98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35" grpId="0" animBg="1"/>
      <p:bldP spid="98336" grpId="0" animBg="1"/>
      <p:bldP spid="98337" grpId="0" animBg="1"/>
      <p:bldP spid="98337" grpId="1" animBg="1"/>
      <p:bldP spid="98338" grpId="0" animBg="1"/>
      <p:bldP spid="98338" grpId="1" animBg="1"/>
      <p:bldP spid="98339" grpId="0" animBg="1"/>
      <p:bldP spid="98339" grpId="1" animBg="1"/>
      <p:bldP spid="98340" grpId="0" animBg="1"/>
      <p:bldP spid="98340" grpId="1" animBg="1"/>
      <p:bldP spid="98341" grpId="0" animBg="1"/>
      <p:bldP spid="98341" grpId="1" animBg="1"/>
      <p:bldP spid="98342" grpId="0" animBg="1"/>
      <p:bldP spid="98342" grpId="1" animBg="1"/>
      <p:bldP spid="98343" grpId="0" animBg="1"/>
      <p:bldP spid="98343" grpId="1" animBg="1"/>
      <p:bldP spid="98344" grpId="0" animBg="1"/>
      <p:bldP spid="98345" grpId="0" animBg="1"/>
      <p:bldP spid="98346" grpId="0" animBg="1"/>
      <p:bldP spid="98347" grpId="0" animBg="1"/>
      <p:bldP spid="98348" grpId="0" animBg="1"/>
      <p:bldP spid="98349" grpId="0" animBg="1"/>
      <p:bldP spid="983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3"/>
          <p:cNvSpPr>
            <a:spLocks noGrp="1"/>
          </p:cNvSpPr>
          <p:nvPr>
            <p:ph type="sldNum" sz="quarter" idx="12"/>
          </p:nvPr>
        </p:nvSpPr>
        <p:spPr/>
        <p:txBody>
          <a:bodyPr/>
          <a:lstStyle/>
          <a:p>
            <a:pPr>
              <a:defRPr/>
            </a:pPr>
            <a:fld id="{D91FAC58-50DE-0747-B0B5-3B522513817D}" type="slidenum">
              <a:rPr lang="es-ES"/>
              <a:pPr>
                <a:defRPr/>
              </a:pPr>
              <a:t>2</a:t>
            </a:fld>
            <a:endParaRPr lang="es-ES"/>
          </a:p>
        </p:txBody>
      </p:sp>
      <p:sp>
        <p:nvSpPr>
          <p:cNvPr id="2052" name="Text Box 4"/>
          <p:cNvSpPr txBox="1">
            <a:spLocks noChangeArrowheads="1"/>
          </p:cNvSpPr>
          <p:nvPr/>
        </p:nvSpPr>
        <p:spPr bwMode="auto">
          <a:xfrm>
            <a:off x="0" y="1102858"/>
            <a:ext cx="91440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000" b="1" dirty="0">
                <a:solidFill>
                  <a:srgbClr val="72BFC5"/>
                </a:solidFill>
              </a:rPr>
              <a:t>2.- SISTEMA MATERIALEN BATASUNA</a:t>
            </a:r>
          </a:p>
          <a:p>
            <a:pPr>
              <a:defRPr/>
            </a:pPr>
            <a:endParaRPr lang="eu-ES" sz="2000" b="1" dirty="0">
              <a:solidFill>
                <a:srgbClr val="72BFC5"/>
              </a:solidFill>
            </a:endParaRPr>
          </a:p>
          <a:p>
            <a:pPr>
              <a:defRPr/>
            </a:pPr>
            <a:r>
              <a:rPr lang="es-ES_tradnl" sz="2000" dirty="0" err="1">
                <a:solidFill>
                  <a:srgbClr val="72BFC5"/>
                </a:solidFill>
              </a:rPr>
              <a:t>Nolakoa</a:t>
            </a:r>
            <a:r>
              <a:rPr lang="es-ES_tradnl" sz="2000" dirty="0">
                <a:solidFill>
                  <a:srgbClr val="72BFC5"/>
                </a:solidFill>
              </a:rPr>
              <a:t> da materia </a:t>
            </a:r>
            <a:r>
              <a:rPr lang="es-ES_tradnl" sz="2000" dirty="0" err="1">
                <a:solidFill>
                  <a:srgbClr val="72BFC5"/>
                </a:solidFill>
              </a:rPr>
              <a:t>barrutik</a:t>
            </a:r>
            <a:r>
              <a:rPr lang="es-ES_tradnl" sz="2000" dirty="0">
                <a:solidFill>
                  <a:srgbClr val="72BFC5"/>
                </a:solidFill>
              </a:rPr>
              <a:t>?</a:t>
            </a:r>
            <a:r>
              <a:rPr lang="es-ES" sz="2000" dirty="0">
                <a:solidFill>
                  <a:srgbClr val="72BFC5"/>
                </a:solidFill>
              </a:rPr>
              <a:t> da </a:t>
            </a:r>
            <a:r>
              <a:rPr lang="es-ES" sz="2000" dirty="0" err="1">
                <a:solidFill>
                  <a:srgbClr val="72BFC5"/>
                </a:solidFill>
              </a:rPr>
              <a:t>galdera</a:t>
            </a:r>
            <a:r>
              <a:rPr lang="es-ES" sz="2000" dirty="0">
                <a:solidFill>
                  <a:srgbClr val="72BFC5"/>
                </a:solidFill>
              </a:rPr>
              <a:t> </a:t>
            </a:r>
            <a:r>
              <a:rPr lang="es-ES" sz="2000" dirty="0" err="1">
                <a:solidFill>
                  <a:srgbClr val="72BFC5"/>
                </a:solidFill>
              </a:rPr>
              <a:t>gidaria</a:t>
            </a:r>
            <a:r>
              <a:rPr lang="es-ES" sz="2000" dirty="0">
                <a:solidFill>
                  <a:srgbClr val="72BFC5"/>
                </a:solidFill>
              </a:rPr>
              <a:t>.</a:t>
            </a:r>
            <a:endParaRPr lang="eu-ES" sz="2000" b="1" dirty="0">
              <a:solidFill>
                <a:srgbClr val="72BFC5"/>
              </a:solidFill>
            </a:endParaRPr>
          </a:p>
          <a:p>
            <a:pPr>
              <a:defRPr/>
            </a:pPr>
            <a:endParaRPr lang="eu-ES" sz="2000" b="1" dirty="0"/>
          </a:p>
          <a:p>
            <a:pPr>
              <a:defRPr/>
            </a:pPr>
            <a:r>
              <a:rPr lang="eu-ES" sz="2000" b="1" dirty="0"/>
              <a:t>Aitzinetik pentsalariak eta geroago gizarte zientifikoa materia nolakoa izan zitekeen barrutik, mailarik txikienean, galdetu diote beren buruei, aldaketa kimikoak, agregazio egoeren propietateak eta materiaren propietate orokorrak eta ezaugarriak azaldu nahian. Materia barrutik ikustezina denez, eredu bat erabiltzen da nolakoa izan daitekeen. ideia bat izateko. </a:t>
            </a:r>
          </a:p>
          <a:p>
            <a:pPr>
              <a:defRPr/>
            </a:pPr>
            <a:endParaRPr lang="eu-ES" sz="2000" b="1" dirty="0"/>
          </a:p>
          <a:p>
            <a:pPr>
              <a:defRPr/>
            </a:pPr>
            <a:r>
              <a:rPr lang="eu-ES" sz="2000" b="1" dirty="0"/>
              <a:t>Pentsalari greko batzuentzat materia jarraitua zen eta lau elementuz osaturik zegoen : ura, airea, lurra eta sua. Beste batzuek, ordea, materia mugagabeki zatiezinak ziren partikula txikiez osaturik zegoela zioten.</a:t>
            </a: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8922035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1908175" y="943393"/>
            <a:ext cx="5257800"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gutxiagotzea gero eta zailagoa da. Zergatik gertatzen da hau?</a:t>
            </a:r>
          </a:p>
        </p:txBody>
      </p:sp>
      <p:sp>
        <p:nvSpPr>
          <p:cNvPr id="99331" name="Text Box 3"/>
          <p:cNvSpPr txBox="1">
            <a:spLocks noChangeArrowheads="1"/>
          </p:cNvSpPr>
          <p:nvPr/>
        </p:nvSpPr>
        <p:spPr bwMode="auto">
          <a:xfrm>
            <a:off x="2051050" y="2349500"/>
            <a:ext cx="5040313" cy="20574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gutxiagotzerakoan gasaren presioa handiagoa da. Gas partikulek ontziaren ormei “bultzatzen” die, horien artean, xiringaren enboloari. Ondorioz, kanpotik gero eta indar handiagoarekin bultza egin behar da presioa handituz bolumena gutxiagotzeko. Era berean partikulek bolumena dutenez gerro eta zailagoa da tenperatura horretan gehiago urbiltzea.</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40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ppt_w</p:attrName>
                                        </p:attrNameLst>
                                      </p:cBhvr>
                                      <p:tavLst>
                                        <p:tav tm="0">
                                          <p:val>
                                            <p:fltVal val="0"/>
                                          </p:val>
                                        </p:tav>
                                        <p:tav tm="100000">
                                          <p:val>
                                            <p:strVal val="#ppt_w"/>
                                          </p:val>
                                        </p:tav>
                                      </p:tavLst>
                                    </p:anim>
                                    <p:anim calcmode="lin" valueType="num">
                                      <p:cBhvr>
                                        <p:cTn id="8" dur="500" fill="hold"/>
                                        <p:tgtEl>
                                          <p:spTgt spid="993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9331"/>
                                        </p:tgtEl>
                                        <p:attrNameLst>
                                          <p:attrName>style.visibility</p:attrName>
                                        </p:attrNameLst>
                                      </p:cBhvr>
                                      <p:to>
                                        <p:strVal val="visible"/>
                                      </p:to>
                                    </p:set>
                                    <p:animEffect transition="in" filter="fade">
                                      <p:cBhvr>
                                        <p:cTn id="13" dur="2000"/>
                                        <p:tgtEl>
                                          <p:spTgt spid="99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P spid="993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22238" y="1212001"/>
            <a:ext cx="8880475" cy="2024063"/>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u-ES" sz="1800" b="1">
              <a:solidFill>
                <a:srgbClr val="3333CC"/>
              </a:solidFill>
            </a:endParaRPr>
          </a:p>
          <a:p>
            <a:pPr algn="ctr" eaLnBrk="1" hangingPunct="1"/>
            <a:r>
              <a:rPr lang="eu-ES" sz="1800" b="1">
                <a:solidFill>
                  <a:srgbClr val="3333CC"/>
                </a:solidFill>
              </a:rPr>
              <a:t>Boyleren legea</a:t>
            </a:r>
            <a:r>
              <a:rPr lang="eu-ES" sz="1800"/>
              <a:t>: tenperatura aldatzen ez bada, gasen partikula kopuru berdinarentzat</a:t>
            </a:r>
          </a:p>
          <a:p>
            <a:pPr algn="ctr" eaLnBrk="1" hangingPunct="1"/>
            <a:r>
              <a:rPr lang="eu-ES" sz="1800"/>
              <a:t>presioa eta bolumenaren biderkadura konstante da.</a:t>
            </a:r>
          </a:p>
          <a:p>
            <a:pPr algn="ctr" eaLnBrk="1" hangingPunct="1"/>
            <a:r>
              <a:rPr lang="eu-ES" sz="1800"/>
              <a:t>Presioa handitzerakoan, bolumena gutxiagotzen da eta alderantziz.</a:t>
            </a:r>
          </a:p>
          <a:p>
            <a:pPr algn="ctr" eaLnBrk="1" hangingPunct="1"/>
            <a:endParaRPr lang="eu-ES" sz="1800" i="1"/>
          </a:p>
          <a:p>
            <a:pPr algn="ctr" eaLnBrk="1" hangingPunct="1"/>
            <a:r>
              <a:rPr lang="eu-ES" sz="1800" i="1"/>
              <a:t>P</a:t>
            </a:r>
            <a:r>
              <a:rPr lang="eu-ES" sz="1800" baseline="-25000"/>
              <a:t>1</a:t>
            </a:r>
            <a:r>
              <a:rPr lang="eu-ES" sz="1800"/>
              <a:t> · </a:t>
            </a:r>
            <a:r>
              <a:rPr lang="eu-ES" sz="1800" i="1"/>
              <a:t>V</a:t>
            </a:r>
            <a:r>
              <a:rPr lang="eu-ES" sz="1800" baseline="-25000"/>
              <a:t>1</a:t>
            </a:r>
            <a:r>
              <a:rPr lang="eu-ES" sz="1800"/>
              <a:t> = </a:t>
            </a:r>
            <a:r>
              <a:rPr lang="eu-ES" sz="1800" i="1"/>
              <a:t>P</a:t>
            </a:r>
            <a:r>
              <a:rPr lang="eu-ES" sz="1800" baseline="-25000"/>
              <a:t>2</a:t>
            </a:r>
            <a:r>
              <a:rPr lang="eu-ES" sz="1800"/>
              <a:t> · </a:t>
            </a:r>
            <a:r>
              <a:rPr lang="eu-ES" sz="1800" i="1"/>
              <a:t>V</a:t>
            </a:r>
            <a:r>
              <a:rPr lang="eu-ES" sz="1800" baseline="-25000"/>
              <a:t>2</a:t>
            </a:r>
            <a:r>
              <a:rPr lang="eu-ES" sz="1800"/>
              <a:t> = Konstante</a:t>
            </a:r>
          </a:p>
          <a:p>
            <a:pPr algn="ctr" eaLnBrk="1" hangingPunct="1"/>
            <a:endParaRPr lang="eu-ES" sz="180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3729038" y="3725520"/>
            <a:ext cx="2039482" cy="369332"/>
          </a:xfrm>
          <a:prstGeom prst="rect">
            <a:avLst/>
          </a:prstGeom>
          <a:noFill/>
        </p:spPr>
        <p:txBody>
          <a:bodyPr wrap="square" rtlCol="0">
            <a:spAutoFit/>
          </a:bodyPr>
          <a:lstStyle/>
          <a:p>
            <a:r>
              <a:rPr lang="es-ES" dirty="0" err="1" smtClean="0"/>
              <a:t>Boyleren</a:t>
            </a:r>
            <a:r>
              <a:rPr lang="es-ES" dirty="0" smtClean="0"/>
              <a:t> </a:t>
            </a:r>
            <a:r>
              <a:rPr lang="es-ES" dirty="0" err="1" smtClean="0"/>
              <a:t>argazkia</a:t>
            </a:r>
            <a:endParaRPr lang="es-ES" dirty="0"/>
          </a:p>
        </p:txBody>
      </p:sp>
    </p:spTree>
    <p:extLst>
      <p:ext uri="{BB962C8B-B14F-4D97-AF65-F5344CB8AC3E}">
        <p14:creationId xmlns:p14="http://schemas.microsoft.com/office/powerpoint/2010/main" val="1687871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1000"/>
                                        <p:tgtEl>
                                          <p:spTgt spid="104450"/>
                                        </p:tgtEl>
                                      </p:cBhvr>
                                    </p:animEffect>
                                    <p:anim calcmode="lin" valueType="num">
                                      <p:cBhvr>
                                        <p:cTn id="8" dur="1000" fill="hold"/>
                                        <p:tgtEl>
                                          <p:spTgt spid="104450"/>
                                        </p:tgtEl>
                                        <p:attrNameLst>
                                          <p:attrName>ppt_x</p:attrName>
                                        </p:attrNameLst>
                                      </p:cBhvr>
                                      <p:tavLst>
                                        <p:tav tm="0">
                                          <p:val>
                                            <p:strVal val="#ppt_x"/>
                                          </p:val>
                                        </p:tav>
                                        <p:tav tm="100000">
                                          <p:val>
                                            <p:strVal val="#ppt_x"/>
                                          </p:val>
                                        </p:tav>
                                      </p:tavLst>
                                    </p:anim>
                                    <p:anim calcmode="lin" valueType="num">
                                      <p:cBhvr>
                                        <p:cTn id="9" dur="1000" fill="hold"/>
                                        <p:tgtEl>
                                          <p:spTgt spid="1044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1903413" y="1066800"/>
            <a:ext cx="5335587" cy="877887"/>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700" b="1">
                <a:solidFill>
                  <a:srgbClr val="3333CC"/>
                </a:solidFill>
              </a:rPr>
              <a:t>Tenperatura konstantean gas batek betetzen duen bolumenaren eta duen presioaren arteko erlazioa. </a:t>
            </a:r>
          </a:p>
        </p:txBody>
      </p:sp>
      <p:sp>
        <p:nvSpPr>
          <p:cNvPr id="105477" name="Text Box 5"/>
          <p:cNvSpPr txBox="1">
            <a:spLocks noChangeArrowheads="1"/>
          </p:cNvSpPr>
          <p:nvPr/>
        </p:nvSpPr>
        <p:spPr bwMode="auto">
          <a:xfrm>
            <a:off x="409575" y="4463961"/>
            <a:ext cx="8080375"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Robert Boylek (1627-1691) 1662. urtean proposatu zuen. 1676. urtean Edmé</a:t>
            </a:r>
          </a:p>
          <a:p>
            <a:pPr algn="ctr" eaLnBrk="1" hangingPunct="1"/>
            <a:r>
              <a:rPr lang="eu-ES" sz="1600"/>
              <a:t>Mariottek (1620-1684) konklusioak argitaratu zituen, Boylek proposatutakoekin kointziditzen zutenak.</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197894" y="2463203"/>
            <a:ext cx="5335587" cy="369332"/>
          </a:xfrm>
          <a:prstGeom prst="rect">
            <a:avLst/>
          </a:prstGeom>
          <a:noFill/>
        </p:spPr>
        <p:txBody>
          <a:bodyPr wrap="square" rtlCol="0">
            <a:spAutoFit/>
          </a:bodyPr>
          <a:lstStyle/>
          <a:p>
            <a:r>
              <a:rPr lang="es-ES" dirty="0" err="1" smtClean="0"/>
              <a:t>Zientzialarien</a:t>
            </a:r>
            <a:r>
              <a:rPr lang="es-ES" dirty="0" smtClean="0"/>
              <a:t> </a:t>
            </a:r>
            <a:r>
              <a:rPr lang="es-ES" dirty="0" err="1" smtClean="0"/>
              <a:t>argazkia</a:t>
            </a:r>
            <a:r>
              <a:rPr lang="es-ES" dirty="0" smtClean="0"/>
              <a:t> eta </a:t>
            </a:r>
            <a:r>
              <a:rPr lang="es-ES" dirty="0" err="1" smtClean="0"/>
              <a:t>biografia</a:t>
            </a:r>
            <a:r>
              <a:rPr lang="es-ES" dirty="0" smtClean="0"/>
              <a:t> </a:t>
            </a:r>
            <a:r>
              <a:rPr lang="es-ES" dirty="0" err="1" smtClean="0"/>
              <a:t>aurki</a:t>
            </a:r>
            <a:r>
              <a:rPr lang="es-ES" dirty="0" smtClean="0"/>
              <a:t> </a:t>
            </a:r>
            <a:r>
              <a:rPr lang="es-ES" dirty="0" err="1" smtClean="0"/>
              <a:t>ezazu</a:t>
            </a:r>
            <a:endParaRPr lang="es-ES" dirty="0"/>
          </a:p>
        </p:txBody>
      </p:sp>
    </p:spTree>
    <p:extLst>
      <p:ext uri="{BB962C8B-B14F-4D97-AF65-F5344CB8AC3E}">
        <p14:creationId xmlns:p14="http://schemas.microsoft.com/office/powerpoint/2010/main" val="70225640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105476"/>
                                        </p:tgtEl>
                                        <p:attrNameLst>
                                          <p:attrName>style.visibility</p:attrName>
                                        </p:attrNameLst>
                                      </p:cBhvr>
                                      <p:to>
                                        <p:strVal val="visible"/>
                                      </p:to>
                                    </p:set>
                                    <p:anim calcmode="lin" valueType="num">
                                      <p:cBhvr>
                                        <p:cTn id="7" dur="500" fill="hold"/>
                                        <p:tgtEl>
                                          <p:spTgt spid="105476"/>
                                        </p:tgtEl>
                                        <p:attrNameLst>
                                          <p:attrName>ppt_w</p:attrName>
                                        </p:attrNameLst>
                                      </p:cBhvr>
                                      <p:tavLst>
                                        <p:tav tm="0">
                                          <p:val>
                                            <p:fltVal val="0"/>
                                          </p:val>
                                        </p:tav>
                                        <p:tav tm="100000">
                                          <p:val>
                                            <p:strVal val="#ppt_w"/>
                                          </p:val>
                                        </p:tav>
                                      </p:tavLst>
                                    </p:anim>
                                    <p:anim calcmode="lin" valueType="num">
                                      <p:cBhvr>
                                        <p:cTn id="8" dur="500" fill="hold"/>
                                        <p:tgtEl>
                                          <p:spTgt spid="105476"/>
                                        </p:tgtEl>
                                        <p:attrNameLst>
                                          <p:attrName>ppt_h</p:attrName>
                                        </p:attrNameLst>
                                      </p:cBhvr>
                                      <p:tavLst>
                                        <p:tav tm="0">
                                          <p:val>
                                            <p:fltVal val="0"/>
                                          </p:val>
                                        </p:tav>
                                        <p:tav tm="100000">
                                          <p:val>
                                            <p:strVal val="#ppt_h"/>
                                          </p:val>
                                        </p:tav>
                                      </p:tavLst>
                                    </p:anim>
                                    <p:anim calcmode="lin" valueType="num">
                                      <p:cBhvr>
                                        <p:cTn id="9" dur="500" fill="hold"/>
                                        <p:tgtEl>
                                          <p:spTgt spid="105476"/>
                                        </p:tgtEl>
                                        <p:attrNameLst>
                                          <p:attrName>ppt_x</p:attrName>
                                        </p:attrNameLst>
                                      </p:cBhvr>
                                      <p:tavLst>
                                        <p:tav tm="0">
                                          <p:val>
                                            <p:fltVal val="0.5"/>
                                          </p:val>
                                        </p:tav>
                                        <p:tav tm="100000">
                                          <p:val>
                                            <p:strVal val="#ppt_x"/>
                                          </p:val>
                                        </p:tav>
                                      </p:tavLst>
                                    </p:anim>
                                    <p:anim calcmode="lin" valueType="num">
                                      <p:cBhvr>
                                        <p:cTn id="10" dur="500" fill="hold"/>
                                        <p:tgtEl>
                                          <p:spTgt spid="10547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05477"/>
                                        </p:tgtEl>
                                        <p:attrNameLst>
                                          <p:attrName>style.visibility</p:attrName>
                                        </p:attrNameLst>
                                      </p:cBhvr>
                                      <p:to>
                                        <p:strVal val="visible"/>
                                      </p:to>
                                    </p:set>
                                    <p:animEffect transition="in" filter="dissolve">
                                      <p:cBhvr>
                                        <p:cTn id="14" dur="5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nimBg="1"/>
      <p:bldP spid="1054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52" name="Text Box 56"/>
          <p:cNvSpPr txBox="1">
            <a:spLocks noChangeArrowheads="1"/>
          </p:cNvSpPr>
          <p:nvPr/>
        </p:nvSpPr>
        <p:spPr bwMode="auto">
          <a:xfrm>
            <a:off x="842963" y="1034506"/>
            <a:ext cx="7456487" cy="34607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dirty="0"/>
              <a:t>Ondorengo tresnarekin neurketa hauek egin dira:</a:t>
            </a:r>
          </a:p>
        </p:txBody>
      </p:sp>
      <p:graphicFrame>
        <p:nvGraphicFramePr>
          <p:cNvPr id="106553" name="Group 57"/>
          <p:cNvGraphicFramePr>
            <a:graphicFrameLocks noGrp="1"/>
          </p:cNvGraphicFramePr>
          <p:nvPr/>
        </p:nvGraphicFramePr>
        <p:xfrm>
          <a:off x="2339975" y="3141663"/>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06582" name="Text Box 86"/>
          <p:cNvSpPr txBox="1">
            <a:spLocks noChangeArrowheads="1"/>
          </p:cNvSpPr>
          <p:nvPr/>
        </p:nvSpPr>
        <p:spPr bwMode="auto">
          <a:xfrm>
            <a:off x="2239963" y="1858963"/>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1000 mb</a:t>
            </a:r>
          </a:p>
        </p:txBody>
      </p:sp>
      <p:sp>
        <p:nvSpPr>
          <p:cNvPr id="106583" name="Text Box 87"/>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1111 mb</a:t>
            </a:r>
          </a:p>
        </p:txBody>
      </p:sp>
      <p:sp>
        <p:nvSpPr>
          <p:cNvPr id="106584" name="Text Box 88"/>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1250 mb</a:t>
            </a:r>
          </a:p>
        </p:txBody>
      </p:sp>
      <p:sp>
        <p:nvSpPr>
          <p:cNvPr id="106585" name="Text Box 89"/>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2000 mb</a:t>
            </a:r>
          </a:p>
        </p:txBody>
      </p:sp>
      <p:sp>
        <p:nvSpPr>
          <p:cNvPr id="106586" name="Text Box 90"/>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2500 mb</a:t>
            </a:r>
          </a:p>
        </p:txBody>
      </p:sp>
      <p:sp>
        <p:nvSpPr>
          <p:cNvPr id="106587" name="Text Box 91"/>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1666 mb</a:t>
            </a:r>
          </a:p>
        </p:txBody>
      </p:sp>
      <p:sp>
        <p:nvSpPr>
          <p:cNvPr id="106588" name="Text Box 92"/>
          <p:cNvSpPr txBox="1">
            <a:spLocks noChangeArrowheads="1"/>
          </p:cNvSpPr>
          <p:nvPr/>
        </p:nvSpPr>
        <p:spPr bwMode="auto">
          <a:xfrm>
            <a:off x="2249488" y="1862138"/>
            <a:ext cx="1352550"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1430 mb</a:t>
            </a:r>
          </a:p>
        </p:txBody>
      </p:sp>
      <p:sp>
        <p:nvSpPr>
          <p:cNvPr id="106589" name="Text Box 93"/>
          <p:cNvSpPr txBox="1">
            <a:spLocks noChangeArrowheads="1"/>
          </p:cNvSpPr>
          <p:nvPr/>
        </p:nvSpPr>
        <p:spPr bwMode="auto">
          <a:xfrm>
            <a:off x="117475" y="3806825"/>
            <a:ext cx="1239838"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100 mL</a:t>
            </a:r>
          </a:p>
        </p:txBody>
      </p:sp>
      <p:sp>
        <p:nvSpPr>
          <p:cNvPr id="106590" name="Text Box 94"/>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90 mL</a:t>
            </a:r>
          </a:p>
        </p:txBody>
      </p:sp>
      <p:sp>
        <p:nvSpPr>
          <p:cNvPr id="106591" name="Text Box 95"/>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80 mL</a:t>
            </a:r>
          </a:p>
        </p:txBody>
      </p:sp>
      <p:sp>
        <p:nvSpPr>
          <p:cNvPr id="106592" name="Text Box 96"/>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70 mL</a:t>
            </a:r>
          </a:p>
        </p:txBody>
      </p:sp>
      <p:sp>
        <p:nvSpPr>
          <p:cNvPr id="106593" name="Text Box 97"/>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60 mL</a:t>
            </a:r>
          </a:p>
        </p:txBody>
      </p:sp>
      <p:sp>
        <p:nvSpPr>
          <p:cNvPr id="106594" name="Text Box 98"/>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50 mL</a:t>
            </a:r>
          </a:p>
        </p:txBody>
      </p:sp>
      <p:sp>
        <p:nvSpPr>
          <p:cNvPr id="106595" name="Text Box 99"/>
          <p:cNvSpPr txBox="1">
            <a:spLocks noChangeArrowheads="1"/>
          </p:cNvSpPr>
          <p:nvPr/>
        </p:nvSpPr>
        <p:spPr bwMode="auto">
          <a:xfrm>
            <a:off x="174625" y="3806825"/>
            <a:ext cx="1127125"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40 mL</a:t>
            </a:r>
          </a:p>
        </p:txBody>
      </p:sp>
      <p:sp>
        <p:nvSpPr>
          <p:cNvPr id="106596" name="Rectangle 100"/>
          <p:cNvSpPr>
            <a:spLocks noChangeArrowheads="1"/>
          </p:cNvSpPr>
          <p:nvPr/>
        </p:nvSpPr>
        <p:spPr bwMode="auto">
          <a:xfrm>
            <a:off x="4010025" y="328136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597" name="Rectangle 101"/>
          <p:cNvSpPr>
            <a:spLocks noChangeArrowheads="1"/>
          </p:cNvSpPr>
          <p:nvPr/>
        </p:nvSpPr>
        <p:spPr bwMode="auto">
          <a:xfrm>
            <a:off x="4016375" y="382111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598" name="Rectangle 102"/>
          <p:cNvSpPr>
            <a:spLocks noChangeArrowheads="1"/>
          </p:cNvSpPr>
          <p:nvPr/>
        </p:nvSpPr>
        <p:spPr bwMode="auto">
          <a:xfrm>
            <a:off x="4651375" y="3289300"/>
            <a:ext cx="500063"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599" name="Rectangle 103"/>
          <p:cNvSpPr>
            <a:spLocks noChangeArrowheads="1"/>
          </p:cNvSpPr>
          <p:nvPr/>
        </p:nvSpPr>
        <p:spPr bwMode="auto">
          <a:xfrm>
            <a:off x="4662488" y="38433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0" name="Rectangle 104"/>
          <p:cNvSpPr>
            <a:spLocks noChangeArrowheads="1"/>
          </p:cNvSpPr>
          <p:nvPr/>
        </p:nvSpPr>
        <p:spPr bwMode="auto">
          <a:xfrm>
            <a:off x="5316538" y="3273425"/>
            <a:ext cx="500062"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1" name="Rectangle 105"/>
          <p:cNvSpPr>
            <a:spLocks noChangeArrowheads="1"/>
          </p:cNvSpPr>
          <p:nvPr/>
        </p:nvSpPr>
        <p:spPr bwMode="auto">
          <a:xfrm>
            <a:off x="6665913" y="327501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2" name="Rectangle 106"/>
          <p:cNvSpPr>
            <a:spLocks noChangeArrowheads="1"/>
          </p:cNvSpPr>
          <p:nvPr/>
        </p:nvSpPr>
        <p:spPr bwMode="auto">
          <a:xfrm>
            <a:off x="5338763" y="381476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3" name="Rectangle 107"/>
          <p:cNvSpPr>
            <a:spLocks noChangeArrowheads="1"/>
          </p:cNvSpPr>
          <p:nvPr/>
        </p:nvSpPr>
        <p:spPr bwMode="auto">
          <a:xfrm>
            <a:off x="6002338" y="32591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4" name="Rectangle 108"/>
          <p:cNvSpPr>
            <a:spLocks noChangeArrowheads="1"/>
          </p:cNvSpPr>
          <p:nvPr/>
        </p:nvSpPr>
        <p:spPr bwMode="auto">
          <a:xfrm>
            <a:off x="6681788" y="382428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5" name="Rectangle 109"/>
          <p:cNvSpPr>
            <a:spLocks noChangeArrowheads="1"/>
          </p:cNvSpPr>
          <p:nvPr/>
        </p:nvSpPr>
        <p:spPr bwMode="auto">
          <a:xfrm>
            <a:off x="6011863" y="384016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6" name="Rectangle 110"/>
          <p:cNvSpPr>
            <a:spLocks noChangeArrowheads="1"/>
          </p:cNvSpPr>
          <p:nvPr/>
        </p:nvSpPr>
        <p:spPr bwMode="auto">
          <a:xfrm>
            <a:off x="7326313" y="3282950"/>
            <a:ext cx="500062" cy="2714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7" name="Rectangle 111"/>
          <p:cNvSpPr>
            <a:spLocks noChangeArrowheads="1"/>
          </p:cNvSpPr>
          <p:nvPr/>
        </p:nvSpPr>
        <p:spPr bwMode="auto">
          <a:xfrm>
            <a:off x="8008938" y="3284538"/>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8" name="Rectangle 112"/>
          <p:cNvSpPr>
            <a:spLocks noChangeArrowheads="1"/>
          </p:cNvSpPr>
          <p:nvPr/>
        </p:nvSpPr>
        <p:spPr bwMode="auto">
          <a:xfrm>
            <a:off x="7315200" y="3814763"/>
            <a:ext cx="500063"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106609" name="Rectangle 113"/>
          <p:cNvSpPr>
            <a:spLocks noChangeArrowheads="1"/>
          </p:cNvSpPr>
          <p:nvPr/>
        </p:nvSpPr>
        <p:spPr bwMode="auto">
          <a:xfrm>
            <a:off x="7983538" y="3821113"/>
            <a:ext cx="500062" cy="271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30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32655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6552"/>
                                        </p:tgtEl>
                                        <p:attrNameLst>
                                          <p:attrName>style.visibility</p:attrName>
                                        </p:attrNameLst>
                                      </p:cBhvr>
                                      <p:to>
                                        <p:strVal val="visible"/>
                                      </p:to>
                                    </p:set>
                                    <p:animEffect transition="in" filter="dissolve">
                                      <p:cBhvr>
                                        <p:cTn id="7" dur="500"/>
                                        <p:tgtEl>
                                          <p:spTgt spid="1065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589"/>
                                        </p:tgtEl>
                                        <p:attrNameLst>
                                          <p:attrName>style.visibility</p:attrName>
                                        </p:attrNameLst>
                                      </p:cBhvr>
                                      <p:to>
                                        <p:strVal val="visible"/>
                                      </p:to>
                                    </p:set>
                                    <p:animEffect transition="in" filter="fade">
                                      <p:cBhvr>
                                        <p:cTn id="10" dur="2000"/>
                                        <p:tgtEl>
                                          <p:spTgt spid="10658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6582"/>
                                        </p:tgtEl>
                                        <p:attrNameLst>
                                          <p:attrName>style.visibility</p:attrName>
                                        </p:attrNameLst>
                                      </p:cBhvr>
                                      <p:to>
                                        <p:strVal val="visible"/>
                                      </p:to>
                                    </p:set>
                                    <p:animEffect transition="in" filter="fade">
                                      <p:cBhvr>
                                        <p:cTn id="13" dur="2000"/>
                                        <p:tgtEl>
                                          <p:spTgt spid="106582"/>
                                        </p:tgtEl>
                                      </p:cBhvr>
                                    </p:animEffect>
                                  </p:childTnLst>
                                </p:cTn>
                              </p:par>
                              <p:par>
                                <p:cTn id="14" presetID="10" presetClass="exit" presetSubtype="0" fill="hold" grpId="0" nodeType="withEffect">
                                  <p:stCondLst>
                                    <p:cond delay="0"/>
                                  </p:stCondLst>
                                  <p:childTnLst>
                                    <p:animEffect transition="out" filter="fade">
                                      <p:cBhvr>
                                        <p:cTn id="15" dur="5000"/>
                                        <p:tgtEl>
                                          <p:spTgt spid="106596"/>
                                        </p:tgtEl>
                                      </p:cBhvr>
                                    </p:animEffect>
                                    <p:set>
                                      <p:cBhvr>
                                        <p:cTn id="16" dur="1" fill="hold">
                                          <p:stCondLst>
                                            <p:cond delay="4999"/>
                                          </p:stCondLst>
                                        </p:cTn>
                                        <p:tgtEl>
                                          <p:spTgt spid="106596"/>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0"/>
                                        <p:tgtEl>
                                          <p:spTgt spid="106597"/>
                                        </p:tgtEl>
                                      </p:cBhvr>
                                    </p:animEffect>
                                    <p:set>
                                      <p:cBhvr>
                                        <p:cTn id="19" dur="1" fill="hold">
                                          <p:stCondLst>
                                            <p:cond delay="4999"/>
                                          </p:stCondLst>
                                        </p:cTn>
                                        <p:tgtEl>
                                          <p:spTgt spid="106597"/>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2000"/>
                                        <p:tgtEl>
                                          <p:spTgt spid="106589"/>
                                        </p:tgtEl>
                                      </p:cBhvr>
                                    </p:animEffect>
                                    <p:set>
                                      <p:cBhvr>
                                        <p:cTn id="22" dur="1" fill="hold">
                                          <p:stCondLst>
                                            <p:cond delay="1999"/>
                                          </p:stCondLst>
                                        </p:cTn>
                                        <p:tgtEl>
                                          <p:spTgt spid="106589"/>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2000"/>
                                        <p:tgtEl>
                                          <p:spTgt spid="106582"/>
                                        </p:tgtEl>
                                      </p:cBhvr>
                                    </p:animEffect>
                                    <p:set>
                                      <p:cBhvr>
                                        <p:cTn id="25" dur="1" fill="hold">
                                          <p:stCondLst>
                                            <p:cond delay="1999"/>
                                          </p:stCondLst>
                                        </p:cTn>
                                        <p:tgtEl>
                                          <p:spTgt spid="106582"/>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106583"/>
                                        </p:tgtEl>
                                        <p:attrNameLst>
                                          <p:attrName>style.visibility</p:attrName>
                                        </p:attrNameLst>
                                      </p:cBhvr>
                                      <p:to>
                                        <p:strVal val="visible"/>
                                      </p:to>
                                    </p:set>
                                    <p:animEffect transition="in" filter="fade">
                                      <p:cBhvr>
                                        <p:cTn id="28" dur="2000"/>
                                        <p:tgtEl>
                                          <p:spTgt spid="10658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6590"/>
                                        </p:tgtEl>
                                        <p:attrNameLst>
                                          <p:attrName>style.visibility</p:attrName>
                                        </p:attrNameLst>
                                      </p:cBhvr>
                                      <p:to>
                                        <p:strVal val="visible"/>
                                      </p:to>
                                    </p:set>
                                    <p:animEffect transition="in" filter="fade">
                                      <p:cBhvr>
                                        <p:cTn id="31" dur="2000"/>
                                        <p:tgtEl>
                                          <p:spTgt spid="106590"/>
                                        </p:tgtEl>
                                      </p:cBhvr>
                                    </p:animEffect>
                                  </p:childTnLst>
                                </p:cTn>
                              </p:par>
                              <p:par>
                                <p:cTn id="32" presetID="10" presetClass="exit" presetSubtype="0" fill="hold" grpId="0" nodeType="withEffect">
                                  <p:stCondLst>
                                    <p:cond delay="0"/>
                                  </p:stCondLst>
                                  <p:childTnLst>
                                    <p:animEffect transition="out" filter="fade">
                                      <p:cBhvr>
                                        <p:cTn id="33" dur="5000"/>
                                        <p:tgtEl>
                                          <p:spTgt spid="106598"/>
                                        </p:tgtEl>
                                      </p:cBhvr>
                                    </p:animEffect>
                                    <p:set>
                                      <p:cBhvr>
                                        <p:cTn id="34" dur="1" fill="hold">
                                          <p:stCondLst>
                                            <p:cond delay="4999"/>
                                          </p:stCondLst>
                                        </p:cTn>
                                        <p:tgtEl>
                                          <p:spTgt spid="106598"/>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0"/>
                                        <p:tgtEl>
                                          <p:spTgt spid="106599"/>
                                        </p:tgtEl>
                                      </p:cBhvr>
                                    </p:animEffect>
                                    <p:set>
                                      <p:cBhvr>
                                        <p:cTn id="37" dur="1" fill="hold">
                                          <p:stCondLst>
                                            <p:cond delay="4999"/>
                                          </p:stCondLst>
                                        </p:cTn>
                                        <p:tgtEl>
                                          <p:spTgt spid="106599"/>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2000"/>
                                        <p:tgtEl>
                                          <p:spTgt spid="106590"/>
                                        </p:tgtEl>
                                      </p:cBhvr>
                                    </p:animEffect>
                                    <p:set>
                                      <p:cBhvr>
                                        <p:cTn id="40" dur="1" fill="hold">
                                          <p:stCondLst>
                                            <p:cond delay="1999"/>
                                          </p:stCondLst>
                                        </p:cTn>
                                        <p:tgtEl>
                                          <p:spTgt spid="106590"/>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2000"/>
                                        <p:tgtEl>
                                          <p:spTgt spid="106583"/>
                                        </p:tgtEl>
                                      </p:cBhvr>
                                    </p:animEffect>
                                    <p:set>
                                      <p:cBhvr>
                                        <p:cTn id="43" dur="1" fill="hold">
                                          <p:stCondLst>
                                            <p:cond delay="1999"/>
                                          </p:stCondLst>
                                        </p:cTn>
                                        <p:tgtEl>
                                          <p:spTgt spid="106583"/>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0"/>
                                        <p:tgtEl>
                                          <p:spTgt spid="106600"/>
                                        </p:tgtEl>
                                      </p:cBhvr>
                                    </p:animEffect>
                                    <p:set>
                                      <p:cBhvr>
                                        <p:cTn id="46" dur="1" fill="hold">
                                          <p:stCondLst>
                                            <p:cond delay="4999"/>
                                          </p:stCondLst>
                                        </p:cTn>
                                        <p:tgtEl>
                                          <p:spTgt spid="106600"/>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0"/>
                                        <p:tgtEl>
                                          <p:spTgt spid="106602"/>
                                        </p:tgtEl>
                                      </p:cBhvr>
                                    </p:animEffect>
                                    <p:set>
                                      <p:cBhvr>
                                        <p:cTn id="49" dur="1" fill="hold">
                                          <p:stCondLst>
                                            <p:cond delay="4999"/>
                                          </p:stCondLst>
                                        </p:cTn>
                                        <p:tgtEl>
                                          <p:spTgt spid="106602"/>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106584"/>
                                        </p:tgtEl>
                                        <p:attrNameLst>
                                          <p:attrName>style.visibility</p:attrName>
                                        </p:attrNameLst>
                                      </p:cBhvr>
                                      <p:to>
                                        <p:strVal val="visible"/>
                                      </p:to>
                                    </p:set>
                                    <p:animEffect transition="in" filter="fade">
                                      <p:cBhvr>
                                        <p:cTn id="52" dur="2000"/>
                                        <p:tgtEl>
                                          <p:spTgt spid="10658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6591"/>
                                        </p:tgtEl>
                                        <p:attrNameLst>
                                          <p:attrName>style.visibility</p:attrName>
                                        </p:attrNameLst>
                                      </p:cBhvr>
                                      <p:to>
                                        <p:strVal val="visible"/>
                                      </p:to>
                                    </p:set>
                                    <p:animEffect transition="in" filter="fade">
                                      <p:cBhvr>
                                        <p:cTn id="55" dur="2000"/>
                                        <p:tgtEl>
                                          <p:spTgt spid="106591"/>
                                        </p:tgtEl>
                                      </p:cBhvr>
                                    </p:animEffect>
                                  </p:childTnLst>
                                </p:cTn>
                              </p:par>
                              <p:par>
                                <p:cTn id="56" presetID="10" presetClass="exit" presetSubtype="0" fill="hold" grpId="1" nodeType="withEffect">
                                  <p:stCondLst>
                                    <p:cond delay="0"/>
                                  </p:stCondLst>
                                  <p:childTnLst>
                                    <p:animEffect transition="out" filter="fade">
                                      <p:cBhvr>
                                        <p:cTn id="57" dur="2000"/>
                                        <p:tgtEl>
                                          <p:spTgt spid="106591"/>
                                        </p:tgtEl>
                                      </p:cBhvr>
                                    </p:animEffect>
                                    <p:set>
                                      <p:cBhvr>
                                        <p:cTn id="58" dur="1" fill="hold">
                                          <p:stCondLst>
                                            <p:cond delay="1999"/>
                                          </p:stCondLst>
                                        </p:cTn>
                                        <p:tgtEl>
                                          <p:spTgt spid="106591"/>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2000"/>
                                        <p:tgtEl>
                                          <p:spTgt spid="106584"/>
                                        </p:tgtEl>
                                      </p:cBhvr>
                                    </p:animEffect>
                                    <p:set>
                                      <p:cBhvr>
                                        <p:cTn id="61" dur="1" fill="hold">
                                          <p:stCondLst>
                                            <p:cond delay="1999"/>
                                          </p:stCondLst>
                                        </p:cTn>
                                        <p:tgtEl>
                                          <p:spTgt spid="106584"/>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0"/>
                                        <p:tgtEl>
                                          <p:spTgt spid="106603"/>
                                        </p:tgtEl>
                                      </p:cBhvr>
                                    </p:animEffect>
                                    <p:set>
                                      <p:cBhvr>
                                        <p:cTn id="64" dur="1" fill="hold">
                                          <p:stCondLst>
                                            <p:cond delay="4999"/>
                                          </p:stCondLst>
                                        </p:cTn>
                                        <p:tgtEl>
                                          <p:spTgt spid="106603"/>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0"/>
                                        <p:tgtEl>
                                          <p:spTgt spid="106605"/>
                                        </p:tgtEl>
                                      </p:cBhvr>
                                    </p:animEffect>
                                    <p:set>
                                      <p:cBhvr>
                                        <p:cTn id="67" dur="1" fill="hold">
                                          <p:stCondLst>
                                            <p:cond delay="4999"/>
                                          </p:stCondLst>
                                        </p:cTn>
                                        <p:tgtEl>
                                          <p:spTgt spid="106605"/>
                                        </p:tgtEl>
                                        <p:attrNameLst>
                                          <p:attrName>style.visibility</p:attrName>
                                        </p:attrNameLst>
                                      </p:cBhvr>
                                      <p:to>
                                        <p:strVal val="hidden"/>
                                      </p:to>
                                    </p:set>
                                  </p:childTnLst>
                                </p:cTn>
                              </p:par>
                              <p:par>
                                <p:cTn id="68" presetID="10" presetClass="entr" presetSubtype="0" fill="hold" grpId="0" nodeType="withEffect">
                                  <p:stCondLst>
                                    <p:cond delay="0"/>
                                  </p:stCondLst>
                                  <p:childTnLst>
                                    <p:set>
                                      <p:cBhvr>
                                        <p:cTn id="69" dur="1" fill="hold">
                                          <p:stCondLst>
                                            <p:cond delay="0"/>
                                          </p:stCondLst>
                                        </p:cTn>
                                        <p:tgtEl>
                                          <p:spTgt spid="106588"/>
                                        </p:tgtEl>
                                        <p:attrNameLst>
                                          <p:attrName>style.visibility</p:attrName>
                                        </p:attrNameLst>
                                      </p:cBhvr>
                                      <p:to>
                                        <p:strVal val="visible"/>
                                      </p:to>
                                    </p:set>
                                    <p:animEffect transition="in" filter="fade">
                                      <p:cBhvr>
                                        <p:cTn id="70" dur="2000"/>
                                        <p:tgtEl>
                                          <p:spTgt spid="10658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6592"/>
                                        </p:tgtEl>
                                        <p:attrNameLst>
                                          <p:attrName>style.visibility</p:attrName>
                                        </p:attrNameLst>
                                      </p:cBhvr>
                                      <p:to>
                                        <p:strVal val="visible"/>
                                      </p:to>
                                    </p:set>
                                    <p:animEffect transition="in" filter="fade">
                                      <p:cBhvr>
                                        <p:cTn id="73" dur="2000"/>
                                        <p:tgtEl>
                                          <p:spTgt spid="106592"/>
                                        </p:tgtEl>
                                      </p:cBhvr>
                                    </p:animEffect>
                                  </p:childTnLst>
                                </p:cTn>
                              </p:par>
                              <p:par>
                                <p:cTn id="74" presetID="10" presetClass="exit" presetSubtype="0" fill="hold" grpId="1" nodeType="withEffect">
                                  <p:stCondLst>
                                    <p:cond delay="0"/>
                                  </p:stCondLst>
                                  <p:childTnLst>
                                    <p:animEffect transition="out" filter="fade">
                                      <p:cBhvr>
                                        <p:cTn id="75" dur="2000"/>
                                        <p:tgtEl>
                                          <p:spTgt spid="106588"/>
                                        </p:tgtEl>
                                      </p:cBhvr>
                                    </p:animEffect>
                                    <p:set>
                                      <p:cBhvr>
                                        <p:cTn id="76" dur="1" fill="hold">
                                          <p:stCondLst>
                                            <p:cond delay="1999"/>
                                          </p:stCondLst>
                                        </p:cTn>
                                        <p:tgtEl>
                                          <p:spTgt spid="106588"/>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2000"/>
                                        <p:tgtEl>
                                          <p:spTgt spid="106592"/>
                                        </p:tgtEl>
                                      </p:cBhvr>
                                    </p:animEffect>
                                    <p:set>
                                      <p:cBhvr>
                                        <p:cTn id="79" dur="1" fill="hold">
                                          <p:stCondLst>
                                            <p:cond delay="1999"/>
                                          </p:stCondLst>
                                        </p:cTn>
                                        <p:tgtEl>
                                          <p:spTgt spid="106592"/>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0"/>
                                        <p:tgtEl>
                                          <p:spTgt spid="106601"/>
                                        </p:tgtEl>
                                      </p:cBhvr>
                                    </p:animEffect>
                                    <p:set>
                                      <p:cBhvr>
                                        <p:cTn id="82" dur="1" fill="hold">
                                          <p:stCondLst>
                                            <p:cond delay="4999"/>
                                          </p:stCondLst>
                                        </p:cTn>
                                        <p:tgtEl>
                                          <p:spTgt spid="106601"/>
                                        </p:tgtEl>
                                        <p:attrNameLst>
                                          <p:attrName>style.visibility</p:attrName>
                                        </p:attrNameLst>
                                      </p:cBhvr>
                                      <p:to>
                                        <p:strVal val="hidden"/>
                                      </p:to>
                                    </p:set>
                                  </p:childTnLst>
                                </p:cTn>
                              </p:par>
                              <p:par>
                                <p:cTn id="83" presetID="10" presetClass="exit" presetSubtype="0" fill="hold" grpId="0" nodeType="withEffect">
                                  <p:stCondLst>
                                    <p:cond delay="0"/>
                                  </p:stCondLst>
                                  <p:childTnLst>
                                    <p:animEffect transition="out" filter="fade">
                                      <p:cBhvr>
                                        <p:cTn id="84" dur="5000"/>
                                        <p:tgtEl>
                                          <p:spTgt spid="106604"/>
                                        </p:tgtEl>
                                      </p:cBhvr>
                                    </p:animEffect>
                                    <p:set>
                                      <p:cBhvr>
                                        <p:cTn id="85" dur="1" fill="hold">
                                          <p:stCondLst>
                                            <p:cond delay="4999"/>
                                          </p:stCondLst>
                                        </p:cTn>
                                        <p:tgtEl>
                                          <p:spTgt spid="106604"/>
                                        </p:tgtEl>
                                        <p:attrNameLst>
                                          <p:attrName>style.visibility</p:attrName>
                                        </p:attrNameLst>
                                      </p:cBhvr>
                                      <p:to>
                                        <p:strVal val="hidden"/>
                                      </p:to>
                                    </p:set>
                                  </p:childTnLst>
                                </p:cTn>
                              </p:par>
                              <p:par>
                                <p:cTn id="86" presetID="10" presetClass="entr" presetSubtype="0" fill="hold" grpId="0" nodeType="withEffect">
                                  <p:stCondLst>
                                    <p:cond delay="0"/>
                                  </p:stCondLst>
                                  <p:childTnLst>
                                    <p:set>
                                      <p:cBhvr>
                                        <p:cTn id="87" dur="1" fill="hold">
                                          <p:stCondLst>
                                            <p:cond delay="0"/>
                                          </p:stCondLst>
                                        </p:cTn>
                                        <p:tgtEl>
                                          <p:spTgt spid="106587"/>
                                        </p:tgtEl>
                                        <p:attrNameLst>
                                          <p:attrName>style.visibility</p:attrName>
                                        </p:attrNameLst>
                                      </p:cBhvr>
                                      <p:to>
                                        <p:strVal val="visible"/>
                                      </p:to>
                                    </p:set>
                                    <p:animEffect transition="in" filter="fade">
                                      <p:cBhvr>
                                        <p:cTn id="88" dur="2000"/>
                                        <p:tgtEl>
                                          <p:spTgt spid="10658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06593"/>
                                        </p:tgtEl>
                                        <p:attrNameLst>
                                          <p:attrName>style.visibility</p:attrName>
                                        </p:attrNameLst>
                                      </p:cBhvr>
                                      <p:to>
                                        <p:strVal val="visible"/>
                                      </p:to>
                                    </p:set>
                                    <p:animEffect transition="in" filter="fade">
                                      <p:cBhvr>
                                        <p:cTn id="91" dur="2000"/>
                                        <p:tgtEl>
                                          <p:spTgt spid="106593"/>
                                        </p:tgtEl>
                                      </p:cBhvr>
                                    </p:animEffect>
                                  </p:childTnLst>
                                </p:cTn>
                              </p:par>
                              <p:par>
                                <p:cTn id="92" presetID="10" presetClass="exit" presetSubtype="0" fill="hold" grpId="1" nodeType="withEffect">
                                  <p:stCondLst>
                                    <p:cond delay="0"/>
                                  </p:stCondLst>
                                  <p:childTnLst>
                                    <p:animEffect transition="out" filter="fade">
                                      <p:cBhvr>
                                        <p:cTn id="93" dur="2000"/>
                                        <p:tgtEl>
                                          <p:spTgt spid="106593"/>
                                        </p:tgtEl>
                                      </p:cBhvr>
                                    </p:animEffect>
                                    <p:set>
                                      <p:cBhvr>
                                        <p:cTn id="94" dur="1" fill="hold">
                                          <p:stCondLst>
                                            <p:cond delay="1999"/>
                                          </p:stCondLst>
                                        </p:cTn>
                                        <p:tgtEl>
                                          <p:spTgt spid="106593"/>
                                        </p:tgtEl>
                                        <p:attrNameLst>
                                          <p:attrName>style.visibility</p:attrName>
                                        </p:attrNameLst>
                                      </p:cBhvr>
                                      <p:to>
                                        <p:strVal val="hidden"/>
                                      </p:to>
                                    </p:set>
                                  </p:childTnLst>
                                </p:cTn>
                              </p:par>
                              <p:par>
                                <p:cTn id="95" presetID="10" presetClass="exit" presetSubtype="0" fill="hold" grpId="2" nodeType="withEffect">
                                  <p:stCondLst>
                                    <p:cond delay="0"/>
                                  </p:stCondLst>
                                  <p:childTnLst>
                                    <p:animEffect transition="out" filter="fade">
                                      <p:cBhvr>
                                        <p:cTn id="96" dur="2000"/>
                                        <p:tgtEl>
                                          <p:spTgt spid="106588"/>
                                        </p:tgtEl>
                                      </p:cBhvr>
                                    </p:animEffect>
                                    <p:set>
                                      <p:cBhvr>
                                        <p:cTn id="97" dur="1" fill="hold">
                                          <p:stCondLst>
                                            <p:cond delay="1999"/>
                                          </p:stCondLst>
                                        </p:cTn>
                                        <p:tgtEl>
                                          <p:spTgt spid="106588"/>
                                        </p:tgtEl>
                                        <p:attrNameLst>
                                          <p:attrName>style.visibility</p:attrName>
                                        </p:attrNameLst>
                                      </p:cBhvr>
                                      <p:to>
                                        <p:strVal val="hidden"/>
                                      </p:to>
                                    </p:set>
                                  </p:childTnLst>
                                </p:cTn>
                              </p:par>
                              <p:par>
                                <p:cTn id="98" presetID="10" presetClass="exit" presetSubtype="0" fill="hold" grpId="0" nodeType="withEffect">
                                  <p:stCondLst>
                                    <p:cond delay="0"/>
                                  </p:stCondLst>
                                  <p:childTnLst>
                                    <p:animEffect transition="out" filter="fade">
                                      <p:cBhvr>
                                        <p:cTn id="99" dur="5000"/>
                                        <p:tgtEl>
                                          <p:spTgt spid="106606"/>
                                        </p:tgtEl>
                                      </p:cBhvr>
                                    </p:animEffect>
                                    <p:set>
                                      <p:cBhvr>
                                        <p:cTn id="100" dur="1" fill="hold">
                                          <p:stCondLst>
                                            <p:cond delay="4999"/>
                                          </p:stCondLst>
                                        </p:cTn>
                                        <p:tgtEl>
                                          <p:spTgt spid="106606"/>
                                        </p:tgtEl>
                                        <p:attrNameLst>
                                          <p:attrName>style.visibility</p:attrName>
                                        </p:attrNameLst>
                                      </p:cBhvr>
                                      <p:to>
                                        <p:strVal val="hidden"/>
                                      </p:to>
                                    </p:set>
                                  </p:childTnLst>
                                </p:cTn>
                              </p:par>
                              <p:par>
                                <p:cTn id="101" presetID="10" presetClass="exit" presetSubtype="0" fill="hold" grpId="0" nodeType="withEffect">
                                  <p:stCondLst>
                                    <p:cond delay="0"/>
                                  </p:stCondLst>
                                  <p:childTnLst>
                                    <p:animEffect transition="out" filter="fade">
                                      <p:cBhvr>
                                        <p:cTn id="102" dur="5000"/>
                                        <p:tgtEl>
                                          <p:spTgt spid="106608"/>
                                        </p:tgtEl>
                                      </p:cBhvr>
                                    </p:animEffect>
                                    <p:set>
                                      <p:cBhvr>
                                        <p:cTn id="103" dur="1" fill="hold">
                                          <p:stCondLst>
                                            <p:cond delay="4999"/>
                                          </p:stCondLst>
                                        </p:cTn>
                                        <p:tgtEl>
                                          <p:spTgt spid="106608"/>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2000"/>
                                        <p:tgtEl>
                                          <p:spTgt spid="106587"/>
                                        </p:tgtEl>
                                      </p:cBhvr>
                                    </p:animEffect>
                                    <p:set>
                                      <p:cBhvr>
                                        <p:cTn id="106" dur="1" fill="hold">
                                          <p:stCondLst>
                                            <p:cond delay="1999"/>
                                          </p:stCondLst>
                                        </p:cTn>
                                        <p:tgtEl>
                                          <p:spTgt spid="106587"/>
                                        </p:tgtEl>
                                        <p:attrNameLst>
                                          <p:attrName>style.visibility</p:attrName>
                                        </p:attrNameLst>
                                      </p:cBhvr>
                                      <p:to>
                                        <p:strVal val="hidden"/>
                                      </p:to>
                                    </p:set>
                                  </p:childTnLst>
                                </p:cTn>
                              </p:par>
                              <p:par>
                                <p:cTn id="107" presetID="10" presetClass="entr" presetSubtype="0" fill="hold" grpId="0" nodeType="withEffect">
                                  <p:stCondLst>
                                    <p:cond delay="0"/>
                                  </p:stCondLst>
                                  <p:childTnLst>
                                    <p:set>
                                      <p:cBhvr>
                                        <p:cTn id="108" dur="1" fill="hold">
                                          <p:stCondLst>
                                            <p:cond delay="0"/>
                                          </p:stCondLst>
                                        </p:cTn>
                                        <p:tgtEl>
                                          <p:spTgt spid="106585"/>
                                        </p:tgtEl>
                                        <p:attrNameLst>
                                          <p:attrName>style.visibility</p:attrName>
                                        </p:attrNameLst>
                                      </p:cBhvr>
                                      <p:to>
                                        <p:strVal val="visible"/>
                                      </p:to>
                                    </p:set>
                                    <p:animEffect transition="in" filter="fade">
                                      <p:cBhvr>
                                        <p:cTn id="109" dur="2000"/>
                                        <p:tgtEl>
                                          <p:spTgt spid="106585"/>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06594"/>
                                        </p:tgtEl>
                                        <p:attrNameLst>
                                          <p:attrName>style.visibility</p:attrName>
                                        </p:attrNameLst>
                                      </p:cBhvr>
                                      <p:to>
                                        <p:strVal val="visible"/>
                                      </p:to>
                                    </p:set>
                                    <p:animEffect transition="in" filter="fade">
                                      <p:cBhvr>
                                        <p:cTn id="112" dur="2000"/>
                                        <p:tgtEl>
                                          <p:spTgt spid="106594"/>
                                        </p:tgtEl>
                                      </p:cBhvr>
                                    </p:animEffect>
                                  </p:childTnLst>
                                </p:cTn>
                              </p:par>
                              <p:par>
                                <p:cTn id="113" presetID="10" presetClass="exit" presetSubtype="0" fill="hold" grpId="1" nodeType="withEffect">
                                  <p:stCondLst>
                                    <p:cond delay="0"/>
                                  </p:stCondLst>
                                  <p:childTnLst>
                                    <p:animEffect transition="out" filter="fade">
                                      <p:cBhvr>
                                        <p:cTn id="114" dur="2000"/>
                                        <p:tgtEl>
                                          <p:spTgt spid="106594"/>
                                        </p:tgtEl>
                                      </p:cBhvr>
                                    </p:animEffect>
                                    <p:set>
                                      <p:cBhvr>
                                        <p:cTn id="115" dur="1" fill="hold">
                                          <p:stCondLst>
                                            <p:cond delay="1999"/>
                                          </p:stCondLst>
                                        </p:cTn>
                                        <p:tgtEl>
                                          <p:spTgt spid="106594"/>
                                        </p:tgtEl>
                                        <p:attrNameLst>
                                          <p:attrName>style.visibility</p:attrName>
                                        </p:attrNameLst>
                                      </p:cBhvr>
                                      <p:to>
                                        <p:strVal val="hidden"/>
                                      </p:to>
                                    </p:set>
                                  </p:childTnLst>
                                </p:cTn>
                              </p:par>
                              <p:par>
                                <p:cTn id="116" presetID="10" presetClass="exit" presetSubtype="0" fill="hold" grpId="3" nodeType="withEffect">
                                  <p:stCondLst>
                                    <p:cond delay="0"/>
                                  </p:stCondLst>
                                  <p:childTnLst>
                                    <p:animEffect transition="out" filter="fade">
                                      <p:cBhvr>
                                        <p:cTn id="117" dur="2000"/>
                                        <p:tgtEl>
                                          <p:spTgt spid="106588"/>
                                        </p:tgtEl>
                                      </p:cBhvr>
                                    </p:animEffect>
                                    <p:set>
                                      <p:cBhvr>
                                        <p:cTn id="118" dur="1" fill="hold">
                                          <p:stCondLst>
                                            <p:cond delay="1999"/>
                                          </p:stCondLst>
                                        </p:cTn>
                                        <p:tgtEl>
                                          <p:spTgt spid="106588"/>
                                        </p:tgtEl>
                                        <p:attrNameLst>
                                          <p:attrName>style.visibility</p:attrName>
                                        </p:attrNameLst>
                                      </p:cBhvr>
                                      <p:to>
                                        <p:strVal val="hidden"/>
                                      </p:to>
                                    </p:set>
                                  </p:childTnLst>
                                </p:cTn>
                              </p:par>
                              <p:par>
                                <p:cTn id="119" presetID="10" presetClass="exit" presetSubtype="0" fill="hold" grpId="0" nodeType="withEffect">
                                  <p:stCondLst>
                                    <p:cond delay="0"/>
                                  </p:stCondLst>
                                  <p:childTnLst>
                                    <p:animEffect transition="out" filter="fade">
                                      <p:cBhvr>
                                        <p:cTn id="120" dur="5000"/>
                                        <p:tgtEl>
                                          <p:spTgt spid="106607"/>
                                        </p:tgtEl>
                                      </p:cBhvr>
                                    </p:animEffect>
                                    <p:set>
                                      <p:cBhvr>
                                        <p:cTn id="121" dur="1" fill="hold">
                                          <p:stCondLst>
                                            <p:cond delay="4999"/>
                                          </p:stCondLst>
                                        </p:cTn>
                                        <p:tgtEl>
                                          <p:spTgt spid="106607"/>
                                        </p:tgtEl>
                                        <p:attrNameLst>
                                          <p:attrName>style.visibility</p:attrName>
                                        </p:attrNameLst>
                                      </p:cBhvr>
                                      <p:to>
                                        <p:strVal val="hidden"/>
                                      </p:to>
                                    </p:set>
                                  </p:childTnLst>
                                </p:cTn>
                              </p:par>
                              <p:par>
                                <p:cTn id="122" presetID="10" presetClass="exit" presetSubtype="0" fill="hold" grpId="0" nodeType="withEffect">
                                  <p:stCondLst>
                                    <p:cond delay="0"/>
                                  </p:stCondLst>
                                  <p:childTnLst>
                                    <p:animEffect transition="out" filter="fade">
                                      <p:cBhvr>
                                        <p:cTn id="123" dur="5000"/>
                                        <p:tgtEl>
                                          <p:spTgt spid="106609"/>
                                        </p:tgtEl>
                                      </p:cBhvr>
                                    </p:animEffect>
                                    <p:set>
                                      <p:cBhvr>
                                        <p:cTn id="124" dur="1" fill="hold">
                                          <p:stCondLst>
                                            <p:cond delay="4999"/>
                                          </p:stCondLst>
                                        </p:cTn>
                                        <p:tgtEl>
                                          <p:spTgt spid="106609"/>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2000"/>
                                        <p:tgtEl>
                                          <p:spTgt spid="106585"/>
                                        </p:tgtEl>
                                      </p:cBhvr>
                                    </p:animEffect>
                                    <p:set>
                                      <p:cBhvr>
                                        <p:cTn id="127" dur="1" fill="hold">
                                          <p:stCondLst>
                                            <p:cond delay="1999"/>
                                          </p:stCondLst>
                                        </p:cTn>
                                        <p:tgtEl>
                                          <p:spTgt spid="106585"/>
                                        </p:tgtEl>
                                        <p:attrNameLst>
                                          <p:attrName>style.visibility</p:attrName>
                                        </p:attrNameLst>
                                      </p:cBhvr>
                                      <p:to>
                                        <p:strVal val="hidden"/>
                                      </p:to>
                                    </p:set>
                                  </p:childTnLst>
                                </p:cTn>
                              </p:par>
                              <p:par>
                                <p:cTn id="128" presetID="10" presetClass="entr" presetSubtype="0" fill="hold" grpId="0" nodeType="withEffect">
                                  <p:stCondLst>
                                    <p:cond delay="0"/>
                                  </p:stCondLst>
                                  <p:childTnLst>
                                    <p:set>
                                      <p:cBhvr>
                                        <p:cTn id="129" dur="1" fill="hold">
                                          <p:stCondLst>
                                            <p:cond delay="0"/>
                                          </p:stCondLst>
                                        </p:cTn>
                                        <p:tgtEl>
                                          <p:spTgt spid="106586"/>
                                        </p:tgtEl>
                                        <p:attrNameLst>
                                          <p:attrName>style.visibility</p:attrName>
                                        </p:attrNameLst>
                                      </p:cBhvr>
                                      <p:to>
                                        <p:strVal val="visible"/>
                                      </p:to>
                                    </p:set>
                                    <p:animEffect transition="in" filter="fade">
                                      <p:cBhvr>
                                        <p:cTn id="130" dur="2000"/>
                                        <p:tgtEl>
                                          <p:spTgt spid="106586"/>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06595"/>
                                        </p:tgtEl>
                                        <p:attrNameLst>
                                          <p:attrName>style.visibility</p:attrName>
                                        </p:attrNameLst>
                                      </p:cBhvr>
                                      <p:to>
                                        <p:strVal val="visible"/>
                                      </p:to>
                                    </p:set>
                                    <p:animEffect transition="in" filter="fade">
                                      <p:cBhvr>
                                        <p:cTn id="133" dur="2000"/>
                                        <p:tgtEl>
                                          <p:spTgt spid="106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52" grpId="0" animBg="1"/>
      <p:bldP spid="106582" grpId="0" animBg="1"/>
      <p:bldP spid="106582" grpId="1" animBg="1"/>
      <p:bldP spid="106583" grpId="0" animBg="1"/>
      <p:bldP spid="106583" grpId="1" animBg="1"/>
      <p:bldP spid="106584" grpId="0" animBg="1"/>
      <p:bldP spid="106584" grpId="1" animBg="1"/>
      <p:bldP spid="106585" grpId="0" animBg="1"/>
      <p:bldP spid="106585" grpId="1" animBg="1"/>
      <p:bldP spid="106586" grpId="0" animBg="1"/>
      <p:bldP spid="106587" grpId="0" animBg="1"/>
      <p:bldP spid="106587" grpId="1" animBg="1"/>
      <p:bldP spid="106588" grpId="0" animBg="1"/>
      <p:bldP spid="106588" grpId="1" animBg="1"/>
      <p:bldP spid="106588" grpId="2" animBg="1"/>
      <p:bldP spid="106588" grpId="3" animBg="1"/>
      <p:bldP spid="106589" grpId="0" animBg="1"/>
      <p:bldP spid="106589" grpId="1" animBg="1"/>
      <p:bldP spid="106590" grpId="0" animBg="1"/>
      <p:bldP spid="106590" grpId="1" animBg="1"/>
      <p:bldP spid="106591" grpId="0" animBg="1"/>
      <p:bldP spid="106591" grpId="1" animBg="1"/>
      <p:bldP spid="106592" grpId="0" animBg="1"/>
      <p:bldP spid="106592" grpId="1" animBg="1"/>
      <p:bldP spid="106593" grpId="0" animBg="1"/>
      <p:bldP spid="106593" grpId="1" animBg="1"/>
      <p:bldP spid="106594" grpId="0" animBg="1"/>
      <p:bldP spid="106594" grpId="1" animBg="1"/>
      <p:bldP spid="106595" grpId="0" animBg="1"/>
      <p:bldP spid="106596" grpId="0" animBg="1"/>
      <p:bldP spid="106597" grpId="0" animBg="1"/>
      <p:bldP spid="106598" grpId="0" animBg="1"/>
      <p:bldP spid="106599" grpId="0" animBg="1"/>
      <p:bldP spid="106600" grpId="0" animBg="1"/>
      <p:bldP spid="106601" grpId="0" animBg="1"/>
      <p:bldP spid="106602" grpId="0" animBg="1"/>
      <p:bldP spid="106603" grpId="0" animBg="1"/>
      <p:bldP spid="106604" grpId="0" animBg="1"/>
      <p:bldP spid="106605" grpId="0" animBg="1"/>
      <p:bldP spid="106606" grpId="0" animBg="1"/>
      <p:bldP spid="106607" grpId="0" animBg="1"/>
      <p:bldP spid="106608" grpId="0" animBg="1"/>
      <p:bldP spid="10660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971550" y="260350"/>
            <a:ext cx="7161213" cy="5048250"/>
            <a:chOff x="509" y="658"/>
            <a:chExt cx="4511" cy="3180"/>
          </a:xfrm>
        </p:grpSpPr>
        <p:sp>
          <p:nvSpPr>
            <p:cNvPr id="36905" name="Rectangle 3"/>
            <p:cNvSpPr>
              <a:spLocks noChangeArrowheads="1"/>
            </p:cNvSpPr>
            <p:nvPr/>
          </p:nvSpPr>
          <p:spPr bwMode="auto">
            <a:xfrm>
              <a:off x="509" y="658"/>
              <a:ext cx="4511" cy="3180"/>
            </a:xfrm>
            <a:prstGeom prst="rect">
              <a:avLst/>
            </a:prstGeom>
            <a:solidFill>
              <a:srgbClr val="FFF7EF"/>
            </a:solidFill>
            <a:ln w="9525">
              <a:solidFill>
                <a:schemeClr val="tx1"/>
              </a:solidFill>
              <a:miter lim="800000"/>
              <a:headEnd/>
              <a:tailEnd/>
            </a:ln>
          </p:spPr>
          <p:txBody>
            <a:bodyPr wrap="none" anchor="ctr"/>
            <a:lstStyle/>
            <a:p>
              <a:endParaRPr lang="es-ES"/>
            </a:p>
          </p:txBody>
        </p:sp>
        <p:sp>
          <p:nvSpPr>
            <p:cNvPr id="36906" name="Line 4"/>
            <p:cNvSpPr>
              <a:spLocks noChangeShapeType="1"/>
            </p:cNvSpPr>
            <p:nvPr/>
          </p:nvSpPr>
          <p:spPr bwMode="auto">
            <a:xfrm>
              <a:off x="4675" y="955"/>
              <a:ext cx="0" cy="2562"/>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07" name="Line 5"/>
            <p:cNvSpPr>
              <a:spLocks noChangeShapeType="1"/>
            </p:cNvSpPr>
            <p:nvPr/>
          </p:nvSpPr>
          <p:spPr bwMode="auto">
            <a:xfrm>
              <a:off x="1046" y="984"/>
              <a:ext cx="0" cy="25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6908" name="Line 6"/>
            <p:cNvSpPr>
              <a:spLocks noChangeShapeType="1"/>
            </p:cNvSpPr>
            <p:nvPr/>
          </p:nvSpPr>
          <p:spPr bwMode="auto">
            <a:xfrm>
              <a:off x="1137"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09" name="Line 7"/>
            <p:cNvSpPr>
              <a:spLocks noChangeShapeType="1"/>
            </p:cNvSpPr>
            <p:nvPr/>
          </p:nvSpPr>
          <p:spPr bwMode="auto">
            <a:xfrm>
              <a:off x="1228"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0" name="Line 8"/>
            <p:cNvSpPr>
              <a:spLocks noChangeShapeType="1"/>
            </p:cNvSpPr>
            <p:nvPr/>
          </p:nvSpPr>
          <p:spPr bwMode="auto">
            <a:xfrm>
              <a:off x="140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1" name="Line 9"/>
            <p:cNvSpPr>
              <a:spLocks noChangeShapeType="1"/>
            </p:cNvSpPr>
            <p:nvPr/>
          </p:nvSpPr>
          <p:spPr bwMode="auto">
            <a:xfrm>
              <a:off x="1500"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2" name="Line 10"/>
            <p:cNvSpPr>
              <a:spLocks noChangeShapeType="1"/>
            </p:cNvSpPr>
            <p:nvPr/>
          </p:nvSpPr>
          <p:spPr bwMode="auto">
            <a:xfrm>
              <a:off x="1591" y="984"/>
              <a:ext cx="0" cy="254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3" name="Line 11"/>
            <p:cNvSpPr>
              <a:spLocks noChangeShapeType="1"/>
            </p:cNvSpPr>
            <p:nvPr/>
          </p:nvSpPr>
          <p:spPr bwMode="auto">
            <a:xfrm>
              <a:off x="1681"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4" name="Line 12"/>
            <p:cNvSpPr>
              <a:spLocks noChangeShapeType="1"/>
            </p:cNvSpPr>
            <p:nvPr/>
          </p:nvSpPr>
          <p:spPr bwMode="auto">
            <a:xfrm>
              <a:off x="1318"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5" name="Line 13"/>
            <p:cNvSpPr>
              <a:spLocks noChangeShapeType="1"/>
            </p:cNvSpPr>
            <p:nvPr/>
          </p:nvSpPr>
          <p:spPr bwMode="auto">
            <a:xfrm>
              <a:off x="1863"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6" name="Line 14"/>
            <p:cNvSpPr>
              <a:spLocks noChangeShapeType="1"/>
            </p:cNvSpPr>
            <p:nvPr/>
          </p:nvSpPr>
          <p:spPr bwMode="auto">
            <a:xfrm>
              <a:off x="1954"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7" name="Line 15"/>
            <p:cNvSpPr>
              <a:spLocks noChangeShapeType="1"/>
            </p:cNvSpPr>
            <p:nvPr/>
          </p:nvSpPr>
          <p:spPr bwMode="auto">
            <a:xfrm>
              <a:off x="2045"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8" name="Line 16"/>
            <p:cNvSpPr>
              <a:spLocks noChangeShapeType="1"/>
            </p:cNvSpPr>
            <p:nvPr/>
          </p:nvSpPr>
          <p:spPr bwMode="auto">
            <a:xfrm>
              <a:off x="2226" y="984"/>
              <a:ext cx="0" cy="253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19" name="Line 17"/>
            <p:cNvSpPr>
              <a:spLocks noChangeShapeType="1"/>
            </p:cNvSpPr>
            <p:nvPr/>
          </p:nvSpPr>
          <p:spPr bwMode="auto">
            <a:xfrm>
              <a:off x="2317"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0" name="Line 18"/>
            <p:cNvSpPr>
              <a:spLocks noChangeShapeType="1"/>
            </p:cNvSpPr>
            <p:nvPr/>
          </p:nvSpPr>
          <p:spPr bwMode="auto">
            <a:xfrm>
              <a:off x="2408"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1" name="Line 19"/>
            <p:cNvSpPr>
              <a:spLocks noChangeShapeType="1"/>
            </p:cNvSpPr>
            <p:nvPr/>
          </p:nvSpPr>
          <p:spPr bwMode="auto">
            <a:xfrm>
              <a:off x="177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2" name="Line 20"/>
            <p:cNvSpPr>
              <a:spLocks noChangeShapeType="1"/>
            </p:cNvSpPr>
            <p:nvPr/>
          </p:nvSpPr>
          <p:spPr bwMode="auto">
            <a:xfrm>
              <a:off x="2135"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3" name="Line 21"/>
            <p:cNvSpPr>
              <a:spLocks noChangeShapeType="1"/>
            </p:cNvSpPr>
            <p:nvPr/>
          </p:nvSpPr>
          <p:spPr bwMode="auto">
            <a:xfrm>
              <a:off x="2497"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4" name="Line 22"/>
            <p:cNvSpPr>
              <a:spLocks noChangeShapeType="1"/>
            </p:cNvSpPr>
            <p:nvPr/>
          </p:nvSpPr>
          <p:spPr bwMode="auto">
            <a:xfrm>
              <a:off x="2588"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5" name="Line 23"/>
            <p:cNvSpPr>
              <a:spLocks noChangeShapeType="1"/>
            </p:cNvSpPr>
            <p:nvPr/>
          </p:nvSpPr>
          <p:spPr bwMode="auto">
            <a:xfrm>
              <a:off x="2679"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6" name="Line 24"/>
            <p:cNvSpPr>
              <a:spLocks noChangeShapeType="1"/>
            </p:cNvSpPr>
            <p:nvPr/>
          </p:nvSpPr>
          <p:spPr bwMode="auto">
            <a:xfrm>
              <a:off x="2860" y="984"/>
              <a:ext cx="0" cy="253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7" name="Line 25"/>
            <p:cNvSpPr>
              <a:spLocks noChangeShapeType="1"/>
            </p:cNvSpPr>
            <p:nvPr/>
          </p:nvSpPr>
          <p:spPr bwMode="auto">
            <a:xfrm>
              <a:off x="2951"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8" name="Line 26"/>
            <p:cNvSpPr>
              <a:spLocks noChangeShapeType="1"/>
            </p:cNvSpPr>
            <p:nvPr/>
          </p:nvSpPr>
          <p:spPr bwMode="auto">
            <a:xfrm>
              <a:off x="304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29" name="Line 27"/>
            <p:cNvSpPr>
              <a:spLocks noChangeShapeType="1"/>
            </p:cNvSpPr>
            <p:nvPr/>
          </p:nvSpPr>
          <p:spPr bwMode="auto">
            <a:xfrm>
              <a:off x="3132"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0" name="Line 28"/>
            <p:cNvSpPr>
              <a:spLocks noChangeShapeType="1"/>
            </p:cNvSpPr>
            <p:nvPr/>
          </p:nvSpPr>
          <p:spPr bwMode="auto">
            <a:xfrm>
              <a:off x="276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1" name="Line 29"/>
            <p:cNvSpPr>
              <a:spLocks noChangeShapeType="1"/>
            </p:cNvSpPr>
            <p:nvPr/>
          </p:nvSpPr>
          <p:spPr bwMode="auto">
            <a:xfrm>
              <a:off x="3314"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2" name="Line 30"/>
            <p:cNvSpPr>
              <a:spLocks noChangeShapeType="1"/>
            </p:cNvSpPr>
            <p:nvPr/>
          </p:nvSpPr>
          <p:spPr bwMode="auto">
            <a:xfrm>
              <a:off x="3405"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3" name="Line 31"/>
            <p:cNvSpPr>
              <a:spLocks noChangeShapeType="1"/>
            </p:cNvSpPr>
            <p:nvPr/>
          </p:nvSpPr>
          <p:spPr bwMode="auto">
            <a:xfrm>
              <a:off x="3496"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4" name="Line 32"/>
            <p:cNvSpPr>
              <a:spLocks noChangeShapeType="1"/>
            </p:cNvSpPr>
            <p:nvPr/>
          </p:nvSpPr>
          <p:spPr bwMode="auto">
            <a:xfrm>
              <a:off x="3677"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5" name="Line 33"/>
            <p:cNvSpPr>
              <a:spLocks noChangeShapeType="1"/>
            </p:cNvSpPr>
            <p:nvPr/>
          </p:nvSpPr>
          <p:spPr bwMode="auto">
            <a:xfrm>
              <a:off x="3768"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6" name="Line 34"/>
            <p:cNvSpPr>
              <a:spLocks noChangeShapeType="1"/>
            </p:cNvSpPr>
            <p:nvPr/>
          </p:nvSpPr>
          <p:spPr bwMode="auto">
            <a:xfrm>
              <a:off x="3859"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7" name="Line 35"/>
            <p:cNvSpPr>
              <a:spLocks noChangeShapeType="1"/>
            </p:cNvSpPr>
            <p:nvPr/>
          </p:nvSpPr>
          <p:spPr bwMode="auto">
            <a:xfrm>
              <a:off x="3223"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8" name="Line 36"/>
            <p:cNvSpPr>
              <a:spLocks noChangeShapeType="1"/>
            </p:cNvSpPr>
            <p:nvPr/>
          </p:nvSpPr>
          <p:spPr bwMode="auto">
            <a:xfrm>
              <a:off x="3586"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39" name="Line 37"/>
            <p:cNvSpPr>
              <a:spLocks noChangeShapeType="1"/>
            </p:cNvSpPr>
            <p:nvPr/>
          </p:nvSpPr>
          <p:spPr bwMode="auto">
            <a:xfrm>
              <a:off x="3949"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0" name="Line 38"/>
            <p:cNvSpPr>
              <a:spLocks noChangeShapeType="1"/>
            </p:cNvSpPr>
            <p:nvPr/>
          </p:nvSpPr>
          <p:spPr bwMode="auto">
            <a:xfrm>
              <a:off x="4040" y="984"/>
              <a:ext cx="0" cy="253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1" name="Line 39"/>
            <p:cNvSpPr>
              <a:spLocks noChangeShapeType="1"/>
            </p:cNvSpPr>
            <p:nvPr/>
          </p:nvSpPr>
          <p:spPr bwMode="auto">
            <a:xfrm>
              <a:off x="4221"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2" name="Line 40"/>
            <p:cNvSpPr>
              <a:spLocks noChangeShapeType="1"/>
            </p:cNvSpPr>
            <p:nvPr/>
          </p:nvSpPr>
          <p:spPr bwMode="auto">
            <a:xfrm>
              <a:off x="4312"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3" name="Line 41"/>
            <p:cNvSpPr>
              <a:spLocks noChangeShapeType="1"/>
            </p:cNvSpPr>
            <p:nvPr/>
          </p:nvSpPr>
          <p:spPr bwMode="auto">
            <a:xfrm>
              <a:off x="4403" y="984"/>
              <a:ext cx="0" cy="2536"/>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4" name="Line 42"/>
            <p:cNvSpPr>
              <a:spLocks noChangeShapeType="1"/>
            </p:cNvSpPr>
            <p:nvPr/>
          </p:nvSpPr>
          <p:spPr bwMode="auto">
            <a:xfrm>
              <a:off x="4130" y="984"/>
              <a:ext cx="0" cy="2533"/>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5" name="Line 43"/>
            <p:cNvSpPr>
              <a:spLocks noChangeShapeType="1"/>
            </p:cNvSpPr>
            <p:nvPr/>
          </p:nvSpPr>
          <p:spPr bwMode="auto">
            <a:xfrm>
              <a:off x="4584" y="984"/>
              <a:ext cx="0" cy="2518"/>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6" name="Line 44"/>
            <p:cNvSpPr>
              <a:spLocks noChangeShapeType="1"/>
            </p:cNvSpPr>
            <p:nvPr/>
          </p:nvSpPr>
          <p:spPr bwMode="auto">
            <a:xfrm>
              <a:off x="4493" y="984"/>
              <a:ext cx="0" cy="2531"/>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7" name="Line 45"/>
            <p:cNvSpPr>
              <a:spLocks noChangeShapeType="1"/>
            </p:cNvSpPr>
            <p:nvPr/>
          </p:nvSpPr>
          <p:spPr bwMode="auto">
            <a:xfrm>
              <a:off x="1046" y="980"/>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8" name="Line 46"/>
            <p:cNvSpPr>
              <a:spLocks noChangeShapeType="1"/>
            </p:cNvSpPr>
            <p:nvPr/>
          </p:nvSpPr>
          <p:spPr bwMode="auto">
            <a:xfrm>
              <a:off x="1046" y="1162"/>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49" name="Line 47"/>
            <p:cNvSpPr>
              <a:spLocks noChangeShapeType="1"/>
            </p:cNvSpPr>
            <p:nvPr/>
          </p:nvSpPr>
          <p:spPr bwMode="auto">
            <a:xfrm>
              <a:off x="1046" y="1072"/>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0" name="Line 48"/>
            <p:cNvSpPr>
              <a:spLocks noChangeShapeType="1"/>
            </p:cNvSpPr>
            <p:nvPr/>
          </p:nvSpPr>
          <p:spPr bwMode="auto">
            <a:xfrm>
              <a:off x="1046" y="134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1" name="Line 49"/>
            <p:cNvSpPr>
              <a:spLocks noChangeShapeType="1"/>
            </p:cNvSpPr>
            <p:nvPr/>
          </p:nvSpPr>
          <p:spPr bwMode="auto">
            <a:xfrm>
              <a:off x="1046" y="125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2" name="Line 50"/>
            <p:cNvSpPr>
              <a:spLocks noChangeShapeType="1"/>
            </p:cNvSpPr>
            <p:nvPr/>
          </p:nvSpPr>
          <p:spPr bwMode="auto">
            <a:xfrm>
              <a:off x="1046" y="152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3" name="Line 51"/>
            <p:cNvSpPr>
              <a:spLocks noChangeShapeType="1"/>
            </p:cNvSpPr>
            <p:nvPr/>
          </p:nvSpPr>
          <p:spPr bwMode="auto">
            <a:xfrm>
              <a:off x="1046" y="1434"/>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4" name="Line 52"/>
            <p:cNvSpPr>
              <a:spLocks noChangeShapeType="1"/>
            </p:cNvSpPr>
            <p:nvPr/>
          </p:nvSpPr>
          <p:spPr bwMode="auto">
            <a:xfrm>
              <a:off x="1046" y="1706"/>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5" name="Line 53"/>
            <p:cNvSpPr>
              <a:spLocks noChangeShapeType="1"/>
            </p:cNvSpPr>
            <p:nvPr/>
          </p:nvSpPr>
          <p:spPr bwMode="auto">
            <a:xfrm>
              <a:off x="1046" y="1616"/>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6" name="Line 54"/>
            <p:cNvSpPr>
              <a:spLocks noChangeShapeType="1"/>
            </p:cNvSpPr>
            <p:nvPr/>
          </p:nvSpPr>
          <p:spPr bwMode="auto">
            <a:xfrm>
              <a:off x="1046" y="1888"/>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7" name="Line 55"/>
            <p:cNvSpPr>
              <a:spLocks noChangeShapeType="1"/>
            </p:cNvSpPr>
            <p:nvPr/>
          </p:nvSpPr>
          <p:spPr bwMode="auto">
            <a:xfrm>
              <a:off x="1046" y="1798"/>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8" name="Line 56"/>
            <p:cNvSpPr>
              <a:spLocks noChangeShapeType="1"/>
            </p:cNvSpPr>
            <p:nvPr/>
          </p:nvSpPr>
          <p:spPr bwMode="auto">
            <a:xfrm>
              <a:off x="1046" y="206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59" name="Line 57"/>
            <p:cNvSpPr>
              <a:spLocks noChangeShapeType="1"/>
            </p:cNvSpPr>
            <p:nvPr/>
          </p:nvSpPr>
          <p:spPr bwMode="auto">
            <a:xfrm>
              <a:off x="1046" y="197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0" name="Line 58"/>
            <p:cNvSpPr>
              <a:spLocks noChangeShapeType="1"/>
            </p:cNvSpPr>
            <p:nvPr/>
          </p:nvSpPr>
          <p:spPr bwMode="auto">
            <a:xfrm>
              <a:off x="1046" y="2251"/>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1" name="Line 59"/>
            <p:cNvSpPr>
              <a:spLocks noChangeShapeType="1"/>
            </p:cNvSpPr>
            <p:nvPr/>
          </p:nvSpPr>
          <p:spPr bwMode="auto">
            <a:xfrm>
              <a:off x="1046" y="2161"/>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2" name="Line 60"/>
            <p:cNvSpPr>
              <a:spLocks noChangeShapeType="1"/>
            </p:cNvSpPr>
            <p:nvPr/>
          </p:nvSpPr>
          <p:spPr bwMode="auto">
            <a:xfrm>
              <a:off x="1046" y="243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3" name="Line 61"/>
            <p:cNvSpPr>
              <a:spLocks noChangeShapeType="1"/>
            </p:cNvSpPr>
            <p:nvPr/>
          </p:nvSpPr>
          <p:spPr bwMode="auto">
            <a:xfrm>
              <a:off x="1046" y="234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4" name="Line 62"/>
            <p:cNvSpPr>
              <a:spLocks noChangeShapeType="1"/>
            </p:cNvSpPr>
            <p:nvPr/>
          </p:nvSpPr>
          <p:spPr bwMode="auto">
            <a:xfrm>
              <a:off x="1046" y="261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5" name="Line 63"/>
            <p:cNvSpPr>
              <a:spLocks noChangeShapeType="1"/>
            </p:cNvSpPr>
            <p:nvPr/>
          </p:nvSpPr>
          <p:spPr bwMode="auto">
            <a:xfrm>
              <a:off x="1046" y="2523"/>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6" name="Line 64"/>
            <p:cNvSpPr>
              <a:spLocks noChangeShapeType="1"/>
            </p:cNvSpPr>
            <p:nvPr/>
          </p:nvSpPr>
          <p:spPr bwMode="auto">
            <a:xfrm>
              <a:off x="1046" y="279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7" name="Line 65"/>
            <p:cNvSpPr>
              <a:spLocks noChangeShapeType="1"/>
            </p:cNvSpPr>
            <p:nvPr/>
          </p:nvSpPr>
          <p:spPr bwMode="auto">
            <a:xfrm>
              <a:off x="1046" y="270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8" name="Line 66"/>
            <p:cNvSpPr>
              <a:spLocks noChangeShapeType="1"/>
            </p:cNvSpPr>
            <p:nvPr/>
          </p:nvSpPr>
          <p:spPr bwMode="auto">
            <a:xfrm>
              <a:off x="1046" y="297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69" name="Line 67"/>
            <p:cNvSpPr>
              <a:spLocks noChangeShapeType="1"/>
            </p:cNvSpPr>
            <p:nvPr/>
          </p:nvSpPr>
          <p:spPr bwMode="auto">
            <a:xfrm>
              <a:off x="1046" y="288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0" name="Text Box 68"/>
            <p:cNvSpPr txBox="1">
              <a:spLocks noChangeArrowheads="1"/>
            </p:cNvSpPr>
            <p:nvPr/>
          </p:nvSpPr>
          <p:spPr bwMode="auto">
            <a:xfrm>
              <a:off x="650" y="715"/>
              <a:ext cx="3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b="1" i="1">
                  <a:solidFill>
                    <a:srgbClr val="3333CC"/>
                  </a:solidFill>
                </a:rPr>
                <a:t>P</a:t>
              </a:r>
              <a:r>
                <a:rPr lang="eu-ES" sz="1600" b="1">
                  <a:solidFill>
                    <a:srgbClr val="3333CC"/>
                  </a:solidFill>
                </a:rPr>
                <a:t> (mb)</a:t>
              </a:r>
              <a:endParaRPr lang="eu-ES" sz="1600" b="1" i="1">
                <a:solidFill>
                  <a:srgbClr val="3333CC"/>
                </a:solidFill>
              </a:endParaRPr>
            </a:p>
          </p:txBody>
        </p:sp>
        <p:sp>
          <p:nvSpPr>
            <p:cNvPr id="36971" name="Text Box 69"/>
            <p:cNvSpPr txBox="1">
              <a:spLocks noChangeArrowheads="1"/>
            </p:cNvSpPr>
            <p:nvPr/>
          </p:nvSpPr>
          <p:spPr bwMode="auto">
            <a:xfrm>
              <a:off x="4367" y="3644"/>
              <a:ext cx="3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b="1" i="1">
                  <a:solidFill>
                    <a:srgbClr val="CC3300"/>
                  </a:solidFill>
                </a:rPr>
                <a:t>V</a:t>
              </a:r>
              <a:r>
                <a:rPr lang="eu-ES" sz="1600" b="1">
                  <a:solidFill>
                    <a:srgbClr val="CC3300"/>
                  </a:solidFill>
                </a:rPr>
                <a:t> (mL)</a:t>
              </a:r>
            </a:p>
          </p:txBody>
        </p:sp>
        <p:sp>
          <p:nvSpPr>
            <p:cNvPr id="36972" name="Line 70"/>
            <p:cNvSpPr>
              <a:spLocks noChangeShapeType="1"/>
            </p:cNvSpPr>
            <p:nvPr/>
          </p:nvSpPr>
          <p:spPr bwMode="auto">
            <a:xfrm>
              <a:off x="1042" y="315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3" name="Line 71"/>
            <p:cNvSpPr>
              <a:spLocks noChangeShapeType="1"/>
            </p:cNvSpPr>
            <p:nvPr/>
          </p:nvSpPr>
          <p:spPr bwMode="auto">
            <a:xfrm>
              <a:off x="1042" y="3065"/>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4" name="Line 72"/>
            <p:cNvSpPr>
              <a:spLocks noChangeShapeType="1"/>
            </p:cNvSpPr>
            <p:nvPr/>
          </p:nvSpPr>
          <p:spPr bwMode="auto">
            <a:xfrm>
              <a:off x="1042" y="333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5" name="Line 73"/>
            <p:cNvSpPr>
              <a:spLocks noChangeShapeType="1"/>
            </p:cNvSpPr>
            <p:nvPr/>
          </p:nvSpPr>
          <p:spPr bwMode="auto">
            <a:xfrm>
              <a:off x="1042" y="3247"/>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6" name="Line 74"/>
            <p:cNvSpPr>
              <a:spLocks noChangeShapeType="1"/>
            </p:cNvSpPr>
            <p:nvPr/>
          </p:nvSpPr>
          <p:spPr bwMode="auto">
            <a:xfrm>
              <a:off x="1042" y="3519"/>
              <a:ext cx="3629"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36977" name="Line 75"/>
            <p:cNvSpPr>
              <a:spLocks noChangeShapeType="1"/>
            </p:cNvSpPr>
            <p:nvPr/>
          </p:nvSpPr>
          <p:spPr bwMode="auto">
            <a:xfrm>
              <a:off x="1042" y="3429"/>
              <a:ext cx="3629"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36978" name="Group 76"/>
            <p:cNvGrpSpPr>
              <a:grpSpLocks/>
            </p:cNvGrpSpPr>
            <p:nvPr/>
          </p:nvGrpSpPr>
          <p:grpSpPr bwMode="auto">
            <a:xfrm>
              <a:off x="984" y="1255"/>
              <a:ext cx="56" cy="2171"/>
              <a:chOff x="999" y="1070"/>
              <a:chExt cx="56" cy="2171"/>
            </a:xfrm>
          </p:grpSpPr>
          <p:sp>
            <p:nvSpPr>
              <p:cNvPr id="37014" name="Line 77"/>
              <p:cNvSpPr>
                <a:spLocks noChangeShapeType="1"/>
              </p:cNvSpPr>
              <p:nvPr/>
            </p:nvSpPr>
            <p:spPr bwMode="auto">
              <a:xfrm flipH="1">
                <a:off x="1000" y="3241"/>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5" name="Line 78"/>
              <p:cNvSpPr>
                <a:spLocks noChangeShapeType="1"/>
              </p:cNvSpPr>
              <p:nvPr/>
            </p:nvSpPr>
            <p:spPr bwMode="auto">
              <a:xfrm flipH="1">
                <a:off x="1000" y="306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6" name="Line 79"/>
              <p:cNvSpPr>
                <a:spLocks noChangeShapeType="1"/>
              </p:cNvSpPr>
              <p:nvPr/>
            </p:nvSpPr>
            <p:spPr bwMode="auto">
              <a:xfrm flipH="1">
                <a:off x="1000" y="2879"/>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7" name="Line 80"/>
              <p:cNvSpPr>
                <a:spLocks noChangeShapeType="1"/>
              </p:cNvSpPr>
              <p:nvPr/>
            </p:nvSpPr>
            <p:spPr bwMode="auto">
              <a:xfrm flipH="1">
                <a:off x="1000" y="2698"/>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8" name="Line 81"/>
              <p:cNvSpPr>
                <a:spLocks noChangeShapeType="1"/>
              </p:cNvSpPr>
              <p:nvPr/>
            </p:nvSpPr>
            <p:spPr bwMode="auto">
              <a:xfrm flipH="1">
                <a:off x="1000" y="2517"/>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9" name="Line 82"/>
              <p:cNvSpPr>
                <a:spLocks noChangeShapeType="1"/>
              </p:cNvSpPr>
              <p:nvPr/>
            </p:nvSpPr>
            <p:spPr bwMode="auto">
              <a:xfrm flipH="1">
                <a:off x="1000" y="2336"/>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0" name="Line 83"/>
              <p:cNvSpPr>
                <a:spLocks noChangeShapeType="1"/>
              </p:cNvSpPr>
              <p:nvPr/>
            </p:nvSpPr>
            <p:spPr bwMode="auto">
              <a:xfrm flipH="1">
                <a:off x="1000" y="2155"/>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1" name="Line 84"/>
              <p:cNvSpPr>
                <a:spLocks noChangeShapeType="1"/>
              </p:cNvSpPr>
              <p:nvPr/>
            </p:nvSpPr>
            <p:spPr bwMode="auto">
              <a:xfrm flipH="1">
                <a:off x="1000" y="1974"/>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2" name="Line 85"/>
              <p:cNvSpPr>
                <a:spLocks noChangeShapeType="1"/>
              </p:cNvSpPr>
              <p:nvPr/>
            </p:nvSpPr>
            <p:spPr bwMode="auto">
              <a:xfrm flipH="1">
                <a:off x="999" y="1793"/>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3" name="Line 86"/>
              <p:cNvSpPr>
                <a:spLocks noChangeShapeType="1"/>
              </p:cNvSpPr>
              <p:nvPr/>
            </p:nvSpPr>
            <p:spPr bwMode="auto">
              <a:xfrm flipH="1">
                <a:off x="999" y="1612"/>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4" name="Line 87"/>
              <p:cNvSpPr>
                <a:spLocks noChangeShapeType="1"/>
              </p:cNvSpPr>
              <p:nvPr/>
            </p:nvSpPr>
            <p:spPr bwMode="auto">
              <a:xfrm flipH="1">
                <a:off x="999" y="1431"/>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5" name="Line 88"/>
              <p:cNvSpPr>
                <a:spLocks noChangeShapeType="1"/>
              </p:cNvSpPr>
              <p:nvPr/>
            </p:nvSpPr>
            <p:spPr bwMode="auto">
              <a:xfrm flipH="1">
                <a:off x="999" y="125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26" name="Line 89"/>
              <p:cNvSpPr>
                <a:spLocks noChangeShapeType="1"/>
              </p:cNvSpPr>
              <p:nvPr/>
            </p:nvSpPr>
            <p:spPr bwMode="auto">
              <a:xfrm flipH="1">
                <a:off x="999" y="1070"/>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6979" name="Text Box 90"/>
            <p:cNvSpPr txBox="1">
              <a:spLocks noChangeArrowheads="1"/>
            </p:cNvSpPr>
            <p:nvPr/>
          </p:nvSpPr>
          <p:spPr bwMode="auto">
            <a:xfrm>
              <a:off x="702" y="2456"/>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1000</a:t>
              </a:r>
            </a:p>
          </p:txBody>
        </p:sp>
        <p:sp>
          <p:nvSpPr>
            <p:cNvPr id="36980" name="Text Box 91"/>
            <p:cNvSpPr txBox="1">
              <a:spLocks noChangeArrowheads="1"/>
            </p:cNvSpPr>
            <p:nvPr/>
          </p:nvSpPr>
          <p:spPr bwMode="auto">
            <a:xfrm>
              <a:off x="702" y="2091"/>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1400</a:t>
              </a:r>
            </a:p>
          </p:txBody>
        </p:sp>
        <p:sp>
          <p:nvSpPr>
            <p:cNvPr id="36981" name="Text Box 92"/>
            <p:cNvSpPr txBox="1">
              <a:spLocks noChangeArrowheads="1"/>
            </p:cNvSpPr>
            <p:nvPr/>
          </p:nvSpPr>
          <p:spPr bwMode="auto">
            <a:xfrm>
              <a:off x="702" y="1728"/>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1800</a:t>
              </a:r>
            </a:p>
          </p:txBody>
        </p:sp>
        <p:sp>
          <p:nvSpPr>
            <p:cNvPr id="36982" name="Text Box 93"/>
            <p:cNvSpPr txBox="1">
              <a:spLocks noChangeArrowheads="1"/>
            </p:cNvSpPr>
            <p:nvPr/>
          </p:nvSpPr>
          <p:spPr bwMode="auto">
            <a:xfrm>
              <a:off x="702" y="1369"/>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2200</a:t>
              </a:r>
            </a:p>
          </p:txBody>
        </p:sp>
        <p:sp>
          <p:nvSpPr>
            <p:cNvPr id="36983" name="Text Box 94"/>
            <p:cNvSpPr txBox="1">
              <a:spLocks noChangeArrowheads="1"/>
            </p:cNvSpPr>
            <p:nvPr/>
          </p:nvSpPr>
          <p:spPr bwMode="auto">
            <a:xfrm>
              <a:off x="702" y="1182"/>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2400</a:t>
              </a:r>
            </a:p>
          </p:txBody>
        </p:sp>
        <p:sp>
          <p:nvSpPr>
            <p:cNvPr id="36984" name="Text Box 95"/>
            <p:cNvSpPr txBox="1">
              <a:spLocks noChangeArrowheads="1"/>
            </p:cNvSpPr>
            <p:nvPr/>
          </p:nvSpPr>
          <p:spPr bwMode="auto">
            <a:xfrm>
              <a:off x="764" y="3001"/>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cs typeface="Arial" charset="0"/>
                </a:rPr>
                <a:t>400</a:t>
              </a:r>
              <a:endParaRPr lang="eu-ES" sz="1400"/>
            </a:p>
          </p:txBody>
        </p:sp>
        <p:sp>
          <p:nvSpPr>
            <p:cNvPr id="36985" name="Text Box 96"/>
            <p:cNvSpPr txBox="1">
              <a:spLocks noChangeArrowheads="1"/>
            </p:cNvSpPr>
            <p:nvPr/>
          </p:nvSpPr>
          <p:spPr bwMode="auto">
            <a:xfrm>
              <a:off x="702" y="1546"/>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2000</a:t>
              </a:r>
            </a:p>
          </p:txBody>
        </p:sp>
        <p:sp>
          <p:nvSpPr>
            <p:cNvPr id="36986" name="Text Box 97"/>
            <p:cNvSpPr txBox="1">
              <a:spLocks noChangeArrowheads="1"/>
            </p:cNvSpPr>
            <p:nvPr/>
          </p:nvSpPr>
          <p:spPr bwMode="auto">
            <a:xfrm>
              <a:off x="702" y="1910"/>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1600</a:t>
              </a:r>
            </a:p>
          </p:txBody>
        </p:sp>
        <p:sp>
          <p:nvSpPr>
            <p:cNvPr id="36987" name="Text Box 98"/>
            <p:cNvSpPr txBox="1">
              <a:spLocks noChangeArrowheads="1"/>
            </p:cNvSpPr>
            <p:nvPr/>
          </p:nvSpPr>
          <p:spPr bwMode="auto">
            <a:xfrm>
              <a:off x="702" y="2274"/>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1200</a:t>
              </a:r>
            </a:p>
          </p:txBody>
        </p:sp>
        <p:sp>
          <p:nvSpPr>
            <p:cNvPr id="36988" name="Text Box 99"/>
            <p:cNvSpPr txBox="1">
              <a:spLocks noChangeArrowheads="1"/>
            </p:cNvSpPr>
            <p:nvPr/>
          </p:nvSpPr>
          <p:spPr bwMode="auto">
            <a:xfrm>
              <a:off x="764" y="2633"/>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800</a:t>
              </a:r>
            </a:p>
          </p:txBody>
        </p:sp>
        <p:sp>
          <p:nvSpPr>
            <p:cNvPr id="36989" name="Text Box 100"/>
            <p:cNvSpPr txBox="1">
              <a:spLocks noChangeArrowheads="1"/>
            </p:cNvSpPr>
            <p:nvPr/>
          </p:nvSpPr>
          <p:spPr bwMode="auto">
            <a:xfrm>
              <a:off x="764" y="3177"/>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200</a:t>
              </a:r>
            </a:p>
          </p:txBody>
        </p:sp>
        <p:sp>
          <p:nvSpPr>
            <p:cNvPr id="36990" name="Text Box 101"/>
            <p:cNvSpPr txBox="1">
              <a:spLocks noChangeArrowheads="1"/>
            </p:cNvSpPr>
            <p:nvPr/>
          </p:nvSpPr>
          <p:spPr bwMode="auto">
            <a:xfrm>
              <a:off x="764" y="3363"/>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cs typeface="Arial" charset="0"/>
                </a:rPr>
                <a:t>    </a:t>
              </a:r>
              <a:r>
                <a:rPr lang="eu-ES" sz="1400"/>
                <a:t>0</a:t>
              </a:r>
            </a:p>
          </p:txBody>
        </p:sp>
        <p:sp>
          <p:nvSpPr>
            <p:cNvPr id="36991" name="Text Box 102"/>
            <p:cNvSpPr txBox="1">
              <a:spLocks noChangeArrowheads="1"/>
            </p:cNvSpPr>
            <p:nvPr/>
          </p:nvSpPr>
          <p:spPr bwMode="auto">
            <a:xfrm>
              <a:off x="764" y="2816"/>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600</a:t>
              </a:r>
            </a:p>
          </p:txBody>
        </p:sp>
        <p:sp>
          <p:nvSpPr>
            <p:cNvPr id="36992" name="Line 103"/>
            <p:cNvSpPr>
              <a:spLocks noChangeShapeType="1"/>
            </p:cNvSpPr>
            <p:nvPr/>
          </p:nvSpPr>
          <p:spPr bwMode="auto">
            <a:xfrm>
              <a:off x="1412" y="3428"/>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6993" name="Text Box 104"/>
            <p:cNvSpPr txBox="1">
              <a:spLocks noChangeArrowheads="1"/>
            </p:cNvSpPr>
            <p:nvPr/>
          </p:nvSpPr>
          <p:spPr bwMode="auto">
            <a:xfrm>
              <a:off x="1348"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a:t>
              </a:r>
            </a:p>
          </p:txBody>
        </p:sp>
        <p:sp>
          <p:nvSpPr>
            <p:cNvPr id="36994" name="Text Box 105"/>
            <p:cNvSpPr txBox="1">
              <a:spLocks noChangeArrowheads="1"/>
            </p:cNvSpPr>
            <p:nvPr/>
          </p:nvSpPr>
          <p:spPr bwMode="auto">
            <a:xfrm>
              <a:off x="1709"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20</a:t>
              </a:r>
            </a:p>
          </p:txBody>
        </p:sp>
        <p:sp>
          <p:nvSpPr>
            <p:cNvPr id="36995" name="Text Box 106"/>
            <p:cNvSpPr txBox="1">
              <a:spLocks noChangeArrowheads="1"/>
            </p:cNvSpPr>
            <p:nvPr/>
          </p:nvSpPr>
          <p:spPr bwMode="auto">
            <a:xfrm>
              <a:off x="2074"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30</a:t>
              </a:r>
            </a:p>
          </p:txBody>
        </p:sp>
        <p:sp>
          <p:nvSpPr>
            <p:cNvPr id="36996" name="Text Box 107"/>
            <p:cNvSpPr txBox="1">
              <a:spLocks noChangeArrowheads="1"/>
            </p:cNvSpPr>
            <p:nvPr/>
          </p:nvSpPr>
          <p:spPr bwMode="auto">
            <a:xfrm>
              <a:off x="2435"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40</a:t>
              </a:r>
            </a:p>
          </p:txBody>
        </p:sp>
        <p:sp>
          <p:nvSpPr>
            <p:cNvPr id="36997" name="Text Box 108"/>
            <p:cNvSpPr txBox="1">
              <a:spLocks noChangeArrowheads="1"/>
            </p:cNvSpPr>
            <p:nvPr/>
          </p:nvSpPr>
          <p:spPr bwMode="auto">
            <a:xfrm>
              <a:off x="3161"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60</a:t>
              </a:r>
            </a:p>
          </p:txBody>
        </p:sp>
        <p:sp>
          <p:nvSpPr>
            <p:cNvPr id="36998" name="Text Box 109"/>
            <p:cNvSpPr txBox="1">
              <a:spLocks noChangeArrowheads="1"/>
            </p:cNvSpPr>
            <p:nvPr/>
          </p:nvSpPr>
          <p:spPr bwMode="auto">
            <a:xfrm>
              <a:off x="3887"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80</a:t>
              </a:r>
            </a:p>
          </p:txBody>
        </p:sp>
        <p:sp>
          <p:nvSpPr>
            <p:cNvPr id="36999" name="Text Box 110"/>
            <p:cNvSpPr txBox="1">
              <a:spLocks noChangeArrowheads="1"/>
            </p:cNvSpPr>
            <p:nvPr/>
          </p:nvSpPr>
          <p:spPr bwMode="auto">
            <a:xfrm>
              <a:off x="2796"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50</a:t>
              </a:r>
            </a:p>
          </p:txBody>
        </p:sp>
        <p:sp>
          <p:nvSpPr>
            <p:cNvPr id="37000" name="Text Box 111"/>
            <p:cNvSpPr txBox="1">
              <a:spLocks noChangeArrowheads="1"/>
            </p:cNvSpPr>
            <p:nvPr/>
          </p:nvSpPr>
          <p:spPr bwMode="auto">
            <a:xfrm>
              <a:off x="3521"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70</a:t>
              </a:r>
            </a:p>
          </p:txBody>
        </p:sp>
        <p:sp>
          <p:nvSpPr>
            <p:cNvPr id="37001" name="Text Box 112"/>
            <p:cNvSpPr txBox="1">
              <a:spLocks noChangeArrowheads="1"/>
            </p:cNvSpPr>
            <p:nvPr/>
          </p:nvSpPr>
          <p:spPr bwMode="auto">
            <a:xfrm>
              <a:off x="4250" y="346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90</a:t>
              </a:r>
            </a:p>
          </p:txBody>
        </p:sp>
        <p:sp>
          <p:nvSpPr>
            <p:cNvPr id="37002" name="Text Box 113"/>
            <p:cNvSpPr txBox="1">
              <a:spLocks noChangeArrowheads="1"/>
            </p:cNvSpPr>
            <p:nvPr/>
          </p:nvSpPr>
          <p:spPr bwMode="auto">
            <a:xfrm>
              <a:off x="4582" y="3464"/>
              <a:ext cx="18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100</a:t>
              </a:r>
            </a:p>
          </p:txBody>
        </p:sp>
        <p:sp>
          <p:nvSpPr>
            <p:cNvPr id="37003" name="Line 114"/>
            <p:cNvSpPr>
              <a:spLocks noChangeShapeType="1"/>
            </p:cNvSpPr>
            <p:nvPr/>
          </p:nvSpPr>
          <p:spPr bwMode="auto">
            <a:xfrm>
              <a:off x="2136" y="3431"/>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4" name="Line 115"/>
            <p:cNvSpPr>
              <a:spLocks noChangeShapeType="1"/>
            </p:cNvSpPr>
            <p:nvPr/>
          </p:nvSpPr>
          <p:spPr bwMode="auto">
            <a:xfrm>
              <a:off x="2499"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5" name="Line 116"/>
            <p:cNvSpPr>
              <a:spLocks noChangeShapeType="1"/>
            </p:cNvSpPr>
            <p:nvPr/>
          </p:nvSpPr>
          <p:spPr bwMode="auto">
            <a:xfrm>
              <a:off x="2859" y="3425"/>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6" name="Line 117"/>
            <p:cNvSpPr>
              <a:spLocks noChangeShapeType="1"/>
            </p:cNvSpPr>
            <p:nvPr/>
          </p:nvSpPr>
          <p:spPr bwMode="auto">
            <a:xfrm>
              <a:off x="3223"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7" name="Line 118"/>
            <p:cNvSpPr>
              <a:spLocks noChangeShapeType="1"/>
            </p:cNvSpPr>
            <p:nvPr/>
          </p:nvSpPr>
          <p:spPr bwMode="auto">
            <a:xfrm>
              <a:off x="3587"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8" name="Line 119"/>
            <p:cNvSpPr>
              <a:spLocks noChangeShapeType="1"/>
            </p:cNvSpPr>
            <p:nvPr/>
          </p:nvSpPr>
          <p:spPr bwMode="auto">
            <a:xfrm>
              <a:off x="3949" y="3433"/>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09" name="Line 120"/>
            <p:cNvSpPr>
              <a:spLocks noChangeShapeType="1"/>
            </p:cNvSpPr>
            <p:nvPr/>
          </p:nvSpPr>
          <p:spPr bwMode="auto">
            <a:xfrm>
              <a:off x="4312" y="3426"/>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0" name="Line 121"/>
            <p:cNvSpPr>
              <a:spLocks noChangeShapeType="1"/>
            </p:cNvSpPr>
            <p:nvPr/>
          </p:nvSpPr>
          <p:spPr bwMode="auto">
            <a:xfrm>
              <a:off x="4675" y="342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1" name="Line 122"/>
            <p:cNvSpPr>
              <a:spLocks noChangeShapeType="1"/>
            </p:cNvSpPr>
            <p:nvPr/>
          </p:nvSpPr>
          <p:spPr bwMode="auto">
            <a:xfrm>
              <a:off x="1771" y="3434"/>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012" name="Text Box 123"/>
            <p:cNvSpPr txBox="1">
              <a:spLocks noChangeArrowheads="1"/>
            </p:cNvSpPr>
            <p:nvPr/>
          </p:nvSpPr>
          <p:spPr bwMode="auto">
            <a:xfrm>
              <a:off x="702" y="1009"/>
              <a:ext cx="2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400"/>
                <a:t>2600</a:t>
              </a:r>
            </a:p>
          </p:txBody>
        </p:sp>
        <p:sp>
          <p:nvSpPr>
            <p:cNvPr id="37013" name="Line 124"/>
            <p:cNvSpPr>
              <a:spLocks noChangeShapeType="1"/>
            </p:cNvSpPr>
            <p:nvPr/>
          </p:nvSpPr>
          <p:spPr bwMode="auto">
            <a:xfrm flipH="1">
              <a:off x="990" y="1073"/>
              <a:ext cx="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107645" name="Oval 125"/>
          <p:cNvSpPr>
            <a:spLocks noChangeArrowheads="1"/>
          </p:cNvSpPr>
          <p:nvPr/>
        </p:nvSpPr>
        <p:spPr bwMode="auto">
          <a:xfrm>
            <a:off x="6965950" y="300831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46" name="Oval 126"/>
          <p:cNvSpPr>
            <a:spLocks noChangeArrowheads="1"/>
          </p:cNvSpPr>
          <p:nvPr/>
        </p:nvSpPr>
        <p:spPr bwMode="auto">
          <a:xfrm>
            <a:off x="7542213" y="318452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47" name="Oval 127"/>
          <p:cNvSpPr>
            <a:spLocks noChangeArrowheads="1"/>
          </p:cNvSpPr>
          <p:nvPr/>
        </p:nvSpPr>
        <p:spPr bwMode="auto">
          <a:xfrm>
            <a:off x="6389688" y="2827338"/>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48" name="Oval 128"/>
          <p:cNvSpPr>
            <a:spLocks noChangeArrowheads="1"/>
          </p:cNvSpPr>
          <p:nvPr/>
        </p:nvSpPr>
        <p:spPr bwMode="auto">
          <a:xfrm>
            <a:off x="5818188" y="256381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49" name="Oval 129"/>
          <p:cNvSpPr>
            <a:spLocks noChangeArrowheads="1"/>
          </p:cNvSpPr>
          <p:nvPr/>
        </p:nvSpPr>
        <p:spPr bwMode="auto">
          <a:xfrm>
            <a:off x="4079875" y="101917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50" name="Oval 130"/>
          <p:cNvSpPr>
            <a:spLocks noChangeArrowheads="1"/>
          </p:cNvSpPr>
          <p:nvPr/>
        </p:nvSpPr>
        <p:spPr bwMode="auto">
          <a:xfrm>
            <a:off x="4665663" y="173672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51" name="Oval 131"/>
          <p:cNvSpPr>
            <a:spLocks noChangeArrowheads="1"/>
          </p:cNvSpPr>
          <p:nvPr/>
        </p:nvSpPr>
        <p:spPr bwMode="auto">
          <a:xfrm>
            <a:off x="5237163" y="2217738"/>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7652" name="Freeform 132"/>
          <p:cNvSpPr>
            <a:spLocks/>
          </p:cNvSpPr>
          <p:nvPr/>
        </p:nvSpPr>
        <p:spPr bwMode="auto">
          <a:xfrm>
            <a:off x="4119563" y="1049338"/>
            <a:ext cx="3460750" cy="2159000"/>
          </a:xfrm>
          <a:custGeom>
            <a:avLst/>
            <a:gdLst>
              <a:gd name="T0" fmla="*/ 0 w 2180"/>
              <a:gd name="T1" fmla="*/ 0 h 1360"/>
              <a:gd name="T2" fmla="*/ 937498125 w 2180"/>
              <a:gd name="T3" fmla="*/ 1159271875 h 1360"/>
              <a:gd name="T4" fmla="*/ 1834673750 w 2180"/>
              <a:gd name="T5" fmla="*/ 1925399375 h 1360"/>
              <a:gd name="T6" fmla="*/ 2147483647 w 2180"/>
              <a:gd name="T7" fmla="*/ 2147483647 h 1360"/>
              <a:gd name="T8" fmla="*/ 2147483647 w 2180"/>
              <a:gd name="T9" fmla="*/ 2147483647 h 1360"/>
              <a:gd name="T10" fmla="*/ 2147483647 w 2180"/>
              <a:gd name="T11" fmla="*/ 2147483647 h 1360"/>
              <a:gd name="T12" fmla="*/ 2147483647 w 2180"/>
              <a:gd name="T13" fmla="*/ 2147483647 h 1360"/>
              <a:gd name="T14" fmla="*/ 0 60000 65536"/>
              <a:gd name="T15" fmla="*/ 0 60000 65536"/>
              <a:gd name="T16" fmla="*/ 0 60000 65536"/>
              <a:gd name="T17" fmla="*/ 0 60000 65536"/>
              <a:gd name="T18" fmla="*/ 0 60000 65536"/>
              <a:gd name="T19" fmla="*/ 0 60000 65536"/>
              <a:gd name="T20" fmla="*/ 0 60000 65536"/>
              <a:gd name="T21" fmla="*/ 0 w 2180"/>
              <a:gd name="T22" fmla="*/ 0 h 1360"/>
              <a:gd name="T23" fmla="*/ 2180 w 2180"/>
              <a:gd name="T24" fmla="*/ 1360 h 13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80" h="1360">
                <a:moveTo>
                  <a:pt x="0" y="0"/>
                </a:moveTo>
                <a:cubicBezTo>
                  <a:pt x="125" y="166"/>
                  <a:pt x="251" y="333"/>
                  <a:pt x="372" y="460"/>
                </a:cubicBezTo>
                <a:cubicBezTo>
                  <a:pt x="493" y="587"/>
                  <a:pt x="608" y="677"/>
                  <a:pt x="728" y="764"/>
                </a:cubicBezTo>
                <a:cubicBezTo>
                  <a:pt x="848" y="851"/>
                  <a:pt x="970" y="920"/>
                  <a:pt x="1092" y="984"/>
                </a:cubicBezTo>
                <a:cubicBezTo>
                  <a:pt x="1214" y="1048"/>
                  <a:pt x="1339" y="1102"/>
                  <a:pt x="1460" y="1148"/>
                </a:cubicBezTo>
                <a:cubicBezTo>
                  <a:pt x="1581" y="1194"/>
                  <a:pt x="1696" y="1225"/>
                  <a:pt x="1816" y="1260"/>
                </a:cubicBezTo>
                <a:cubicBezTo>
                  <a:pt x="1936" y="1295"/>
                  <a:pt x="2119" y="1343"/>
                  <a:pt x="2180" y="1360"/>
                </a:cubicBezTo>
              </a:path>
            </a:pathLst>
          </a:custGeom>
          <a:noFill/>
          <a:ln w="28575" cap="flat" cmpd="sng">
            <a:solidFill>
              <a:srgbClr val="CC33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ES"/>
          </a:p>
        </p:txBody>
      </p:sp>
      <p:graphicFrame>
        <p:nvGraphicFramePr>
          <p:cNvPr id="107653" name="Group 133"/>
          <p:cNvGraphicFramePr>
            <a:graphicFrameLocks noGrp="1"/>
          </p:cNvGraphicFramePr>
          <p:nvPr/>
        </p:nvGraphicFramePr>
        <p:xfrm>
          <a:off x="1423988" y="5591175"/>
          <a:ext cx="6240462" cy="1095376"/>
        </p:xfrm>
        <a:graphic>
          <a:graphicData uri="http://schemas.openxmlformats.org/drawingml/2006/table">
            <a:tbl>
              <a:tblPr/>
              <a:tblGrid>
                <a:gridCol w="1600200"/>
                <a:gridCol w="661987"/>
                <a:gridCol w="663575"/>
                <a:gridCol w="663575"/>
                <a:gridCol w="661988"/>
                <a:gridCol w="663575"/>
                <a:gridCol w="661987"/>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07682" name="Text Box 162"/>
          <p:cNvSpPr txBox="1">
            <a:spLocks noChangeArrowheads="1"/>
          </p:cNvSpPr>
          <p:nvPr/>
        </p:nvSpPr>
        <p:spPr bwMode="auto">
          <a:xfrm>
            <a:off x="544513" y="188913"/>
            <a:ext cx="8107362"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Aurreko datuen adierazpen grafikoa egin ezazu presioa bolumenaren aurrean irudikatuz</a:t>
            </a:r>
          </a:p>
        </p:txBody>
      </p:sp>
      <p:sp>
        <p:nvSpPr>
          <p:cNvPr id="138" name="CuadroTexto 137"/>
          <p:cNvSpPr txBox="1"/>
          <p:nvPr/>
        </p:nvSpPr>
        <p:spPr>
          <a:xfrm>
            <a:off x="7732713" y="5591175"/>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3170336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7682"/>
                                        </p:tgtEl>
                                        <p:attrNameLst>
                                          <p:attrName>style.visibility</p:attrName>
                                        </p:attrNameLst>
                                      </p:cBhvr>
                                      <p:to>
                                        <p:strVal val="visible"/>
                                      </p:to>
                                    </p:set>
                                    <p:anim calcmode="lin" valueType="num">
                                      <p:cBhvr>
                                        <p:cTn id="7" dur="500" fill="hold"/>
                                        <p:tgtEl>
                                          <p:spTgt spid="107682"/>
                                        </p:tgtEl>
                                        <p:attrNameLst>
                                          <p:attrName>ppt_w</p:attrName>
                                        </p:attrNameLst>
                                      </p:cBhvr>
                                      <p:tavLst>
                                        <p:tav tm="0">
                                          <p:val>
                                            <p:fltVal val="0"/>
                                          </p:val>
                                        </p:tav>
                                        <p:tav tm="100000">
                                          <p:val>
                                            <p:strVal val="#ppt_w"/>
                                          </p:val>
                                        </p:tav>
                                      </p:tavLst>
                                    </p:anim>
                                    <p:anim calcmode="lin" valueType="num">
                                      <p:cBhvr>
                                        <p:cTn id="8" dur="500" fill="hold"/>
                                        <p:tgtEl>
                                          <p:spTgt spid="10768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07653"/>
                                        </p:tgtEl>
                                        <p:attrNameLst>
                                          <p:attrName>style.visibility</p:attrName>
                                        </p:attrNameLst>
                                      </p:cBhvr>
                                      <p:to>
                                        <p:strVal val="visible"/>
                                      </p:to>
                                    </p:set>
                                    <p:animEffect transition="in" filter="dissolve">
                                      <p:cBhvr>
                                        <p:cTn id="12" dur="500"/>
                                        <p:tgtEl>
                                          <p:spTgt spid="1076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1" nodeType="clickEffect">
                                  <p:stCondLst>
                                    <p:cond delay="0"/>
                                  </p:stCondLst>
                                  <p:childTnLst>
                                    <p:animEffect transition="out" filter="fade">
                                      <p:cBhvr>
                                        <p:cTn id="16" dur="2000"/>
                                        <p:tgtEl>
                                          <p:spTgt spid="107682"/>
                                        </p:tgtEl>
                                      </p:cBhvr>
                                    </p:animEffect>
                                    <p:set>
                                      <p:cBhvr>
                                        <p:cTn id="17" dur="1" fill="hold">
                                          <p:stCondLst>
                                            <p:cond delay="1999"/>
                                          </p:stCondLst>
                                        </p:cTn>
                                        <p:tgtEl>
                                          <p:spTgt spid="107682"/>
                                        </p:tgtEl>
                                        <p:attrNameLst>
                                          <p:attrName>style.visibility</p:attrName>
                                        </p:attrNameLst>
                                      </p:cBhvr>
                                      <p:to>
                                        <p:strVal val="hidden"/>
                                      </p:to>
                                    </p:set>
                                  </p:childTnLst>
                                </p:cTn>
                              </p:par>
                            </p:childTnLst>
                          </p:cTn>
                        </p:par>
                        <p:par>
                          <p:cTn id="18" fill="hold" nodeType="afterGroup">
                            <p:stCondLst>
                              <p:cond delay="20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20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2" fill="hold" grpId="0" nodeType="clickEffect">
                                  <p:stCondLst>
                                    <p:cond delay="0"/>
                                  </p:stCondLst>
                                  <p:childTnLst>
                                    <p:set>
                                      <p:cBhvr>
                                        <p:cTn id="25" dur="1" fill="hold">
                                          <p:stCondLst>
                                            <p:cond delay="0"/>
                                          </p:stCondLst>
                                        </p:cTn>
                                        <p:tgtEl>
                                          <p:spTgt spid="107646"/>
                                        </p:tgtEl>
                                        <p:attrNameLst>
                                          <p:attrName>style.visibility</p:attrName>
                                        </p:attrNameLst>
                                      </p:cBhvr>
                                      <p:to>
                                        <p:strVal val="visible"/>
                                      </p:to>
                                    </p:set>
                                    <p:anim calcmode="lin" valueType="num">
                                      <p:cBhvr additive="base">
                                        <p:cTn id="26" dur="500" fill="hold"/>
                                        <p:tgtEl>
                                          <p:spTgt spid="107646"/>
                                        </p:tgtEl>
                                        <p:attrNameLst>
                                          <p:attrName>ppt_x</p:attrName>
                                        </p:attrNameLst>
                                      </p:cBhvr>
                                      <p:tavLst>
                                        <p:tav tm="0">
                                          <p:val>
                                            <p:strVal val="0-#ppt_w/2"/>
                                          </p:val>
                                        </p:tav>
                                        <p:tav tm="100000">
                                          <p:val>
                                            <p:strVal val="#ppt_x"/>
                                          </p:val>
                                        </p:tav>
                                      </p:tavLst>
                                    </p:anim>
                                    <p:anim calcmode="lin" valueType="num">
                                      <p:cBhvr additive="base">
                                        <p:cTn id="27" dur="500" fill="hold"/>
                                        <p:tgtEl>
                                          <p:spTgt spid="107646"/>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500"/>
                            </p:stCondLst>
                            <p:childTnLst>
                              <p:par>
                                <p:cTn id="29" presetID="2" presetClass="entr" presetSubtype="12" fill="hold" grpId="0" nodeType="afterEffect">
                                  <p:stCondLst>
                                    <p:cond delay="0"/>
                                  </p:stCondLst>
                                  <p:childTnLst>
                                    <p:set>
                                      <p:cBhvr>
                                        <p:cTn id="30" dur="1" fill="hold">
                                          <p:stCondLst>
                                            <p:cond delay="0"/>
                                          </p:stCondLst>
                                        </p:cTn>
                                        <p:tgtEl>
                                          <p:spTgt spid="107645"/>
                                        </p:tgtEl>
                                        <p:attrNameLst>
                                          <p:attrName>style.visibility</p:attrName>
                                        </p:attrNameLst>
                                      </p:cBhvr>
                                      <p:to>
                                        <p:strVal val="visible"/>
                                      </p:to>
                                    </p:set>
                                    <p:anim calcmode="lin" valueType="num">
                                      <p:cBhvr additive="base">
                                        <p:cTn id="31" dur="500" fill="hold"/>
                                        <p:tgtEl>
                                          <p:spTgt spid="107645"/>
                                        </p:tgtEl>
                                        <p:attrNameLst>
                                          <p:attrName>ppt_x</p:attrName>
                                        </p:attrNameLst>
                                      </p:cBhvr>
                                      <p:tavLst>
                                        <p:tav tm="0">
                                          <p:val>
                                            <p:strVal val="0-#ppt_w/2"/>
                                          </p:val>
                                        </p:tav>
                                        <p:tav tm="100000">
                                          <p:val>
                                            <p:strVal val="#ppt_x"/>
                                          </p:val>
                                        </p:tav>
                                      </p:tavLst>
                                    </p:anim>
                                    <p:anim calcmode="lin" valueType="num">
                                      <p:cBhvr additive="base">
                                        <p:cTn id="32" dur="500" fill="hold"/>
                                        <p:tgtEl>
                                          <p:spTgt spid="107645"/>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000"/>
                            </p:stCondLst>
                            <p:childTnLst>
                              <p:par>
                                <p:cTn id="34" presetID="2" presetClass="entr" presetSubtype="12" fill="hold" grpId="0" nodeType="afterEffect">
                                  <p:stCondLst>
                                    <p:cond delay="0"/>
                                  </p:stCondLst>
                                  <p:childTnLst>
                                    <p:set>
                                      <p:cBhvr>
                                        <p:cTn id="35" dur="1" fill="hold">
                                          <p:stCondLst>
                                            <p:cond delay="0"/>
                                          </p:stCondLst>
                                        </p:cTn>
                                        <p:tgtEl>
                                          <p:spTgt spid="107647"/>
                                        </p:tgtEl>
                                        <p:attrNameLst>
                                          <p:attrName>style.visibility</p:attrName>
                                        </p:attrNameLst>
                                      </p:cBhvr>
                                      <p:to>
                                        <p:strVal val="visible"/>
                                      </p:to>
                                    </p:set>
                                    <p:anim calcmode="lin" valueType="num">
                                      <p:cBhvr additive="base">
                                        <p:cTn id="36" dur="500" fill="hold"/>
                                        <p:tgtEl>
                                          <p:spTgt spid="107647"/>
                                        </p:tgtEl>
                                        <p:attrNameLst>
                                          <p:attrName>ppt_x</p:attrName>
                                        </p:attrNameLst>
                                      </p:cBhvr>
                                      <p:tavLst>
                                        <p:tav tm="0">
                                          <p:val>
                                            <p:strVal val="0-#ppt_w/2"/>
                                          </p:val>
                                        </p:tav>
                                        <p:tav tm="100000">
                                          <p:val>
                                            <p:strVal val="#ppt_x"/>
                                          </p:val>
                                        </p:tav>
                                      </p:tavLst>
                                    </p:anim>
                                    <p:anim calcmode="lin" valueType="num">
                                      <p:cBhvr additive="base">
                                        <p:cTn id="37" dur="500" fill="hold"/>
                                        <p:tgtEl>
                                          <p:spTgt spid="107647"/>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1500"/>
                            </p:stCondLst>
                            <p:childTnLst>
                              <p:par>
                                <p:cTn id="39" presetID="2" presetClass="entr" presetSubtype="4" fill="hold" grpId="0" nodeType="afterEffect">
                                  <p:stCondLst>
                                    <p:cond delay="0"/>
                                  </p:stCondLst>
                                  <p:childTnLst>
                                    <p:set>
                                      <p:cBhvr>
                                        <p:cTn id="40" dur="1" fill="hold">
                                          <p:stCondLst>
                                            <p:cond delay="0"/>
                                          </p:stCondLst>
                                        </p:cTn>
                                        <p:tgtEl>
                                          <p:spTgt spid="107648"/>
                                        </p:tgtEl>
                                        <p:attrNameLst>
                                          <p:attrName>style.visibility</p:attrName>
                                        </p:attrNameLst>
                                      </p:cBhvr>
                                      <p:to>
                                        <p:strVal val="visible"/>
                                      </p:to>
                                    </p:set>
                                    <p:anim calcmode="lin" valueType="num">
                                      <p:cBhvr additive="base">
                                        <p:cTn id="41" dur="500" fill="hold"/>
                                        <p:tgtEl>
                                          <p:spTgt spid="107648"/>
                                        </p:tgtEl>
                                        <p:attrNameLst>
                                          <p:attrName>ppt_x</p:attrName>
                                        </p:attrNameLst>
                                      </p:cBhvr>
                                      <p:tavLst>
                                        <p:tav tm="0">
                                          <p:val>
                                            <p:strVal val="#ppt_x"/>
                                          </p:val>
                                        </p:tav>
                                        <p:tav tm="100000">
                                          <p:val>
                                            <p:strVal val="#ppt_x"/>
                                          </p:val>
                                        </p:tav>
                                      </p:tavLst>
                                    </p:anim>
                                    <p:anim calcmode="lin" valueType="num">
                                      <p:cBhvr additive="base">
                                        <p:cTn id="42" dur="500" fill="hold"/>
                                        <p:tgtEl>
                                          <p:spTgt spid="107648"/>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2000"/>
                            </p:stCondLst>
                            <p:childTnLst>
                              <p:par>
                                <p:cTn id="44" presetID="2" presetClass="entr" presetSubtype="6" fill="hold" grpId="0" nodeType="afterEffect">
                                  <p:stCondLst>
                                    <p:cond delay="0"/>
                                  </p:stCondLst>
                                  <p:childTnLst>
                                    <p:set>
                                      <p:cBhvr>
                                        <p:cTn id="45" dur="1" fill="hold">
                                          <p:stCondLst>
                                            <p:cond delay="0"/>
                                          </p:stCondLst>
                                        </p:cTn>
                                        <p:tgtEl>
                                          <p:spTgt spid="107651"/>
                                        </p:tgtEl>
                                        <p:attrNameLst>
                                          <p:attrName>style.visibility</p:attrName>
                                        </p:attrNameLst>
                                      </p:cBhvr>
                                      <p:to>
                                        <p:strVal val="visible"/>
                                      </p:to>
                                    </p:set>
                                    <p:anim calcmode="lin" valueType="num">
                                      <p:cBhvr additive="base">
                                        <p:cTn id="46" dur="500" fill="hold"/>
                                        <p:tgtEl>
                                          <p:spTgt spid="107651"/>
                                        </p:tgtEl>
                                        <p:attrNameLst>
                                          <p:attrName>ppt_x</p:attrName>
                                        </p:attrNameLst>
                                      </p:cBhvr>
                                      <p:tavLst>
                                        <p:tav tm="0">
                                          <p:val>
                                            <p:strVal val="1+#ppt_w/2"/>
                                          </p:val>
                                        </p:tav>
                                        <p:tav tm="100000">
                                          <p:val>
                                            <p:strVal val="#ppt_x"/>
                                          </p:val>
                                        </p:tav>
                                      </p:tavLst>
                                    </p:anim>
                                    <p:anim calcmode="lin" valueType="num">
                                      <p:cBhvr additive="base">
                                        <p:cTn id="47" dur="500" fill="hold"/>
                                        <p:tgtEl>
                                          <p:spTgt spid="107651"/>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2500"/>
                            </p:stCondLst>
                            <p:childTnLst>
                              <p:par>
                                <p:cTn id="49" presetID="2" presetClass="entr" presetSubtype="6" fill="hold" grpId="0" nodeType="afterEffect">
                                  <p:stCondLst>
                                    <p:cond delay="0"/>
                                  </p:stCondLst>
                                  <p:childTnLst>
                                    <p:set>
                                      <p:cBhvr>
                                        <p:cTn id="50" dur="1" fill="hold">
                                          <p:stCondLst>
                                            <p:cond delay="0"/>
                                          </p:stCondLst>
                                        </p:cTn>
                                        <p:tgtEl>
                                          <p:spTgt spid="107650"/>
                                        </p:tgtEl>
                                        <p:attrNameLst>
                                          <p:attrName>style.visibility</p:attrName>
                                        </p:attrNameLst>
                                      </p:cBhvr>
                                      <p:to>
                                        <p:strVal val="visible"/>
                                      </p:to>
                                    </p:set>
                                    <p:anim calcmode="lin" valueType="num">
                                      <p:cBhvr additive="base">
                                        <p:cTn id="51" dur="500" fill="hold"/>
                                        <p:tgtEl>
                                          <p:spTgt spid="107650"/>
                                        </p:tgtEl>
                                        <p:attrNameLst>
                                          <p:attrName>ppt_x</p:attrName>
                                        </p:attrNameLst>
                                      </p:cBhvr>
                                      <p:tavLst>
                                        <p:tav tm="0">
                                          <p:val>
                                            <p:strVal val="1+#ppt_w/2"/>
                                          </p:val>
                                        </p:tav>
                                        <p:tav tm="100000">
                                          <p:val>
                                            <p:strVal val="#ppt_x"/>
                                          </p:val>
                                        </p:tav>
                                      </p:tavLst>
                                    </p:anim>
                                    <p:anim calcmode="lin" valueType="num">
                                      <p:cBhvr additive="base">
                                        <p:cTn id="52" dur="500" fill="hold"/>
                                        <p:tgtEl>
                                          <p:spTgt spid="107650"/>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3000"/>
                            </p:stCondLst>
                            <p:childTnLst>
                              <p:par>
                                <p:cTn id="54" presetID="2" presetClass="entr" presetSubtype="6" fill="hold" grpId="0" nodeType="afterEffect">
                                  <p:stCondLst>
                                    <p:cond delay="0"/>
                                  </p:stCondLst>
                                  <p:childTnLst>
                                    <p:set>
                                      <p:cBhvr>
                                        <p:cTn id="55" dur="1" fill="hold">
                                          <p:stCondLst>
                                            <p:cond delay="0"/>
                                          </p:stCondLst>
                                        </p:cTn>
                                        <p:tgtEl>
                                          <p:spTgt spid="107649"/>
                                        </p:tgtEl>
                                        <p:attrNameLst>
                                          <p:attrName>style.visibility</p:attrName>
                                        </p:attrNameLst>
                                      </p:cBhvr>
                                      <p:to>
                                        <p:strVal val="visible"/>
                                      </p:to>
                                    </p:set>
                                    <p:anim calcmode="lin" valueType="num">
                                      <p:cBhvr additive="base">
                                        <p:cTn id="56" dur="500" fill="hold"/>
                                        <p:tgtEl>
                                          <p:spTgt spid="107649"/>
                                        </p:tgtEl>
                                        <p:attrNameLst>
                                          <p:attrName>ppt_x</p:attrName>
                                        </p:attrNameLst>
                                      </p:cBhvr>
                                      <p:tavLst>
                                        <p:tav tm="0">
                                          <p:val>
                                            <p:strVal val="1+#ppt_w/2"/>
                                          </p:val>
                                        </p:tav>
                                        <p:tav tm="100000">
                                          <p:val>
                                            <p:strVal val="#ppt_x"/>
                                          </p:val>
                                        </p:tav>
                                      </p:tavLst>
                                    </p:anim>
                                    <p:anim calcmode="lin" valueType="num">
                                      <p:cBhvr additive="base">
                                        <p:cTn id="57" dur="500" fill="hold"/>
                                        <p:tgtEl>
                                          <p:spTgt spid="107649"/>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07652"/>
                                        </p:tgtEl>
                                        <p:attrNameLst>
                                          <p:attrName>style.visibility</p:attrName>
                                        </p:attrNameLst>
                                      </p:cBhvr>
                                      <p:to>
                                        <p:strVal val="visible"/>
                                      </p:to>
                                    </p:set>
                                    <p:animEffect transition="in" filter="wipe(left)">
                                      <p:cBhvr>
                                        <p:cTn id="62" dur="500"/>
                                        <p:tgtEl>
                                          <p:spTgt spid="10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45" grpId="0" animBg="1"/>
      <p:bldP spid="107646" grpId="0" animBg="1"/>
      <p:bldP spid="107647" grpId="0" animBg="1"/>
      <p:bldP spid="107648" grpId="0" animBg="1"/>
      <p:bldP spid="107649" grpId="0" animBg="1"/>
      <p:bldP spid="107650" grpId="0" animBg="1"/>
      <p:bldP spid="107651" grpId="0" animBg="1"/>
      <p:bldP spid="107652" grpId="0" animBg="1"/>
      <p:bldP spid="107682" grpId="0" animBg="1"/>
      <p:bldP spid="10768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46" name="Group 2"/>
          <p:cNvGraphicFramePr>
            <a:graphicFrameLocks noGrp="1"/>
          </p:cNvGraphicFramePr>
          <p:nvPr/>
        </p:nvGraphicFramePr>
        <p:xfrm>
          <a:off x="1476375" y="1412875"/>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08575" name="Text Box 31"/>
          <p:cNvSpPr txBox="1">
            <a:spLocks noChangeArrowheads="1"/>
          </p:cNvSpPr>
          <p:nvPr/>
        </p:nvSpPr>
        <p:spPr bwMode="auto">
          <a:xfrm>
            <a:off x="1908175" y="791186"/>
            <a:ext cx="5257800"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 baten presioa nola aldatzen da bolumena handiagotzerakoan edo gutxiagotzerakoan?</a:t>
            </a:r>
          </a:p>
        </p:txBody>
      </p:sp>
      <p:sp>
        <p:nvSpPr>
          <p:cNvPr id="108576" name="Text Box 32"/>
          <p:cNvSpPr txBox="1">
            <a:spLocks noChangeArrowheads="1"/>
          </p:cNvSpPr>
          <p:nvPr/>
        </p:nvSpPr>
        <p:spPr bwMode="auto">
          <a:xfrm>
            <a:off x="2051050" y="3284538"/>
            <a:ext cx="5040313" cy="10795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Taulan beha daitekeen bezala bolumena gutxiagotzerakoan presioa handiagotzen da. Era berean, Bolumena handiagotzerakoan presioa gutxiagotzen da.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103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8575"/>
                                        </p:tgtEl>
                                        <p:attrNameLst>
                                          <p:attrName>style.visibility</p:attrName>
                                        </p:attrNameLst>
                                      </p:cBhvr>
                                      <p:to>
                                        <p:strVal val="visible"/>
                                      </p:to>
                                    </p:set>
                                    <p:anim calcmode="lin" valueType="num">
                                      <p:cBhvr>
                                        <p:cTn id="7" dur="500" fill="hold"/>
                                        <p:tgtEl>
                                          <p:spTgt spid="108575"/>
                                        </p:tgtEl>
                                        <p:attrNameLst>
                                          <p:attrName>ppt_w</p:attrName>
                                        </p:attrNameLst>
                                      </p:cBhvr>
                                      <p:tavLst>
                                        <p:tav tm="0">
                                          <p:val>
                                            <p:fltVal val="0"/>
                                          </p:val>
                                        </p:tav>
                                        <p:tav tm="100000">
                                          <p:val>
                                            <p:strVal val="#ppt_w"/>
                                          </p:val>
                                        </p:tav>
                                      </p:tavLst>
                                    </p:anim>
                                    <p:anim calcmode="lin" valueType="num">
                                      <p:cBhvr>
                                        <p:cTn id="8" dur="500" fill="hold"/>
                                        <p:tgtEl>
                                          <p:spTgt spid="10857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08546"/>
                                        </p:tgtEl>
                                        <p:attrNameLst>
                                          <p:attrName>style.visibility</p:attrName>
                                        </p:attrNameLst>
                                      </p:cBhvr>
                                      <p:to>
                                        <p:strVal val="visible"/>
                                      </p:to>
                                    </p:set>
                                    <p:animEffect transition="in" filter="dissolve">
                                      <p:cBhvr>
                                        <p:cTn id="12" dur="500"/>
                                        <p:tgtEl>
                                          <p:spTgt spid="1085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8576"/>
                                        </p:tgtEl>
                                        <p:attrNameLst>
                                          <p:attrName>style.visibility</p:attrName>
                                        </p:attrNameLst>
                                      </p:cBhvr>
                                      <p:to>
                                        <p:strVal val="visible"/>
                                      </p:to>
                                    </p:set>
                                    <p:animEffect transition="in" filter="fade">
                                      <p:cBhvr>
                                        <p:cTn id="17" dur="2000"/>
                                        <p:tgtEl>
                                          <p:spTgt spid="108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5" grpId="0" animBg="1"/>
      <p:bldP spid="10857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0" name="Group 2"/>
          <p:cNvGraphicFramePr>
            <a:graphicFrameLocks noGrp="1"/>
          </p:cNvGraphicFramePr>
          <p:nvPr/>
        </p:nvGraphicFramePr>
        <p:xfrm>
          <a:off x="1476375" y="1412875"/>
          <a:ext cx="6240463" cy="1095376"/>
        </p:xfrm>
        <a:graphic>
          <a:graphicData uri="http://schemas.openxmlformats.org/drawingml/2006/table">
            <a:tbl>
              <a:tblPr/>
              <a:tblGrid>
                <a:gridCol w="1600200"/>
                <a:gridCol w="661988"/>
                <a:gridCol w="663575"/>
                <a:gridCol w="663575"/>
                <a:gridCol w="661987"/>
                <a:gridCol w="663575"/>
                <a:gridCol w="661988"/>
                <a:gridCol w="66357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90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  40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Presioa (mb)</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1111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1250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1430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1666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2000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rPr>
                        <a:t>2500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09599" name="Text Box 31"/>
          <p:cNvSpPr txBox="1">
            <a:spLocks noChangeArrowheads="1"/>
          </p:cNvSpPr>
          <p:nvPr/>
        </p:nvSpPr>
        <p:spPr bwMode="auto">
          <a:xfrm>
            <a:off x="1908175" y="810430"/>
            <a:ext cx="5257800"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Taulako balio bikote bakoitzarentzat </a:t>
            </a:r>
            <a:r>
              <a:rPr lang="eu-ES" sz="1600" i="1"/>
              <a:t>P · V</a:t>
            </a:r>
            <a:r>
              <a:rPr lang="eu-ES" sz="1600"/>
              <a:t>. Biderkadura kalkula ezazu. Zer ondoriozta dezakezu?</a:t>
            </a:r>
          </a:p>
        </p:txBody>
      </p:sp>
      <p:sp>
        <p:nvSpPr>
          <p:cNvPr id="109600" name="Text Box 32"/>
          <p:cNvSpPr txBox="1">
            <a:spLocks noChangeArrowheads="1"/>
          </p:cNvSpPr>
          <p:nvPr/>
        </p:nvSpPr>
        <p:spPr bwMode="auto">
          <a:xfrm>
            <a:off x="4140200" y="4670425"/>
            <a:ext cx="3455988"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Biderkaduraren balioa kasu guztietan ia berdina dela onar daiteke.</a:t>
            </a:r>
          </a:p>
        </p:txBody>
      </p:sp>
      <p:sp>
        <p:nvSpPr>
          <p:cNvPr id="109601" name="Text Box 33"/>
          <p:cNvSpPr txBox="1">
            <a:spLocks noChangeArrowheads="1"/>
          </p:cNvSpPr>
          <p:nvPr/>
        </p:nvSpPr>
        <p:spPr bwMode="auto">
          <a:xfrm>
            <a:off x="2627313" y="2708275"/>
            <a:ext cx="1601787"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02" name="Text Box 34"/>
          <p:cNvSpPr txBox="1">
            <a:spLocks noChangeArrowheads="1"/>
          </p:cNvSpPr>
          <p:nvPr/>
        </p:nvSpPr>
        <p:spPr bwMode="auto">
          <a:xfrm>
            <a:off x="3332163" y="2708275"/>
            <a:ext cx="14890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99 990</a:t>
            </a:r>
          </a:p>
        </p:txBody>
      </p:sp>
      <p:sp>
        <p:nvSpPr>
          <p:cNvPr id="109603" name="Text Box 35"/>
          <p:cNvSpPr txBox="1">
            <a:spLocks noChangeArrowheads="1"/>
          </p:cNvSpPr>
          <p:nvPr/>
        </p:nvSpPr>
        <p:spPr bwMode="auto">
          <a:xfrm>
            <a:off x="3924300" y="2708275"/>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04" name="Text Box 36"/>
          <p:cNvSpPr txBox="1">
            <a:spLocks noChangeArrowheads="1"/>
          </p:cNvSpPr>
          <p:nvPr/>
        </p:nvSpPr>
        <p:spPr bwMode="auto">
          <a:xfrm>
            <a:off x="4572000" y="2708275"/>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100 100</a:t>
            </a:r>
          </a:p>
        </p:txBody>
      </p:sp>
      <p:sp>
        <p:nvSpPr>
          <p:cNvPr id="109605" name="Text Box 37"/>
          <p:cNvSpPr txBox="1">
            <a:spLocks noChangeArrowheads="1"/>
          </p:cNvSpPr>
          <p:nvPr/>
        </p:nvSpPr>
        <p:spPr bwMode="auto">
          <a:xfrm>
            <a:off x="5348288" y="2708275"/>
            <a:ext cx="148907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99 960</a:t>
            </a:r>
          </a:p>
        </p:txBody>
      </p:sp>
      <p:sp>
        <p:nvSpPr>
          <p:cNvPr id="109606" name="Text Box 38"/>
          <p:cNvSpPr txBox="1">
            <a:spLocks noChangeArrowheads="1"/>
          </p:cNvSpPr>
          <p:nvPr/>
        </p:nvSpPr>
        <p:spPr bwMode="auto">
          <a:xfrm>
            <a:off x="6588125" y="2708275"/>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07" name="Text Box 39"/>
          <p:cNvSpPr txBox="1">
            <a:spLocks noChangeArrowheads="1"/>
          </p:cNvSpPr>
          <p:nvPr/>
        </p:nvSpPr>
        <p:spPr bwMode="auto">
          <a:xfrm>
            <a:off x="5940425" y="2708275"/>
            <a:ext cx="1601788"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08" name="Text Box 40"/>
          <p:cNvSpPr txBox="1">
            <a:spLocks noChangeArrowheads="1"/>
          </p:cNvSpPr>
          <p:nvPr/>
        </p:nvSpPr>
        <p:spPr bwMode="auto">
          <a:xfrm>
            <a:off x="1493838" y="3321050"/>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09" name="Text Box 41"/>
          <p:cNvSpPr txBox="1">
            <a:spLocks noChangeArrowheads="1"/>
          </p:cNvSpPr>
          <p:nvPr/>
        </p:nvSpPr>
        <p:spPr bwMode="auto">
          <a:xfrm>
            <a:off x="1493838" y="3806825"/>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99 990 </a:t>
            </a:r>
          </a:p>
        </p:txBody>
      </p:sp>
      <p:sp>
        <p:nvSpPr>
          <p:cNvPr id="109610" name="Text Box 42"/>
          <p:cNvSpPr txBox="1">
            <a:spLocks noChangeArrowheads="1"/>
          </p:cNvSpPr>
          <p:nvPr/>
        </p:nvSpPr>
        <p:spPr bwMode="auto">
          <a:xfrm>
            <a:off x="1493838" y="4292600"/>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11" name="Text Box 43"/>
          <p:cNvSpPr txBox="1">
            <a:spLocks noChangeArrowheads="1"/>
          </p:cNvSpPr>
          <p:nvPr/>
        </p:nvSpPr>
        <p:spPr bwMode="auto">
          <a:xfrm>
            <a:off x="1493838" y="4779963"/>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100 100</a:t>
            </a:r>
          </a:p>
        </p:txBody>
      </p:sp>
      <p:sp>
        <p:nvSpPr>
          <p:cNvPr id="109612" name="Text Box 44"/>
          <p:cNvSpPr txBox="1">
            <a:spLocks noChangeArrowheads="1"/>
          </p:cNvSpPr>
          <p:nvPr/>
        </p:nvSpPr>
        <p:spPr bwMode="auto">
          <a:xfrm>
            <a:off x="1493838" y="5265738"/>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99 960</a:t>
            </a:r>
          </a:p>
        </p:txBody>
      </p:sp>
      <p:sp>
        <p:nvSpPr>
          <p:cNvPr id="109613" name="Text Box 45"/>
          <p:cNvSpPr txBox="1">
            <a:spLocks noChangeArrowheads="1"/>
          </p:cNvSpPr>
          <p:nvPr/>
        </p:nvSpPr>
        <p:spPr bwMode="auto">
          <a:xfrm>
            <a:off x="1493838" y="5751513"/>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sp>
        <p:nvSpPr>
          <p:cNvPr id="109614" name="Text Box 46"/>
          <p:cNvSpPr txBox="1">
            <a:spLocks noChangeArrowheads="1"/>
          </p:cNvSpPr>
          <p:nvPr/>
        </p:nvSpPr>
        <p:spPr bwMode="auto">
          <a:xfrm>
            <a:off x="1493838" y="6237288"/>
            <a:ext cx="1673225" cy="346075"/>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P · V</a:t>
            </a:r>
            <a:r>
              <a:rPr lang="eu-ES" sz="1600"/>
              <a:t> = 100 000</a:t>
            </a:r>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6272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9599"/>
                                        </p:tgtEl>
                                        <p:attrNameLst>
                                          <p:attrName>style.visibility</p:attrName>
                                        </p:attrNameLst>
                                      </p:cBhvr>
                                      <p:to>
                                        <p:strVal val="visible"/>
                                      </p:to>
                                    </p:set>
                                    <p:anim calcmode="lin" valueType="num">
                                      <p:cBhvr>
                                        <p:cTn id="7" dur="500" fill="hold"/>
                                        <p:tgtEl>
                                          <p:spTgt spid="109599"/>
                                        </p:tgtEl>
                                        <p:attrNameLst>
                                          <p:attrName>ppt_w</p:attrName>
                                        </p:attrNameLst>
                                      </p:cBhvr>
                                      <p:tavLst>
                                        <p:tav tm="0">
                                          <p:val>
                                            <p:fltVal val="0"/>
                                          </p:val>
                                        </p:tav>
                                        <p:tav tm="100000">
                                          <p:val>
                                            <p:strVal val="#ppt_w"/>
                                          </p:val>
                                        </p:tav>
                                      </p:tavLst>
                                    </p:anim>
                                    <p:anim calcmode="lin" valueType="num">
                                      <p:cBhvr>
                                        <p:cTn id="8" dur="500" fill="hold"/>
                                        <p:tgtEl>
                                          <p:spTgt spid="10959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9601"/>
                                        </p:tgtEl>
                                        <p:attrNameLst>
                                          <p:attrName>style.visibility</p:attrName>
                                        </p:attrNameLst>
                                      </p:cBhvr>
                                      <p:to>
                                        <p:strVal val="visible"/>
                                      </p:to>
                                    </p:set>
                                    <p:animEffect transition="in" filter="dissolve">
                                      <p:cBhvr>
                                        <p:cTn id="13" dur="500"/>
                                        <p:tgtEl>
                                          <p:spTgt spid="10960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xit" presetSubtype="0" fill="hold" grpId="1" nodeType="clickEffect">
                                  <p:stCondLst>
                                    <p:cond delay="0"/>
                                  </p:stCondLst>
                                  <p:childTnLst>
                                    <p:animEffect transition="out" filter="dissolve">
                                      <p:cBhvr>
                                        <p:cTn id="17" dur="500"/>
                                        <p:tgtEl>
                                          <p:spTgt spid="109601"/>
                                        </p:tgtEl>
                                      </p:cBhvr>
                                    </p:animEffect>
                                    <p:set>
                                      <p:cBhvr>
                                        <p:cTn id="18" dur="1" fill="hold">
                                          <p:stCondLst>
                                            <p:cond delay="499"/>
                                          </p:stCondLst>
                                        </p:cTn>
                                        <p:tgtEl>
                                          <p:spTgt spid="109601"/>
                                        </p:tgtEl>
                                        <p:attrNameLst>
                                          <p:attrName>style.visibility</p:attrName>
                                        </p:attrNameLst>
                                      </p:cBhvr>
                                      <p:to>
                                        <p:strVal val="hidden"/>
                                      </p:to>
                                    </p:set>
                                  </p:childTnLst>
                                </p:cTn>
                              </p:par>
                            </p:childTnLst>
                          </p:cTn>
                        </p:par>
                        <p:par>
                          <p:cTn id="19" fill="hold" nodeType="afterGroup">
                            <p:stCondLst>
                              <p:cond delay="500"/>
                            </p:stCondLst>
                            <p:childTnLst>
                              <p:par>
                                <p:cTn id="20" presetID="9" presetClass="entr" presetSubtype="0" fill="hold" grpId="0" nodeType="afterEffect">
                                  <p:stCondLst>
                                    <p:cond delay="0"/>
                                  </p:stCondLst>
                                  <p:childTnLst>
                                    <p:set>
                                      <p:cBhvr>
                                        <p:cTn id="21" dur="1" fill="hold">
                                          <p:stCondLst>
                                            <p:cond delay="0"/>
                                          </p:stCondLst>
                                        </p:cTn>
                                        <p:tgtEl>
                                          <p:spTgt spid="109608"/>
                                        </p:tgtEl>
                                        <p:attrNameLst>
                                          <p:attrName>style.visibility</p:attrName>
                                        </p:attrNameLst>
                                      </p:cBhvr>
                                      <p:to>
                                        <p:strVal val="visible"/>
                                      </p:to>
                                    </p:set>
                                    <p:animEffect transition="in" filter="dissolve">
                                      <p:cBhvr>
                                        <p:cTn id="22" dur="500"/>
                                        <p:tgtEl>
                                          <p:spTgt spid="109608"/>
                                        </p:tgtEl>
                                      </p:cBhvr>
                                    </p:animEffect>
                                  </p:childTnLst>
                                </p:cTn>
                              </p:par>
                            </p:childTnLst>
                          </p:cTn>
                        </p:par>
                        <p:par>
                          <p:cTn id="23" fill="hold" nodeType="afterGroup">
                            <p:stCondLst>
                              <p:cond delay="1000"/>
                            </p:stCondLst>
                            <p:childTnLst>
                              <p:par>
                                <p:cTn id="24" presetID="9" presetClass="entr" presetSubtype="0" fill="hold" grpId="0" nodeType="afterEffect">
                                  <p:stCondLst>
                                    <p:cond delay="0"/>
                                  </p:stCondLst>
                                  <p:childTnLst>
                                    <p:set>
                                      <p:cBhvr>
                                        <p:cTn id="25" dur="1" fill="hold">
                                          <p:stCondLst>
                                            <p:cond delay="0"/>
                                          </p:stCondLst>
                                        </p:cTn>
                                        <p:tgtEl>
                                          <p:spTgt spid="109602"/>
                                        </p:tgtEl>
                                        <p:attrNameLst>
                                          <p:attrName>style.visibility</p:attrName>
                                        </p:attrNameLst>
                                      </p:cBhvr>
                                      <p:to>
                                        <p:strVal val="visible"/>
                                      </p:to>
                                    </p:set>
                                    <p:animEffect transition="in" filter="dissolve">
                                      <p:cBhvr>
                                        <p:cTn id="26" dur="500"/>
                                        <p:tgtEl>
                                          <p:spTgt spid="1096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xit" presetSubtype="0" fill="hold" grpId="1" nodeType="clickEffect">
                                  <p:stCondLst>
                                    <p:cond delay="0"/>
                                  </p:stCondLst>
                                  <p:childTnLst>
                                    <p:animEffect transition="out" filter="dissolve">
                                      <p:cBhvr>
                                        <p:cTn id="30" dur="500"/>
                                        <p:tgtEl>
                                          <p:spTgt spid="109602"/>
                                        </p:tgtEl>
                                      </p:cBhvr>
                                    </p:animEffect>
                                    <p:set>
                                      <p:cBhvr>
                                        <p:cTn id="31" dur="1" fill="hold">
                                          <p:stCondLst>
                                            <p:cond delay="499"/>
                                          </p:stCondLst>
                                        </p:cTn>
                                        <p:tgtEl>
                                          <p:spTgt spid="109602"/>
                                        </p:tgtEl>
                                        <p:attrNameLst>
                                          <p:attrName>style.visibility</p:attrName>
                                        </p:attrNameLst>
                                      </p:cBhvr>
                                      <p:to>
                                        <p:strVal val="hidden"/>
                                      </p:to>
                                    </p:se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09609"/>
                                        </p:tgtEl>
                                        <p:attrNameLst>
                                          <p:attrName>style.visibility</p:attrName>
                                        </p:attrNameLst>
                                      </p:cBhvr>
                                      <p:to>
                                        <p:strVal val="visible"/>
                                      </p:to>
                                    </p:set>
                                    <p:animEffect transition="in" filter="dissolve">
                                      <p:cBhvr>
                                        <p:cTn id="35" dur="500"/>
                                        <p:tgtEl>
                                          <p:spTgt spid="109609"/>
                                        </p:tgtEl>
                                      </p:cBhvr>
                                    </p:animEffec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109603"/>
                                        </p:tgtEl>
                                        <p:attrNameLst>
                                          <p:attrName>style.visibility</p:attrName>
                                        </p:attrNameLst>
                                      </p:cBhvr>
                                      <p:to>
                                        <p:strVal val="visible"/>
                                      </p:to>
                                    </p:set>
                                    <p:animEffect transition="in" filter="dissolve">
                                      <p:cBhvr>
                                        <p:cTn id="39" dur="500"/>
                                        <p:tgtEl>
                                          <p:spTgt spid="10960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xit" presetSubtype="0" fill="hold" grpId="1" nodeType="clickEffect">
                                  <p:stCondLst>
                                    <p:cond delay="0"/>
                                  </p:stCondLst>
                                  <p:childTnLst>
                                    <p:animEffect transition="out" filter="dissolve">
                                      <p:cBhvr>
                                        <p:cTn id="43" dur="500"/>
                                        <p:tgtEl>
                                          <p:spTgt spid="109603"/>
                                        </p:tgtEl>
                                      </p:cBhvr>
                                    </p:animEffect>
                                    <p:set>
                                      <p:cBhvr>
                                        <p:cTn id="44" dur="1" fill="hold">
                                          <p:stCondLst>
                                            <p:cond delay="499"/>
                                          </p:stCondLst>
                                        </p:cTn>
                                        <p:tgtEl>
                                          <p:spTgt spid="109603"/>
                                        </p:tgtEl>
                                        <p:attrNameLst>
                                          <p:attrName>style.visibility</p:attrName>
                                        </p:attrNameLst>
                                      </p:cBhvr>
                                      <p:to>
                                        <p:strVal val="hidden"/>
                                      </p:to>
                                    </p:se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09610"/>
                                        </p:tgtEl>
                                        <p:attrNameLst>
                                          <p:attrName>style.visibility</p:attrName>
                                        </p:attrNameLst>
                                      </p:cBhvr>
                                      <p:to>
                                        <p:strVal val="visible"/>
                                      </p:to>
                                    </p:set>
                                    <p:animEffect transition="in" filter="dissolve">
                                      <p:cBhvr>
                                        <p:cTn id="48" dur="500"/>
                                        <p:tgtEl>
                                          <p:spTgt spid="109610"/>
                                        </p:tgtEl>
                                      </p:cBhvr>
                                    </p:animEffect>
                                  </p:childTnLst>
                                </p:cTn>
                              </p:par>
                            </p:childTnLst>
                          </p:cTn>
                        </p:par>
                        <p:par>
                          <p:cTn id="49" fill="hold" nodeType="afterGroup">
                            <p:stCondLst>
                              <p:cond delay="1000"/>
                            </p:stCondLst>
                            <p:childTnLst>
                              <p:par>
                                <p:cTn id="50" presetID="9" presetClass="entr" presetSubtype="0" fill="hold" grpId="0" nodeType="afterEffect">
                                  <p:stCondLst>
                                    <p:cond delay="0"/>
                                  </p:stCondLst>
                                  <p:childTnLst>
                                    <p:set>
                                      <p:cBhvr>
                                        <p:cTn id="51" dur="1" fill="hold">
                                          <p:stCondLst>
                                            <p:cond delay="0"/>
                                          </p:stCondLst>
                                        </p:cTn>
                                        <p:tgtEl>
                                          <p:spTgt spid="109604"/>
                                        </p:tgtEl>
                                        <p:attrNameLst>
                                          <p:attrName>style.visibility</p:attrName>
                                        </p:attrNameLst>
                                      </p:cBhvr>
                                      <p:to>
                                        <p:strVal val="visible"/>
                                      </p:to>
                                    </p:set>
                                    <p:animEffect transition="in" filter="dissolve">
                                      <p:cBhvr>
                                        <p:cTn id="52" dur="500"/>
                                        <p:tgtEl>
                                          <p:spTgt spid="10960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xit" presetSubtype="0" fill="hold" grpId="1" nodeType="clickEffect">
                                  <p:stCondLst>
                                    <p:cond delay="0"/>
                                  </p:stCondLst>
                                  <p:childTnLst>
                                    <p:animEffect transition="out" filter="dissolve">
                                      <p:cBhvr>
                                        <p:cTn id="56" dur="500"/>
                                        <p:tgtEl>
                                          <p:spTgt spid="109604"/>
                                        </p:tgtEl>
                                      </p:cBhvr>
                                    </p:animEffect>
                                    <p:set>
                                      <p:cBhvr>
                                        <p:cTn id="57" dur="1" fill="hold">
                                          <p:stCondLst>
                                            <p:cond delay="499"/>
                                          </p:stCondLst>
                                        </p:cTn>
                                        <p:tgtEl>
                                          <p:spTgt spid="109604"/>
                                        </p:tgtEl>
                                        <p:attrNameLst>
                                          <p:attrName>style.visibility</p:attrName>
                                        </p:attrNameLst>
                                      </p:cBhvr>
                                      <p:to>
                                        <p:strVal val="hidden"/>
                                      </p:to>
                                    </p:set>
                                  </p:childTnLst>
                                </p:cTn>
                              </p:par>
                            </p:childTnLst>
                          </p:cTn>
                        </p:par>
                        <p:par>
                          <p:cTn id="58" fill="hold" nodeType="afterGroup">
                            <p:stCondLst>
                              <p:cond delay="500"/>
                            </p:stCondLst>
                            <p:childTnLst>
                              <p:par>
                                <p:cTn id="59" presetID="9" presetClass="entr" presetSubtype="0" fill="hold" grpId="0" nodeType="afterEffect">
                                  <p:stCondLst>
                                    <p:cond delay="0"/>
                                  </p:stCondLst>
                                  <p:childTnLst>
                                    <p:set>
                                      <p:cBhvr>
                                        <p:cTn id="60" dur="1" fill="hold">
                                          <p:stCondLst>
                                            <p:cond delay="0"/>
                                          </p:stCondLst>
                                        </p:cTn>
                                        <p:tgtEl>
                                          <p:spTgt spid="109611"/>
                                        </p:tgtEl>
                                        <p:attrNameLst>
                                          <p:attrName>style.visibility</p:attrName>
                                        </p:attrNameLst>
                                      </p:cBhvr>
                                      <p:to>
                                        <p:strVal val="visible"/>
                                      </p:to>
                                    </p:set>
                                    <p:animEffect transition="in" filter="dissolve">
                                      <p:cBhvr>
                                        <p:cTn id="61" dur="500"/>
                                        <p:tgtEl>
                                          <p:spTgt spid="109611"/>
                                        </p:tgtEl>
                                      </p:cBhvr>
                                    </p:animEffect>
                                  </p:childTnLst>
                                </p:cTn>
                              </p:par>
                            </p:childTnLst>
                          </p:cTn>
                        </p:par>
                        <p:par>
                          <p:cTn id="62" fill="hold" nodeType="afterGroup">
                            <p:stCondLst>
                              <p:cond delay="1000"/>
                            </p:stCondLst>
                            <p:childTnLst>
                              <p:par>
                                <p:cTn id="63" presetID="9" presetClass="entr" presetSubtype="0" fill="hold" grpId="0" nodeType="afterEffect">
                                  <p:stCondLst>
                                    <p:cond delay="0"/>
                                  </p:stCondLst>
                                  <p:childTnLst>
                                    <p:set>
                                      <p:cBhvr>
                                        <p:cTn id="64" dur="1" fill="hold">
                                          <p:stCondLst>
                                            <p:cond delay="0"/>
                                          </p:stCondLst>
                                        </p:cTn>
                                        <p:tgtEl>
                                          <p:spTgt spid="109605"/>
                                        </p:tgtEl>
                                        <p:attrNameLst>
                                          <p:attrName>style.visibility</p:attrName>
                                        </p:attrNameLst>
                                      </p:cBhvr>
                                      <p:to>
                                        <p:strVal val="visible"/>
                                      </p:to>
                                    </p:set>
                                    <p:animEffect transition="in" filter="dissolve">
                                      <p:cBhvr>
                                        <p:cTn id="65" dur="500"/>
                                        <p:tgtEl>
                                          <p:spTgt spid="10960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xit" presetSubtype="0" fill="hold" grpId="1" nodeType="clickEffect">
                                  <p:stCondLst>
                                    <p:cond delay="0"/>
                                  </p:stCondLst>
                                  <p:childTnLst>
                                    <p:animEffect transition="out" filter="dissolve">
                                      <p:cBhvr>
                                        <p:cTn id="69" dur="500"/>
                                        <p:tgtEl>
                                          <p:spTgt spid="109605"/>
                                        </p:tgtEl>
                                      </p:cBhvr>
                                    </p:animEffect>
                                    <p:set>
                                      <p:cBhvr>
                                        <p:cTn id="70" dur="1" fill="hold">
                                          <p:stCondLst>
                                            <p:cond delay="499"/>
                                          </p:stCondLst>
                                        </p:cTn>
                                        <p:tgtEl>
                                          <p:spTgt spid="109605"/>
                                        </p:tgtEl>
                                        <p:attrNameLst>
                                          <p:attrName>style.visibility</p:attrName>
                                        </p:attrNameLst>
                                      </p:cBhvr>
                                      <p:to>
                                        <p:strVal val="hidden"/>
                                      </p:to>
                                    </p:set>
                                  </p:childTnLst>
                                </p:cTn>
                              </p:par>
                            </p:childTnLst>
                          </p:cTn>
                        </p:par>
                        <p:par>
                          <p:cTn id="71" fill="hold" nodeType="afterGroup">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109612"/>
                                        </p:tgtEl>
                                        <p:attrNameLst>
                                          <p:attrName>style.visibility</p:attrName>
                                        </p:attrNameLst>
                                      </p:cBhvr>
                                      <p:to>
                                        <p:strVal val="visible"/>
                                      </p:to>
                                    </p:set>
                                    <p:animEffect transition="in" filter="dissolve">
                                      <p:cBhvr>
                                        <p:cTn id="74" dur="500"/>
                                        <p:tgtEl>
                                          <p:spTgt spid="109612"/>
                                        </p:tgtEl>
                                      </p:cBhvr>
                                    </p:animEffect>
                                  </p:childTnLst>
                                </p:cTn>
                              </p:par>
                            </p:childTnLst>
                          </p:cTn>
                        </p:par>
                        <p:par>
                          <p:cTn id="75" fill="hold" nodeType="afterGroup">
                            <p:stCondLst>
                              <p:cond delay="1000"/>
                            </p:stCondLst>
                            <p:childTnLst>
                              <p:par>
                                <p:cTn id="76" presetID="9" presetClass="entr" presetSubtype="0" fill="hold" grpId="0" nodeType="afterEffect">
                                  <p:stCondLst>
                                    <p:cond delay="0"/>
                                  </p:stCondLst>
                                  <p:childTnLst>
                                    <p:set>
                                      <p:cBhvr>
                                        <p:cTn id="77" dur="1" fill="hold">
                                          <p:stCondLst>
                                            <p:cond delay="0"/>
                                          </p:stCondLst>
                                        </p:cTn>
                                        <p:tgtEl>
                                          <p:spTgt spid="109607"/>
                                        </p:tgtEl>
                                        <p:attrNameLst>
                                          <p:attrName>style.visibility</p:attrName>
                                        </p:attrNameLst>
                                      </p:cBhvr>
                                      <p:to>
                                        <p:strVal val="visible"/>
                                      </p:to>
                                    </p:set>
                                    <p:animEffect transition="in" filter="dissolve">
                                      <p:cBhvr>
                                        <p:cTn id="78" dur="500"/>
                                        <p:tgtEl>
                                          <p:spTgt spid="10960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xit" presetSubtype="0" fill="hold" grpId="1" nodeType="clickEffect">
                                  <p:stCondLst>
                                    <p:cond delay="0"/>
                                  </p:stCondLst>
                                  <p:childTnLst>
                                    <p:animEffect transition="out" filter="dissolve">
                                      <p:cBhvr>
                                        <p:cTn id="82" dur="500"/>
                                        <p:tgtEl>
                                          <p:spTgt spid="109607"/>
                                        </p:tgtEl>
                                      </p:cBhvr>
                                    </p:animEffect>
                                    <p:set>
                                      <p:cBhvr>
                                        <p:cTn id="83" dur="1" fill="hold">
                                          <p:stCondLst>
                                            <p:cond delay="499"/>
                                          </p:stCondLst>
                                        </p:cTn>
                                        <p:tgtEl>
                                          <p:spTgt spid="109607"/>
                                        </p:tgtEl>
                                        <p:attrNameLst>
                                          <p:attrName>style.visibility</p:attrName>
                                        </p:attrNameLst>
                                      </p:cBhvr>
                                      <p:to>
                                        <p:strVal val="hidden"/>
                                      </p:to>
                                    </p:set>
                                  </p:childTnLst>
                                </p:cTn>
                              </p:par>
                            </p:childTnLst>
                          </p:cTn>
                        </p:par>
                        <p:par>
                          <p:cTn id="84" fill="hold" nodeType="afterGroup">
                            <p:stCondLst>
                              <p:cond delay="500"/>
                            </p:stCondLst>
                            <p:childTnLst>
                              <p:par>
                                <p:cTn id="85" presetID="9" presetClass="entr" presetSubtype="0" fill="hold" grpId="0" nodeType="afterEffect">
                                  <p:stCondLst>
                                    <p:cond delay="0"/>
                                  </p:stCondLst>
                                  <p:childTnLst>
                                    <p:set>
                                      <p:cBhvr>
                                        <p:cTn id="86" dur="1" fill="hold">
                                          <p:stCondLst>
                                            <p:cond delay="0"/>
                                          </p:stCondLst>
                                        </p:cTn>
                                        <p:tgtEl>
                                          <p:spTgt spid="109613"/>
                                        </p:tgtEl>
                                        <p:attrNameLst>
                                          <p:attrName>style.visibility</p:attrName>
                                        </p:attrNameLst>
                                      </p:cBhvr>
                                      <p:to>
                                        <p:strVal val="visible"/>
                                      </p:to>
                                    </p:set>
                                    <p:animEffect transition="in" filter="dissolve">
                                      <p:cBhvr>
                                        <p:cTn id="87" dur="500"/>
                                        <p:tgtEl>
                                          <p:spTgt spid="109613"/>
                                        </p:tgtEl>
                                      </p:cBhvr>
                                    </p:animEffect>
                                  </p:childTnLst>
                                </p:cTn>
                              </p:par>
                            </p:childTnLst>
                          </p:cTn>
                        </p:par>
                        <p:par>
                          <p:cTn id="88" fill="hold" nodeType="afterGroup">
                            <p:stCondLst>
                              <p:cond delay="1000"/>
                            </p:stCondLst>
                            <p:childTnLst>
                              <p:par>
                                <p:cTn id="89" presetID="9" presetClass="entr" presetSubtype="0" fill="hold" grpId="0" nodeType="afterEffect">
                                  <p:stCondLst>
                                    <p:cond delay="0"/>
                                  </p:stCondLst>
                                  <p:childTnLst>
                                    <p:set>
                                      <p:cBhvr>
                                        <p:cTn id="90" dur="1" fill="hold">
                                          <p:stCondLst>
                                            <p:cond delay="0"/>
                                          </p:stCondLst>
                                        </p:cTn>
                                        <p:tgtEl>
                                          <p:spTgt spid="109606"/>
                                        </p:tgtEl>
                                        <p:attrNameLst>
                                          <p:attrName>style.visibility</p:attrName>
                                        </p:attrNameLst>
                                      </p:cBhvr>
                                      <p:to>
                                        <p:strVal val="visible"/>
                                      </p:to>
                                    </p:set>
                                    <p:animEffect transition="in" filter="dissolve">
                                      <p:cBhvr>
                                        <p:cTn id="91" dur="500"/>
                                        <p:tgtEl>
                                          <p:spTgt spid="109606"/>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xit" presetSubtype="0" fill="hold" grpId="1" nodeType="clickEffect">
                                  <p:stCondLst>
                                    <p:cond delay="0"/>
                                  </p:stCondLst>
                                  <p:childTnLst>
                                    <p:animEffect transition="out" filter="dissolve">
                                      <p:cBhvr>
                                        <p:cTn id="95" dur="500"/>
                                        <p:tgtEl>
                                          <p:spTgt spid="109606"/>
                                        </p:tgtEl>
                                      </p:cBhvr>
                                    </p:animEffect>
                                    <p:set>
                                      <p:cBhvr>
                                        <p:cTn id="96" dur="1" fill="hold">
                                          <p:stCondLst>
                                            <p:cond delay="499"/>
                                          </p:stCondLst>
                                        </p:cTn>
                                        <p:tgtEl>
                                          <p:spTgt spid="109606"/>
                                        </p:tgtEl>
                                        <p:attrNameLst>
                                          <p:attrName>style.visibility</p:attrName>
                                        </p:attrNameLst>
                                      </p:cBhvr>
                                      <p:to>
                                        <p:strVal val="hidden"/>
                                      </p:to>
                                    </p:set>
                                  </p:childTnLst>
                                </p:cTn>
                              </p:par>
                            </p:childTnLst>
                          </p:cTn>
                        </p:par>
                        <p:par>
                          <p:cTn id="97" fill="hold" nodeType="afterGroup">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109614"/>
                                        </p:tgtEl>
                                        <p:attrNameLst>
                                          <p:attrName>style.visibility</p:attrName>
                                        </p:attrNameLst>
                                      </p:cBhvr>
                                      <p:to>
                                        <p:strVal val="visible"/>
                                      </p:to>
                                    </p:set>
                                    <p:animEffect transition="in" filter="dissolve">
                                      <p:cBhvr>
                                        <p:cTn id="100" dur="500"/>
                                        <p:tgtEl>
                                          <p:spTgt spid="109614"/>
                                        </p:tgtEl>
                                      </p:cBhvr>
                                    </p:animEffect>
                                  </p:childTnLst>
                                </p:cTn>
                              </p:par>
                            </p:childTnLst>
                          </p:cTn>
                        </p:par>
                        <p:par>
                          <p:cTn id="101" fill="hold" nodeType="afterGroup">
                            <p:stCondLst>
                              <p:cond delay="1000"/>
                            </p:stCondLst>
                            <p:childTnLst>
                              <p:par>
                                <p:cTn id="102" presetID="22" presetClass="entr" presetSubtype="1" fill="hold" grpId="0" nodeType="afterEffect">
                                  <p:stCondLst>
                                    <p:cond delay="0"/>
                                  </p:stCondLst>
                                  <p:childTnLst>
                                    <p:set>
                                      <p:cBhvr>
                                        <p:cTn id="103" dur="1" fill="hold">
                                          <p:stCondLst>
                                            <p:cond delay="0"/>
                                          </p:stCondLst>
                                        </p:cTn>
                                        <p:tgtEl>
                                          <p:spTgt spid="109600"/>
                                        </p:tgtEl>
                                        <p:attrNameLst>
                                          <p:attrName>style.visibility</p:attrName>
                                        </p:attrNameLst>
                                      </p:cBhvr>
                                      <p:to>
                                        <p:strVal val="visible"/>
                                      </p:to>
                                    </p:set>
                                    <p:animEffect transition="in" filter="wipe(up)">
                                      <p:cBhvr>
                                        <p:cTn id="104" dur="500"/>
                                        <p:tgtEl>
                                          <p:spTgt spid="109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99" grpId="0" animBg="1"/>
      <p:bldP spid="109600" grpId="0" animBg="1"/>
      <p:bldP spid="109601" grpId="0" animBg="1"/>
      <p:bldP spid="109601" grpId="1" animBg="1"/>
      <p:bldP spid="109602" grpId="0" animBg="1"/>
      <p:bldP spid="109602" grpId="1" animBg="1"/>
      <p:bldP spid="109603" grpId="0" animBg="1"/>
      <p:bldP spid="109603" grpId="1" animBg="1"/>
      <p:bldP spid="109604" grpId="0" animBg="1"/>
      <p:bldP spid="109604" grpId="1" animBg="1"/>
      <p:bldP spid="109605" grpId="0" animBg="1"/>
      <p:bldP spid="109605" grpId="1" animBg="1"/>
      <p:bldP spid="109606" grpId="0" animBg="1"/>
      <p:bldP spid="109606" grpId="1" animBg="1"/>
      <p:bldP spid="109607" grpId="0" animBg="1"/>
      <p:bldP spid="109607" grpId="1" animBg="1"/>
      <p:bldP spid="109608" grpId="0" animBg="1"/>
      <p:bldP spid="109609" grpId="0" animBg="1"/>
      <p:bldP spid="109610" grpId="0" animBg="1"/>
      <p:bldP spid="109611" grpId="0" animBg="1"/>
      <p:bldP spid="109612" grpId="0" animBg="1"/>
      <p:bldP spid="109613" grpId="0" animBg="1"/>
      <p:bldP spid="1096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1908175" y="1045394"/>
            <a:ext cx="5257800" cy="34607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gutxiagotzea zergatik da gero eta zailagoa?</a:t>
            </a:r>
          </a:p>
        </p:txBody>
      </p:sp>
      <p:sp>
        <p:nvSpPr>
          <p:cNvPr id="110595" name="Text Box 3"/>
          <p:cNvSpPr txBox="1">
            <a:spLocks noChangeArrowheads="1"/>
          </p:cNvSpPr>
          <p:nvPr/>
        </p:nvSpPr>
        <p:spPr bwMode="auto">
          <a:xfrm>
            <a:off x="2051050" y="2349500"/>
            <a:ext cx="5040313" cy="156845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gutxiagotzerakoan barnean dagoen gasaren presioa gero eta handiagoa da. Ondorioz gasak ontziaren ormei “bultza” egiten die, horien artean, xiringaren enboloa. Ondorioz, kanpotik gero eta gehiago bultzatu behar da presioa handiagotzeko eta ondorioz bolumena gutxiagotzeko.</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04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p:cTn id="7" dur="500" fill="hold"/>
                                        <p:tgtEl>
                                          <p:spTgt spid="110594"/>
                                        </p:tgtEl>
                                        <p:attrNameLst>
                                          <p:attrName>ppt_w</p:attrName>
                                        </p:attrNameLst>
                                      </p:cBhvr>
                                      <p:tavLst>
                                        <p:tav tm="0">
                                          <p:val>
                                            <p:fltVal val="0"/>
                                          </p:val>
                                        </p:tav>
                                        <p:tav tm="100000">
                                          <p:val>
                                            <p:strVal val="#ppt_w"/>
                                          </p:val>
                                        </p:tav>
                                      </p:tavLst>
                                    </p:anim>
                                    <p:anim calcmode="lin" valueType="num">
                                      <p:cBhvr>
                                        <p:cTn id="8" dur="500" fill="hold"/>
                                        <p:tgtEl>
                                          <p:spTgt spid="1105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0595"/>
                                        </p:tgtEl>
                                        <p:attrNameLst>
                                          <p:attrName>style.visibility</p:attrName>
                                        </p:attrNameLst>
                                      </p:cBhvr>
                                      <p:to>
                                        <p:strVal val="visible"/>
                                      </p:to>
                                    </p:set>
                                    <p:animEffect transition="in" filter="fade">
                                      <p:cBhvr>
                                        <p:cTn id="13" dur="2000"/>
                                        <p:tgtEl>
                                          <p:spTgt spid="110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nimBg="1"/>
      <p:bldP spid="11059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74625" y="1125538"/>
            <a:ext cx="8880475" cy="2024062"/>
          </a:xfrm>
          <a:prstGeom prst="rect">
            <a:avLst/>
          </a:prstGeom>
          <a:solidFill>
            <a:srgbClr val="FFFFCC"/>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u-ES" sz="1800" b="1">
              <a:solidFill>
                <a:srgbClr val="3333CC"/>
              </a:solidFill>
            </a:endParaRPr>
          </a:p>
          <a:p>
            <a:pPr algn="ctr" eaLnBrk="1" hangingPunct="1"/>
            <a:r>
              <a:rPr lang="eu-ES" sz="1800" b="1">
                <a:solidFill>
                  <a:srgbClr val="3333CC"/>
                </a:solidFill>
              </a:rPr>
              <a:t>Boyleren legea</a:t>
            </a:r>
            <a:r>
              <a:rPr lang="eu-ES" sz="1800"/>
              <a:t>: tenperatura aldatzen ez bada, gasen partikula kopuru berdinarentzat</a:t>
            </a:r>
          </a:p>
          <a:p>
            <a:pPr algn="ctr" eaLnBrk="1" hangingPunct="1"/>
            <a:r>
              <a:rPr lang="eu-ES" sz="1800"/>
              <a:t>presioa eta bolumenaren biderkadura konstante da.</a:t>
            </a:r>
          </a:p>
          <a:p>
            <a:pPr algn="ctr" eaLnBrk="1" hangingPunct="1"/>
            <a:r>
              <a:rPr lang="eu-ES" sz="1800"/>
              <a:t>Presioa handitzerakoan, bolumena gutxiagotzen da eta alderantziz.</a:t>
            </a:r>
          </a:p>
          <a:p>
            <a:pPr algn="ctr" eaLnBrk="1" hangingPunct="1"/>
            <a:endParaRPr lang="eu-ES" sz="1800" i="1"/>
          </a:p>
          <a:p>
            <a:pPr algn="ctr" eaLnBrk="1" hangingPunct="1"/>
            <a:r>
              <a:rPr lang="eu-ES" sz="1800" i="1"/>
              <a:t>P</a:t>
            </a:r>
            <a:r>
              <a:rPr lang="eu-ES" sz="1800"/>
              <a:t>1 · </a:t>
            </a:r>
            <a:r>
              <a:rPr lang="eu-ES" sz="1800" i="1"/>
              <a:t>V</a:t>
            </a:r>
            <a:r>
              <a:rPr lang="eu-ES" sz="1800"/>
              <a:t>1 = </a:t>
            </a:r>
            <a:r>
              <a:rPr lang="eu-ES" sz="1800" i="1"/>
              <a:t>P</a:t>
            </a:r>
            <a:r>
              <a:rPr lang="eu-ES" sz="1800"/>
              <a:t>2 · </a:t>
            </a:r>
            <a:r>
              <a:rPr lang="eu-ES" sz="1800" i="1"/>
              <a:t>V</a:t>
            </a:r>
            <a:r>
              <a:rPr lang="eu-ES" sz="1800"/>
              <a:t>2 = Konstante</a:t>
            </a:r>
          </a:p>
          <a:p>
            <a:pPr algn="ctr" eaLnBrk="1" hangingPunct="1"/>
            <a:endParaRPr lang="eu-ES" sz="180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8502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1000"/>
                                        <p:tgtEl>
                                          <p:spTgt spid="115714"/>
                                        </p:tgtEl>
                                      </p:cBhvr>
                                    </p:animEffect>
                                    <p:anim calcmode="lin" valueType="num">
                                      <p:cBhvr>
                                        <p:cTn id="8" dur="1000" fill="hold"/>
                                        <p:tgtEl>
                                          <p:spTgt spid="115714"/>
                                        </p:tgtEl>
                                        <p:attrNameLst>
                                          <p:attrName>ppt_x</p:attrName>
                                        </p:attrNameLst>
                                      </p:cBhvr>
                                      <p:tavLst>
                                        <p:tav tm="0">
                                          <p:val>
                                            <p:strVal val="#ppt_x"/>
                                          </p:val>
                                        </p:tav>
                                        <p:tav tm="100000">
                                          <p:val>
                                            <p:strVal val="#ppt_x"/>
                                          </p:val>
                                        </p:tav>
                                      </p:tavLst>
                                    </p:anim>
                                    <p:anim calcmode="lin" valueType="num">
                                      <p:cBhvr>
                                        <p:cTn id="9" dur="1000" fill="hold"/>
                                        <p:tgtEl>
                                          <p:spTgt spid="1157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1344613" y="1313996"/>
            <a:ext cx="5799137" cy="61912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700" b="1">
                <a:solidFill>
                  <a:srgbClr val="3333CC"/>
                </a:solidFill>
              </a:rPr>
              <a:t>Presioa konstante denean gas baten bolumenaren eta tenperaturaren arteko erlazioa.</a:t>
            </a:r>
          </a:p>
        </p:txBody>
      </p:sp>
      <p:sp>
        <p:nvSpPr>
          <p:cNvPr id="116739" name="Text Box 3"/>
          <p:cNvSpPr txBox="1">
            <a:spLocks noChangeArrowheads="1"/>
          </p:cNvSpPr>
          <p:nvPr/>
        </p:nvSpPr>
        <p:spPr bwMode="auto">
          <a:xfrm>
            <a:off x="485756" y="3537198"/>
            <a:ext cx="7989887" cy="65087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800"/>
              <a:t>J. A. Charlesek aztertu zuen eta ondoren, 1805. urtean Gay-Lussacek proposatutakoa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1344613" y="2501691"/>
            <a:ext cx="6120662" cy="369332"/>
          </a:xfrm>
          <a:prstGeom prst="rect">
            <a:avLst/>
          </a:prstGeom>
          <a:noFill/>
        </p:spPr>
        <p:txBody>
          <a:bodyPr wrap="square" rtlCol="0">
            <a:spAutoFit/>
          </a:bodyPr>
          <a:lstStyle/>
          <a:p>
            <a:r>
              <a:rPr lang="es-ES" dirty="0" err="1" smtClean="0"/>
              <a:t>Idatzi</a:t>
            </a:r>
            <a:r>
              <a:rPr lang="es-ES" dirty="0" smtClean="0"/>
              <a:t> </a:t>
            </a:r>
            <a:r>
              <a:rPr lang="es-ES" dirty="0" err="1" smtClean="0"/>
              <a:t>zure</a:t>
            </a:r>
            <a:r>
              <a:rPr lang="es-ES" dirty="0" smtClean="0"/>
              <a:t> </a:t>
            </a:r>
            <a:r>
              <a:rPr lang="es-ES" dirty="0" err="1" smtClean="0"/>
              <a:t>hitzak</a:t>
            </a:r>
            <a:r>
              <a:rPr lang="es-ES" dirty="0" smtClean="0"/>
              <a:t> </a:t>
            </a:r>
            <a:r>
              <a:rPr lang="es-ES" dirty="0" err="1" smtClean="0"/>
              <a:t>erabiliz</a:t>
            </a:r>
            <a:r>
              <a:rPr lang="es-ES" dirty="0" smtClean="0"/>
              <a:t> eta </a:t>
            </a:r>
            <a:r>
              <a:rPr lang="es-ES" dirty="0" err="1" smtClean="0"/>
              <a:t>ondorioak</a:t>
            </a:r>
            <a:r>
              <a:rPr lang="es-ES" dirty="0" smtClean="0"/>
              <a:t> </a:t>
            </a:r>
            <a:r>
              <a:rPr lang="es-ES" dirty="0" err="1" smtClean="0"/>
              <a:t>aipa</a:t>
            </a:r>
            <a:r>
              <a:rPr lang="es-ES" dirty="0" smtClean="0"/>
              <a:t> </a:t>
            </a:r>
            <a:r>
              <a:rPr lang="es-ES" dirty="0" err="1" smtClean="0"/>
              <a:t>itzazu</a:t>
            </a:r>
            <a:endParaRPr lang="es-ES" dirty="0"/>
          </a:p>
        </p:txBody>
      </p:sp>
    </p:spTree>
    <p:extLst>
      <p:ext uri="{BB962C8B-B14F-4D97-AF65-F5344CB8AC3E}">
        <p14:creationId xmlns:p14="http://schemas.microsoft.com/office/powerpoint/2010/main" val="264621433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500" fill="hold"/>
                                        <p:tgtEl>
                                          <p:spTgt spid="116738"/>
                                        </p:tgtEl>
                                        <p:attrNameLst>
                                          <p:attrName>ppt_w</p:attrName>
                                        </p:attrNameLst>
                                      </p:cBhvr>
                                      <p:tavLst>
                                        <p:tav tm="0">
                                          <p:val>
                                            <p:fltVal val="0"/>
                                          </p:val>
                                        </p:tav>
                                        <p:tav tm="100000">
                                          <p:val>
                                            <p:strVal val="#ppt_w"/>
                                          </p:val>
                                        </p:tav>
                                      </p:tavLst>
                                    </p:anim>
                                    <p:anim calcmode="lin" valueType="num">
                                      <p:cBhvr>
                                        <p:cTn id="8" dur="500" fill="hold"/>
                                        <p:tgtEl>
                                          <p:spTgt spid="116738"/>
                                        </p:tgtEl>
                                        <p:attrNameLst>
                                          <p:attrName>ppt_h</p:attrName>
                                        </p:attrNameLst>
                                      </p:cBhvr>
                                      <p:tavLst>
                                        <p:tav tm="0">
                                          <p:val>
                                            <p:fltVal val="0"/>
                                          </p:val>
                                        </p:tav>
                                        <p:tav tm="100000">
                                          <p:val>
                                            <p:strVal val="#ppt_h"/>
                                          </p:val>
                                        </p:tav>
                                      </p:tavLst>
                                    </p:anim>
                                    <p:anim calcmode="lin" valueType="num">
                                      <p:cBhvr>
                                        <p:cTn id="9" dur="500" fill="hold"/>
                                        <p:tgtEl>
                                          <p:spTgt spid="116738"/>
                                        </p:tgtEl>
                                        <p:attrNameLst>
                                          <p:attrName>ppt_x</p:attrName>
                                        </p:attrNameLst>
                                      </p:cBhvr>
                                      <p:tavLst>
                                        <p:tav tm="0">
                                          <p:val>
                                            <p:fltVal val="0.5"/>
                                          </p:val>
                                        </p:tav>
                                        <p:tav tm="100000">
                                          <p:val>
                                            <p:strVal val="#ppt_x"/>
                                          </p:val>
                                        </p:tav>
                                      </p:tavLst>
                                    </p:anim>
                                    <p:anim calcmode="lin" valueType="num">
                                      <p:cBhvr>
                                        <p:cTn id="10" dur="500" fill="hold"/>
                                        <p:tgtEl>
                                          <p:spTgt spid="116738"/>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16739"/>
                                        </p:tgtEl>
                                        <p:attrNameLst>
                                          <p:attrName>style.visibility</p:attrName>
                                        </p:attrNameLst>
                                      </p:cBhvr>
                                      <p:to>
                                        <p:strVal val="visible"/>
                                      </p:to>
                                    </p:set>
                                    <p:animEffect transition="in" filter="dissolve">
                                      <p:cBhvr>
                                        <p:cTn id="14" dur="5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p:bldP spid="1167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0D32AC54-78FE-B54B-B942-66748AF124BF}" type="slidenum">
              <a:rPr lang="es-ES" smtClean="0"/>
              <a:pPr>
                <a:defRPr/>
              </a:pPr>
              <a:t>3</a:t>
            </a:fld>
            <a:endParaRPr lang="es-ES"/>
          </a:p>
        </p:txBody>
      </p:sp>
      <p:sp>
        <p:nvSpPr>
          <p:cNvPr id="164866" name="Rectángulo 2"/>
          <p:cNvSpPr>
            <a:spLocks noChangeArrowheads="1"/>
          </p:cNvSpPr>
          <p:nvPr/>
        </p:nvSpPr>
        <p:spPr bwMode="auto">
          <a:xfrm>
            <a:off x="539750" y="1720850"/>
            <a:ext cx="76327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u-ES" sz="2400" b="1">
                <a:hlinkClick r:id="rId2"/>
              </a:rPr>
              <a:t>Aurrerago</a:t>
            </a:r>
            <a:r>
              <a:rPr lang="eu-ES" sz="2400" b="1"/>
              <a:t>, Daltonek </a:t>
            </a:r>
            <a:r>
              <a:rPr lang="eu-ES" sz="2400" b="1">
                <a:hlinkClick r:id="rId3"/>
              </a:rPr>
              <a:t>bere Teoria Atomikoa</a:t>
            </a:r>
            <a:r>
              <a:rPr lang="eu-ES" sz="2400" b="1"/>
              <a:t> planteatu zuen. Aldaketa batzuekin gaur egun Materiaren Teoria Atomikoa bezala ezagutzen duguna hain zuzen eta aldaketa kimikoak esplikatzen dituena. baina teoria hau ez zen nahikoa agregazio egoera desberdinen propietateak eta materiaren propietate ezaugarriak esplikatzeko, eta osagarri gisa Teoria Zinetiko Molekularra proposatu zen.</a:t>
            </a:r>
            <a:r>
              <a:rPr lang="eu-ES" sz="2400"/>
              <a:t> </a:t>
            </a:r>
            <a:endParaRPr lang="es-ES" sz="2400"/>
          </a:p>
        </p:txBody>
      </p:sp>
      <p:pic>
        <p:nvPicPr>
          <p:cNvPr id="4" name="Imagen 9" descr="Creative Commons License">
            <a:hlinkClick r:id="rId4" tooltip="&quot;Creative Commons License&quo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9"/>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608884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7" name="Text Box 7"/>
          <p:cNvSpPr txBox="1">
            <a:spLocks noChangeArrowheads="1"/>
          </p:cNvSpPr>
          <p:nvPr/>
        </p:nvSpPr>
        <p:spPr bwMode="auto">
          <a:xfrm>
            <a:off x="717550" y="2258120"/>
            <a:ext cx="2490263" cy="3539430"/>
          </a:xfrm>
          <a:prstGeom prst="rect">
            <a:avLst/>
          </a:prstGeom>
          <a:solidFill>
            <a:srgbClr val="FFFF99"/>
          </a:solidFill>
          <a:ln w="9525">
            <a:solidFill>
              <a:schemeClr val="tx1"/>
            </a:solidFill>
            <a:miter lim="800000"/>
            <a:headEnd/>
            <a:tailEnd/>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 baten kantitatea ontzi malgu batean gordetzen badugu (bolumena alda daiteke) </a:t>
            </a:r>
          </a:p>
          <a:p>
            <a:pPr algn="ctr" eaLnBrk="1" hangingPunct="1"/>
            <a:r>
              <a:rPr lang="eu-ES" sz="1600"/>
              <a:t>Eta gasaren presioa konstante mantentzen badugu, tenperatura handitzerakoan </a:t>
            </a:r>
          </a:p>
          <a:p>
            <a:pPr algn="ctr" eaLnBrk="1" hangingPunct="1"/>
            <a:r>
              <a:rPr lang="eu-ES" sz="1600"/>
              <a:t>bolumena aldatzen dela konproba daiteke, </a:t>
            </a:r>
          </a:p>
          <a:p>
            <a:pPr algn="ctr" eaLnBrk="1" hangingPunct="1"/>
            <a:r>
              <a:rPr lang="eu-ES" sz="1600"/>
              <a:t>aldiz tenperatura gutxiagotzerakoan bolumena gutxiagotzen da.</a:t>
            </a:r>
          </a:p>
        </p:txBody>
      </p:sp>
      <p:pic>
        <p:nvPicPr>
          <p:cNvPr id="2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4290609" y="3406148"/>
            <a:ext cx="3328589" cy="646331"/>
          </a:xfrm>
          <a:prstGeom prst="rect">
            <a:avLst/>
          </a:prstGeom>
          <a:noFill/>
        </p:spPr>
        <p:txBody>
          <a:bodyPr wrap="square" rtlCol="0">
            <a:spAutoFit/>
          </a:bodyPr>
          <a:lstStyle/>
          <a:p>
            <a:r>
              <a:rPr lang="es-ES" dirty="0" err="1" smtClean="0"/>
              <a:t>Markurio</a:t>
            </a:r>
            <a:r>
              <a:rPr lang="es-ES" dirty="0" smtClean="0"/>
              <a:t> tanta </a:t>
            </a:r>
            <a:r>
              <a:rPr lang="es-ES" dirty="0" err="1" smtClean="0"/>
              <a:t>manometroa</a:t>
            </a:r>
            <a:r>
              <a:rPr lang="es-ES" dirty="0" smtClean="0"/>
              <a:t> </a:t>
            </a:r>
            <a:r>
              <a:rPr lang="es-ES" dirty="0" err="1" smtClean="0"/>
              <a:t>duen</a:t>
            </a:r>
            <a:r>
              <a:rPr lang="es-ES" dirty="0" smtClean="0"/>
              <a:t> </a:t>
            </a:r>
            <a:r>
              <a:rPr lang="es-ES" dirty="0" err="1" smtClean="0"/>
              <a:t>erlenmeyerrean</a:t>
            </a:r>
            <a:r>
              <a:rPr lang="es-ES" dirty="0" smtClean="0"/>
              <a:t> </a:t>
            </a:r>
            <a:r>
              <a:rPr lang="es-ES" dirty="0" err="1" smtClean="0"/>
              <a:t>berotu</a:t>
            </a:r>
            <a:endParaRPr lang="es-ES" dirty="0"/>
          </a:p>
        </p:txBody>
      </p:sp>
    </p:spTree>
    <p:extLst>
      <p:ext uri="{BB962C8B-B14F-4D97-AF65-F5344CB8AC3E}">
        <p14:creationId xmlns:p14="http://schemas.microsoft.com/office/powerpoint/2010/main" val="3385175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7767"/>
                                        </p:tgtEl>
                                        <p:attrNameLst>
                                          <p:attrName>style.visibility</p:attrName>
                                        </p:attrNameLst>
                                      </p:cBhvr>
                                      <p:to>
                                        <p:strVal val="visible"/>
                                      </p:to>
                                    </p:set>
                                    <p:animEffect transition="in" filter="dissolve">
                                      <p:cBhvr>
                                        <p:cTn id="7" dur="500"/>
                                        <p:tgtEl>
                                          <p:spTgt spid="117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786" name="Group 2"/>
          <p:cNvGraphicFramePr>
            <a:graphicFrameLocks noGrp="1"/>
          </p:cNvGraphicFramePr>
          <p:nvPr/>
        </p:nvGraphicFramePr>
        <p:xfrm>
          <a:off x="887413" y="1511300"/>
          <a:ext cx="7367587" cy="1006476"/>
        </p:xfrm>
        <a:graphic>
          <a:graphicData uri="http://schemas.openxmlformats.org/drawingml/2006/table">
            <a:tbl>
              <a:tblPr/>
              <a:tblGrid>
                <a:gridCol w="1881187"/>
                <a:gridCol w="609600"/>
                <a:gridCol w="609600"/>
                <a:gridCol w="609600"/>
                <a:gridCol w="609600"/>
                <a:gridCol w="609600"/>
                <a:gridCol w="609600"/>
                <a:gridCol w="609600"/>
                <a:gridCol w="609600"/>
                <a:gridCol w="609600"/>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Bolumena (mL)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51,7</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53,4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55,1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56,8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58,5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60,2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61,9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63,7</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Tenperatura (ºC)</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20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30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40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80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90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18821" name="Text Box 37"/>
          <p:cNvSpPr txBox="1">
            <a:spLocks noChangeArrowheads="1"/>
          </p:cNvSpPr>
          <p:nvPr/>
        </p:nvSpPr>
        <p:spPr bwMode="auto">
          <a:xfrm>
            <a:off x="1922463" y="758237"/>
            <a:ext cx="5318125" cy="590550"/>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Charles y Gay-Lussacek egindako antzeko esperientzian</a:t>
            </a:r>
          </a:p>
          <a:p>
            <a:pPr algn="ctr" eaLnBrk="1" hangingPunct="1"/>
            <a:r>
              <a:rPr lang="eu-ES" sz="1600"/>
              <a:t>Datu hauek lortu ziren:</a:t>
            </a:r>
          </a:p>
        </p:txBody>
      </p:sp>
      <p:sp>
        <p:nvSpPr>
          <p:cNvPr id="118822" name="Text Box 38"/>
          <p:cNvSpPr txBox="1">
            <a:spLocks noChangeArrowheads="1"/>
          </p:cNvSpPr>
          <p:nvPr/>
        </p:nvSpPr>
        <p:spPr bwMode="auto">
          <a:xfrm>
            <a:off x="2138363" y="3063875"/>
            <a:ext cx="4910137"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Menpeko aldagaia eta aldagai askeak zeintzuk dira?</a:t>
            </a:r>
          </a:p>
        </p:txBody>
      </p:sp>
      <p:sp>
        <p:nvSpPr>
          <p:cNvPr id="118823" name="Text Box 39"/>
          <p:cNvSpPr txBox="1">
            <a:spLocks noChangeArrowheads="1"/>
          </p:cNvSpPr>
          <p:nvPr/>
        </p:nvSpPr>
        <p:spPr bwMode="auto">
          <a:xfrm>
            <a:off x="957263" y="4213225"/>
            <a:ext cx="7227887" cy="8636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700" b="1">
                <a:solidFill>
                  <a:srgbClr val="3333CC"/>
                </a:solidFill>
              </a:rPr>
              <a:t>Aldagai askea</a:t>
            </a:r>
            <a:r>
              <a:rPr lang="eu-ES" sz="1600"/>
              <a:t> libreki zuzenean alda dezakeguna da, kasu honetan </a:t>
            </a:r>
            <a:r>
              <a:rPr lang="eu-ES" sz="1700" b="1">
                <a:solidFill>
                  <a:srgbClr val="3333CC"/>
                </a:solidFill>
              </a:rPr>
              <a:t>tenperatura</a:t>
            </a:r>
            <a:r>
              <a:rPr lang="eu-ES" sz="1600"/>
              <a:t>. </a:t>
            </a:r>
            <a:r>
              <a:rPr lang="eu-ES" sz="1700" b="1">
                <a:solidFill>
                  <a:srgbClr val="CC3300"/>
                </a:solidFill>
              </a:rPr>
              <a:t>Menpeko aldagaiaren aldaketak</a:t>
            </a:r>
            <a:r>
              <a:rPr lang="eu-ES" sz="1600"/>
              <a:t>, kasu honetan </a:t>
            </a:r>
            <a:r>
              <a:rPr lang="eu-ES" sz="1700" b="1">
                <a:solidFill>
                  <a:srgbClr val="CC3300"/>
                </a:solidFill>
              </a:rPr>
              <a:t>bolumena</a:t>
            </a:r>
            <a:r>
              <a:rPr lang="eu-ES" sz="1600"/>
              <a:t>, aldagai askearen aldaketak sortzen ditu.</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298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8821"/>
                                        </p:tgtEl>
                                        <p:attrNameLst>
                                          <p:attrName>style.visibility</p:attrName>
                                        </p:attrNameLst>
                                      </p:cBhvr>
                                      <p:to>
                                        <p:strVal val="visible"/>
                                      </p:to>
                                    </p:set>
                                    <p:anim calcmode="lin" valueType="num">
                                      <p:cBhvr>
                                        <p:cTn id="7" dur="500" fill="hold"/>
                                        <p:tgtEl>
                                          <p:spTgt spid="118821"/>
                                        </p:tgtEl>
                                        <p:attrNameLst>
                                          <p:attrName>ppt_w</p:attrName>
                                        </p:attrNameLst>
                                      </p:cBhvr>
                                      <p:tavLst>
                                        <p:tav tm="0">
                                          <p:val>
                                            <p:fltVal val="0"/>
                                          </p:val>
                                        </p:tav>
                                        <p:tav tm="100000">
                                          <p:val>
                                            <p:strVal val="#ppt_w"/>
                                          </p:val>
                                        </p:tav>
                                      </p:tavLst>
                                    </p:anim>
                                    <p:anim calcmode="lin" valueType="num">
                                      <p:cBhvr>
                                        <p:cTn id="8" dur="500" fill="hold"/>
                                        <p:tgtEl>
                                          <p:spTgt spid="11882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18786"/>
                                        </p:tgtEl>
                                        <p:attrNameLst>
                                          <p:attrName>style.visibility</p:attrName>
                                        </p:attrNameLst>
                                      </p:cBhvr>
                                      <p:to>
                                        <p:strVal val="visible"/>
                                      </p:to>
                                    </p:set>
                                    <p:animEffect transition="in" filter="dissolve">
                                      <p:cBhvr>
                                        <p:cTn id="13" dur="500"/>
                                        <p:tgtEl>
                                          <p:spTgt spid="11878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8822"/>
                                        </p:tgtEl>
                                        <p:attrNameLst>
                                          <p:attrName>style.visibility</p:attrName>
                                        </p:attrNameLst>
                                      </p:cBhvr>
                                      <p:to>
                                        <p:strVal val="visible"/>
                                      </p:to>
                                    </p:set>
                                    <p:anim calcmode="lin" valueType="num">
                                      <p:cBhvr>
                                        <p:cTn id="18" dur="500" fill="hold"/>
                                        <p:tgtEl>
                                          <p:spTgt spid="118822"/>
                                        </p:tgtEl>
                                        <p:attrNameLst>
                                          <p:attrName>ppt_w</p:attrName>
                                        </p:attrNameLst>
                                      </p:cBhvr>
                                      <p:tavLst>
                                        <p:tav tm="0">
                                          <p:val>
                                            <p:fltVal val="0"/>
                                          </p:val>
                                        </p:tav>
                                        <p:tav tm="100000">
                                          <p:val>
                                            <p:strVal val="#ppt_w"/>
                                          </p:val>
                                        </p:tav>
                                      </p:tavLst>
                                    </p:anim>
                                    <p:anim calcmode="lin" valueType="num">
                                      <p:cBhvr>
                                        <p:cTn id="19" dur="500" fill="hold"/>
                                        <p:tgtEl>
                                          <p:spTgt spid="118822"/>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8823"/>
                                        </p:tgtEl>
                                        <p:attrNameLst>
                                          <p:attrName>style.visibility</p:attrName>
                                        </p:attrNameLst>
                                      </p:cBhvr>
                                      <p:to>
                                        <p:strVal val="visible"/>
                                      </p:to>
                                    </p:set>
                                    <p:animEffect transition="in" filter="dissolve">
                                      <p:cBhvr>
                                        <p:cTn id="24" dur="500"/>
                                        <p:tgtEl>
                                          <p:spTgt spid="118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21" grpId="0" animBg="1"/>
      <p:bldP spid="118822" grpId="0" animBg="1"/>
      <p:bldP spid="1188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3 Marcador de número de diapositiva"/>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fld id="{CEB54D46-9685-5C4F-A43B-0378BA295FCB}" type="slidenum">
              <a:rPr lang="es-ES" sz="1400" smtClean="0"/>
              <a:pPr eaLnBrk="1" hangingPunct="1">
                <a:defRPr/>
              </a:pPr>
              <a:t>32</a:t>
            </a:fld>
            <a:endParaRPr lang="es-ES" sz="1400" smtClean="0"/>
          </a:p>
        </p:txBody>
      </p:sp>
      <p:sp>
        <p:nvSpPr>
          <p:cNvPr id="119810" name="Text Box 2"/>
          <p:cNvSpPr txBox="1">
            <a:spLocks noChangeArrowheads="1"/>
          </p:cNvSpPr>
          <p:nvPr/>
        </p:nvSpPr>
        <p:spPr bwMode="auto">
          <a:xfrm>
            <a:off x="4799013" y="404813"/>
            <a:ext cx="4186237" cy="83502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Adierazpen grafikoan koka itzazu datuak menpeko aldagaia ordenatuetan irudikatuz eta aldagai askea abzisetan irudikatuz. </a:t>
            </a:r>
          </a:p>
        </p:txBody>
      </p:sp>
      <p:grpSp>
        <p:nvGrpSpPr>
          <p:cNvPr id="2" name="Group 3"/>
          <p:cNvGrpSpPr>
            <a:grpSpLocks/>
          </p:cNvGrpSpPr>
          <p:nvPr/>
        </p:nvGrpSpPr>
        <p:grpSpPr bwMode="auto">
          <a:xfrm>
            <a:off x="165100" y="155575"/>
            <a:ext cx="4505325" cy="6553200"/>
            <a:chOff x="207" y="80"/>
            <a:chExt cx="2838" cy="4128"/>
          </a:xfrm>
        </p:grpSpPr>
        <p:sp>
          <p:nvSpPr>
            <p:cNvPr id="45143" name="Rectangle 4"/>
            <p:cNvSpPr>
              <a:spLocks noChangeArrowheads="1"/>
            </p:cNvSpPr>
            <p:nvPr/>
          </p:nvSpPr>
          <p:spPr bwMode="auto">
            <a:xfrm rot="5400000">
              <a:off x="-438" y="725"/>
              <a:ext cx="4128" cy="2838"/>
            </a:xfrm>
            <a:prstGeom prst="rect">
              <a:avLst/>
            </a:prstGeom>
            <a:solidFill>
              <a:srgbClr val="FFFFFF"/>
            </a:solidFill>
            <a:ln w="9525">
              <a:solidFill>
                <a:schemeClr val="tx1"/>
              </a:solidFill>
              <a:miter lim="800000"/>
              <a:headEnd/>
              <a:tailEnd/>
            </a:ln>
          </p:spPr>
          <p:txBody>
            <a:bodyPr wrap="none" anchor="ctr"/>
            <a:lstStyle/>
            <a:p>
              <a:endParaRPr lang="es-ES"/>
            </a:p>
          </p:txBody>
        </p:sp>
        <p:grpSp>
          <p:nvGrpSpPr>
            <p:cNvPr id="45144" name="Group 5"/>
            <p:cNvGrpSpPr>
              <a:grpSpLocks/>
            </p:cNvGrpSpPr>
            <p:nvPr/>
          </p:nvGrpSpPr>
          <p:grpSpPr bwMode="auto">
            <a:xfrm rot="5400000">
              <a:off x="-296" y="911"/>
              <a:ext cx="3987" cy="2512"/>
              <a:chOff x="909" y="838"/>
              <a:chExt cx="3987" cy="2512"/>
            </a:xfrm>
          </p:grpSpPr>
          <p:sp>
            <p:nvSpPr>
              <p:cNvPr id="45145" name="AutoShape 6"/>
              <p:cNvSpPr>
                <a:spLocks noChangeAspect="1" noChangeArrowheads="1" noTextEdit="1"/>
              </p:cNvSpPr>
              <p:nvPr/>
            </p:nvSpPr>
            <p:spPr bwMode="auto">
              <a:xfrm>
                <a:off x="909" y="838"/>
                <a:ext cx="3987" cy="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
            <p:nvSpPr>
              <p:cNvPr id="45146" name="Line 7"/>
              <p:cNvSpPr>
                <a:spLocks noChangeShapeType="1"/>
              </p:cNvSpPr>
              <p:nvPr/>
            </p:nvSpPr>
            <p:spPr bwMode="auto">
              <a:xfrm flipV="1">
                <a:off x="95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47" name="Line 8"/>
              <p:cNvSpPr>
                <a:spLocks noChangeShapeType="1"/>
              </p:cNvSpPr>
              <p:nvPr/>
            </p:nvSpPr>
            <p:spPr bwMode="auto">
              <a:xfrm flipV="1">
                <a:off x="1002"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48" name="Line 9"/>
              <p:cNvSpPr>
                <a:spLocks noChangeShapeType="1"/>
              </p:cNvSpPr>
              <p:nvPr/>
            </p:nvSpPr>
            <p:spPr bwMode="auto">
              <a:xfrm flipV="1">
                <a:off x="104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49" name="Line 10"/>
              <p:cNvSpPr>
                <a:spLocks noChangeShapeType="1"/>
              </p:cNvSpPr>
              <p:nvPr/>
            </p:nvSpPr>
            <p:spPr bwMode="auto">
              <a:xfrm flipV="1">
                <a:off x="109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0" name="Line 11"/>
              <p:cNvSpPr>
                <a:spLocks noChangeShapeType="1"/>
              </p:cNvSpPr>
              <p:nvPr/>
            </p:nvSpPr>
            <p:spPr bwMode="auto">
              <a:xfrm flipV="1">
                <a:off x="117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1" name="Line 12"/>
              <p:cNvSpPr>
                <a:spLocks noChangeShapeType="1"/>
              </p:cNvSpPr>
              <p:nvPr/>
            </p:nvSpPr>
            <p:spPr bwMode="auto">
              <a:xfrm flipV="1">
                <a:off x="122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2" name="Line 13"/>
              <p:cNvSpPr>
                <a:spLocks noChangeShapeType="1"/>
              </p:cNvSpPr>
              <p:nvPr/>
            </p:nvSpPr>
            <p:spPr bwMode="auto">
              <a:xfrm flipV="1">
                <a:off x="126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3" name="Line 14"/>
              <p:cNvSpPr>
                <a:spLocks noChangeShapeType="1"/>
              </p:cNvSpPr>
              <p:nvPr/>
            </p:nvSpPr>
            <p:spPr bwMode="auto">
              <a:xfrm flipV="1">
                <a:off x="130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4" name="Line 15"/>
              <p:cNvSpPr>
                <a:spLocks noChangeShapeType="1"/>
              </p:cNvSpPr>
              <p:nvPr/>
            </p:nvSpPr>
            <p:spPr bwMode="auto">
              <a:xfrm flipV="1">
                <a:off x="1402"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5" name="Line 16"/>
              <p:cNvSpPr>
                <a:spLocks noChangeShapeType="1"/>
              </p:cNvSpPr>
              <p:nvPr/>
            </p:nvSpPr>
            <p:spPr bwMode="auto">
              <a:xfrm flipV="1">
                <a:off x="144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6" name="Line 17"/>
              <p:cNvSpPr>
                <a:spLocks noChangeShapeType="1"/>
              </p:cNvSpPr>
              <p:nvPr/>
            </p:nvSpPr>
            <p:spPr bwMode="auto">
              <a:xfrm flipV="1">
                <a:off x="149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7" name="Line 18"/>
              <p:cNvSpPr>
                <a:spLocks noChangeShapeType="1"/>
              </p:cNvSpPr>
              <p:nvPr/>
            </p:nvSpPr>
            <p:spPr bwMode="auto">
              <a:xfrm flipV="1">
                <a:off x="153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8" name="Line 19"/>
              <p:cNvSpPr>
                <a:spLocks noChangeShapeType="1"/>
              </p:cNvSpPr>
              <p:nvPr/>
            </p:nvSpPr>
            <p:spPr bwMode="auto">
              <a:xfrm flipV="1">
                <a:off x="162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59" name="Line 20"/>
              <p:cNvSpPr>
                <a:spLocks noChangeShapeType="1"/>
              </p:cNvSpPr>
              <p:nvPr/>
            </p:nvSpPr>
            <p:spPr bwMode="auto">
              <a:xfrm flipV="1">
                <a:off x="166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0" name="Line 21"/>
              <p:cNvSpPr>
                <a:spLocks noChangeShapeType="1"/>
              </p:cNvSpPr>
              <p:nvPr/>
            </p:nvSpPr>
            <p:spPr bwMode="auto">
              <a:xfrm flipV="1">
                <a:off x="170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1" name="Line 22"/>
              <p:cNvSpPr>
                <a:spLocks noChangeShapeType="1"/>
              </p:cNvSpPr>
              <p:nvPr/>
            </p:nvSpPr>
            <p:spPr bwMode="auto">
              <a:xfrm flipV="1">
                <a:off x="175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2" name="Line 23"/>
              <p:cNvSpPr>
                <a:spLocks noChangeShapeType="1"/>
              </p:cNvSpPr>
              <p:nvPr/>
            </p:nvSpPr>
            <p:spPr bwMode="auto">
              <a:xfrm flipV="1">
                <a:off x="184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3" name="Line 24"/>
              <p:cNvSpPr>
                <a:spLocks noChangeShapeType="1"/>
              </p:cNvSpPr>
              <p:nvPr/>
            </p:nvSpPr>
            <p:spPr bwMode="auto">
              <a:xfrm flipV="1">
                <a:off x="189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4" name="Line 25"/>
              <p:cNvSpPr>
                <a:spLocks noChangeShapeType="1"/>
              </p:cNvSpPr>
              <p:nvPr/>
            </p:nvSpPr>
            <p:spPr bwMode="auto">
              <a:xfrm flipV="1">
                <a:off x="193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5" name="Line 26"/>
              <p:cNvSpPr>
                <a:spLocks noChangeShapeType="1"/>
              </p:cNvSpPr>
              <p:nvPr/>
            </p:nvSpPr>
            <p:spPr bwMode="auto">
              <a:xfrm flipV="1">
                <a:off x="197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6" name="Line 27"/>
              <p:cNvSpPr>
                <a:spLocks noChangeShapeType="1"/>
              </p:cNvSpPr>
              <p:nvPr/>
            </p:nvSpPr>
            <p:spPr bwMode="auto">
              <a:xfrm flipV="1">
                <a:off x="206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7" name="Line 28"/>
              <p:cNvSpPr>
                <a:spLocks noChangeShapeType="1"/>
              </p:cNvSpPr>
              <p:nvPr/>
            </p:nvSpPr>
            <p:spPr bwMode="auto">
              <a:xfrm flipV="1">
                <a:off x="210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8" name="Line 29"/>
              <p:cNvSpPr>
                <a:spLocks noChangeShapeType="1"/>
              </p:cNvSpPr>
              <p:nvPr/>
            </p:nvSpPr>
            <p:spPr bwMode="auto">
              <a:xfrm flipV="1">
                <a:off x="215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69" name="Line 30"/>
              <p:cNvSpPr>
                <a:spLocks noChangeShapeType="1"/>
              </p:cNvSpPr>
              <p:nvPr/>
            </p:nvSpPr>
            <p:spPr bwMode="auto">
              <a:xfrm flipV="1">
                <a:off x="219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0" name="Line 31"/>
              <p:cNvSpPr>
                <a:spLocks noChangeShapeType="1"/>
              </p:cNvSpPr>
              <p:nvPr/>
            </p:nvSpPr>
            <p:spPr bwMode="auto">
              <a:xfrm flipV="1">
                <a:off x="228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1" name="Line 32"/>
              <p:cNvSpPr>
                <a:spLocks noChangeShapeType="1"/>
              </p:cNvSpPr>
              <p:nvPr/>
            </p:nvSpPr>
            <p:spPr bwMode="auto">
              <a:xfrm flipV="1">
                <a:off x="233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2" name="Line 33"/>
              <p:cNvSpPr>
                <a:spLocks noChangeShapeType="1"/>
              </p:cNvSpPr>
              <p:nvPr/>
            </p:nvSpPr>
            <p:spPr bwMode="auto">
              <a:xfrm flipV="1">
                <a:off x="237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3" name="Line 34"/>
              <p:cNvSpPr>
                <a:spLocks noChangeShapeType="1"/>
              </p:cNvSpPr>
              <p:nvPr/>
            </p:nvSpPr>
            <p:spPr bwMode="auto">
              <a:xfrm flipV="1">
                <a:off x="242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4" name="Line 35"/>
              <p:cNvSpPr>
                <a:spLocks noChangeShapeType="1"/>
              </p:cNvSpPr>
              <p:nvPr/>
            </p:nvSpPr>
            <p:spPr bwMode="auto">
              <a:xfrm flipV="1">
                <a:off x="250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5" name="Line 36"/>
              <p:cNvSpPr>
                <a:spLocks noChangeShapeType="1"/>
              </p:cNvSpPr>
              <p:nvPr/>
            </p:nvSpPr>
            <p:spPr bwMode="auto">
              <a:xfrm flipV="1">
                <a:off x="255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6" name="Line 37"/>
              <p:cNvSpPr>
                <a:spLocks noChangeShapeType="1"/>
              </p:cNvSpPr>
              <p:nvPr/>
            </p:nvSpPr>
            <p:spPr bwMode="auto">
              <a:xfrm flipV="1">
                <a:off x="259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7" name="Line 38"/>
              <p:cNvSpPr>
                <a:spLocks noChangeShapeType="1"/>
              </p:cNvSpPr>
              <p:nvPr/>
            </p:nvSpPr>
            <p:spPr bwMode="auto">
              <a:xfrm flipV="1">
                <a:off x="264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8" name="Line 39"/>
              <p:cNvSpPr>
                <a:spLocks noChangeShapeType="1"/>
              </p:cNvSpPr>
              <p:nvPr/>
            </p:nvSpPr>
            <p:spPr bwMode="auto">
              <a:xfrm flipV="1">
                <a:off x="273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79" name="Line 40"/>
              <p:cNvSpPr>
                <a:spLocks noChangeShapeType="1"/>
              </p:cNvSpPr>
              <p:nvPr/>
            </p:nvSpPr>
            <p:spPr bwMode="auto">
              <a:xfrm flipV="1">
                <a:off x="277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0" name="Line 41"/>
              <p:cNvSpPr>
                <a:spLocks noChangeShapeType="1"/>
              </p:cNvSpPr>
              <p:nvPr/>
            </p:nvSpPr>
            <p:spPr bwMode="auto">
              <a:xfrm flipV="1">
                <a:off x="282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1" name="Line 42"/>
              <p:cNvSpPr>
                <a:spLocks noChangeShapeType="1"/>
              </p:cNvSpPr>
              <p:nvPr/>
            </p:nvSpPr>
            <p:spPr bwMode="auto">
              <a:xfrm flipV="1">
                <a:off x="286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2" name="Line 43"/>
              <p:cNvSpPr>
                <a:spLocks noChangeShapeType="1"/>
              </p:cNvSpPr>
              <p:nvPr/>
            </p:nvSpPr>
            <p:spPr bwMode="auto">
              <a:xfrm flipV="1">
                <a:off x="295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3" name="Line 44"/>
              <p:cNvSpPr>
                <a:spLocks noChangeShapeType="1"/>
              </p:cNvSpPr>
              <p:nvPr/>
            </p:nvSpPr>
            <p:spPr bwMode="auto">
              <a:xfrm flipV="1">
                <a:off x="299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4" name="Line 45"/>
              <p:cNvSpPr>
                <a:spLocks noChangeShapeType="1"/>
              </p:cNvSpPr>
              <p:nvPr/>
            </p:nvSpPr>
            <p:spPr bwMode="auto">
              <a:xfrm flipV="1">
                <a:off x="304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5" name="Line 46"/>
              <p:cNvSpPr>
                <a:spLocks noChangeShapeType="1"/>
              </p:cNvSpPr>
              <p:nvPr/>
            </p:nvSpPr>
            <p:spPr bwMode="auto">
              <a:xfrm flipV="1">
                <a:off x="308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6" name="Line 47"/>
              <p:cNvSpPr>
                <a:spLocks noChangeShapeType="1"/>
              </p:cNvSpPr>
              <p:nvPr/>
            </p:nvSpPr>
            <p:spPr bwMode="auto">
              <a:xfrm flipV="1">
                <a:off x="317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7" name="Line 48"/>
              <p:cNvSpPr>
                <a:spLocks noChangeShapeType="1"/>
              </p:cNvSpPr>
              <p:nvPr/>
            </p:nvSpPr>
            <p:spPr bwMode="auto">
              <a:xfrm flipV="1">
                <a:off x="322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8" name="Line 49"/>
              <p:cNvSpPr>
                <a:spLocks noChangeShapeType="1"/>
              </p:cNvSpPr>
              <p:nvPr/>
            </p:nvSpPr>
            <p:spPr bwMode="auto">
              <a:xfrm flipV="1">
                <a:off x="326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89" name="Line 50"/>
              <p:cNvSpPr>
                <a:spLocks noChangeShapeType="1"/>
              </p:cNvSpPr>
              <p:nvPr/>
            </p:nvSpPr>
            <p:spPr bwMode="auto">
              <a:xfrm flipV="1">
                <a:off x="330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0" name="Line 51"/>
              <p:cNvSpPr>
                <a:spLocks noChangeShapeType="1"/>
              </p:cNvSpPr>
              <p:nvPr/>
            </p:nvSpPr>
            <p:spPr bwMode="auto">
              <a:xfrm flipV="1">
                <a:off x="339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1" name="Line 52"/>
              <p:cNvSpPr>
                <a:spLocks noChangeShapeType="1"/>
              </p:cNvSpPr>
              <p:nvPr/>
            </p:nvSpPr>
            <p:spPr bwMode="auto">
              <a:xfrm flipV="1">
                <a:off x="344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2" name="Line 53"/>
              <p:cNvSpPr>
                <a:spLocks noChangeShapeType="1"/>
              </p:cNvSpPr>
              <p:nvPr/>
            </p:nvSpPr>
            <p:spPr bwMode="auto">
              <a:xfrm flipV="1">
                <a:off x="348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3" name="Line 54"/>
              <p:cNvSpPr>
                <a:spLocks noChangeShapeType="1"/>
              </p:cNvSpPr>
              <p:nvPr/>
            </p:nvSpPr>
            <p:spPr bwMode="auto">
              <a:xfrm flipV="1">
                <a:off x="352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4" name="Line 55"/>
              <p:cNvSpPr>
                <a:spLocks noChangeShapeType="1"/>
              </p:cNvSpPr>
              <p:nvPr/>
            </p:nvSpPr>
            <p:spPr bwMode="auto">
              <a:xfrm flipV="1">
                <a:off x="361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5" name="Line 56"/>
              <p:cNvSpPr>
                <a:spLocks noChangeShapeType="1"/>
              </p:cNvSpPr>
              <p:nvPr/>
            </p:nvSpPr>
            <p:spPr bwMode="auto">
              <a:xfrm flipV="1">
                <a:off x="366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6" name="Line 57"/>
              <p:cNvSpPr>
                <a:spLocks noChangeShapeType="1"/>
              </p:cNvSpPr>
              <p:nvPr/>
            </p:nvSpPr>
            <p:spPr bwMode="auto">
              <a:xfrm flipV="1">
                <a:off x="370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7" name="Line 58"/>
              <p:cNvSpPr>
                <a:spLocks noChangeShapeType="1"/>
              </p:cNvSpPr>
              <p:nvPr/>
            </p:nvSpPr>
            <p:spPr bwMode="auto">
              <a:xfrm flipV="1">
                <a:off x="374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8" name="Line 59"/>
              <p:cNvSpPr>
                <a:spLocks noChangeShapeType="1"/>
              </p:cNvSpPr>
              <p:nvPr/>
            </p:nvSpPr>
            <p:spPr bwMode="auto">
              <a:xfrm flipV="1">
                <a:off x="383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99" name="Line 60"/>
              <p:cNvSpPr>
                <a:spLocks noChangeShapeType="1"/>
              </p:cNvSpPr>
              <p:nvPr/>
            </p:nvSpPr>
            <p:spPr bwMode="auto">
              <a:xfrm flipV="1">
                <a:off x="3881"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0" name="Line 61"/>
              <p:cNvSpPr>
                <a:spLocks noChangeShapeType="1"/>
              </p:cNvSpPr>
              <p:nvPr/>
            </p:nvSpPr>
            <p:spPr bwMode="auto">
              <a:xfrm flipV="1">
                <a:off x="392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1" name="Line 62"/>
              <p:cNvSpPr>
                <a:spLocks noChangeShapeType="1"/>
              </p:cNvSpPr>
              <p:nvPr/>
            </p:nvSpPr>
            <p:spPr bwMode="auto">
              <a:xfrm flipV="1">
                <a:off x="396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2" name="Line 63"/>
              <p:cNvSpPr>
                <a:spLocks noChangeShapeType="1"/>
              </p:cNvSpPr>
              <p:nvPr/>
            </p:nvSpPr>
            <p:spPr bwMode="auto">
              <a:xfrm flipV="1">
                <a:off x="405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3" name="Line 64"/>
              <p:cNvSpPr>
                <a:spLocks noChangeShapeType="1"/>
              </p:cNvSpPr>
              <p:nvPr/>
            </p:nvSpPr>
            <p:spPr bwMode="auto">
              <a:xfrm flipV="1">
                <a:off x="410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4" name="Line 65"/>
              <p:cNvSpPr>
                <a:spLocks noChangeShapeType="1"/>
              </p:cNvSpPr>
              <p:nvPr/>
            </p:nvSpPr>
            <p:spPr bwMode="auto">
              <a:xfrm flipV="1">
                <a:off x="414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5" name="Line 66"/>
              <p:cNvSpPr>
                <a:spLocks noChangeShapeType="1"/>
              </p:cNvSpPr>
              <p:nvPr/>
            </p:nvSpPr>
            <p:spPr bwMode="auto">
              <a:xfrm flipV="1">
                <a:off x="418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6" name="Line 67"/>
              <p:cNvSpPr>
                <a:spLocks noChangeShapeType="1"/>
              </p:cNvSpPr>
              <p:nvPr/>
            </p:nvSpPr>
            <p:spPr bwMode="auto">
              <a:xfrm flipV="1">
                <a:off x="427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7" name="Line 68"/>
              <p:cNvSpPr>
                <a:spLocks noChangeShapeType="1"/>
              </p:cNvSpPr>
              <p:nvPr/>
            </p:nvSpPr>
            <p:spPr bwMode="auto">
              <a:xfrm flipV="1">
                <a:off x="432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8" name="Line 69"/>
              <p:cNvSpPr>
                <a:spLocks noChangeShapeType="1"/>
              </p:cNvSpPr>
              <p:nvPr/>
            </p:nvSpPr>
            <p:spPr bwMode="auto">
              <a:xfrm flipV="1">
                <a:off x="436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09" name="Line 70"/>
              <p:cNvSpPr>
                <a:spLocks noChangeShapeType="1"/>
              </p:cNvSpPr>
              <p:nvPr/>
            </p:nvSpPr>
            <p:spPr bwMode="auto">
              <a:xfrm flipV="1">
                <a:off x="440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0" name="Line 71"/>
              <p:cNvSpPr>
                <a:spLocks noChangeShapeType="1"/>
              </p:cNvSpPr>
              <p:nvPr/>
            </p:nvSpPr>
            <p:spPr bwMode="auto">
              <a:xfrm flipV="1">
                <a:off x="4496"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1" name="Line 72"/>
              <p:cNvSpPr>
                <a:spLocks noChangeShapeType="1"/>
              </p:cNvSpPr>
              <p:nvPr/>
            </p:nvSpPr>
            <p:spPr bwMode="auto">
              <a:xfrm flipV="1">
                <a:off x="4540"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2" name="Line 73"/>
              <p:cNvSpPr>
                <a:spLocks noChangeShapeType="1"/>
              </p:cNvSpPr>
              <p:nvPr/>
            </p:nvSpPr>
            <p:spPr bwMode="auto">
              <a:xfrm flipV="1">
                <a:off x="4584"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3" name="Line 74"/>
              <p:cNvSpPr>
                <a:spLocks noChangeShapeType="1"/>
              </p:cNvSpPr>
              <p:nvPr/>
            </p:nvSpPr>
            <p:spPr bwMode="auto">
              <a:xfrm flipV="1">
                <a:off x="4628"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4" name="Line 75"/>
              <p:cNvSpPr>
                <a:spLocks noChangeShapeType="1"/>
              </p:cNvSpPr>
              <p:nvPr/>
            </p:nvSpPr>
            <p:spPr bwMode="auto">
              <a:xfrm flipV="1">
                <a:off x="4715"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5" name="Line 76"/>
              <p:cNvSpPr>
                <a:spLocks noChangeShapeType="1"/>
              </p:cNvSpPr>
              <p:nvPr/>
            </p:nvSpPr>
            <p:spPr bwMode="auto">
              <a:xfrm flipV="1">
                <a:off x="4759"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6" name="Line 77"/>
              <p:cNvSpPr>
                <a:spLocks noChangeShapeType="1"/>
              </p:cNvSpPr>
              <p:nvPr/>
            </p:nvSpPr>
            <p:spPr bwMode="auto">
              <a:xfrm flipV="1">
                <a:off x="4803"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7" name="Line 78"/>
              <p:cNvSpPr>
                <a:spLocks noChangeShapeType="1"/>
              </p:cNvSpPr>
              <p:nvPr/>
            </p:nvSpPr>
            <p:spPr bwMode="auto">
              <a:xfrm flipV="1">
                <a:off x="4847" y="841"/>
                <a:ext cx="1" cy="2505"/>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8" name="Line 79"/>
              <p:cNvSpPr>
                <a:spLocks noChangeShapeType="1"/>
              </p:cNvSpPr>
              <p:nvPr/>
            </p:nvSpPr>
            <p:spPr bwMode="auto">
              <a:xfrm flipV="1">
                <a:off x="1134"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19" name="Line 80"/>
              <p:cNvSpPr>
                <a:spLocks noChangeShapeType="1"/>
              </p:cNvSpPr>
              <p:nvPr/>
            </p:nvSpPr>
            <p:spPr bwMode="auto">
              <a:xfrm flipV="1">
                <a:off x="1578"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0" name="Line 81"/>
              <p:cNvSpPr>
                <a:spLocks noChangeShapeType="1"/>
              </p:cNvSpPr>
              <p:nvPr/>
            </p:nvSpPr>
            <p:spPr bwMode="auto">
              <a:xfrm flipV="1">
                <a:off x="2021"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1" name="Line 82"/>
              <p:cNvSpPr>
                <a:spLocks noChangeShapeType="1"/>
              </p:cNvSpPr>
              <p:nvPr/>
            </p:nvSpPr>
            <p:spPr bwMode="auto">
              <a:xfrm flipV="1">
                <a:off x="2465"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2" name="Line 83"/>
              <p:cNvSpPr>
                <a:spLocks noChangeShapeType="1"/>
              </p:cNvSpPr>
              <p:nvPr/>
            </p:nvSpPr>
            <p:spPr bwMode="auto">
              <a:xfrm flipV="1">
                <a:off x="2909"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3" name="Line 84"/>
              <p:cNvSpPr>
                <a:spLocks noChangeShapeType="1"/>
              </p:cNvSpPr>
              <p:nvPr/>
            </p:nvSpPr>
            <p:spPr bwMode="auto">
              <a:xfrm flipV="1">
                <a:off x="3353"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4" name="Line 85"/>
              <p:cNvSpPr>
                <a:spLocks noChangeShapeType="1"/>
              </p:cNvSpPr>
              <p:nvPr/>
            </p:nvSpPr>
            <p:spPr bwMode="auto">
              <a:xfrm flipV="1">
                <a:off x="3793"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5" name="Line 86"/>
              <p:cNvSpPr>
                <a:spLocks noChangeShapeType="1"/>
              </p:cNvSpPr>
              <p:nvPr/>
            </p:nvSpPr>
            <p:spPr bwMode="auto">
              <a:xfrm flipV="1">
                <a:off x="4232"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6" name="Line 87"/>
              <p:cNvSpPr>
                <a:spLocks noChangeShapeType="1"/>
              </p:cNvSpPr>
              <p:nvPr/>
            </p:nvSpPr>
            <p:spPr bwMode="auto">
              <a:xfrm flipV="1">
                <a:off x="4671" y="841"/>
                <a:ext cx="1" cy="2508"/>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7" name="Line 88"/>
              <p:cNvSpPr>
                <a:spLocks noChangeShapeType="1"/>
              </p:cNvSpPr>
              <p:nvPr/>
            </p:nvSpPr>
            <p:spPr bwMode="auto">
              <a:xfrm flipV="1">
                <a:off x="4891"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8" name="Line 89"/>
              <p:cNvSpPr>
                <a:spLocks noChangeShapeType="1"/>
              </p:cNvSpPr>
              <p:nvPr/>
            </p:nvSpPr>
            <p:spPr bwMode="auto">
              <a:xfrm flipV="1">
                <a:off x="4452"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29" name="Line 90"/>
              <p:cNvSpPr>
                <a:spLocks noChangeShapeType="1"/>
              </p:cNvSpPr>
              <p:nvPr/>
            </p:nvSpPr>
            <p:spPr bwMode="auto">
              <a:xfrm flipV="1">
                <a:off x="4012"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0" name="Line 91"/>
              <p:cNvSpPr>
                <a:spLocks noChangeShapeType="1"/>
              </p:cNvSpPr>
              <p:nvPr/>
            </p:nvSpPr>
            <p:spPr bwMode="auto">
              <a:xfrm flipV="1">
                <a:off x="914"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1" name="Line 92"/>
              <p:cNvSpPr>
                <a:spLocks noChangeShapeType="1"/>
              </p:cNvSpPr>
              <p:nvPr/>
            </p:nvSpPr>
            <p:spPr bwMode="auto">
              <a:xfrm flipV="1">
                <a:off x="1358"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2" name="Line 93"/>
              <p:cNvSpPr>
                <a:spLocks noChangeShapeType="1"/>
              </p:cNvSpPr>
              <p:nvPr/>
            </p:nvSpPr>
            <p:spPr bwMode="auto">
              <a:xfrm flipV="1">
                <a:off x="1802"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3" name="Line 94"/>
              <p:cNvSpPr>
                <a:spLocks noChangeShapeType="1"/>
              </p:cNvSpPr>
              <p:nvPr/>
            </p:nvSpPr>
            <p:spPr bwMode="auto">
              <a:xfrm flipV="1">
                <a:off x="2246"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4" name="Line 95"/>
              <p:cNvSpPr>
                <a:spLocks noChangeShapeType="1"/>
              </p:cNvSpPr>
              <p:nvPr/>
            </p:nvSpPr>
            <p:spPr bwMode="auto">
              <a:xfrm flipV="1">
                <a:off x="2689"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5" name="Line 96"/>
              <p:cNvSpPr>
                <a:spLocks noChangeShapeType="1"/>
              </p:cNvSpPr>
              <p:nvPr/>
            </p:nvSpPr>
            <p:spPr bwMode="auto">
              <a:xfrm flipV="1">
                <a:off x="3133"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6" name="Line 97"/>
              <p:cNvSpPr>
                <a:spLocks noChangeShapeType="1"/>
              </p:cNvSpPr>
              <p:nvPr/>
            </p:nvSpPr>
            <p:spPr bwMode="auto">
              <a:xfrm flipV="1">
                <a:off x="3573" y="841"/>
                <a:ext cx="1" cy="2508"/>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7" name="Line 98"/>
              <p:cNvSpPr>
                <a:spLocks noChangeShapeType="1"/>
              </p:cNvSpPr>
              <p:nvPr/>
            </p:nvSpPr>
            <p:spPr bwMode="auto">
              <a:xfrm>
                <a:off x="919" y="1238"/>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8" name="Line 99"/>
              <p:cNvSpPr>
                <a:spLocks noChangeShapeType="1"/>
              </p:cNvSpPr>
              <p:nvPr/>
            </p:nvSpPr>
            <p:spPr bwMode="auto">
              <a:xfrm>
                <a:off x="919" y="1195"/>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39" name="Line 100"/>
              <p:cNvSpPr>
                <a:spLocks noChangeShapeType="1"/>
              </p:cNvSpPr>
              <p:nvPr/>
            </p:nvSpPr>
            <p:spPr bwMode="auto">
              <a:xfrm>
                <a:off x="919" y="330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0" name="Line 101"/>
              <p:cNvSpPr>
                <a:spLocks noChangeShapeType="1"/>
              </p:cNvSpPr>
              <p:nvPr/>
            </p:nvSpPr>
            <p:spPr bwMode="auto">
              <a:xfrm>
                <a:off x="919" y="1107"/>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1" name="Line 102"/>
              <p:cNvSpPr>
                <a:spLocks noChangeShapeType="1"/>
              </p:cNvSpPr>
              <p:nvPr/>
            </p:nvSpPr>
            <p:spPr bwMode="auto">
              <a:xfrm>
                <a:off x="919" y="3260"/>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2" name="Line 103"/>
              <p:cNvSpPr>
                <a:spLocks noChangeShapeType="1"/>
              </p:cNvSpPr>
              <p:nvPr/>
            </p:nvSpPr>
            <p:spPr bwMode="auto">
              <a:xfrm>
                <a:off x="919" y="106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3" name="Line 104"/>
              <p:cNvSpPr>
                <a:spLocks noChangeShapeType="1"/>
              </p:cNvSpPr>
              <p:nvPr/>
            </p:nvSpPr>
            <p:spPr bwMode="auto">
              <a:xfrm>
                <a:off x="919" y="321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4" name="Line 105"/>
              <p:cNvSpPr>
                <a:spLocks noChangeShapeType="1"/>
              </p:cNvSpPr>
              <p:nvPr/>
            </p:nvSpPr>
            <p:spPr bwMode="auto">
              <a:xfrm>
                <a:off x="919" y="1019"/>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5" name="Line 106"/>
              <p:cNvSpPr>
                <a:spLocks noChangeShapeType="1"/>
              </p:cNvSpPr>
              <p:nvPr/>
            </p:nvSpPr>
            <p:spPr bwMode="auto">
              <a:xfrm>
                <a:off x="919" y="317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6" name="Line 107"/>
              <p:cNvSpPr>
                <a:spLocks noChangeShapeType="1"/>
              </p:cNvSpPr>
              <p:nvPr/>
            </p:nvSpPr>
            <p:spPr bwMode="auto">
              <a:xfrm>
                <a:off x="919" y="975"/>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7" name="Line 108"/>
              <p:cNvSpPr>
                <a:spLocks noChangeShapeType="1"/>
              </p:cNvSpPr>
              <p:nvPr/>
            </p:nvSpPr>
            <p:spPr bwMode="auto">
              <a:xfrm>
                <a:off x="919" y="308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8" name="Line 109"/>
              <p:cNvSpPr>
                <a:spLocks noChangeShapeType="1"/>
              </p:cNvSpPr>
              <p:nvPr/>
            </p:nvSpPr>
            <p:spPr bwMode="auto">
              <a:xfrm>
                <a:off x="919" y="887"/>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49" name="Line 110"/>
              <p:cNvSpPr>
                <a:spLocks noChangeShapeType="1"/>
              </p:cNvSpPr>
              <p:nvPr/>
            </p:nvSpPr>
            <p:spPr bwMode="auto">
              <a:xfrm>
                <a:off x="919" y="3040"/>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0" name="Line 111"/>
              <p:cNvSpPr>
                <a:spLocks noChangeShapeType="1"/>
              </p:cNvSpPr>
              <p:nvPr/>
            </p:nvSpPr>
            <p:spPr bwMode="auto">
              <a:xfrm>
                <a:off x="919" y="84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1" name="Line 112"/>
              <p:cNvSpPr>
                <a:spLocks noChangeShapeType="1"/>
              </p:cNvSpPr>
              <p:nvPr/>
            </p:nvSpPr>
            <p:spPr bwMode="auto">
              <a:xfrm>
                <a:off x="919" y="299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2" name="Line 113"/>
              <p:cNvSpPr>
                <a:spLocks noChangeShapeType="1"/>
              </p:cNvSpPr>
              <p:nvPr/>
            </p:nvSpPr>
            <p:spPr bwMode="auto">
              <a:xfrm>
                <a:off x="919" y="295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3" name="Line 114"/>
              <p:cNvSpPr>
                <a:spLocks noChangeShapeType="1"/>
              </p:cNvSpPr>
              <p:nvPr/>
            </p:nvSpPr>
            <p:spPr bwMode="auto">
              <a:xfrm>
                <a:off x="919" y="286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4" name="Line 115"/>
              <p:cNvSpPr>
                <a:spLocks noChangeShapeType="1"/>
              </p:cNvSpPr>
              <p:nvPr/>
            </p:nvSpPr>
            <p:spPr bwMode="auto">
              <a:xfrm>
                <a:off x="919" y="2820"/>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5" name="Line 116"/>
              <p:cNvSpPr>
                <a:spLocks noChangeShapeType="1"/>
              </p:cNvSpPr>
              <p:nvPr/>
            </p:nvSpPr>
            <p:spPr bwMode="auto">
              <a:xfrm>
                <a:off x="919" y="277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6" name="Line 117"/>
              <p:cNvSpPr>
                <a:spLocks noChangeShapeType="1"/>
              </p:cNvSpPr>
              <p:nvPr/>
            </p:nvSpPr>
            <p:spPr bwMode="auto">
              <a:xfrm>
                <a:off x="919" y="273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7" name="Line 118"/>
              <p:cNvSpPr>
                <a:spLocks noChangeShapeType="1"/>
              </p:cNvSpPr>
              <p:nvPr/>
            </p:nvSpPr>
            <p:spPr bwMode="auto">
              <a:xfrm>
                <a:off x="919" y="264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8" name="Line 119"/>
              <p:cNvSpPr>
                <a:spLocks noChangeShapeType="1"/>
              </p:cNvSpPr>
              <p:nvPr/>
            </p:nvSpPr>
            <p:spPr bwMode="auto">
              <a:xfrm>
                <a:off x="919" y="2601"/>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59" name="Line 120"/>
              <p:cNvSpPr>
                <a:spLocks noChangeShapeType="1"/>
              </p:cNvSpPr>
              <p:nvPr/>
            </p:nvSpPr>
            <p:spPr bwMode="auto">
              <a:xfrm>
                <a:off x="919" y="255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0" name="Line 121"/>
              <p:cNvSpPr>
                <a:spLocks noChangeShapeType="1"/>
              </p:cNvSpPr>
              <p:nvPr/>
            </p:nvSpPr>
            <p:spPr bwMode="auto">
              <a:xfrm>
                <a:off x="919" y="251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1" name="Line 122"/>
              <p:cNvSpPr>
                <a:spLocks noChangeShapeType="1"/>
              </p:cNvSpPr>
              <p:nvPr/>
            </p:nvSpPr>
            <p:spPr bwMode="auto">
              <a:xfrm>
                <a:off x="919" y="2425"/>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2" name="Line 123"/>
              <p:cNvSpPr>
                <a:spLocks noChangeShapeType="1"/>
              </p:cNvSpPr>
              <p:nvPr/>
            </p:nvSpPr>
            <p:spPr bwMode="auto">
              <a:xfrm>
                <a:off x="919" y="2381"/>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3" name="Line 124"/>
              <p:cNvSpPr>
                <a:spLocks noChangeShapeType="1"/>
              </p:cNvSpPr>
              <p:nvPr/>
            </p:nvSpPr>
            <p:spPr bwMode="auto">
              <a:xfrm>
                <a:off x="919" y="2337"/>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4" name="Line 125"/>
              <p:cNvSpPr>
                <a:spLocks noChangeShapeType="1"/>
              </p:cNvSpPr>
              <p:nvPr/>
            </p:nvSpPr>
            <p:spPr bwMode="auto">
              <a:xfrm>
                <a:off x="919" y="229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5" name="Line 126"/>
              <p:cNvSpPr>
                <a:spLocks noChangeShapeType="1"/>
              </p:cNvSpPr>
              <p:nvPr/>
            </p:nvSpPr>
            <p:spPr bwMode="auto">
              <a:xfrm>
                <a:off x="919" y="2205"/>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6" name="Line 127"/>
              <p:cNvSpPr>
                <a:spLocks noChangeShapeType="1"/>
              </p:cNvSpPr>
              <p:nvPr/>
            </p:nvSpPr>
            <p:spPr bwMode="auto">
              <a:xfrm>
                <a:off x="919" y="2161"/>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7" name="Line 128"/>
              <p:cNvSpPr>
                <a:spLocks noChangeShapeType="1"/>
              </p:cNvSpPr>
              <p:nvPr/>
            </p:nvSpPr>
            <p:spPr bwMode="auto">
              <a:xfrm>
                <a:off x="919" y="2117"/>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8" name="Line 129"/>
              <p:cNvSpPr>
                <a:spLocks noChangeShapeType="1"/>
              </p:cNvSpPr>
              <p:nvPr/>
            </p:nvSpPr>
            <p:spPr bwMode="auto">
              <a:xfrm>
                <a:off x="919" y="2073"/>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69" name="Line 130"/>
              <p:cNvSpPr>
                <a:spLocks noChangeShapeType="1"/>
              </p:cNvSpPr>
              <p:nvPr/>
            </p:nvSpPr>
            <p:spPr bwMode="auto">
              <a:xfrm>
                <a:off x="919" y="1985"/>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0" name="Line 131"/>
              <p:cNvSpPr>
                <a:spLocks noChangeShapeType="1"/>
              </p:cNvSpPr>
              <p:nvPr/>
            </p:nvSpPr>
            <p:spPr bwMode="auto">
              <a:xfrm>
                <a:off x="919" y="194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1" name="Line 132"/>
              <p:cNvSpPr>
                <a:spLocks noChangeShapeType="1"/>
              </p:cNvSpPr>
              <p:nvPr/>
            </p:nvSpPr>
            <p:spPr bwMode="auto">
              <a:xfrm>
                <a:off x="919" y="1897"/>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2" name="Line 133"/>
              <p:cNvSpPr>
                <a:spLocks noChangeShapeType="1"/>
              </p:cNvSpPr>
              <p:nvPr/>
            </p:nvSpPr>
            <p:spPr bwMode="auto">
              <a:xfrm>
                <a:off x="919" y="185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3" name="Line 134"/>
              <p:cNvSpPr>
                <a:spLocks noChangeShapeType="1"/>
              </p:cNvSpPr>
              <p:nvPr/>
            </p:nvSpPr>
            <p:spPr bwMode="auto">
              <a:xfrm>
                <a:off x="919" y="176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4" name="Line 135"/>
              <p:cNvSpPr>
                <a:spLocks noChangeShapeType="1"/>
              </p:cNvSpPr>
              <p:nvPr/>
            </p:nvSpPr>
            <p:spPr bwMode="auto">
              <a:xfrm>
                <a:off x="919" y="172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5" name="Line 136"/>
              <p:cNvSpPr>
                <a:spLocks noChangeShapeType="1"/>
              </p:cNvSpPr>
              <p:nvPr/>
            </p:nvSpPr>
            <p:spPr bwMode="auto">
              <a:xfrm>
                <a:off x="919" y="1678"/>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6" name="Line 137"/>
              <p:cNvSpPr>
                <a:spLocks noChangeShapeType="1"/>
              </p:cNvSpPr>
              <p:nvPr/>
            </p:nvSpPr>
            <p:spPr bwMode="auto">
              <a:xfrm>
                <a:off x="919" y="163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7" name="Line 138"/>
              <p:cNvSpPr>
                <a:spLocks noChangeShapeType="1"/>
              </p:cNvSpPr>
              <p:nvPr/>
            </p:nvSpPr>
            <p:spPr bwMode="auto">
              <a:xfrm>
                <a:off x="919" y="154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8" name="Line 139"/>
              <p:cNvSpPr>
                <a:spLocks noChangeShapeType="1"/>
              </p:cNvSpPr>
              <p:nvPr/>
            </p:nvSpPr>
            <p:spPr bwMode="auto">
              <a:xfrm>
                <a:off x="919" y="150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79" name="Line 140"/>
              <p:cNvSpPr>
                <a:spLocks noChangeShapeType="1"/>
              </p:cNvSpPr>
              <p:nvPr/>
            </p:nvSpPr>
            <p:spPr bwMode="auto">
              <a:xfrm>
                <a:off x="919" y="1458"/>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0" name="Line 141"/>
              <p:cNvSpPr>
                <a:spLocks noChangeShapeType="1"/>
              </p:cNvSpPr>
              <p:nvPr/>
            </p:nvSpPr>
            <p:spPr bwMode="auto">
              <a:xfrm>
                <a:off x="919" y="1414"/>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1" name="Line 142"/>
              <p:cNvSpPr>
                <a:spLocks noChangeShapeType="1"/>
              </p:cNvSpPr>
              <p:nvPr/>
            </p:nvSpPr>
            <p:spPr bwMode="auto">
              <a:xfrm>
                <a:off x="919" y="1326"/>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2" name="Line 143"/>
              <p:cNvSpPr>
                <a:spLocks noChangeShapeType="1"/>
              </p:cNvSpPr>
              <p:nvPr/>
            </p:nvSpPr>
            <p:spPr bwMode="auto">
              <a:xfrm>
                <a:off x="919" y="1282"/>
                <a:ext cx="3976" cy="1"/>
              </a:xfrm>
              <a:prstGeom prst="line">
                <a:avLst/>
              </a:prstGeom>
              <a:noFill/>
              <a:ln w="158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3" name="Line 144"/>
              <p:cNvSpPr>
                <a:spLocks noChangeShapeType="1"/>
              </p:cNvSpPr>
              <p:nvPr/>
            </p:nvSpPr>
            <p:spPr bwMode="auto">
              <a:xfrm>
                <a:off x="915" y="1370"/>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4" name="Line 145"/>
              <p:cNvSpPr>
                <a:spLocks noChangeShapeType="1"/>
              </p:cNvSpPr>
              <p:nvPr/>
            </p:nvSpPr>
            <p:spPr bwMode="auto">
              <a:xfrm>
                <a:off x="915" y="1810"/>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5" name="Line 146"/>
              <p:cNvSpPr>
                <a:spLocks noChangeShapeType="1"/>
              </p:cNvSpPr>
              <p:nvPr/>
            </p:nvSpPr>
            <p:spPr bwMode="auto">
              <a:xfrm>
                <a:off x="915" y="2249"/>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6" name="Line 147"/>
              <p:cNvSpPr>
                <a:spLocks noChangeShapeType="1"/>
              </p:cNvSpPr>
              <p:nvPr/>
            </p:nvSpPr>
            <p:spPr bwMode="auto">
              <a:xfrm>
                <a:off x="915" y="2688"/>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7" name="Line 148"/>
              <p:cNvSpPr>
                <a:spLocks noChangeShapeType="1"/>
              </p:cNvSpPr>
              <p:nvPr/>
            </p:nvSpPr>
            <p:spPr bwMode="auto">
              <a:xfrm>
                <a:off x="915" y="931"/>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8" name="Line 149"/>
              <p:cNvSpPr>
                <a:spLocks noChangeShapeType="1"/>
              </p:cNvSpPr>
              <p:nvPr/>
            </p:nvSpPr>
            <p:spPr bwMode="auto">
              <a:xfrm>
                <a:off x="915" y="3128"/>
                <a:ext cx="3980" cy="1"/>
              </a:xfrm>
              <a:prstGeom prst="line">
                <a:avLst/>
              </a:prstGeom>
              <a:noFill/>
              <a:ln w="7938">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89" name="Line 150"/>
              <p:cNvSpPr>
                <a:spLocks noChangeShapeType="1"/>
              </p:cNvSpPr>
              <p:nvPr/>
            </p:nvSpPr>
            <p:spPr bwMode="auto">
              <a:xfrm>
                <a:off x="917" y="3345"/>
                <a:ext cx="3978"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0" name="Line 151"/>
              <p:cNvSpPr>
                <a:spLocks noChangeShapeType="1"/>
              </p:cNvSpPr>
              <p:nvPr/>
            </p:nvSpPr>
            <p:spPr bwMode="auto">
              <a:xfrm>
                <a:off x="912" y="843"/>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1" name="Line 152"/>
              <p:cNvSpPr>
                <a:spLocks noChangeShapeType="1"/>
              </p:cNvSpPr>
              <p:nvPr/>
            </p:nvSpPr>
            <p:spPr bwMode="auto">
              <a:xfrm>
                <a:off x="916" y="2908"/>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2" name="Line 153"/>
              <p:cNvSpPr>
                <a:spLocks noChangeShapeType="1"/>
              </p:cNvSpPr>
              <p:nvPr/>
            </p:nvSpPr>
            <p:spPr bwMode="auto">
              <a:xfrm>
                <a:off x="916" y="2469"/>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3" name="Line 154"/>
              <p:cNvSpPr>
                <a:spLocks noChangeShapeType="1"/>
              </p:cNvSpPr>
              <p:nvPr/>
            </p:nvSpPr>
            <p:spPr bwMode="auto">
              <a:xfrm>
                <a:off x="916" y="2029"/>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4" name="Line 155"/>
              <p:cNvSpPr>
                <a:spLocks noChangeShapeType="1"/>
              </p:cNvSpPr>
              <p:nvPr/>
            </p:nvSpPr>
            <p:spPr bwMode="auto">
              <a:xfrm>
                <a:off x="916" y="1590"/>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295" name="Line 156"/>
              <p:cNvSpPr>
                <a:spLocks noChangeShapeType="1"/>
              </p:cNvSpPr>
              <p:nvPr/>
            </p:nvSpPr>
            <p:spPr bwMode="auto">
              <a:xfrm>
                <a:off x="916" y="1150"/>
                <a:ext cx="3979" cy="1"/>
              </a:xfrm>
              <a:prstGeom prst="line">
                <a:avLst/>
              </a:prstGeom>
              <a:noFill/>
              <a:ln w="15875">
                <a:solidFill>
                  <a:srgbClr val="EFCC65"/>
                </a:solidFill>
                <a:round/>
                <a:headEnd/>
                <a:tailEnd/>
              </a:ln>
              <a:extLst>
                <a:ext uri="{909E8E84-426E-40dd-AFC4-6F175D3DCCD1}">
                  <a14:hiddenFill xmlns:a14="http://schemas.microsoft.com/office/drawing/2010/main">
                    <a:noFill/>
                  </a14:hiddenFill>
                </a:ext>
              </a:extLst>
            </p:spPr>
            <p:txBody>
              <a:bodyPr/>
              <a:lstStyle/>
              <a:p>
                <a:endParaRPr lang="es-ES"/>
              </a:p>
            </p:txBody>
          </p:sp>
        </p:grpSp>
      </p:grpSp>
      <p:graphicFrame>
        <p:nvGraphicFramePr>
          <p:cNvPr id="119965" name="Group 157"/>
          <p:cNvGraphicFramePr>
            <a:graphicFrameLocks noGrp="1"/>
          </p:cNvGraphicFramePr>
          <p:nvPr/>
        </p:nvGraphicFramePr>
        <p:xfrm>
          <a:off x="1631950" y="4154488"/>
          <a:ext cx="7367588" cy="1006476"/>
        </p:xfrm>
        <a:graphic>
          <a:graphicData uri="http://schemas.openxmlformats.org/drawingml/2006/table">
            <a:tbl>
              <a:tblPr/>
              <a:tblGrid>
                <a:gridCol w="1881188"/>
                <a:gridCol w="609600"/>
                <a:gridCol w="609600"/>
                <a:gridCol w="609600"/>
                <a:gridCol w="609600"/>
                <a:gridCol w="609600"/>
                <a:gridCol w="609600"/>
                <a:gridCol w="609600"/>
                <a:gridCol w="609600"/>
                <a:gridCol w="609600"/>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ea typeface="ＭＳ Ｐゴシック" charset="0"/>
                        </a:rPr>
                        <a:t>Bolumena </a:t>
                      </a:r>
                      <a:r>
                        <a:rPr kumimoji="0" lang="eu-ES" sz="1600" b="0" i="0" u="none" strike="noStrike" cap="none" normalizeH="0" baseline="0" dirty="0">
                          <a:ln>
                            <a:noFill/>
                          </a:ln>
                          <a:solidFill>
                            <a:schemeClr val="tx1"/>
                          </a:solidFill>
                          <a:effectLst/>
                          <a:latin typeface="Arial" charset="0"/>
                          <a:ea typeface="ＭＳ Ｐゴシック" charset="0"/>
                        </a:rPr>
                        <a:t>(mL)</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51,7</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53,4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55,1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56,8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58,5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60,2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61,9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63,7</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ea typeface="ＭＳ Ｐゴシック" charset="0"/>
                        </a:rPr>
                        <a:t>Tenperatura </a:t>
                      </a:r>
                      <a:r>
                        <a:rPr kumimoji="0" lang="eu-ES" sz="1600" b="0" i="0" u="none" strike="noStrike" cap="none" normalizeH="0" baseline="0" dirty="0">
                          <a:ln>
                            <a:noFill/>
                          </a:ln>
                          <a:solidFill>
                            <a:schemeClr val="tx1"/>
                          </a:solidFill>
                          <a:effectLst/>
                          <a:latin typeface="Arial" charset="0"/>
                          <a:ea typeface="ＭＳ Ｐゴシック" charset="0"/>
                        </a:rPr>
                        <a:t>(ºC)</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A9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20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30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40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50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60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80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a:ln>
                            <a:noFill/>
                          </a:ln>
                          <a:solidFill>
                            <a:schemeClr val="tx1"/>
                          </a:solidFill>
                          <a:effectLst/>
                          <a:latin typeface="Arial" charset="0"/>
                          <a:ea typeface="ＭＳ Ｐゴシック" charset="0"/>
                        </a:rPr>
                        <a:t>90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0" i="0" u="none" strike="noStrike" cap="none" normalizeH="0" baseline="0" dirty="0">
                          <a:ln>
                            <a:noFill/>
                          </a:ln>
                          <a:solidFill>
                            <a:schemeClr val="tx1"/>
                          </a:solidFill>
                          <a:effectLst/>
                          <a:latin typeface="Arial" charset="0"/>
                          <a:ea typeface="ＭＳ Ｐゴシック"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20000" name="Line 192"/>
          <p:cNvSpPr>
            <a:spLocks noChangeShapeType="1"/>
          </p:cNvSpPr>
          <p:nvPr/>
        </p:nvSpPr>
        <p:spPr bwMode="auto">
          <a:xfrm flipH="1">
            <a:off x="889000" y="658813"/>
            <a:ext cx="1588" cy="52689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0001" name="Line 193"/>
          <p:cNvSpPr>
            <a:spLocks noChangeShapeType="1"/>
          </p:cNvSpPr>
          <p:nvPr/>
        </p:nvSpPr>
        <p:spPr bwMode="auto">
          <a:xfrm>
            <a:off x="900113" y="5921375"/>
            <a:ext cx="3613150" cy="31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0002" name="Text Box 194"/>
          <p:cNvSpPr txBox="1">
            <a:spLocks noChangeArrowheads="1"/>
          </p:cNvSpPr>
          <p:nvPr/>
        </p:nvSpPr>
        <p:spPr bwMode="auto">
          <a:xfrm>
            <a:off x="3956050" y="6267450"/>
            <a:ext cx="722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b="1" i="1">
                <a:solidFill>
                  <a:srgbClr val="CC3300"/>
                </a:solidFill>
              </a:rPr>
              <a:t>T</a:t>
            </a:r>
            <a:r>
              <a:rPr lang="eu-ES" sz="1600" b="1">
                <a:solidFill>
                  <a:srgbClr val="CC3300"/>
                </a:solidFill>
              </a:rPr>
              <a:t> (ºC)</a:t>
            </a:r>
          </a:p>
        </p:txBody>
      </p:sp>
      <p:grpSp>
        <p:nvGrpSpPr>
          <p:cNvPr id="4" name="Group 195"/>
          <p:cNvGrpSpPr>
            <a:grpSpLocks/>
          </p:cNvGrpSpPr>
          <p:nvPr/>
        </p:nvGrpSpPr>
        <p:grpSpPr bwMode="auto">
          <a:xfrm>
            <a:off x="736600" y="5919788"/>
            <a:ext cx="3895725" cy="430212"/>
            <a:chOff x="464" y="3729"/>
            <a:chExt cx="2454" cy="271"/>
          </a:xfrm>
        </p:grpSpPr>
        <p:sp>
          <p:nvSpPr>
            <p:cNvPr id="45127" name="Line 196"/>
            <p:cNvSpPr>
              <a:spLocks noChangeShapeType="1"/>
            </p:cNvSpPr>
            <p:nvPr/>
          </p:nvSpPr>
          <p:spPr bwMode="auto">
            <a:xfrm>
              <a:off x="2756" y="3735"/>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28" name="Line 197"/>
            <p:cNvSpPr>
              <a:spLocks noChangeShapeType="1"/>
            </p:cNvSpPr>
            <p:nvPr/>
          </p:nvSpPr>
          <p:spPr bwMode="auto">
            <a:xfrm>
              <a:off x="2538" y="3735"/>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29" name="Line 198"/>
            <p:cNvSpPr>
              <a:spLocks noChangeShapeType="1"/>
            </p:cNvSpPr>
            <p:nvPr/>
          </p:nvSpPr>
          <p:spPr bwMode="auto">
            <a:xfrm>
              <a:off x="2319" y="3736"/>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0" name="Line 199"/>
            <p:cNvSpPr>
              <a:spLocks noChangeShapeType="1"/>
            </p:cNvSpPr>
            <p:nvPr/>
          </p:nvSpPr>
          <p:spPr bwMode="auto">
            <a:xfrm>
              <a:off x="2097" y="3732"/>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1" name="Line 200"/>
            <p:cNvSpPr>
              <a:spLocks noChangeShapeType="1"/>
            </p:cNvSpPr>
            <p:nvPr/>
          </p:nvSpPr>
          <p:spPr bwMode="auto">
            <a:xfrm>
              <a:off x="1877" y="3734"/>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2" name="Line 201"/>
            <p:cNvSpPr>
              <a:spLocks noChangeShapeType="1"/>
            </p:cNvSpPr>
            <p:nvPr/>
          </p:nvSpPr>
          <p:spPr bwMode="auto">
            <a:xfrm>
              <a:off x="1659" y="3732"/>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3" name="Line 202"/>
            <p:cNvSpPr>
              <a:spLocks noChangeShapeType="1"/>
            </p:cNvSpPr>
            <p:nvPr/>
          </p:nvSpPr>
          <p:spPr bwMode="auto">
            <a:xfrm>
              <a:off x="1441" y="3732"/>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4" name="Line 203"/>
            <p:cNvSpPr>
              <a:spLocks noChangeShapeType="1"/>
            </p:cNvSpPr>
            <p:nvPr/>
          </p:nvSpPr>
          <p:spPr bwMode="auto">
            <a:xfrm>
              <a:off x="1218" y="3731"/>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5" name="Line 204"/>
            <p:cNvSpPr>
              <a:spLocks noChangeShapeType="1"/>
            </p:cNvSpPr>
            <p:nvPr/>
          </p:nvSpPr>
          <p:spPr bwMode="auto">
            <a:xfrm>
              <a:off x="1000" y="3738"/>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6" name="Line 205"/>
            <p:cNvSpPr>
              <a:spLocks noChangeShapeType="1"/>
            </p:cNvSpPr>
            <p:nvPr/>
          </p:nvSpPr>
          <p:spPr bwMode="auto">
            <a:xfrm>
              <a:off x="778" y="3729"/>
              <a:ext cx="0" cy="4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37" name="Text Box 206"/>
            <p:cNvSpPr txBox="1">
              <a:spLocks noChangeArrowheads="1"/>
            </p:cNvSpPr>
            <p:nvPr/>
          </p:nvSpPr>
          <p:spPr bwMode="auto">
            <a:xfrm>
              <a:off x="1312" y="378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40</a:t>
              </a:r>
            </a:p>
          </p:txBody>
        </p:sp>
        <p:sp>
          <p:nvSpPr>
            <p:cNvPr id="45138" name="Text Box 207"/>
            <p:cNvSpPr txBox="1">
              <a:spLocks noChangeArrowheads="1"/>
            </p:cNvSpPr>
            <p:nvPr/>
          </p:nvSpPr>
          <p:spPr bwMode="auto">
            <a:xfrm>
              <a:off x="869" y="378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20</a:t>
              </a:r>
            </a:p>
          </p:txBody>
        </p:sp>
        <p:sp>
          <p:nvSpPr>
            <p:cNvPr id="45139" name="Text Box 208"/>
            <p:cNvSpPr txBox="1">
              <a:spLocks noChangeArrowheads="1"/>
            </p:cNvSpPr>
            <p:nvPr/>
          </p:nvSpPr>
          <p:spPr bwMode="auto">
            <a:xfrm>
              <a:off x="1748" y="378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60</a:t>
              </a:r>
            </a:p>
          </p:txBody>
        </p:sp>
        <p:sp>
          <p:nvSpPr>
            <p:cNvPr id="45140" name="Text Box 209"/>
            <p:cNvSpPr txBox="1">
              <a:spLocks noChangeArrowheads="1"/>
            </p:cNvSpPr>
            <p:nvPr/>
          </p:nvSpPr>
          <p:spPr bwMode="auto">
            <a:xfrm>
              <a:off x="2189" y="378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80</a:t>
              </a:r>
            </a:p>
          </p:txBody>
        </p:sp>
        <p:sp>
          <p:nvSpPr>
            <p:cNvPr id="45141" name="Text Box 210"/>
            <p:cNvSpPr txBox="1">
              <a:spLocks noChangeArrowheads="1"/>
            </p:cNvSpPr>
            <p:nvPr/>
          </p:nvSpPr>
          <p:spPr bwMode="auto">
            <a:xfrm>
              <a:off x="2589" y="3788"/>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100</a:t>
              </a:r>
            </a:p>
          </p:txBody>
        </p:sp>
        <p:sp>
          <p:nvSpPr>
            <p:cNvPr id="45142" name="Text Box 211"/>
            <p:cNvSpPr txBox="1">
              <a:spLocks noChangeArrowheads="1"/>
            </p:cNvSpPr>
            <p:nvPr/>
          </p:nvSpPr>
          <p:spPr bwMode="auto">
            <a:xfrm>
              <a:off x="464" y="3788"/>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0</a:t>
              </a:r>
            </a:p>
          </p:txBody>
        </p:sp>
      </p:grpSp>
      <p:grpSp>
        <p:nvGrpSpPr>
          <p:cNvPr id="5" name="Group 212"/>
          <p:cNvGrpSpPr>
            <a:grpSpLocks/>
          </p:cNvGrpSpPr>
          <p:nvPr/>
        </p:nvGrpSpPr>
        <p:grpSpPr bwMode="auto">
          <a:xfrm>
            <a:off x="336550" y="849313"/>
            <a:ext cx="563563" cy="4551362"/>
            <a:chOff x="212" y="535"/>
            <a:chExt cx="355" cy="2867"/>
          </a:xfrm>
        </p:grpSpPr>
        <p:sp>
          <p:nvSpPr>
            <p:cNvPr id="45113" name="Line 213"/>
            <p:cNvSpPr>
              <a:spLocks noChangeShapeType="1"/>
            </p:cNvSpPr>
            <p:nvPr/>
          </p:nvSpPr>
          <p:spPr bwMode="auto">
            <a:xfrm>
              <a:off x="509" y="3294"/>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4" name="Line 214"/>
            <p:cNvSpPr>
              <a:spLocks noChangeShapeType="1"/>
            </p:cNvSpPr>
            <p:nvPr/>
          </p:nvSpPr>
          <p:spPr bwMode="auto">
            <a:xfrm>
              <a:off x="517" y="2855"/>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5" name="Line 215"/>
            <p:cNvSpPr>
              <a:spLocks noChangeShapeType="1"/>
            </p:cNvSpPr>
            <p:nvPr/>
          </p:nvSpPr>
          <p:spPr bwMode="auto">
            <a:xfrm>
              <a:off x="517" y="2415"/>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6" name="Line 216"/>
            <p:cNvSpPr>
              <a:spLocks noChangeShapeType="1"/>
            </p:cNvSpPr>
            <p:nvPr/>
          </p:nvSpPr>
          <p:spPr bwMode="auto">
            <a:xfrm>
              <a:off x="521" y="1971"/>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7" name="Line 217"/>
            <p:cNvSpPr>
              <a:spLocks noChangeShapeType="1"/>
            </p:cNvSpPr>
            <p:nvPr/>
          </p:nvSpPr>
          <p:spPr bwMode="auto">
            <a:xfrm>
              <a:off x="519" y="1528"/>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8" name="Line 218"/>
            <p:cNvSpPr>
              <a:spLocks noChangeShapeType="1"/>
            </p:cNvSpPr>
            <p:nvPr/>
          </p:nvSpPr>
          <p:spPr bwMode="auto">
            <a:xfrm>
              <a:off x="521" y="1086"/>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19" name="Line 219"/>
            <p:cNvSpPr>
              <a:spLocks noChangeShapeType="1"/>
            </p:cNvSpPr>
            <p:nvPr/>
          </p:nvSpPr>
          <p:spPr bwMode="auto">
            <a:xfrm>
              <a:off x="518" y="638"/>
              <a:ext cx="4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5120" name="Text Box 220"/>
            <p:cNvSpPr txBox="1">
              <a:spLocks noChangeArrowheads="1"/>
            </p:cNvSpPr>
            <p:nvPr/>
          </p:nvSpPr>
          <p:spPr bwMode="auto">
            <a:xfrm>
              <a:off x="212" y="319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10</a:t>
              </a:r>
            </a:p>
          </p:txBody>
        </p:sp>
        <p:sp>
          <p:nvSpPr>
            <p:cNvPr id="45121" name="Text Box 221"/>
            <p:cNvSpPr txBox="1">
              <a:spLocks noChangeArrowheads="1"/>
            </p:cNvSpPr>
            <p:nvPr/>
          </p:nvSpPr>
          <p:spPr bwMode="auto">
            <a:xfrm>
              <a:off x="212" y="2751"/>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20</a:t>
              </a:r>
            </a:p>
          </p:txBody>
        </p:sp>
        <p:sp>
          <p:nvSpPr>
            <p:cNvPr id="45122" name="Text Box 222"/>
            <p:cNvSpPr txBox="1">
              <a:spLocks noChangeArrowheads="1"/>
            </p:cNvSpPr>
            <p:nvPr/>
          </p:nvSpPr>
          <p:spPr bwMode="auto">
            <a:xfrm>
              <a:off x="212" y="230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30</a:t>
              </a:r>
            </a:p>
          </p:txBody>
        </p:sp>
        <p:sp>
          <p:nvSpPr>
            <p:cNvPr id="45123" name="Text Box 223"/>
            <p:cNvSpPr txBox="1">
              <a:spLocks noChangeArrowheads="1"/>
            </p:cNvSpPr>
            <p:nvPr/>
          </p:nvSpPr>
          <p:spPr bwMode="auto">
            <a:xfrm>
              <a:off x="212" y="186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40</a:t>
              </a:r>
            </a:p>
          </p:txBody>
        </p:sp>
        <p:sp>
          <p:nvSpPr>
            <p:cNvPr id="45124" name="Text Box 224"/>
            <p:cNvSpPr txBox="1">
              <a:spLocks noChangeArrowheads="1"/>
            </p:cNvSpPr>
            <p:nvPr/>
          </p:nvSpPr>
          <p:spPr bwMode="auto">
            <a:xfrm>
              <a:off x="212" y="142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50</a:t>
              </a:r>
            </a:p>
          </p:txBody>
        </p:sp>
        <p:sp>
          <p:nvSpPr>
            <p:cNvPr id="45125" name="Text Box 225"/>
            <p:cNvSpPr txBox="1">
              <a:spLocks noChangeArrowheads="1"/>
            </p:cNvSpPr>
            <p:nvPr/>
          </p:nvSpPr>
          <p:spPr bwMode="auto">
            <a:xfrm>
              <a:off x="212" y="97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60</a:t>
              </a:r>
            </a:p>
          </p:txBody>
        </p:sp>
        <p:sp>
          <p:nvSpPr>
            <p:cNvPr id="45126" name="Text Box 226"/>
            <p:cNvSpPr txBox="1">
              <a:spLocks noChangeArrowheads="1"/>
            </p:cNvSpPr>
            <p:nvPr/>
          </p:nvSpPr>
          <p:spPr bwMode="auto">
            <a:xfrm>
              <a:off x="212" y="53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70</a:t>
              </a:r>
            </a:p>
          </p:txBody>
        </p:sp>
      </p:grpSp>
      <p:sp>
        <p:nvSpPr>
          <p:cNvPr id="120035" name="Text Box 227"/>
          <p:cNvSpPr txBox="1">
            <a:spLocks noChangeArrowheads="1"/>
          </p:cNvSpPr>
          <p:nvPr/>
        </p:nvSpPr>
        <p:spPr bwMode="auto">
          <a:xfrm>
            <a:off x="120650" y="300038"/>
            <a:ext cx="846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b="1" i="1">
                <a:solidFill>
                  <a:srgbClr val="3333CC"/>
                </a:solidFill>
              </a:rPr>
              <a:t>B</a:t>
            </a:r>
            <a:r>
              <a:rPr lang="eu-ES" sz="1600" b="1">
                <a:solidFill>
                  <a:srgbClr val="3333CC"/>
                </a:solidFill>
              </a:rPr>
              <a:t> (mL)</a:t>
            </a:r>
          </a:p>
        </p:txBody>
      </p:sp>
      <p:sp>
        <p:nvSpPr>
          <p:cNvPr id="120036" name="Oval 228"/>
          <p:cNvSpPr>
            <a:spLocks noChangeArrowheads="1"/>
          </p:cNvSpPr>
          <p:nvPr/>
        </p:nvSpPr>
        <p:spPr bwMode="auto">
          <a:xfrm>
            <a:off x="1543050" y="2387600"/>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37" name="Oval 229"/>
          <p:cNvSpPr>
            <a:spLocks noChangeArrowheads="1"/>
          </p:cNvSpPr>
          <p:nvPr/>
        </p:nvSpPr>
        <p:spPr bwMode="auto">
          <a:xfrm>
            <a:off x="1889125" y="223996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38" name="Oval 230"/>
          <p:cNvSpPr>
            <a:spLocks noChangeArrowheads="1"/>
          </p:cNvSpPr>
          <p:nvPr/>
        </p:nvSpPr>
        <p:spPr bwMode="auto">
          <a:xfrm>
            <a:off x="2238375" y="2127250"/>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39" name="Oval 231"/>
          <p:cNvSpPr>
            <a:spLocks noChangeArrowheads="1"/>
          </p:cNvSpPr>
          <p:nvPr/>
        </p:nvSpPr>
        <p:spPr bwMode="auto">
          <a:xfrm>
            <a:off x="4333875" y="140017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0" name="Oval 232"/>
          <p:cNvSpPr>
            <a:spLocks noChangeArrowheads="1"/>
          </p:cNvSpPr>
          <p:nvPr/>
        </p:nvSpPr>
        <p:spPr bwMode="auto">
          <a:xfrm>
            <a:off x="2587625" y="2019300"/>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1" name="Oval 233"/>
          <p:cNvSpPr>
            <a:spLocks noChangeArrowheads="1"/>
          </p:cNvSpPr>
          <p:nvPr/>
        </p:nvSpPr>
        <p:spPr bwMode="auto">
          <a:xfrm>
            <a:off x="2944813" y="1879600"/>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2" name="Oval 234"/>
          <p:cNvSpPr>
            <a:spLocks noChangeArrowheads="1"/>
          </p:cNvSpPr>
          <p:nvPr/>
        </p:nvSpPr>
        <p:spPr bwMode="auto">
          <a:xfrm>
            <a:off x="3286125" y="1771650"/>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3" name="Oval 235"/>
          <p:cNvSpPr>
            <a:spLocks noChangeArrowheads="1"/>
          </p:cNvSpPr>
          <p:nvPr/>
        </p:nvSpPr>
        <p:spPr bwMode="auto">
          <a:xfrm>
            <a:off x="3638550" y="1666875"/>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4" name="Oval 236"/>
          <p:cNvSpPr>
            <a:spLocks noChangeArrowheads="1"/>
          </p:cNvSpPr>
          <p:nvPr/>
        </p:nvSpPr>
        <p:spPr bwMode="auto">
          <a:xfrm>
            <a:off x="3984625" y="1522413"/>
            <a:ext cx="88900" cy="889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20045" name="Line 237"/>
          <p:cNvSpPr>
            <a:spLocks noChangeShapeType="1"/>
          </p:cNvSpPr>
          <p:nvPr/>
        </p:nvSpPr>
        <p:spPr bwMode="auto">
          <a:xfrm flipV="1">
            <a:off x="884238" y="1438275"/>
            <a:ext cx="3494087" cy="1238250"/>
          </a:xfrm>
          <a:prstGeom prst="line">
            <a:avLst/>
          </a:prstGeom>
          <a:noFill/>
          <a:ln w="28575">
            <a:solidFill>
              <a:srgbClr val="CC33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0046" name="Text Box 238"/>
          <p:cNvSpPr txBox="1">
            <a:spLocks noChangeArrowheads="1"/>
          </p:cNvSpPr>
          <p:nvPr/>
        </p:nvSpPr>
        <p:spPr bwMode="auto">
          <a:xfrm>
            <a:off x="4640263" y="341313"/>
            <a:ext cx="4416425" cy="835025"/>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Adierazpen grafikoaren arabera, zein da gasaren bolumena eta tenperaturan arteko erlazioa?</a:t>
            </a:r>
          </a:p>
        </p:txBody>
      </p:sp>
      <p:sp>
        <p:nvSpPr>
          <p:cNvPr id="120047" name="Text Box 239"/>
          <p:cNvSpPr txBox="1">
            <a:spLocks noChangeArrowheads="1"/>
          </p:cNvSpPr>
          <p:nvPr/>
        </p:nvSpPr>
        <p:spPr bwMode="auto">
          <a:xfrm>
            <a:off x="4711700" y="1714500"/>
            <a:ext cx="4344988" cy="18129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Adierazpen grafikoak bolumena eta tenperatura zentzu berean aldatzen direla adierazten digu. Tenperatura handitzerakoan bolumena handiagotzen da, eta tenperatura gutxiagotzerakoan bolumena gutxiagotzen da. Zer gertatzen da tenperatura </a:t>
            </a:r>
            <a:r>
              <a:rPr lang="eu-ES" sz="1600" b="1">
                <a:solidFill>
                  <a:srgbClr val="FF0000"/>
                </a:solidFill>
              </a:rPr>
              <a:t>0 ºC denean</a:t>
            </a:r>
            <a:r>
              <a:rPr lang="eu-ES" sz="1600" b="1">
                <a:solidFill>
                  <a:srgbClr val="CC3300"/>
                </a:solidFill>
              </a:rPr>
              <a:t>?</a:t>
            </a:r>
          </a:p>
        </p:txBody>
      </p:sp>
      <p:sp>
        <p:nvSpPr>
          <p:cNvPr id="209" name="CuadroTexto 208"/>
          <p:cNvSpPr txBox="1"/>
          <p:nvPr/>
        </p:nvSpPr>
        <p:spPr>
          <a:xfrm>
            <a:off x="5235389" y="5371470"/>
            <a:ext cx="1411287" cy="646331"/>
          </a:xfrm>
          <a:prstGeom prst="rect">
            <a:avLst/>
          </a:prstGeom>
          <a:noFill/>
        </p:spPr>
        <p:txBody>
          <a:bodyPr wrap="square" rtlCol="0">
            <a:spAutoFit/>
          </a:bodyPr>
          <a:lstStyle/>
          <a:p>
            <a:r>
              <a:rPr lang="es-ES" dirty="0" err="1" smtClean="0"/>
              <a:t>Egileen</a:t>
            </a:r>
            <a:r>
              <a:rPr lang="es-ES" dirty="0" smtClean="0"/>
              <a:t> </a:t>
            </a:r>
            <a:r>
              <a:rPr lang="es-ES" dirty="0" err="1" smtClean="0"/>
              <a:t>irudia</a:t>
            </a:r>
            <a:endParaRPr lang="es-ES" dirty="0"/>
          </a:p>
        </p:txBody>
      </p:sp>
    </p:spTree>
    <p:extLst>
      <p:ext uri="{BB962C8B-B14F-4D97-AF65-F5344CB8AC3E}">
        <p14:creationId xmlns:p14="http://schemas.microsoft.com/office/powerpoint/2010/main" val="628252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dissolve">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par>
                          <p:cTn id="13" fill="hold" nodeType="afterGroup">
                            <p:stCondLst>
                              <p:cond delay="2000"/>
                            </p:stCondLst>
                            <p:childTnLst>
                              <p:par>
                                <p:cTn id="14" presetID="42" presetClass="entr" presetSubtype="0" fill="hold" nodeType="afterEffect">
                                  <p:stCondLst>
                                    <p:cond delay="0"/>
                                  </p:stCondLst>
                                  <p:childTnLst>
                                    <p:set>
                                      <p:cBhvr>
                                        <p:cTn id="15" dur="1" fill="hold">
                                          <p:stCondLst>
                                            <p:cond delay="0"/>
                                          </p:stCondLst>
                                        </p:cTn>
                                        <p:tgtEl>
                                          <p:spTgt spid="119965"/>
                                        </p:tgtEl>
                                        <p:attrNameLst>
                                          <p:attrName>style.visibility</p:attrName>
                                        </p:attrNameLst>
                                      </p:cBhvr>
                                      <p:to>
                                        <p:strVal val="visible"/>
                                      </p:to>
                                    </p:set>
                                    <p:animEffect transition="in" filter="fade">
                                      <p:cBhvr>
                                        <p:cTn id="16" dur="1000"/>
                                        <p:tgtEl>
                                          <p:spTgt spid="119965"/>
                                        </p:tgtEl>
                                      </p:cBhvr>
                                    </p:animEffect>
                                    <p:anim calcmode="lin" valueType="num">
                                      <p:cBhvr>
                                        <p:cTn id="17" dur="1000" fill="hold"/>
                                        <p:tgtEl>
                                          <p:spTgt spid="119965"/>
                                        </p:tgtEl>
                                        <p:attrNameLst>
                                          <p:attrName>ppt_x</p:attrName>
                                        </p:attrNameLst>
                                      </p:cBhvr>
                                      <p:tavLst>
                                        <p:tav tm="0">
                                          <p:val>
                                            <p:strVal val="#ppt_x"/>
                                          </p:val>
                                        </p:tav>
                                        <p:tav tm="100000">
                                          <p:val>
                                            <p:strVal val="#ppt_x"/>
                                          </p:val>
                                        </p:tav>
                                      </p:tavLst>
                                    </p:anim>
                                    <p:anim calcmode="lin" valueType="num">
                                      <p:cBhvr>
                                        <p:cTn id="18" dur="1000" fill="hold"/>
                                        <p:tgtEl>
                                          <p:spTgt spid="119965"/>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20000"/>
                                        </p:tgtEl>
                                        <p:attrNameLst>
                                          <p:attrName>style.visibility</p:attrName>
                                        </p:attrNameLst>
                                      </p:cBhvr>
                                      <p:to>
                                        <p:strVal val="visible"/>
                                      </p:to>
                                    </p:set>
                                    <p:animEffect transition="in" filter="wipe(down)">
                                      <p:cBhvr>
                                        <p:cTn id="23" dur="500"/>
                                        <p:tgtEl>
                                          <p:spTgt spid="120000"/>
                                        </p:tgtEl>
                                      </p:cBhvr>
                                    </p:animEffect>
                                  </p:childTnLst>
                                </p:cTn>
                              </p:par>
                            </p:childTnLst>
                          </p:cTn>
                        </p:par>
                        <p:par>
                          <p:cTn id="24" fill="hold" nodeType="afterGroup">
                            <p:stCondLst>
                              <p:cond delay="500"/>
                            </p:stCondLst>
                            <p:childTnLst>
                              <p:par>
                                <p:cTn id="25" presetID="23" presetClass="entr" presetSubtype="16" fill="hold" grpId="0" nodeType="afterEffect">
                                  <p:stCondLst>
                                    <p:cond delay="0"/>
                                  </p:stCondLst>
                                  <p:childTnLst>
                                    <p:set>
                                      <p:cBhvr>
                                        <p:cTn id="26" dur="1" fill="hold">
                                          <p:stCondLst>
                                            <p:cond delay="0"/>
                                          </p:stCondLst>
                                        </p:cTn>
                                        <p:tgtEl>
                                          <p:spTgt spid="120035"/>
                                        </p:tgtEl>
                                        <p:attrNameLst>
                                          <p:attrName>style.visibility</p:attrName>
                                        </p:attrNameLst>
                                      </p:cBhvr>
                                      <p:to>
                                        <p:strVal val="visible"/>
                                      </p:to>
                                    </p:set>
                                    <p:anim calcmode="lin" valueType="num">
                                      <p:cBhvr>
                                        <p:cTn id="27" dur="500" fill="hold"/>
                                        <p:tgtEl>
                                          <p:spTgt spid="120035"/>
                                        </p:tgtEl>
                                        <p:attrNameLst>
                                          <p:attrName>ppt_w</p:attrName>
                                        </p:attrNameLst>
                                      </p:cBhvr>
                                      <p:tavLst>
                                        <p:tav tm="0">
                                          <p:val>
                                            <p:fltVal val="0"/>
                                          </p:val>
                                        </p:tav>
                                        <p:tav tm="100000">
                                          <p:val>
                                            <p:strVal val="#ppt_w"/>
                                          </p:val>
                                        </p:tav>
                                      </p:tavLst>
                                    </p:anim>
                                    <p:anim calcmode="lin" valueType="num">
                                      <p:cBhvr>
                                        <p:cTn id="28" dur="500" fill="hold"/>
                                        <p:tgtEl>
                                          <p:spTgt spid="120035"/>
                                        </p:tgtEl>
                                        <p:attrNameLst>
                                          <p:attrName>ppt_h</p:attrName>
                                        </p:attrNameLst>
                                      </p:cBhvr>
                                      <p:tavLst>
                                        <p:tav tm="0">
                                          <p:val>
                                            <p:fltVal val="0"/>
                                          </p:val>
                                        </p:tav>
                                        <p:tav tm="100000">
                                          <p:val>
                                            <p:strVal val="#ppt_h"/>
                                          </p:val>
                                        </p:tav>
                                      </p:tavLst>
                                    </p:anim>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20001"/>
                                        </p:tgtEl>
                                        <p:attrNameLst>
                                          <p:attrName>style.visibility</p:attrName>
                                        </p:attrNameLst>
                                      </p:cBhvr>
                                      <p:to>
                                        <p:strVal val="visible"/>
                                      </p:to>
                                    </p:set>
                                    <p:animEffect transition="in" filter="wipe(left)">
                                      <p:cBhvr>
                                        <p:cTn id="32" dur="500"/>
                                        <p:tgtEl>
                                          <p:spTgt spid="120001"/>
                                        </p:tgtEl>
                                      </p:cBhvr>
                                    </p:animEffect>
                                  </p:childTnLst>
                                </p:cTn>
                              </p:par>
                            </p:childTnLst>
                          </p:cTn>
                        </p:par>
                        <p:par>
                          <p:cTn id="33" fill="hold" nodeType="afterGroup">
                            <p:stCondLst>
                              <p:cond delay="1500"/>
                            </p:stCondLst>
                            <p:childTnLst>
                              <p:par>
                                <p:cTn id="34" presetID="23" presetClass="entr" presetSubtype="16" fill="hold" grpId="0" nodeType="afterEffect">
                                  <p:stCondLst>
                                    <p:cond delay="0"/>
                                  </p:stCondLst>
                                  <p:childTnLst>
                                    <p:set>
                                      <p:cBhvr>
                                        <p:cTn id="35" dur="1" fill="hold">
                                          <p:stCondLst>
                                            <p:cond delay="0"/>
                                          </p:stCondLst>
                                        </p:cTn>
                                        <p:tgtEl>
                                          <p:spTgt spid="120002"/>
                                        </p:tgtEl>
                                        <p:attrNameLst>
                                          <p:attrName>style.visibility</p:attrName>
                                        </p:attrNameLst>
                                      </p:cBhvr>
                                      <p:to>
                                        <p:strVal val="visible"/>
                                      </p:to>
                                    </p:set>
                                    <p:anim calcmode="lin" valueType="num">
                                      <p:cBhvr>
                                        <p:cTn id="36" dur="500" fill="hold"/>
                                        <p:tgtEl>
                                          <p:spTgt spid="120002"/>
                                        </p:tgtEl>
                                        <p:attrNameLst>
                                          <p:attrName>ppt_w</p:attrName>
                                        </p:attrNameLst>
                                      </p:cBhvr>
                                      <p:tavLst>
                                        <p:tav tm="0">
                                          <p:val>
                                            <p:fltVal val="0"/>
                                          </p:val>
                                        </p:tav>
                                        <p:tav tm="100000">
                                          <p:val>
                                            <p:strVal val="#ppt_w"/>
                                          </p:val>
                                        </p:tav>
                                      </p:tavLst>
                                    </p:anim>
                                    <p:anim calcmode="lin" valueType="num">
                                      <p:cBhvr>
                                        <p:cTn id="37" dur="500" fill="hold"/>
                                        <p:tgtEl>
                                          <p:spTgt spid="120002"/>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1000" fill="hold"/>
                                        <p:tgtEl>
                                          <p:spTgt spid="5"/>
                                        </p:tgtEl>
                                        <p:attrNameLst>
                                          <p:attrName>ppt_x</p:attrName>
                                        </p:attrNameLst>
                                      </p:cBhvr>
                                      <p:tavLst>
                                        <p:tav tm="0">
                                          <p:val>
                                            <p:strVal val="#ppt_x-.2"/>
                                          </p:val>
                                        </p:tav>
                                        <p:tav tm="100000">
                                          <p:val>
                                            <p:strVal val="#ppt_x"/>
                                          </p:val>
                                        </p:tav>
                                      </p:tavLst>
                                    </p:anim>
                                    <p:anim calcmode="lin" valueType="num">
                                      <p:cBhvr>
                                        <p:cTn id="4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4" dur="1000"/>
                                        <p:tgtEl>
                                          <p:spTgt spid="5"/>
                                        </p:tgtEl>
                                      </p:cBhvr>
                                    </p:animEffect>
                                  </p:childTnLst>
                                </p:cTn>
                              </p:par>
                              <p:par>
                                <p:cTn id="45" presetID="42"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0036"/>
                                        </p:tgtEl>
                                        <p:attrNameLst>
                                          <p:attrName>style.visibility</p:attrName>
                                        </p:attrNameLst>
                                      </p:cBhvr>
                                      <p:to>
                                        <p:strVal val="visible"/>
                                      </p:to>
                                    </p:set>
                                    <p:anim calcmode="lin" valueType="num">
                                      <p:cBhvr additive="base">
                                        <p:cTn id="54" dur="500" fill="hold"/>
                                        <p:tgtEl>
                                          <p:spTgt spid="120036"/>
                                        </p:tgtEl>
                                        <p:attrNameLst>
                                          <p:attrName>ppt_x</p:attrName>
                                        </p:attrNameLst>
                                      </p:cBhvr>
                                      <p:tavLst>
                                        <p:tav tm="0">
                                          <p:val>
                                            <p:strVal val="#ppt_x"/>
                                          </p:val>
                                        </p:tav>
                                        <p:tav tm="100000">
                                          <p:val>
                                            <p:strVal val="#ppt_x"/>
                                          </p:val>
                                        </p:tav>
                                      </p:tavLst>
                                    </p:anim>
                                    <p:anim calcmode="lin" valueType="num">
                                      <p:cBhvr additive="base">
                                        <p:cTn id="55" dur="500" fill="hold"/>
                                        <p:tgtEl>
                                          <p:spTgt spid="120036"/>
                                        </p:tgtEl>
                                        <p:attrNameLst>
                                          <p:attrName>ppt_y</p:attrName>
                                        </p:attrNameLst>
                                      </p:cBhvr>
                                      <p:tavLst>
                                        <p:tav tm="0">
                                          <p:val>
                                            <p:strVal val="1+#ppt_h/2"/>
                                          </p:val>
                                        </p:tav>
                                        <p:tav tm="100000">
                                          <p:val>
                                            <p:strVal val="#ppt_y"/>
                                          </p:val>
                                        </p:tav>
                                      </p:tavLst>
                                    </p:anim>
                                  </p:childTnLst>
                                </p:cTn>
                              </p:par>
                            </p:childTnLst>
                          </p:cTn>
                        </p:par>
                        <p:par>
                          <p:cTn id="56" fill="hold" nodeType="afterGroup">
                            <p:stCondLst>
                              <p:cond delay="500"/>
                            </p:stCondLst>
                            <p:childTnLst>
                              <p:par>
                                <p:cTn id="57" presetID="2" presetClass="entr" presetSubtype="4" fill="hold" grpId="0" nodeType="afterEffect">
                                  <p:stCondLst>
                                    <p:cond delay="0"/>
                                  </p:stCondLst>
                                  <p:childTnLst>
                                    <p:set>
                                      <p:cBhvr>
                                        <p:cTn id="58" dur="1" fill="hold">
                                          <p:stCondLst>
                                            <p:cond delay="0"/>
                                          </p:stCondLst>
                                        </p:cTn>
                                        <p:tgtEl>
                                          <p:spTgt spid="120037"/>
                                        </p:tgtEl>
                                        <p:attrNameLst>
                                          <p:attrName>style.visibility</p:attrName>
                                        </p:attrNameLst>
                                      </p:cBhvr>
                                      <p:to>
                                        <p:strVal val="visible"/>
                                      </p:to>
                                    </p:set>
                                    <p:anim calcmode="lin" valueType="num">
                                      <p:cBhvr additive="base">
                                        <p:cTn id="59" dur="500" fill="hold"/>
                                        <p:tgtEl>
                                          <p:spTgt spid="120037"/>
                                        </p:tgtEl>
                                        <p:attrNameLst>
                                          <p:attrName>ppt_x</p:attrName>
                                        </p:attrNameLst>
                                      </p:cBhvr>
                                      <p:tavLst>
                                        <p:tav tm="0">
                                          <p:val>
                                            <p:strVal val="#ppt_x"/>
                                          </p:val>
                                        </p:tav>
                                        <p:tav tm="100000">
                                          <p:val>
                                            <p:strVal val="#ppt_x"/>
                                          </p:val>
                                        </p:tav>
                                      </p:tavLst>
                                    </p:anim>
                                    <p:anim calcmode="lin" valueType="num">
                                      <p:cBhvr additive="base">
                                        <p:cTn id="60" dur="500" fill="hold"/>
                                        <p:tgtEl>
                                          <p:spTgt spid="120037"/>
                                        </p:tgtEl>
                                        <p:attrNameLst>
                                          <p:attrName>ppt_y</p:attrName>
                                        </p:attrNameLst>
                                      </p:cBhvr>
                                      <p:tavLst>
                                        <p:tav tm="0">
                                          <p:val>
                                            <p:strVal val="1+#ppt_h/2"/>
                                          </p:val>
                                        </p:tav>
                                        <p:tav tm="100000">
                                          <p:val>
                                            <p:strVal val="#ppt_y"/>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120038"/>
                                        </p:tgtEl>
                                        <p:attrNameLst>
                                          <p:attrName>style.visibility</p:attrName>
                                        </p:attrNameLst>
                                      </p:cBhvr>
                                      <p:to>
                                        <p:strVal val="visible"/>
                                      </p:to>
                                    </p:set>
                                    <p:anim calcmode="lin" valueType="num">
                                      <p:cBhvr additive="base">
                                        <p:cTn id="64" dur="500" fill="hold"/>
                                        <p:tgtEl>
                                          <p:spTgt spid="120038"/>
                                        </p:tgtEl>
                                        <p:attrNameLst>
                                          <p:attrName>ppt_x</p:attrName>
                                        </p:attrNameLst>
                                      </p:cBhvr>
                                      <p:tavLst>
                                        <p:tav tm="0">
                                          <p:val>
                                            <p:strVal val="#ppt_x"/>
                                          </p:val>
                                        </p:tav>
                                        <p:tav tm="100000">
                                          <p:val>
                                            <p:strVal val="#ppt_x"/>
                                          </p:val>
                                        </p:tav>
                                      </p:tavLst>
                                    </p:anim>
                                    <p:anim calcmode="lin" valueType="num">
                                      <p:cBhvr additive="base">
                                        <p:cTn id="65" dur="500" fill="hold"/>
                                        <p:tgtEl>
                                          <p:spTgt spid="120038"/>
                                        </p:tgtEl>
                                        <p:attrNameLst>
                                          <p:attrName>ppt_y</p:attrName>
                                        </p:attrNameLst>
                                      </p:cBhvr>
                                      <p:tavLst>
                                        <p:tav tm="0">
                                          <p:val>
                                            <p:strVal val="1+#ppt_h/2"/>
                                          </p:val>
                                        </p:tav>
                                        <p:tav tm="100000">
                                          <p:val>
                                            <p:strVal val="#ppt_y"/>
                                          </p:val>
                                        </p:tav>
                                      </p:tavLst>
                                    </p:anim>
                                  </p:childTnLst>
                                </p:cTn>
                              </p:par>
                            </p:childTnLst>
                          </p:cTn>
                        </p:par>
                        <p:par>
                          <p:cTn id="66" fill="hold" nodeType="afterGroup">
                            <p:stCondLst>
                              <p:cond delay="1500"/>
                            </p:stCondLst>
                            <p:childTnLst>
                              <p:par>
                                <p:cTn id="67" presetID="2" presetClass="entr" presetSubtype="4" fill="hold" grpId="0" nodeType="afterEffect">
                                  <p:stCondLst>
                                    <p:cond delay="0"/>
                                  </p:stCondLst>
                                  <p:childTnLst>
                                    <p:set>
                                      <p:cBhvr>
                                        <p:cTn id="68" dur="1" fill="hold">
                                          <p:stCondLst>
                                            <p:cond delay="0"/>
                                          </p:stCondLst>
                                        </p:cTn>
                                        <p:tgtEl>
                                          <p:spTgt spid="120040"/>
                                        </p:tgtEl>
                                        <p:attrNameLst>
                                          <p:attrName>style.visibility</p:attrName>
                                        </p:attrNameLst>
                                      </p:cBhvr>
                                      <p:to>
                                        <p:strVal val="visible"/>
                                      </p:to>
                                    </p:set>
                                    <p:anim calcmode="lin" valueType="num">
                                      <p:cBhvr additive="base">
                                        <p:cTn id="69" dur="500" fill="hold"/>
                                        <p:tgtEl>
                                          <p:spTgt spid="120040"/>
                                        </p:tgtEl>
                                        <p:attrNameLst>
                                          <p:attrName>ppt_x</p:attrName>
                                        </p:attrNameLst>
                                      </p:cBhvr>
                                      <p:tavLst>
                                        <p:tav tm="0">
                                          <p:val>
                                            <p:strVal val="#ppt_x"/>
                                          </p:val>
                                        </p:tav>
                                        <p:tav tm="100000">
                                          <p:val>
                                            <p:strVal val="#ppt_x"/>
                                          </p:val>
                                        </p:tav>
                                      </p:tavLst>
                                    </p:anim>
                                    <p:anim calcmode="lin" valueType="num">
                                      <p:cBhvr additive="base">
                                        <p:cTn id="70" dur="500" fill="hold"/>
                                        <p:tgtEl>
                                          <p:spTgt spid="120040"/>
                                        </p:tgtEl>
                                        <p:attrNameLst>
                                          <p:attrName>ppt_y</p:attrName>
                                        </p:attrNameLst>
                                      </p:cBhvr>
                                      <p:tavLst>
                                        <p:tav tm="0">
                                          <p:val>
                                            <p:strVal val="1+#ppt_h/2"/>
                                          </p:val>
                                        </p:tav>
                                        <p:tav tm="100000">
                                          <p:val>
                                            <p:strVal val="#ppt_y"/>
                                          </p:val>
                                        </p:tav>
                                      </p:tavLst>
                                    </p:anim>
                                  </p:childTnLst>
                                </p:cTn>
                              </p:par>
                            </p:childTnLst>
                          </p:cTn>
                        </p:par>
                        <p:par>
                          <p:cTn id="71" fill="hold" nodeType="afterGroup">
                            <p:stCondLst>
                              <p:cond delay="2000"/>
                            </p:stCondLst>
                            <p:childTnLst>
                              <p:par>
                                <p:cTn id="72" presetID="2" presetClass="entr" presetSubtype="4" fill="hold" grpId="0" nodeType="afterEffect">
                                  <p:stCondLst>
                                    <p:cond delay="0"/>
                                  </p:stCondLst>
                                  <p:childTnLst>
                                    <p:set>
                                      <p:cBhvr>
                                        <p:cTn id="73" dur="1" fill="hold">
                                          <p:stCondLst>
                                            <p:cond delay="0"/>
                                          </p:stCondLst>
                                        </p:cTn>
                                        <p:tgtEl>
                                          <p:spTgt spid="120041"/>
                                        </p:tgtEl>
                                        <p:attrNameLst>
                                          <p:attrName>style.visibility</p:attrName>
                                        </p:attrNameLst>
                                      </p:cBhvr>
                                      <p:to>
                                        <p:strVal val="visible"/>
                                      </p:to>
                                    </p:set>
                                    <p:anim calcmode="lin" valueType="num">
                                      <p:cBhvr additive="base">
                                        <p:cTn id="74" dur="500" fill="hold"/>
                                        <p:tgtEl>
                                          <p:spTgt spid="120041"/>
                                        </p:tgtEl>
                                        <p:attrNameLst>
                                          <p:attrName>ppt_x</p:attrName>
                                        </p:attrNameLst>
                                      </p:cBhvr>
                                      <p:tavLst>
                                        <p:tav tm="0">
                                          <p:val>
                                            <p:strVal val="#ppt_x"/>
                                          </p:val>
                                        </p:tav>
                                        <p:tav tm="100000">
                                          <p:val>
                                            <p:strVal val="#ppt_x"/>
                                          </p:val>
                                        </p:tav>
                                      </p:tavLst>
                                    </p:anim>
                                    <p:anim calcmode="lin" valueType="num">
                                      <p:cBhvr additive="base">
                                        <p:cTn id="75" dur="500" fill="hold"/>
                                        <p:tgtEl>
                                          <p:spTgt spid="120041"/>
                                        </p:tgtEl>
                                        <p:attrNameLst>
                                          <p:attrName>ppt_y</p:attrName>
                                        </p:attrNameLst>
                                      </p:cBhvr>
                                      <p:tavLst>
                                        <p:tav tm="0">
                                          <p:val>
                                            <p:strVal val="1+#ppt_h/2"/>
                                          </p:val>
                                        </p:tav>
                                        <p:tav tm="100000">
                                          <p:val>
                                            <p:strVal val="#ppt_y"/>
                                          </p:val>
                                        </p:tav>
                                      </p:tavLst>
                                    </p:anim>
                                  </p:childTnLst>
                                </p:cTn>
                              </p:par>
                            </p:childTnLst>
                          </p:cTn>
                        </p:par>
                        <p:par>
                          <p:cTn id="76" fill="hold" nodeType="afterGroup">
                            <p:stCondLst>
                              <p:cond delay="2500"/>
                            </p:stCondLst>
                            <p:childTnLst>
                              <p:par>
                                <p:cTn id="77" presetID="2" presetClass="entr" presetSubtype="4" fill="hold" grpId="0" nodeType="afterEffect">
                                  <p:stCondLst>
                                    <p:cond delay="0"/>
                                  </p:stCondLst>
                                  <p:childTnLst>
                                    <p:set>
                                      <p:cBhvr>
                                        <p:cTn id="78" dur="1" fill="hold">
                                          <p:stCondLst>
                                            <p:cond delay="0"/>
                                          </p:stCondLst>
                                        </p:cTn>
                                        <p:tgtEl>
                                          <p:spTgt spid="120042"/>
                                        </p:tgtEl>
                                        <p:attrNameLst>
                                          <p:attrName>style.visibility</p:attrName>
                                        </p:attrNameLst>
                                      </p:cBhvr>
                                      <p:to>
                                        <p:strVal val="visible"/>
                                      </p:to>
                                    </p:set>
                                    <p:anim calcmode="lin" valueType="num">
                                      <p:cBhvr additive="base">
                                        <p:cTn id="79" dur="500" fill="hold"/>
                                        <p:tgtEl>
                                          <p:spTgt spid="120042"/>
                                        </p:tgtEl>
                                        <p:attrNameLst>
                                          <p:attrName>ppt_x</p:attrName>
                                        </p:attrNameLst>
                                      </p:cBhvr>
                                      <p:tavLst>
                                        <p:tav tm="0">
                                          <p:val>
                                            <p:strVal val="#ppt_x"/>
                                          </p:val>
                                        </p:tav>
                                        <p:tav tm="100000">
                                          <p:val>
                                            <p:strVal val="#ppt_x"/>
                                          </p:val>
                                        </p:tav>
                                      </p:tavLst>
                                    </p:anim>
                                    <p:anim calcmode="lin" valueType="num">
                                      <p:cBhvr additive="base">
                                        <p:cTn id="80" dur="500" fill="hold"/>
                                        <p:tgtEl>
                                          <p:spTgt spid="120042"/>
                                        </p:tgtEl>
                                        <p:attrNameLst>
                                          <p:attrName>ppt_y</p:attrName>
                                        </p:attrNameLst>
                                      </p:cBhvr>
                                      <p:tavLst>
                                        <p:tav tm="0">
                                          <p:val>
                                            <p:strVal val="1+#ppt_h/2"/>
                                          </p:val>
                                        </p:tav>
                                        <p:tav tm="100000">
                                          <p:val>
                                            <p:strVal val="#ppt_y"/>
                                          </p:val>
                                        </p:tav>
                                      </p:tavLst>
                                    </p:anim>
                                  </p:childTnLst>
                                </p:cTn>
                              </p:par>
                            </p:childTnLst>
                          </p:cTn>
                        </p:par>
                        <p:par>
                          <p:cTn id="81" fill="hold" nodeType="afterGroup">
                            <p:stCondLst>
                              <p:cond delay="3000"/>
                            </p:stCondLst>
                            <p:childTnLst>
                              <p:par>
                                <p:cTn id="82" presetID="2" presetClass="entr" presetSubtype="4" fill="hold" grpId="0" nodeType="afterEffect">
                                  <p:stCondLst>
                                    <p:cond delay="0"/>
                                  </p:stCondLst>
                                  <p:childTnLst>
                                    <p:set>
                                      <p:cBhvr>
                                        <p:cTn id="83" dur="1" fill="hold">
                                          <p:stCondLst>
                                            <p:cond delay="0"/>
                                          </p:stCondLst>
                                        </p:cTn>
                                        <p:tgtEl>
                                          <p:spTgt spid="120043"/>
                                        </p:tgtEl>
                                        <p:attrNameLst>
                                          <p:attrName>style.visibility</p:attrName>
                                        </p:attrNameLst>
                                      </p:cBhvr>
                                      <p:to>
                                        <p:strVal val="visible"/>
                                      </p:to>
                                    </p:set>
                                    <p:anim calcmode="lin" valueType="num">
                                      <p:cBhvr additive="base">
                                        <p:cTn id="84" dur="500" fill="hold"/>
                                        <p:tgtEl>
                                          <p:spTgt spid="120043"/>
                                        </p:tgtEl>
                                        <p:attrNameLst>
                                          <p:attrName>ppt_x</p:attrName>
                                        </p:attrNameLst>
                                      </p:cBhvr>
                                      <p:tavLst>
                                        <p:tav tm="0">
                                          <p:val>
                                            <p:strVal val="#ppt_x"/>
                                          </p:val>
                                        </p:tav>
                                        <p:tav tm="100000">
                                          <p:val>
                                            <p:strVal val="#ppt_x"/>
                                          </p:val>
                                        </p:tav>
                                      </p:tavLst>
                                    </p:anim>
                                    <p:anim calcmode="lin" valueType="num">
                                      <p:cBhvr additive="base">
                                        <p:cTn id="85" dur="500" fill="hold"/>
                                        <p:tgtEl>
                                          <p:spTgt spid="120043"/>
                                        </p:tgtEl>
                                        <p:attrNameLst>
                                          <p:attrName>ppt_y</p:attrName>
                                        </p:attrNameLst>
                                      </p:cBhvr>
                                      <p:tavLst>
                                        <p:tav tm="0">
                                          <p:val>
                                            <p:strVal val="1+#ppt_h/2"/>
                                          </p:val>
                                        </p:tav>
                                        <p:tav tm="100000">
                                          <p:val>
                                            <p:strVal val="#ppt_y"/>
                                          </p:val>
                                        </p:tav>
                                      </p:tavLst>
                                    </p:anim>
                                  </p:childTnLst>
                                </p:cTn>
                              </p:par>
                            </p:childTnLst>
                          </p:cTn>
                        </p:par>
                        <p:par>
                          <p:cTn id="86" fill="hold" nodeType="afterGroup">
                            <p:stCondLst>
                              <p:cond delay="3500"/>
                            </p:stCondLst>
                            <p:childTnLst>
                              <p:par>
                                <p:cTn id="87" presetID="2" presetClass="entr" presetSubtype="4" fill="hold" grpId="0" nodeType="afterEffect">
                                  <p:stCondLst>
                                    <p:cond delay="0"/>
                                  </p:stCondLst>
                                  <p:childTnLst>
                                    <p:set>
                                      <p:cBhvr>
                                        <p:cTn id="88" dur="1" fill="hold">
                                          <p:stCondLst>
                                            <p:cond delay="0"/>
                                          </p:stCondLst>
                                        </p:cTn>
                                        <p:tgtEl>
                                          <p:spTgt spid="120044"/>
                                        </p:tgtEl>
                                        <p:attrNameLst>
                                          <p:attrName>style.visibility</p:attrName>
                                        </p:attrNameLst>
                                      </p:cBhvr>
                                      <p:to>
                                        <p:strVal val="visible"/>
                                      </p:to>
                                    </p:set>
                                    <p:anim calcmode="lin" valueType="num">
                                      <p:cBhvr additive="base">
                                        <p:cTn id="89" dur="500" fill="hold"/>
                                        <p:tgtEl>
                                          <p:spTgt spid="120044"/>
                                        </p:tgtEl>
                                        <p:attrNameLst>
                                          <p:attrName>ppt_x</p:attrName>
                                        </p:attrNameLst>
                                      </p:cBhvr>
                                      <p:tavLst>
                                        <p:tav tm="0">
                                          <p:val>
                                            <p:strVal val="#ppt_x"/>
                                          </p:val>
                                        </p:tav>
                                        <p:tav tm="100000">
                                          <p:val>
                                            <p:strVal val="#ppt_x"/>
                                          </p:val>
                                        </p:tav>
                                      </p:tavLst>
                                    </p:anim>
                                    <p:anim calcmode="lin" valueType="num">
                                      <p:cBhvr additive="base">
                                        <p:cTn id="90" dur="500" fill="hold"/>
                                        <p:tgtEl>
                                          <p:spTgt spid="120044"/>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4000"/>
                            </p:stCondLst>
                            <p:childTnLst>
                              <p:par>
                                <p:cTn id="92" presetID="2" presetClass="entr" presetSubtype="4" fill="hold" grpId="0" nodeType="afterEffect">
                                  <p:stCondLst>
                                    <p:cond delay="0"/>
                                  </p:stCondLst>
                                  <p:childTnLst>
                                    <p:set>
                                      <p:cBhvr>
                                        <p:cTn id="93" dur="1" fill="hold">
                                          <p:stCondLst>
                                            <p:cond delay="0"/>
                                          </p:stCondLst>
                                        </p:cTn>
                                        <p:tgtEl>
                                          <p:spTgt spid="120039"/>
                                        </p:tgtEl>
                                        <p:attrNameLst>
                                          <p:attrName>style.visibility</p:attrName>
                                        </p:attrNameLst>
                                      </p:cBhvr>
                                      <p:to>
                                        <p:strVal val="visible"/>
                                      </p:to>
                                    </p:set>
                                    <p:anim calcmode="lin" valueType="num">
                                      <p:cBhvr additive="base">
                                        <p:cTn id="94" dur="500" fill="hold"/>
                                        <p:tgtEl>
                                          <p:spTgt spid="120039"/>
                                        </p:tgtEl>
                                        <p:attrNameLst>
                                          <p:attrName>ppt_x</p:attrName>
                                        </p:attrNameLst>
                                      </p:cBhvr>
                                      <p:tavLst>
                                        <p:tav tm="0">
                                          <p:val>
                                            <p:strVal val="#ppt_x"/>
                                          </p:val>
                                        </p:tav>
                                        <p:tav tm="100000">
                                          <p:val>
                                            <p:strVal val="#ppt_x"/>
                                          </p:val>
                                        </p:tav>
                                      </p:tavLst>
                                    </p:anim>
                                    <p:anim calcmode="lin" valueType="num">
                                      <p:cBhvr additive="base">
                                        <p:cTn id="95" dur="500" fill="hold"/>
                                        <p:tgtEl>
                                          <p:spTgt spid="120039"/>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4500"/>
                            </p:stCondLst>
                            <p:childTnLst>
                              <p:par>
                                <p:cTn id="97" presetID="22" presetClass="entr" presetSubtype="4" fill="hold" grpId="0" nodeType="afterEffect">
                                  <p:stCondLst>
                                    <p:cond delay="0"/>
                                  </p:stCondLst>
                                  <p:childTnLst>
                                    <p:set>
                                      <p:cBhvr>
                                        <p:cTn id="98" dur="1" fill="hold">
                                          <p:stCondLst>
                                            <p:cond delay="0"/>
                                          </p:stCondLst>
                                        </p:cTn>
                                        <p:tgtEl>
                                          <p:spTgt spid="120045"/>
                                        </p:tgtEl>
                                        <p:attrNameLst>
                                          <p:attrName>style.visibility</p:attrName>
                                        </p:attrNameLst>
                                      </p:cBhvr>
                                      <p:to>
                                        <p:strVal val="visible"/>
                                      </p:to>
                                    </p:set>
                                    <p:animEffect transition="in" filter="wipe(down)">
                                      <p:cBhvr>
                                        <p:cTn id="99" dur="500"/>
                                        <p:tgtEl>
                                          <p:spTgt spid="120045"/>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3" presetClass="exit" presetSubtype="0" fill="hold" grpId="1" nodeType="clickEffect">
                                  <p:stCondLst>
                                    <p:cond delay="0"/>
                                  </p:stCondLst>
                                  <p:childTnLst>
                                    <p:anim calcmode="lin" valueType="num">
                                      <p:cBhvr>
                                        <p:cTn id="103" dur="500"/>
                                        <p:tgtEl>
                                          <p:spTgt spid="119810"/>
                                        </p:tgtEl>
                                        <p:attrNameLst>
                                          <p:attrName>ppt_w</p:attrName>
                                        </p:attrNameLst>
                                      </p:cBhvr>
                                      <p:tavLst>
                                        <p:tav tm="0">
                                          <p:val>
                                            <p:strVal val="ppt_w"/>
                                          </p:val>
                                        </p:tav>
                                        <p:tav tm="100000">
                                          <p:val>
                                            <p:fltVal val="0"/>
                                          </p:val>
                                        </p:tav>
                                      </p:tavLst>
                                    </p:anim>
                                    <p:anim calcmode="lin" valueType="num">
                                      <p:cBhvr>
                                        <p:cTn id="104" dur="500"/>
                                        <p:tgtEl>
                                          <p:spTgt spid="119810"/>
                                        </p:tgtEl>
                                        <p:attrNameLst>
                                          <p:attrName>ppt_h</p:attrName>
                                        </p:attrNameLst>
                                      </p:cBhvr>
                                      <p:tavLst>
                                        <p:tav tm="0">
                                          <p:val>
                                            <p:strVal val="ppt_h"/>
                                          </p:val>
                                        </p:tav>
                                        <p:tav tm="100000">
                                          <p:val>
                                            <p:fltVal val="0"/>
                                          </p:val>
                                        </p:tav>
                                      </p:tavLst>
                                    </p:anim>
                                    <p:animEffect transition="out" filter="fade">
                                      <p:cBhvr>
                                        <p:cTn id="105" dur="500"/>
                                        <p:tgtEl>
                                          <p:spTgt spid="119810"/>
                                        </p:tgtEl>
                                      </p:cBhvr>
                                    </p:animEffect>
                                    <p:set>
                                      <p:cBhvr>
                                        <p:cTn id="106" dur="1" fill="hold">
                                          <p:stCondLst>
                                            <p:cond delay="499"/>
                                          </p:stCondLst>
                                        </p:cTn>
                                        <p:tgtEl>
                                          <p:spTgt spid="119810"/>
                                        </p:tgtEl>
                                        <p:attrNameLst>
                                          <p:attrName>style.visibility</p:attrName>
                                        </p:attrNameLst>
                                      </p:cBhvr>
                                      <p:to>
                                        <p:strVal val="hidden"/>
                                      </p:to>
                                    </p:set>
                                  </p:childTnLst>
                                </p:cTn>
                              </p:par>
                              <p:par>
                                <p:cTn id="107" presetID="9" presetClass="exit" presetSubtype="0" fill="hold" nodeType="withEffect">
                                  <p:stCondLst>
                                    <p:cond delay="0"/>
                                  </p:stCondLst>
                                  <p:childTnLst>
                                    <p:animEffect transition="out" filter="dissolve">
                                      <p:cBhvr>
                                        <p:cTn id="108" dur="500"/>
                                        <p:tgtEl>
                                          <p:spTgt spid="119965"/>
                                        </p:tgtEl>
                                      </p:cBhvr>
                                    </p:animEffect>
                                    <p:set>
                                      <p:cBhvr>
                                        <p:cTn id="109" dur="1" fill="hold">
                                          <p:stCondLst>
                                            <p:cond delay="499"/>
                                          </p:stCondLst>
                                        </p:cTn>
                                        <p:tgtEl>
                                          <p:spTgt spid="119965"/>
                                        </p:tgtEl>
                                        <p:attrNameLst>
                                          <p:attrName>style.visibility</p:attrName>
                                        </p:attrNameLst>
                                      </p:cBhvr>
                                      <p:to>
                                        <p:strVal val="hidden"/>
                                      </p:to>
                                    </p:set>
                                  </p:childTnLst>
                                </p:cTn>
                              </p:par>
                            </p:childTnLst>
                          </p:cTn>
                        </p:par>
                        <p:par>
                          <p:cTn id="110" fill="hold" nodeType="afterGroup">
                            <p:stCondLst>
                              <p:cond delay="500"/>
                            </p:stCondLst>
                            <p:childTnLst>
                              <p:par>
                                <p:cTn id="111" presetID="23" presetClass="entr" presetSubtype="16" fill="hold" grpId="0" nodeType="afterEffect">
                                  <p:stCondLst>
                                    <p:cond delay="0"/>
                                  </p:stCondLst>
                                  <p:childTnLst>
                                    <p:set>
                                      <p:cBhvr>
                                        <p:cTn id="112" dur="1" fill="hold">
                                          <p:stCondLst>
                                            <p:cond delay="0"/>
                                          </p:stCondLst>
                                        </p:cTn>
                                        <p:tgtEl>
                                          <p:spTgt spid="120046"/>
                                        </p:tgtEl>
                                        <p:attrNameLst>
                                          <p:attrName>style.visibility</p:attrName>
                                        </p:attrNameLst>
                                      </p:cBhvr>
                                      <p:to>
                                        <p:strVal val="visible"/>
                                      </p:to>
                                    </p:set>
                                    <p:anim calcmode="lin" valueType="num">
                                      <p:cBhvr>
                                        <p:cTn id="113" dur="500" fill="hold"/>
                                        <p:tgtEl>
                                          <p:spTgt spid="120046"/>
                                        </p:tgtEl>
                                        <p:attrNameLst>
                                          <p:attrName>ppt_w</p:attrName>
                                        </p:attrNameLst>
                                      </p:cBhvr>
                                      <p:tavLst>
                                        <p:tav tm="0">
                                          <p:val>
                                            <p:fltVal val="0"/>
                                          </p:val>
                                        </p:tav>
                                        <p:tav tm="100000">
                                          <p:val>
                                            <p:strVal val="#ppt_w"/>
                                          </p:val>
                                        </p:tav>
                                      </p:tavLst>
                                    </p:anim>
                                    <p:anim calcmode="lin" valueType="num">
                                      <p:cBhvr>
                                        <p:cTn id="114" dur="500" fill="hold"/>
                                        <p:tgtEl>
                                          <p:spTgt spid="120046"/>
                                        </p:tgtEl>
                                        <p:attrNameLst>
                                          <p:attrName>ppt_h</p:attrName>
                                        </p:attrNameLst>
                                      </p:cBhvr>
                                      <p:tavLst>
                                        <p:tav tm="0">
                                          <p:val>
                                            <p:fltVal val="0"/>
                                          </p:val>
                                        </p:tav>
                                        <p:tav tm="100000">
                                          <p:val>
                                            <p:strVal val="#ppt_h"/>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120047"/>
                                        </p:tgtEl>
                                        <p:attrNameLst>
                                          <p:attrName>style.visibility</p:attrName>
                                        </p:attrNameLst>
                                      </p:cBhvr>
                                      <p:to>
                                        <p:strVal val="visible"/>
                                      </p:to>
                                    </p:set>
                                    <p:animEffect transition="in" filter="dissolve">
                                      <p:cBhvr>
                                        <p:cTn id="119" dur="500"/>
                                        <p:tgtEl>
                                          <p:spTgt spid="120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10" grpId="1" animBg="1"/>
      <p:bldP spid="120000" grpId="0" animBg="1"/>
      <p:bldP spid="120001" grpId="0" animBg="1"/>
      <p:bldP spid="120002" grpId="0"/>
      <p:bldP spid="120035" grpId="0"/>
      <p:bldP spid="120036" grpId="0" animBg="1"/>
      <p:bldP spid="120037" grpId="0" animBg="1"/>
      <p:bldP spid="120038" grpId="0" animBg="1"/>
      <p:bldP spid="120039" grpId="0" animBg="1"/>
      <p:bldP spid="120040" grpId="0" animBg="1"/>
      <p:bldP spid="120041" grpId="0" animBg="1"/>
      <p:bldP spid="120042" grpId="0" animBg="1"/>
      <p:bldP spid="120043" grpId="0" animBg="1"/>
      <p:bldP spid="120044" grpId="0" animBg="1"/>
      <p:bldP spid="120045" grpId="0" animBg="1"/>
      <p:bldP spid="120046" grpId="0" animBg="1"/>
      <p:bldP spid="12004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139700" y="3859213"/>
            <a:ext cx="1193800"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50 cm</a:t>
            </a:r>
            <a:r>
              <a:rPr lang="eu-ES" sz="1600" baseline="30000">
                <a:ea typeface="+mn-ea"/>
                <a:cs typeface="+mn-cs"/>
              </a:rPr>
              <a:t>3</a:t>
            </a:r>
            <a:endParaRPr lang="eu-ES" sz="1600">
              <a:ea typeface="+mn-ea"/>
              <a:cs typeface="+mn-cs"/>
            </a:endParaRPr>
          </a:p>
        </p:txBody>
      </p:sp>
      <p:sp>
        <p:nvSpPr>
          <p:cNvPr id="133123" name="Text Box 3"/>
          <p:cNvSpPr txBox="1">
            <a:spLocks noChangeArrowheads="1"/>
          </p:cNvSpPr>
          <p:nvPr/>
        </p:nvSpPr>
        <p:spPr bwMode="auto">
          <a:xfrm>
            <a:off x="141288" y="3863975"/>
            <a:ext cx="1193800" cy="346075"/>
          </a:xfrm>
          <a:prstGeom prst="rect">
            <a:avLst/>
          </a:prstGeom>
          <a:solidFill>
            <a:srgbClr val="CCFFCC"/>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V</a:t>
            </a:r>
            <a:r>
              <a:rPr lang="eu-ES" sz="1600">
                <a:ea typeface="+mn-ea"/>
                <a:cs typeface="+mn-cs"/>
              </a:rPr>
              <a:t> = 25 cm</a:t>
            </a:r>
            <a:r>
              <a:rPr lang="eu-ES" sz="1600" baseline="30000">
                <a:ea typeface="+mn-ea"/>
                <a:cs typeface="+mn-cs"/>
              </a:rPr>
              <a:t>3</a:t>
            </a:r>
            <a:endParaRPr lang="eu-ES" sz="1600">
              <a:ea typeface="+mn-ea"/>
              <a:cs typeface="+mn-cs"/>
            </a:endParaRPr>
          </a:p>
        </p:txBody>
      </p:sp>
      <p:sp>
        <p:nvSpPr>
          <p:cNvPr id="133124" name="Text Box 4"/>
          <p:cNvSpPr txBox="1">
            <a:spLocks noChangeArrowheads="1"/>
          </p:cNvSpPr>
          <p:nvPr/>
        </p:nvSpPr>
        <p:spPr bwMode="auto">
          <a:xfrm>
            <a:off x="4887913" y="3698875"/>
            <a:ext cx="2678112" cy="98107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tIns="118800" bIns="11880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1 atm · 50 cm</a:t>
            </a:r>
            <a:r>
              <a:rPr lang="eu-ES" sz="1600" baseline="30000"/>
              <a:t>3</a:t>
            </a:r>
            <a:r>
              <a:rPr lang="eu-ES" sz="1600"/>
              <a:t> = </a:t>
            </a:r>
            <a:r>
              <a:rPr lang="eu-ES" sz="1600" i="1"/>
              <a:t>P</a:t>
            </a:r>
            <a:r>
              <a:rPr lang="eu-ES" sz="1600"/>
              <a:t> · 25 cm</a:t>
            </a:r>
            <a:r>
              <a:rPr lang="eu-ES" sz="1600" baseline="30000"/>
              <a:t>3</a:t>
            </a:r>
            <a:endParaRPr lang="eu-ES" sz="1600" i="1"/>
          </a:p>
          <a:p>
            <a:pPr algn="ctr" eaLnBrk="1" hangingPunct="1"/>
            <a:endParaRPr lang="eu-ES" sz="1600" i="1"/>
          </a:p>
          <a:p>
            <a:pPr algn="ctr" eaLnBrk="1" hangingPunct="1"/>
            <a:r>
              <a:rPr lang="eu-ES" sz="1600" i="1"/>
              <a:t>P</a:t>
            </a:r>
            <a:r>
              <a:rPr lang="eu-ES" sz="1600"/>
              <a:t> = 2 atm</a:t>
            </a:r>
          </a:p>
        </p:txBody>
      </p:sp>
      <p:sp>
        <p:nvSpPr>
          <p:cNvPr id="133125" name="Text Box 5"/>
          <p:cNvSpPr txBox="1">
            <a:spLocks noChangeArrowheads="1"/>
          </p:cNvSpPr>
          <p:nvPr/>
        </p:nvSpPr>
        <p:spPr bwMode="auto">
          <a:xfrm>
            <a:off x="1003300" y="797413"/>
            <a:ext cx="7140575" cy="620712"/>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dirty="0"/>
              <a:t>Presioa </a:t>
            </a:r>
            <a:r>
              <a:rPr lang="eu-ES" sz="1800" dirty="0"/>
              <a:t>1 atm denean </a:t>
            </a:r>
            <a:r>
              <a:rPr lang="eu-ES" sz="1600" dirty="0"/>
              <a:t>xiringa batean dugun gasak 50 cm</a:t>
            </a:r>
            <a:r>
              <a:rPr lang="eu-ES" sz="1600" baseline="30000" dirty="0"/>
              <a:t>3</a:t>
            </a:r>
            <a:r>
              <a:rPr lang="eu-ES" sz="1600" dirty="0"/>
              <a:t> ko bolumena du.</a:t>
            </a:r>
          </a:p>
          <a:p>
            <a:pPr algn="ctr" eaLnBrk="1" hangingPunct="1"/>
            <a:r>
              <a:rPr lang="eu-ES" sz="1600" dirty="0"/>
              <a:t>Bolumena erdira gutxiagotzerakoan presioaren balioa zein izango da?</a:t>
            </a:r>
          </a:p>
        </p:txBody>
      </p:sp>
      <p:sp>
        <p:nvSpPr>
          <p:cNvPr id="133258" name="Text Box 138"/>
          <p:cNvSpPr txBox="1">
            <a:spLocks noChangeArrowheads="1"/>
          </p:cNvSpPr>
          <p:nvPr/>
        </p:nvSpPr>
        <p:spPr bwMode="auto">
          <a:xfrm>
            <a:off x="2382838" y="1871663"/>
            <a:ext cx="1071562"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2 atm</a:t>
            </a:r>
          </a:p>
        </p:txBody>
      </p:sp>
      <p:sp>
        <p:nvSpPr>
          <p:cNvPr id="133259" name="Text Box 139"/>
          <p:cNvSpPr txBox="1">
            <a:spLocks noChangeArrowheads="1"/>
          </p:cNvSpPr>
          <p:nvPr/>
        </p:nvSpPr>
        <p:spPr bwMode="auto">
          <a:xfrm>
            <a:off x="2384425" y="1871663"/>
            <a:ext cx="1071563"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1 atm</a:t>
            </a:r>
          </a:p>
        </p:txBody>
      </p:sp>
      <p:sp>
        <p:nvSpPr>
          <p:cNvPr id="133260" name="Text Box 140"/>
          <p:cNvSpPr txBox="1">
            <a:spLocks noChangeArrowheads="1"/>
          </p:cNvSpPr>
          <p:nvPr/>
        </p:nvSpPr>
        <p:spPr bwMode="auto">
          <a:xfrm>
            <a:off x="4570413" y="1628775"/>
            <a:ext cx="3313112" cy="10795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Boyleren legea aplikatzen dugu. Presioa eta bolumenaren biderkadura konstante mantentzen dela idatz daiteke.: </a:t>
            </a:r>
          </a:p>
        </p:txBody>
      </p:sp>
      <p:pic>
        <p:nvPicPr>
          <p:cNvPr id="14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46873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25"/>
                                        </p:tgtEl>
                                        <p:attrNameLst>
                                          <p:attrName>style.visibility</p:attrName>
                                        </p:attrNameLst>
                                      </p:cBhvr>
                                      <p:to>
                                        <p:strVal val="visible"/>
                                      </p:to>
                                    </p:set>
                                    <p:anim calcmode="lin" valueType="num">
                                      <p:cBhvr>
                                        <p:cTn id="7" dur="500" fill="hold"/>
                                        <p:tgtEl>
                                          <p:spTgt spid="133125"/>
                                        </p:tgtEl>
                                        <p:attrNameLst>
                                          <p:attrName>ppt_w</p:attrName>
                                        </p:attrNameLst>
                                      </p:cBhvr>
                                      <p:tavLst>
                                        <p:tav tm="0">
                                          <p:val>
                                            <p:fltVal val="0"/>
                                          </p:val>
                                        </p:tav>
                                        <p:tav tm="100000">
                                          <p:val>
                                            <p:strVal val="#ppt_w"/>
                                          </p:val>
                                        </p:tav>
                                      </p:tavLst>
                                    </p:anim>
                                    <p:anim calcmode="lin" valueType="num">
                                      <p:cBhvr>
                                        <p:cTn id="8" dur="500" fill="hold"/>
                                        <p:tgtEl>
                                          <p:spTgt spid="133125"/>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33122"/>
                                        </p:tgtEl>
                                        <p:attrNameLst>
                                          <p:attrName>style.visibility</p:attrName>
                                        </p:attrNameLst>
                                      </p:cBhvr>
                                      <p:to>
                                        <p:strVal val="visible"/>
                                      </p:to>
                                    </p:set>
                                    <p:animEffect transition="in" filter="fade">
                                      <p:cBhvr>
                                        <p:cTn id="11" dur="500"/>
                                        <p:tgtEl>
                                          <p:spTgt spid="13312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3259"/>
                                        </p:tgtEl>
                                        <p:attrNameLst>
                                          <p:attrName>style.visibility</p:attrName>
                                        </p:attrNameLst>
                                      </p:cBhvr>
                                      <p:to>
                                        <p:strVal val="visible"/>
                                      </p:to>
                                    </p:set>
                                    <p:animEffect transition="in" filter="fade">
                                      <p:cBhvr>
                                        <p:cTn id="14" dur="500"/>
                                        <p:tgtEl>
                                          <p:spTgt spid="13325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3260"/>
                                        </p:tgtEl>
                                        <p:attrNameLst>
                                          <p:attrName>style.visibility</p:attrName>
                                        </p:attrNameLst>
                                      </p:cBhvr>
                                      <p:to>
                                        <p:strVal val="visible"/>
                                      </p:to>
                                    </p:set>
                                    <p:animEffect transition="in" filter="dissolve">
                                      <p:cBhvr>
                                        <p:cTn id="19" dur="500"/>
                                        <p:tgtEl>
                                          <p:spTgt spid="13326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33124"/>
                                        </p:tgtEl>
                                        <p:attrNameLst>
                                          <p:attrName>style.visibility</p:attrName>
                                        </p:attrNameLst>
                                      </p:cBhvr>
                                      <p:to>
                                        <p:strVal val="visible"/>
                                      </p:to>
                                    </p:set>
                                    <p:anim calcmode="lin" valueType="num">
                                      <p:cBhvr>
                                        <p:cTn id="24" dur="500" fill="hold"/>
                                        <p:tgtEl>
                                          <p:spTgt spid="133124"/>
                                        </p:tgtEl>
                                        <p:attrNameLst>
                                          <p:attrName>ppt_w</p:attrName>
                                        </p:attrNameLst>
                                      </p:cBhvr>
                                      <p:tavLst>
                                        <p:tav tm="0">
                                          <p:val>
                                            <p:fltVal val="0"/>
                                          </p:val>
                                        </p:tav>
                                        <p:tav tm="100000">
                                          <p:val>
                                            <p:strVal val="#ppt_w"/>
                                          </p:val>
                                        </p:tav>
                                      </p:tavLst>
                                    </p:anim>
                                    <p:anim calcmode="lin" valueType="num">
                                      <p:cBhvr>
                                        <p:cTn id="25" dur="500" fill="hold"/>
                                        <p:tgtEl>
                                          <p:spTgt spid="133124"/>
                                        </p:tgtEl>
                                        <p:attrNameLst>
                                          <p:attrName>ppt_h</p:attrName>
                                        </p:attrNameLst>
                                      </p:cBhvr>
                                      <p:tavLst>
                                        <p:tav tm="0">
                                          <p:val>
                                            <p:fltVal val="0"/>
                                          </p:val>
                                        </p:tav>
                                        <p:tav tm="100000">
                                          <p:val>
                                            <p:strVal val="#ppt_h"/>
                                          </p:val>
                                        </p:tav>
                                      </p:tavLst>
                                    </p:anim>
                                  </p:childTnLst>
                                </p:cTn>
                              </p:par>
                              <p:par>
                                <p:cTn id="26" presetID="10" presetClass="exit" presetSubtype="0" fill="hold" grpId="1" nodeType="withEffect">
                                  <p:stCondLst>
                                    <p:cond delay="0"/>
                                  </p:stCondLst>
                                  <p:childTnLst>
                                    <p:animEffect transition="out" filter="fade">
                                      <p:cBhvr>
                                        <p:cTn id="27" dur="500"/>
                                        <p:tgtEl>
                                          <p:spTgt spid="133122"/>
                                        </p:tgtEl>
                                      </p:cBhvr>
                                    </p:animEffect>
                                    <p:set>
                                      <p:cBhvr>
                                        <p:cTn id="28" dur="1" fill="hold">
                                          <p:stCondLst>
                                            <p:cond delay="499"/>
                                          </p:stCondLst>
                                        </p:cTn>
                                        <p:tgtEl>
                                          <p:spTgt spid="133122"/>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133259"/>
                                        </p:tgtEl>
                                      </p:cBhvr>
                                    </p:animEffect>
                                    <p:set>
                                      <p:cBhvr>
                                        <p:cTn id="31" dur="1" fill="hold">
                                          <p:stCondLst>
                                            <p:cond delay="499"/>
                                          </p:stCondLst>
                                        </p:cTn>
                                        <p:tgtEl>
                                          <p:spTgt spid="133259"/>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133258"/>
                                        </p:tgtEl>
                                        <p:attrNameLst>
                                          <p:attrName>style.visibility</p:attrName>
                                        </p:attrNameLst>
                                      </p:cBhvr>
                                      <p:to>
                                        <p:strVal val="visible"/>
                                      </p:to>
                                    </p:set>
                                    <p:animEffect transition="in" filter="fade">
                                      <p:cBhvr>
                                        <p:cTn id="34" dur="500"/>
                                        <p:tgtEl>
                                          <p:spTgt spid="13325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3123"/>
                                        </p:tgtEl>
                                        <p:attrNameLst>
                                          <p:attrName>style.visibility</p:attrName>
                                        </p:attrNameLst>
                                      </p:cBhvr>
                                      <p:to>
                                        <p:strVal val="visible"/>
                                      </p:to>
                                    </p:set>
                                    <p:animEffect transition="in" filter="fade">
                                      <p:cBhvr>
                                        <p:cTn id="37" dur="500"/>
                                        <p:tgtEl>
                                          <p:spTgt spid="133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2" grpId="1" animBg="1"/>
      <p:bldP spid="133123" grpId="0" animBg="1"/>
      <p:bldP spid="133124" grpId="0" animBg="1"/>
      <p:bldP spid="133125" grpId="0" animBg="1"/>
      <p:bldP spid="133258" grpId="0" animBg="1"/>
      <p:bldP spid="133259" grpId="0" animBg="1"/>
      <p:bldP spid="133259" grpId="1" animBg="1"/>
      <p:bldP spid="13326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Text Box 3"/>
          <p:cNvSpPr txBox="1">
            <a:spLocks noChangeArrowheads="1"/>
          </p:cNvSpPr>
          <p:nvPr/>
        </p:nvSpPr>
        <p:spPr bwMode="auto">
          <a:xfrm>
            <a:off x="536575" y="3860800"/>
            <a:ext cx="987425" cy="346075"/>
          </a:xfrm>
          <a:prstGeom prst="rect">
            <a:avLst/>
          </a:prstGeom>
          <a:solidFill>
            <a:srgbClr val="CCFFCC"/>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t</a:t>
            </a:r>
            <a:r>
              <a:rPr lang="eu-ES" sz="1600"/>
              <a:t> = 15 ºC</a:t>
            </a:r>
          </a:p>
        </p:txBody>
      </p:sp>
      <p:sp>
        <p:nvSpPr>
          <p:cNvPr id="134148" name="Text Box 4"/>
          <p:cNvSpPr txBox="1">
            <a:spLocks noChangeArrowheads="1"/>
          </p:cNvSpPr>
          <p:nvPr/>
        </p:nvSpPr>
        <p:spPr bwMode="auto">
          <a:xfrm>
            <a:off x="452437" y="2679336"/>
            <a:ext cx="1071563"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3 atm</a:t>
            </a:r>
          </a:p>
        </p:txBody>
      </p:sp>
      <p:sp>
        <p:nvSpPr>
          <p:cNvPr id="134149" name="Text Box 5"/>
          <p:cNvSpPr txBox="1">
            <a:spLocks noChangeArrowheads="1"/>
          </p:cNvSpPr>
          <p:nvPr/>
        </p:nvSpPr>
        <p:spPr bwMode="auto">
          <a:xfrm>
            <a:off x="504825" y="3865563"/>
            <a:ext cx="1054100" cy="346075"/>
          </a:xfrm>
          <a:prstGeom prst="rect">
            <a:avLst/>
          </a:prstGeom>
          <a:solidFill>
            <a:srgbClr val="CCFFCC"/>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i="1"/>
              <a:t>T</a:t>
            </a:r>
            <a:r>
              <a:rPr lang="eu-ES" sz="1600"/>
              <a:t> = 33 ºC</a:t>
            </a:r>
          </a:p>
        </p:txBody>
      </p:sp>
      <p:sp>
        <p:nvSpPr>
          <p:cNvPr id="134150" name="Text Box 6"/>
          <p:cNvSpPr txBox="1">
            <a:spLocks noChangeArrowheads="1"/>
          </p:cNvSpPr>
          <p:nvPr/>
        </p:nvSpPr>
        <p:spPr bwMode="auto">
          <a:xfrm>
            <a:off x="4427538" y="3789363"/>
            <a:ext cx="3600450" cy="180022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tIns="118800" bIns="118800"/>
          <a:lstStyle/>
          <a:p>
            <a:pPr algn="ctr">
              <a:defRPr/>
            </a:pPr>
            <a:endParaRPr lang="eu-ES" sz="1600">
              <a:ea typeface="+mn-ea"/>
              <a:cs typeface="+mn-cs"/>
            </a:endParaRPr>
          </a:p>
        </p:txBody>
      </p:sp>
      <p:sp>
        <p:nvSpPr>
          <p:cNvPr id="134151" name="Text Box 7"/>
          <p:cNvSpPr txBox="1">
            <a:spLocks noChangeArrowheads="1"/>
          </p:cNvSpPr>
          <p:nvPr/>
        </p:nvSpPr>
        <p:spPr bwMode="auto">
          <a:xfrm>
            <a:off x="1144588" y="1036638"/>
            <a:ext cx="6856412" cy="83502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Butano ontzian gordetako gasaren tenperatura 15 ºCtan duen presioa </a:t>
            </a:r>
          </a:p>
          <a:p>
            <a:pPr algn="ctr" eaLnBrk="1" hangingPunct="1"/>
            <a:r>
              <a:rPr lang="eu-ES" sz="1600"/>
              <a:t>3 atm da.  Egunez eguzkiak jotzen dio eta tenperatura 33 ºCra igotzen da,</a:t>
            </a:r>
          </a:p>
          <a:p>
            <a:pPr algn="ctr" eaLnBrk="1" hangingPunct="1"/>
            <a:r>
              <a:rPr lang="eu-ES" sz="1600"/>
              <a:t>¿Ontzian gasa badugu zein izango da presioaren balioa?</a:t>
            </a:r>
          </a:p>
        </p:txBody>
      </p:sp>
      <p:sp>
        <p:nvSpPr>
          <p:cNvPr id="134152" name="Text Box 8"/>
          <p:cNvSpPr txBox="1">
            <a:spLocks noChangeArrowheads="1"/>
          </p:cNvSpPr>
          <p:nvPr/>
        </p:nvSpPr>
        <p:spPr bwMode="auto">
          <a:xfrm>
            <a:off x="2243138" y="1871663"/>
            <a:ext cx="1354137" cy="346075"/>
          </a:xfrm>
          <a:prstGeom prst="rect">
            <a:avLst/>
          </a:prstGeom>
          <a:solidFill>
            <a:srgbClr val="CCFFFF"/>
          </a:solidFill>
          <a:ln w="9525" algn="ctr">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a:defRPr/>
            </a:pPr>
            <a:r>
              <a:rPr lang="eu-ES" sz="1600" i="1">
                <a:ea typeface="+mn-ea"/>
                <a:cs typeface="+mn-cs"/>
              </a:rPr>
              <a:t>P</a:t>
            </a:r>
            <a:r>
              <a:rPr lang="eu-ES" sz="1600">
                <a:ea typeface="+mn-ea"/>
                <a:cs typeface="+mn-cs"/>
              </a:rPr>
              <a:t> = 3,18 atm</a:t>
            </a:r>
          </a:p>
        </p:txBody>
      </p:sp>
      <p:sp>
        <p:nvSpPr>
          <p:cNvPr id="134153" name="Text Box 9"/>
          <p:cNvSpPr txBox="1">
            <a:spLocks noChangeArrowheads="1"/>
          </p:cNvSpPr>
          <p:nvPr/>
        </p:nvSpPr>
        <p:spPr bwMode="auto">
          <a:xfrm>
            <a:off x="4570413" y="2060575"/>
            <a:ext cx="3313112"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Presioa eta tenperaturaren arteko erlazioa idazten dugu (tenperatura kelvinetan idatzi behar da).</a:t>
            </a:r>
          </a:p>
        </p:txBody>
      </p:sp>
      <p:sp>
        <p:nvSpPr>
          <p:cNvPr id="47114" name="Rectangle 10"/>
          <p:cNvSpPr>
            <a:spLocks noChangeArrowheads="1"/>
          </p:cNvSpPr>
          <p:nvPr/>
        </p:nvSpPr>
        <p:spPr bwMode="auto">
          <a:xfrm>
            <a:off x="0" y="292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grpSp>
        <p:nvGrpSpPr>
          <p:cNvPr id="2" name="Group 11"/>
          <p:cNvGrpSpPr>
            <a:grpSpLocks/>
          </p:cNvGrpSpPr>
          <p:nvPr/>
        </p:nvGrpSpPr>
        <p:grpSpPr bwMode="auto">
          <a:xfrm>
            <a:off x="4816475" y="4005263"/>
            <a:ext cx="2822575" cy="673100"/>
            <a:chOff x="2880" y="2175"/>
            <a:chExt cx="1778" cy="424"/>
          </a:xfrm>
        </p:grpSpPr>
        <p:sp>
          <p:nvSpPr>
            <p:cNvPr id="47117" name="Text Box 12"/>
            <p:cNvSpPr txBox="1">
              <a:spLocks noChangeArrowheads="1"/>
            </p:cNvSpPr>
            <p:nvPr/>
          </p:nvSpPr>
          <p:spPr bwMode="auto">
            <a:xfrm>
              <a:off x="3107" y="2175"/>
              <a:ext cx="43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3 atm</a:t>
              </a:r>
            </a:p>
          </p:txBody>
        </p:sp>
        <p:sp>
          <p:nvSpPr>
            <p:cNvPr id="47118" name="Text Box 13"/>
            <p:cNvSpPr txBox="1">
              <a:spLocks noChangeArrowheads="1"/>
            </p:cNvSpPr>
            <p:nvPr/>
          </p:nvSpPr>
          <p:spPr bwMode="auto">
            <a:xfrm>
              <a:off x="4150" y="2175"/>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P</a:t>
              </a:r>
            </a:p>
          </p:txBody>
        </p:sp>
        <p:sp>
          <p:nvSpPr>
            <p:cNvPr id="47119" name="Text Box 14"/>
            <p:cNvSpPr txBox="1">
              <a:spLocks noChangeArrowheads="1"/>
            </p:cNvSpPr>
            <p:nvPr/>
          </p:nvSpPr>
          <p:spPr bwMode="auto">
            <a:xfrm>
              <a:off x="2880" y="2387"/>
              <a:ext cx="82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(15 + 273) K</a:t>
              </a:r>
            </a:p>
          </p:txBody>
        </p:sp>
        <p:sp>
          <p:nvSpPr>
            <p:cNvPr id="47120" name="Text Box 15"/>
            <p:cNvSpPr txBox="1">
              <a:spLocks noChangeArrowheads="1"/>
            </p:cNvSpPr>
            <p:nvPr/>
          </p:nvSpPr>
          <p:spPr bwMode="auto">
            <a:xfrm>
              <a:off x="3686" y="2282"/>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t>
              </a:r>
            </a:p>
          </p:txBody>
        </p:sp>
        <p:sp>
          <p:nvSpPr>
            <p:cNvPr id="47121" name="Line 16"/>
            <p:cNvSpPr>
              <a:spLocks noChangeShapeType="1"/>
            </p:cNvSpPr>
            <p:nvPr/>
          </p:nvSpPr>
          <p:spPr bwMode="auto">
            <a:xfrm>
              <a:off x="2925" y="2387"/>
              <a:ext cx="771"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7122" name="Line 17"/>
            <p:cNvSpPr>
              <a:spLocks noChangeShapeType="1"/>
            </p:cNvSpPr>
            <p:nvPr/>
          </p:nvSpPr>
          <p:spPr bwMode="auto">
            <a:xfrm>
              <a:off x="3877" y="2387"/>
              <a:ext cx="72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7123" name="Text Box 18"/>
            <p:cNvSpPr txBox="1">
              <a:spLocks noChangeArrowheads="1"/>
            </p:cNvSpPr>
            <p:nvPr/>
          </p:nvSpPr>
          <p:spPr bwMode="auto">
            <a:xfrm>
              <a:off x="3833" y="2387"/>
              <a:ext cx="82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(33 + 273) K</a:t>
              </a:r>
            </a:p>
          </p:txBody>
        </p:sp>
      </p:grpSp>
      <p:sp>
        <p:nvSpPr>
          <p:cNvPr id="134163" name="Text Box 19"/>
          <p:cNvSpPr txBox="1">
            <a:spLocks noChangeArrowheads="1"/>
          </p:cNvSpPr>
          <p:nvPr/>
        </p:nvSpPr>
        <p:spPr bwMode="auto">
          <a:xfrm>
            <a:off x="5554663" y="5013325"/>
            <a:ext cx="13446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P</a:t>
            </a:r>
            <a:r>
              <a:rPr lang="eu-ES" sz="1600"/>
              <a:t> = 3,18 atm</a:t>
            </a:r>
          </a:p>
        </p:txBody>
      </p:sp>
      <p:pic>
        <p:nvPicPr>
          <p:cNvPr id="2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964453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4151"/>
                                        </p:tgtEl>
                                        <p:attrNameLst>
                                          <p:attrName>style.visibility</p:attrName>
                                        </p:attrNameLst>
                                      </p:cBhvr>
                                      <p:to>
                                        <p:strVal val="visible"/>
                                      </p:to>
                                    </p:set>
                                    <p:anim calcmode="lin" valueType="num">
                                      <p:cBhvr>
                                        <p:cTn id="7" dur="500" fill="hold"/>
                                        <p:tgtEl>
                                          <p:spTgt spid="134151"/>
                                        </p:tgtEl>
                                        <p:attrNameLst>
                                          <p:attrName>ppt_w</p:attrName>
                                        </p:attrNameLst>
                                      </p:cBhvr>
                                      <p:tavLst>
                                        <p:tav tm="0">
                                          <p:val>
                                            <p:fltVal val="0"/>
                                          </p:val>
                                        </p:tav>
                                        <p:tav tm="100000">
                                          <p:val>
                                            <p:strVal val="#ppt_w"/>
                                          </p:val>
                                        </p:tav>
                                      </p:tavLst>
                                    </p:anim>
                                    <p:anim calcmode="lin" valueType="num">
                                      <p:cBhvr>
                                        <p:cTn id="8" dur="500" fill="hold"/>
                                        <p:tgtEl>
                                          <p:spTgt spid="134151"/>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34147"/>
                                        </p:tgtEl>
                                        <p:attrNameLst>
                                          <p:attrName>style.visibility</p:attrName>
                                        </p:attrNameLst>
                                      </p:cBhvr>
                                      <p:to>
                                        <p:strVal val="visible"/>
                                      </p:to>
                                    </p:set>
                                    <p:animEffect transition="in" filter="fade">
                                      <p:cBhvr>
                                        <p:cTn id="11" dur="2000"/>
                                        <p:tgtEl>
                                          <p:spTgt spid="13414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4148"/>
                                        </p:tgtEl>
                                        <p:attrNameLst>
                                          <p:attrName>style.visibility</p:attrName>
                                        </p:attrNameLst>
                                      </p:cBhvr>
                                      <p:to>
                                        <p:strVal val="visible"/>
                                      </p:to>
                                    </p:set>
                                    <p:animEffect transition="in" filter="fade">
                                      <p:cBhvr>
                                        <p:cTn id="14" dur="2000"/>
                                        <p:tgtEl>
                                          <p:spTgt spid="13414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4153"/>
                                        </p:tgtEl>
                                        <p:attrNameLst>
                                          <p:attrName>style.visibility</p:attrName>
                                        </p:attrNameLst>
                                      </p:cBhvr>
                                      <p:to>
                                        <p:strVal val="visible"/>
                                      </p:to>
                                    </p:set>
                                    <p:animEffect transition="in" filter="dissolve">
                                      <p:cBhvr>
                                        <p:cTn id="19" dur="500"/>
                                        <p:tgtEl>
                                          <p:spTgt spid="13415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34150"/>
                                        </p:tgtEl>
                                        <p:attrNameLst>
                                          <p:attrName>style.visibility</p:attrName>
                                        </p:attrNameLst>
                                      </p:cBhvr>
                                      <p:to>
                                        <p:strVal val="visible"/>
                                      </p:to>
                                    </p:set>
                                    <p:anim calcmode="lin" valueType="num">
                                      <p:cBhvr>
                                        <p:cTn id="24" dur="500" fill="hold"/>
                                        <p:tgtEl>
                                          <p:spTgt spid="134150"/>
                                        </p:tgtEl>
                                        <p:attrNameLst>
                                          <p:attrName>ppt_w</p:attrName>
                                        </p:attrNameLst>
                                      </p:cBhvr>
                                      <p:tavLst>
                                        <p:tav tm="0">
                                          <p:val>
                                            <p:fltVal val="0"/>
                                          </p:val>
                                        </p:tav>
                                        <p:tav tm="100000">
                                          <p:val>
                                            <p:strVal val="#ppt_w"/>
                                          </p:val>
                                        </p:tav>
                                      </p:tavLst>
                                    </p:anim>
                                    <p:anim calcmode="lin" valueType="num">
                                      <p:cBhvr>
                                        <p:cTn id="25" dur="500" fill="hold"/>
                                        <p:tgtEl>
                                          <p:spTgt spid="134150"/>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par>
                          <p:cTn id="30" fill="hold" nodeType="afterGroup">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134163"/>
                                        </p:tgtEl>
                                        <p:attrNameLst>
                                          <p:attrName>style.visibility</p:attrName>
                                        </p:attrNameLst>
                                      </p:cBhvr>
                                      <p:to>
                                        <p:strVal val="visible"/>
                                      </p:to>
                                    </p:set>
                                    <p:animEffect transition="in" filter="dissolve">
                                      <p:cBhvr>
                                        <p:cTn id="33" dur="500"/>
                                        <p:tgtEl>
                                          <p:spTgt spid="134163"/>
                                        </p:tgtEl>
                                      </p:cBhvr>
                                    </p:animEffect>
                                  </p:childTnLst>
                                </p:cTn>
                              </p:par>
                              <p:par>
                                <p:cTn id="34" presetID="10" presetClass="exit" presetSubtype="0" fill="hold" grpId="1" nodeType="withEffect">
                                  <p:stCondLst>
                                    <p:cond delay="0"/>
                                  </p:stCondLst>
                                  <p:childTnLst>
                                    <p:animEffect transition="out" filter="fade">
                                      <p:cBhvr>
                                        <p:cTn id="35" dur="500"/>
                                        <p:tgtEl>
                                          <p:spTgt spid="134147"/>
                                        </p:tgtEl>
                                      </p:cBhvr>
                                    </p:animEffect>
                                    <p:set>
                                      <p:cBhvr>
                                        <p:cTn id="36" dur="1" fill="hold">
                                          <p:stCondLst>
                                            <p:cond delay="499"/>
                                          </p:stCondLst>
                                        </p:cTn>
                                        <p:tgtEl>
                                          <p:spTgt spid="134147"/>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34148"/>
                                        </p:tgtEl>
                                      </p:cBhvr>
                                    </p:animEffect>
                                    <p:set>
                                      <p:cBhvr>
                                        <p:cTn id="39" dur="1" fill="hold">
                                          <p:stCondLst>
                                            <p:cond delay="499"/>
                                          </p:stCondLst>
                                        </p:cTn>
                                        <p:tgtEl>
                                          <p:spTgt spid="134148"/>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134152"/>
                                        </p:tgtEl>
                                        <p:attrNameLst>
                                          <p:attrName>style.visibility</p:attrName>
                                        </p:attrNameLst>
                                      </p:cBhvr>
                                      <p:to>
                                        <p:strVal val="visible"/>
                                      </p:to>
                                    </p:set>
                                    <p:animEffect transition="in" filter="fade">
                                      <p:cBhvr>
                                        <p:cTn id="42" dur="500"/>
                                        <p:tgtEl>
                                          <p:spTgt spid="13415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4149"/>
                                        </p:tgtEl>
                                        <p:attrNameLst>
                                          <p:attrName>style.visibility</p:attrName>
                                        </p:attrNameLst>
                                      </p:cBhvr>
                                      <p:to>
                                        <p:strVal val="visible"/>
                                      </p:to>
                                    </p:set>
                                    <p:animEffect transition="in" filter="fade">
                                      <p:cBhvr>
                                        <p:cTn id="45" dur="500"/>
                                        <p:tgtEl>
                                          <p:spTgt spid="134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animBg="1"/>
      <p:bldP spid="134147" grpId="1" animBg="1"/>
      <p:bldP spid="134148" grpId="0" animBg="1"/>
      <p:bldP spid="134148" grpId="1" animBg="1"/>
      <p:bldP spid="134149" grpId="0" animBg="1"/>
      <p:bldP spid="134150" grpId="0" animBg="1"/>
      <p:bldP spid="134151" grpId="0" animBg="1"/>
      <p:bldP spid="134152" grpId="0" animBg="1"/>
      <p:bldP spid="134153" grpId="0" animBg="1"/>
      <p:bldP spid="13416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136525" y="1968478"/>
            <a:ext cx="8964613" cy="376237"/>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800"/>
              <a:t>Giro tenperaturan daudenean </a:t>
            </a:r>
            <a:r>
              <a:rPr lang="eu-ES" sz="1600"/>
              <a:t>zergatik gomendatzen da Ibilgailuen gurpilen presioa neurtzea?</a:t>
            </a:r>
          </a:p>
        </p:txBody>
      </p:sp>
      <p:sp>
        <p:nvSpPr>
          <p:cNvPr id="135172" name="Text Box 4"/>
          <p:cNvSpPr txBox="1">
            <a:spLocks noChangeArrowheads="1"/>
          </p:cNvSpPr>
          <p:nvPr/>
        </p:nvSpPr>
        <p:spPr bwMode="auto">
          <a:xfrm>
            <a:off x="1250951" y="3520748"/>
            <a:ext cx="6913562" cy="10795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Presioa tenperaturaren menpe dagoenean, gurpila erreferentziako tenperaturan egon behar du. Erreferentzia tenperatura giro tenperatura konstantea da. Ibiltzerakoan, gurpilen tenperatura handiagotzen da eta presioaren balioa aldatzen da.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9067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p:cTn id="7" dur="500" fill="hold"/>
                                        <p:tgtEl>
                                          <p:spTgt spid="135170"/>
                                        </p:tgtEl>
                                        <p:attrNameLst>
                                          <p:attrName>ppt_w</p:attrName>
                                        </p:attrNameLst>
                                      </p:cBhvr>
                                      <p:tavLst>
                                        <p:tav tm="0">
                                          <p:val>
                                            <p:fltVal val="0"/>
                                          </p:val>
                                        </p:tav>
                                        <p:tav tm="100000">
                                          <p:val>
                                            <p:strVal val="#ppt_w"/>
                                          </p:val>
                                        </p:tav>
                                      </p:tavLst>
                                    </p:anim>
                                    <p:anim calcmode="lin" valueType="num">
                                      <p:cBhvr>
                                        <p:cTn id="8" dur="500" fill="hold"/>
                                        <p:tgtEl>
                                          <p:spTgt spid="1351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35172"/>
                                        </p:tgtEl>
                                        <p:attrNameLst>
                                          <p:attrName>style.visibility</p:attrName>
                                        </p:attrNameLst>
                                      </p:cBhvr>
                                      <p:to>
                                        <p:strVal val="visible"/>
                                      </p:to>
                                    </p:set>
                                    <p:animEffect transition="in" filter="dissolve">
                                      <p:cBhvr>
                                        <p:cTn id="13" dur="500"/>
                                        <p:tgtEl>
                                          <p:spTgt spid="13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nimBg="1"/>
      <p:bldP spid="13517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2771775" y="3789363"/>
            <a:ext cx="3600450" cy="180022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tIns="118800" bIns="118800"/>
          <a:lstStyle/>
          <a:p>
            <a:pPr algn="ctr">
              <a:defRPr/>
            </a:pPr>
            <a:endParaRPr lang="eu-ES" sz="1600">
              <a:ea typeface="+mn-ea"/>
              <a:cs typeface="+mn-cs"/>
            </a:endParaRPr>
          </a:p>
        </p:txBody>
      </p:sp>
      <p:sp>
        <p:nvSpPr>
          <p:cNvPr id="136195" name="Text Box 3"/>
          <p:cNvSpPr txBox="1">
            <a:spLocks noChangeArrowheads="1"/>
          </p:cNvSpPr>
          <p:nvPr/>
        </p:nvSpPr>
        <p:spPr bwMode="auto">
          <a:xfrm>
            <a:off x="395288" y="758893"/>
            <a:ext cx="8351837"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 baten presioa 2 atm da eta betetzen duen bolumena 1 L da 20 ºCtan. Tenperatura 50 ºC tara igotzen bada presioa aldatu gabe, zein izango da bolumena?</a:t>
            </a:r>
          </a:p>
        </p:txBody>
      </p:sp>
      <p:sp>
        <p:nvSpPr>
          <p:cNvPr id="136196" name="Text Box 4"/>
          <p:cNvSpPr txBox="1">
            <a:spLocks noChangeArrowheads="1"/>
          </p:cNvSpPr>
          <p:nvPr/>
        </p:nvSpPr>
        <p:spPr bwMode="auto">
          <a:xfrm>
            <a:off x="2914650" y="1557338"/>
            <a:ext cx="3313113" cy="10795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eta tenperaturaren arteko erlazioa aplikatuz (tenperatura Kelvinetan ipini behar da).</a:t>
            </a:r>
          </a:p>
        </p:txBody>
      </p:sp>
      <p:sp>
        <p:nvSpPr>
          <p:cNvPr id="49157" name="Rectangle 5"/>
          <p:cNvSpPr>
            <a:spLocks noChangeArrowheads="1"/>
          </p:cNvSpPr>
          <p:nvPr/>
        </p:nvSpPr>
        <p:spPr bwMode="auto">
          <a:xfrm>
            <a:off x="0" y="292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grpSp>
        <p:nvGrpSpPr>
          <p:cNvPr id="2" name="Group 6"/>
          <p:cNvGrpSpPr>
            <a:grpSpLocks/>
          </p:cNvGrpSpPr>
          <p:nvPr/>
        </p:nvGrpSpPr>
        <p:grpSpPr bwMode="auto">
          <a:xfrm>
            <a:off x="3160713" y="4005263"/>
            <a:ext cx="2822575" cy="673100"/>
            <a:chOff x="1991" y="2523"/>
            <a:chExt cx="1778" cy="424"/>
          </a:xfrm>
        </p:grpSpPr>
        <p:sp>
          <p:nvSpPr>
            <p:cNvPr id="49161" name="Text Box 7"/>
            <p:cNvSpPr txBox="1">
              <a:spLocks noChangeArrowheads="1"/>
            </p:cNvSpPr>
            <p:nvPr/>
          </p:nvSpPr>
          <p:spPr bwMode="auto">
            <a:xfrm>
              <a:off x="2290" y="2523"/>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1 L</a:t>
              </a:r>
            </a:p>
          </p:txBody>
        </p:sp>
        <p:sp>
          <p:nvSpPr>
            <p:cNvPr id="49162" name="Text Box 8"/>
            <p:cNvSpPr txBox="1">
              <a:spLocks noChangeArrowheads="1"/>
            </p:cNvSpPr>
            <p:nvPr/>
          </p:nvSpPr>
          <p:spPr bwMode="auto">
            <a:xfrm>
              <a:off x="3261" y="2523"/>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V</a:t>
              </a:r>
            </a:p>
          </p:txBody>
        </p:sp>
        <p:sp>
          <p:nvSpPr>
            <p:cNvPr id="49163" name="Text Box 9"/>
            <p:cNvSpPr txBox="1">
              <a:spLocks noChangeArrowheads="1"/>
            </p:cNvSpPr>
            <p:nvPr/>
          </p:nvSpPr>
          <p:spPr bwMode="auto">
            <a:xfrm>
              <a:off x="1991" y="2735"/>
              <a:ext cx="82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(20 + 273) K</a:t>
              </a:r>
            </a:p>
          </p:txBody>
        </p:sp>
        <p:sp>
          <p:nvSpPr>
            <p:cNvPr id="49164" name="Text Box 10"/>
            <p:cNvSpPr txBox="1">
              <a:spLocks noChangeArrowheads="1"/>
            </p:cNvSpPr>
            <p:nvPr/>
          </p:nvSpPr>
          <p:spPr bwMode="auto">
            <a:xfrm>
              <a:off x="2797" y="2630"/>
              <a:ext cx="19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t>
              </a:r>
            </a:p>
          </p:txBody>
        </p:sp>
        <p:sp>
          <p:nvSpPr>
            <p:cNvPr id="49165" name="Line 11"/>
            <p:cNvSpPr>
              <a:spLocks noChangeShapeType="1"/>
            </p:cNvSpPr>
            <p:nvPr/>
          </p:nvSpPr>
          <p:spPr bwMode="auto">
            <a:xfrm>
              <a:off x="2036" y="2735"/>
              <a:ext cx="771"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9166" name="Line 12"/>
            <p:cNvSpPr>
              <a:spLocks noChangeShapeType="1"/>
            </p:cNvSpPr>
            <p:nvPr/>
          </p:nvSpPr>
          <p:spPr bwMode="auto">
            <a:xfrm>
              <a:off x="2988" y="2735"/>
              <a:ext cx="72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9167" name="Text Box 13"/>
            <p:cNvSpPr txBox="1">
              <a:spLocks noChangeArrowheads="1"/>
            </p:cNvSpPr>
            <p:nvPr/>
          </p:nvSpPr>
          <p:spPr bwMode="auto">
            <a:xfrm>
              <a:off x="2944" y="2735"/>
              <a:ext cx="82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(50 + 273) K</a:t>
              </a:r>
            </a:p>
          </p:txBody>
        </p:sp>
      </p:grpSp>
      <p:sp>
        <p:nvSpPr>
          <p:cNvPr id="136206" name="Text Box 14"/>
          <p:cNvSpPr txBox="1">
            <a:spLocks noChangeArrowheads="1"/>
          </p:cNvSpPr>
          <p:nvPr/>
        </p:nvSpPr>
        <p:spPr bwMode="auto">
          <a:xfrm>
            <a:off x="3956050" y="5013325"/>
            <a:ext cx="1230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V</a:t>
            </a:r>
            <a:r>
              <a:rPr lang="eu-ES" sz="1600"/>
              <a:t> = 1,102 L</a:t>
            </a:r>
          </a:p>
        </p:txBody>
      </p:sp>
      <p:sp>
        <p:nvSpPr>
          <p:cNvPr id="49160" name="Rectangle 15"/>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267843"/>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500" fill="hold"/>
                                        <p:tgtEl>
                                          <p:spTgt spid="136195"/>
                                        </p:tgtEl>
                                        <p:attrNameLst>
                                          <p:attrName>ppt_w</p:attrName>
                                        </p:attrNameLst>
                                      </p:cBhvr>
                                      <p:tavLst>
                                        <p:tav tm="0">
                                          <p:val>
                                            <p:fltVal val="0"/>
                                          </p:val>
                                        </p:tav>
                                        <p:tav tm="100000">
                                          <p:val>
                                            <p:strVal val="#ppt_w"/>
                                          </p:val>
                                        </p:tav>
                                      </p:tavLst>
                                    </p:anim>
                                    <p:anim calcmode="lin" valueType="num">
                                      <p:cBhvr>
                                        <p:cTn id="8" dur="500" fill="hold"/>
                                        <p:tgtEl>
                                          <p:spTgt spid="13619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36196"/>
                                        </p:tgtEl>
                                        <p:attrNameLst>
                                          <p:attrName>style.visibility</p:attrName>
                                        </p:attrNameLst>
                                      </p:cBhvr>
                                      <p:to>
                                        <p:strVal val="visible"/>
                                      </p:to>
                                    </p:set>
                                    <p:animEffect transition="in" filter="dissolve">
                                      <p:cBhvr>
                                        <p:cTn id="13" dur="500"/>
                                        <p:tgtEl>
                                          <p:spTgt spid="13619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36194"/>
                                        </p:tgtEl>
                                        <p:attrNameLst>
                                          <p:attrName>style.visibility</p:attrName>
                                        </p:attrNameLst>
                                      </p:cBhvr>
                                      <p:to>
                                        <p:strVal val="visible"/>
                                      </p:to>
                                    </p:set>
                                    <p:anim calcmode="lin" valueType="num">
                                      <p:cBhvr>
                                        <p:cTn id="18" dur="500" fill="hold"/>
                                        <p:tgtEl>
                                          <p:spTgt spid="136194"/>
                                        </p:tgtEl>
                                        <p:attrNameLst>
                                          <p:attrName>ppt_w</p:attrName>
                                        </p:attrNameLst>
                                      </p:cBhvr>
                                      <p:tavLst>
                                        <p:tav tm="0">
                                          <p:val>
                                            <p:fltVal val="0"/>
                                          </p:val>
                                        </p:tav>
                                        <p:tav tm="100000">
                                          <p:val>
                                            <p:strVal val="#ppt_w"/>
                                          </p:val>
                                        </p:tav>
                                      </p:tavLst>
                                    </p:anim>
                                    <p:anim calcmode="lin" valueType="num">
                                      <p:cBhvr>
                                        <p:cTn id="19" dur="500" fill="hold"/>
                                        <p:tgtEl>
                                          <p:spTgt spid="136194"/>
                                        </p:tgtEl>
                                        <p:attrNameLst>
                                          <p:attrName>ppt_h</p:attrName>
                                        </p:attrNameLst>
                                      </p:cBhvr>
                                      <p:tavLst>
                                        <p:tav tm="0">
                                          <p:val>
                                            <p:fltVal val="0"/>
                                          </p:val>
                                        </p:tav>
                                        <p:tav tm="100000">
                                          <p:val>
                                            <p:strVal val="#ppt_h"/>
                                          </p:val>
                                        </p:tav>
                                      </p:tavLst>
                                    </p:anim>
                                  </p:childTnLst>
                                </p:cTn>
                              </p:par>
                            </p:childTnLst>
                          </p:cTn>
                        </p:par>
                        <p:par>
                          <p:cTn id="20" fill="hold" nodeType="afterGroup">
                            <p:stCondLst>
                              <p:cond delay="500"/>
                            </p:stCondLst>
                            <p:childTnLst>
                              <p:par>
                                <p:cTn id="21" presetID="9"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childTnLst>
                          </p:cTn>
                        </p:par>
                        <p:par>
                          <p:cTn id="24" fill="hold" nodeType="afterGroup">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136206"/>
                                        </p:tgtEl>
                                        <p:attrNameLst>
                                          <p:attrName>style.visibility</p:attrName>
                                        </p:attrNameLst>
                                      </p:cBhvr>
                                      <p:to>
                                        <p:strVal val="visible"/>
                                      </p:to>
                                    </p:set>
                                    <p:animEffect transition="in" filter="dissolve">
                                      <p:cBhvr>
                                        <p:cTn id="27" dur="500"/>
                                        <p:tgtEl>
                                          <p:spTgt spid="136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nimBg="1"/>
      <p:bldP spid="136195" grpId="0" animBg="1"/>
      <p:bldP spid="136196" grpId="0" animBg="1"/>
      <p:bldP spid="13620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1763713" y="3789363"/>
            <a:ext cx="3600450" cy="180022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tIns="118800" bIns="118800"/>
          <a:lstStyle/>
          <a:p>
            <a:pPr algn="ctr">
              <a:defRPr/>
            </a:pPr>
            <a:endParaRPr lang="eu-ES" sz="1600">
              <a:ea typeface="+mn-ea"/>
              <a:cs typeface="+mn-cs"/>
            </a:endParaRPr>
          </a:p>
        </p:txBody>
      </p:sp>
      <p:sp>
        <p:nvSpPr>
          <p:cNvPr id="274435" name="Text Box 3"/>
          <p:cNvSpPr txBox="1">
            <a:spLocks noChangeArrowheads="1"/>
          </p:cNvSpPr>
          <p:nvPr/>
        </p:nvSpPr>
        <p:spPr bwMode="auto">
          <a:xfrm>
            <a:off x="395288" y="752475"/>
            <a:ext cx="8351837"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 baten presioa 2 atm da eta betetzen duen bolumena 1 L da 20 ºCtan. Tenperatura 50 ºC tara igotzen bada presioa 4 atm izanik, zein izango da bolumena?</a:t>
            </a:r>
          </a:p>
        </p:txBody>
      </p:sp>
      <p:sp>
        <p:nvSpPr>
          <p:cNvPr id="274436" name="Text Box 4"/>
          <p:cNvSpPr txBox="1">
            <a:spLocks noChangeArrowheads="1"/>
          </p:cNvSpPr>
          <p:nvPr/>
        </p:nvSpPr>
        <p:spPr bwMode="auto">
          <a:xfrm>
            <a:off x="2914650" y="1557338"/>
            <a:ext cx="3313113" cy="107950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Bolumena eta tenperaturaren arteko erlazioa aplikatuz (tenperatura kelvinetan ipini behar da).</a:t>
            </a:r>
          </a:p>
        </p:txBody>
      </p:sp>
      <p:sp>
        <p:nvSpPr>
          <p:cNvPr id="50181" name="Rectangle 5"/>
          <p:cNvSpPr>
            <a:spLocks noChangeArrowheads="1"/>
          </p:cNvSpPr>
          <p:nvPr/>
        </p:nvSpPr>
        <p:spPr bwMode="auto">
          <a:xfrm>
            <a:off x="0" y="292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sp>
        <p:nvSpPr>
          <p:cNvPr id="50182" name="Text Box 7"/>
          <p:cNvSpPr txBox="1">
            <a:spLocks noChangeArrowheads="1"/>
          </p:cNvSpPr>
          <p:nvPr/>
        </p:nvSpPr>
        <p:spPr bwMode="auto">
          <a:xfrm>
            <a:off x="2339975" y="4005263"/>
            <a:ext cx="1033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2 atm 1 L</a:t>
            </a:r>
          </a:p>
        </p:txBody>
      </p:sp>
      <p:sp>
        <p:nvSpPr>
          <p:cNvPr id="50183" name="Text Box 8"/>
          <p:cNvSpPr txBox="1">
            <a:spLocks noChangeArrowheads="1"/>
          </p:cNvSpPr>
          <p:nvPr/>
        </p:nvSpPr>
        <p:spPr bwMode="auto">
          <a:xfrm>
            <a:off x="3779838" y="4005263"/>
            <a:ext cx="8858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4 atm V</a:t>
            </a:r>
          </a:p>
        </p:txBody>
      </p:sp>
      <p:sp>
        <p:nvSpPr>
          <p:cNvPr id="50184" name="Text Box 9"/>
          <p:cNvSpPr txBox="1">
            <a:spLocks noChangeArrowheads="1"/>
          </p:cNvSpPr>
          <p:nvPr/>
        </p:nvSpPr>
        <p:spPr bwMode="auto">
          <a:xfrm>
            <a:off x="2124075" y="4341813"/>
            <a:ext cx="1309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(20 + 273) K</a:t>
            </a:r>
          </a:p>
        </p:txBody>
      </p:sp>
      <p:sp>
        <p:nvSpPr>
          <p:cNvPr id="50185" name="Text Box 10"/>
          <p:cNvSpPr txBox="1">
            <a:spLocks noChangeArrowheads="1"/>
          </p:cNvSpPr>
          <p:nvPr/>
        </p:nvSpPr>
        <p:spPr bwMode="auto">
          <a:xfrm>
            <a:off x="3403600" y="4175125"/>
            <a:ext cx="303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t>
            </a:r>
          </a:p>
        </p:txBody>
      </p:sp>
      <p:sp>
        <p:nvSpPr>
          <p:cNvPr id="50186" name="Line 11"/>
          <p:cNvSpPr>
            <a:spLocks noChangeShapeType="1"/>
          </p:cNvSpPr>
          <p:nvPr/>
        </p:nvSpPr>
        <p:spPr bwMode="auto">
          <a:xfrm>
            <a:off x="2195513" y="4341813"/>
            <a:ext cx="122396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0187" name="Line 12"/>
          <p:cNvSpPr>
            <a:spLocks noChangeShapeType="1"/>
          </p:cNvSpPr>
          <p:nvPr/>
        </p:nvSpPr>
        <p:spPr bwMode="auto">
          <a:xfrm>
            <a:off x="3706813" y="4341813"/>
            <a:ext cx="1154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0188" name="Text Box 13"/>
          <p:cNvSpPr txBox="1">
            <a:spLocks noChangeArrowheads="1"/>
          </p:cNvSpPr>
          <p:nvPr/>
        </p:nvSpPr>
        <p:spPr bwMode="auto">
          <a:xfrm>
            <a:off x="3636963" y="4341813"/>
            <a:ext cx="1309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(50 + 273) K</a:t>
            </a:r>
          </a:p>
        </p:txBody>
      </p:sp>
      <p:sp>
        <p:nvSpPr>
          <p:cNvPr id="274446" name="Text Box 14"/>
          <p:cNvSpPr txBox="1">
            <a:spLocks noChangeArrowheads="1"/>
          </p:cNvSpPr>
          <p:nvPr/>
        </p:nvSpPr>
        <p:spPr bwMode="auto">
          <a:xfrm>
            <a:off x="2947988" y="5013325"/>
            <a:ext cx="11731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V</a:t>
            </a:r>
            <a:r>
              <a:rPr lang="eu-ES" sz="1600"/>
              <a:t> =0,501 L</a:t>
            </a:r>
          </a:p>
        </p:txBody>
      </p:sp>
      <p:sp>
        <p:nvSpPr>
          <p:cNvPr id="50190" name="Rectangle 15"/>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sp>
        <p:nvSpPr>
          <p:cNvPr id="274448" name="Text Box 16"/>
          <p:cNvSpPr txBox="1">
            <a:spLocks noChangeArrowheads="1"/>
          </p:cNvSpPr>
          <p:nvPr/>
        </p:nvSpPr>
        <p:spPr bwMode="auto">
          <a:xfrm>
            <a:off x="5724525" y="3789363"/>
            <a:ext cx="2592388" cy="180022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tIns="118800" bIns="118800"/>
          <a:lstStyle/>
          <a:p>
            <a:pPr algn="ctr">
              <a:defRPr/>
            </a:pPr>
            <a:endParaRPr lang="eu-ES" sz="1600">
              <a:ea typeface="+mn-ea"/>
              <a:cs typeface="+mn-cs"/>
            </a:endParaRPr>
          </a:p>
        </p:txBody>
      </p:sp>
      <p:sp>
        <p:nvSpPr>
          <p:cNvPr id="50192" name="Text Box 17"/>
          <p:cNvSpPr txBox="1">
            <a:spLocks noChangeArrowheads="1"/>
          </p:cNvSpPr>
          <p:nvPr/>
        </p:nvSpPr>
        <p:spPr bwMode="auto">
          <a:xfrm>
            <a:off x="6011863" y="4005263"/>
            <a:ext cx="511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P V</a:t>
            </a:r>
          </a:p>
        </p:txBody>
      </p:sp>
      <p:sp>
        <p:nvSpPr>
          <p:cNvPr id="50193" name="Text Box 18"/>
          <p:cNvSpPr txBox="1">
            <a:spLocks noChangeArrowheads="1"/>
          </p:cNvSpPr>
          <p:nvPr/>
        </p:nvSpPr>
        <p:spPr bwMode="auto">
          <a:xfrm>
            <a:off x="7435850" y="4005263"/>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P’ V’</a:t>
            </a:r>
          </a:p>
        </p:txBody>
      </p:sp>
      <p:sp>
        <p:nvSpPr>
          <p:cNvPr id="50194" name="Text Box 19"/>
          <p:cNvSpPr txBox="1">
            <a:spLocks noChangeArrowheads="1"/>
          </p:cNvSpPr>
          <p:nvPr/>
        </p:nvSpPr>
        <p:spPr bwMode="auto">
          <a:xfrm>
            <a:off x="6113463" y="4341813"/>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T</a:t>
            </a:r>
          </a:p>
        </p:txBody>
      </p:sp>
      <p:sp>
        <p:nvSpPr>
          <p:cNvPr id="50195" name="Text Box 20"/>
          <p:cNvSpPr txBox="1">
            <a:spLocks noChangeArrowheads="1"/>
          </p:cNvSpPr>
          <p:nvPr/>
        </p:nvSpPr>
        <p:spPr bwMode="auto">
          <a:xfrm>
            <a:off x="7148513" y="4175125"/>
            <a:ext cx="303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t>
            </a:r>
          </a:p>
        </p:txBody>
      </p:sp>
      <p:sp>
        <p:nvSpPr>
          <p:cNvPr id="50196" name="Line 21"/>
          <p:cNvSpPr>
            <a:spLocks noChangeShapeType="1"/>
          </p:cNvSpPr>
          <p:nvPr/>
        </p:nvSpPr>
        <p:spPr bwMode="auto">
          <a:xfrm>
            <a:off x="5940425" y="4341813"/>
            <a:ext cx="6111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0197" name="Line 22"/>
          <p:cNvSpPr>
            <a:spLocks noChangeShapeType="1"/>
          </p:cNvSpPr>
          <p:nvPr/>
        </p:nvSpPr>
        <p:spPr bwMode="auto">
          <a:xfrm>
            <a:off x="7451725" y="4341813"/>
            <a:ext cx="5429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0198" name="Text Box 23"/>
          <p:cNvSpPr txBox="1">
            <a:spLocks noChangeArrowheads="1"/>
          </p:cNvSpPr>
          <p:nvPr/>
        </p:nvSpPr>
        <p:spPr bwMode="auto">
          <a:xfrm>
            <a:off x="7578725" y="4341813"/>
            <a:ext cx="352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T’</a:t>
            </a:r>
          </a:p>
        </p:txBody>
      </p:sp>
      <p:sp>
        <p:nvSpPr>
          <p:cNvPr id="274456" name="Text Box 24"/>
          <p:cNvSpPr txBox="1">
            <a:spLocks noChangeArrowheads="1"/>
          </p:cNvSpPr>
          <p:nvPr/>
        </p:nvSpPr>
        <p:spPr bwMode="auto">
          <a:xfrm>
            <a:off x="6011863" y="4964113"/>
            <a:ext cx="2127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i="1"/>
              <a:t>Gas perfektuen legea</a:t>
            </a:r>
            <a:endParaRPr lang="eu-ES" sz="1600"/>
          </a:p>
        </p:txBody>
      </p:sp>
      <p:sp>
        <p:nvSpPr>
          <p:cNvPr id="50200" name="Text Box 25"/>
          <p:cNvSpPr txBox="1">
            <a:spLocks noChangeArrowheads="1"/>
          </p:cNvSpPr>
          <p:nvPr/>
        </p:nvSpPr>
        <p:spPr bwMode="auto">
          <a:xfrm>
            <a:off x="6516688" y="4183063"/>
            <a:ext cx="303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t>
            </a:r>
          </a:p>
        </p:txBody>
      </p:sp>
      <p:sp>
        <p:nvSpPr>
          <p:cNvPr id="50201" name="Text Box 26"/>
          <p:cNvSpPr txBox="1">
            <a:spLocks noChangeArrowheads="1"/>
          </p:cNvSpPr>
          <p:nvPr/>
        </p:nvSpPr>
        <p:spPr bwMode="auto">
          <a:xfrm>
            <a:off x="6762750" y="4159250"/>
            <a:ext cx="4556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kte</a:t>
            </a:r>
          </a:p>
        </p:txBody>
      </p:sp>
      <p:pic>
        <p:nvPicPr>
          <p:cNvPr id="2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638988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74435"/>
                                        </p:tgtEl>
                                        <p:attrNameLst>
                                          <p:attrName>style.visibility</p:attrName>
                                        </p:attrNameLst>
                                      </p:cBhvr>
                                      <p:to>
                                        <p:strVal val="visible"/>
                                      </p:to>
                                    </p:set>
                                    <p:anim calcmode="lin" valueType="num">
                                      <p:cBhvr>
                                        <p:cTn id="7" dur="500" fill="hold"/>
                                        <p:tgtEl>
                                          <p:spTgt spid="274435"/>
                                        </p:tgtEl>
                                        <p:attrNameLst>
                                          <p:attrName>ppt_w</p:attrName>
                                        </p:attrNameLst>
                                      </p:cBhvr>
                                      <p:tavLst>
                                        <p:tav tm="0">
                                          <p:val>
                                            <p:fltVal val="0"/>
                                          </p:val>
                                        </p:tav>
                                        <p:tav tm="100000">
                                          <p:val>
                                            <p:strVal val="#ppt_w"/>
                                          </p:val>
                                        </p:tav>
                                      </p:tavLst>
                                    </p:anim>
                                    <p:anim calcmode="lin" valueType="num">
                                      <p:cBhvr>
                                        <p:cTn id="8" dur="500" fill="hold"/>
                                        <p:tgtEl>
                                          <p:spTgt spid="27443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74436"/>
                                        </p:tgtEl>
                                        <p:attrNameLst>
                                          <p:attrName>style.visibility</p:attrName>
                                        </p:attrNameLst>
                                      </p:cBhvr>
                                      <p:to>
                                        <p:strVal val="visible"/>
                                      </p:to>
                                    </p:set>
                                    <p:animEffect transition="in" filter="dissolve">
                                      <p:cBhvr>
                                        <p:cTn id="13" dur="500"/>
                                        <p:tgtEl>
                                          <p:spTgt spid="27443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74434"/>
                                        </p:tgtEl>
                                        <p:attrNameLst>
                                          <p:attrName>style.visibility</p:attrName>
                                        </p:attrNameLst>
                                      </p:cBhvr>
                                      <p:to>
                                        <p:strVal val="visible"/>
                                      </p:to>
                                    </p:set>
                                    <p:anim calcmode="lin" valueType="num">
                                      <p:cBhvr>
                                        <p:cTn id="18" dur="500" fill="hold"/>
                                        <p:tgtEl>
                                          <p:spTgt spid="274434"/>
                                        </p:tgtEl>
                                        <p:attrNameLst>
                                          <p:attrName>ppt_w</p:attrName>
                                        </p:attrNameLst>
                                      </p:cBhvr>
                                      <p:tavLst>
                                        <p:tav tm="0">
                                          <p:val>
                                            <p:fltVal val="0"/>
                                          </p:val>
                                        </p:tav>
                                        <p:tav tm="100000">
                                          <p:val>
                                            <p:strVal val="#ppt_w"/>
                                          </p:val>
                                        </p:tav>
                                      </p:tavLst>
                                    </p:anim>
                                    <p:anim calcmode="lin" valueType="num">
                                      <p:cBhvr>
                                        <p:cTn id="19" dur="500" fill="hold"/>
                                        <p:tgtEl>
                                          <p:spTgt spid="274434"/>
                                        </p:tgtEl>
                                        <p:attrNameLst>
                                          <p:attrName>ppt_h</p:attrName>
                                        </p:attrNameLst>
                                      </p:cBhvr>
                                      <p:tavLst>
                                        <p:tav tm="0">
                                          <p:val>
                                            <p:fltVal val="0"/>
                                          </p:val>
                                        </p:tav>
                                        <p:tav tm="100000">
                                          <p:val>
                                            <p:strVal val="#ppt_h"/>
                                          </p:val>
                                        </p:tav>
                                      </p:tavLst>
                                    </p:anim>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274446"/>
                                        </p:tgtEl>
                                        <p:attrNameLst>
                                          <p:attrName>style.visibility</p:attrName>
                                        </p:attrNameLst>
                                      </p:cBhvr>
                                      <p:to>
                                        <p:strVal val="visible"/>
                                      </p:to>
                                    </p:set>
                                    <p:animEffect transition="in" filter="dissolve">
                                      <p:cBhvr>
                                        <p:cTn id="23" dur="500"/>
                                        <p:tgtEl>
                                          <p:spTgt spid="27444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274448"/>
                                        </p:tgtEl>
                                        <p:attrNameLst>
                                          <p:attrName>style.visibility</p:attrName>
                                        </p:attrNameLst>
                                      </p:cBhvr>
                                      <p:to>
                                        <p:strVal val="visible"/>
                                      </p:to>
                                    </p:set>
                                    <p:anim calcmode="lin" valueType="num">
                                      <p:cBhvr>
                                        <p:cTn id="28" dur="500" fill="hold"/>
                                        <p:tgtEl>
                                          <p:spTgt spid="274448"/>
                                        </p:tgtEl>
                                        <p:attrNameLst>
                                          <p:attrName>ppt_w</p:attrName>
                                        </p:attrNameLst>
                                      </p:cBhvr>
                                      <p:tavLst>
                                        <p:tav tm="0">
                                          <p:val>
                                            <p:fltVal val="0"/>
                                          </p:val>
                                        </p:tav>
                                        <p:tav tm="100000">
                                          <p:val>
                                            <p:strVal val="#ppt_w"/>
                                          </p:val>
                                        </p:tav>
                                      </p:tavLst>
                                    </p:anim>
                                    <p:anim calcmode="lin" valueType="num">
                                      <p:cBhvr>
                                        <p:cTn id="29" dur="500" fill="hold"/>
                                        <p:tgtEl>
                                          <p:spTgt spid="274448"/>
                                        </p:tgtEl>
                                        <p:attrNameLst>
                                          <p:attrName>ppt_h</p:attrName>
                                        </p:attrNameLst>
                                      </p:cBhvr>
                                      <p:tavLst>
                                        <p:tav tm="0">
                                          <p:val>
                                            <p:fltVal val="0"/>
                                          </p:val>
                                        </p:tav>
                                        <p:tav tm="100000">
                                          <p:val>
                                            <p:strVal val="#ppt_h"/>
                                          </p:val>
                                        </p:tav>
                                      </p:tavLst>
                                    </p:anim>
                                  </p:childTnLst>
                                </p:cTn>
                              </p:par>
                            </p:childTnLst>
                          </p:cTn>
                        </p:par>
                        <p:par>
                          <p:cTn id="30" fill="hold" nodeType="afterGroup">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274456"/>
                                        </p:tgtEl>
                                        <p:attrNameLst>
                                          <p:attrName>style.visibility</p:attrName>
                                        </p:attrNameLst>
                                      </p:cBhvr>
                                      <p:to>
                                        <p:strVal val="visible"/>
                                      </p:to>
                                    </p:set>
                                    <p:animEffect transition="in" filter="dissolve">
                                      <p:cBhvr>
                                        <p:cTn id="33" dur="500"/>
                                        <p:tgtEl>
                                          <p:spTgt spid="274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animBg="1"/>
      <p:bldP spid="274435" grpId="0" animBg="1"/>
      <p:bldP spid="274436" grpId="0" animBg="1"/>
      <p:bldP spid="274446" grpId="0"/>
      <p:bldP spid="274448" grpId="0" animBg="1"/>
      <p:bldP spid="27445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4050" y="958664"/>
            <a:ext cx="91440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400" b="1" dirty="0">
                <a:cs typeface="+mn-cs"/>
              </a:rPr>
              <a:t>MATERIAREN OSAERA</a:t>
            </a:r>
          </a:p>
          <a:p>
            <a:pPr>
              <a:defRPr/>
            </a:pPr>
            <a:endParaRPr lang="eu-ES" sz="2400" b="1" dirty="0">
              <a:cs typeface="+mn-cs"/>
            </a:endParaRPr>
          </a:p>
          <a:p>
            <a:pPr>
              <a:defRPr/>
            </a:pPr>
            <a:r>
              <a:rPr lang="eu-ES" sz="2400" b="1" dirty="0">
                <a:cs typeface="+mn-cs"/>
              </a:rPr>
              <a:t>MATERIAREN OSAERARI BURUZKO LEHENENGO IDEIAK</a:t>
            </a:r>
          </a:p>
          <a:p>
            <a:pPr>
              <a:defRPr/>
            </a:pPr>
            <a:r>
              <a:rPr lang="eu-ES" sz="2400" b="1" dirty="0">
                <a:cs typeface="+mn-cs"/>
              </a:rPr>
              <a:t>Kristo aurretiko VI. mendean Asia Txikiko filosofoek galdera hau egiten zioten beren buruari: Zertaz dago egina mundua? Lehenengo erantzunak dena lau materialez osaturik zegoela izan ziren, lurra, ura, airea eta sua hain zuzen, eta egoera desberdinak hartuz, rnateriaren aniztasunaren zioa zirelarik. </a:t>
            </a:r>
          </a:p>
          <a:p>
            <a:pPr>
              <a:defRPr/>
            </a:pPr>
            <a:r>
              <a:rPr lang="eu-ES" sz="2400" b="1" dirty="0">
                <a:cs typeface="+mn-cs"/>
              </a:rPr>
              <a:t>Egiturari buruz bi aukera ikusi zituzten: materia jarraitua eta homogeneoa zen, beraz, mugagabeki zati zitekeena, edo materia partikulaz osaturik zegoen, materiaren zatiketa, beraz, mugatua behar zuen.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08121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uadroTexto 2"/>
          <p:cNvSpPr txBox="1">
            <a:spLocks noChangeArrowheads="1"/>
          </p:cNvSpPr>
          <p:nvPr/>
        </p:nvSpPr>
        <p:spPr bwMode="auto">
          <a:xfrm>
            <a:off x="62655" y="1530707"/>
            <a:ext cx="9144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r>
              <a:rPr lang="eu-ES" sz="1800" b="1" dirty="0"/>
              <a:t>Bigarren aukera, Leucipok eta Demokritok, Kristo aurretiko V. mendean formulaturiko teoria atomikoaren eragilea izan zen. Beraien ustez materia ezin zen amaigabeki zatitu, hau da, ez zen jarraitua, eta azken zatiei atomo izena eman zieten. Atomoen propietateak eta gorputz handienenak desberdinak ziren; hauek atomo-multzoz osaturik egongo ziren. Atomoak hutsean flotatzen zeuden, hau da, atomoen existentziak hutsaren existentzia suposatzen zuen derrigorrez. Demokritoren ustez ere, Esne Bidea galaxia kontaezinak diren izarrez osaturik zegoen, gugandik hain urrun zeudenak, haietatik iristen zaigun argia argitasun ahul eta jarraitua balitz bezala iristen zaigula. Era berean, jarraituak diruditen beste hainbat gorputz ere beste gorputz txikiagoz osaturik daude. Adibide gisa, hondartzako harea, urrutitik begiratuz, gorputz jarraitua dirudi, baina hurbilduz, hondartxo txikiz osaturik dagoela ikus dezakegu. Logikoa dirudi, beraz, itsasoko ura ere partikula txikiz osatua dagoela pentsatzea.</a:t>
            </a:r>
            <a:r>
              <a:rPr lang="eu-ES" sz="1800" dirty="0"/>
              <a:t> </a:t>
            </a:r>
            <a:endParaRPr lang="es-ES" sz="18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45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0024" y="1336951"/>
            <a:ext cx="903605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buFontTx/>
              <a:buAutoNum type="arabicPeriod"/>
              <a:defRPr/>
            </a:pPr>
            <a:r>
              <a:rPr lang="eu-ES" dirty="0" smtClean="0">
                <a:cs typeface="+mn-cs"/>
              </a:rPr>
              <a:t>Nola uste duzu daudela gasak osaturik?</a:t>
            </a:r>
          </a:p>
          <a:p>
            <a:pPr>
              <a:defRPr/>
            </a:pPr>
            <a:r>
              <a:rPr lang="eu-ES" dirty="0" smtClean="0">
                <a:cs typeface="+mn-cs"/>
              </a:rPr>
              <a:t>2. Marraztu, molekulak zirkulu txikiz adieraziz, nola uste duzun dagoela osaturik gas bat egoera normalean.</a:t>
            </a:r>
          </a:p>
          <a:p>
            <a:pPr>
              <a:defRPr/>
            </a:pPr>
            <a:r>
              <a:rPr lang="eu-ES" dirty="0" smtClean="0">
                <a:cs typeface="+mn-cs"/>
              </a:rPr>
              <a:t>Eta konprimituta dagoenean? Eta bolumena handitzen dugunean? </a:t>
            </a:r>
          </a:p>
          <a:p>
            <a:pPr>
              <a:defRPr/>
            </a:pPr>
            <a:r>
              <a:rPr lang="eu-ES" dirty="0" smtClean="0">
                <a:cs typeface="+mn-cs"/>
              </a:rPr>
              <a:t>3. Marraztu, zure irudipenaren arabera gasen difusioa.</a:t>
            </a:r>
          </a:p>
          <a:p>
            <a:pPr>
              <a:defRPr/>
            </a:pPr>
            <a:r>
              <a:rPr lang="eu-ES" dirty="0" smtClean="0">
                <a:cs typeface="+mn-cs"/>
              </a:rPr>
              <a:t>4. Pareta malguak dituen ontzi batean gas bat berotzen dugunean, molekulek aldaketa batzuek jasaten dituzte. Aukera ezazu, aipatzen diren aspektu bakoitzarentzat, egokia iruditzen zaizun aukera. </a:t>
            </a:r>
          </a:p>
          <a:p>
            <a:pPr>
              <a:defRPr/>
            </a:pPr>
            <a:endParaRPr lang="eu-ES" dirty="0" smtClean="0">
              <a:cs typeface="+mn-cs"/>
            </a:endParaRPr>
          </a:p>
          <a:p>
            <a:pPr>
              <a:defRPr/>
            </a:pPr>
            <a:r>
              <a:rPr lang="eu-ES" dirty="0" smtClean="0">
                <a:cs typeface="+mn-cs"/>
              </a:rPr>
              <a:t>molekula   kantitatea:   	gehitu   	gutxitu   	aldaketarik   ez   </a:t>
            </a:r>
          </a:p>
          <a:p>
            <a:pPr>
              <a:defRPr/>
            </a:pPr>
            <a:r>
              <a:rPr lang="eu-ES" dirty="0" smtClean="0">
                <a:cs typeface="+mn-cs"/>
              </a:rPr>
              <a:t>molekulen   tamaina:   	gehitu   	gutxitu   	aldaketarik   ez   </a:t>
            </a:r>
          </a:p>
          <a:p>
            <a:pPr>
              <a:defRPr/>
            </a:pPr>
            <a:r>
              <a:rPr lang="eu-ES" dirty="0" smtClean="0">
                <a:cs typeface="+mn-cs"/>
              </a:rPr>
              <a:t>mol.   arteko   distantzia:	gehitu   	gutxitu   	aldaketarik   ez   </a:t>
            </a:r>
          </a:p>
          <a:p>
            <a:pPr>
              <a:defRPr/>
            </a:pPr>
            <a:r>
              <a:rPr lang="eu-ES" dirty="0" smtClean="0">
                <a:cs typeface="+mn-cs"/>
              </a:rPr>
              <a:t>molekulen   abiadura.		gehitu   	gutxitu   	aldaketarik   ez   </a:t>
            </a:r>
          </a:p>
          <a:p>
            <a:pPr>
              <a:defRPr/>
            </a:pPr>
            <a:r>
              <a:rPr lang="eu-ES" dirty="0" smtClean="0">
                <a:cs typeface="+mn-cs"/>
              </a:rPr>
              <a:t>mol.   Bakoitzaren.		T   gehitu   	gutxitu   	aldaketarikez   </a:t>
            </a:r>
          </a:p>
          <a:p>
            <a:pPr>
              <a:defRPr/>
            </a:pPr>
            <a:r>
              <a:rPr lang="eu-ES" dirty="0">
                <a:cs typeface="+mn-cs"/>
              </a:rPr>
              <a:t>e</a:t>
            </a:r>
            <a:r>
              <a:rPr lang="eu-ES" dirty="0" smtClean="0">
                <a:cs typeface="+mn-cs"/>
              </a:rPr>
              <a:t>ta   ontzia   zurruna   balitz? </a:t>
            </a:r>
            <a:endParaRPr lang="es-ES" dirty="0" smtClean="0">
              <a:cs typeface="+mn-cs"/>
            </a:endParaRPr>
          </a:p>
        </p:txBody>
      </p:sp>
      <p:sp>
        <p:nvSpPr>
          <p:cNvPr id="16387" name="CuadroTexto 1"/>
          <p:cNvSpPr txBox="1">
            <a:spLocks noChangeArrowheads="1"/>
          </p:cNvSpPr>
          <p:nvPr/>
        </p:nvSpPr>
        <p:spPr bwMode="auto">
          <a:xfrm>
            <a:off x="70024" y="752475"/>
            <a:ext cx="8424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_tradnl" sz="1800" dirty="0">
                <a:solidFill>
                  <a:srgbClr val="72BFC5"/>
                </a:solidFill>
              </a:rPr>
              <a:t>2.1 MATERIAREN OSAERA. MATERIAREN OSAERARI BURUZKO LEHENENGO IDEIAK.</a:t>
            </a:r>
            <a:r>
              <a:rPr lang="es-ES" sz="1800" dirty="0">
                <a:solidFill>
                  <a:srgbClr val="72BFC5"/>
                </a:solidFill>
              </a:rPr>
              <a:t>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84917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9398" y="1821686"/>
            <a:ext cx="8497887" cy="286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b="1" dirty="0">
                <a:cs typeface="+mn-cs"/>
              </a:rPr>
              <a:t>Demokritoren ustez lau atomo mota desberdin zeuden: harri-atomoak, astunak eta lehorrak; ur-atomoak, astunak eta bustiak; aire-atomoak, arinak eta hotzak; su-atomoak, iheskorrak eta beroak. Esate baterako, landare batek harri eta ur-atomoak, lurrak bezala, eta eguzkitik iristen diren su-atomoak izango lituzke. Ur atomoak galdu dituen lehortu den enbor bat erre dezakegu, su atomoak askatzen dituela eta harri-atomoak gelditzen direlarik (errautsak). Hainbat harri motak (mineral metalikoak) sutan jartzerakoan, beraien atomoak eta su-atomoak elkartuz, metaletan bihurtzen dira. Metal merkeek su-atomo gutxi dituzte, urrea bezalako metal garestiek ordea, eduki daitekeen su-atomo kopururik handiena dute; horregatik da hain distiratsu eta baliotsu. Horregatik pentsatzen zuten, gehituz, urrea lor zitekeela.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806063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CuadroTexto 2"/>
          <p:cNvSpPr txBox="1">
            <a:spLocks noChangeArrowheads="1"/>
          </p:cNvSpPr>
          <p:nvPr/>
        </p:nvSpPr>
        <p:spPr bwMode="auto">
          <a:xfrm>
            <a:off x="550863" y="1794583"/>
            <a:ext cx="8135937" cy="2862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800" b="1" dirty="0"/>
              <a:t>Greziarren atomismo honi teoria zientifiko batek behar duen ezaugarri nagusienetako bat falta zitzaion: ez zegoen oinarritua edo egiaztatua esperimentazioan. Interpretazioa uste hutsez egina zegoenez, beste ustez deusezta liteke.</a:t>
            </a:r>
            <a:r>
              <a:rPr lang="eu-ES" sz="1800" dirty="0"/>
              <a:t> </a:t>
            </a:r>
          </a:p>
          <a:p>
            <a:pPr eaLnBrk="1" hangingPunct="1"/>
            <a:endParaRPr lang="eu-ES" sz="1800" dirty="0"/>
          </a:p>
          <a:p>
            <a:pPr eaLnBrk="1" hangingPunct="1"/>
            <a:r>
              <a:rPr lang="eu-ES" sz="1800" b="1" dirty="0"/>
              <a:t>Platon, Aristoteles eta haien jarraitzaileak ziren filosofoek gaitzetsi egin zuten atomismoa eta, haiek gizartean zuten eragina zela eta, baztertua izan zen, indarrean materiaren izaera jarraituaren teoria gelditu zelarik. Dena den, atomismoa ez zen guztiz ahaztuta gelditu, nahiz 20 mende baino gehiago pasa behar izan bere egiazkotasuna frogatua gelditzeko.</a:t>
            </a:r>
            <a:endParaRPr lang="es-ES" sz="1800" b="1"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8537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1677183"/>
            <a:ext cx="9144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b="1" dirty="0">
                <a:cs typeface="+mn-cs"/>
              </a:rPr>
              <a:t>DALTONEN TEORIA ATOMIKOA</a:t>
            </a:r>
          </a:p>
          <a:p>
            <a:pPr>
              <a:defRPr/>
            </a:pPr>
            <a:endParaRPr lang="eu-ES" b="1" dirty="0">
              <a:cs typeface="+mn-cs"/>
            </a:endParaRPr>
          </a:p>
          <a:p>
            <a:pPr algn="just">
              <a:defRPr/>
            </a:pPr>
            <a:r>
              <a:rPr lang="eu-ES" b="1" dirty="0">
                <a:cs typeface="+mn-cs"/>
              </a:rPr>
              <a:t>XVIII. mendearen amaieran kimikari gehiengoek sinesten zuten materiak izaera korpuskularra zuela, baina, oraindik ez zuen inork hori frogatu esperimentu kuantitatiboen bidez. Hori lortu zuen lehenengoa John Dalton ingeles kimikaria (1766-1844) izan zen. Berak proposatutako materiaren teoria atomikoaren laburpena ondoren datorrena da: </a:t>
            </a:r>
          </a:p>
          <a:p>
            <a:pPr algn="just">
              <a:defRPr/>
            </a:pPr>
            <a:r>
              <a:rPr lang="eu-ES" b="1" dirty="0">
                <a:cs typeface="+mn-cs"/>
              </a:rPr>
              <a:t>-Materia zatiezinak diren atomoz osaturik dago.</a:t>
            </a:r>
          </a:p>
          <a:p>
            <a:pPr algn="just">
              <a:defRPr/>
            </a:pPr>
            <a:r>
              <a:rPr lang="eu-ES" b="1" dirty="0">
                <a:cs typeface="+mn-cs"/>
              </a:rPr>
              <a:t>" Materia oso maila altuan zatitu badaiteke ere, ezin da mugagabeki zatitu. Hau da, bada puntu bat non ezin dugun materiaren zatiketan aurrerago joan. Ezin dugu azken partikula hauen existentzia zalantzan jarri, nahiz eta, mikroskopioa erabilita ere, ezin ditugun ikusi. Partikula hauek izendatzeko atomo hitza aukeratu dut..."</a:t>
            </a:r>
          </a:p>
          <a:p>
            <a:pPr algn="just">
              <a:defRPr/>
            </a:pPr>
            <a:r>
              <a:rPr lang="eu-ES" b="1" dirty="0">
                <a:cs typeface="+mn-cs"/>
              </a:rPr>
              <a:t>- Atomoak aldaezinak dira.</a:t>
            </a:r>
            <a:endParaRPr lang="es-ES" b="1" dirty="0">
              <a:cs typeface="+mn-cs"/>
            </a:endParaRPr>
          </a:p>
        </p:txBody>
      </p:sp>
      <p:sp>
        <p:nvSpPr>
          <p:cNvPr id="53251" name="CuadroTexto 1"/>
          <p:cNvSpPr txBox="1">
            <a:spLocks noChangeArrowheads="1"/>
          </p:cNvSpPr>
          <p:nvPr/>
        </p:nvSpPr>
        <p:spPr bwMode="auto">
          <a:xfrm>
            <a:off x="107950" y="920176"/>
            <a:ext cx="8712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_tradnl">
                <a:solidFill>
                  <a:srgbClr val="72BFC5"/>
                </a:solidFill>
              </a:rPr>
              <a:t>2.2. DALTON-EN TEORIA ATOMIKOA</a:t>
            </a:r>
            <a:r>
              <a:rPr lang="es-ES">
                <a:solidFill>
                  <a:srgbClr val="72BFC5"/>
                </a:solidFill>
              </a:rPr>
              <a:t>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13951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93688" y="1864519"/>
            <a:ext cx="8748712"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400" b="1" dirty="0">
                <a:cs typeface="+mn-cs"/>
              </a:rPr>
              <a:t>Elementu desberdinen atomoak " ezin dira, guk kontrolo dezakegun inolako indarrik erabiliz, batzuek besteetan eraldatu" </a:t>
            </a:r>
          </a:p>
          <a:p>
            <a:pPr>
              <a:defRPr/>
            </a:pPr>
            <a:r>
              <a:rPr lang="eu-ES" sz="2400" b="1" dirty="0">
                <a:cs typeface="+mn-cs"/>
              </a:rPr>
              <a:t>Elementuen atomoak, zenbakizko erlazio finko eta sinplez elkartzen dira, konposatu baten atomoak osatzeko (gaur egun molekulak deiturikoak) </a:t>
            </a:r>
          </a:p>
          <a:p>
            <a:pPr>
              <a:defRPr/>
            </a:pPr>
            <a:r>
              <a:rPr lang="eu-ES" sz="2400" b="1" dirty="0">
                <a:cs typeface="+mn-cs"/>
              </a:rPr>
              <a:t>Konposatu baten partikularik txikiena, beraz, atomo konposatua edo molekula da.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266794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ángulo 2"/>
          <p:cNvSpPr>
            <a:spLocks noChangeArrowheads="1"/>
          </p:cNvSpPr>
          <p:nvPr/>
        </p:nvSpPr>
        <p:spPr bwMode="auto">
          <a:xfrm>
            <a:off x="250825" y="1271870"/>
            <a:ext cx="86423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u-ES" b="1" dirty="0"/>
              <a:t>" Azido karbonikoaren azken partikulari atomo konposatua deituko diot. Dena den, atomo hau zati badaiteke ere, jada ez da azido karbonikoa izango, zatiketaren ondoren karbono eta oxigeno izango dugularik. Horregatik, atomo konposatuak aipatzerakoan funtsik ezarik ez dagoela diot, eta esan nahi dudana ez dela ilun gelditzen" </a:t>
            </a:r>
          </a:p>
          <a:p>
            <a:r>
              <a:rPr lang="eu-ES" b="1" dirty="0"/>
              <a:t>-Sustantzia puru baten atomo edo molekula guztiak, guztiz berdinak dira. </a:t>
            </a:r>
          </a:p>
          <a:p>
            <a:r>
              <a:rPr lang="eu-ES" b="1" dirty="0"/>
              <a:t>" Gorputz homogeneo guztien azken partikulak guztiz antzekoak dira pisuz. itxuraz, etab. Beste era batean, hidrogenoaren partikula guztiak elkarren berdinak dira... " </a:t>
            </a:r>
          </a:p>
          <a:p>
            <a:r>
              <a:rPr lang="eu-ES" b="1" dirty="0"/>
              <a:t>- Erreakzio kimikoetan, atomoak ez dira ez sortzen ez eta desagertzen ere, beraien banaketa aldatzen da soilik </a:t>
            </a:r>
          </a:p>
          <a:p>
            <a:r>
              <a:rPr lang="eu-ES" b="1" dirty="0"/>
              <a:t>"Analisi kimikoa eta sintesia partikulak banantzera edo elkartzera mugaluak daude. Ez dago eragile kimikoen esku materiaren sortzea cdo desagertzea”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8332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ángulo 2"/>
          <p:cNvSpPr>
            <a:spLocks noChangeArrowheads="1"/>
          </p:cNvSpPr>
          <p:nvPr/>
        </p:nvSpPr>
        <p:spPr bwMode="auto">
          <a:xfrm>
            <a:off x="755650" y="1125538"/>
            <a:ext cx="727233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u-ES" sz="2400" b="1"/>
              <a:t>Gaur egun, ez daudela sustantzia puru guztiak molekulaz osaturik onartzen da, haietariko asko, egitura erraldoiak izendatzen diren, etengabeko atomo-multzoz osaturik baitaude.</a:t>
            </a:r>
          </a:p>
          <a:p>
            <a:endParaRPr lang="eu-ES" sz="2400" b="1"/>
          </a:p>
          <a:p>
            <a:r>
              <a:rPr lang="eu-ES" sz="2400" b="1"/>
              <a:t>Informazio osagarria hemen duzu: </a:t>
            </a:r>
            <a:r>
              <a:rPr lang="es-ES" sz="2400">
                <a:hlinkClick r:id="rId2"/>
              </a:rPr>
              <a:t>http://encina.pntic.mec.es/~jsaf0002/p32.htm</a:t>
            </a:r>
            <a:endParaRPr lang="es-ES" sz="2400"/>
          </a:p>
          <a:p>
            <a:endParaRPr lang="es-ES" sz="2400" b="1"/>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32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504825" y="1762125"/>
            <a:ext cx="8132763" cy="3106738"/>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Tx/>
              <a:buChar char="•"/>
            </a:pPr>
            <a:r>
              <a:rPr lang="eu-ES" sz="1600"/>
              <a:t> </a:t>
            </a:r>
            <a:r>
              <a:rPr lang="eu-ES" sz="1700" b="1">
                <a:solidFill>
                  <a:srgbClr val="3333CC"/>
                </a:solidFill>
              </a:rPr>
              <a:t>Ez dute forma ez eta bolumen propiorik</a:t>
            </a:r>
            <a:r>
              <a:rPr lang="eu-ES" sz="1600"/>
              <a:t>, edukiontziarenak hartzen dituzte.</a:t>
            </a:r>
          </a:p>
          <a:p>
            <a:pPr eaLnBrk="1" hangingPunct="1"/>
            <a:endParaRPr lang="eu-ES" sz="1600"/>
          </a:p>
          <a:p>
            <a:pPr eaLnBrk="1" hangingPunct="1">
              <a:buFontTx/>
              <a:buChar char="•"/>
            </a:pPr>
            <a:r>
              <a:rPr lang="eu-ES" sz="1600"/>
              <a:t> Edukiontziaren ormetan </a:t>
            </a:r>
            <a:r>
              <a:rPr lang="eu-ES" sz="1700" b="1">
                <a:solidFill>
                  <a:srgbClr val="3333CC"/>
                </a:solidFill>
              </a:rPr>
              <a:t>Presioa eragiten dute.</a:t>
            </a:r>
          </a:p>
          <a:p>
            <a:pPr eaLnBrk="1" hangingPunct="1">
              <a:buFontTx/>
              <a:buChar char="•"/>
            </a:pPr>
            <a:endParaRPr lang="eu-ES" sz="1600"/>
          </a:p>
          <a:p>
            <a:pPr eaLnBrk="1" hangingPunct="1">
              <a:buFontTx/>
              <a:buChar char="•"/>
            </a:pPr>
            <a:r>
              <a:rPr lang="eu-ES" sz="1600"/>
              <a:t> </a:t>
            </a:r>
            <a:r>
              <a:rPr lang="eu-ES" sz="1700" b="1">
                <a:solidFill>
                  <a:srgbClr val="3333CC"/>
                </a:solidFill>
              </a:rPr>
              <a:t>Difusioa</a:t>
            </a:r>
            <a:r>
              <a:rPr lang="eu-ES" sz="1600"/>
              <a:t> erraz gertatzen da..</a:t>
            </a:r>
          </a:p>
          <a:p>
            <a:pPr eaLnBrk="1" hangingPunct="1"/>
            <a:endParaRPr lang="eu-ES" sz="1600"/>
          </a:p>
          <a:p>
            <a:pPr eaLnBrk="1" hangingPunct="1">
              <a:buFontTx/>
              <a:buChar char="•"/>
            </a:pPr>
            <a:r>
              <a:rPr lang="eu-ES" sz="1600"/>
              <a:t> Asko </a:t>
            </a:r>
            <a:r>
              <a:rPr lang="eu-ES" sz="1700" b="1">
                <a:solidFill>
                  <a:srgbClr val="3333CC"/>
                </a:solidFill>
              </a:rPr>
              <a:t>konprimitu eta bolumena handitu daiteke</a:t>
            </a:r>
            <a:r>
              <a:rPr lang="eu-ES" sz="1600"/>
              <a:t>.</a:t>
            </a:r>
          </a:p>
          <a:p>
            <a:pPr eaLnBrk="1" hangingPunct="1"/>
            <a:endParaRPr lang="eu-ES" sz="1600"/>
          </a:p>
          <a:p>
            <a:pPr eaLnBrk="1" hangingPunct="1">
              <a:buFontTx/>
              <a:buChar char="•"/>
            </a:pPr>
            <a:r>
              <a:rPr lang="eu-ES" sz="1600"/>
              <a:t> </a:t>
            </a:r>
            <a:r>
              <a:rPr lang="eu-ES" sz="1700" b="1">
                <a:solidFill>
                  <a:srgbClr val="3333CC"/>
                </a:solidFill>
              </a:rPr>
              <a:t>Dilatazioa edo kizkurtzea</a:t>
            </a:r>
            <a:r>
              <a:rPr lang="eu-ES" sz="1600"/>
              <a:t> gerta daiteke tenperatura handiagotzerakoan edo gutxitzerakoan, edukiontziaren ormak malguak direnean.</a:t>
            </a:r>
          </a:p>
          <a:p>
            <a:pPr eaLnBrk="1" hangingPunct="1"/>
            <a:r>
              <a:rPr lang="eu-ES" sz="1600"/>
              <a:t> Edukiontziaren ormak zurrunak badira, tenperatura aldatzerakoan gasak ormei egiten dien presioa aldatzen da.</a:t>
            </a:r>
          </a:p>
        </p:txBody>
      </p:sp>
      <p:sp>
        <p:nvSpPr>
          <p:cNvPr id="48131" name="Text Box 3"/>
          <p:cNvSpPr txBox="1">
            <a:spLocks noChangeArrowheads="1"/>
          </p:cNvSpPr>
          <p:nvPr/>
        </p:nvSpPr>
        <p:spPr bwMode="auto">
          <a:xfrm>
            <a:off x="2700338" y="948894"/>
            <a:ext cx="2759075" cy="376238"/>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800" b="1">
                <a:solidFill>
                  <a:srgbClr val="3333CC"/>
                </a:solidFill>
              </a:rPr>
              <a:t>GASEN EZAUGARRIAK</a:t>
            </a:r>
          </a:p>
        </p:txBody>
      </p:sp>
      <p:sp>
        <p:nvSpPr>
          <p:cNvPr id="17414" name="Rectángulo 1"/>
          <p:cNvSpPr>
            <a:spLocks noChangeArrowheads="1"/>
          </p:cNvSpPr>
          <p:nvPr/>
        </p:nvSpPr>
        <p:spPr bwMode="auto">
          <a:xfrm>
            <a:off x="755650" y="1196975"/>
            <a:ext cx="1017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_tradnl" b="1">
                <a:solidFill>
                  <a:srgbClr val="6B6BCF"/>
                </a:solidFill>
              </a:rPr>
              <a:t>GASAK</a:t>
            </a:r>
            <a:endParaRPr lang="eu-ES"/>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73857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p:cTn id="7" dur="500" fill="hold"/>
                                        <p:tgtEl>
                                          <p:spTgt spid="48131"/>
                                        </p:tgtEl>
                                        <p:attrNameLst>
                                          <p:attrName>ppt_w</p:attrName>
                                        </p:attrNameLst>
                                      </p:cBhvr>
                                      <p:tavLst>
                                        <p:tav tm="0">
                                          <p:val>
                                            <p:fltVal val="0"/>
                                          </p:val>
                                        </p:tav>
                                        <p:tav tm="100000">
                                          <p:val>
                                            <p:strVal val="#ppt_w"/>
                                          </p:val>
                                        </p:tav>
                                      </p:tavLst>
                                    </p:anim>
                                    <p:anim calcmode="lin" valueType="num">
                                      <p:cBhvr>
                                        <p:cTn id="8" dur="500" fill="hold"/>
                                        <p:tgtEl>
                                          <p:spTgt spid="481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8130">
                                            <p:bg/>
                                          </p:spTgt>
                                        </p:tgtEl>
                                        <p:attrNameLst>
                                          <p:attrName>style.visibility</p:attrName>
                                        </p:attrNameLst>
                                      </p:cBhvr>
                                      <p:to>
                                        <p:strVal val="visible"/>
                                      </p:to>
                                    </p:set>
                                    <p:animEffect transition="in" filter="dissolve">
                                      <p:cBhvr>
                                        <p:cTn id="13" dur="500"/>
                                        <p:tgtEl>
                                          <p:spTgt spid="48130">
                                            <p:bg/>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8130">
                                            <p:txEl>
                                              <p:pRg st="0" end="0"/>
                                            </p:txEl>
                                          </p:spTgt>
                                        </p:tgtEl>
                                        <p:attrNameLst>
                                          <p:attrName>style.visibility</p:attrName>
                                        </p:attrNameLst>
                                      </p:cBhvr>
                                      <p:to>
                                        <p:strVal val="visible"/>
                                      </p:to>
                                    </p:set>
                                    <p:animEffect transition="in" filter="dissolve">
                                      <p:cBhvr>
                                        <p:cTn id="16" dur="500"/>
                                        <p:tgtEl>
                                          <p:spTgt spid="48130">
                                            <p:txEl>
                                              <p:pRg st="0" end="0"/>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48130">
                                            <p:txEl>
                                              <p:pRg st="2" end="2"/>
                                            </p:txEl>
                                          </p:spTgt>
                                        </p:tgtEl>
                                        <p:attrNameLst>
                                          <p:attrName>style.visibility</p:attrName>
                                        </p:attrNameLst>
                                      </p:cBhvr>
                                      <p:to>
                                        <p:strVal val="visible"/>
                                      </p:to>
                                    </p:set>
                                    <p:animEffect transition="in" filter="dissolve">
                                      <p:cBhvr>
                                        <p:cTn id="20" dur="500"/>
                                        <p:tgtEl>
                                          <p:spTgt spid="48130">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8130">
                                            <p:txEl>
                                              <p:pRg st="4" end="4"/>
                                            </p:txEl>
                                          </p:spTgt>
                                        </p:tgtEl>
                                        <p:attrNameLst>
                                          <p:attrName>style.visibility</p:attrName>
                                        </p:attrNameLst>
                                      </p:cBhvr>
                                      <p:to>
                                        <p:strVal val="visible"/>
                                      </p:to>
                                    </p:set>
                                    <p:animEffect transition="in" filter="dissolve">
                                      <p:cBhvr>
                                        <p:cTn id="25" dur="500"/>
                                        <p:tgtEl>
                                          <p:spTgt spid="4813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8130">
                                            <p:txEl>
                                              <p:pRg st="6" end="6"/>
                                            </p:txEl>
                                          </p:spTgt>
                                        </p:tgtEl>
                                        <p:attrNameLst>
                                          <p:attrName>style.visibility</p:attrName>
                                        </p:attrNameLst>
                                      </p:cBhvr>
                                      <p:to>
                                        <p:strVal val="visible"/>
                                      </p:to>
                                    </p:set>
                                    <p:animEffect transition="in" filter="dissolve">
                                      <p:cBhvr>
                                        <p:cTn id="30" dur="500"/>
                                        <p:tgtEl>
                                          <p:spTgt spid="48130">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8130">
                                            <p:txEl>
                                              <p:pRg st="8" end="8"/>
                                            </p:txEl>
                                          </p:spTgt>
                                        </p:tgtEl>
                                        <p:attrNameLst>
                                          <p:attrName>style.visibility</p:attrName>
                                        </p:attrNameLst>
                                      </p:cBhvr>
                                      <p:to>
                                        <p:strVal val="visible"/>
                                      </p:to>
                                    </p:set>
                                    <p:animEffect transition="in" filter="dissolve">
                                      <p:cBhvr>
                                        <p:cTn id="35" dur="500"/>
                                        <p:tgtEl>
                                          <p:spTgt spid="48130">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48130">
                                            <p:txEl>
                                              <p:pRg st="9" end="9"/>
                                            </p:txEl>
                                          </p:spTgt>
                                        </p:tgtEl>
                                        <p:attrNameLst>
                                          <p:attrName>style.visibility</p:attrName>
                                        </p:attrNameLst>
                                      </p:cBhvr>
                                      <p:to>
                                        <p:strVal val="visible"/>
                                      </p:to>
                                    </p:set>
                                    <p:animEffect transition="in" filter="dissolve">
                                      <p:cBhvr>
                                        <p:cTn id="40" dur="500"/>
                                        <p:tgtEl>
                                          <p:spTgt spid="481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nimBg="1"/>
      <p:bldP spid="481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6" name="Text Box 24"/>
          <p:cNvSpPr txBox="1">
            <a:spLocks noChangeArrowheads="1"/>
          </p:cNvSpPr>
          <p:nvPr/>
        </p:nvSpPr>
        <p:spPr bwMode="auto">
          <a:xfrm>
            <a:off x="505998" y="1322976"/>
            <a:ext cx="7038975"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Sustantziak gas egoeran bolumen osoa bete arte hedatzen dira. DIFUSIOA </a:t>
            </a:r>
          </a:p>
        </p:txBody>
      </p:sp>
      <p:sp>
        <p:nvSpPr>
          <p:cNvPr id="49177" name="AutoShape 25"/>
          <p:cNvSpPr>
            <a:spLocks noChangeArrowheads="1"/>
          </p:cNvSpPr>
          <p:nvPr/>
        </p:nvSpPr>
        <p:spPr bwMode="auto">
          <a:xfrm>
            <a:off x="1600994" y="3328988"/>
            <a:ext cx="2700338" cy="1157287"/>
          </a:xfrm>
          <a:prstGeom prst="wedgeRoundRectCallout">
            <a:avLst>
              <a:gd name="adj1" fmla="val 47764"/>
              <a:gd name="adj2" fmla="val 85343"/>
              <a:gd name="adj3" fmla="val 16667"/>
            </a:avLst>
          </a:prstGeom>
          <a:solidFill>
            <a:srgbClr val="FFFFCC"/>
          </a:solidFill>
          <a:ln w="9525">
            <a:solidFill>
              <a:schemeClr val="tx1"/>
            </a:solidFill>
            <a:miter lim="800000"/>
            <a:headEnd/>
            <a:tailEnd/>
          </a:ln>
        </p:spPr>
        <p:txBody>
          <a:bodyPr>
            <a:spAutoFit/>
          </a:bodyPr>
          <a:lstStyle/>
          <a:p>
            <a:pPr algn="ctr"/>
            <a:r>
              <a:rPr lang="eu-ES" sz="1600"/>
              <a:t>Erlenmeyer matrazeak gas gorria du (Nitrogeno oxidoak), baina une bat igaro ondoren…</a:t>
            </a:r>
          </a:p>
        </p:txBody>
      </p:sp>
      <p:sp>
        <p:nvSpPr>
          <p:cNvPr id="49178" name="AutoShape 26"/>
          <p:cNvSpPr>
            <a:spLocks noChangeArrowheads="1"/>
          </p:cNvSpPr>
          <p:nvPr/>
        </p:nvSpPr>
        <p:spPr bwMode="auto">
          <a:xfrm>
            <a:off x="5328444" y="3592513"/>
            <a:ext cx="2700338" cy="893762"/>
          </a:xfrm>
          <a:prstGeom prst="wedgeRoundRectCallout">
            <a:avLst>
              <a:gd name="adj1" fmla="val -44532"/>
              <a:gd name="adj2" fmla="val 67074"/>
              <a:gd name="adj3" fmla="val 16667"/>
            </a:avLst>
          </a:prstGeom>
          <a:solidFill>
            <a:srgbClr val="FFFFCC"/>
          </a:solidFill>
          <a:ln w="9525">
            <a:solidFill>
              <a:schemeClr val="tx1"/>
            </a:solidFill>
            <a:miter lim="800000"/>
            <a:headEnd/>
            <a:tailEnd/>
          </a:ln>
        </p:spPr>
        <p:txBody>
          <a:bodyPr>
            <a:spAutoFit/>
          </a:bodyPr>
          <a:lstStyle/>
          <a:p>
            <a:pPr algn="ctr"/>
            <a:r>
              <a:rPr lang="eu-ES" sz="1600"/>
              <a:t>…gas gorria bi erlenmeyerretan dago bolumen osoa bete arte.</a:t>
            </a:r>
          </a:p>
        </p:txBody>
      </p:sp>
      <p:pic>
        <p:nvPicPr>
          <p:cNvPr id="3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949103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9176"/>
                                        </p:tgtEl>
                                        <p:attrNameLst>
                                          <p:attrName>style.visibility</p:attrName>
                                        </p:attrNameLst>
                                      </p:cBhvr>
                                      <p:to>
                                        <p:strVal val="visible"/>
                                      </p:to>
                                    </p:set>
                                    <p:anim calcmode="lin" valueType="num">
                                      <p:cBhvr>
                                        <p:cTn id="7" dur="500" fill="hold"/>
                                        <p:tgtEl>
                                          <p:spTgt spid="49176"/>
                                        </p:tgtEl>
                                        <p:attrNameLst>
                                          <p:attrName>ppt_w</p:attrName>
                                        </p:attrNameLst>
                                      </p:cBhvr>
                                      <p:tavLst>
                                        <p:tav tm="0">
                                          <p:val>
                                            <p:fltVal val="0"/>
                                          </p:val>
                                        </p:tav>
                                        <p:tav tm="100000">
                                          <p:val>
                                            <p:strVal val="#ppt_w"/>
                                          </p:val>
                                        </p:tav>
                                      </p:tavLst>
                                    </p:anim>
                                    <p:anim calcmode="lin" valueType="num">
                                      <p:cBhvr>
                                        <p:cTn id="8" dur="500" fill="hold"/>
                                        <p:tgtEl>
                                          <p:spTgt spid="4917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9177"/>
                                        </p:tgtEl>
                                        <p:attrNameLst>
                                          <p:attrName>style.visibility</p:attrName>
                                        </p:attrNameLst>
                                      </p:cBhvr>
                                      <p:to>
                                        <p:strVal val="visible"/>
                                      </p:to>
                                    </p:set>
                                    <p:anim calcmode="lin" valueType="num">
                                      <p:cBhvr>
                                        <p:cTn id="11" dur="500" fill="hold"/>
                                        <p:tgtEl>
                                          <p:spTgt spid="49177"/>
                                        </p:tgtEl>
                                        <p:attrNameLst>
                                          <p:attrName>ppt_w</p:attrName>
                                        </p:attrNameLst>
                                      </p:cBhvr>
                                      <p:tavLst>
                                        <p:tav tm="0">
                                          <p:val>
                                            <p:fltVal val="0"/>
                                          </p:val>
                                        </p:tav>
                                        <p:tav tm="100000">
                                          <p:val>
                                            <p:strVal val="#ppt_w"/>
                                          </p:val>
                                        </p:tav>
                                      </p:tavLst>
                                    </p:anim>
                                    <p:anim calcmode="lin" valueType="num">
                                      <p:cBhvr>
                                        <p:cTn id="12" dur="500" fill="hold"/>
                                        <p:tgtEl>
                                          <p:spTgt spid="49177"/>
                                        </p:tgtEl>
                                        <p:attrNameLst>
                                          <p:attrName>ppt_h</p:attrName>
                                        </p:attrNameLst>
                                      </p:cBhvr>
                                      <p:tavLst>
                                        <p:tav tm="0">
                                          <p:val>
                                            <p:fltVal val="0"/>
                                          </p:val>
                                        </p:tav>
                                        <p:tav tm="100000">
                                          <p:val>
                                            <p:strVal val="#ppt_h"/>
                                          </p:val>
                                        </p:tav>
                                      </p:tavLst>
                                    </p:anim>
                                  </p:childTnLst>
                                </p:cTn>
                              </p:par>
                            </p:childTnLst>
                          </p:cTn>
                        </p:par>
                        <p:par>
                          <p:cTn id="13" fill="hold" nodeType="afterGroup">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49178"/>
                                        </p:tgtEl>
                                        <p:attrNameLst>
                                          <p:attrName>style.visibility</p:attrName>
                                        </p:attrNameLst>
                                      </p:cBhvr>
                                      <p:to>
                                        <p:strVal val="visible"/>
                                      </p:to>
                                    </p:set>
                                    <p:anim calcmode="lin" valueType="num">
                                      <p:cBhvr>
                                        <p:cTn id="16" dur="500" fill="hold"/>
                                        <p:tgtEl>
                                          <p:spTgt spid="49178"/>
                                        </p:tgtEl>
                                        <p:attrNameLst>
                                          <p:attrName>ppt_w</p:attrName>
                                        </p:attrNameLst>
                                      </p:cBhvr>
                                      <p:tavLst>
                                        <p:tav tm="0">
                                          <p:val>
                                            <p:fltVal val="0"/>
                                          </p:val>
                                        </p:tav>
                                        <p:tav tm="100000">
                                          <p:val>
                                            <p:strVal val="#ppt_w"/>
                                          </p:val>
                                        </p:tav>
                                      </p:tavLst>
                                    </p:anim>
                                    <p:anim calcmode="lin" valueType="num">
                                      <p:cBhvr>
                                        <p:cTn id="17" dur="500" fill="hold"/>
                                        <p:tgtEl>
                                          <p:spTgt spid="491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6" grpId="0" animBg="1"/>
      <p:bldP spid="49177" grpId="0" animBg="1"/>
      <p:bldP spid="491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99" name="Text Box 23"/>
          <p:cNvSpPr txBox="1">
            <a:spLocks noChangeArrowheads="1"/>
          </p:cNvSpPr>
          <p:nvPr/>
        </p:nvSpPr>
        <p:spPr bwMode="auto">
          <a:xfrm>
            <a:off x="1770063" y="1221810"/>
            <a:ext cx="5208587"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dirty="0"/>
              <a:t>Gas gorriaren aurretik airea al zegoen erlenmeyerrean?</a:t>
            </a:r>
          </a:p>
        </p:txBody>
      </p:sp>
      <p:sp>
        <p:nvSpPr>
          <p:cNvPr id="50200" name="Text Box 24"/>
          <p:cNvSpPr txBox="1">
            <a:spLocks noChangeArrowheads="1"/>
          </p:cNvSpPr>
          <p:nvPr/>
        </p:nvSpPr>
        <p:spPr bwMode="auto">
          <a:xfrm>
            <a:off x="1825625" y="1783785"/>
            <a:ext cx="5862638" cy="34607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Airean zehar hedatzea zaila ala erraza al da gas gorriarentzat?</a:t>
            </a:r>
          </a:p>
        </p:txBody>
      </p:sp>
      <p:sp>
        <p:nvSpPr>
          <p:cNvPr id="50201" name="Text Box 25"/>
          <p:cNvSpPr txBox="1">
            <a:spLocks noChangeArrowheads="1"/>
          </p:cNvSpPr>
          <p:nvPr/>
        </p:nvSpPr>
        <p:spPr bwMode="auto">
          <a:xfrm>
            <a:off x="1825625" y="2789703"/>
            <a:ext cx="4708525" cy="835025"/>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u-ES" sz="1600"/>
              <a:t>MATRAZEEK AIREA DUTE. EZ DU ARAZORIK IPINTZEN GAS GORRIAK BOLUMEN OSOA BETETZEKO. </a:t>
            </a:r>
          </a:p>
        </p:txBody>
      </p:sp>
      <p:pic>
        <p:nvPicPr>
          <p:cNvPr id="2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77573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0199"/>
                                        </p:tgtEl>
                                        <p:attrNameLst>
                                          <p:attrName>style.visibility</p:attrName>
                                        </p:attrNameLst>
                                      </p:cBhvr>
                                      <p:to>
                                        <p:strVal val="visible"/>
                                      </p:to>
                                    </p:set>
                                    <p:animEffect transition="in" filter="dissolve">
                                      <p:cBhvr>
                                        <p:cTn id="7" dur="500"/>
                                        <p:tgtEl>
                                          <p:spTgt spid="5019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0200"/>
                                        </p:tgtEl>
                                        <p:attrNameLst>
                                          <p:attrName>style.visibility</p:attrName>
                                        </p:attrNameLst>
                                      </p:cBhvr>
                                      <p:to>
                                        <p:strVal val="visible"/>
                                      </p:to>
                                    </p:set>
                                    <p:animEffect transition="in" filter="dissolve">
                                      <p:cBhvr>
                                        <p:cTn id="10" dur="500"/>
                                        <p:tgtEl>
                                          <p:spTgt spid="5020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0201"/>
                                        </p:tgtEl>
                                        <p:attrNameLst>
                                          <p:attrName>style.visibility</p:attrName>
                                        </p:attrNameLst>
                                      </p:cBhvr>
                                      <p:to>
                                        <p:strVal val="visible"/>
                                      </p:to>
                                    </p:set>
                                    <p:anim calcmode="lin" valueType="num">
                                      <p:cBhvr>
                                        <p:cTn id="15" dur="500" fill="hold"/>
                                        <p:tgtEl>
                                          <p:spTgt spid="50201"/>
                                        </p:tgtEl>
                                        <p:attrNameLst>
                                          <p:attrName>ppt_w</p:attrName>
                                        </p:attrNameLst>
                                      </p:cBhvr>
                                      <p:tavLst>
                                        <p:tav tm="0">
                                          <p:val>
                                            <p:fltVal val="0"/>
                                          </p:val>
                                        </p:tav>
                                        <p:tav tm="100000">
                                          <p:val>
                                            <p:strVal val="#ppt_w"/>
                                          </p:val>
                                        </p:tav>
                                      </p:tavLst>
                                    </p:anim>
                                    <p:anim calcmode="lin" valueType="num">
                                      <p:cBhvr>
                                        <p:cTn id="16" dur="500" fill="hold"/>
                                        <p:tgtEl>
                                          <p:spTgt spid="50201"/>
                                        </p:tgtEl>
                                        <p:attrNameLst>
                                          <p:attrName>ppt_h</p:attrName>
                                        </p:attrNameLst>
                                      </p:cBhvr>
                                      <p:tavLst>
                                        <p:tav tm="0">
                                          <p:val>
                                            <p:fltVal val="0"/>
                                          </p:val>
                                        </p:tav>
                                        <p:tav tm="100000">
                                          <p:val>
                                            <p:strVal val="#ppt_h"/>
                                          </p:val>
                                        </p:tav>
                                      </p:tavLst>
                                    </p:anim>
                                    <p:anim calcmode="lin" valueType="num">
                                      <p:cBhvr>
                                        <p:cTn id="17" dur="500" fill="hold"/>
                                        <p:tgtEl>
                                          <p:spTgt spid="50201"/>
                                        </p:tgtEl>
                                        <p:attrNameLst>
                                          <p:attrName>ppt_x</p:attrName>
                                        </p:attrNameLst>
                                      </p:cBhvr>
                                      <p:tavLst>
                                        <p:tav tm="0">
                                          <p:val>
                                            <p:fltVal val="0.5"/>
                                          </p:val>
                                        </p:tav>
                                        <p:tav tm="100000">
                                          <p:val>
                                            <p:strVal val="#ppt_x"/>
                                          </p:val>
                                        </p:tav>
                                      </p:tavLst>
                                    </p:anim>
                                    <p:anim calcmode="lin" valueType="num">
                                      <p:cBhvr>
                                        <p:cTn id="18" dur="500" fill="hold"/>
                                        <p:tgtEl>
                                          <p:spTgt spid="5020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9" grpId="0" animBg="1"/>
      <p:bldP spid="50200" grpId="0" animBg="1"/>
      <p:bldP spid="5020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912813" y="1496908"/>
            <a:ext cx="7318375" cy="590550"/>
          </a:xfrm>
          <a:prstGeom prst="rect">
            <a:avLst/>
          </a:prstGeom>
          <a:solidFill>
            <a:srgbClr val="FFFF99"/>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Gela izkinan perfume ontzia irekitzen bada edo norbaitek erreko balu, minutu batzuk ondoren beste izkinan usaina dago. Azal ezazu gertatutakoa.</a:t>
            </a:r>
          </a:p>
        </p:txBody>
      </p:sp>
      <p:sp>
        <p:nvSpPr>
          <p:cNvPr id="51205" name="Text Box 5"/>
          <p:cNvSpPr txBox="1">
            <a:spLocks noChangeArrowheads="1"/>
          </p:cNvSpPr>
          <p:nvPr/>
        </p:nvSpPr>
        <p:spPr bwMode="auto">
          <a:xfrm>
            <a:off x="912813" y="3436760"/>
            <a:ext cx="7318375" cy="590550"/>
          </a:xfrm>
          <a:prstGeom prst="rect">
            <a:avLst/>
          </a:prstGeom>
          <a:solidFill>
            <a:srgbClr val="FF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Azalpena berdina da, difusioa, gas sustantzien difusioa gertatzen da, sistemaren puntu guztietan berdindu arte.</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069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500" fill="hold"/>
                                        <p:tgtEl>
                                          <p:spTgt spid="51203"/>
                                        </p:tgtEl>
                                        <p:attrNameLst>
                                          <p:attrName>ppt_w</p:attrName>
                                        </p:attrNameLst>
                                      </p:cBhvr>
                                      <p:tavLst>
                                        <p:tav tm="0">
                                          <p:val>
                                            <p:fltVal val="0"/>
                                          </p:val>
                                        </p:tav>
                                        <p:tav tm="100000">
                                          <p:val>
                                            <p:strVal val="#ppt_w"/>
                                          </p:val>
                                        </p:tav>
                                      </p:tavLst>
                                    </p:anim>
                                    <p:anim calcmode="lin" valueType="num">
                                      <p:cBhvr>
                                        <p:cTn id="8" dur="500" fill="hold"/>
                                        <p:tgtEl>
                                          <p:spTgt spid="5120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P spid="512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542925" y="3272135"/>
            <a:ext cx="8108950" cy="849312"/>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Gasak </a:t>
            </a:r>
            <a:r>
              <a:rPr lang="eu-ES" sz="1700" b="1">
                <a:solidFill>
                  <a:srgbClr val="3333CC"/>
                </a:solidFill>
              </a:rPr>
              <a:t>konprimi daitezke</a:t>
            </a:r>
            <a:r>
              <a:rPr lang="eu-ES" sz="1600"/>
              <a:t>. Gasa ontzi malguan badago, gasaren bolumena gutxiagotu</a:t>
            </a:r>
          </a:p>
          <a:p>
            <a:pPr algn="ctr" eaLnBrk="1" hangingPunct="1"/>
            <a:r>
              <a:rPr lang="eu-ES" sz="1600"/>
              <a:t>daiteke, hau da ontziaren bolumena gutxitzen badugu; xiringaren enboloari barnerantz</a:t>
            </a:r>
          </a:p>
          <a:p>
            <a:pPr algn="ctr" eaLnBrk="1" hangingPunct="1"/>
            <a:r>
              <a:rPr lang="eu-ES" sz="1600"/>
              <a:t>eginez, orduan gasak bolumen txikiagioa betetzen du.</a:t>
            </a:r>
          </a:p>
        </p:txBody>
      </p:sp>
      <p:sp>
        <p:nvSpPr>
          <p:cNvPr id="52227" name="Text Box 3"/>
          <p:cNvSpPr txBox="1">
            <a:spLocks noChangeArrowheads="1"/>
          </p:cNvSpPr>
          <p:nvPr/>
        </p:nvSpPr>
        <p:spPr bwMode="auto">
          <a:xfrm>
            <a:off x="542925" y="3258534"/>
            <a:ext cx="8512175" cy="835025"/>
          </a:xfrm>
          <a:prstGeom prst="rect">
            <a:avLst/>
          </a:prstGeom>
          <a:solidFill>
            <a:srgbClr val="FFFF99"/>
          </a:solidFill>
          <a:ln w="9525">
            <a:solidFill>
              <a:schemeClr val="tx1"/>
            </a:solid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u-ES" sz="1600"/>
              <a:t>Gasen bolumena handitu daiteke. Ontziaren bolumena handitzen bada, gasaren bolumena </a:t>
            </a:r>
          </a:p>
          <a:p>
            <a:pPr algn="ctr" eaLnBrk="1" hangingPunct="1"/>
            <a:r>
              <a:rPr lang="eu-ES" sz="1600"/>
              <a:t>handitzen da, orain ontziaren bolumen osoa betetzen baitu; adibidez xiringaren enboloarekin</a:t>
            </a:r>
          </a:p>
          <a:p>
            <a:pPr algn="ctr" eaLnBrk="1" hangingPunct="1"/>
            <a:r>
              <a:rPr lang="eu-ES" sz="1600"/>
              <a:t>Bolumena handitzen dugu.</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5194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xit" presetSubtype="0" fill="hold" grpId="1" nodeType="clickEffect">
                                  <p:stCondLst>
                                    <p:cond delay="0"/>
                                  </p:stCondLst>
                                  <p:childTnLst>
                                    <p:anim calcmode="lin" valueType="num">
                                      <p:cBhvr>
                                        <p:cTn id="12" dur="500"/>
                                        <p:tgtEl>
                                          <p:spTgt spid="52226"/>
                                        </p:tgtEl>
                                        <p:attrNameLst>
                                          <p:attrName>ppt_w</p:attrName>
                                        </p:attrNameLst>
                                      </p:cBhvr>
                                      <p:tavLst>
                                        <p:tav tm="0">
                                          <p:val>
                                            <p:strVal val="ppt_w"/>
                                          </p:val>
                                        </p:tav>
                                        <p:tav tm="100000">
                                          <p:val>
                                            <p:fltVal val="0"/>
                                          </p:val>
                                        </p:tav>
                                      </p:tavLst>
                                    </p:anim>
                                    <p:anim calcmode="lin" valueType="num">
                                      <p:cBhvr>
                                        <p:cTn id="13" dur="500"/>
                                        <p:tgtEl>
                                          <p:spTgt spid="52226"/>
                                        </p:tgtEl>
                                        <p:attrNameLst>
                                          <p:attrName>ppt_h</p:attrName>
                                        </p:attrNameLst>
                                      </p:cBhvr>
                                      <p:tavLst>
                                        <p:tav tm="0">
                                          <p:val>
                                            <p:strVal val="ppt_h"/>
                                          </p:val>
                                        </p:tav>
                                        <p:tav tm="100000">
                                          <p:val>
                                            <p:fltVal val="0"/>
                                          </p:val>
                                        </p:tav>
                                      </p:tavLst>
                                    </p:anim>
                                    <p:animEffect transition="out" filter="fade">
                                      <p:cBhvr>
                                        <p:cTn id="14" dur="500"/>
                                        <p:tgtEl>
                                          <p:spTgt spid="52226"/>
                                        </p:tgtEl>
                                      </p:cBhvr>
                                    </p:animEffect>
                                    <p:set>
                                      <p:cBhvr>
                                        <p:cTn id="15" dur="1" fill="hold">
                                          <p:stCondLst>
                                            <p:cond delay="499"/>
                                          </p:stCondLst>
                                        </p:cTn>
                                        <p:tgtEl>
                                          <p:spTgt spid="52226"/>
                                        </p:tgtEl>
                                        <p:attrNameLst>
                                          <p:attrName>style.visibility</p:attrName>
                                        </p:attrNameLst>
                                      </p:cBhvr>
                                      <p:to>
                                        <p:strVal val="hidden"/>
                                      </p:to>
                                    </p:set>
                                  </p:childTnLst>
                                </p:cTn>
                              </p:par>
                            </p:childTnLst>
                          </p:cTn>
                        </p:par>
                        <p:par>
                          <p:cTn id="16" fill="hold" nodeType="afterGroup">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52227"/>
                                        </p:tgtEl>
                                        <p:attrNameLst>
                                          <p:attrName>style.visibility</p:attrName>
                                        </p:attrNameLst>
                                      </p:cBhvr>
                                      <p:to>
                                        <p:strVal val="visible"/>
                                      </p:to>
                                    </p:set>
                                    <p:anim calcmode="lin" valueType="num">
                                      <p:cBhvr>
                                        <p:cTn id="19" dur="500" fill="hold"/>
                                        <p:tgtEl>
                                          <p:spTgt spid="52227"/>
                                        </p:tgtEl>
                                        <p:attrNameLst>
                                          <p:attrName>ppt_w</p:attrName>
                                        </p:attrNameLst>
                                      </p:cBhvr>
                                      <p:tavLst>
                                        <p:tav tm="0">
                                          <p:val>
                                            <p:fltVal val="0"/>
                                          </p:val>
                                        </p:tav>
                                        <p:tav tm="100000">
                                          <p:val>
                                            <p:strVal val="#ppt_w"/>
                                          </p:val>
                                        </p:tav>
                                      </p:tavLst>
                                    </p:anim>
                                    <p:anim calcmode="lin" valueType="num">
                                      <p:cBhvr>
                                        <p:cTn id="20" dur="500" fill="hold"/>
                                        <p:tgtEl>
                                          <p:spTgt spid="522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6" grpId="1" animBg="1"/>
      <p:bldP spid="52227"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3244</Words>
  <Application>Microsoft Macintosh PowerPoint</Application>
  <PresentationFormat>Presentación en pantalla (4:3)</PresentationFormat>
  <Paragraphs>496</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5</cp:revision>
  <dcterms:created xsi:type="dcterms:W3CDTF">2015-04-14T09:31:11Z</dcterms:created>
  <dcterms:modified xsi:type="dcterms:W3CDTF">2015-06-10T13:08:43Z</dcterms:modified>
</cp:coreProperties>
</file>